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3"/>
  </p:notesMasterIdLst>
  <p:handoutMasterIdLst>
    <p:handoutMasterId r:id="rId124"/>
  </p:handoutMasterIdLst>
  <p:sldIdLst>
    <p:sldId id="370" r:id="rId5"/>
    <p:sldId id="416" r:id="rId6"/>
    <p:sldId id="1188" r:id="rId7"/>
    <p:sldId id="1026" r:id="rId8"/>
    <p:sldId id="393" r:id="rId9"/>
    <p:sldId id="417" r:id="rId10"/>
    <p:sldId id="418" r:id="rId11"/>
    <p:sldId id="419" r:id="rId12"/>
    <p:sldId id="1106" r:id="rId13"/>
    <p:sldId id="1107" r:id="rId14"/>
    <p:sldId id="1207" r:id="rId15"/>
    <p:sldId id="1125" r:id="rId16"/>
    <p:sldId id="1128" r:id="rId17"/>
    <p:sldId id="1164" r:id="rId18"/>
    <p:sldId id="1170" r:id="rId19"/>
    <p:sldId id="1171" r:id="rId20"/>
    <p:sldId id="1129" r:id="rId21"/>
    <p:sldId id="1130" r:id="rId22"/>
    <p:sldId id="376" r:id="rId23"/>
    <p:sldId id="378" r:id="rId24"/>
    <p:sldId id="594" r:id="rId25"/>
    <p:sldId id="405" r:id="rId26"/>
    <p:sldId id="490" r:id="rId27"/>
    <p:sldId id="1136" r:id="rId28"/>
    <p:sldId id="1132" r:id="rId29"/>
    <p:sldId id="556" r:id="rId30"/>
    <p:sldId id="406" r:id="rId31"/>
    <p:sldId id="558" r:id="rId32"/>
    <p:sldId id="564" r:id="rId33"/>
    <p:sldId id="563" r:id="rId34"/>
    <p:sldId id="802" r:id="rId35"/>
    <p:sldId id="819" r:id="rId36"/>
    <p:sldId id="820" r:id="rId37"/>
    <p:sldId id="822" r:id="rId38"/>
    <p:sldId id="823" r:id="rId39"/>
    <p:sldId id="824" r:id="rId40"/>
    <p:sldId id="1138" r:id="rId41"/>
    <p:sldId id="600" r:id="rId42"/>
    <p:sldId id="960" r:id="rId43"/>
    <p:sldId id="524" r:id="rId44"/>
    <p:sldId id="1140" r:id="rId45"/>
    <p:sldId id="1141" r:id="rId46"/>
    <p:sldId id="1202" r:id="rId47"/>
    <p:sldId id="1174" r:id="rId48"/>
    <p:sldId id="1173" r:id="rId49"/>
    <p:sldId id="411" r:id="rId50"/>
    <p:sldId id="517" r:id="rId51"/>
    <p:sldId id="1142" r:id="rId52"/>
    <p:sldId id="1208" r:id="rId53"/>
    <p:sldId id="272" r:id="rId54"/>
    <p:sldId id="1143" r:id="rId55"/>
    <p:sldId id="1178" r:id="rId56"/>
    <p:sldId id="1177" r:id="rId57"/>
    <p:sldId id="1144" r:id="rId58"/>
    <p:sldId id="1111" r:id="rId59"/>
    <p:sldId id="428" r:id="rId60"/>
    <p:sldId id="473" r:id="rId61"/>
    <p:sldId id="317" r:id="rId62"/>
    <p:sldId id="1003" r:id="rId63"/>
    <p:sldId id="1209" r:id="rId64"/>
    <p:sldId id="492" r:id="rId65"/>
    <p:sldId id="525" r:id="rId66"/>
    <p:sldId id="287" r:id="rId67"/>
    <p:sldId id="1175" r:id="rId68"/>
    <p:sldId id="1179" r:id="rId69"/>
    <p:sldId id="1180" r:id="rId70"/>
    <p:sldId id="1204" r:id="rId71"/>
    <p:sldId id="448" r:id="rId72"/>
    <p:sldId id="314" r:id="rId73"/>
    <p:sldId id="1075" r:id="rId74"/>
    <p:sldId id="1213" r:id="rId75"/>
    <p:sldId id="1189" r:id="rId76"/>
    <p:sldId id="1159" r:id="rId77"/>
    <p:sldId id="483" r:id="rId78"/>
    <p:sldId id="1212" r:id="rId79"/>
    <p:sldId id="1158" r:id="rId80"/>
    <p:sldId id="1004" r:id="rId81"/>
    <p:sldId id="1105" r:id="rId82"/>
    <p:sldId id="1195" r:id="rId83"/>
    <p:sldId id="1185" r:id="rId84"/>
    <p:sldId id="1104" r:id="rId85"/>
    <p:sldId id="1191" r:id="rId86"/>
    <p:sldId id="1153" r:id="rId87"/>
    <p:sldId id="1154" r:id="rId88"/>
    <p:sldId id="1155" r:id="rId89"/>
    <p:sldId id="1150" r:id="rId90"/>
    <p:sldId id="1190" r:id="rId91"/>
    <p:sldId id="277" r:id="rId92"/>
    <p:sldId id="1079" r:id="rId93"/>
    <p:sldId id="1092" r:id="rId94"/>
    <p:sldId id="1093" r:id="rId95"/>
    <p:sldId id="1094" r:id="rId96"/>
    <p:sldId id="1145" r:id="rId97"/>
    <p:sldId id="1146" r:id="rId98"/>
    <p:sldId id="1147" r:id="rId99"/>
    <p:sldId id="526" r:id="rId100"/>
    <p:sldId id="1056" r:id="rId101"/>
    <p:sldId id="510" r:id="rId102"/>
    <p:sldId id="343" r:id="rId103"/>
    <p:sldId id="358" r:id="rId104"/>
    <p:sldId id="338" r:id="rId105"/>
    <p:sldId id="336" r:id="rId106"/>
    <p:sldId id="360" r:id="rId107"/>
    <p:sldId id="528" r:id="rId108"/>
    <p:sldId id="361" r:id="rId109"/>
    <p:sldId id="362" r:id="rId110"/>
    <p:sldId id="334" r:id="rId111"/>
    <p:sldId id="363" r:id="rId112"/>
    <p:sldId id="529" r:id="rId113"/>
    <p:sldId id="339" r:id="rId114"/>
    <p:sldId id="364" r:id="rId115"/>
    <p:sldId id="365" r:id="rId116"/>
    <p:sldId id="366" r:id="rId117"/>
    <p:sldId id="367" r:id="rId118"/>
    <p:sldId id="368" r:id="rId119"/>
    <p:sldId id="1072" r:id="rId120"/>
    <p:sldId id="1103" r:id="rId121"/>
    <p:sldId id="1039" r:id="rId122"/>
  </p:sldIdLst>
  <p:sldSz cx="9144000" cy="6858000" type="screen4x3"/>
  <p:notesSz cx="6797675" cy="9926638"/>
  <p:defaultTextStyle>
    <a:defPPr>
      <a:defRPr lang="nl-NL"/>
    </a:defPPr>
    <a:lvl1pPr algn="l" rtl="0" fontAlgn="base">
      <a:spcBef>
        <a:spcPct val="0"/>
      </a:spcBef>
      <a:spcAft>
        <a:spcPct val="0"/>
      </a:spcAft>
      <a:defRPr sz="2400" kern="1200">
        <a:solidFill>
          <a:schemeClr val="tx1"/>
        </a:solidFill>
        <a:latin typeface="Arial" pitchFamily="34" charset="0"/>
        <a:ea typeface="+mn-ea"/>
        <a:cs typeface="Arial" pitchFamily="34" charset="0"/>
      </a:defRPr>
    </a:lvl1pPr>
    <a:lvl2pPr marL="457200" algn="l" rtl="0" fontAlgn="base">
      <a:spcBef>
        <a:spcPct val="0"/>
      </a:spcBef>
      <a:spcAft>
        <a:spcPct val="0"/>
      </a:spcAft>
      <a:defRPr sz="2400"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2400"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2400"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2400" kern="1200">
        <a:solidFill>
          <a:schemeClr val="tx1"/>
        </a:solidFill>
        <a:latin typeface="Arial" pitchFamily="34" charset="0"/>
        <a:ea typeface="+mn-ea"/>
        <a:cs typeface="Arial" pitchFamily="34" charset="0"/>
      </a:defRPr>
    </a:lvl5pPr>
    <a:lvl6pPr marL="2286000" algn="l" defTabSz="914400" rtl="0" eaLnBrk="1" latinLnBrk="0" hangingPunct="1">
      <a:defRPr sz="2400" kern="1200">
        <a:solidFill>
          <a:schemeClr val="tx1"/>
        </a:solidFill>
        <a:latin typeface="Arial" pitchFamily="34" charset="0"/>
        <a:ea typeface="+mn-ea"/>
        <a:cs typeface="Arial" pitchFamily="34" charset="0"/>
      </a:defRPr>
    </a:lvl6pPr>
    <a:lvl7pPr marL="2743200" algn="l" defTabSz="914400" rtl="0" eaLnBrk="1" latinLnBrk="0" hangingPunct="1">
      <a:defRPr sz="2400" kern="1200">
        <a:solidFill>
          <a:schemeClr val="tx1"/>
        </a:solidFill>
        <a:latin typeface="Arial" pitchFamily="34" charset="0"/>
        <a:ea typeface="+mn-ea"/>
        <a:cs typeface="Arial" pitchFamily="34" charset="0"/>
      </a:defRPr>
    </a:lvl7pPr>
    <a:lvl8pPr marL="3200400" algn="l" defTabSz="914400" rtl="0" eaLnBrk="1" latinLnBrk="0" hangingPunct="1">
      <a:defRPr sz="2400" kern="1200">
        <a:solidFill>
          <a:schemeClr val="tx1"/>
        </a:solidFill>
        <a:latin typeface="Arial" pitchFamily="34" charset="0"/>
        <a:ea typeface="+mn-ea"/>
        <a:cs typeface="Arial" pitchFamily="34" charset="0"/>
      </a:defRPr>
    </a:lvl8pPr>
    <a:lvl9pPr marL="3657600" algn="l" defTabSz="914400" rtl="0" eaLnBrk="1" latinLnBrk="0" hangingPunct="1">
      <a:defRPr sz="2400"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7A2"/>
    <a:srgbClr val="00ACB0"/>
    <a:srgbClr val="0FCBC2"/>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90890"/>
  </p:normalViewPr>
  <p:slideViewPr>
    <p:cSldViewPr>
      <p:cViewPr varScale="1">
        <p:scale>
          <a:sx n="115" d="100"/>
          <a:sy n="115" d="100"/>
        </p:scale>
        <p:origin x="1096" y="19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notesMaster" Target="notesMasters/notesMaster1.xml"/><Relationship Id="rId128" Type="http://schemas.openxmlformats.org/officeDocument/2006/relationships/tableStyles" Target="tableStyle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handoutMaster" Target="handoutMasters/handoutMaster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332"/>
          </a:xfrm>
          <a:prstGeom prst="rect">
            <a:avLst/>
          </a:prstGeom>
        </p:spPr>
        <p:txBody>
          <a:bodyPr vert="horz" lIns="91440" tIns="45720" rIns="91440" bIns="45720" rtlCol="0"/>
          <a:lstStyle>
            <a:lvl1pPr algn="l">
              <a:spcBef>
                <a:spcPct val="20000"/>
              </a:spcBef>
              <a:buFontTx/>
              <a:buChar char="•"/>
              <a:defRPr sz="1200">
                <a:cs typeface="+mn-cs"/>
              </a:defRPr>
            </a:lvl1pPr>
          </a:lstStyle>
          <a:p>
            <a:pPr>
              <a:defRPr/>
            </a:pPr>
            <a:endParaRPr lang="nl-NL"/>
          </a:p>
        </p:txBody>
      </p:sp>
      <p:sp>
        <p:nvSpPr>
          <p:cNvPr id="3" name="Tijdelijke aanduiding voor datum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spcBef>
                <a:spcPct val="20000"/>
              </a:spcBef>
              <a:buFontTx/>
              <a:buChar char="•"/>
              <a:defRPr sz="1200">
                <a:cs typeface="+mn-cs"/>
              </a:defRPr>
            </a:lvl1pPr>
          </a:lstStyle>
          <a:p>
            <a:pPr>
              <a:defRPr/>
            </a:pPr>
            <a:fld id="{AEAAFDA9-901E-47BC-8323-DE59EAB27F1A}" type="datetimeFigureOut">
              <a:rPr lang="nl-NL"/>
              <a:pPr>
                <a:defRPr/>
              </a:pPr>
              <a:t>12-10-2026</a:t>
            </a:fld>
            <a:endParaRPr lang="nl-NL"/>
          </a:p>
        </p:txBody>
      </p:sp>
      <p:sp>
        <p:nvSpPr>
          <p:cNvPr id="4" name="Tijdelijke aanduiding voor voetteks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spcBef>
                <a:spcPct val="20000"/>
              </a:spcBef>
              <a:buFontTx/>
              <a:buChar char="•"/>
              <a:defRPr sz="1200">
                <a:cs typeface="+mn-cs"/>
              </a:defRPr>
            </a:lvl1pPr>
          </a:lstStyle>
          <a:p>
            <a:pPr>
              <a:defRPr/>
            </a:pPr>
            <a:endParaRPr lang="nl-NL"/>
          </a:p>
        </p:txBody>
      </p:sp>
      <p:sp>
        <p:nvSpPr>
          <p:cNvPr id="5" name="Tijdelijke aanduiding voor dia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spcBef>
                <a:spcPct val="20000"/>
              </a:spcBef>
              <a:buFontTx/>
              <a:buChar char="•"/>
              <a:defRPr sz="1200">
                <a:cs typeface="+mn-cs"/>
              </a:defRPr>
            </a:lvl1pPr>
          </a:lstStyle>
          <a:p>
            <a:pPr>
              <a:defRPr/>
            </a:pPr>
            <a:fld id="{DA54AA44-8E49-45A3-9EF3-3C7CD47A71FA}" type="slidenum">
              <a:rPr lang="nl-NL"/>
              <a:pPr>
                <a:defRPr/>
              </a:pPr>
              <a:t>‹#›</a:t>
            </a:fld>
            <a:endParaRPr lang="nl-NL"/>
          </a:p>
        </p:txBody>
      </p:sp>
    </p:spTree>
    <p:extLst>
      <p:ext uri="{BB962C8B-B14F-4D97-AF65-F5344CB8AC3E}">
        <p14:creationId xmlns:p14="http://schemas.microsoft.com/office/powerpoint/2010/main" val="28163389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332"/>
          </a:xfrm>
          <a:prstGeom prst="rect">
            <a:avLst/>
          </a:prstGeom>
        </p:spPr>
        <p:txBody>
          <a:bodyPr vert="horz" lIns="91440" tIns="45720" rIns="91440" bIns="45720" rtlCol="0"/>
          <a:lstStyle>
            <a:lvl1pPr algn="l">
              <a:spcBef>
                <a:spcPct val="20000"/>
              </a:spcBef>
              <a:buFontTx/>
              <a:buChar char="•"/>
              <a:defRPr sz="1200">
                <a:latin typeface="Arial" charset="0"/>
                <a:cs typeface="+mn-cs"/>
              </a:defRPr>
            </a:lvl1pPr>
          </a:lstStyle>
          <a:p>
            <a:pPr>
              <a:defRPr/>
            </a:pPr>
            <a:endParaRPr lang="nl-NL"/>
          </a:p>
        </p:txBody>
      </p:sp>
      <p:sp>
        <p:nvSpPr>
          <p:cNvPr id="3" name="Tijdelijke aanduiding voor datum 2"/>
          <p:cNvSpPr>
            <a:spLocks noGrp="1"/>
          </p:cNvSpPr>
          <p:nvPr>
            <p:ph type="dt" idx="1"/>
          </p:nvPr>
        </p:nvSpPr>
        <p:spPr>
          <a:xfrm>
            <a:off x="3850443" y="0"/>
            <a:ext cx="2945659" cy="496332"/>
          </a:xfrm>
          <a:prstGeom prst="rect">
            <a:avLst/>
          </a:prstGeom>
        </p:spPr>
        <p:txBody>
          <a:bodyPr vert="horz" lIns="91440" tIns="45720" rIns="91440" bIns="45720" rtlCol="0"/>
          <a:lstStyle>
            <a:lvl1pPr algn="r">
              <a:spcBef>
                <a:spcPct val="20000"/>
              </a:spcBef>
              <a:buFontTx/>
              <a:buChar char="•"/>
              <a:defRPr sz="1200">
                <a:latin typeface="Arial" charset="0"/>
                <a:cs typeface="+mn-cs"/>
              </a:defRPr>
            </a:lvl1pPr>
          </a:lstStyle>
          <a:p>
            <a:pPr>
              <a:defRPr/>
            </a:pPr>
            <a:fld id="{8EDB6A1B-DC53-4B4A-93E5-FC67E26A3CED}" type="datetimeFigureOut">
              <a:rPr lang="nl-NL"/>
              <a:pPr>
                <a:defRPr/>
              </a:pPr>
              <a:t>12-10-2026</a:t>
            </a:fld>
            <a:endParaRPr lang="nl-NL"/>
          </a:p>
        </p:txBody>
      </p:sp>
      <p:sp>
        <p:nvSpPr>
          <p:cNvPr id="4" name="Tijdelijke aanduiding voor dia-afbeelding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nl-NL" noProof="0"/>
          </a:p>
        </p:txBody>
      </p:sp>
      <p:sp>
        <p:nvSpPr>
          <p:cNvPr id="5" name="Tijdelijke aanduiding voor notities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nl-NL" noProof="0"/>
              <a:t>Klik om de modelstijlen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6" name="Tijdelijke aanduiding voor voet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spcBef>
                <a:spcPct val="20000"/>
              </a:spcBef>
              <a:buFontTx/>
              <a:buChar char="•"/>
              <a:defRPr sz="1200">
                <a:latin typeface="Arial" charset="0"/>
                <a:cs typeface="+mn-cs"/>
              </a:defRPr>
            </a:lvl1pPr>
          </a:lstStyle>
          <a:p>
            <a:pPr>
              <a:defRPr/>
            </a:pPr>
            <a:endParaRPr lang="nl-NL"/>
          </a:p>
        </p:txBody>
      </p:sp>
      <p:sp>
        <p:nvSpPr>
          <p:cNvPr id="7" name="Tijdelijke aanduiding voor dia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spcBef>
                <a:spcPct val="20000"/>
              </a:spcBef>
              <a:buFontTx/>
              <a:buChar char="•"/>
              <a:defRPr sz="1200">
                <a:latin typeface="Arial" charset="0"/>
                <a:cs typeface="+mn-cs"/>
              </a:defRPr>
            </a:lvl1pPr>
          </a:lstStyle>
          <a:p>
            <a:pPr>
              <a:defRPr/>
            </a:pPr>
            <a:fld id="{F980A64D-5AA0-42B9-839D-E995EEE28CA2}" type="slidenum">
              <a:rPr lang="nl-NL"/>
              <a:pPr>
                <a:defRPr/>
              </a:pPr>
              <a:t>‹#›</a:t>
            </a:fld>
            <a:endParaRPr lang="nl-NL"/>
          </a:p>
        </p:txBody>
      </p:sp>
    </p:spTree>
    <p:extLst>
      <p:ext uri="{BB962C8B-B14F-4D97-AF65-F5344CB8AC3E}">
        <p14:creationId xmlns:p14="http://schemas.microsoft.com/office/powerpoint/2010/main" val="12099350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jdelijke aanduiding voor dia-afbeelding 1">
            <a:extLst>
              <a:ext uri="{FF2B5EF4-FFF2-40B4-BE49-F238E27FC236}">
                <a16:creationId xmlns:a16="http://schemas.microsoft.com/office/drawing/2014/main" id="{F05F044D-6672-4244-9DDE-75E2420A99E9}"/>
              </a:ext>
            </a:extLst>
          </p:cNvPr>
          <p:cNvSpPr>
            <a:spLocks noGrp="1" noRot="1" noChangeAspect="1" noChangeArrowheads="1" noTextEdit="1"/>
          </p:cNvSpPr>
          <p:nvPr>
            <p:ph type="sldImg"/>
          </p:nvPr>
        </p:nvSpPr>
        <p:spPr>
          <a:xfrm>
            <a:off x="917575" y="744538"/>
            <a:ext cx="4962525" cy="3722687"/>
          </a:xfrm>
          <a:ln/>
        </p:spPr>
      </p:sp>
      <p:sp>
        <p:nvSpPr>
          <p:cNvPr id="23554" name="Tijdelijke aanduiding voor notities 2">
            <a:extLst>
              <a:ext uri="{FF2B5EF4-FFF2-40B4-BE49-F238E27FC236}">
                <a16:creationId xmlns:a16="http://schemas.microsoft.com/office/drawing/2014/main" id="{8C258728-9D7E-2C4A-8E8C-C864C3BE248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en-NL">
              <a:latin typeface="Arial" panose="020B0604020202020204" pitchFamily="34" charset="0"/>
              <a:ea typeface="ＭＳ Ｐゴシック" panose="020B0600070205080204" pitchFamily="34" charset="-128"/>
            </a:endParaRPr>
          </a:p>
        </p:txBody>
      </p:sp>
      <p:sp>
        <p:nvSpPr>
          <p:cNvPr id="23555" name="Tijdelijke aanduiding voor dianummer 3">
            <a:extLst>
              <a:ext uri="{FF2B5EF4-FFF2-40B4-BE49-F238E27FC236}">
                <a16:creationId xmlns:a16="http://schemas.microsoft.com/office/drawing/2014/main" id="{587F9702-8E5B-CD4F-B8EE-FD9B1B46839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fld id="{505CE7E8-97EF-B34A-BFB6-FF3B9972A9CB}" type="slidenum">
              <a:rPr lang="nl-NL" altLang="en-NL" sz="1200" smtClean="0"/>
              <a:pPr/>
              <a:t>5</a:t>
            </a:fld>
            <a:endParaRPr lang="nl-NL" altLang="en-NL" sz="1200"/>
          </a:p>
        </p:txBody>
      </p:sp>
    </p:spTree>
    <p:extLst>
      <p:ext uri="{BB962C8B-B14F-4D97-AF65-F5344CB8AC3E}">
        <p14:creationId xmlns:p14="http://schemas.microsoft.com/office/powerpoint/2010/main" val="4148169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Kleuren</a:t>
            </a:r>
          </a:p>
          <a:p>
            <a:r>
              <a:rPr lang="en-NL" dirty="0"/>
              <a:t>	blauw</a:t>
            </a:r>
          </a:p>
          <a:p>
            <a:r>
              <a:rPr lang="en-NL" dirty="0"/>
              <a:t>	oranje</a:t>
            </a:r>
          </a:p>
          <a:p>
            <a:r>
              <a:rPr lang="en-NL" dirty="0"/>
              <a:t>	groen</a:t>
            </a:r>
          </a:p>
          <a:p>
            <a:r>
              <a:rPr lang="en-NL" dirty="0"/>
              <a:t>	teal</a:t>
            </a:r>
          </a:p>
          <a:p>
            <a:r>
              <a:rPr lang="en-NL" dirty="0"/>
              <a:t>Beck &amp; Owan Spiral Dynamics</a:t>
            </a:r>
          </a:p>
        </p:txBody>
      </p:sp>
      <p:sp>
        <p:nvSpPr>
          <p:cNvPr id="4" name="Slide Number Placeholder 3"/>
          <p:cNvSpPr>
            <a:spLocks noGrp="1"/>
          </p:cNvSpPr>
          <p:nvPr>
            <p:ph type="sldNum" sz="quarter" idx="5"/>
          </p:nvPr>
        </p:nvSpPr>
        <p:spPr/>
        <p:txBody>
          <a:bodyPr/>
          <a:lstStyle/>
          <a:p>
            <a:pPr>
              <a:defRPr/>
            </a:pPr>
            <a:fld id="{F980A64D-5AA0-42B9-839D-E995EEE28CA2}" type="slidenum">
              <a:rPr lang="nl-NL" smtClean="0"/>
              <a:pPr>
                <a:defRPr/>
              </a:pPr>
              <a:t>8</a:t>
            </a:fld>
            <a:endParaRPr lang="nl-NL"/>
          </a:p>
        </p:txBody>
      </p:sp>
    </p:spTree>
    <p:extLst>
      <p:ext uri="{BB962C8B-B14F-4D97-AF65-F5344CB8AC3E}">
        <p14:creationId xmlns:p14="http://schemas.microsoft.com/office/powerpoint/2010/main" val="3337819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jdelijke aanduiding voor dia-afbeelding 1">
            <a:extLst>
              <a:ext uri="{FF2B5EF4-FFF2-40B4-BE49-F238E27FC236}">
                <a16:creationId xmlns:a16="http://schemas.microsoft.com/office/drawing/2014/main" id="{E44C6134-D6CA-0C45-8238-E248A2E0CC24}"/>
              </a:ext>
            </a:extLst>
          </p:cNvPr>
          <p:cNvSpPr>
            <a:spLocks noGrp="1" noRot="1" noChangeAspect="1"/>
          </p:cNvSpPr>
          <p:nvPr>
            <p:ph type="sldImg"/>
          </p:nvPr>
        </p:nvSpPr>
        <p:spPr>
          <a:xfrm>
            <a:off x="917575" y="744538"/>
            <a:ext cx="4962525" cy="3722687"/>
          </a:xfrm>
          <a:ln/>
        </p:spPr>
      </p:sp>
      <p:sp>
        <p:nvSpPr>
          <p:cNvPr id="25602" name="Tijdelijke aanduiding voor notities 2">
            <a:extLst>
              <a:ext uri="{FF2B5EF4-FFF2-40B4-BE49-F238E27FC236}">
                <a16:creationId xmlns:a16="http://schemas.microsoft.com/office/drawing/2014/main" id="{536CFA0A-D1E5-5440-A8EF-A6C98A4F04C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buClrTx/>
              <a:buSzTx/>
              <a:buFontTx/>
              <a:buNone/>
            </a:pPr>
            <a:r>
              <a:rPr lang="nl-NL" altLang="en-NL" sz="1200" i="1" dirty="0">
                <a:solidFill>
                  <a:schemeClr val="tx1"/>
                </a:solidFill>
              </a:rPr>
              <a:t>Quality:  </a:t>
            </a:r>
            <a:r>
              <a:rPr lang="nl-NL" altLang="en-NL" sz="1200" i="1" dirty="0" err="1">
                <a:solidFill>
                  <a:schemeClr val="tx1"/>
                </a:solidFill>
              </a:rPr>
              <a:t>Decision</a:t>
            </a:r>
            <a:r>
              <a:rPr lang="nl-NL" altLang="en-NL" sz="1200" i="1" dirty="0">
                <a:solidFill>
                  <a:schemeClr val="tx1"/>
                </a:solidFill>
              </a:rPr>
              <a:t>: </a:t>
            </a:r>
            <a:r>
              <a:rPr lang="nl-NL" altLang="en-NL" sz="1200" i="1" dirty="0" err="1">
                <a:solidFill>
                  <a:schemeClr val="tx1"/>
                </a:solidFill>
              </a:rPr>
              <a:t>Values</a:t>
            </a:r>
            <a:r>
              <a:rPr lang="nl-NL" altLang="en-NL" sz="1200" i="1" dirty="0">
                <a:solidFill>
                  <a:schemeClr val="tx1"/>
                </a:solidFill>
              </a:rPr>
              <a:t>:  Motto, </a:t>
            </a:r>
            <a:r>
              <a:rPr lang="nl-NL" altLang="en-NL" sz="1200" i="1" dirty="0" err="1">
                <a:solidFill>
                  <a:schemeClr val="tx1"/>
                </a:solidFill>
              </a:rPr>
              <a:t>Metaphor</a:t>
            </a:r>
            <a:r>
              <a:rPr lang="nl-NL" altLang="en-NL" sz="1200" i="1" dirty="0">
                <a:solidFill>
                  <a:schemeClr val="tx1"/>
                </a:solidFill>
              </a:rPr>
              <a:t>:  Logic (</a:t>
            </a:r>
            <a:r>
              <a:rPr lang="nl-NL" altLang="en-NL" sz="1200" i="1" dirty="0" err="1">
                <a:solidFill>
                  <a:schemeClr val="tx1"/>
                </a:solidFill>
              </a:rPr>
              <a:t>Freidson</a:t>
            </a:r>
            <a:r>
              <a:rPr lang="nl-NL" altLang="en-NL" sz="1200" i="1" dirty="0">
                <a:solidFill>
                  <a:schemeClr val="tx1"/>
                </a:solidFill>
              </a:rPr>
              <a:t>): </a:t>
            </a:r>
            <a:r>
              <a:rPr lang="nl-NL" altLang="en-NL" sz="1200" i="1" dirty="0" err="1">
                <a:solidFill>
                  <a:schemeClr val="tx1"/>
                </a:solidFill>
              </a:rPr>
              <a:t>Leadership</a:t>
            </a:r>
            <a:r>
              <a:rPr lang="nl-NL" altLang="en-NL" sz="1200" i="1" dirty="0">
                <a:solidFill>
                  <a:schemeClr val="tx1"/>
                </a:solidFill>
              </a:rPr>
              <a:t>: </a:t>
            </a:r>
            <a:r>
              <a:rPr lang="nl-NL" altLang="en-NL" sz="1200" i="1" dirty="0" err="1">
                <a:solidFill>
                  <a:schemeClr val="tx1"/>
                </a:solidFill>
              </a:rPr>
              <a:t>Science</a:t>
            </a:r>
            <a:r>
              <a:rPr lang="nl-NL" altLang="en-NL" sz="1200" i="1" dirty="0">
                <a:solidFill>
                  <a:schemeClr val="tx1"/>
                </a:solidFill>
              </a:rPr>
              <a:t>: Risk: </a:t>
            </a:r>
            <a:r>
              <a:rPr lang="nl-NL" altLang="en-NL" sz="1200" i="1" dirty="0" err="1">
                <a:solidFill>
                  <a:schemeClr val="tx1"/>
                </a:solidFill>
              </a:rPr>
              <a:t>Leadership</a:t>
            </a:r>
            <a:r>
              <a:rPr lang="nl-NL" altLang="en-NL" sz="1200" i="1" dirty="0">
                <a:solidFill>
                  <a:schemeClr val="tx1"/>
                </a:solidFill>
              </a:rPr>
              <a:t>: Tools:</a:t>
            </a:r>
          </a:p>
          <a:p>
            <a:endParaRPr lang="en-GB" altLang="en-NL" dirty="0">
              <a:latin typeface="Arial" panose="020B0604020202020204" pitchFamily="34" charset="0"/>
              <a:ea typeface="ＭＳ Ｐゴシック" panose="020B0600070205080204" pitchFamily="34" charset="-128"/>
            </a:endParaRPr>
          </a:p>
        </p:txBody>
      </p:sp>
      <p:sp>
        <p:nvSpPr>
          <p:cNvPr id="4" name="Tijdelijke aanduiding voor koptekst 3">
            <a:extLst>
              <a:ext uri="{FF2B5EF4-FFF2-40B4-BE49-F238E27FC236}">
                <a16:creationId xmlns:a16="http://schemas.microsoft.com/office/drawing/2014/main" id="{E864E225-60E6-5B44-898A-26D6E904CC65}"/>
              </a:ext>
            </a:extLst>
          </p:cNvPr>
          <p:cNvSpPr>
            <a:spLocks noGrp="1"/>
          </p:cNvSpPr>
          <p:nvPr>
            <p:ph type="hdr" sz="quarter"/>
          </p:nvPr>
        </p:nvSpPr>
        <p:spPr/>
        <p:txBody>
          <a:bodyPr/>
          <a:lstStyle/>
          <a:p>
            <a:pPr>
              <a:defRPr/>
            </a:pPr>
            <a:r>
              <a:rPr lang="en-US"/>
              <a:t>xxxxxxxxxxxxxxx</a:t>
            </a:r>
          </a:p>
        </p:txBody>
      </p:sp>
      <p:sp>
        <p:nvSpPr>
          <p:cNvPr id="25604" name="Tijdelijke aanduiding voor datum 4">
            <a:extLst>
              <a:ext uri="{FF2B5EF4-FFF2-40B4-BE49-F238E27FC236}">
                <a16:creationId xmlns:a16="http://schemas.microsoft.com/office/drawing/2014/main" id="{3E2041E8-2571-1148-87B2-632639122CE2}"/>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fld id="{7FA9DFDE-CE3A-A740-87D1-FBCFBC709F60}" type="datetime1">
              <a:rPr lang="en-US" altLang="en-NL" sz="1200"/>
              <a:pPr/>
              <a:t>10/12/26</a:t>
            </a:fld>
            <a:endParaRPr lang="en-US" altLang="en-NL" sz="1200"/>
          </a:p>
        </p:txBody>
      </p:sp>
      <p:sp>
        <p:nvSpPr>
          <p:cNvPr id="6" name="Tijdelijke aanduiding voor voettekst 5">
            <a:extLst>
              <a:ext uri="{FF2B5EF4-FFF2-40B4-BE49-F238E27FC236}">
                <a16:creationId xmlns:a16="http://schemas.microsoft.com/office/drawing/2014/main" id="{884F5423-8354-F140-B4A1-E9E706028EA6}"/>
              </a:ext>
            </a:extLst>
          </p:cNvPr>
          <p:cNvSpPr>
            <a:spLocks noGrp="1"/>
          </p:cNvSpPr>
          <p:nvPr>
            <p:ph type="ftr" sz="quarter" idx="4"/>
          </p:nvPr>
        </p:nvSpPr>
        <p:spPr/>
        <p:txBody>
          <a:bodyPr/>
          <a:lstStyle/>
          <a:p>
            <a:pPr>
              <a:defRPr/>
            </a:pPr>
            <a:r>
              <a:rPr lang="en-US"/>
              <a:t>xxxxxxxxxxxxx</a:t>
            </a:r>
          </a:p>
        </p:txBody>
      </p:sp>
      <p:sp>
        <p:nvSpPr>
          <p:cNvPr id="25606" name="Tijdelijke aanduiding voor dianummer 6">
            <a:extLst>
              <a:ext uri="{FF2B5EF4-FFF2-40B4-BE49-F238E27FC236}">
                <a16:creationId xmlns:a16="http://schemas.microsoft.com/office/drawing/2014/main" id="{A1DCD067-57AB-0C40-8DDC-6C3016678FA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fld id="{696EC901-47F8-B14B-A887-EDBA38C24470}" type="slidenum">
              <a:rPr lang="en-US" altLang="en-NL" sz="1200"/>
              <a:pPr/>
              <a:t>9</a:t>
            </a:fld>
            <a:endParaRPr lang="en-US" altLang="en-NL" sz="1200"/>
          </a:p>
        </p:txBody>
      </p:sp>
    </p:spTree>
    <p:extLst>
      <p:ext uri="{BB962C8B-B14F-4D97-AF65-F5344CB8AC3E}">
        <p14:creationId xmlns:p14="http://schemas.microsoft.com/office/powerpoint/2010/main" val="3580993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jdelijke aanduiding voor dia-afbeelding 1">
            <a:extLst>
              <a:ext uri="{FF2B5EF4-FFF2-40B4-BE49-F238E27FC236}">
                <a16:creationId xmlns:a16="http://schemas.microsoft.com/office/drawing/2014/main" id="{E44C6134-D6CA-0C45-8238-E248A2E0CC24}"/>
              </a:ext>
            </a:extLst>
          </p:cNvPr>
          <p:cNvSpPr>
            <a:spLocks noGrp="1" noRot="1" noChangeAspect="1"/>
          </p:cNvSpPr>
          <p:nvPr>
            <p:ph type="sldImg"/>
          </p:nvPr>
        </p:nvSpPr>
        <p:spPr>
          <a:xfrm>
            <a:off x="917575" y="744538"/>
            <a:ext cx="4962525" cy="3722687"/>
          </a:xfrm>
          <a:ln/>
        </p:spPr>
      </p:sp>
      <p:sp>
        <p:nvSpPr>
          <p:cNvPr id="25602" name="Tijdelijke aanduiding voor notities 2">
            <a:extLst>
              <a:ext uri="{FF2B5EF4-FFF2-40B4-BE49-F238E27FC236}">
                <a16:creationId xmlns:a16="http://schemas.microsoft.com/office/drawing/2014/main" id="{536CFA0A-D1E5-5440-A8EF-A6C98A4F04C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buClrTx/>
              <a:buSzTx/>
              <a:buFontTx/>
              <a:buNone/>
            </a:pPr>
            <a:r>
              <a:rPr lang="nl-NL" altLang="en-NL" sz="1200" i="1" dirty="0">
                <a:solidFill>
                  <a:schemeClr val="tx1"/>
                </a:solidFill>
              </a:rPr>
              <a:t>Quality:  </a:t>
            </a:r>
            <a:r>
              <a:rPr lang="nl-NL" altLang="en-NL" sz="1200" i="1" dirty="0" err="1">
                <a:solidFill>
                  <a:schemeClr val="tx1"/>
                </a:solidFill>
              </a:rPr>
              <a:t>Decision</a:t>
            </a:r>
            <a:r>
              <a:rPr lang="nl-NL" altLang="en-NL" sz="1200" i="1" dirty="0">
                <a:solidFill>
                  <a:schemeClr val="tx1"/>
                </a:solidFill>
              </a:rPr>
              <a:t>: </a:t>
            </a:r>
            <a:r>
              <a:rPr lang="nl-NL" altLang="en-NL" sz="1200" i="1" dirty="0" err="1">
                <a:solidFill>
                  <a:schemeClr val="tx1"/>
                </a:solidFill>
              </a:rPr>
              <a:t>Values</a:t>
            </a:r>
            <a:r>
              <a:rPr lang="nl-NL" altLang="en-NL" sz="1200" i="1" dirty="0">
                <a:solidFill>
                  <a:schemeClr val="tx1"/>
                </a:solidFill>
              </a:rPr>
              <a:t>:  Motto, </a:t>
            </a:r>
            <a:r>
              <a:rPr lang="nl-NL" altLang="en-NL" sz="1200" i="1" dirty="0" err="1">
                <a:solidFill>
                  <a:schemeClr val="tx1"/>
                </a:solidFill>
              </a:rPr>
              <a:t>Metaphor</a:t>
            </a:r>
            <a:r>
              <a:rPr lang="nl-NL" altLang="en-NL" sz="1200" i="1" dirty="0">
                <a:solidFill>
                  <a:schemeClr val="tx1"/>
                </a:solidFill>
              </a:rPr>
              <a:t>:  Logic (</a:t>
            </a:r>
            <a:r>
              <a:rPr lang="nl-NL" altLang="en-NL" sz="1200" i="1" dirty="0" err="1">
                <a:solidFill>
                  <a:schemeClr val="tx1"/>
                </a:solidFill>
              </a:rPr>
              <a:t>Freidson</a:t>
            </a:r>
            <a:r>
              <a:rPr lang="nl-NL" altLang="en-NL" sz="1200" i="1" dirty="0">
                <a:solidFill>
                  <a:schemeClr val="tx1"/>
                </a:solidFill>
              </a:rPr>
              <a:t>): </a:t>
            </a:r>
            <a:r>
              <a:rPr lang="nl-NL" altLang="en-NL" sz="1200" i="1" dirty="0" err="1">
                <a:solidFill>
                  <a:schemeClr val="tx1"/>
                </a:solidFill>
              </a:rPr>
              <a:t>Leadership</a:t>
            </a:r>
            <a:r>
              <a:rPr lang="nl-NL" altLang="en-NL" sz="1200" i="1" dirty="0">
                <a:solidFill>
                  <a:schemeClr val="tx1"/>
                </a:solidFill>
              </a:rPr>
              <a:t>: </a:t>
            </a:r>
            <a:r>
              <a:rPr lang="nl-NL" altLang="en-NL" sz="1200" i="1" dirty="0" err="1">
                <a:solidFill>
                  <a:schemeClr val="tx1"/>
                </a:solidFill>
              </a:rPr>
              <a:t>Science</a:t>
            </a:r>
            <a:r>
              <a:rPr lang="nl-NL" altLang="en-NL" sz="1200" i="1" dirty="0">
                <a:solidFill>
                  <a:schemeClr val="tx1"/>
                </a:solidFill>
              </a:rPr>
              <a:t>: Risk: </a:t>
            </a:r>
            <a:r>
              <a:rPr lang="nl-NL" altLang="en-NL" sz="1200" i="1" dirty="0" err="1">
                <a:solidFill>
                  <a:schemeClr val="tx1"/>
                </a:solidFill>
              </a:rPr>
              <a:t>Leadership</a:t>
            </a:r>
            <a:r>
              <a:rPr lang="nl-NL" altLang="en-NL" sz="1200" i="1" dirty="0">
                <a:solidFill>
                  <a:schemeClr val="tx1"/>
                </a:solidFill>
              </a:rPr>
              <a:t>: Tools:</a:t>
            </a:r>
          </a:p>
          <a:p>
            <a:endParaRPr lang="en-GB" altLang="en-NL" dirty="0">
              <a:latin typeface="Arial" panose="020B0604020202020204" pitchFamily="34" charset="0"/>
              <a:ea typeface="ＭＳ Ｐゴシック" panose="020B0600070205080204" pitchFamily="34" charset="-128"/>
            </a:endParaRPr>
          </a:p>
        </p:txBody>
      </p:sp>
      <p:sp>
        <p:nvSpPr>
          <p:cNvPr id="4" name="Tijdelijke aanduiding voor koptekst 3">
            <a:extLst>
              <a:ext uri="{FF2B5EF4-FFF2-40B4-BE49-F238E27FC236}">
                <a16:creationId xmlns:a16="http://schemas.microsoft.com/office/drawing/2014/main" id="{E864E225-60E6-5B44-898A-26D6E904CC65}"/>
              </a:ext>
            </a:extLst>
          </p:cNvPr>
          <p:cNvSpPr>
            <a:spLocks noGrp="1"/>
          </p:cNvSpPr>
          <p:nvPr>
            <p:ph type="hdr" sz="quarter"/>
          </p:nvPr>
        </p:nvSpPr>
        <p:spPr/>
        <p:txBody>
          <a:bodyPr/>
          <a:lstStyle/>
          <a:p>
            <a:pPr>
              <a:defRPr/>
            </a:pPr>
            <a:r>
              <a:rPr lang="en-US"/>
              <a:t>xxxxxxxxxxxxxxx</a:t>
            </a:r>
          </a:p>
        </p:txBody>
      </p:sp>
      <p:sp>
        <p:nvSpPr>
          <p:cNvPr id="25604" name="Tijdelijke aanduiding voor datum 4">
            <a:extLst>
              <a:ext uri="{FF2B5EF4-FFF2-40B4-BE49-F238E27FC236}">
                <a16:creationId xmlns:a16="http://schemas.microsoft.com/office/drawing/2014/main" id="{3E2041E8-2571-1148-87B2-632639122CE2}"/>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fld id="{7FA9DFDE-CE3A-A740-87D1-FBCFBC709F60}" type="datetime1">
              <a:rPr lang="en-US" altLang="en-NL" sz="1200"/>
              <a:pPr/>
              <a:t>10/12/26</a:t>
            </a:fld>
            <a:endParaRPr lang="en-US" altLang="en-NL" sz="1200"/>
          </a:p>
        </p:txBody>
      </p:sp>
      <p:sp>
        <p:nvSpPr>
          <p:cNvPr id="6" name="Tijdelijke aanduiding voor voettekst 5">
            <a:extLst>
              <a:ext uri="{FF2B5EF4-FFF2-40B4-BE49-F238E27FC236}">
                <a16:creationId xmlns:a16="http://schemas.microsoft.com/office/drawing/2014/main" id="{884F5423-8354-F140-B4A1-E9E706028EA6}"/>
              </a:ext>
            </a:extLst>
          </p:cNvPr>
          <p:cNvSpPr>
            <a:spLocks noGrp="1"/>
          </p:cNvSpPr>
          <p:nvPr>
            <p:ph type="ftr" sz="quarter" idx="4"/>
          </p:nvPr>
        </p:nvSpPr>
        <p:spPr/>
        <p:txBody>
          <a:bodyPr/>
          <a:lstStyle/>
          <a:p>
            <a:pPr>
              <a:defRPr/>
            </a:pPr>
            <a:r>
              <a:rPr lang="en-US"/>
              <a:t>xxxxxxxxxxxxx</a:t>
            </a:r>
          </a:p>
        </p:txBody>
      </p:sp>
      <p:sp>
        <p:nvSpPr>
          <p:cNvPr id="25606" name="Tijdelijke aanduiding voor dianummer 6">
            <a:extLst>
              <a:ext uri="{FF2B5EF4-FFF2-40B4-BE49-F238E27FC236}">
                <a16:creationId xmlns:a16="http://schemas.microsoft.com/office/drawing/2014/main" id="{A1DCD067-57AB-0C40-8DDC-6C3016678FA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fld id="{696EC901-47F8-B14B-A887-EDBA38C24470}" type="slidenum">
              <a:rPr lang="en-US" altLang="en-NL" sz="1200"/>
              <a:pPr/>
              <a:t>17</a:t>
            </a:fld>
            <a:endParaRPr lang="en-US" altLang="en-NL" sz="1200"/>
          </a:p>
        </p:txBody>
      </p:sp>
    </p:spTree>
    <p:extLst>
      <p:ext uri="{BB962C8B-B14F-4D97-AF65-F5344CB8AC3E}">
        <p14:creationId xmlns:p14="http://schemas.microsoft.com/office/powerpoint/2010/main" val="3221980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0A908CB-05B8-454F-90A9-6642CD61CCDF}" type="slidenum">
              <a:rPr lang="nl-NL" smtClean="0"/>
              <a:pPr/>
              <a:t>26</a:t>
            </a:fld>
            <a:endParaRPr lang="nl-NL"/>
          </a:p>
        </p:txBody>
      </p:sp>
    </p:spTree>
    <p:extLst>
      <p:ext uri="{BB962C8B-B14F-4D97-AF65-F5344CB8AC3E}">
        <p14:creationId xmlns:p14="http://schemas.microsoft.com/office/powerpoint/2010/main" val="282857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10A908CB-05B8-454F-90A9-6642CD61CCDF}" type="slidenum">
              <a:rPr lang="nl-NL" smtClean="0"/>
              <a:pPr/>
              <a:t>28</a:t>
            </a:fld>
            <a:endParaRPr lang="nl-NL"/>
          </a:p>
        </p:txBody>
      </p:sp>
    </p:spTree>
    <p:extLst>
      <p:ext uri="{BB962C8B-B14F-4D97-AF65-F5344CB8AC3E}">
        <p14:creationId xmlns:p14="http://schemas.microsoft.com/office/powerpoint/2010/main" val="2276348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jdelijke aanduiding voor dia-afbeelding 1">
            <a:extLst>
              <a:ext uri="{FF2B5EF4-FFF2-40B4-BE49-F238E27FC236}">
                <a16:creationId xmlns:a16="http://schemas.microsoft.com/office/drawing/2014/main" id="{E44C6134-D6CA-0C45-8238-E248A2E0CC24}"/>
              </a:ext>
            </a:extLst>
          </p:cNvPr>
          <p:cNvSpPr>
            <a:spLocks noGrp="1" noRot="1" noChangeAspect="1"/>
          </p:cNvSpPr>
          <p:nvPr>
            <p:ph type="sldImg"/>
          </p:nvPr>
        </p:nvSpPr>
        <p:spPr>
          <a:xfrm>
            <a:off x="917575" y="744538"/>
            <a:ext cx="4962525" cy="3722687"/>
          </a:xfrm>
          <a:ln/>
        </p:spPr>
      </p:sp>
      <p:sp>
        <p:nvSpPr>
          <p:cNvPr id="25602" name="Tijdelijke aanduiding voor notities 2">
            <a:extLst>
              <a:ext uri="{FF2B5EF4-FFF2-40B4-BE49-F238E27FC236}">
                <a16:creationId xmlns:a16="http://schemas.microsoft.com/office/drawing/2014/main" id="{536CFA0A-D1E5-5440-A8EF-A6C98A4F04C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buClrTx/>
              <a:buSzTx/>
              <a:buFontTx/>
              <a:buNone/>
            </a:pPr>
            <a:r>
              <a:rPr lang="nl-NL" altLang="en-NL" sz="1200" i="1" dirty="0">
                <a:solidFill>
                  <a:schemeClr val="tx1"/>
                </a:solidFill>
              </a:rPr>
              <a:t>Quality:  </a:t>
            </a:r>
            <a:r>
              <a:rPr lang="nl-NL" altLang="en-NL" sz="1200" i="1" dirty="0" err="1">
                <a:solidFill>
                  <a:schemeClr val="tx1"/>
                </a:solidFill>
              </a:rPr>
              <a:t>Decision</a:t>
            </a:r>
            <a:r>
              <a:rPr lang="nl-NL" altLang="en-NL" sz="1200" i="1" dirty="0">
                <a:solidFill>
                  <a:schemeClr val="tx1"/>
                </a:solidFill>
              </a:rPr>
              <a:t>: </a:t>
            </a:r>
            <a:r>
              <a:rPr lang="nl-NL" altLang="en-NL" sz="1200" i="1" dirty="0" err="1">
                <a:solidFill>
                  <a:schemeClr val="tx1"/>
                </a:solidFill>
              </a:rPr>
              <a:t>Values</a:t>
            </a:r>
            <a:r>
              <a:rPr lang="nl-NL" altLang="en-NL" sz="1200" i="1" dirty="0">
                <a:solidFill>
                  <a:schemeClr val="tx1"/>
                </a:solidFill>
              </a:rPr>
              <a:t>:  Motto, </a:t>
            </a:r>
            <a:r>
              <a:rPr lang="nl-NL" altLang="en-NL" sz="1200" i="1" dirty="0" err="1">
                <a:solidFill>
                  <a:schemeClr val="tx1"/>
                </a:solidFill>
              </a:rPr>
              <a:t>Metaphor</a:t>
            </a:r>
            <a:r>
              <a:rPr lang="nl-NL" altLang="en-NL" sz="1200" i="1" dirty="0">
                <a:solidFill>
                  <a:schemeClr val="tx1"/>
                </a:solidFill>
              </a:rPr>
              <a:t>:  Logic (</a:t>
            </a:r>
            <a:r>
              <a:rPr lang="nl-NL" altLang="en-NL" sz="1200" i="1" dirty="0" err="1">
                <a:solidFill>
                  <a:schemeClr val="tx1"/>
                </a:solidFill>
              </a:rPr>
              <a:t>Freidson</a:t>
            </a:r>
            <a:r>
              <a:rPr lang="nl-NL" altLang="en-NL" sz="1200" i="1" dirty="0">
                <a:solidFill>
                  <a:schemeClr val="tx1"/>
                </a:solidFill>
              </a:rPr>
              <a:t>): </a:t>
            </a:r>
            <a:r>
              <a:rPr lang="nl-NL" altLang="en-NL" sz="1200" i="1" dirty="0" err="1">
                <a:solidFill>
                  <a:schemeClr val="tx1"/>
                </a:solidFill>
              </a:rPr>
              <a:t>Leadership</a:t>
            </a:r>
            <a:r>
              <a:rPr lang="nl-NL" altLang="en-NL" sz="1200" i="1" dirty="0">
                <a:solidFill>
                  <a:schemeClr val="tx1"/>
                </a:solidFill>
              </a:rPr>
              <a:t>: </a:t>
            </a:r>
            <a:r>
              <a:rPr lang="nl-NL" altLang="en-NL" sz="1200" i="1" dirty="0" err="1">
                <a:solidFill>
                  <a:schemeClr val="tx1"/>
                </a:solidFill>
              </a:rPr>
              <a:t>Science</a:t>
            </a:r>
            <a:r>
              <a:rPr lang="nl-NL" altLang="en-NL" sz="1200" i="1" dirty="0">
                <a:solidFill>
                  <a:schemeClr val="tx1"/>
                </a:solidFill>
              </a:rPr>
              <a:t>: Risk: </a:t>
            </a:r>
            <a:r>
              <a:rPr lang="nl-NL" altLang="en-NL" sz="1200" i="1" dirty="0" err="1">
                <a:solidFill>
                  <a:schemeClr val="tx1"/>
                </a:solidFill>
              </a:rPr>
              <a:t>Leadership</a:t>
            </a:r>
            <a:r>
              <a:rPr lang="nl-NL" altLang="en-NL" sz="1200" i="1" dirty="0">
                <a:solidFill>
                  <a:schemeClr val="tx1"/>
                </a:solidFill>
              </a:rPr>
              <a:t>: Tools:</a:t>
            </a:r>
          </a:p>
          <a:p>
            <a:endParaRPr lang="en-GB" altLang="en-NL" dirty="0">
              <a:latin typeface="Arial" panose="020B0604020202020204" pitchFamily="34" charset="0"/>
              <a:ea typeface="ＭＳ Ｐゴシック" panose="020B0600070205080204" pitchFamily="34" charset="-128"/>
            </a:endParaRPr>
          </a:p>
        </p:txBody>
      </p:sp>
      <p:sp>
        <p:nvSpPr>
          <p:cNvPr id="4" name="Tijdelijke aanduiding voor koptekst 3">
            <a:extLst>
              <a:ext uri="{FF2B5EF4-FFF2-40B4-BE49-F238E27FC236}">
                <a16:creationId xmlns:a16="http://schemas.microsoft.com/office/drawing/2014/main" id="{E864E225-60E6-5B44-898A-26D6E904CC65}"/>
              </a:ext>
            </a:extLst>
          </p:cNvPr>
          <p:cNvSpPr>
            <a:spLocks noGrp="1"/>
          </p:cNvSpPr>
          <p:nvPr>
            <p:ph type="hdr" sz="quarter"/>
          </p:nvPr>
        </p:nvSpPr>
        <p:spPr/>
        <p:txBody>
          <a:bodyPr/>
          <a:lstStyle/>
          <a:p>
            <a:pPr>
              <a:defRPr/>
            </a:pPr>
            <a:r>
              <a:rPr lang="en-US"/>
              <a:t>xxxxxxxxxxxxxxx</a:t>
            </a:r>
          </a:p>
        </p:txBody>
      </p:sp>
      <p:sp>
        <p:nvSpPr>
          <p:cNvPr id="25604" name="Tijdelijke aanduiding voor datum 4">
            <a:extLst>
              <a:ext uri="{FF2B5EF4-FFF2-40B4-BE49-F238E27FC236}">
                <a16:creationId xmlns:a16="http://schemas.microsoft.com/office/drawing/2014/main" id="{3E2041E8-2571-1148-87B2-632639122CE2}"/>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fld id="{7FA9DFDE-CE3A-A740-87D1-FBCFBC709F60}" type="datetime1">
              <a:rPr lang="en-US" altLang="en-NL" sz="1200"/>
              <a:pPr/>
              <a:t>10/12/26</a:t>
            </a:fld>
            <a:endParaRPr lang="en-US" altLang="en-NL" sz="1200"/>
          </a:p>
        </p:txBody>
      </p:sp>
      <p:sp>
        <p:nvSpPr>
          <p:cNvPr id="6" name="Tijdelijke aanduiding voor voettekst 5">
            <a:extLst>
              <a:ext uri="{FF2B5EF4-FFF2-40B4-BE49-F238E27FC236}">
                <a16:creationId xmlns:a16="http://schemas.microsoft.com/office/drawing/2014/main" id="{884F5423-8354-F140-B4A1-E9E706028EA6}"/>
              </a:ext>
            </a:extLst>
          </p:cNvPr>
          <p:cNvSpPr>
            <a:spLocks noGrp="1"/>
          </p:cNvSpPr>
          <p:nvPr>
            <p:ph type="ftr" sz="quarter" idx="4"/>
          </p:nvPr>
        </p:nvSpPr>
        <p:spPr/>
        <p:txBody>
          <a:bodyPr/>
          <a:lstStyle/>
          <a:p>
            <a:pPr>
              <a:defRPr/>
            </a:pPr>
            <a:r>
              <a:rPr lang="en-US"/>
              <a:t>xxxxxxxxxxxxx</a:t>
            </a:r>
          </a:p>
        </p:txBody>
      </p:sp>
      <p:sp>
        <p:nvSpPr>
          <p:cNvPr id="25606" name="Tijdelijke aanduiding voor dianummer 6">
            <a:extLst>
              <a:ext uri="{FF2B5EF4-FFF2-40B4-BE49-F238E27FC236}">
                <a16:creationId xmlns:a16="http://schemas.microsoft.com/office/drawing/2014/main" id="{A1DCD067-57AB-0C40-8DDC-6C3016678FA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fld id="{696EC901-47F8-B14B-A887-EDBA38C24470}" type="slidenum">
              <a:rPr lang="en-US" altLang="en-NL" sz="1200"/>
              <a:pPr/>
              <a:t>46</a:t>
            </a:fld>
            <a:endParaRPr lang="en-US" altLang="en-NL" sz="1200"/>
          </a:p>
        </p:txBody>
      </p:sp>
    </p:spTree>
    <p:extLst>
      <p:ext uri="{BB962C8B-B14F-4D97-AF65-F5344CB8AC3E}">
        <p14:creationId xmlns:p14="http://schemas.microsoft.com/office/powerpoint/2010/main" val="2546344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jdelijke aanduiding voor dia-afbeelding 1">
            <a:extLst>
              <a:ext uri="{FF2B5EF4-FFF2-40B4-BE49-F238E27FC236}">
                <a16:creationId xmlns:a16="http://schemas.microsoft.com/office/drawing/2014/main" id="{E44C6134-D6CA-0C45-8238-E248A2E0CC24}"/>
              </a:ext>
            </a:extLst>
          </p:cNvPr>
          <p:cNvSpPr>
            <a:spLocks noGrp="1" noRot="1" noChangeAspect="1"/>
          </p:cNvSpPr>
          <p:nvPr>
            <p:ph type="sldImg"/>
          </p:nvPr>
        </p:nvSpPr>
        <p:spPr>
          <a:xfrm>
            <a:off x="917575" y="744538"/>
            <a:ext cx="4962525" cy="3722687"/>
          </a:xfrm>
          <a:ln/>
        </p:spPr>
      </p:sp>
      <p:sp>
        <p:nvSpPr>
          <p:cNvPr id="25602" name="Tijdelijke aanduiding voor notities 2">
            <a:extLst>
              <a:ext uri="{FF2B5EF4-FFF2-40B4-BE49-F238E27FC236}">
                <a16:creationId xmlns:a16="http://schemas.microsoft.com/office/drawing/2014/main" id="{536CFA0A-D1E5-5440-A8EF-A6C98A4F04C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buClrTx/>
              <a:buSzTx/>
              <a:buFontTx/>
              <a:buNone/>
            </a:pPr>
            <a:r>
              <a:rPr lang="nl-NL" altLang="en-NL" sz="1200" i="1" dirty="0">
                <a:solidFill>
                  <a:schemeClr val="tx1"/>
                </a:solidFill>
              </a:rPr>
              <a:t>Quality:  </a:t>
            </a:r>
            <a:r>
              <a:rPr lang="nl-NL" altLang="en-NL" sz="1200" i="1" dirty="0" err="1">
                <a:solidFill>
                  <a:schemeClr val="tx1"/>
                </a:solidFill>
              </a:rPr>
              <a:t>Decision</a:t>
            </a:r>
            <a:r>
              <a:rPr lang="nl-NL" altLang="en-NL" sz="1200" i="1" dirty="0">
                <a:solidFill>
                  <a:schemeClr val="tx1"/>
                </a:solidFill>
              </a:rPr>
              <a:t>: </a:t>
            </a:r>
            <a:r>
              <a:rPr lang="nl-NL" altLang="en-NL" sz="1200" i="1" dirty="0" err="1">
                <a:solidFill>
                  <a:schemeClr val="tx1"/>
                </a:solidFill>
              </a:rPr>
              <a:t>Values</a:t>
            </a:r>
            <a:r>
              <a:rPr lang="nl-NL" altLang="en-NL" sz="1200" i="1" dirty="0">
                <a:solidFill>
                  <a:schemeClr val="tx1"/>
                </a:solidFill>
              </a:rPr>
              <a:t>:  Motto, </a:t>
            </a:r>
            <a:r>
              <a:rPr lang="nl-NL" altLang="en-NL" sz="1200" i="1" dirty="0" err="1">
                <a:solidFill>
                  <a:schemeClr val="tx1"/>
                </a:solidFill>
              </a:rPr>
              <a:t>Metaphor</a:t>
            </a:r>
            <a:r>
              <a:rPr lang="nl-NL" altLang="en-NL" sz="1200" i="1" dirty="0">
                <a:solidFill>
                  <a:schemeClr val="tx1"/>
                </a:solidFill>
              </a:rPr>
              <a:t>:  Logic (</a:t>
            </a:r>
            <a:r>
              <a:rPr lang="nl-NL" altLang="en-NL" sz="1200" i="1" dirty="0" err="1">
                <a:solidFill>
                  <a:schemeClr val="tx1"/>
                </a:solidFill>
              </a:rPr>
              <a:t>Freidson</a:t>
            </a:r>
            <a:r>
              <a:rPr lang="nl-NL" altLang="en-NL" sz="1200" i="1" dirty="0">
                <a:solidFill>
                  <a:schemeClr val="tx1"/>
                </a:solidFill>
              </a:rPr>
              <a:t>): </a:t>
            </a:r>
            <a:r>
              <a:rPr lang="nl-NL" altLang="en-NL" sz="1200" i="1" dirty="0" err="1">
                <a:solidFill>
                  <a:schemeClr val="tx1"/>
                </a:solidFill>
              </a:rPr>
              <a:t>Leadership</a:t>
            </a:r>
            <a:r>
              <a:rPr lang="nl-NL" altLang="en-NL" sz="1200" i="1" dirty="0">
                <a:solidFill>
                  <a:schemeClr val="tx1"/>
                </a:solidFill>
              </a:rPr>
              <a:t>: </a:t>
            </a:r>
            <a:r>
              <a:rPr lang="nl-NL" altLang="en-NL" sz="1200" i="1" dirty="0" err="1">
                <a:solidFill>
                  <a:schemeClr val="tx1"/>
                </a:solidFill>
              </a:rPr>
              <a:t>Science</a:t>
            </a:r>
            <a:r>
              <a:rPr lang="nl-NL" altLang="en-NL" sz="1200" i="1" dirty="0">
                <a:solidFill>
                  <a:schemeClr val="tx1"/>
                </a:solidFill>
              </a:rPr>
              <a:t>: Risk: </a:t>
            </a:r>
            <a:r>
              <a:rPr lang="nl-NL" altLang="en-NL" sz="1200" i="1" dirty="0" err="1">
                <a:solidFill>
                  <a:schemeClr val="tx1"/>
                </a:solidFill>
              </a:rPr>
              <a:t>Leadership</a:t>
            </a:r>
            <a:r>
              <a:rPr lang="nl-NL" altLang="en-NL" sz="1200" i="1" dirty="0">
                <a:solidFill>
                  <a:schemeClr val="tx1"/>
                </a:solidFill>
              </a:rPr>
              <a:t>: Tools:</a:t>
            </a:r>
          </a:p>
          <a:p>
            <a:endParaRPr lang="en-GB" altLang="en-NL" dirty="0">
              <a:latin typeface="Arial" panose="020B0604020202020204" pitchFamily="34" charset="0"/>
              <a:ea typeface="ＭＳ Ｐゴシック" panose="020B0600070205080204" pitchFamily="34" charset="-128"/>
            </a:endParaRPr>
          </a:p>
        </p:txBody>
      </p:sp>
      <p:sp>
        <p:nvSpPr>
          <p:cNvPr id="4" name="Tijdelijke aanduiding voor koptekst 3">
            <a:extLst>
              <a:ext uri="{FF2B5EF4-FFF2-40B4-BE49-F238E27FC236}">
                <a16:creationId xmlns:a16="http://schemas.microsoft.com/office/drawing/2014/main" id="{E864E225-60E6-5B44-898A-26D6E904CC65}"/>
              </a:ext>
            </a:extLst>
          </p:cNvPr>
          <p:cNvSpPr>
            <a:spLocks noGrp="1"/>
          </p:cNvSpPr>
          <p:nvPr>
            <p:ph type="hdr" sz="quarter"/>
          </p:nvPr>
        </p:nvSpPr>
        <p:spPr/>
        <p:txBody>
          <a:bodyPr/>
          <a:lstStyle/>
          <a:p>
            <a:pPr>
              <a:defRPr/>
            </a:pPr>
            <a:r>
              <a:rPr lang="en-US"/>
              <a:t>xxxxxxxxxxxxxxx</a:t>
            </a:r>
          </a:p>
        </p:txBody>
      </p:sp>
      <p:sp>
        <p:nvSpPr>
          <p:cNvPr id="25604" name="Tijdelijke aanduiding voor datum 4">
            <a:extLst>
              <a:ext uri="{FF2B5EF4-FFF2-40B4-BE49-F238E27FC236}">
                <a16:creationId xmlns:a16="http://schemas.microsoft.com/office/drawing/2014/main" id="{3E2041E8-2571-1148-87B2-632639122CE2}"/>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fld id="{7FA9DFDE-CE3A-A740-87D1-FBCFBC709F60}" type="datetime1">
              <a:rPr lang="en-US" altLang="en-NL" sz="1200"/>
              <a:pPr/>
              <a:t>10/12/26</a:t>
            </a:fld>
            <a:endParaRPr lang="en-US" altLang="en-NL" sz="1200"/>
          </a:p>
        </p:txBody>
      </p:sp>
      <p:sp>
        <p:nvSpPr>
          <p:cNvPr id="6" name="Tijdelijke aanduiding voor voettekst 5">
            <a:extLst>
              <a:ext uri="{FF2B5EF4-FFF2-40B4-BE49-F238E27FC236}">
                <a16:creationId xmlns:a16="http://schemas.microsoft.com/office/drawing/2014/main" id="{884F5423-8354-F140-B4A1-E9E706028EA6}"/>
              </a:ext>
            </a:extLst>
          </p:cNvPr>
          <p:cNvSpPr>
            <a:spLocks noGrp="1"/>
          </p:cNvSpPr>
          <p:nvPr>
            <p:ph type="ftr" sz="quarter" idx="4"/>
          </p:nvPr>
        </p:nvSpPr>
        <p:spPr/>
        <p:txBody>
          <a:bodyPr/>
          <a:lstStyle/>
          <a:p>
            <a:pPr>
              <a:defRPr/>
            </a:pPr>
            <a:r>
              <a:rPr lang="en-US"/>
              <a:t>xxxxxxxxxxxxx</a:t>
            </a:r>
          </a:p>
        </p:txBody>
      </p:sp>
      <p:sp>
        <p:nvSpPr>
          <p:cNvPr id="25606" name="Tijdelijke aanduiding voor dianummer 6">
            <a:extLst>
              <a:ext uri="{FF2B5EF4-FFF2-40B4-BE49-F238E27FC236}">
                <a16:creationId xmlns:a16="http://schemas.microsoft.com/office/drawing/2014/main" id="{A1DCD067-57AB-0C40-8DDC-6C3016678FA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fld id="{696EC901-47F8-B14B-A887-EDBA38C24470}" type="slidenum">
              <a:rPr lang="en-US" altLang="en-NL" sz="1200"/>
              <a:pPr/>
              <a:t>54</a:t>
            </a:fld>
            <a:endParaRPr lang="en-US" altLang="en-NL" sz="1200"/>
          </a:p>
        </p:txBody>
      </p:sp>
    </p:spTree>
    <p:extLst>
      <p:ext uri="{BB962C8B-B14F-4D97-AF65-F5344CB8AC3E}">
        <p14:creationId xmlns:p14="http://schemas.microsoft.com/office/powerpoint/2010/main" val="39023668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a:defRPr/>
            </a:pPr>
            <a:fld id="{F980A64D-5AA0-42B9-839D-E995EEE28CA2}" type="slidenum">
              <a:rPr lang="nl-NL" smtClean="0"/>
              <a:pPr>
                <a:defRPr/>
              </a:pPr>
              <a:t>58</a:t>
            </a:fld>
            <a:endParaRPr lang="nl-NL"/>
          </a:p>
        </p:txBody>
      </p:sp>
    </p:spTree>
    <p:extLst>
      <p:ext uri="{BB962C8B-B14F-4D97-AF65-F5344CB8AC3E}">
        <p14:creationId xmlns:p14="http://schemas.microsoft.com/office/powerpoint/2010/main" val="38225442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a:defRPr/>
            </a:pPr>
            <a:fld id="{F980A64D-5AA0-42B9-839D-E995EEE28CA2}" type="slidenum">
              <a:rPr lang="nl-NL" smtClean="0"/>
              <a:pPr>
                <a:defRPr/>
              </a:pPr>
              <a:t>61</a:t>
            </a:fld>
            <a:endParaRPr lang="nl-NL"/>
          </a:p>
        </p:txBody>
      </p:sp>
    </p:spTree>
    <p:extLst>
      <p:ext uri="{BB962C8B-B14F-4D97-AF65-F5344CB8AC3E}">
        <p14:creationId xmlns:p14="http://schemas.microsoft.com/office/powerpoint/2010/main" val="3354451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a:t>
            </a:r>
            <a:r>
              <a:rPr lang="en-NL" dirty="0"/>
              <a:t>bd allochtone studenten op sociale academie</a:t>
            </a:r>
          </a:p>
        </p:txBody>
      </p:sp>
      <p:sp>
        <p:nvSpPr>
          <p:cNvPr id="4" name="Slide Number Placeholder 3"/>
          <p:cNvSpPr>
            <a:spLocks noGrp="1"/>
          </p:cNvSpPr>
          <p:nvPr>
            <p:ph type="sldNum" sz="quarter" idx="5"/>
          </p:nvPr>
        </p:nvSpPr>
        <p:spPr/>
        <p:txBody>
          <a:bodyPr/>
          <a:lstStyle/>
          <a:p>
            <a:pPr>
              <a:defRPr/>
            </a:pPr>
            <a:fld id="{F980A64D-5AA0-42B9-839D-E995EEE28CA2}" type="slidenum">
              <a:rPr lang="nl-NL" smtClean="0"/>
              <a:pPr>
                <a:defRPr/>
              </a:pPr>
              <a:t>110</a:t>
            </a:fld>
            <a:endParaRPr lang="nl-NL"/>
          </a:p>
        </p:txBody>
      </p:sp>
    </p:spTree>
    <p:extLst>
      <p:ext uri="{BB962C8B-B14F-4D97-AF65-F5344CB8AC3E}">
        <p14:creationId xmlns:p14="http://schemas.microsoft.com/office/powerpoint/2010/main" val="546748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a:t>
            </a:r>
            <a:r>
              <a:rPr lang="en-NL" dirty="0"/>
              <a:t>fd 1 en afd 2. </a:t>
            </a:r>
          </a:p>
        </p:txBody>
      </p:sp>
      <p:sp>
        <p:nvSpPr>
          <p:cNvPr id="4" name="Slide Number Placeholder 3"/>
          <p:cNvSpPr>
            <a:spLocks noGrp="1"/>
          </p:cNvSpPr>
          <p:nvPr>
            <p:ph type="sldNum" sz="quarter" idx="5"/>
          </p:nvPr>
        </p:nvSpPr>
        <p:spPr/>
        <p:txBody>
          <a:bodyPr/>
          <a:lstStyle/>
          <a:p>
            <a:pPr>
              <a:defRPr/>
            </a:pPr>
            <a:fld id="{F980A64D-5AA0-42B9-839D-E995EEE28CA2}" type="slidenum">
              <a:rPr lang="nl-NL" smtClean="0"/>
              <a:pPr>
                <a:defRPr/>
              </a:pPr>
              <a:t>114</a:t>
            </a:fld>
            <a:endParaRPr lang="nl-NL"/>
          </a:p>
        </p:txBody>
      </p:sp>
    </p:spTree>
    <p:extLst>
      <p:ext uri="{BB962C8B-B14F-4D97-AF65-F5344CB8AC3E}">
        <p14:creationId xmlns:p14="http://schemas.microsoft.com/office/powerpoint/2010/main" val="2163624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en-GB"/>
              <a:t>Click to edit Master title style</a:t>
            </a:r>
            <a:endParaRPr lang="nl-NL" dirty="0"/>
          </a:p>
        </p:txBody>
      </p:sp>
      <p:sp>
        <p:nvSpPr>
          <p:cNvPr id="3" name="O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9FEDF071-4495-4141-92B3-D2D81A655999}" type="slidenum">
              <a:rPr lang="nl-NL"/>
              <a:pPr>
                <a:defRPr/>
              </a:pPr>
              <a:t>‹#›</a:t>
            </a:fld>
            <a:endParaRPr lang="nl-NL"/>
          </a:p>
        </p:txBody>
      </p:sp>
    </p:spTree>
    <p:extLst>
      <p:ext uri="{BB962C8B-B14F-4D97-AF65-F5344CB8AC3E}">
        <p14:creationId xmlns:p14="http://schemas.microsoft.com/office/powerpoint/2010/main" val="4293554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pic>
        <p:nvPicPr>
          <p:cNvPr id="4" name="Picture 5" descr="SN_University-ppt-bas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902200"/>
            <a:ext cx="9144000" cy="194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lvl1pPr>
              <a:defRPr sz="3600">
                <a:latin typeface="Arial" pitchFamily="34" charset="0"/>
                <a:cs typeface="Arial" pitchFamily="34" charset="0"/>
              </a:defRPr>
            </a:lvl1pPr>
          </a:lstStyle>
          <a:p>
            <a:r>
              <a:rPr lang="en-GB"/>
              <a:t>Click to edit Master title style</a:t>
            </a:r>
            <a:endParaRPr lang="nl-NL" dirty="0"/>
          </a:p>
        </p:txBody>
      </p:sp>
      <p:sp>
        <p:nvSpPr>
          <p:cNvPr id="3" name="Tijdelijke aanduiding voor inhoud 2"/>
          <p:cNvSpPr>
            <a:spLocks noGrp="1"/>
          </p:cNvSpPr>
          <p:nvPr>
            <p:ph idx="1"/>
          </p:nvPr>
        </p:nvSpPr>
        <p:spPr/>
        <p:txBody>
          <a:bodyPr/>
          <a:lstStyle>
            <a:lvl1pPr>
              <a:defRPr sz="2400">
                <a:latin typeface="Arial" pitchFamily="34" charset="0"/>
                <a:cs typeface="Arial" pitchFamily="34" charset="0"/>
              </a:defRPr>
            </a:lvl1pPr>
            <a:lvl2pPr>
              <a:defRPr sz="2400">
                <a:latin typeface="Arial" pitchFamily="34" charset="0"/>
                <a:cs typeface="Arial" pitchFamily="34" charset="0"/>
              </a:defRPr>
            </a:lvl2pPr>
            <a:lvl3pPr>
              <a:defRPr sz="2400">
                <a:latin typeface="Arial" pitchFamily="34" charset="0"/>
                <a:cs typeface="Arial" pitchFamily="34" charset="0"/>
              </a:defRPr>
            </a:lvl3pPr>
            <a:lvl4pPr>
              <a:defRPr sz="2400">
                <a:latin typeface="Arial" pitchFamily="34" charset="0"/>
                <a:cs typeface="Arial" pitchFamily="34" charset="0"/>
              </a:defRPr>
            </a:lvl4pPr>
            <a:lvl5pPr>
              <a:defRPr sz="2400">
                <a:latin typeface="Arial" pitchFamily="34" charset="0"/>
                <a:cs typeface="Arial"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dirty="0"/>
          </a:p>
        </p:txBody>
      </p:sp>
      <p:sp>
        <p:nvSpPr>
          <p:cNvPr id="5" name="Tijdelijke aanduiding voor datum 3"/>
          <p:cNvSpPr>
            <a:spLocks noGrp="1"/>
          </p:cNvSpPr>
          <p:nvPr>
            <p:ph type="dt" sz="half" idx="10"/>
          </p:nvPr>
        </p:nvSpPr>
        <p:spPr/>
        <p:txBody>
          <a:bodyPr/>
          <a:lstStyle>
            <a:lvl1pPr>
              <a:defRPr/>
            </a:lvl1pPr>
          </a:lstStyle>
          <a:p>
            <a:pPr>
              <a:defRPr/>
            </a:pPr>
            <a:endParaRPr lang="nl-NL"/>
          </a:p>
        </p:txBody>
      </p:sp>
      <p:sp>
        <p:nvSpPr>
          <p:cNvPr id="6" name="Tijdelijke aanduiding voor voettekst 4"/>
          <p:cNvSpPr>
            <a:spLocks noGrp="1"/>
          </p:cNvSpPr>
          <p:nvPr>
            <p:ph type="ftr" sz="quarter" idx="11"/>
          </p:nvPr>
        </p:nvSpPr>
        <p:spPr/>
        <p:txBody>
          <a:bodyPr/>
          <a:lstStyle>
            <a:lvl1pPr>
              <a:defRPr/>
            </a:lvl1pPr>
          </a:lstStyle>
          <a:p>
            <a:pPr>
              <a:defRPr/>
            </a:pPr>
            <a:endParaRPr lang="nl-NL"/>
          </a:p>
        </p:txBody>
      </p:sp>
      <p:sp>
        <p:nvSpPr>
          <p:cNvPr id="7" name="Tijdelijke aanduiding voor dianummer 5"/>
          <p:cNvSpPr>
            <a:spLocks noGrp="1"/>
          </p:cNvSpPr>
          <p:nvPr>
            <p:ph type="sldNum" sz="quarter" idx="12"/>
          </p:nvPr>
        </p:nvSpPr>
        <p:spPr/>
        <p:txBody>
          <a:bodyPr/>
          <a:lstStyle>
            <a:lvl1pPr>
              <a:defRPr/>
            </a:lvl1pPr>
          </a:lstStyle>
          <a:p>
            <a:pPr>
              <a:defRPr/>
            </a:pPr>
            <a:fld id="{C3EF875E-AD53-4D73-8327-F01A44EF5CAD}" type="slidenum">
              <a:rPr lang="nl-NL"/>
              <a:pPr>
                <a:defRPr/>
              </a:pPr>
              <a:t>‹#›</a:t>
            </a:fld>
            <a:endParaRPr lang="nl-NL"/>
          </a:p>
        </p:txBody>
      </p:sp>
    </p:spTree>
    <p:extLst>
      <p:ext uri="{BB962C8B-B14F-4D97-AF65-F5344CB8AC3E}">
        <p14:creationId xmlns:p14="http://schemas.microsoft.com/office/powerpoint/2010/main" val="1870665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A9659C15-4527-42EA-AF47-5729C706ACD8}" type="slidenum">
              <a:rPr lang="nl-NL"/>
              <a:pPr>
                <a:defRPr/>
              </a:pPr>
              <a:t>‹#›</a:t>
            </a:fld>
            <a:endParaRPr lang="nl-NL"/>
          </a:p>
        </p:txBody>
      </p:sp>
    </p:spTree>
    <p:extLst>
      <p:ext uri="{BB962C8B-B14F-4D97-AF65-F5344CB8AC3E}">
        <p14:creationId xmlns:p14="http://schemas.microsoft.com/office/powerpoint/2010/main" val="2207223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a:t>Click to edit Master title style</a:t>
            </a:r>
            <a:endParaRPr lang="nl-NL"/>
          </a:p>
        </p:txBody>
      </p:sp>
      <p:sp>
        <p:nvSpPr>
          <p:cNvPr id="3" name="Tijdelijke aanduiding voor inhoud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4" name="Tijdelijke aanduiding voor inhoud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AEF50BC4-0ECC-4DE6-BE24-2F6B274C0DE7}" type="slidenum">
              <a:rPr lang="nl-NL"/>
              <a:pPr>
                <a:defRPr/>
              </a:pPr>
              <a:t>‹#›</a:t>
            </a:fld>
            <a:endParaRPr lang="nl-NL"/>
          </a:p>
        </p:txBody>
      </p:sp>
    </p:spTree>
    <p:extLst>
      <p:ext uri="{BB962C8B-B14F-4D97-AF65-F5344CB8AC3E}">
        <p14:creationId xmlns:p14="http://schemas.microsoft.com/office/powerpoint/2010/main" val="475553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en-GB"/>
              <a:t>Click to edit Master title style</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B76C36B8-371D-459A-9121-DED95F8C94B1}" type="slidenum">
              <a:rPr lang="nl-NL"/>
              <a:pPr>
                <a:defRPr/>
              </a:pPr>
              <a:t>‹#›</a:t>
            </a:fld>
            <a:endParaRPr lang="nl-NL"/>
          </a:p>
        </p:txBody>
      </p:sp>
    </p:spTree>
    <p:extLst>
      <p:ext uri="{BB962C8B-B14F-4D97-AF65-F5344CB8AC3E}">
        <p14:creationId xmlns:p14="http://schemas.microsoft.com/office/powerpoint/2010/main" val="2130100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a:t>Click to edit Master title style</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58394132-7CCC-4A17-BE58-37361C8A9853}" type="slidenum">
              <a:rPr lang="nl-NL"/>
              <a:pPr>
                <a:defRPr/>
              </a:pPr>
              <a:t>‹#›</a:t>
            </a:fld>
            <a:endParaRPr lang="nl-NL"/>
          </a:p>
        </p:txBody>
      </p:sp>
    </p:spTree>
    <p:extLst>
      <p:ext uri="{BB962C8B-B14F-4D97-AF65-F5344CB8AC3E}">
        <p14:creationId xmlns:p14="http://schemas.microsoft.com/office/powerpoint/2010/main" val="1104949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2087FEEA-A9FD-4D9B-8AC1-907C75895D54}" type="slidenum">
              <a:rPr lang="nl-NL"/>
              <a:pPr>
                <a:defRPr/>
              </a:pPr>
              <a:t>‹#›</a:t>
            </a:fld>
            <a:endParaRPr lang="nl-NL"/>
          </a:p>
        </p:txBody>
      </p:sp>
    </p:spTree>
    <p:extLst>
      <p:ext uri="{BB962C8B-B14F-4D97-AF65-F5344CB8AC3E}">
        <p14:creationId xmlns:p14="http://schemas.microsoft.com/office/powerpoint/2010/main" val="2552804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BEA7761D-7EA6-4DB8-8E91-EC9BFA097861}" type="slidenum">
              <a:rPr lang="nl-NL"/>
              <a:pPr>
                <a:defRPr/>
              </a:pPr>
              <a:t>‹#›</a:t>
            </a:fld>
            <a:endParaRPr lang="nl-NL"/>
          </a:p>
        </p:txBody>
      </p:sp>
    </p:spTree>
    <p:extLst>
      <p:ext uri="{BB962C8B-B14F-4D97-AF65-F5344CB8AC3E}">
        <p14:creationId xmlns:p14="http://schemas.microsoft.com/office/powerpoint/2010/main" val="352429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Click icon to add picture</a:t>
            </a:r>
            <a:endParaRPr lang="nl-NL"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FE8673D8-DEE6-4D60-85B4-02B979ADCB4D}" type="slidenum">
              <a:rPr lang="nl-NL"/>
              <a:pPr>
                <a:defRPr/>
              </a:pPr>
              <a:t>‹#›</a:t>
            </a:fld>
            <a:endParaRPr lang="nl-NL"/>
          </a:p>
        </p:txBody>
      </p:sp>
    </p:spTree>
    <p:extLst>
      <p:ext uri="{BB962C8B-B14F-4D97-AF65-F5344CB8AC3E}">
        <p14:creationId xmlns:p14="http://schemas.microsoft.com/office/powerpoint/2010/main" val="4053236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a:t>Click to edit Master title style</a:t>
            </a:r>
            <a:endParaRPr lang="nl-NL"/>
          </a:p>
        </p:txBody>
      </p:sp>
      <p:sp>
        <p:nvSpPr>
          <p:cNvPr id="3" name="Tijdelijke aanduiding voor verticale tekst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77872AF8-8EB4-4FCF-809F-B891F138BC08}" type="slidenum">
              <a:rPr lang="nl-NL"/>
              <a:pPr>
                <a:defRPr/>
              </a:pPr>
              <a:t>‹#›</a:t>
            </a:fld>
            <a:endParaRPr lang="nl-NL"/>
          </a:p>
        </p:txBody>
      </p:sp>
    </p:spTree>
    <p:extLst>
      <p:ext uri="{BB962C8B-B14F-4D97-AF65-F5344CB8AC3E}">
        <p14:creationId xmlns:p14="http://schemas.microsoft.com/office/powerpoint/2010/main" val="169200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15100" y="609600"/>
            <a:ext cx="1943100" cy="5486400"/>
          </a:xfrm>
        </p:spPr>
        <p:txBody>
          <a:bodyPr vert="eaVert"/>
          <a:lstStyle/>
          <a:p>
            <a:r>
              <a:rPr lang="en-GB"/>
              <a:t>Click to edit Master title style</a:t>
            </a:r>
            <a:endParaRPr lang="nl-NL"/>
          </a:p>
        </p:txBody>
      </p:sp>
      <p:sp>
        <p:nvSpPr>
          <p:cNvPr id="3" name="Tijdelijke aanduiding voor verticale tekst 2"/>
          <p:cNvSpPr>
            <a:spLocks noGrp="1"/>
          </p:cNvSpPr>
          <p:nvPr>
            <p:ph type="body" orient="vert" idx="1"/>
          </p:nvPr>
        </p:nvSpPr>
        <p:spPr>
          <a:xfrm>
            <a:off x="685800" y="609600"/>
            <a:ext cx="5676900" cy="54864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9A4BDD3F-DDE8-4A9C-8029-9F3592FCA49A}" type="slidenum">
              <a:rPr lang="nl-NL"/>
              <a:pPr>
                <a:defRPr/>
              </a:pPr>
              <a:t>‹#›</a:t>
            </a:fld>
            <a:endParaRPr lang="nl-NL"/>
          </a:p>
        </p:txBody>
      </p:sp>
    </p:spTree>
    <p:extLst>
      <p:ext uri="{BB962C8B-B14F-4D97-AF65-F5344CB8AC3E}">
        <p14:creationId xmlns:p14="http://schemas.microsoft.com/office/powerpoint/2010/main" val="15911101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el, tekst en illustratie">
    <p:spTree>
      <p:nvGrpSpPr>
        <p:cNvPr id="1" name=""/>
        <p:cNvGrpSpPr/>
        <p:nvPr/>
      </p:nvGrpSpPr>
      <p:grpSpPr>
        <a:xfrm>
          <a:off x="0" y="0"/>
          <a:ext cx="0" cy="0"/>
          <a:chOff x="0" y="0"/>
          <a:chExt cx="0" cy="0"/>
        </a:xfrm>
      </p:grpSpPr>
      <p:sp>
        <p:nvSpPr>
          <p:cNvPr id="2" name="Titel 1"/>
          <p:cNvSpPr>
            <a:spLocks noGrp="1"/>
          </p:cNvSpPr>
          <p:nvPr>
            <p:ph type="title"/>
          </p:nvPr>
        </p:nvSpPr>
        <p:spPr>
          <a:xfrm>
            <a:off x="893763" y="1152526"/>
            <a:ext cx="7358062" cy="2320925"/>
          </a:xfrm>
        </p:spPr>
        <p:txBody>
          <a:bodyPr/>
          <a:lstStyle/>
          <a:p>
            <a:r>
              <a:rPr lang="en-GB"/>
              <a:t>Click to edit Master title style</a:t>
            </a:r>
            <a:endParaRPr lang="nl-NL"/>
          </a:p>
        </p:txBody>
      </p:sp>
      <p:sp>
        <p:nvSpPr>
          <p:cNvPr id="3" name="Tijdelijke aanduiding voor tekst 2"/>
          <p:cNvSpPr>
            <a:spLocks noGrp="1"/>
          </p:cNvSpPr>
          <p:nvPr>
            <p:ph type="body" sz="half" idx="1"/>
          </p:nvPr>
        </p:nvSpPr>
        <p:spPr>
          <a:xfrm>
            <a:off x="893764" y="3535364"/>
            <a:ext cx="3602037" cy="79533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4" name="Tijdelijke aanduiding voor illustratie 3"/>
          <p:cNvSpPr>
            <a:spLocks noGrp="1"/>
          </p:cNvSpPr>
          <p:nvPr>
            <p:ph type="clipArt" sz="half" idx="2"/>
          </p:nvPr>
        </p:nvSpPr>
        <p:spPr>
          <a:xfrm>
            <a:off x="4648201" y="3535364"/>
            <a:ext cx="3603625" cy="795336"/>
          </a:xfrm>
        </p:spPr>
        <p:txBody>
          <a:bodyPr/>
          <a:lstStyle/>
          <a:p>
            <a:pPr lvl="0"/>
            <a:r>
              <a:rPr lang="en-GB" noProof="0">
                <a:sym typeface="Gill Sans" pitchFamily="-65" charset="0"/>
              </a:rPr>
              <a:t>Click icon to add online image</a:t>
            </a:r>
            <a:endParaRPr lang="nl-NL" noProof="0">
              <a:sym typeface="Gill Sans" pitchFamily="-65" charset="0"/>
            </a:endParaRPr>
          </a:p>
        </p:txBody>
      </p:sp>
    </p:spTree>
    <p:extLst>
      <p:ext uri="{BB962C8B-B14F-4D97-AF65-F5344CB8AC3E}">
        <p14:creationId xmlns:p14="http://schemas.microsoft.com/office/powerpoint/2010/main" val="274691428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pSp>
        <p:nvGrpSpPr>
          <p:cNvPr id="2" name="Group 6"/>
          <p:cNvGrpSpPr>
            <a:grpSpLocks/>
          </p:cNvGrpSpPr>
          <p:nvPr/>
        </p:nvGrpSpPr>
        <p:grpSpPr bwMode="auto">
          <a:xfrm>
            <a:off x="6934201" y="5257802"/>
            <a:ext cx="2033588" cy="1219200"/>
            <a:chOff x="4368" y="3312"/>
            <a:chExt cx="1281" cy="768"/>
          </a:xfrm>
        </p:grpSpPr>
        <p:sp>
          <p:nvSpPr>
            <p:cNvPr id="4" name="AutoShape 7"/>
            <p:cNvSpPr>
              <a:spLocks noChangeArrowheads="1"/>
            </p:cNvSpPr>
            <p:nvPr/>
          </p:nvSpPr>
          <p:spPr bwMode="auto">
            <a:xfrm rot="20940000">
              <a:off x="4368" y="3729"/>
              <a:ext cx="288" cy="288"/>
            </a:xfrm>
            <a:prstGeom prst="star5">
              <a:avLst/>
            </a:prstGeom>
            <a:gradFill rotWithShape="0">
              <a:gsLst>
                <a:gs pos="0">
                  <a:schemeClr val="bg1">
                    <a:gamma/>
                    <a:shade val="46275"/>
                    <a:invGamma/>
                  </a:schemeClr>
                </a:gs>
                <a:gs pos="100000">
                  <a:schemeClr val="bg1"/>
                </a:gs>
              </a:gsLst>
              <a:path path="shape">
                <a:fillToRect l="50000" t="50000" r="50000" b="50000"/>
              </a:path>
            </a:gradFill>
            <a:ln w="9525">
              <a:noFill/>
              <a:miter lim="800000"/>
              <a:headEnd/>
              <a:tailEnd/>
            </a:ln>
            <a:effectLst/>
          </p:spPr>
          <p:txBody>
            <a:bodyPr wrap="none" lIns="92075" tIns="46038" rIns="92075" bIns="46038" anchor="ctr"/>
            <a:lstStyle/>
            <a:p>
              <a:pPr>
                <a:spcBef>
                  <a:spcPct val="50000"/>
                </a:spcBef>
                <a:defRPr/>
              </a:pPr>
              <a:endParaRPr lang="en-US" sz="2899">
                <a:effectLst/>
                <a:ea typeface="+mn-ea"/>
              </a:endParaRPr>
            </a:p>
          </p:txBody>
        </p:sp>
        <p:sp>
          <p:nvSpPr>
            <p:cNvPr id="5" name="AutoShape 8"/>
            <p:cNvSpPr>
              <a:spLocks noChangeArrowheads="1"/>
            </p:cNvSpPr>
            <p:nvPr/>
          </p:nvSpPr>
          <p:spPr bwMode="auto">
            <a:xfrm>
              <a:off x="4845" y="3372"/>
              <a:ext cx="264" cy="264"/>
            </a:xfrm>
            <a:prstGeom prst="star5">
              <a:avLst/>
            </a:prstGeom>
            <a:gradFill rotWithShape="0">
              <a:gsLst>
                <a:gs pos="0">
                  <a:schemeClr val="bg1">
                    <a:gamma/>
                    <a:shade val="46275"/>
                    <a:invGamma/>
                  </a:schemeClr>
                </a:gs>
                <a:gs pos="100000">
                  <a:schemeClr val="bg1"/>
                </a:gs>
              </a:gsLst>
              <a:path path="shape">
                <a:fillToRect l="50000" t="50000" r="50000" b="50000"/>
              </a:path>
            </a:gradFill>
            <a:ln w="9525">
              <a:noFill/>
              <a:miter lim="800000"/>
              <a:headEnd/>
              <a:tailEnd/>
            </a:ln>
            <a:effectLst/>
          </p:spPr>
          <p:txBody>
            <a:bodyPr wrap="none" lIns="92075" tIns="46038" rIns="92075" bIns="46038" anchor="ctr"/>
            <a:lstStyle/>
            <a:p>
              <a:pPr>
                <a:spcBef>
                  <a:spcPct val="50000"/>
                </a:spcBef>
                <a:defRPr/>
              </a:pPr>
              <a:endParaRPr lang="en-US" sz="2899">
                <a:effectLst/>
                <a:ea typeface="+mn-ea"/>
              </a:endParaRPr>
            </a:p>
          </p:txBody>
        </p:sp>
        <p:sp>
          <p:nvSpPr>
            <p:cNvPr id="6" name="AutoShape 9"/>
            <p:cNvSpPr>
              <a:spLocks noChangeArrowheads="1"/>
            </p:cNvSpPr>
            <p:nvPr/>
          </p:nvSpPr>
          <p:spPr bwMode="auto">
            <a:xfrm rot="1320000">
              <a:off x="5217" y="3312"/>
              <a:ext cx="384" cy="384"/>
            </a:xfrm>
            <a:prstGeom prst="star5">
              <a:avLst/>
            </a:prstGeom>
            <a:gradFill rotWithShape="0">
              <a:gsLst>
                <a:gs pos="0">
                  <a:schemeClr val="bg1">
                    <a:gamma/>
                    <a:shade val="46275"/>
                    <a:invGamma/>
                  </a:schemeClr>
                </a:gs>
                <a:gs pos="100000">
                  <a:schemeClr val="bg1"/>
                </a:gs>
              </a:gsLst>
              <a:path path="shape">
                <a:fillToRect l="50000" t="50000" r="50000" b="50000"/>
              </a:path>
            </a:gradFill>
            <a:ln w="9525">
              <a:noFill/>
              <a:miter lim="800000"/>
              <a:headEnd/>
              <a:tailEnd/>
            </a:ln>
            <a:effectLst/>
          </p:spPr>
          <p:txBody>
            <a:bodyPr wrap="none" lIns="92075" tIns="46038" rIns="92075" bIns="46038" anchor="ctr"/>
            <a:lstStyle/>
            <a:p>
              <a:pPr>
                <a:spcBef>
                  <a:spcPct val="50000"/>
                </a:spcBef>
                <a:defRPr/>
              </a:pPr>
              <a:endParaRPr lang="en-US" sz="2899">
                <a:effectLst/>
                <a:ea typeface="+mn-ea"/>
              </a:endParaRPr>
            </a:p>
          </p:txBody>
        </p:sp>
        <p:sp>
          <p:nvSpPr>
            <p:cNvPr id="7" name="AutoShape 10"/>
            <p:cNvSpPr>
              <a:spLocks noChangeArrowheads="1"/>
            </p:cNvSpPr>
            <p:nvPr/>
          </p:nvSpPr>
          <p:spPr bwMode="auto">
            <a:xfrm rot="20940000">
              <a:off x="4449" y="3792"/>
              <a:ext cx="288" cy="288"/>
            </a:xfrm>
            <a:prstGeom prst="star5">
              <a:avLst/>
            </a:prstGeom>
            <a:gradFill rotWithShape="0">
              <a:gsLst>
                <a:gs pos="0">
                  <a:schemeClr val="hlink"/>
                </a:gs>
                <a:gs pos="100000">
                  <a:schemeClr val="hlink">
                    <a:gamma/>
                    <a:shade val="46275"/>
                    <a:invGamma/>
                  </a:schemeClr>
                </a:gs>
              </a:gsLst>
              <a:path path="shape">
                <a:fillToRect l="50000" t="50000" r="50000" b="50000"/>
              </a:path>
            </a:gradFill>
            <a:ln w="9525">
              <a:noFill/>
              <a:miter lim="800000"/>
              <a:headEnd/>
              <a:tailEnd/>
            </a:ln>
            <a:effectLst/>
          </p:spPr>
          <p:txBody>
            <a:bodyPr wrap="none" lIns="92075" tIns="46038" rIns="92075" bIns="46038" anchor="ctr"/>
            <a:lstStyle/>
            <a:p>
              <a:pPr>
                <a:spcBef>
                  <a:spcPct val="50000"/>
                </a:spcBef>
                <a:defRPr/>
              </a:pPr>
              <a:endParaRPr lang="en-US" sz="2899">
                <a:effectLst/>
                <a:ea typeface="+mn-ea"/>
              </a:endParaRPr>
            </a:p>
          </p:txBody>
        </p:sp>
        <p:sp>
          <p:nvSpPr>
            <p:cNvPr id="8" name="AutoShape 11"/>
            <p:cNvSpPr>
              <a:spLocks noChangeArrowheads="1"/>
            </p:cNvSpPr>
            <p:nvPr/>
          </p:nvSpPr>
          <p:spPr bwMode="auto">
            <a:xfrm>
              <a:off x="4893" y="3420"/>
              <a:ext cx="264" cy="264"/>
            </a:xfrm>
            <a:prstGeom prst="star5">
              <a:avLst/>
            </a:prstGeom>
            <a:gradFill rotWithShape="0">
              <a:gsLst>
                <a:gs pos="0">
                  <a:schemeClr val="hlink"/>
                </a:gs>
                <a:gs pos="100000">
                  <a:schemeClr val="hlink">
                    <a:gamma/>
                    <a:shade val="46275"/>
                    <a:invGamma/>
                  </a:schemeClr>
                </a:gs>
              </a:gsLst>
              <a:path path="shape">
                <a:fillToRect l="50000" t="50000" r="50000" b="50000"/>
              </a:path>
            </a:gradFill>
            <a:ln w="9525">
              <a:noFill/>
              <a:miter lim="800000"/>
              <a:headEnd/>
              <a:tailEnd/>
            </a:ln>
            <a:effectLst/>
          </p:spPr>
          <p:txBody>
            <a:bodyPr wrap="none" lIns="92075" tIns="46038" rIns="92075" bIns="46038" anchor="ctr"/>
            <a:lstStyle/>
            <a:p>
              <a:pPr>
                <a:spcBef>
                  <a:spcPct val="50000"/>
                </a:spcBef>
                <a:defRPr/>
              </a:pPr>
              <a:endParaRPr lang="en-US" sz="2899">
                <a:effectLst/>
                <a:ea typeface="+mn-ea"/>
              </a:endParaRPr>
            </a:p>
          </p:txBody>
        </p:sp>
        <p:sp>
          <p:nvSpPr>
            <p:cNvPr id="9" name="AutoShape 12"/>
            <p:cNvSpPr>
              <a:spLocks noChangeArrowheads="1"/>
            </p:cNvSpPr>
            <p:nvPr/>
          </p:nvSpPr>
          <p:spPr bwMode="auto">
            <a:xfrm rot="1320000">
              <a:off x="5265" y="3408"/>
              <a:ext cx="384" cy="384"/>
            </a:xfrm>
            <a:prstGeom prst="star5">
              <a:avLst/>
            </a:prstGeom>
            <a:gradFill rotWithShape="0">
              <a:gsLst>
                <a:gs pos="0">
                  <a:schemeClr val="hlink"/>
                </a:gs>
                <a:gs pos="100000">
                  <a:schemeClr val="hlink">
                    <a:gamma/>
                    <a:shade val="46275"/>
                    <a:invGamma/>
                  </a:schemeClr>
                </a:gs>
              </a:gsLst>
              <a:path path="shape">
                <a:fillToRect l="50000" t="50000" r="50000" b="50000"/>
              </a:path>
            </a:gradFill>
            <a:ln w="9525">
              <a:noFill/>
              <a:miter lim="800000"/>
              <a:headEnd/>
              <a:tailEnd/>
            </a:ln>
            <a:effectLst/>
          </p:spPr>
          <p:txBody>
            <a:bodyPr wrap="none" lIns="92075" tIns="46038" rIns="92075" bIns="46038" anchor="ctr"/>
            <a:lstStyle/>
            <a:p>
              <a:pPr>
                <a:spcBef>
                  <a:spcPct val="50000"/>
                </a:spcBef>
                <a:defRPr/>
              </a:pPr>
              <a:endParaRPr lang="en-US" sz="2899">
                <a:effectLst/>
                <a:ea typeface="+mn-ea"/>
              </a:endParaRPr>
            </a:p>
          </p:txBody>
        </p:sp>
      </p:grpSp>
      <p:sp>
        <p:nvSpPr>
          <p:cNvPr id="10" name="AutoShape 13"/>
          <p:cNvSpPr>
            <a:spLocks noChangeArrowheads="1"/>
          </p:cNvSpPr>
          <p:nvPr/>
        </p:nvSpPr>
        <p:spPr bwMode="auto">
          <a:xfrm rot="1320000">
            <a:off x="168275" y="244477"/>
            <a:ext cx="882650" cy="882651"/>
          </a:xfrm>
          <a:prstGeom prst="star5">
            <a:avLst/>
          </a:prstGeom>
          <a:gradFill rotWithShape="0">
            <a:gsLst>
              <a:gs pos="0">
                <a:schemeClr val="hlink"/>
              </a:gs>
              <a:gs pos="100000">
                <a:schemeClr val="hlink">
                  <a:gamma/>
                  <a:shade val="46275"/>
                  <a:invGamma/>
                </a:schemeClr>
              </a:gs>
            </a:gsLst>
            <a:path path="shape">
              <a:fillToRect l="50000" t="50000" r="50000" b="50000"/>
            </a:path>
          </a:gradFill>
          <a:ln w="9525">
            <a:noFill/>
            <a:miter lim="800000"/>
            <a:headEnd/>
            <a:tailEnd/>
          </a:ln>
          <a:effectLst/>
        </p:spPr>
        <p:txBody>
          <a:bodyPr wrap="none" lIns="89667" tIns="44833" rIns="89667" bIns="44833" anchor="ctr"/>
          <a:lstStyle/>
          <a:p>
            <a:pPr>
              <a:spcBef>
                <a:spcPct val="50000"/>
              </a:spcBef>
              <a:defRPr/>
            </a:pPr>
            <a:endParaRPr lang="en-US" sz="2899">
              <a:effectLst/>
              <a:ea typeface="+mn-ea"/>
            </a:endParaRPr>
          </a:p>
        </p:txBody>
      </p:sp>
      <p:sp>
        <p:nvSpPr>
          <p:cNvPr id="11" name="AutoShape 14"/>
          <p:cNvSpPr>
            <a:spLocks noChangeArrowheads="1"/>
          </p:cNvSpPr>
          <p:nvPr/>
        </p:nvSpPr>
        <p:spPr bwMode="auto">
          <a:xfrm>
            <a:off x="2533650" y="19051"/>
            <a:ext cx="419100" cy="419100"/>
          </a:xfrm>
          <a:prstGeom prst="star5">
            <a:avLst/>
          </a:prstGeom>
          <a:gradFill rotWithShape="0">
            <a:gsLst>
              <a:gs pos="0">
                <a:schemeClr val="hlink"/>
              </a:gs>
              <a:gs pos="100000">
                <a:schemeClr val="hlink">
                  <a:gamma/>
                  <a:shade val="46275"/>
                  <a:invGamma/>
                </a:schemeClr>
              </a:gs>
            </a:gsLst>
            <a:path path="shape">
              <a:fillToRect l="50000" t="50000" r="50000" b="50000"/>
            </a:path>
          </a:gradFill>
          <a:ln w="9525">
            <a:noFill/>
            <a:miter lim="800000"/>
            <a:headEnd/>
            <a:tailEnd/>
          </a:ln>
          <a:effectLst/>
        </p:spPr>
        <p:txBody>
          <a:bodyPr wrap="none" lIns="89667" tIns="44833" rIns="89667" bIns="44833" anchor="ctr"/>
          <a:lstStyle/>
          <a:p>
            <a:pPr>
              <a:spcBef>
                <a:spcPct val="50000"/>
              </a:spcBef>
              <a:defRPr/>
            </a:pPr>
            <a:endParaRPr lang="en-US" sz="2899">
              <a:effectLst/>
              <a:ea typeface="+mn-ea"/>
            </a:endParaRPr>
          </a:p>
        </p:txBody>
      </p:sp>
      <p:sp>
        <p:nvSpPr>
          <p:cNvPr id="12" name="AutoShape 15"/>
          <p:cNvSpPr>
            <a:spLocks noChangeArrowheads="1"/>
          </p:cNvSpPr>
          <p:nvPr/>
        </p:nvSpPr>
        <p:spPr bwMode="auto">
          <a:xfrm rot="20940000">
            <a:off x="1752600" y="228600"/>
            <a:ext cx="457200" cy="457200"/>
          </a:xfrm>
          <a:prstGeom prst="star5">
            <a:avLst/>
          </a:prstGeom>
          <a:gradFill rotWithShape="0">
            <a:gsLst>
              <a:gs pos="0">
                <a:schemeClr val="hlink"/>
              </a:gs>
              <a:gs pos="100000">
                <a:schemeClr val="hlink">
                  <a:gamma/>
                  <a:shade val="46275"/>
                  <a:invGamma/>
                </a:schemeClr>
              </a:gs>
            </a:gsLst>
            <a:path path="shape">
              <a:fillToRect l="50000" t="50000" r="50000" b="50000"/>
            </a:path>
          </a:gradFill>
          <a:ln w="9525">
            <a:noFill/>
            <a:miter lim="800000"/>
            <a:headEnd/>
            <a:tailEnd/>
          </a:ln>
          <a:effectLst/>
        </p:spPr>
        <p:txBody>
          <a:bodyPr wrap="none" lIns="89667" tIns="44833" rIns="89667" bIns="44833" anchor="ctr"/>
          <a:lstStyle/>
          <a:p>
            <a:pPr>
              <a:spcBef>
                <a:spcPct val="50000"/>
              </a:spcBef>
              <a:defRPr/>
            </a:pPr>
            <a:endParaRPr lang="en-US" sz="2899">
              <a:effectLst/>
              <a:ea typeface="+mn-ea"/>
            </a:endParaRPr>
          </a:p>
        </p:txBody>
      </p:sp>
      <p:sp>
        <p:nvSpPr>
          <p:cNvPr id="6146" name="Rectangle 2"/>
          <p:cNvSpPr>
            <a:spLocks noGrp="1" noChangeArrowheads="1"/>
          </p:cNvSpPr>
          <p:nvPr>
            <p:ph type="ctrTitle"/>
          </p:nvPr>
        </p:nvSpPr>
        <p:spPr>
          <a:xfrm>
            <a:off x="685800" y="2286000"/>
            <a:ext cx="7772400" cy="1143000"/>
          </a:xfrm>
          <a:prstGeom prst="rect">
            <a:avLst/>
          </a:prstGeom>
        </p:spPr>
        <p:txBody>
          <a:bodyPr lIns="73712" tIns="36856" rIns="73712" bIns="36856"/>
          <a:lstStyle>
            <a:lvl1pPr>
              <a:defRPr/>
            </a:lvl1pPr>
          </a:lstStyle>
          <a:p>
            <a:r>
              <a:rPr lang="en-GB"/>
              <a:t>Click to edit Master title style</a:t>
            </a:r>
            <a:endParaRPr lang="en-US"/>
          </a:p>
        </p:txBody>
      </p:sp>
      <p:sp>
        <p:nvSpPr>
          <p:cNvPr id="13" name="Rectangle 3"/>
          <p:cNvSpPr>
            <a:spLocks noGrp="1" noChangeArrowheads="1"/>
          </p:cNvSpPr>
          <p:nvPr>
            <p:ph type="dt" sz="half" idx="10"/>
          </p:nvPr>
        </p:nvSpPr>
        <p:spPr>
          <a:xfrm>
            <a:off x="685802" y="6248400"/>
            <a:ext cx="1905000" cy="457200"/>
          </a:xfrm>
          <a:prstGeom prst="rect">
            <a:avLst/>
          </a:prstGeom>
        </p:spPr>
        <p:txBody>
          <a:bodyPr lIns="73712" tIns="36856" rIns="73712" bIns="36856"/>
          <a:lstStyle>
            <a:lvl1pPr>
              <a:defRPr/>
            </a:lvl1pPr>
          </a:lstStyle>
          <a:p>
            <a:pPr>
              <a:defRPr/>
            </a:pPr>
            <a:endParaRPr lang="en-US"/>
          </a:p>
        </p:txBody>
      </p:sp>
      <p:sp>
        <p:nvSpPr>
          <p:cNvPr id="14" name="Rectangle 4"/>
          <p:cNvSpPr>
            <a:spLocks noGrp="1" noChangeArrowheads="1"/>
          </p:cNvSpPr>
          <p:nvPr>
            <p:ph type="ftr" sz="quarter" idx="11"/>
          </p:nvPr>
        </p:nvSpPr>
        <p:spPr>
          <a:xfrm>
            <a:off x="3124201" y="6248400"/>
            <a:ext cx="2895600" cy="457200"/>
          </a:xfrm>
          <a:prstGeom prst="rect">
            <a:avLst/>
          </a:prstGeom>
        </p:spPr>
        <p:txBody>
          <a:bodyPr lIns="73712" tIns="36856" rIns="73712" bIns="36856"/>
          <a:lstStyle>
            <a:lvl1pPr>
              <a:defRPr/>
            </a:lvl1pPr>
          </a:lstStyle>
          <a:p>
            <a:pPr>
              <a:defRPr/>
            </a:pPr>
            <a:endParaRPr lang="en-US"/>
          </a:p>
        </p:txBody>
      </p:sp>
      <p:sp>
        <p:nvSpPr>
          <p:cNvPr id="15" name="Rectangle 5"/>
          <p:cNvSpPr>
            <a:spLocks noGrp="1" noChangeArrowheads="1"/>
          </p:cNvSpPr>
          <p:nvPr>
            <p:ph type="sldNum" sz="quarter" idx="12"/>
          </p:nvPr>
        </p:nvSpPr>
        <p:spPr>
          <a:xfrm>
            <a:off x="6553200" y="6248400"/>
            <a:ext cx="1905000" cy="457200"/>
          </a:xfrm>
          <a:prstGeom prst="rect">
            <a:avLst/>
          </a:prstGeom>
        </p:spPr>
        <p:txBody>
          <a:bodyPr lIns="73712" tIns="36856" rIns="73712" bIns="36856"/>
          <a:lstStyle>
            <a:lvl1pPr>
              <a:defRPr smtClean="0"/>
            </a:lvl1pPr>
          </a:lstStyle>
          <a:p>
            <a:pPr>
              <a:defRPr/>
            </a:pPr>
            <a:fld id="{884A1C32-0ACD-4B04-852D-851EE846ECDB}" type="slidenum">
              <a:rPr lang="en-US"/>
              <a:pPr>
                <a:defRPr/>
              </a:pPr>
              <a:t>‹#›</a:t>
            </a:fld>
            <a:endParaRPr lang="en-US"/>
          </a:p>
        </p:txBody>
      </p:sp>
    </p:spTree>
    <p:extLst>
      <p:ext uri="{BB962C8B-B14F-4D97-AF65-F5344CB8AC3E}">
        <p14:creationId xmlns:p14="http://schemas.microsoft.com/office/powerpoint/2010/main" val="1236613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a:t>Klik om het opmaakprofiel van de modeltitel te bewerken</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Klik om de opmaakprofielen van de modeltekst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400">
                <a:latin typeface="+mn-lt"/>
                <a:cs typeface="+mn-cs"/>
              </a:defRPr>
            </a:lvl1pPr>
          </a:lstStyle>
          <a:p>
            <a:pPr>
              <a:defRPr/>
            </a:pPr>
            <a:endParaRPr lang="nl-NL"/>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400">
                <a:latin typeface="+mn-lt"/>
                <a:cs typeface="+mn-cs"/>
              </a:defRPr>
            </a:lvl1pPr>
          </a:lstStyle>
          <a:p>
            <a:pPr>
              <a:defRPr/>
            </a:pPr>
            <a:endParaRPr lang="nl-NL"/>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400">
                <a:latin typeface="+mn-lt"/>
                <a:cs typeface="+mn-cs"/>
              </a:defRPr>
            </a:lvl1pPr>
          </a:lstStyle>
          <a:p>
            <a:pPr>
              <a:defRPr/>
            </a:pPr>
            <a:fld id="{3CCA268B-88DD-44B0-AD24-94F43A770022}" type="slidenum">
              <a:rPr lang="nl-NL"/>
              <a:pPr>
                <a:defRPr/>
              </a:pPr>
              <a:t>‹#›</a:t>
            </a:fld>
            <a:endParaRPr lang="nl-NL"/>
          </a:p>
        </p:txBody>
      </p:sp>
    </p:spTree>
  </p:cSld>
  <p:clrMap bg1="lt1" tx1="dk1" bg2="lt2" tx2="dk2" accent1="accent1" accent2="accent2" accent3="accent3" accent4="accent4" accent5="accent5" accent6="accent6" hlink="hlink" folHlink="folHlink"/>
  <p:sldLayoutIdLst>
    <p:sldLayoutId id="2147483769" r:id="rId1"/>
    <p:sldLayoutId id="214748377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80" r:id="rId12"/>
    <p:sldLayoutId id="2147483781" r:id="rId13"/>
  </p:sldLayoutIdLst>
  <p:txStyles>
    <p:titleStyle>
      <a:lvl1pPr algn="ctr" rtl="0" eaLnBrk="1" fontAlgn="base" hangingPunct="1">
        <a:spcBef>
          <a:spcPct val="0"/>
        </a:spcBef>
        <a:spcAft>
          <a:spcPct val="0"/>
        </a:spcAft>
        <a:defRPr sz="3600">
          <a:solidFill>
            <a:schemeClr val="tx2"/>
          </a:solidFill>
          <a:latin typeface="Arial" pitchFamily="34" charset="0"/>
          <a:ea typeface="+mj-ea"/>
          <a:cs typeface="Arial" pitchFamily="34" charset="0"/>
        </a:defRPr>
      </a:lvl1pPr>
      <a:lvl2pPr algn="ctr" rtl="0" eaLnBrk="1" fontAlgn="base" hangingPunct="1">
        <a:spcBef>
          <a:spcPct val="0"/>
        </a:spcBef>
        <a:spcAft>
          <a:spcPct val="0"/>
        </a:spcAft>
        <a:defRPr sz="3600">
          <a:solidFill>
            <a:schemeClr val="tx2"/>
          </a:solidFill>
          <a:latin typeface="Arial" charset="0"/>
          <a:cs typeface="Arial" charset="0"/>
        </a:defRPr>
      </a:lvl2pPr>
      <a:lvl3pPr algn="ctr" rtl="0" eaLnBrk="1" fontAlgn="base" hangingPunct="1">
        <a:spcBef>
          <a:spcPct val="0"/>
        </a:spcBef>
        <a:spcAft>
          <a:spcPct val="0"/>
        </a:spcAft>
        <a:defRPr sz="3600">
          <a:solidFill>
            <a:schemeClr val="tx2"/>
          </a:solidFill>
          <a:latin typeface="Arial" charset="0"/>
          <a:cs typeface="Arial" charset="0"/>
        </a:defRPr>
      </a:lvl3pPr>
      <a:lvl4pPr algn="ctr" rtl="0" eaLnBrk="1" fontAlgn="base" hangingPunct="1">
        <a:spcBef>
          <a:spcPct val="0"/>
        </a:spcBef>
        <a:spcAft>
          <a:spcPct val="0"/>
        </a:spcAft>
        <a:defRPr sz="3600">
          <a:solidFill>
            <a:schemeClr val="tx2"/>
          </a:solidFill>
          <a:latin typeface="Arial" charset="0"/>
          <a:cs typeface="Arial" charset="0"/>
        </a:defRPr>
      </a:lvl4pPr>
      <a:lvl5pPr algn="ctr" rtl="0" eaLnBrk="1" fontAlgn="base" hangingPunct="1">
        <a:spcBef>
          <a:spcPct val="0"/>
        </a:spcBef>
        <a:spcAft>
          <a:spcPct val="0"/>
        </a:spcAft>
        <a:defRPr sz="36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Times New Roman" charset="0"/>
        </a:defRPr>
      </a:lvl6pPr>
      <a:lvl7pPr marL="914400" algn="ctr" rtl="0" eaLnBrk="1" fontAlgn="base" hangingPunct="1">
        <a:spcBef>
          <a:spcPct val="0"/>
        </a:spcBef>
        <a:spcAft>
          <a:spcPct val="0"/>
        </a:spcAft>
        <a:defRPr sz="4400">
          <a:solidFill>
            <a:schemeClr val="tx2"/>
          </a:solidFill>
          <a:latin typeface="Times New Roman" charset="0"/>
        </a:defRPr>
      </a:lvl7pPr>
      <a:lvl8pPr marL="1371600" algn="ctr" rtl="0" eaLnBrk="1" fontAlgn="base" hangingPunct="1">
        <a:spcBef>
          <a:spcPct val="0"/>
        </a:spcBef>
        <a:spcAft>
          <a:spcPct val="0"/>
        </a:spcAft>
        <a:defRPr sz="4400">
          <a:solidFill>
            <a:schemeClr val="tx2"/>
          </a:solidFill>
          <a:latin typeface="Times New Roman" charset="0"/>
        </a:defRPr>
      </a:lvl8pPr>
      <a:lvl9pPr marL="1828800" algn="ctr" rtl="0" eaLnBrk="1" fontAlgn="base" hangingPunct="1">
        <a:spcBef>
          <a:spcPct val="0"/>
        </a:spcBef>
        <a:spcAft>
          <a:spcPct val="0"/>
        </a:spcAft>
        <a:defRPr sz="4400">
          <a:solidFill>
            <a:schemeClr val="tx2"/>
          </a:solidFill>
          <a:latin typeface="Times New Roman" charset="0"/>
        </a:defRPr>
      </a:lvl9pPr>
    </p:titleStyle>
    <p:bodyStyle>
      <a:lvl1pPr marL="342900" indent="-342900" algn="l" rtl="0" eaLnBrk="1" fontAlgn="base" hangingPunct="1">
        <a:spcBef>
          <a:spcPct val="20000"/>
        </a:spcBef>
        <a:spcAft>
          <a:spcPct val="0"/>
        </a:spcAft>
        <a:buChar char="•"/>
        <a:defRPr sz="2400">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Char char="–"/>
        <a:defRPr sz="2400">
          <a:solidFill>
            <a:schemeClr val="tx1"/>
          </a:solidFill>
          <a:latin typeface="Arial" pitchFamily="34" charset="0"/>
          <a:cs typeface="Arial" pitchFamily="34" charset="0"/>
        </a:defRPr>
      </a:lvl2pPr>
      <a:lvl3pPr marL="1143000" indent="-228600" algn="l" rtl="0" eaLnBrk="1" fontAlgn="base" hangingPunct="1">
        <a:spcBef>
          <a:spcPct val="20000"/>
        </a:spcBef>
        <a:spcAft>
          <a:spcPct val="0"/>
        </a:spcAft>
        <a:buChar char="•"/>
        <a:defRPr sz="2400">
          <a:solidFill>
            <a:schemeClr val="tx1"/>
          </a:solidFill>
          <a:latin typeface="Arial" pitchFamily="34" charset="0"/>
          <a:cs typeface="Arial" pitchFamily="34" charset="0"/>
        </a:defRPr>
      </a:lvl3pPr>
      <a:lvl4pPr marL="1600200" indent="-228600" algn="l" rtl="0" eaLnBrk="1" fontAlgn="base" hangingPunct="1">
        <a:spcBef>
          <a:spcPct val="20000"/>
        </a:spcBef>
        <a:spcAft>
          <a:spcPct val="0"/>
        </a:spcAft>
        <a:buChar char="–"/>
        <a:defRPr sz="2400">
          <a:solidFill>
            <a:schemeClr val="tx1"/>
          </a:solidFill>
          <a:latin typeface="Arial" pitchFamily="34" charset="0"/>
          <a:cs typeface="Arial" pitchFamily="34" charset="0"/>
        </a:defRPr>
      </a:lvl4pPr>
      <a:lvl5pPr marL="2057400" indent="-228600" algn="l" rtl="0" eaLnBrk="1" fontAlgn="base" hangingPunct="1">
        <a:spcBef>
          <a:spcPct val="20000"/>
        </a:spcBef>
        <a:spcAft>
          <a:spcPct val="0"/>
        </a:spcAft>
        <a:buChar char="»"/>
        <a:defRPr sz="2400">
          <a:solidFill>
            <a:schemeClr val="tx1"/>
          </a:solidFill>
          <a:latin typeface="Arial" pitchFamily="34" charset="0"/>
          <a:cs typeface="Arial"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bnnvara.nl/khalidensophie/videos/602244"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doi.org/10.1108/TQM-04-2018-0045" TargetMode="Externa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notesSlide" Target="../notesSlides/notesSlide3.xml"/><Relationship Id="rId7" Type="http://schemas.openxmlformats.org/officeDocument/2006/relationships/image" Target="../media/image15.png"/><Relationship Id="rId12"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14.png"/><Relationship Id="rId11" Type="http://schemas.openxmlformats.org/officeDocument/2006/relationships/image" Target="../media/image19.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nnk.nl/show/pub/145/weerbaar-veerkrachtig-wendbaar-en-antifragiel-een-bijdrage-aan-de-discussie"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0.png"/><Relationship Id="rId18" Type="http://schemas.openxmlformats.org/officeDocument/2006/relationships/image" Target="../media/image18.jpeg"/><Relationship Id="rId3" Type="http://schemas.openxmlformats.org/officeDocument/2006/relationships/notesSlide" Target="../notesSlides/notesSlide4.xml"/><Relationship Id="rId21" Type="http://schemas.openxmlformats.org/officeDocument/2006/relationships/image" Target="../media/image33.png"/><Relationship Id="rId7" Type="http://schemas.openxmlformats.org/officeDocument/2006/relationships/image" Target="../media/image26.jpeg"/><Relationship Id="rId12" Type="http://schemas.openxmlformats.org/officeDocument/2006/relationships/image" Target="../media/image15.png"/><Relationship Id="rId17" Type="http://schemas.openxmlformats.org/officeDocument/2006/relationships/image" Target="../media/image32.jpeg"/><Relationship Id="rId2" Type="http://schemas.openxmlformats.org/officeDocument/2006/relationships/slideLayout" Target="../slideLayouts/slideLayout2.xml"/><Relationship Id="rId16" Type="http://schemas.openxmlformats.org/officeDocument/2006/relationships/image" Target="../media/image17.jpeg"/><Relationship Id="rId20" Type="http://schemas.openxmlformats.org/officeDocument/2006/relationships/image" Target="../media/image20.jpeg"/><Relationship Id="rId1" Type="http://schemas.openxmlformats.org/officeDocument/2006/relationships/tags" Target="../tags/tag2.xml"/><Relationship Id="rId6" Type="http://schemas.openxmlformats.org/officeDocument/2006/relationships/image" Target="../media/image25.jpeg"/><Relationship Id="rId11" Type="http://schemas.openxmlformats.org/officeDocument/2006/relationships/image" Target="../media/image29.png"/><Relationship Id="rId5" Type="http://schemas.openxmlformats.org/officeDocument/2006/relationships/image" Target="../media/image13.jpeg"/><Relationship Id="rId15" Type="http://schemas.openxmlformats.org/officeDocument/2006/relationships/image" Target="../media/image31.png"/><Relationship Id="rId10" Type="http://schemas.openxmlformats.org/officeDocument/2006/relationships/image" Target="../media/image14.png"/><Relationship Id="rId19" Type="http://schemas.openxmlformats.org/officeDocument/2006/relationships/image" Target="../media/image19.jpeg"/><Relationship Id="rId4" Type="http://schemas.openxmlformats.org/officeDocument/2006/relationships/image" Target="../media/image12.jpeg"/><Relationship Id="rId9" Type="http://schemas.openxmlformats.org/officeDocument/2006/relationships/image" Target="../media/image28.png"/><Relationship Id="rId14"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file:////Users/everardvankemenade/Library/Group%20Containers/UBF8T346G9.ms/WebArchiveCopyPasteTempFiles/com.microsoft.Word/PDSA-image.png" TargetMode="External"/><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linkedin.com/posts/cicero-zorggroep_%3F%3F%3F-%3F%3F%3F%3F%3F%3F%3F-%3F%3F%3F-%3F%3F%3F%3F%3F%3F-activity-6894668483649425408-Gbk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hyperlink" Target="https://web.archive.org/web/20110813145926/http:/ci.nii.ac.jp/Detail/detail.do?LOCALID=ART0003570680&amp;lang=en"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6.xml"/><Relationship Id="rId5" Type="http://schemas.openxmlformats.org/officeDocument/2006/relationships/image" Target="../media/image58.jpeg"/><Relationship Id="rId4" Type="http://schemas.openxmlformats.org/officeDocument/2006/relationships/image" Target="../media/image57.jpeg"/></Relationships>
</file>

<file path=ppt/slides/_rels/slide38.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0.png"/></Relationships>
</file>

<file path=ppt/slides/_rels/slide40.x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62.wmf"/><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14.png"/><Relationship Id="rId18" Type="http://schemas.openxmlformats.org/officeDocument/2006/relationships/image" Target="../media/image67.png"/><Relationship Id="rId26" Type="http://schemas.openxmlformats.org/officeDocument/2006/relationships/image" Target="../media/image19.jpeg"/><Relationship Id="rId3" Type="http://schemas.openxmlformats.org/officeDocument/2006/relationships/notesSlide" Target="../notesSlides/notesSlide7.xml"/><Relationship Id="rId21" Type="http://schemas.openxmlformats.org/officeDocument/2006/relationships/image" Target="../media/image31.png"/><Relationship Id="rId7" Type="http://schemas.openxmlformats.org/officeDocument/2006/relationships/image" Target="../media/image13.jpeg"/><Relationship Id="rId12" Type="http://schemas.openxmlformats.org/officeDocument/2006/relationships/image" Target="../media/image65.png"/><Relationship Id="rId17" Type="http://schemas.openxmlformats.org/officeDocument/2006/relationships/image" Target="../media/image30.png"/><Relationship Id="rId25" Type="http://schemas.openxmlformats.org/officeDocument/2006/relationships/image" Target="../media/image18.jpeg"/><Relationship Id="rId2" Type="http://schemas.openxmlformats.org/officeDocument/2006/relationships/slideLayout" Target="../slideLayouts/slideLayout2.xml"/><Relationship Id="rId16" Type="http://schemas.openxmlformats.org/officeDocument/2006/relationships/image" Target="../media/image15.png"/><Relationship Id="rId20" Type="http://schemas.openxmlformats.org/officeDocument/2006/relationships/image" Target="../media/image68.jpeg"/><Relationship Id="rId29" Type="http://schemas.openxmlformats.org/officeDocument/2006/relationships/image" Target="../media/image71.png"/><Relationship Id="rId1" Type="http://schemas.openxmlformats.org/officeDocument/2006/relationships/tags" Target="../tags/tag3.xml"/><Relationship Id="rId6" Type="http://schemas.openxmlformats.org/officeDocument/2006/relationships/image" Target="../media/image12.jpeg"/><Relationship Id="rId11" Type="http://schemas.openxmlformats.org/officeDocument/2006/relationships/image" Target="../media/image28.png"/><Relationship Id="rId24" Type="http://schemas.openxmlformats.org/officeDocument/2006/relationships/image" Target="../media/image69.png"/><Relationship Id="rId5" Type="http://schemas.openxmlformats.org/officeDocument/2006/relationships/image" Target="../media/image64.jpeg"/><Relationship Id="rId15" Type="http://schemas.openxmlformats.org/officeDocument/2006/relationships/image" Target="../media/image29.png"/><Relationship Id="rId23" Type="http://schemas.openxmlformats.org/officeDocument/2006/relationships/image" Target="../media/image32.jpeg"/><Relationship Id="rId28" Type="http://schemas.openxmlformats.org/officeDocument/2006/relationships/image" Target="../media/image20.jpeg"/><Relationship Id="rId10" Type="http://schemas.openxmlformats.org/officeDocument/2006/relationships/image" Target="../media/image27.jpeg"/><Relationship Id="rId19" Type="http://schemas.openxmlformats.org/officeDocument/2006/relationships/image" Target="../media/image16.png"/><Relationship Id="rId4" Type="http://schemas.openxmlformats.org/officeDocument/2006/relationships/image" Target="../media/image63.jpeg"/><Relationship Id="rId9" Type="http://schemas.openxmlformats.org/officeDocument/2006/relationships/image" Target="../media/image26.jpeg"/><Relationship Id="rId14" Type="http://schemas.openxmlformats.org/officeDocument/2006/relationships/image" Target="../media/image66.png"/><Relationship Id="rId22" Type="http://schemas.openxmlformats.org/officeDocument/2006/relationships/image" Target="../media/image17.jpeg"/><Relationship Id="rId27" Type="http://schemas.openxmlformats.org/officeDocument/2006/relationships/image" Target="../media/image70.jpeg"/><Relationship Id="rId30" Type="http://schemas.openxmlformats.org/officeDocument/2006/relationships/image" Target="../media/image33.png"/></Relationships>
</file>

<file path=ppt/slides/_rels/slide4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3" Type="http://schemas.openxmlformats.org/officeDocument/2006/relationships/image" Target="../media/image77.jpeg"/><Relationship Id="rId18" Type="http://schemas.openxmlformats.org/officeDocument/2006/relationships/image" Target="../media/image66.png"/><Relationship Id="rId26" Type="http://schemas.openxmlformats.org/officeDocument/2006/relationships/image" Target="../media/image81.png"/><Relationship Id="rId39" Type="http://schemas.openxmlformats.org/officeDocument/2006/relationships/image" Target="../media/image33.png"/><Relationship Id="rId21" Type="http://schemas.openxmlformats.org/officeDocument/2006/relationships/image" Target="../media/image15.png"/><Relationship Id="rId34" Type="http://schemas.openxmlformats.org/officeDocument/2006/relationships/image" Target="../media/image70.jpeg"/><Relationship Id="rId7" Type="http://schemas.openxmlformats.org/officeDocument/2006/relationships/image" Target="../media/image12.jpeg"/><Relationship Id="rId12" Type="http://schemas.openxmlformats.org/officeDocument/2006/relationships/image" Target="../media/image28.png"/><Relationship Id="rId17" Type="http://schemas.openxmlformats.org/officeDocument/2006/relationships/image" Target="../media/image14.png"/><Relationship Id="rId25" Type="http://schemas.openxmlformats.org/officeDocument/2006/relationships/image" Target="../media/image68.jpeg"/><Relationship Id="rId33" Type="http://schemas.openxmlformats.org/officeDocument/2006/relationships/image" Target="../media/image19.jpeg"/><Relationship Id="rId38" Type="http://schemas.openxmlformats.org/officeDocument/2006/relationships/image" Target="../media/image84.jpeg"/><Relationship Id="rId2" Type="http://schemas.openxmlformats.org/officeDocument/2006/relationships/slideLayout" Target="../slideLayouts/slideLayout2.xml"/><Relationship Id="rId16" Type="http://schemas.openxmlformats.org/officeDocument/2006/relationships/image" Target="../media/image65.png"/><Relationship Id="rId20" Type="http://schemas.openxmlformats.org/officeDocument/2006/relationships/image" Target="../media/image29.png"/><Relationship Id="rId29" Type="http://schemas.openxmlformats.org/officeDocument/2006/relationships/image" Target="../media/image32.jpeg"/><Relationship Id="rId1" Type="http://schemas.openxmlformats.org/officeDocument/2006/relationships/tags" Target="../tags/tag4.xml"/><Relationship Id="rId6" Type="http://schemas.openxmlformats.org/officeDocument/2006/relationships/image" Target="../media/image64.jpeg"/><Relationship Id="rId11" Type="http://schemas.openxmlformats.org/officeDocument/2006/relationships/image" Target="../media/image27.jpeg"/><Relationship Id="rId24" Type="http://schemas.openxmlformats.org/officeDocument/2006/relationships/image" Target="../media/image16.png"/><Relationship Id="rId32" Type="http://schemas.openxmlformats.org/officeDocument/2006/relationships/image" Target="../media/image18.jpeg"/><Relationship Id="rId37" Type="http://schemas.openxmlformats.org/officeDocument/2006/relationships/image" Target="../media/image71.png"/><Relationship Id="rId5" Type="http://schemas.openxmlformats.org/officeDocument/2006/relationships/image" Target="../media/image63.jpeg"/><Relationship Id="rId15" Type="http://schemas.openxmlformats.org/officeDocument/2006/relationships/image" Target="../media/image79.jpeg"/><Relationship Id="rId23" Type="http://schemas.openxmlformats.org/officeDocument/2006/relationships/image" Target="../media/image67.png"/><Relationship Id="rId28" Type="http://schemas.openxmlformats.org/officeDocument/2006/relationships/image" Target="../media/image17.jpeg"/><Relationship Id="rId36" Type="http://schemas.openxmlformats.org/officeDocument/2006/relationships/image" Target="../media/image20.jpeg"/><Relationship Id="rId10" Type="http://schemas.openxmlformats.org/officeDocument/2006/relationships/image" Target="../media/image26.jpeg"/><Relationship Id="rId19" Type="http://schemas.openxmlformats.org/officeDocument/2006/relationships/image" Target="../media/image80.png"/><Relationship Id="rId31" Type="http://schemas.openxmlformats.org/officeDocument/2006/relationships/image" Target="../media/image82.jpeg"/><Relationship Id="rId4" Type="http://schemas.openxmlformats.org/officeDocument/2006/relationships/image" Target="../media/image76.png"/><Relationship Id="rId9" Type="http://schemas.openxmlformats.org/officeDocument/2006/relationships/image" Target="../media/image25.jpeg"/><Relationship Id="rId14" Type="http://schemas.openxmlformats.org/officeDocument/2006/relationships/image" Target="../media/image78.png"/><Relationship Id="rId22" Type="http://schemas.openxmlformats.org/officeDocument/2006/relationships/image" Target="../media/image30.png"/><Relationship Id="rId27" Type="http://schemas.openxmlformats.org/officeDocument/2006/relationships/image" Target="../media/image31.png"/><Relationship Id="rId30" Type="http://schemas.openxmlformats.org/officeDocument/2006/relationships/image" Target="../media/image69.png"/><Relationship Id="rId35" Type="http://schemas.openxmlformats.org/officeDocument/2006/relationships/image" Target="../media/image83.png"/><Relationship Id="rId8" Type="http://schemas.openxmlformats.org/officeDocument/2006/relationships/image" Target="../media/image13.jpeg"/><Relationship Id="rId3" Type="http://schemas.openxmlformats.org/officeDocument/2006/relationships/notesSlide" Target="../notesSlides/notesSlide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89.png"/><Relationship Id="rId3" Type="http://schemas.microsoft.com/office/2007/relationships/media" Target="../media/media4.mp4"/><Relationship Id="rId7" Type="http://schemas.openxmlformats.org/officeDocument/2006/relationships/image" Target="../media/image88.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notesSlide" Target="../notesSlides/notesSlide10.xml"/><Relationship Id="rId5" Type="http://schemas.openxmlformats.org/officeDocument/2006/relationships/slideLayout" Target="../slideLayouts/slideLayout2.xml"/><Relationship Id="rId4" Type="http://schemas.openxmlformats.org/officeDocument/2006/relationships/video" Target="../media/media4.mp4"/></Relationships>
</file>

<file path=ppt/slides/_rels/slide6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hyperlink" Target="https://www.managementsite.nl/kennisbank/leiderschap" TargetMode="Externa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8" Type="http://schemas.openxmlformats.org/officeDocument/2006/relationships/image" Target="file:///C:/var/folders/nb/_jmxyyws6j72l0hmggmb_drw0000gn/T/com.microsoft.Word/WebArchiveCopyPasteTempFiles/120119d7-e7b5-4f26-a583-0b495c56c760_thumb840.jpg" TargetMode="External"/><Relationship Id="rId3" Type="http://schemas.openxmlformats.org/officeDocument/2006/relationships/image" Target="file:///C:/var/folders/nb/_jmxyyws6j72l0hmggmb_drw0000gn/T/com.microsoft.Word/WebArchiveCopyPasteTempFiles/800px-Hosmer_Medusa_MIA_7629.jpg" TargetMode="External"/><Relationship Id="rId7" Type="http://schemas.openxmlformats.org/officeDocument/2006/relationships/image" Target="../media/image103.jpeg"/><Relationship Id="rId2" Type="http://schemas.openxmlformats.org/officeDocument/2006/relationships/image" Target="../media/image100.jpeg"/><Relationship Id="rId1" Type="http://schemas.openxmlformats.org/officeDocument/2006/relationships/slideLayout" Target="../slideLayouts/slideLayout2.xml"/><Relationship Id="rId6" Type="http://schemas.openxmlformats.org/officeDocument/2006/relationships/hyperlink" Target="https://www.youtube.com/watch?v=3Lu2nIMUzks" TargetMode="External"/><Relationship Id="rId5" Type="http://schemas.openxmlformats.org/officeDocument/2006/relationships/image" Target="../media/image102.png"/><Relationship Id="rId4" Type="http://schemas.openxmlformats.org/officeDocument/2006/relationships/image" Target="../media/image101.jpeg"/></Relationships>
</file>

<file path=ppt/slides/_rels/slide9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jpeg"/><Relationship Id="rId1" Type="http://schemas.openxmlformats.org/officeDocument/2006/relationships/slideLayout" Target="../slideLayouts/slideLayout2.xml"/><Relationship Id="rId4" Type="http://schemas.openxmlformats.org/officeDocument/2006/relationships/image" Target="../media/image106.jpeg"/></Relationships>
</file>

<file path=ppt/slides/_rels/slide92.xml.rels><?xml version="1.0" encoding="UTF-8" standalone="yes"?>
<Relationships xmlns="http://schemas.openxmlformats.org/package/2006/relationships"><Relationship Id="rId2" Type="http://schemas.openxmlformats.org/officeDocument/2006/relationships/hyperlink" Target="https://www.youtube.com/watch?v=HrWbicvDLPw" TargetMode="Externa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hyperlink" Target="https://www.youtube.com/watch?v=89LPVXrm_Ic" TargetMode="External"/><Relationship Id="rId5" Type="http://schemas.openxmlformats.org/officeDocument/2006/relationships/hyperlink" Target="https://www.youtube.com/watch?v=Y2hiDYE5Qdw" TargetMode="External"/><Relationship Id="rId4" Type="http://schemas.openxmlformats.org/officeDocument/2006/relationships/image" Target="../media/image107.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5.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hyperlink" Target="https://www.youtube.com/watch?v=9L5AJwnp6f0" TargetMode="External"/><Relationship Id="rId2" Type="http://schemas.openxmlformats.org/officeDocument/2006/relationships/hyperlink" Target="https://www.youtube.com/watch?v=Y2hiDYE5Qdw" TargetMode="Externa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hyperlink" Target="chrome-extension://efaidnbmnnnibpcajpcglclefindmkaj/https:/www.vankemenade-act.nl/wp-content/uploads/2022/05/EEF-Boek2MEI22.pdf" TargetMode="External"/><Relationship Id="rId2" Type="http://schemas.openxmlformats.org/officeDocument/2006/relationships/hyperlink" Target="chrome-extension://efaidnbmnnnibpcajpcglclefindmkaj/https:/www.vankemenade-act.nl/wp-content/uploads/2022/05/EEF-Boek1MEI22.pdf"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1829E026-F36A-BC47-B514-7B9F6F402937}"/>
              </a:ext>
            </a:extLst>
          </p:cNvPr>
          <p:cNvSpPr txBox="1">
            <a:spLocks noChangeArrowheads="1"/>
          </p:cNvSpPr>
          <p:nvPr/>
        </p:nvSpPr>
        <p:spPr bwMode="auto">
          <a:xfrm>
            <a:off x="1835696" y="620688"/>
            <a:ext cx="475813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rtl="0" eaLnBrk="0" fontAlgn="base" hangingPunct="0">
              <a:spcBef>
                <a:spcPct val="0"/>
              </a:spcBef>
              <a:spcAft>
                <a:spcPct val="0"/>
              </a:spcAft>
              <a:defRPr sz="3200" b="1">
                <a:solidFill>
                  <a:srgbClr val="000000"/>
                </a:solidFill>
                <a:latin typeface="+mj-lt"/>
                <a:ea typeface="ＭＳ Ｐゴシック" charset="0"/>
                <a:cs typeface="ＭＳ Ｐゴシック" charset="0"/>
              </a:defRPr>
            </a:lvl1pPr>
            <a:lvl2pPr algn="l" rtl="0" eaLnBrk="0" fontAlgn="base" hangingPunct="0">
              <a:spcBef>
                <a:spcPct val="0"/>
              </a:spcBef>
              <a:spcAft>
                <a:spcPct val="0"/>
              </a:spcAft>
              <a:defRPr sz="3200" b="1">
                <a:solidFill>
                  <a:srgbClr val="000000"/>
                </a:solidFill>
                <a:latin typeface="Arial" charset="0"/>
                <a:ea typeface="ＭＳ Ｐゴシック" charset="0"/>
                <a:cs typeface="ＭＳ Ｐゴシック" charset="0"/>
              </a:defRPr>
            </a:lvl2pPr>
            <a:lvl3pPr algn="l" rtl="0" eaLnBrk="0" fontAlgn="base" hangingPunct="0">
              <a:spcBef>
                <a:spcPct val="0"/>
              </a:spcBef>
              <a:spcAft>
                <a:spcPct val="0"/>
              </a:spcAft>
              <a:defRPr sz="3200" b="1">
                <a:solidFill>
                  <a:srgbClr val="000000"/>
                </a:solidFill>
                <a:latin typeface="Arial" charset="0"/>
                <a:ea typeface="ＭＳ Ｐゴシック" charset="0"/>
                <a:cs typeface="ＭＳ Ｐゴシック" charset="0"/>
              </a:defRPr>
            </a:lvl3pPr>
            <a:lvl4pPr algn="l" rtl="0" eaLnBrk="0" fontAlgn="base" hangingPunct="0">
              <a:spcBef>
                <a:spcPct val="0"/>
              </a:spcBef>
              <a:spcAft>
                <a:spcPct val="0"/>
              </a:spcAft>
              <a:defRPr sz="3200" b="1">
                <a:solidFill>
                  <a:srgbClr val="000000"/>
                </a:solidFill>
                <a:latin typeface="Arial" charset="0"/>
                <a:ea typeface="ＭＳ Ｐゴシック" charset="0"/>
                <a:cs typeface="ＭＳ Ｐゴシック" charset="0"/>
              </a:defRPr>
            </a:lvl4pPr>
            <a:lvl5pPr algn="l" rtl="0" eaLnBrk="0" fontAlgn="base" hangingPunct="0">
              <a:spcBef>
                <a:spcPct val="0"/>
              </a:spcBef>
              <a:spcAft>
                <a:spcPct val="0"/>
              </a:spcAft>
              <a:defRPr sz="3200" b="1">
                <a:solidFill>
                  <a:srgbClr val="000000"/>
                </a:solidFill>
                <a:latin typeface="Arial" charset="0"/>
                <a:ea typeface="ＭＳ Ｐゴシック" charset="0"/>
                <a:cs typeface="ＭＳ Ｐゴシック" charset="0"/>
              </a:defRPr>
            </a:lvl5pPr>
            <a:lvl6pPr marL="457200" algn="l" rtl="0" fontAlgn="base">
              <a:spcBef>
                <a:spcPct val="0"/>
              </a:spcBef>
              <a:spcAft>
                <a:spcPct val="0"/>
              </a:spcAft>
              <a:defRPr sz="3200" b="1">
                <a:solidFill>
                  <a:srgbClr val="000000"/>
                </a:solidFill>
                <a:latin typeface="Arial" charset="0"/>
              </a:defRPr>
            </a:lvl6pPr>
            <a:lvl7pPr marL="914400" algn="l" rtl="0" fontAlgn="base">
              <a:spcBef>
                <a:spcPct val="0"/>
              </a:spcBef>
              <a:spcAft>
                <a:spcPct val="0"/>
              </a:spcAft>
              <a:defRPr sz="3200" b="1">
                <a:solidFill>
                  <a:srgbClr val="000000"/>
                </a:solidFill>
                <a:latin typeface="Arial" charset="0"/>
              </a:defRPr>
            </a:lvl7pPr>
            <a:lvl8pPr marL="1371600" algn="l" rtl="0" fontAlgn="base">
              <a:spcBef>
                <a:spcPct val="0"/>
              </a:spcBef>
              <a:spcAft>
                <a:spcPct val="0"/>
              </a:spcAft>
              <a:defRPr sz="3200" b="1">
                <a:solidFill>
                  <a:srgbClr val="000000"/>
                </a:solidFill>
                <a:latin typeface="Arial" charset="0"/>
              </a:defRPr>
            </a:lvl8pPr>
            <a:lvl9pPr marL="1828800" algn="l" rtl="0" fontAlgn="base">
              <a:spcBef>
                <a:spcPct val="0"/>
              </a:spcBef>
              <a:spcAft>
                <a:spcPct val="0"/>
              </a:spcAft>
              <a:defRPr sz="3200" b="1">
                <a:solidFill>
                  <a:srgbClr val="000000"/>
                </a:solidFill>
                <a:latin typeface="Arial" charset="0"/>
              </a:defRPr>
            </a:lvl9pPr>
          </a:lstStyle>
          <a:p>
            <a:pPr algn="ctr"/>
            <a:r>
              <a:rPr lang="nl-NL" altLang="en-NL" sz="3600" b="0" kern="0" dirty="0">
                <a:solidFill>
                  <a:srgbClr val="00ACB0"/>
                </a:solidFill>
                <a:latin typeface="Arial" panose="020B0604020202020204" pitchFamily="34" charset="0"/>
                <a:ea typeface="ＭＳ Ｐゴシック" panose="020B0600070205080204" pitchFamily="34" charset="-128"/>
                <a:cs typeface="Arial" panose="020B0604020202020204" pitchFamily="34" charset="0"/>
              </a:rPr>
              <a:t>3. Typologie in vier mentale modellen</a:t>
            </a:r>
          </a:p>
        </p:txBody>
      </p:sp>
      <p:pic>
        <p:nvPicPr>
          <p:cNvPr id="5" name="Picture 4" descr="A picture containing building, window, fire, arch&#10;&#10;Description automatically generated">
            <a:extLst>
              <a:ext uri="{FF2B5EF4-FFF2-40B4-BE49-F238E27FC236}">
                <a16:creationId xmlns:a16="http://schemas.microsoft.com/office/drawing/2014/main" id="{1A9DF651-8A5B-3848-9F70-EED7220D2F07}"/>
              </a:ext>
            </a:extLst>
          </p:cNvPr>
          <p:cNvPicPr/>
          <p:nvPr/>
        </p:nvPicPr>
        <p:blipFill>
          <a:blip r:embed="rId2">
            <a:extLst>
              <a:ext uri="{28A0092B-C50C-407E-A947-70E740481C1C}">
                <a14:useLocalDpi xmlns:a14="http://schemas.microsoft.com/office/drawing/2010/main" val="0"/>
              </a:ext>
            </a:extLst>
          </a:blip>
          <a:stretch>
            <a:fillRect/>
          </a:stretch>
        </p:blipFill>
        <p:spPr>
          <a:xfrm>
            <a:off x="1349007" y="2255202"/>
            <a:ext cx="5731510" cy="2347595"/>
          </a:xfrm>
          <a:prstGeom prst="rect">
            <a:avLst/>
          </a:prstGeom>
        </p:spPr>
      </p:pic>
      <p:sp>
        <p:nvSpPr>
          <p:cNvPr id="2" name="TextBox 1">
            <a:extLst>
              <a:ext uri="{FF2B5EF4-FFF2-40B4-BE49-F238E27FC236}">
                <a16:creationId xmlns:a16="http://schemas.microsoft.com/office/drawing/2014/main" id="{42B153EC-59EF-B15C-F62D-982F7F9E2319}"/>
              </a:ext>
            </a:extLst>
          </p:cNvPr>
          <p:cNvSpPr txBox="1"/>
          <p:nvPr/>
        </p:nvSpPr>
        <p:spPr>
          <a:xfrm>
            <a:off x="2987824" y="5036982"/>
            <a:ext cx="3060453" cy="461665"/>
          </a:xfrm>
          <a:prstGeom prst="rect">
            <a:avLst/>
          </a:prstGeom>
          <a:noFill/>
        </p:spPr>
        <p:txBody>
          <a:bodyPr wrap="none" rtlCol="0">
            <a:spAutoFit/>
          </a:bodyPr>
          <a:lstStyle/>
          <a:p>
            <a:r>
              <a:rPr lang="en-NL" dirty="0">
                <a:hlinkClick r:id="rId3"/>
              </a:rPr>
              <a:t>Er is niet 1 waarheid</a:t>
            </a:r>
            <a:r>
              <a:rPr lang="en-NL" dirty="0"/>
              <a:t>.</a:t>
            </a:r>
          </a:p>
        </p:txBody>
      </p:sp>
    </p:spTree>
    <p:extLst>
      <p:ext uri="{BB962C8B-B14F-4D97-AF65-F5344CB8AC3E}">
        <p14:creationId xmlns:p14="http://schemas.microsoft.com/office/powerpoint/2010/main" val="507749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el 1">
            <a:extLst>
              <a:ext uri="{FF2B5EF4-FFF2-40B4-BE49-F238E27FC236}">
                <a16:creationId xmlns:a16="http://schemas.microsoft.com/office/drawing/2014/main" id="{7272AEE4-2DF2-FC47-BDD3-E9FA1C37B7AC}"/>
              </a:ext>
            </a:extLst>
          </p:cNvPr>
          <p:cNvSpPr>
            <a:spLocks noGrp="1" noChangeArrowheads="1"/>
          </p:cNvSpPr>
          <p:nvPr>
            <p:ph type="title"/>
          </p:nvPr>
        </p:nvSpPr>
        <p:spPr>
          <a:xfrm>
            <a:off x="755576" y="404664"/>
            <a:ext cx="6172200" cy="584775"/>
          </a:xfrm>
        </p:spPr>
        <p:txBody>
          <a:bodyPr/>
          <a:lstStyle/>
          <a:p>
            <a:r>
              <a:rPr lang="en-GB" altLang="en-NL" dirty="0">
                <a:solidFill>
                  <a:srgbClr val="C00000"/>
                </a:solidFill>
                <a:ea typeface="ＭＳ Ｐゴシック" panose="020B0600070205080204" pitchFamily="34" charset="-128"/>
              </a:rPr>
              <a:t>    </a:t>
            </a:r>
            <a:r>
              <a:rPr lang="en-GB" altLang="en-NL" sz="2800" dirty="0" err="1">
                <a:solidFill>
                  <a:srgbClr val="C00000"/>
                </a:solidFill>
                <a:ea typeface="ＭＳ Ｐゴシック" panose="020B0600070205080204" pitchFamily="34" charset="-128"/>
              </a:rPr>
              <a:t>Vier</a:t>
            </a:r>
            <a:r>
              <a:rPr lang="en-GB" altLang="en-NL" sz="2800" dirty="0">
                <a:solidFill>
                  <a:srgbClr val="C00000"/>
                </a:solidFill>
                <a:ea typeface="ＭＳ Ｐゴシック" panose="020B0600070205080204" pitchFamily="34" charset="-128"/>
              </a:rPr>
              <a:t> “</a:t>
            </a:r>
            <a:r>
              <a:rPr lang="en-GB" altLang="en-NL" sz="2800" dirty="0" err="1">
                <a:solidFill>
                  <a:srgbClr val="C00000"/>
                </a:solidFill>
                <a:ea typeface="ＭＳ Ｐゴシック" panose="020B0600070205080204" pitchFamily="34" charset="-128"/>
              </a:rPr>
              <a:t>vensters</a:t>
            </a:r>
            <a:r>
              <a:rPr lang="en-GB" altLang="en-NL" sz="2800" dirty="0">
                <a:solidFill>
                  <a:srgbClr val="C00000"/>
                </a:solidFill>
                <a:ea typeface="ＭＳ Ｐゴシック" panose="020B0600070205080204" pitchFamily="34" charset="-128"/>
              </a:rPr>
              <a:t> op </a:t>
            </a:r>
            <a:r>
              <a:rPr lang="en-GB" altLang="en-NL" sz="2800" dirty="0" err="1">
                <a:solidFill>
                  <a:srgbClr val="C00000"/>
                </a:solidFill>
                <a:ea typeface="ＭＳ Ｐゴシック" panose="020B0600070205080204" pitchFamily="34" charset="-128"/>
              </a:rPr>
              <a:t>kwaliteit</a:t>
            </a:r>
            <a:r>
              <a:rPr lang="en-GB" altLang="en-NL" sz="2800" dirty="0">
                <a:solidFill>
                  <a:srgbClr val="C00000"/>
                </a:solidFill>
                <a:ea typeface="ＭＳ Ｐゴシック" panose="020B0600070205080204" pitchFamily="34" charset="-128"/>
              </a:rPr>
              <a:t>”</a:t>
            </a:r>
          </a:p>
        </p:txBody>
      </p:sp>
      <p:sp>
        <p:nvSpPr>
          <p:cNvPr id="3" name="Tijdelijke aanduiding voor inhoud 2">
            <a:extLst>
              <a:ext uri="{FF2B5EF4-FFF2-40B4-BE49-F238E27FC236}">
                <a16:creationId xmlns:a16="http://schemas.microsoft.com/office/drawing/2014/main" id="{F3A36871-CB4B-7740-827A-20B458B52DD3}"/>
              </a:ext>
            </a:extLst>
          </p:cNvPr>
          <p:cNvSpPr>
            <a:spLocks noGrp="1"/>
          </p:cNvSpPr>
          <p:nvPr>
            <p:ph idx="1"/>
          </p:nvPr>
        </p:nvSpPr>
        <p:spPr>
          <a:xfrm>
            <a:off x="395536" y="1113158"/>
            <a:ext cx="8496944" cy="5349157"/>
          </a:xfrm>
        </p:spPr>
        <p:txBody>
          <a:bodyPr/>
          <a:lstStyle/>
          <a:p>
            <a:pPr>
              <a:buFont typeface="Zapf Dingbats" charset="0"/>
              <a:buChar char="n"/>
              <a:defRPr/>
            </a:pPr>
            <a:endParaRPr lang="en-GB" dirty="0">
              <a:cs typeface="+mn-cs"/>
            </a:endParaRPr>
          </a:p>
          <a:p>
            <a:pPr>
              <a:buFont typeface="Wingdings" pitchFamily="2" charset="2"/>
              <a:buChar char="v"/>
              <a:defRPr/>
            </a:pPr>
            <a:r>
              <a:rPr lang="en-GB" dirty="0" err="1">
                <a:cs typeface="+mn-cs"/>
              </a:rPr>
              <a:t>Er</a:t>
            </a:r>
            <a:r>
              <a:rPr lang="en-GB" dirty="0">
                <a:cs typeface="+mn-cs"/>
              </a:rPr>
              <a:t> is </a:t>
            </a:r>
            <a:r>
              <a:rPr lang="en-GB" dirty="0" err="1">
                <a:cs typeface="+mn-cs"/>
              </a:rPr>
              <a:t>veel</a:t>
            </a:r>
            <a:r>
              <a:rPr lang="en-GB" dirty="0">
                <a:cs typeface="+mn-cs"/>
              </a:rPr>
              <a:t> </a:t>
            </a:r>
            <a:r>
              <a:rPr lang="en-GB" dirty="0" err="1">
                <a:cs typeface="+mn-cs"/>
              </a:rPr>
              <a:t>onbegrip</a:t>
            </a:r>
            <a:r>
              <a:rPr lang="en-GB" dirty="0">
                <a:cs typeface="+mn-cs"/>
              </a:rPr>
              <a:t> </a:t>
            </a:r>
            <a:r>
              <a:rPr lang="en-GB" dirty="0" err="1">
                <a:cs typeface="+mn-cs"/>
              </a:rPr>
              <a:t>tussen</a:t>
            </a:r>
            <a:r>
              <a:rPr lang="en-GB" dirty="0">
                <a:cs typeface="+mn-cs"/>
              </a:rPr>
              <a:t> </a:t>
            </a:r>
            <a:r>
              <a:rPr lang="en-GB" dirty="0" err="1">
                <a:cs typeface="+mn-cs"/>
              </a:rPr>
              <a:t>mensen</a:t>
            </a:r>
            <a:r>
              <a:rPr lang="en-GB" dirty="0">
                <a:cs typeface="+mn-cs"/>
              </a:rPr>
              <a:t> over </a:t>
            </a:r>
            <a:r>
              <a:rPr lang="en-GB" dirty="0" err="1">
                <a:cs typeface="+mn-cs"/>
              </a:rPr>
              <a:t>wat</a:t>
            </a:r>
            <a:r>
              <a:rPr lang="en-GB" dirty="0">
                <a:cs typeface="+mn-cs"/>
              </a:rPr>
              <a:t> </a:t>
            </a:r>
            <a:r>
              <a:rPr lang="en-GB" dirty="0" err="1">
                <a:cs typeface="+mn-cs"/>
              </a:rPr>
              <a:t>kwaliteit</a:t>
            </a:r>
            <a:r>
              <a:rPr lang="en-GB" dirty="0">
                <a:cs typeface="+mn-cs"/>
              </a:rPr>
              <a:t> en </a:t>
            </a:r>
            <a:r>
              <a:rPr lang="en-GB" dirty="0" err="1">
                <a:cs typeface="+mn-cs"/>
              </a:rPr>
              <a:t>kwaliteitsmanagement</a:t>
            </a:r>
            <a:r>
              <a:rPr lang="en-GB" dirty="0">
                <a:cs typeface="+mn-cs"/>
              </a:rPr>
              <a:t> is.</a:t>
            </a:r>
          </a:p>
          <a:p>
            <a:pPr>
              <a:buFont typeface="Wingdings" pitchFamily="2" charset="2"/>
              <a:buChar char="v"/>
              <a:defRPr/>
            </a:pPr>
            <a:r>
              <a:rPr lang="en-GB" dirty="0">
                <a:cs typeface="+mn-cs"/>
              </a:rPr>
              <a:t>Zo is er </a:t>
            </a:r>
            <a:r>
              <a:rPr lang="en-GB" dirty="0" err="1">
                <a:cs typeface="+mn-cs"/>
              </a:rPr>
              <a:t>ook</a:t>
            </a:r>
            <a:r>
              <a:rPr lang="en-GB" dirty="0">
                <a:cs typeface="+mn-cs"/>
              </a:rPr>
              <a:t> </a:t>
            </a:r>
            <a:r>
              <a:rPr lang="en-GB" dirty="0" err="1">
                <a:cs typeface="+mn-cs"/>
              </a:rPr>
              <a:t>veel</a:t>
            </a:r>
            <a:r>
              <a:rPr lang="en-GB" dirty="0">
                <a:cs typeface="+mn-cs"/>
              </a:rPr>
              <a:t> </a:t>
            </a:r>
            <a:r>
              <a:rPr lang="en-GB" dirty="0" err="1">
                <a:cs typeface="+mn-cs"/>
              </a:rPr>
              <a:t>onbegrip</a:t>
            </a:r>
            <a:r>
              <a:rPr lang="en-GB" dirty="0">
                <a:cs typeface="+mn-cs"/>
              </a:rPr>
              <a:t> </a:t>
            </a:r>
            <a:r>
              <a:rPr lang="en-GB" dirty="0" err="1">
                <a:cs typeface="+mn-cs"/>
              </a:rPr>
              <a:t>tussen</a:t>
            </a:r>
            <a:r>
              <a:rPr lang="en-GB" dirty="0">
                <a:cs typeface="+mn-cs"/>
              </a:rPr>
              <a:t> </a:t>
            </a:r>
            <a:r>
              <a:rPr lang="en-GB" dirty="0" err="1">
                <a:cs typeface="+mn-cs"/>
              </a:rPr>
              <a:t>beroepsgroepen</a:t>
            </a:r>
            <a:r>
              <a:rPr lang="en-GB" dirty="0">
                <a:cs typeface="+mn-cs"/>
              </a:rPr>
              <a:t>  -</a:t>
            </a:r>
            <a:r>
              <a:rPr lang="en-GB" dirty="0" err="1">
                <a:cs typeface="+mn-cs"/>
              </a:rPr>
              <a:t>vaak</a:t>
            </a:r>
            <a:r>
              <a:rPr lang="en-GB" dirty="0">
                <a:cs typeface="+mn-cs"/>
              </a:rPr>
              <a:t> </a:t>
            </a:r>
            <a:r>
              <a:rPr lang="en-GB" dirty="0" err="1">
                <a:cs typeface="+mn-cs"/>
              </a:rPr>
              <a:t>ook</a:t>
            </a:r>
            <a:r>
              <a:rPr lang="en-GB" dirty="0">
                <a:cs typeface="+mn-cs"/>
              </a:rPr>
              <a:t> </a:t>
            </a:r>
            <a:r>
              <a:rPr lang="en-GB" dirty="0" err="1">
                <a:cs typeface="+mn-cs"/>
              </a:rPr>
              <a:t>binnen</a:t>
            </a:r>
            <a:r>
              <a:rPr lang="en-GB" dirty="0">
                <a:cs typeface="+mn-cs"/>
              </a:rPr>
              <a:t> </a:t>
            </a:r>
            <a:r>
              <a:rPr lang="en-GB" dirty="0" err="1">
                <a:cs typeface="+mn-cs"/>
              </a:rPr>
              <a:t>beroepsgroepen</a:t>
            </a:r>
            <a:r>
              <a:rPr lang="en-GB" dirty="0">
                <a:cs typeface="+mn-cs"/>
              </a:rPr>
              <a:t>- over </a:t>
            </a:r>
            <a:r>
              <a:rPr lang="en-GB" dirty="0" err="1">
                <a:cs typeface="+mn-cs"/>
              </a:rPr>
              <a:t>kwaliteit</a:t>
            </a:r>
            <a:r>
              <a:rPr lang="en-GB" dirty="0">
                <a:cs typeface="+mn-cs"/>
              </a:rPr>
              <a:t> en hoe </a:t>
            </a:r>
            <a:r>
              <a:rPr lang="en-GB" dirty="0" err="1">
                <a:cs typeface="+mn-cs"/>
              </a:rPr>
              <a:t>daarvoor</a:t>
            </a:r>
            <a:r>
              <a:rPr lang="en-GB" dirty="0">
                <a:cs typeface="+mn-cs"/>
              </a:rPr>
              <a:t> </a:t>
            </a:r>
            <a:r>
              <a:rPr lang="en-GB" dirty="0" err="1">
                <a:cs typeface="+mn-cs"/>
              </a:rPr>
              <a:t>zorg</a:t>
            </a:r>
            <a:r>
              <a:rPr lang="en-GB" dirty="0">
                <a:cs typeface="+mn-cs"/>
              </a:rPr>
              <a:t> </a:t>
            </a:r>
            <a:r>
              <a:rPr lang="en-GB" dirty="0" err="1">
                <a:cs typeface="+mn-cs"/>
              </a:rPr>
              <a:t>te</a:t>
            </a:r>
            <a:r>
              <a:rPr lang="en-GB" dirty="0">
                <a:cs typeface="+mn-cs"/>
              </a:rPr>
              <a:t> </a:t>
            </a:r>
            <a:r>
              <a:rPr lang="en-GB" dirty="0" err="1">
                <a:cs typeface="+mn-cs"/>
              </a:rPr>
              <a:t>dragen</a:t>
            </a:r>
            <a:r>
              <a:rPr lang="en-GB" dirty="0">
                <a:cs typeface="+mn-cs"/>
              </a:rPr>
              <a:t>.</a:t>
            </a:r>
          </a:p>
          <a:p>
            <a:pPr>
              <a:buFont typeface="Wingdings" pitchFamily="2" charset="2"/>
              <a:buChar char="v"/>
              <a:defRPr/>
            </a:pPr>
            <a:r>
              <a:rPr lang="en-GB" dirty="0">
                <a:cs typeface="+mn-cs"/>
              </a:rPr>
              <a:t>Elk </a:t>
            </a:r>
            <a:r>
              <a:rPr lang="en-GB" dirty="0" err="1">
                <a:cs typeface="+mn-cs"/>
              </a:rPr>
              <a:t>venster</a:t>
            </a:r>
            <a:r>
              <a:rPr lang="en-GB" dirty="0">
                <a:cs typeface="+mn-cs"/>
              </a:rPr>
              <a:t> / patroon heft eigen </a:t>
            </a:r>
            <a:r>
              <a:rPr lang="en-GB" dirty="0" err="1">
                <a:cs typeface="+mn-cs"/>
              </a:rPr>
              <a:t>voor</a:t>
            </a:r>
            <a:r>
              <a:rPr lang="en-GB" dirty="0">
                <a:cs typeface="+mn-cs"/>
              </a:rPr>
              <a:t>- </a:t>
            </a:r>
            <a:r>
              <a:rPr lang="en-GB" dirty="0" err="1">
                <a:cs typeface="+mn-cs"/>
              </a:rPr>
              <a:t>en</a:t>
            </a:r>
            <a:r>
              <a:rPr lang="en-GB" dirty="0">
                <a:cs typeface="+mn-cs"/>
              </a:rPr>
              <a:t> </a:t>
            </a:r>
            <a:r>
              <a:rPr lang="en-GB" dirty="0" err="1">
                <a:cs typeface="+mn-cs"/>
              </a:rPr>
              <a:t>nadelen</a:t>
            </a:r>
            <a:r>
              <a:rPr lang="en-GB" dirty="0">
                <a:cs typeface="+mn-cs"/>
              </a:rPr>
              <a:t>.</a:t>
            </a:r>
          </a:p>
          <a:p>
            <a:pPr>
              <a:buFont typeface="Zapf Dingbats" charset="0"/>
              <a:buChar char="n"/>
              <a:defRPr/>
            </a:pPr>
            <a:endParaRPr lang="en-GB" dirty="0">
              <a:cs typeface="+mn-cs"/>
            </a:endParaRPr>
          </a:p>
          <a:p>
            <a:pPr marL="0" indent="0">
              <a:buFont typeface="Zapf Dingbats" charset="0"/>
              <a:buNone/>
              <a:defRPr/>
            </a:pPr>
            <a:r>
              <a:rPr lang="en-GB" dirty="0">
                <a:cs typeface="+mn-cs"/>
              </a:rPr>
              <a:t>   Stelling </a:t>
            </a:r>
          </a:p>
          <a:p>
            <a:pPr marL="0" indent="0">
              <a:buFont typeface="Zapf Dingbats" charset="0"/>
              <a:buNone/>
              <a:defRPr/>
            </a:pPr>
            <a:r>
              <a:rPr lang="en-GB" dirty="0">
                <a:cs typeface="+mn-cs"/>
              </a:rPr>
              <a:t>   </a:t>
            </a:r>
            <a:r>
              <a:rPr lang="en-GB" dirty="0" err="1">
                <a:cs typeface="+mn-cs"/>
              </a:rPr>
              <a:t>Onbegrip</a:t>
            </a:r>
            <a:r>
              <a:rPr lang="en-GB" dirty="0">
                <a:cs typeface="+mn-cs"/>
              </a:rPr>
              <a:t> </a:t>
            </a:r>
            <a:r>
              <a:rPr lang="en-GB" dirty="0" err="1">
                <a:cs typeface="+mn-cs"/>
              </a:rPr>
              <a:t>wortelt</a:t>
            </a:r>
            <a:r>
              <a:rPr lang="en-GB" dirty="0">
                <a:cs typeface="+mn-cs"/>
              </a:rPr>
              <a:t> in het </a:t>
            </a:r>
            <a:r>
              <a:rPr lang="en-GB" dirty="0" err="1">
                <a:cs typeface="+mn-cs"/>
              </a:rPr>
              <a:t>denken</a:t>
            </a:r>
            <a:r>
              <a:rPr lang="en-GB" dirty="0">
                <a:cs typeface="+mn-cs"/>
              </a:rPr>
              <a:t> </a:t>
            </a:r>
            <a:r>
              <a:rPr lang="en-GB" dirty="0" err="1">
                <a:cs typeface="+mn-cs"/>
              </a:rPr>
              <a:t>vanuit</a:t>
            </a:r>
            <a:r>
              <a:rPr lang="en-GB" dirty="0">
                <a:cs typeface="+mn-cs"/>
              </a:rPr>
              <a:t> </a:t>
            </a:r>
            <a:r>
              <a:rPr lang="en-GB" dirty="0" err="1">
                <a:cs typeface="+mn-cs"/>
              </a:rPr>
              <a:t>verschillende</a:t>
            </a:r>
            <a:endParaRPr lang="en-GB" dirty="0">
              <a:cs typeface="+mn-cs"/>
            </a:endParaRPr>
          </a:p>
          <a:p>
            <a:pPr marL="0" indent="0">
              <a:buFont typeface="Zapf Dingbats" charset="0"/>
              <a:buNone/>
              <a:defRPr/>
            </a:pPr>
            <a:r>
              <a:rPr lang="en-GB" dirty="0">
                <a:cs typeface="+mn-cs"/>
              </a:rPr>
              <a:t>   </a:t>
            </a:r>
            <a:r>
              <a:rPr lang="en-GB" dirty="0" err="1">
                <a:cs typeface="+mn-cs"/>
              </a:rPr>
              <a:t>waarden</a:t>
            </a:r>
            <a:r>
              <a:rPr lang="en-GB" dirty="0">
                <a:cs typeface="+mn-cs"/>
              </a:rPr>
              <a:t> / </a:t>
            </a:r>
            <a:r>
              <a:rPr lang="en-GB" dirty="0" err="1">
                <a:cs typeface="+mn-cs"/>
              </a:rPr>
              <a:t>werelden</a:t>
            </a:r>
            <a:r>
              <a:rPr lang="en-GB" dirty="0">
                <a:cs typeface="+mn-cs"/>
              </a:rPr>
              <a:t> / </a:t>
            </a:r>
            <a:r>
              <a:rPr lang="en-GB" dirty="0" err="1">
                <a:cs typeface="+mn-cs"/>
              </a:rPr>
              <a:t>systemen</a:t>
            </a:r>
            <a:r>
              <a:rPr lang="en-GB" dirty="0">
                <a:cs typeface="+mn-cs"/>
              </a:rPr>
              <a:t> / </a:t>
            </a:r>
            <a:r>
              <a:rPr lang="en-GB" dirty="0" err="1">
                <a:cs typeface="+mn-cs"/>
              </a:rPr>
              <a:t>patronen</a:t>
            </a:r>
            <a:r>
              <a:rPr lang="en-GB" dirty="0">
                <a:cs typeface="+mn-cs"/>
              </a:rPr>
              <a:t>. </a:t>
            </a:r>
          </a:p>
        </p:txBody>
      </p:sp>
    </p:spTree>
    <p:extLst>
      <p:ext uri="{BB962C8B-B14F-4D97-AF65-F5344CB8AC3E}">
        <p14:creationId xmlns:p14="http://schemas.microsoft.com/office/powerpoint/2010/main" val="38278650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BE734-8E76-B59C-4647-92FD273D05F4}"/>
              </a:ext>
            </a:extLst>
          </p:cNvPr>
          <p:cNvSpPr>
            <a:spLocks noGrp="1"/>
          </p:cNvSpPr>
          <p:nvPr>
            <p:ph type="title"/>
          </p:nvPr>
        </p:nvSpPr>
        <p:spPr/>
        <p:txBody>
          <a:bodyPr/>
          <a:lstStyle/>
          <a:p>
            <a:r>
              <a:rPr lang="en-GB" dirty="0">
                <a:solidFill>
                  <a:srgbClr val="00A7A2"/>
                </a:solidFill>
              </a:rPr>
              <a:t>De </a:t>
            </a:r>
            <a:r>
              <a:rPr lang="en-GB" dirty="0" err="1">
                <a:solidFill>
                  <a:srgbClr val="00A7A2"/>
                </a:solidFill>
              </a:rPr>
              <a:t>paradigma’s</a:t>
            </a:r>
            <a:r>
              <a:rPr lang="en-GB" dirty="0">
                <a:solidFill>
                  <a:srgbClr val="00A7A2"/>
                </a:solidFill>
              </a:rPr>
              <a:t> </a:t>
            </a:r>
            <a:r>
              <a:rPr lang="en-GB" dirty="0" err="1">
                <a:solidFill>
                  <a:srgbClr val="00A7A2"/>
                </a:solidFill>
              </a:rPr>
              <a:t>en</a:t>
            </a:r>
            <a:r>
              <a:rPr lang="en-GB" dirty="0">
                <a:solidFill>
                  <a:srgbClr val="00A7A2"/>
                </a:solidFill>
              </a:rPr>
              <a:t> </a:t>
            </a:r>
            <a:r>
              <a:rPr lang="en-GB" dirty="0" err="1">
                <a:solidFill>
                  <a:srgbClr val="00A7A2"/>
                </a:solidFill>
              </a:rPr>
              <a:t>kwaliteit</a:t>
            </a:r>
            <a:endParaRPr lang="en-GB" dirty="0">
              <a:solidFill>
                <a:srgbClr val="00A7A2"/>
              </a:solidFill>
            </a:endParaRPr>
          </a:p>
        </p:txBody>
      </p:sp>
      <p:sp>
        <p:nvSpPr>
          <p:cNvPr id="3" name="Content Placeholder 2">
            <a:extLst>
              <a:ext uri="{FF2B5EF4-FFF2-40B4-BE49-F238E27FC236}">
                <a16:creationId xmlns:a16="http://schemas.microsoft.com/office/drawing/2014/main" id="{E00A9780-1129-A1C3-DC4C-F94AECA0A99E}"/>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798062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73C9E-4F8F-4076-99EA-287CA0443E63}"/>
              </a:ext>
            </a:extLst>
          </p:cNvPr>
          <p:cNvSpPr>
            <a:spLocks noGrp="1"/>
          </p:cNvSpPr>
          <p:nvPr>
            <p:ph type="title"/>
          </p:nvPr>
        </p:nvSpPr>
        <p:spPr/>
        <p:txBody>
          <a:bodyPr/>
          <a:lstStyle/>
          <a:p>
            <a:r>
              <a:rPr lang="en-GB" dirty="0">
                <a:solidFill>
                  <a:srgbClr val="00A7A2"/>
                </a:solidFill>
              </a:rPr>
              <a:t>W</a:t>
            </a:r>
            <a:r>
              <a:rPr lang="en-NL" dirty="0">
                <a:solidFill>
                  <a:srgbClr val="00A7A2"/>
                </a:solidFill>
              </a:rPr>
              <a:t>at is kwaliteit?</a:t>
            </a:r>
          </a:p>
        </p:txBody>
      </p:sp>
      <p:sp>
        <p:nvSpPr>
          <p:cNvPr id="3" name="Content Placeholder 2">
            <a:extLst>
              <a:ext uri="{FF2B5EF4-FFF2-40B4-BE49-F238E27FC236}">
                <a16:creationId xmlns:a16="http://schemas.microsoft.com/office/drawing/2014/main" id="{DDB71240-1500-03C1-249D-33CD0A06187E}"/>
              </a:ext>
            </a:extLst>
          </p:cNvPr>
          <p:cNvSpPr>
            <a:spLocks noGrp="1"/>
          </p:cNvSpPr>
          <p:nvPr>
            <p:ph idx="1"/>
          </p:nvPr>
        </p:nvSpPr>
        <p:spPr>
          <a:xfrm>
            <a:off x="395536" y="1844824"/>
            <a:ext cx="7990656" cy="4114800"/>
          </a:xfrm>
        </p:spPr>
        <p:txBody>
          <a:bodyPr/>
          <a:lstStyle/>
          <a:p>
            <a:r>
              <a:rPr lang="en-NL" i="1" dirty="0"/>
              <a:t>Quality is conformance to requirements </a:t>
            </a:r>
            <a:r>
              <a:rPr lang="en-NL" dirty="0"/>
              <a:t>(Crosby, 1979)</a:t>
            </a:r>
          </a:p>
          <a:p>
            <a:pPr lvl="1"/>
            <a:r>
              <a:rPr lang="en-GB" dirty="0"/>
              <a:t>de ‘</a:t>
            </a:r>
            <a:r>
              <a:rPr lang="en-GB" dirty="0" err="1"/>
              <a:t>preciezen</a:t>
            </a:r>
            <a:r>
              <a:rPr lang="en-GB" dirty="0"/>
              <a:t>’</a:t>
            </a:r>
            <a:endParaRPr lang="en-NL" dirty="0"/>
          </a:p>
          <a:p>
            <a:r>
              <a:rPr lang="en-NL" i="1" dirty="0"/>
              <a:t>Quality is fitness for use </a:t>
            </a:r>
            <a:r>
              <a:rPr lang="en-NL" dirty="0"/>
              <a:t>(Juran, 1992)</a:t>
            </a:r>
          </a:p>
          <a:p>
            <a:pPr lvl="1"/>
            <a:r>
              <a:rPr lang="en-GB" dirty="0"/>
              <a:t>d</a:t>
            </a:r>
            <a:r>
              <a:rPr lang="en-NL" dirty="0"/>
              <a:t>e klant</a:t>
            </a:r>
          </a:p>
          <a:p>
            <a:r>
              <a:rPr lang="en-NL" i="1" dirty="0"/>
              <a:t>Quality cannot be defined </a:t>
            </a:r>
            <a:r>
              <a:rPr lang="en-NL" dirty="0"/>
              <a:t>(Pirsig, 1972).</a:t>
            </a:r>
          </a:p>
          <a:p>
            <a:pPr lvl="1"/>
            <a:r>
              <a:rPr lang="nl-NL" dirty="0"/>
              <a:t>de filosoof / professional</a:t>
            </a:r>
          </a:p>
          <a:p>
            <a:r>
              <a:rPr lang="en-NL" i="1" dirty="0"/>
              <a:t>Quality is dynamic </a:t>
            </a:r>
            <a:r>
              <a:rPr lang="en-NL" dirty="0"/>
              <a:t>(Pirsig, 1991)</a:t>
            </a:r>
          </a:p>
          <a:p>
            <a:pPr lvl="1"/>
            <a:r>
              <a:rPr lang="nl-NL" dirty="0"/>
              <a:t>De ‘rekkelijken’</a:t>
            </a:r>
            <a:endParaRPr lang="en-NL" dirty="0"/>
          </a:p>
          <a:p>
            <a:pPr lvl="1"/>
            <a:endParaRPr lang="en-NL" dirty="0"/>
          </a:p>
        </p:txBody>
      </p:sp>
    </p:spTree>
    <p:extLst>
      <p:ext uri="{BB962C8B-B14F-4D97-AF65-F5344CB8AC3E}">
        <p14:creationId xmlns:p14="http://schemas.microsoft.com/office/powerpoint/2010/main" val="903336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kstvak 1">
            <a:extLst>
              <a:ext uri="{FF2B5EF4-FFF2-40B4-BE49-F238E27FC236}">
                <a16:creationId xmlns:a16="http://schemas.microsoft.com/office/drawing/2014/main" id="{973806ED-44BD-F745-A717-A62713A37B31}"/>
              </a:ext>
            </a:extLst>
          </p:cNvPr>
          <p:cNvSpPr txBox="1">
            <a:spLocks noChangeArrowheads="1"/>
          </p:cNvSpPr>
          <p:nvPr/>
        </p:nvSpPr>
        <p:spPr bwMode="auto">
          <a:xfrm>
            <a:off x="0" y="260350"/>
            <a:ext cx="9144000" cy="67706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p:txBody>
      </p:sp>
      <p:pic>
        <p:nvPicPr>
          <p:cNvPr id="22530" name="Afbeelding 10">
            <a:extLst>
              <a:ext uri="{FF2B5EF4-FFF2-40B4-BE49-F238E27FC236}">
                <a16:creationId xmlns:a16="http://schemas.microsoft.com/office/drawing/2014/main" id="{78403800-C8FC-2B49-8DF9-90A989562C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51363" y="1868488"/>
            <a:ext cx="2397125" cy="151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Afbeelding 3">
            <a:extLst>
              <a:ext uri="{FF2B5EF4-FFF2-40B4-BE49-F238E27FC236}">
                <a16:creationId xmlns:a16="http://schemas.microsoft.com/office/drawing/2014/main" id="{D0FD709D-5068-F045-9792-E55D634D0E3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28863" y="1879600"/>
            <a:ext cx="22225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2" name="Rechte verbindingslijn 21">
            <a:extLst>
              <a:ext uri="{FF2B5EF4-FFF2-40B4-BE49-F238E27FC236}">
                <a16:creationId xmlns:a16="http://schemas.microsoft.com/office/drawing/2014/main" id="{0DEC5804-3C47-ED4B-8E89-7759FEF97441}"/>
              </a:ext>
            </a:extLst>
          </p:cNvPr>
          <p:cNvCxnSpPr>
            <a:cxnSpLocks/>
          </p:cNvCxnSpPr>
          <p:nvPr/>
        </p:nvCxnSpPr>
        <p:spPr>
          <a:xfrm flipH="1">
            <a:off x="4511675" y="857250"/>
            <a:ext cx="82550" cy="5019675"/>
          </a:xfrm>
          <a:prstGeom prst="line">
            <a:avLst/>
          </a:prstGeom>
          <a:ln w="571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2537" name="Tekstvak 27">
            <a:extLst>
              <a:ext uri="{FF2B5EF4-FFF2-40B4-BE49-F238E27FC236}">
                <a16:creationId xmlns:a16="http://schemas.microsoft.com/office/drawing/2014/main" id="{5AB5AD0D-F475-8241-BBE6-C9DADB78A40D}"/>
              </a:ext>
            </a:extLst>
          </p:cNvPr>
          <p:cNvSpPr txBox="1">
            <a:spLocks noChangeArrowheads="1"/>
          </p:cNvSpPr>
          <p:nvPr/>
        </p:nvSpPr>
        <p:spPr bwMode="auto">
          <a:xfrm>
            <a:off x="7012949" y="1059632"/>
            <a:ext cx="1547198" cy="538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nl-NL" altLang="en-NL" sz="2900" b="1" dirty="0">
                <a:solidFill>
                  <a:srgbClr val="0000FF"/>
                </a:solidFill>
              </a:rPr>
              <a:t>Empirie</a:t>
            </a:r>
          </a:p>
        </p:txBody>
      </p:sp>
      <p:sp>
        <p:nvSpPr>
          <p:cNvPr id="22538" name="Tekstvak 28">
            <a:extLst>
              <a:ext uri="{FF2B5EF4-FFF2-40B4-BE49-F238E27FC236}">
                <a16:creationId xmlns:a16="http://schemas.microsoft.com/office/drawing/2014/main" id="{9A89269E-3068-FE43-B1D9-2C5F87924C95}"/>
              </a:ext>
            </a:extLst>
          </p:cNvPr>
          <p:cNvSpPr txBox="1">
            <a:spLocks noChangeArrowheads="1"/>
          </p:cNvSpPr>
          <p:nvPr/>
        </p:nvSpPr>
        <p:spPr bwMode="auto">
          <a:xfrm>
            <a:off x="7012949" y="5218876"/>
            <a:ext cx="2002451" cy="538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nl-NL" altLang="en-NL" sz="2900" b="1" dirty="0">
                <a:solidFill>
                  <a:srgbClr val="FF6600"/>
                </a:solidFill>
              </a:rPr>
              <a:t>Referentie</a:t>
            </a:r>
          </a:p>
        </p:txBody>
      </p:sp>
      <p:sp>
        <p:nvSpPr>
          <p:cNvPr id="30" name="Tekstvak 29">
            <a:extLst>
              <a:ext uri="{FF2B5EF4-FFF2-40B4-BE49-F238E27FC236}">
                <a16:creationId xmlns:a16="http://schemas.microsoft.com/office/drawing/2014/main" id="{DE51BBB4-EE66-B84A-BC97-772197A4E02A}"/>
              </a:ext>
            </a:extLst>
          </p:cNvPr>
          <p:cNvSpPr txBox="1">
            <a:spLocks noChangeArrowheads="1"/>
          </p:cNvSpPr>
          <p:nvPr/>
        </p:nvSpPr>
        <p:spPr bwMode="auto">
          <a:xfrm>
            <a:off x="233895" y="5253784"/>
            <a:ext cx="2209239" cy="538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nl-NL" altLang="en-NL" sz="2900" b="1" dirty="0" err="1">
                <a:solidFill>
                  <a:srgbClr val="00A7A2"/>
                </a:solidFill>
              </a:rPr>
              <a:t>Emergentie</a:t>
            </a:r>
            <a:endParaRPr lang="nl-NL" altLang="en-NL" sz="2900" b="1" dirty="0">
              <a:solidFill>
                <a:srgbClr val="00A7A2"/>
              </a:solidFill>
            </a:endParaRPr>
          </a:p>
        </p:txBody>
      </p:sp>
      <p:sp>
        <p:nvSpPr>
          <p:cNvPr id="22540" name="Tekstvak 30">
            <a:extLst>
              <a:ext uri="{FF2B5EF4-FFF2-40B4-BE49-F238E27FC236}">
                <a16:creationId xmlns:a16="http://schemas.microsoft.com/office/drawing/2014/main" id="{5264F782-B750-5249-9F22-4DB38A41C1CE}"/>
              </a:ext>
            </a:extLst>
          </p:cNvPr>
          <p:cNvSpPr txBox="1">
            <a:spLocks noChangeArrowheads="1"/>
          </p:cNvSpPr>
          <p:nvPr/>
        </p:nvSpPr>
        <p:spPr bwMode="auto">
          <a:xfrm>
            <a:off x="310378" y="1029495"/>
            <a:ext cx="1733147" cy="538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nl-NL" altLang="en-NL" sz="2900" b="1" dirty="0">
                <a:solidFill>
                  <a:srgbClr val="008000"/>
                </a:solidFill>
              </a:rPr>
              <a:t>Reflectie</a:t>
            </a:r>
          </a:p>
        </p:txBody>
      </p:sp>
      <p:cxnSp>
        <p:nvCxnSpPr>
          <p:cNvPr id="33" name="Rechte verbindingslijn 32">
            <a:extLst>
              <a:ext uri="{FF2B5EF4-FFF2-40B4-BE49-F238E27FC236}">
                <a16:creationId xmlns:a16="http://schemas.microsoft.com/office/drawing/2014/main" id="{3ADFB625-8DF4-884C-9F58-88942BA0244C}"/>
              </a:ext>
            </a:extLst>
          </p:cNvPr>
          <p:cNvCxnSpPr/>
          <p:nvPr/>
        </p:nvCxnSpPr>
        <p:spPr>
          <a:xfrm flipV="1">
            <a:off x="458788" y="3384550"/>
            <a:ext cx="8289925" cy="7938"/>
          </a:xfrm>
          <a:prstGeom prst="line">
            <a:avLst/>
          </a:prstGeom>
          <a:ln w="57150">
            <a:solidFill>
              <a:schemeClr val="bg1"/>
            </a:solidFill>
            <a:prstDash val="dash"/>
          </a:ln>
        </p:spPr>
        <p:style>
          <a:lnRef idx="1">
            <a:schemeClr val="accent1"/>
          </a:lnRef>
          <a:fillRef idx="0">
            <a:schemeClr val="accent1"/>
          </a:fillRef>
          <a:effectRef idx="0">
            <a:schemeClr val="accent1"/>
          </a:effectRef>
          <a:fontRef idx="minor">
            <a:schemeClr val="tx1"/>
          </a:fontRef>
        </p:style>
      </p:cxnSp>
      <p:pic>
        <p:nvPicPr>
          <p:cNvPr id="3" name="Afbeelding 2">
            <a:extLst>
              <a:ext uri="{FF2B5EF4-FFF2-40B4-BE49-F238E27FC236}">
                <a16:creationId xmlns:a16="http://schemas.microsoft.com/office/drawing/2014/main" id="{F6FEAF12-1EE1-6F42-90BB-7EE5A7487B0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06638" y="3455988"/>
            <a:ext cx="2184400" cy="154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3" name="Afbeelding 19">
            <a:extLst>
              <a:ext uri="{FF2B5EF4-FFF2-40B4-BE49-F238E27FC236}">
                <a16:creationId xmlns:a16="http://schemas.microsoft.com/office/drawing/2014/main" id="{34447C40-1983-CC44-888F-AC5C2F44809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94225" y="3446463"/>
            <a:ext cx="2354263"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6" name="Tekstvak 4">
            <a:extLst>
              <a:ext uri="{FF2B5EF4-FFF2-40B4-BE49-F238E27FC236}">
                <a16:creationId xmlns:a16="http://schemas.microsoft.com/office/drawing/2014/main" id="{359B9AF2-916C-8E4B-9B5C-0A3498667DCB}"/>
              </a:ext>
            </a:extLst>
          </p:cNvPr>
          <p:cNvSpPr txBox="1">
            <a:spLocks noChangeArrowheads="1"/>
          </p:cNvSpPr>
          <p:nvPr/>
        </p:nvSpPr>
        <p:spPr bwMode="auto">
          <a:xfrm>
            <a:off x="1653260" y="130437"/>
            <a:ext cx="5109007"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nl-NL" altLang="en-NL" b="1" dirty="0">
                <a:solidFill>
                  <a:srgbClr val="C00000"/>
                </a:solidFill>
              </a:rPr>
              <a:t>   </a:t>
            </a:r>
            <a:r>
              <a:rPr lang="nl-NL" altLang="en-NL" b="1" dirty="0">
                <a:solidFill>
                  <a:srgbClr val="00A7A2"/>
                </a:solidFill>
              </a:rPr>
              <a:t>Vier </a:t>
            </a:r>
            <a:r>
              <a:rPr lang="nl-NL" altLang="en-NL" b="1" dirty="0" err="1">
                <a:solidFill>
                  <a:srgbClr val="00A7A2"/>
                </a:solidFill>
              </a:rPr>
              <a:t>paradigmas</a:t>
            </a:r>
            <a:r>
              <a:rPr lang="nl-NL" altLang="en-NL" b="1" dirty="0">
                <a:solidFill>
                  <a:srgbClr val="00A7A2"/>
                </a:solidFill>
              </a:rPr>
              <a:t> / patronen</a:t>
            </a:r>
          </a:p>
        </p:txBody>
      </p:sp>
      <p:sp>
        <p:nvSpPr>
          <p:cNvPr id="14" name="Rechthoek 10">
            <a:extLst>
              <a:ext uri="{FF2B5EF4-FFF2-40B4-BE49-F238E27FC236}">
                <a16:creationId xmlns:a16="http://schemas.microsoft.com/office/drawing/2014/main" id="{146D278B-8B43-4E4C-9E64-7B740B8E18C2}"/>
              </a:ext>
            </a:extLst>
          </p:cNvPr>
          <p:cNvSpPr/>
          <p:nvPr/>
        </p:nvSpPr>
        <p:spPr>
          <a:xfrm rot="5400000">
            <a:off x="7356474" y="3182143"/>
            <a:ext cx="1462087" cy="49371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r>
              <a:rPr lang="nl-NL" sz="2000" dirty="0">
                <a:solidFill>
                  <a:schemeClr val="tx1"/>
                </a:solidFill>
              </a:rPr>
              <a:t>ORDER</a:t>
            </a:r>
          </a:p>
        </p:txBody>
      </p:sp>
      <p:sp>
        <p:nvSpPr>
          <p:cNvPr id="15" name="Rechthoek 6">
            <a:extLst>
              <a:ext uri="{FF2B5EF4-FFF2-40B4-BE49-F238E27FC236}">
                <a16:creationId xmlns:a16="http://schemas.microsoft.com/office/drawing/2014/main" id="{91DABD82-8317-A34F-8929-43D349C9ADAE}"/>
              </a:ext>
            </a:extLst>
          </p:cNvPr>
          <p:cNvSpPr/>
          <p:nvPr/>
        </p:nvSpPr>
        <p:spPr>
          <a:xfrm rot="5400000" flipV="1">
            <a:off x="136527" y="3142133"/>
            <a:ext cx="1598612" cy="65881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r>
              <a:rPr lang="nl-NL" sz="2000" dirty="0">
                <a:solidFill>
                  <a:schemeClr val="tx1"/>
                </a:solidFill>
              </a:rPr>
              <a:t>UNORDER</a:t>
            </a:r>
          </a:p>
        </p:txBody>
      </p:sp>
    </p:spTree>
    <p:extLst>
      <p:ext uri="{BB962C8B-B14F-4D97-AF65-F5344CB8AC3E}">
        <p14:creationId xmlns:p14="http://schemas.microsoft.com/office/powerpoint/2010/main" val="15654249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5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5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5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5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54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blinds(horizontal)">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30">
                                            <p:txEl>
                                              <p:pRg st="0" end="0"/>
                                            </p:txEl>
                                          </p:spTgt>
                                        </p:tgtEl>
                                        <p:attrNameLst>
                                          <p:attrName>style.visibility</p:attrName>
                                        </p:attrNameLst>
                                      </p:cBhvr>
                                      <p:to>
                                        <p:strVal val="visible"/>
                                      </p:to>
                                    </p:set>
                                    <p:animEffect transition="in" filter="blinds(horizontal)">
                                      <p:cBhvr>
                                        <p:cTn id="36" dur="500"/>
                                        <p:tgtEl>
                                          <p:spTgt spid="30">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7" grpId="0"/>
      <p:bldP spid="22538" grpId="0"/>
      <p:bldP spid="22540" grpId="0"/>
      <p:bldP spid="14"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a:extLst>
              <a:ext uri="{FF2B5EF4-FFF2-40B4-BE49-F238E27FC236}">
                <a16:creationId xmlns:a16="http://schemas.microsoft.com/office/drawing/2014/main" id="{4BBE85DB-CEB0-C841-8738-2571C7D2CC97}"/>
              </a:ext>
            </a:extLst>
          </p:cNvPr>
          <p:cNvSpPr>
            <a:spLocks noGrp="1" noChangeArrowheads="1"/>
          </p:cNvSpPr>
          <p:nvPr>
            <p:ph type="title"/>
          </p:nvPr>
        </p:nvSpPr>
        <p:spPr>
          <a:xfrm>
            <a:off x="395536" y="650900"/>
            <a:ext cx="7489080" cy="663550"/>
          </a:xfrm>
        </p:spPr>
        <p:txBody>
          <a:bodyPr/>
          <a:lstStyle/>
          <a:p>
            <a:r>
              <a:rPr lang="en-GB" altLang="en-NL" sz="2800" dirty="0" err="1">
                <a:solidFill>
                  <a:srgbClr val="00ACB0"/>
                </a:solidFill>
                <a:ea typeface="ＭＳ Ｐゴシック" panose="020B0600070205080204" pitchFamily="34" charset="-128"/>
              </a:rPr>
              <a:t>Discussie</a:t>
            </a:r>
            <a:r>
              <a:rPr lang="en-GB" altLang="en-NL" sz="2800" dirty="0">
                <a:solidFill>
                  <a:srgbClr val="00ACB0"/>
                </a:solidFill>
                <a:ea typeface="ＭＳ Ｐゴシック" panose="020B0600070205080204" pitchFamily="34" charset="-128"/>
              </a:rPr>
              <a:t> Dutch Academy for Quality</a:t>
            </a:r>
          </a:p>
        </p:txBody>
      </p:sp>
      <p:sp>
        <p:nvSpPr>
          <p:cNvPr id="3" name="Tijdelijke aanduiding voor inhoud 2">
            <a:extLst>
              <a:ext uri="{FF2B5EF4-FFF2-40B4-BE49-F238E27FC236}">
                <a16:creationId xmlns:a16="http://schemas.microsoft.com/office/drawing/2014/main" id="{242FD9AD-5F16-2941-9016-BDD086047EC7}"/>
              </a:ext>
            </a:extLst>
          </p:cNvPr>
          <p:cNvSpPr>
            <a:spLocks noGrp="1" noChangeArrowheads="1"/>
          </p:cNvSpPr>
          <p:nvPr>
            <p:ph idx="1"/>
          </p:nvPr>
        </p:nvSpPr>
        <p:spPr>
          <a:xfrm>
            <a:off x="762000" y="1762125"/>
            <a:ext cx="7881938" cy="3108325"/>
          </a:xfrm>
        </p:spPr>
        <p:txBody>
          <a:bodyPr/>
          <a:lstStyle/>
          <a:p>
            <a:pPr marL="0" indent="0">
              <a:buFont typeface="Zapf Dingbats" pitchFamily="123" charset="2"/>
              <a:buNone/>
            </a:pPr>
            <a:r>
              <a:rPr lang="en-GB" altLang="en-NL">
                <a:ea typeface="ＭＳ Ｐゴシック" panose="020B0600070205080204" pitchFamily="34" charset="-128"/>
              </a:rPr>
              <a:t>Initiator:</a:t>
            </a:r>
          </a:p>
          <a:p>
            <a:pPr marL="0" indent="0">
              <a:buFont typeface="Zapf Dingbats" pitchFamily="123" charset="2"/>
              <a:buNone/>
            </a:pPr>
            <a:endParaRPr lang="en-GB" altLang="en-NL">
              <a:ea typeface="ＭＳ Ｐゴシック" panose="020B0600070205080204" pitchFamily="34" charset="-128"/>
            </a:endParaRPr>
          </a:p>
          <a:p>
            <a:pPr marL="0" indent="0">
              <a:buFont typeface="Zapf Dingbats" pitchFamily="123" charset="2"/>
              <a:buNone/>
            </a:pPr>
            <a:r>
              <a:rPr lang="en-GB" altLang="en-NL">
                <a:ea typeface="ＭＳ Ｐゴシック" panose="020B0600070205080204" pitchFamily="34" charset="-128"/>
              </a:rPr>
              <a:t>Vinkenburg, H. (2010), </a:t>
            </a:r>
          </a:p>
          <a:p>
            <a:pPr marL="0" indent="0">
              <a:buFont typeface="Zapf Dingbats" pitchFamily="123" charset="2"/>
              <a:buNone/>
            </a:pPr>
            <a:r>
              <a:rPr lang="en-GB" altLang="en-NL">
                <a:ea typeface="ＭＳ Ｐゴシック" panose="020B0600070205080204" pitchFamily="34" charset="-128"/>
              </a:rPr>
              <a:t>Naar een derde school</a:t>
            </a:r>
          </a:p>
          <a:p>
            <a:pPr marL="0" indent="0">
              <a:buFont typeface="Zapf Dingbats" pitchFamily="123" charset="2"/>
              <a:buNone/>
            </a:pPr>
            <a:r>
              <a:rPr lang="en-GB" altLang="en-NL">
                <a:ea typeface="ＭＳ Ｐゴシック" panose="020B0600070205080204" pitchFamily="34" charset="-128"/>
              </a:rPr>
              <a:t> in de kwaliteitskunde, </a:t>
            </a:r>
          </a:p>
          <a:p>
            <a:pPr marL="0" indent="0">
              <a:buFont typeface="Zapf Dingbats" pitchFamily="123" charset="2"/>
              <a:buNone/>
            </a:pPr>
            <a:r>
              <a:rPr lang="en-GB" altLang="en-NL" i="1">
                <a:ea typeface="ＭＳ Ｐゴシック" panose="020B0600070205080204" pitchFamily="34" charset="-128"/>
              </a:rPr>
              <a:t>Synaps 31</a:t>
            </a:r>
            <a:r>
              <a:rPr lang="en-GB" altLang="en-NL">
                <a:ea typeface="ＭＳ Ｐゴシック" panose="020B0600070205080204" pitchFamily="34" charset="-128"/>
              </a:rPr>
              <a:t>, pp 3-5</a:t>
            </a:r>
          </a:p>
        </p:txBody>
      </p:sp>
      <p:pic>
        <p:nvPicPr>
          <p:cNvPr id="6" name="Afbeelding 5">
            <a:extLst>
              <a:ext uri="{FF2B5EF4-FFF2-40B4-BE49-F238E27FC236}">
                <a16:creationId xmlns:a16="http://schemas.microsoft.com/office/drawing/2014/main" id="{9A64DCF7-BBC4-2141-B644-1AFD740C5D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57788" y="2168525"/>
            <a:ext cx="2271712" cy="288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kstvak 6">
            <a:extLst>
              <a:ext uri="{FF2B5EF4-FFF2-40B4-BE49-F238E27FC236}">
                <a16:creationId xmlns:a16="http://schemas.microsoft.com/office/drawing/2014/main" id="{23917556-8293-5F4E-93C1-75EDE30A4943}"/>
              </a:ext>
            </a:extLst>
          </p:cNvPr>
          <p:cNvSpPr txBox="1">
            <a:spLocks noChangeArrowheads="1"/>
          </p:cNvSpPr>
          <p:nvPr/>
        </p:nvSpPr>
        <p:spPr bwMode="auto">
          <a:xfrm>
            <a:off x="5127625" y="5173663"/>
            <a:ext cx="2324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GB" altLang="en-NL" sz="1800">
                <a:solidFill>
                  <a:schemeClr val="tx1"/>
                </a:solidFill>
              </a:rPr>
              <a:t>Dr. Huub Vinkenburg</a:t>
            </a:r>
          </a:p>
        </p:txBody>
      </p:sp>
    </p:spTree>
    <p:extLst>
      <p:ext uri="{BB962C8B-B14F-4D97-AF65-F5344CB8AC3E}">
        <p14:creationId xmlns:p14="http://schemas.microsoft.com/office/powerpoint/2010/main" val="40510090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el 1">
            <a:extLst>
              <a:ext uri="{FF2B5EF4-FFF2-40B4-BE49-F238E27FC236}">
                <a16:creationId xmlns:a16="http://schemas.microsoft.com/office/drawing/2014/main" id="{EA214186-3603-244F-8EB3-3B0A1D371AA9}"/>
              </a:ext>
            </a:extLst>
          </p:cNvPr>
          <p:cNvSpPr>
            <a:spLocks noGrp="1" noChangeArrowheads="1"/>
          </p:cNvSpPr>
          <p:nvPr>
            <p:ph type="title"/>
          </p:nvPr>
        </p:nvSpPr>
        <p:spPr>
          <a:xfrm>
            <a:off x="395536" y="395287"/>
            <a:ext cx="7561088" cy="540643"/>
          </a:xfrm>
        </p:spPr>
        <p:txBody>
          <a:bodyPr/>
          <a:lstStyle/>
          <a:p>
            <a:r>
              <a:rPr lang="en-GB" altLang="en-NL" sz="2800" dirty="0" err="1">
                <a:solidFill>
                  <a:srgbClr val="00ACB0"/>
                </a:solidFill>
                <a:ea typeface="ＭＳ Ｐゴシック" panose="020B0600070205080204" pitchFamily="34" charset="-128"/>
              </a:rPr>
              <a:t>Discussie</a:t>
            </a:r>
            <a:r>
              <a:rPr lang="en-GB" altLang="en-NL" sz="2800" dirty="0">
                <a:solidFill>
                  <a:srgbClr val="00ACB0"/>
                </a:solidFill>
                <a:ea typeface="ＭＳ Ｐゴシック" panose="020B0600070205080204" pitchFamily="34" charset="-128"/>
              </a:rPr>
              <a:t> Dutch Academy for Quality</a:t>
            </a:r>
          </a:p>
        </p:txBody>
      </p:sp>
      <p:sp>
        <p:nvSpPr>
          <p:cNvPr id="3" name="Tijdelijke aanduiding voor inhoud 2">
            <a:extLst>
              <a:ext uri="{FF2B5EF4-FFF2-40B4-BE49-F238E27FC236}">
                <a16:creationId xmlns:a16="http://schemas.microsoft.com/office/drawing/2014/main" id="{FC0DB2BF-BFB0-E441-8A51-F6FC2FA81DB8}"/>
              </a:ext>
            </a:extLst>
          </p:cNvPr>
          <p:cNvSpPr>
            <a:spLocks noGrp="1"/>
          </p:cNvSpPr>
          <p:nvPr>
            <p:ph idx="1"/>
          </p:nvPr>
        </p:nvSpPr>
        <p:spPr>
          <a:xfrm>
            <a:off x="755650" y="1572601"/>
            <a:ext cx="7881938" cy="2326791"/>
          </a:xfrm>
        </p:spPr>
        <p:txBody>
          <a:bodyPr/>
          <a:lstStyle/>
          <a:p>
            <a:pPr marL="0" indent="0">
              <a:buFont typeface="Zapf Dingbats" charset="0"/>
              <a:buNone/>
              <a:defRPr/>
            </a:pPr>
            <a:r>
              <a:rPr lang="en-GB" sz="1800" dirty="0">
                <a:cs typeface="+mn-cs"/>
              </a:rPr>
              <a:t>Van Kemenade E.A. &amp; </a:t>
            </a:r>
            <a:r>
              <a:rPr lang="en-GB" sz="1800" dirty="0" err="1">
                <a:cs typeface="+mn-cs"/>
              </a:rPr>
              <a:t>Hardjono</a:t>
            </a:r>
            <a:r>
              <a:rPr lang="en-GB" sz="1800" dirty="0">
                <a:cs typeface="+mn-cs"/>
              </a:rPr>
              <a:t> T.W. (2018) "Twenty-first century Total Quality Management: the Emergence Paradigm", </a:t>
            </a:r>
            <a:r>
              <a:rPr lang="en-GB" sz="1800" i="1" dirty="0">
                <a:cs typeface="+mn-cs"/>
              </a:rPr>
              <a:t>The TQM Journal</a:t>
            </a:r>
            <a:r>
              <a:rPr lang="en-GB" sz="1800" dirty="0">
                <a:cs typeface="+mn-cs"/>
              </a:rPr>
              <a:t>, </a:t>
            </a:r>
            <a:r>
              <a:rPr lang="en-GB" sz="1800" dirty="0">
                <a:cs typeface="+mn-cs"/>
                <a:hlinkClick r:id="rId2"/>
              </a:rPr>
              <a:t>https://doi.org/10.1108/TQM-04-2018-0045</a:t>
            </a:r>
            <a:endParaRPr lang="en-GB" sz="1800" dirty="0">
              <a:cs typeface="+mn-cs"/>
            </a:endParaRPr>
          </a:p>
          <a:p>
            <a:pPr marL="0" indent="0">
              <a:buFont typeface="Zapf Dingbats" charset="0"/>
              <a:buNone/>
              <a:defRPr/>
            </a:pPr>
            <a:r>
              <a:rPr lang="en-GB" sz="1800" dirty="0" err="1">
                <a:cs typeface="+mn-cs"/>
              </a:rPr>
              <a:t>Hardjono</a:t>
            </a:r>
            <a:r>
              <a:rPr lang="en-GB" sz="1800" dirty="0">
                <a:cs typeface="+mn-cs"/>
              </a:rPr>
              <a:t>, T.W. &amp;  Van Kemenade E.A. (2020),  </a:t>
            </a:r>
            <a:r>
              <a:rPr lang="en-GB" sz="1800" i="1" dirty="0">
                <a:cs typeface="+mn-cs"/>
              </a:rPr>
              <a:t>The emergence paradigm</a:t>
            </a:r>
            <a:r>
              <a:rPr lang="en-GB" sz="1800" dirty="0">
                <a:cs typeface="+mn-cs"/>
              </a:rPr>
              <a:t>. </a:t>
            </a:r>
            <a:r>
              <a:rPr lang="en-GB" sz="1800" i="1" dirty="0">
                <a:cs typeface="+mn-cs"/>
              </a:rPr>
              <a:t>A way towards radical innovation. </a:t>
            </a:r>
            <a:r>
              <a:rPr lang="en-GB" sz="1800" dirty="0">
                <a:cs typeface="+mn-cs"/>
              </a:rPr>
              <a:t>Cham: Springer</a:t>
            </a:r>
            <a:endParaRPr lang="en-GB" dirty="0">
              <a:cs typeface="+mn-cs"/>
            </a:endParaRPr>
          </a:p>
        </p:txBody>
      </p:sp>
      <p:pic>
        <p:nvPicPr>
          <p:cNvPr id="7" name="Afbeelding 6">
            <a:extLst>
              <a:ext uri="{FF2B5EF4-FFF2-40B4-BE49-F238E27FC236}">
                <a16:creationId xmlns:a16="http://schemas.microsoft.com/office/drawing/2014/main" id="{F0BDD972-721E-4446-B455-3539A90DA7F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09169" y="3339088"/>
            <a:ext cx="237490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kstvak 7">
            <a:extLst>
              <a:ext uri="{FF2B5EF4-FFF2-40B4-BE49-F238E27FC236}">
                <a16:creationId xmlns:a16="http://schemas.microsoft.com/office/drawing/2014/main" id="{1213313C-97C0-8744-AB9A-DB36741E0A33}"/>
              </a:ext>
            </a:extLst>
          </p:cNvPr>
          <p:cNvSpPr txBox="1">
            <a:spLocks noChangeArrowheads="1"/>
          </p:cNvSpPr>
          <p:nvPr/>
        </p:nvSpPr>
        <p:spPr bwMode="auto">
          <a:xfrm>
            <a:off x="3724275" y="5967477"/>
            <a:ext cx="2990850" cy="369888"/>
          </a:xfrm>
          <a:prstGeom prst="rect">
            <a:avLst/>
          </a:prstGeom>
          <a:blipFill>
            <a:blip r:embed="rId4"/>
            <a:tile tx="0" ty="0" sx="100000" sy="100000" flip="none" algn="tl"/>
          </a:blipFill>
          <a:ln>
            <a:noFill/>
          </a:ln>
        </p:spPr>
        <p:txBody>
          <a:bodyPr wrap="none">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GB" altLang="en-NL" sz="1800" dirty="0">
                <a:solidFill>
                  <a:schemeClr val="tx1"/>
                </a:solidFill>
              </a:rPr>
              <a:t>Prof. </a:t>
            </a:r>
            <a:r>
              <a:rPr lang="en-GB" altLang="en-NL" sz="1800" dirty="0" err="1">
                <a:solidFill>
                  <a:schemeClr val="tx1"/>
                </a:solidFill>
              </a:rPr>
              <a:t>dr.</a:t>
            </a:r>
            <a:r>
              <a:rPr lang="en-GB" altLang="en-NL" sz="1800" dirty="0">
                <a:solidFill>
                  <a:schemeClr val="tx1"/>
                </a:solidFill>
              </a:rPr>
              <a:t> </a:t>
            </a:r>
            <a:r>
              <a:rPr lang="en-GB" altLang="en-NL" sz="1800" dirty="0" err="1">
                <a:solidFill>
                  <a:schemeClr val="tx1"/>
                </a:solidFill>
              </a:rPr>
              <a:t>ing</a:t>
            </a:r>
            <a:r>
              <a:rPr lang="en-GB" altLang="en-NL" sz="1800" dirty="0">
                <a:solidFill>
                  <a:schemeClr val="tx1"/>
                </a:solidFill>
              </a:rPr>
              <a:t>. Teun </a:t>
            </a:r>
            <a:r>
              <a:rPr lang="en-GB" altLang="en-NL" sz="1800" dirty="0" err="1">
                <a:solidFill>
                  <a:schemeClr val="tx1"/>
                </a:solidFill>
              </a:rPr>
              <a:t>Hardjono</a:t>
            </a:r>
            <a:endParaRPr lang="en-GB" altLang="en-NL" sz="1800" dirty="0">
              <a:solidFill>
                <a:schemeClr val="tx1"/>
              </a:solidFill>
            </a:endParaRPr>
          </a:p>
        </p:txBody>
      </p:sp>
      <p:pic>
        <p:nvPicPr>
          <p:cNvPr id="9" name="Afbeelding 8">
            <a:extLst>
              <a:ext uri="{FF2B5EF4-FFF2-40B4-BE49-F238E27FC236}">
                <a16:creationId xmlns:a16="http://schemas.microsoft.com/office/drawing/2014/main" id="{296676A5-BAD6-254B-9389-E125CC5E420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08038" y="3358138"/>
            <a:ext cx="2540000" cy="235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kstvak 9">
            <a:extLst>
              <a:ext uri="{FF2B5EF4-FFF2-40B4-BE49-F238E27FC236}">
                <a16:creationId xmlns:a16="http://schemas.microsoft.com/office/drawing/2014/main" id="{23B8A82D-8E37-8548-B07F-E8D342B41F30}"/>
              </a:ext>
            </a:extLst>
          </p:cNvPr>
          <p:cNvSpPr txBox="1">
            <a:spLocks noChangeArrowheads="1"/>
          </p:cNvSpPr>
          <p:nvPr/>
        </p:nvSpPr>
        <p:spPr bwMode="auto">
          <a:xfrm>
            <a:off x="755650" y="5969065"/>
            <a:ext cx="2968625" cy="368300"/>
          </a:xfrm>
          <a:prstGeom prst="rect">
            <a:avLst/>
          </a:prstGeom>
          <a:blipFill>
            <a:blip r:embed="rId4"/>
            <a:tile tx="0" ty="0" sx="100000" sy="100000" flip="none" algn="tl"/>
          </a:blipFill>
          <a:ln>
            <a:noFill/>
          </a:ln>
        </p:spPr>
        <p:txBody>
          <a:bodyPr wrap="none">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GB" altLang="en-NL" sz="1800" dirty="0" err="1">
                <a:solidFill>
                  <a:schemeClr val="tx1"/>
                </a:solidFill>
              </a:rPr>
              <a:t>Dr.</a:t>
            </a:r>
            <a:r>
              <a:rPr lang="en-GB" altLang="en-NL" sz="1800" dirty="0">
                <a:solidFill>
                  <a:schemeClr val="tx1"/>
                </a:solidFill>
              </a:rPr>
              <a:t> Everard van Kemenade</a:t>
            </a:r>
          </a:p>
        </p:txBody>
      </p:sp>
      <p:pic>
        <p:nvPicPr>
          <p:cNvPr id="4" name="Picture 3" descr="A red book on a table&#10;&#10;Description automatically generated with low confidence">
            <a:extLst>
              <a:ext uri="{FF2B5EF4-FFF2-40B4-BE49-F238E27FC236}">
                <a16:creationId xmlns:a16="http://schemas.microsoft.com/office/drawing/2014/main" id="{7A9AD0CC-7C3F-5689-60CB-AA24FBBF5B0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78624" y="3358138"/>
            <a:ext cx="2157338" cy="2355850"/>
          </a:xfrm>
          <a:prstGeom prst="rect">
            <a:avLst/>
          </a:prstGeom>
        </p:spPr>
      </p:pic>
    </p:spTree>
    <p:extLst>
      <p:ext uri="{BB962C8B-B14F-4D97-AF65-F5344CB8AC3E}">
        <p14:creationId xmlns:p14="http://schemas.microsoft.com/office/powerpoint/2010/main" val="30740922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kstvak 2">
            <a:extLst>
              <a:ext uri="{FF2B5EF4-FFF2-40B4-BE49-F238E27FC236}">
                <a16:creationId xmlns:a16="http://schemas.microsoft.com/office/drawing/2014/main" id="{A457E7FB-940C-1B41-85B7-E8E6E75E7ECC}"/>
              </a:ext>
            </a:extLst>
          </p:cNvPr>
          <p:cNvSpPr txBox="1">
            <a:spLocks noChangeArrowheads="1"/>
          </p:cNvSpPr>
          <p:nvPr/>
        </p:nvSpPr>
        <p:spPr bwMode="auto">
          <a:xfrm>
            <a:off x="0" y="0"/>
            <a:ext cx="9144000" cy="6556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a:p>
            <a:pPr>
              <a:spcBef>
                <a:spcPct val="0"/>
              </a:spcBef>
              <a:buClrTx/>
              <a:buSzTx/>
              <a:buFontTx/>
              <a:buNone/>
            </a:pPr>
            <a:endParaRPr lang="en-GB" altLang="en-NL" sz="1400">
              <a:solidFill>
                <a:schemeClr val="tx1"/>
              </a:solidFill>
            </a:endParaRPr>
          </a:p>
        </p:txBody>
      </p:sp>
      <p:sp>
        <p:nvSpPr>
          <p:cNvPr id="21506" name="Tekstvak 4">
            <a:extLst>
              <a:ext uri="{FF2B5EF4-FFF2-40B4-BE49-F238E27FC236}">
                <a16:creationId xmlns:a16="http://schemas.microsoft.com/office/drawing/2014/main" id="{1DD146AA-3C25-3F43-A801-060BF89F5790}"/>
              </a:ext>
            </a:extLst>
          </p:cNvPr>
          <p:cNvSpPr txBox="1">
            <a:spLocks noChangeArrowheads="1"/>
          </p:cNvSpPr>
          <p:nvPr/>
        </p:nvSpPr>
        <p:spPr bwMode="auto">
          <a:xfrm>
            <a:off x="4286250" y="1643063"/>
            <a:ext cx="469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endParaRPr lang="nl-NL" altLang="en-NL" sz="1400">
              <a:solidFill>
                <a:schemeClr val="tx1"/>
              </a:solidFill>
            </a:endParaRPr>
          </a:p>
        </p:txBody>
      </p:sp>
      <p:sp>
        <p:nvSpPr>
          <p:cNvPr id="12" name="Rechthoek 11">
            <a:extLst>
              <a:ext uri="{FF2B5EF4-FFF2-40B4-BE49-F238E27FC236}">
                <a16:creationId xmlns:a16="http://schemas.microsoft.com/office/drawing/2014/main" id="{21AC5697-04FA-5047-B392-F674781135FF}"/>
              </a:ext>
            </a:extLst>
          </p:cNvPr>
          <p:cNvSpPr/>
          <p:nvPr/>
        </p:nvSpPr>
        <p:spPr>
          <a:xfrm>
            <a:off x="2638425" y="1470025"/>
            <a:ext cx="1428750"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nl-NL" sz="2400" b="1" i="1" dirty="0">
              <a:solidFill>
                <a:schemeClr val="tx1"/>
              </a:solidFill>
            </a:endParaRPr>
          </a:p>
        </p:txBody>
      </p:sp>
      <p:sp>
        <p:nvSpPr>
          <p:cNvPr id="9" name="Rechthoek 8">
            <a:extLst>
              <a:ext uri="{FF2B5EF4-FFF2-40B4-BE49-F238E27FC236}">
                <a16:creationId xmlns:a16="http://schemas.microsoft.com/office/drawing/2014/main" id="{CBB6ECE3-21A9-E649-9C7D-BBE04618397B}"/>
              </a:ext>
            </a:extLst>
          </p:cNvPr>
          <p:cNvSpPr/>
          <p:nvPr/>
        </p:nvSpPr>
        <p:spPr>
          <a:xfrm>
            <a:off x="3944938" y="860425"/>
            <a:ext cx="2214562" cy="50006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nl-NL" sz="2000" dirty="0">
              <a:solidFill>
                <a:schemeClr val="tx1"/>
              </a:solidFill>
            </a:endParaRPr>
          </a:p>
        </p:txBody>
      </p:sp>
      <p:sp>
        <p:nvSpPr>
          <p:cNvPr id="21517" name="Tekstvak 21">
            <a:extLst>
              <a:ext uri="{FF2B5EF4-FFF2-40B4-BE49-F238E27FC236}">
                <a16:creationId xmlns:a16="http://schemas.microsoft.com/office/drawing/2014/main" id="{3298DD18-3FD1-C643-9D42-02003D06CEA0}"/>
              </a:ext>
            </a:extLst>
          </p:cNvPr>
          <p:cNvSpPr txBox="1">
            <a:spLocks noChangeArrowheads="1"/>
          </p:cNvSpPr>
          <p:nvPr/>
        </p:nvSpPr>
        <p:spPr bwMode="auto">
          <a:xfrm>
            <a:off x="201613" y="1599287"/>
            <a:ext cx="1571625"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nl-NL" altLang="en-NL" sz="1400" i="1" dirty="0">
                <a:solidFill>
                  <a:schemeClr val="tx1"/>
                </a:solidFill>
              </a:rPr>
              <a:t>Quality:</a:t>
            </a:r>
          </a:p>
          <a:p>
            <a:pPr>
              <a:spcBef>
                <a:spcPct val="0"/>
              </a:spcBef>
              <a:buClrTx/>
              <a:buSzTx/>
              <a:buFontTx/>
              <a:buNone/>
            </a:pPr>
            <a:r>
              <a:rPr lang="nl-NL" altLang="en-NL" sz="1400" i="1" dirty="0" err="1">
                <a:solidFill>
                  <a:schemeClr val="tx1"/>
                </a:solidFill>
              </a:rPr>
              <a:t>Decision</a:t>
            </a:r>
            <a:r>
              <a:rPr lang="nl-NL" altLang="en-NL" sz="1400" i="1" dirty="0">
                <a:solidFill>
                  <a:schemeClr val="tx1"/>
                </a:solidFill>
              </a:rPr>
              <a:t>:</a:t>
            </a:r>
          </a:p>
          <a:p>
            <a:pPr>
              <a:spcBef>
                <a:spcPct val="0"/>
              </a:spcBef>
              <a:buClrTx/>
              <a:buSzTx/>
              <a:buFontTx/>
              <a:buNone/>
            </a:pPr>
            <a:r>
              <a:rPr lang="nl-NL" altLang="en-NL" sz="1400" i="1" dirty="0">
                <a:solidFill>
                  <a:schemeClr val="tx1"/>
                </a:solidFill>
              </a:rPr>
              <a:t>Motto:</a:t>
            </a:r>
          </a:p>
          <a:p>
            <a:pPr>
              <a:spcBef>
                <a:spcPct val="0"/>
              </a:spcBef>
              <a:buClrTx/>
              <a:buSzTx/>
              <a:buNone/>
            </a:pPr>
            <a:r>
              <a:rPr lang="nl-NL" altLang="en-NL" sz="1400" i="1" dirty="0" err="1">
                <a:solidFill>
                  <a:schemeClr val="tx1"/>
                </a:solidFill>
              </a:rPr>
              <a:t>Metaphor</a:t>
            </a:r>
            <a:r>
              <a:rPr lang="nl-NL" altLang="en-NL" sz="1400" i="1" dirty="0">
                <a:solidFill>
                  <a:schemeClr val="tx1"/>
                </a:solidFill>
              </a:rPr>
              <a:t>:</a:t>
            </a:r>
          </a:p>
          <a:p>
            <a:pPr>
              <a:spcBef>
                <a:spcPct val="0"/>
              </a:spcBef>
              <a:buClrTx/>
              <a:buSzTx/>
              <a:buNone/>
            </a:pPr>
            <a:r>
              <a:rPr lang="nl-NL" altLang="en-NL" sz="1400" i="1" dirty="0">
                <a:solidFill>
                  <a:schemeClr val="tx1"/>
                </a:solidFill>
              </a:rPr>
              <a:t>Logic (</a:t>
            </a:r>
            <a:r>
              <a:rPr lang="nl-NL" altLang="en-NL" sz="1400" i="1" dirty="0" err="1">
                <a:solidFill>
                  <a:schemeClr val="tx1"/>
                </a:solidFill>
              </a:rPr>
              <a:t>Freidson</a:t>
            </a:r>
            <a:r>
              <a:rPr lang="nl-NL" altLang="en-NL" sz="1400" i="1" dirty="0">
                <a:solidFill>
                  <a:schemeClr val="tx1"/>
                </a:solidFill>
              </a:rPr>
              <a:t>)</a:t>
            </a:r>
          </a:p>
          <a:p>
            <a:pPr>
              <a:spcBef>
                <a:spcPct val="0"/>
              </a:spcBef>
              <a:buClrTx/>
              <a:buSzTx/>
              <a:buFontTx/>
              <a:buNone/>
            </a:pPr>
            <a:r>
              <a:rPr lang="nl-NL" altLang="en-NL" sz="1400" i="1" dirty="0" err="1">
                <a:solidFill>
                  <a:schemeClr val="tx1"/>
                </a:solidFill>
              </a:rPr>
              <a:t>Science</a:t>
            </a:r>
            <a:r>
              <a:rPr lang="nl-NL" altLang="en-NL" sz="1400" i="1" dirty="0">
                <a:solidFill>
                  <a:schemeClr val="tx1"/>
                </a:solidFill>
              </a:rPr>
              <a:t>:</a:t>
            </a:r>
          </a:p>
          <a:p>
            <a:pPr>
              <a:spcBef>
                <a:spcPct val="0"/>
              </a:spcBef>
              <a:buClrTx/>
              <a:buSzTx/>
              <a:buFontTx/>
              <a:buNone/>
            </a:pPr>
            <a:r>
              <a:rPr lang="nl-NL" altLang="en-NL" sz="1400" i="1" dirty="0" err="1">
                <a:solidFill>
                  <a:schemeClr val="tx1"/>
                </a:solidFill>
              </a:rPr>
              <a:t>Leadershipstyle</a:t>
            </a:r>
            <a:r>
              <a:rPr lang="nl-NL" altLang="en-NL" sz="1400" i="1" dirty="0">
                <a:solidFill>
                  <a:schemeClr val="tx1"/>
                </a:solidFill>
              </a:rPr>
              <a:t>:</a:t>
            </a:r>
          </a:p>
          <a:p>
            <a:pPr>
              <a:spcBef>
                <a:spcPct val="0"/>
              </a:spcBef>
              <a:buClrTx/>
              <a:buSzTx/>
              <a:buNone/>
            </a:pPr>
            <a:r>
              <a:rPr lang="nl-NL" altLang="en-NL" sz="1400" i="1" dirty="0">
                <a:solidFill>
                  <a:schemeClr val="tx1"/>
                </a:solidFill>
              </a:rPr>
              <a:t>Tools:</a:t>
            </a:r>
          </a:p>
          <a:p>
            <a:pPr>
              <a:spcBef>
                <a:spcPct val="0"/>
              </a:spcBef>
              <a:buClrTx/>
              <a:buSzTx/>
              <a:buNone/>
            </a:pPr>
            <a:r>
              <a:rPr lang="nl-NL" altLang="en-NL" sz="1400" i="1" dirty="0">
                <a:solidFill>
                  <a:schemeClr val="tx1"/>
                </a:solidFill>
              </a:rPr>
              <a:t>Risk:</a:t>
            </a:r>
          </a:p>
          <a:p>
            <a:pPr>
              <a:spcBef>
                <a:spcPct val="0"/>
              </a:spcBef>
              <a:buClrTx/>
              <a:buSzTx/>
              <a:buFontTx/>
              <a:buNone/>
            </a:pPr>
            <a:endParaRPr lang="nl-NL" altLang="en-NL" sz="1400" i="1" dirty="0">
              <a:solidFill>
                <a:schemeClr val="tx1"/>
              </a:solidFill>
            </a:endParaRPr>
          </a:p>
        </p:txBody>
      </p:sp>
      <p:sp>
        <p:nvSpPr>
          <p:cNvPr id="21518" name="Tekstvak 22">
            <a:extLst>
              <a:ext uri="{FF2B5EF4-FFF2-40B4-BE49-F238E27FC236}">
                <a16:creationId xmlns:a16="http://schemas.microsoft.com/office/drawing/2014/main" id="{0B805B03-DFE4-3F4E-97B2-4C06FC4CB1C4}"/>
              </a:ext>
            </a:extLst>
          </p:cNvPr>
          <p:cNvSpPr txBox="1">
            <a:spLocks noChangeArrowheads="1"/>
          </p:cNvSpPr>
          <p:nvPr/>
        </p:nvSpPr>
        <p:spPr bwMode="auto">
          <a:xfrm>
            <a:off x="225425" y="4077831"/>
            <a:ext cx="1787525"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nl-NL" altLang="en-NL" sz="1400" i="1" dirty="0">
                <a:solidFill>
                  <a:schemeClr val="tx1"/>
                </a:solidFill>
              </a:rPr>
              <a:t>Quality:</a:t>
            </a:r>
          </a:p>
          <a:p>
            <a:pPr>
              <a:spcBef>
                <a:spcPct val="0"/>
              </a:spcBef>
              <a:buClrTx/>
              <a:buSzTx/>
              <a:buFontTx/>
              <a:buNone/>
            </a:pPr>
            <a:r>
              <a:rPr lang="nl-NL" altLang="en-NL" sz="1400" i="1" dirty="0" err="1">
                <a:solidFill>
                  <a:schemeClr val="tx1"/>
                </a:solidFill>
              </a:rPr>
              <a:t>Decision</a:t>
            </a:r>
            <a:r>
              <a:rPr lang="nl-NL" altLang="en-NL" sz="1400" i="1" dirty="0">
                <a:solidFill>
                  <a:schemeClr val="tx1"/>
                </a:solidFill>
              </a:rPr>
              <a:t>:</a:t>
            </a:r>
          </a:p>
          <a:p>
            <a:pPr>
              <a:spcBef>
                <a:spcPct val="0"/>
              </a:spcBef>
              <a:buClrTx/>
              <a:buSzTx/>
              <a:buFontTx/>
              <a:buNone/>
            </a:pPr>
            <a:r>
              <a:rPr lang="nl-NL" altLang="en-NL" sz="1400" i="1" dirty="0">
                <a:solidFill>
                  <a:schemeClr val="tx1"/>
                </a:solidFill>
              </a:rPr>
              <a:t>Motto:</a:t>
            </a:r>
          </a:p>
          <a:p>
            <a:pPr>
              <a:spcBef>
                <a:spcPct val="0"/>
              </a:spcBef>
              <a:buClrTx/>
              <a:buSzTx/>
              <a:buNone/>
            </a:pPr>
            <a:r>
              <a:rPr lang="nl-NL" altLang="en-NL" sz="1400" i="1" dirty="0" err="1">
                <a:solidFill>
                  <a:schemeClr val="tx1"/>
                </a:solidFill>
              </a:rPr>
              <a:t>Metaphor</a:t>
            </a:r>
            <a:r>
              <a:rPr lang="nl-NL" altLang="en-NL" sz="1400" i="1" dirty="0">
                <a:solidFill>
                  <a:schemeClr val="tx1"/>
                </a:solidFill>
              </a:rPr>
              <a:t>:</a:t>
            </a:r>
          </a:p>
          <a:p>
            <a:pPr>
              <a:spcBef>
                <a:spcPct val="0"/>
              </a:spcBef>
              <a:buClrTx/>
              <a:buSzTx/>
              <a:buFontTx/>
              <a:buNone/>
            </a:pPr>
            <a:r>
              <a:rPr lang="nl-NL" altLang="en-NL" sz="1400" i="1" dirty="0">
                <a:solidFill>
                  <a:schemeClr val="tx1"/>
                </a:solidFill>
              </a:rPr>
              <a:t>Logic (</a:t>
            </a:r>
            <a:r>
              <a:rPr lang="nl-NL" altLang="en-NL" sz="1400" i="1" dirty="0" err="1">
                <a:solidFill>
                  <a:schemeClr val="tx1"/>
                </a:solidFill>
              </a:rPr>
              <a:t>Freidson</a:t>
            </a:r>
            <a:r>
              <a:rPr lang="nl-NL" altLang="en-NL" sz="1400" i="1" dirty="0">
                <a:solidFill>
                  <a:schemeClr val="tx1"/>
                </a:solidFill>
              </a:rPr>
              <a:t>):</a:t>
            </a:r>
          </a:p>
          <a:p>
            <a:pPr>
              <a:spcBef>
                <a:spcPct val="0"/>
              </a:spcBef>
              <a:buClrTx/>
              <a:buSzTx/>
              <a:buFontTx/>
              <a:buNone/>
            </a:pPr>
            <a:r>
              <a:rPr lang="nl-NL" altLang="en-NL" sz="1400" i="1" dirty="0" err="1">
                <a:solidFill>
                  <a:schemeClr val="tx1"/>
                </a:solidFill>
              </a:rPr>
              <a:t>Science</a:t>
            </a:r>
            <a:r>
              <a:rPr lang="nl-NL" altLang="en-NL" sz="1400" i="1" dirty="0">
                <a:solidFill>
                  <a:schemeClr val="tx1"/>
                </a:solidFill>
              </a:rPr>
              <a:t>:</a:t>
            </a:r>
          </a:p>
          <a:p>
            <a:pPr>
              <a:spcBef>
                <a:spcPct val="0"/>
              </a:spcBef>
              <a:buClrTx/>
              <a:buSzTx/>
              <a:buFontTx/>
              <a:buNone/>
            </a:pPr>
            <a:r>
              <a:rPr lang="nl-NL" altLang="en-NL" sz="1400" i="1" dirty="0" err="1">
                <a:solidFill>
                  <a:schemeClr val="tx1"/>
                </a:solidFill>
              </a:rPr>
              <a:t>Leadershipstyle</a:t>
            </a:r>
            <a:r>
              <a:rPr lang="nl-NL" altLang="en-NL" sz="1400" i="1" dirty="0">
                <a:solidFill>
                  <a:schemeClr val="tx1"/>
                </a:solidFill>
              </a:rPr>
              <a:t>:</a:t>
            </a:r>
          </a:p>
          <a:p>
            <a:pPr>
              <a:spcBef>
                <a:spcPct val="0"/>
              </a:spcBef>
              <a:buClrTx/>
              <a:buSzTx/>
              <a:buFontTx/>
              <a:buNone/>
            </a:pPr>
            <a:r>
              <a:rPr lang="nl-NL" altLang="en-NL" sz="1400" i="1" dirty="0">
                <a:solidFill>
                  <a:schemeClr val="tx1"/>
                </a:solidFill>
              </a:rPr>
              <a:t>Tools:</a:t>
            </a:r>
          </a:p>
          <a:p>
            <a:pPr>
              <a:spcBef>
                <a:spcPct val="0"/>
              </a:spcBef>
              <a:buClrTx/>
              <a:buSzTx/>
              <a:buNone/>
            </a:pPr>
            <a:r>
              <a:rPr lang="nl-NL" altLang="en-NL" sz="1400" i="1" dirty="0">
                <a:solidFill>
                  <a:schemeClr val="tx1"/>
                </a:solidFill>
              </a:rPr>
              <a:t>Risk:</a:t>
            </a:r>
          </a:p>
          <a:p>
            <a:pPr>
              <a:spcBef>
                <a:spcPct val="0"/>
              </a:spcBef>
              <a:buClrTx/>
              <a:buSzTx/>
              <a:buFontTx/>
              <a:buNone/>
            </a:pPr>
            <a:endParaRPr lang="nl-NL" altLang="en-NL" sz="1400" i="1" dirty="0">
              <a:solidFill>
                <a:schemeClr val="tx1"/>
              </a:solidFill>
            </a:endParaRPr>
          </a:p>
        </p:txBody>
      </p:sp>
      <p:sp>
        <p:nvSpPr>
          <p:cNvPr id="21519" name="Tekstvak 20">
            <a:extLst>
              <a:ext uri="{FF2B5EF4-FFF2-40B4-BE49-F238E27FC236}">
                <a16:creationId xmlns:a16="http://schemas.microsoft.com/office/drawing/2014/main" id="{79B627A3-1FF9-4244-A6CC-1C6F03C12DD5}"/>
              </a:ext>
            </a:extLst>
          </p:cNvPr>
          <p:cNvSpPr txBox="1">
            <a:spLocks noChangeArrowheads="1"/>
          </p:cNvSpPr>
          <p:nvPr/>
        </p:nvSpPr>
        <p:spPr bwMode="auto">
          <a:xfrm>
            <a:off x="2728798" y="92508"/>
            <a:ext cx="41560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nl-NL" altLang="en-NL" dirty="0">
                <a:solidFill>
                  <a:srgbClr val="00ACB0"/>
                </a:solidFill>
              </a:rPr>
              <a:t>Vier vensters</a:t>
            </a:r>
          </a:p>
        </p:txBody>
      </p:sp>
      <p:grpSp>
        <p:nvGrpSpPr>
          <p:cNvPr id="3" name="Group 2">
            <a:extLst>
              <a:ext uri="{FF2B5EF4-FFF2-40B4-BE49-F238E27FC236}">
                <a16:creationId xmlns:a16="http://schemas.microsoft.com/office/drawing/2014/main" id="{FC380376-BAA1-8FE8-6AC0-3AB8B4CF2070}"/>
              </a:ext>
            </a:extLst>
          </p:cNvPr>
          <p:cNvGrpSpPr/>
          <p:nvPr/>
        </p:nvGrpSpPr>
        <p:grpSpPr>
          <a:xfrm>
            <a:off x="1796239" y="1123063"/>
            <a:ext cx="6853989" cy="4843627"/>
            <a:chOff x="1993634" y="1394705"/>
            <a:chExt cx="6853989" cy="4843627"/>
          </a:xfrm>
        </p:grpSpPr>
        <p:sp>
          <p:nvSpPr>
            <p:cNvPr id="5" name="Rechthoek 12">
              <a:extLst>
                <a:ext uri="{FF2B5EF4-FFF2-40B4-BE49-F238E27FC236}">
                  <a16:creationId xmlns:a16="http://schemas.microsoft.com/office/drawing/2014/main" id="{1E19B8D7-A96E-4301-CB3D-5D705F2E55D9}"/>
                </a:ext>
              </a:extLst>
            </p:cNvPr>
            <p:cNvSpPr/>
            <p:nvPr/>
          </p:nvSpPr>
          <p:spPr>
            <a:xfrm>
              <a:off x="5430076" y="1403583"/>
              <a:ext cx="3417547" cy="2459037"/>
            </a:xfrm>
            <a:prstGeom prst="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defRPr/>
              </a:pPr>
              <a:r>
                <a:rPr lang="nl-NL" b="1" dirty="0">
                  <a:solidFill>
                    <a:srgbClr val="FFFFFF"/>
                  </a:solidFill>
                </a:rPr>
                <a:t>    </a:t>
              </a:r>
            </a:p>
          </p:txBody>
        </p:sp>
        <p:grpSp>
          <p:nvGrpSpPr>
            <p:cNvPr id="6" name="Groeperen 2">
              <a:extLst>
                <a:ext uri="{FF2B5EF4-FFF2-40B4-BE49-F238E27FC236}">
                  <a16:creationId xmlns:a16="http://schemas.microsoft.com/office/drawing/2014/main" id="{A41251A4-F834-0CDE-788C-50B1E6D10CB7}"/>
                </a:ext>
              </a:extLst>
            </p:cNvPr>
            <p:cNvGrpSpPr>
              <a:grpSpLocks/>
            </p:cNvGrpSpPr>
            <p:nvPr/>
          </p:nvGrpSpPr>
          <p:grpSpPr bwMode="auto">
            <a:xfrm>
              <a:off x="1993634" y="1394705"/>
              <a:ext cx="6853989" cy="4843627"/>
              <a:chOff x="1993512" y="1394121"/>
              <a:chExt cx="6854519" cy="4843437"/>
            </a:xfrm>
          </p:grpSpPr>
          <p:sp>
            <p:nvSpPr>
              <p:cNvPr id="16" name="Rechthoek 3">
                <a:extLst>
                  <a:ext uri="{FF2B5EF4-FFF2-40B4-BE49-F238E27FC236}">
                    <a16:creationId xmlns:a16="http://schemas.microsoft.com/office/drawing/2014/main" id="{872383ED-D90D-AED0-4591-6DEEBB97C0D8}"/>
                  </a:ext>
                </a:extLst>
              </p:cNvPr>
              <p:cNvSpPr/>
              <p:nvPr/>
            </p:nvSpPr>
            <p:spPr>
              <a:xfrm>
                <a:off x="5424384" y="3808778"/>
                <a:ext cx="3423647" cy="2428780"/>
              </a:xfrm>
              <a:prstGeom prst="rect">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defRPr/>
                </a:pPr>
                <a:endParaRPr lang="nl-NL" b="1" dirty="0">
                  <a:solidFill>
                    <a:srgbClr val="FFFFFF"/>
                  </a:solidFill>
                </a:endParaRPr>
              </a:p>
            </p:txBody>
          </p:sp>
          <p:sp>
            <p:nvSpPr>
              <p:cNvPr id="17" name="Rechthoek 13">
                <a:extLst>
                  <a:ext uri="{FF2B5EF4-FFF2-40B4-BE49-F238E27FC236}">
                    <a16:creationId xmlns:a16="http://schemas.microsoft.com/office/drawing/2014/main" id="{BB084718-A2C5-C4B8-5529-175124EE3A9A}"/>
                  </a:ext>
                </a:extLst>
              </p:cNvPr>
              <p:cNvSpPr/>
              <p:nvPr/>
            </p:nvSpPr>
            <p:spPr>
              <a:xfrm>
                <a:off x="2000738" y="3840527"/>
                <a:ext cx="3423647" cy="2365283"/>
              </a:xfrm>
              <a:prstGeom prst="rect">
                <a:avLst/>
              </a:prstGeom>
              <a:solidFill>
                <a:srgbClr val="00A0D2"/>
              </a:solidFil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defRPr/>
                </a:pPr>
                <a:endParaRPr lang="nl-NL" sz="2000" b="1" dirty="0">
                  <a:solidFill>
                    <a:srgbClr val="FFFFFF"/>
                  </a:solidFill>
                  <a:ea typeface="MS PGothic" charset="0"/>
                  <a:cs typeface="MS PGothic" charset="0"/>
                </a:endParaRPr>
              </a:p>
              <a:p>
                <a:pPr>
                  <a:defRPr/>
                </a:pPr>
                <a:endParaRPr lang="nl-NL" b="1" dirty="0">
                  <a:solidFill>
                    <a:srgbClr val="FFFFFF"/>
                  </a:solidFill>
                  <a:ea typeface="MS PGothic" charset="0"/>
                  <a:cs typeface="MS PGothic" charset="0"/>
                </a:endParaRPr>
              </a:p>
              <a:p>
                <a:pPr>
                  <a:buFont typeface="Arial" charset="0"/>
                  <a:buChar char="•"/>
                  <a:defRPr/>
                </a:pPr>
                <a:endParaRPr lang="nl-NL" b="1" dirty="0">
                  <a:solidFill>
                    <a:srgbClr val="FFFFFF"/>
                  </a:solidFill>
                  <a:ea typeface="MS PGothic" charset="0"/>
                  <a:cs typeface="MS PGothic" charset="0"/>
                </a:endParaRPr>
              </a:p>
              <a:p>
                <a:pPr>
                  <a:buFont typeface="Arial" charset="0"/>
                  <a:buChar char="•"/>
                  <a:defRPr/>
                </a:pPr>
                <a:endParaRPr lang="nl-NL" b="1" dirty="0">
                  <a:solidFill>
                    <a:srgbClr val="FFFFFF"/>
                  </a:solidFill>
                  <a:ea typeface="MS PGothic" charset="0"/>
                  <a:cs typeface="MS PGothic" charset="0"/>
                </a:endParaRPr>
              </a:p>
            </p:txBody>
          </p:sp>
          <p:sp>
            <p:nvSpPr>
              <p:cNvPr id="18" name="Rechthoek 14">
                <a:extLst>
                  <a:ext uri="{FF2B5EF4-FFF2-40B4-BE49-F238E27FC236}">
                    <a16:creationId xmlns:a16="http://schemas.microsoft.com/office/drawing/2014/main" id="{4F5565DA-2E9F-592C-205C-C5D9346DEC32}"/>
                  </a:ext>
                </a:extLst>
              </p:cNvPr>
              <p:cNvSpPr/>
              <p:nvPr/>
            </p:nvSpPr>
            <p:spPr>
              <a:xfrm>
                <a:off x="1993512" y="1394121"/>
                <a:ext cx="3423140" cy="2417021"/>
              </a:xfrm>
              <a:prstGeom prst="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nl-NL" sz="2400" b="1" dirty="0">
                  <a:solidFill>
                    <a:schemeClr val="tx1"/>
                  </a:solidFill>
                </a:endParaRPr>
              </a:p>
              <a:p>
                <a:pPr algn="ctr">
                  <a:defRPr/>
                </a:pPr>
                <a:endParaRPr lang="nl-NL" sz="2400" b="1" dirty="0">
                  <a:solidFill>
                    <a:schemeClr val="tx1"/>
                  </a:solidFill>
                </a:endParaRPr>
              </a:p>
              <a:p>
                <a:pPr algn="ctr">
                  <a:defRPr/>
                </a:pPr>
                <a:endParaRPr lang="nl-NL" sz="2400" b="1" dirty="0">
                  <a:solidFill>
                    <a:schemeClr val="tx1"/>
                  </a:solidFill>
                </a:endParaRPr>
              </a:p>
            </p:txBody>
          </p:sp>
        </p:grpSp>
        <p:sp>
          <p:nvSpPr>
            <p:cNvPr id="7" name="Tekstvak 16">
              <a:extLst>
                <a:ext uri="{FF2B5EF4-FFF2-40B4-BE49-F238E27FC236}">
                  <a16:creationId xmlns:a16="http://schemas.microsoft.com/office/drawing/2014/main" id="{4912B563-07C5-A67D-E85F-500DDAEE4B19}"/>
                </a:ext>
              </a:extLst>
            </p:cNvPr>
            <p:cNvSpPr txBox="1">
              <a:spLocks noChangeArrowheads="1"/>
            </p:cNvSpPr>
            <p:nvPr/>
          </p:nvSpPr>
          <p:spPr bwMode="auto">
            <a:xfrm>
              <a:off x="2084745" y="1541642"/>
              <a:ext cx="13001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nl-NL" altLang="en-NL" sz="1800" b="1" i="1" dirty="0">
                  <a:solidFill>
                    <a:srgbClr val="FFFF00"/>
                  </a:solidFill>
                </a:rPr>
                <a:t>Reference</a:t>
              </a:r>
            </a:p>
          </p:txBody>
        </p:sp>
        <p:sp>
          <p:nvSpPr>
            <p:cNvPr id="8" name="Tekstvak 18">
              <a:extLst>
                <a:ext uri="{FF2B5EF4-FFF2-40B4-BE49-F238E27FC236}">
                  <a16:creationId xmlns:a16="http://schemas.microsoft.com/office/drawing/2014/main" id="{E542ACF9-BE82-4A57-321C-5B50EC5BB50A}"/>
                </a:ext>
              </a:extLst>
            </p:cNvPr>
            <p:cNvSpPr txBox="1">
              <a:spLocks noChangeArrowheads="1"/>
            </p:cNvSpPr>
            <p:nvPr/>
          </p:nvSpPr>
          <p:spPr bwMode="auto">
            <a:xfrm>
              <a:off x="7383764" y="5533135"/>
              <a:ext cx="12747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nl-NL" altLang="en-NL" sz="1800" b="1" i="1" dirty="0" err="1">
                  <a:solidFill>
                    <a:srgbClr val="FFFF00"/>
                  </a:solidFill>
                </a:rPr>
                <a:t>Reflective</a:t>
              </a:r>
              <a:endParaRPr lang="nl-NL" altLang="en-NL" sz="1800" b="1" i="1" dirty="0">
                <a:solidFill>
                  <a:srgbClr val="FFFF00"/>
                </a:solidFill>
              </a:endParaRPr>
            </a:p>
          </p:txBody>
        </p:sp>
        <p:sp>
          <p:nvSpPr>
            <p:cNvPr id="10" name="Tekstvak 19">
              <a:extLst>
                <a:ext uri="{FF2B5EF4-FFF2-40B4-BE49-F238E27FC236}">
                  <a16:creationId xmlns:a16="http://schemas.microsoft.com/office/drawing/2014/main" id="{E32232BF-0E03-2773-8D32-C7C7C45F748F}"/>
                </a:ext>
              </a:extLst>
            </p:cNvPr>
            <p:cNvSpPr txBox="1">
              <a:spLocks noChangeArrowheads="1"/>
            </p:cNvSpPr>
            <p:nvPr/>
          </p:nvSpPr>
          <p:spPr bwMode="auto">
            <a:xfrm>
              <a:off x="7350871" y="1449166"/>
              <a:ext cx="12239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nl-NL" altLang="en-NL" sz="1800" b="1" i="1" dirty="0" err="1">
                  <a:solidFill>
                    <a:srgbClr val="FFFF00"/>
                  </a:solidFill>
                </a:rPr>
                <a:t>Empirical</a:t>
              </a:r>
              <a:endParaRPr lang="nl-NL" altLang="en-NL" sz="1800" b="1" i="1" dirty="0">
                <a:solidFill>
                  <a:srgbClr val="FFFF00"/>
                </a:solidFill>
              </a:endParaRPr>
            </a:p>
          </p:txBody>
        </p:sp>
        <p:sp>
          <p:nvSpPr>
            <p:cNvPr id="11" name="Tekstvak 20">
              <a:extLst>
                <a:ext uri="{FF2B5EF4-FFF2-40B4-BE49-F238E27FC236}">
                  <a16:creationId xmlns:a16="http://schemas.microsoft.com/office/drawing/2014/main" id="{EE56BD5D-D70F-B07B-4075-7A28C3EF6B46}"/>
                </a:ext>
              </a:extLst>
            </p:cNvPr>
            <p:cNvSpPr txBox="1">
              <a:spLocks noChangeArrowheads="1"/>
            </p:cNvSpPr>
            <p:nvPr/>
          </p:nvSpPr>
          <p:spPr bwMode="auto">
            <a:xfrm>
              <a:off x="2227229" y="5780556"/>
              <a:ext cx="14287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nl-NL" altLang="en-NL" sz="1800" b="1" i="1" dirty="0" err="1">
                  <a:solidFill>
                    <a:srgbClr val="FFFF00"/>
                  </a:solidFill>
                </a:rPr>
                <a:t>Emergence</a:t>
              </a:r>
              <a:endParaRPr lang="nl-NL" altLang="en-NL" sz="1800" b="1" i="1" dirty="0">
                <a:solidFill>
                  <a:srgbClr val="FFFF00"/>
                </a:solidFill>
              </a:endParaRPr>
            </a:p>
          </p:txBody>
        </p:sp>
      </p:grpSp>
    </p:spTree>
    <p:extLst>
      <p:ext uri="{BB962C8B-B14F-4D97-AF65-F5344CB8AC3E}">
        <p14:creationId xmlns:p14="http://schemas.microsoft.com/office/powerpoint/2010/main" val="1489019903"/>
      </p:ext>
    </p:extLst>
  </p:cSld>
  <p:clrMapOvr>
    <a:masterClrMapping/>
  </p:clrMapOvr>
  <p:transition spd="slow" advTm="212162"/>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kstvak 16">
            <a:extLst>
              <a:ext uri="{FF2B5EF4-FFF2-40B4-BE49-F238E27FC236}">
                <a16:creationId xmlns:a16="http://schemas.microsoft.com/office/drawing/2014/main" id="{D9F5BFF9-00F5-C344-B093-BAC49EE52EB3}"/>
              </a:ext>
            </a:extLst>
          </p:cNvPr>
          <p:cNvSpPr txBox="1">
            <a:spLocks noChangeArrowheads="1"/>
          </p:cNvSpPr>
          <p:nvPr/>
        </p:nvSpPr>
        <p:spPr bwMode="auto">
          <a:xfrm>
            <a:off x="179388" y="6545263"/>
            <a:ext cx="2201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r>
              <a:rPr lang="nl-NL" altLang="en-NL" b="1">
                <a:solidFill>
                  <a:srgbClr val="FFFFFF"/>
                </a:solidFill>
              </a:rPr>
              <a:t>EMERGENCE</a:t>
            </a:r>
          </a:p>
        </p:txBody>
      </p:sp>
      <p:sp>
        <p:nvSpPr>
          <p:cNvPr id="24580" name="Titel 1">
            <a:extLst>
              <a:ext uri="{FF2B5EF4-FFF2-40B4-BE49-F238E27FC236}">
                <a16:creationId xmlns:a16="http://schemas.microsoft.com/office/drawing/2014/main" id="{A8A2D970-1799-7D43-9C3C-07B21B0BABC6}"/>
              </a:ext>
            </a:extLst>
          </p:cNvPr>
          <p:cNvSpPr>
            <a:spLocks noGrp="1"/>
          </p:cNvSpPr>
          <p:nvPr>
            <p:ph type="title"/>
          </p:nvPr>
        </p:nvSpPr>
        <p:spPr>
          <a:xfrm>
            <a:off x="4961956" y="-611057"/>
            <a:ext cx="1288423" cy="45719"/>
          </a:xfrm>
          <a:solidFill>
            <a:schemeClr val="bg1"/>
          </a:solidFill>
        </p:spPr>
        <p:txBody>
          <a:bodyPr/>
          <a:lstStyle/>
          <a:p>
            <a:br>
              <a:rPr lang="nl-NL" altLang="en-NL">
                <a:solidFill>
                  <a:srgbClr val="00A7A2"/>
                </a:solidFill>
                <a:ea typeface="ＭＳ Ｐゴシック" panose="020B0600070205080204" pitchFamily="34" charset="-128"/>
              </a:rPr>
            </a:br>
            <a:endParaRPr lang="nl-NL" altLang="en-NL">
              <a:solidFill>
                <a:srgbClr val="00A0D2"/>
              </a:solidFill>
              <a:ea typeface="ＭＳ Ｐゴシック" panose="020B0600070205080204" pitchFamily="34" charset="-128"/>
            </a:endParaRPr>
          </a:p>
        </p:txBody>
      </p:sp>
      <p:cxnSp>
        <p:nvCxnSpPr>
          <p:cNvPr id="7" name="Rechte verbindingslijn 6">
            <a:extLst>
              <a:ext uri="{FF2B5EF4-FFF2-40B4-BE49-F238E27FC236}">
                <a16:creationId xmlns:a16="http://schemas.microsoft.com/office/drawing/2014/main" id="{BCAF3018-C98B-824A-8609-418BF6CEA8C3}"/>
              </a:ext>
            </a:extLst>
          </p:cNvPr>
          <p:cNvCxnSpPr>
            <a:cxnSpLocks noChangeShapeType="1"/>
          </p:cNvCxnSpPr>
          <p:nvPr/>
        </p:nvCxnSpPr>
        <p:spPr bwMode="auto">
          <a:xfrm rot="16200000" flipH="1">
            <a:off x="1255713" y="3397250"/>
            <a:ext cx="6858000" cy="63500"/>
          </a:xfrm>
          <a:prstGeom prst="line">
            <a:avLst/>
          </a:prstGeom>
          <a:noFill/>
          <a:ln w="25400">
            <a:solidFill>
              <a:schemeClr val="accent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9" name="Rechte verbindingslijn 8">
            <a:extLst>
              <a:ext uri="{FF2B5EF4-FFF2-40B4-BE49-F238E27FC236}">
                <a16:creationId xmlns:a16="http://schemas.microsoft.com/office/drawing/2014/main" id="{DD6E601B-8443-3C44-A241-8F1E85933B62}"/>
              </a:ext>
            </a:extLst>
          </p:cNvPr>
          <p:cNvCxnSpPr>
            <a:cxnSpLocks noChangeShapeType="1"/>
          </p:cNvCxnSpPr>
          <p:nvPr/>
        </p:nvCxnSpPr>
        <p:spPr bwMode="auto">
          <a:xfrm flipV="1">
            <a:off x="0" y="3271838"/>
            <a:ext cx="9144000" cy="36512"/>
          </a:xfrm>
          <a:prstGeom prst="line">
            <a:avLst/>
          </a:prstGeom>
          <a:noFill/>
          <a:ln w="25400">
            <a:solidFill>
              <a:schemeClr val="accent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4583" name="Tekstvak 12">
            <a:extLst>
              <a:ext uri="{FF2B5EF4-FFF2-40B4-BE49-F238E27FC236}">
                <a16:creationId xmlns:a16="http://schemas.microsoft.com/office/drawing/2014/main" id="{0AB7447C-362D-1141-B15D-A60183240FA1}"/>
              </a:ext>
            </a:extLst>
          </p:cNvPr>
          <p:cNvSpPr txBox="1">
            <a:spLocks noChangeArrowheads="1"/>
          </p:cNvSpPr>
          <p:nvPr/>
        </p:nvSpPr>
        <p:spPr bwMode="auto">
          <a:xfrm>
            <a:off x="288925" y="0"/>
            <a:ext cx="2201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r>
              <a:rPr lang="nl-NL" altLang="en-NL" b="1">
                <a:solidFill>
                  <a:srgbClr val="FFFFFF"/>
                </a:solidFill>
              </a:rPr>
              <a:t>REFLECTIVE</a:t>
            </a:r>
          </a:p>
        </p:txBody>
      </p:sp>
      <p:sp>
        <p:nvSpPr>
          <p:cNvPr id="24584" name="Tekstvak 13">
            <a:extLst>
              <a:ext uri="{FF2B5EF4-FFF2-40B4-BE49-F238E27FC236}">
                <a16:creationId xmlns:a16="http://schemas.microsoft.com/office/drawing/2014/main" id="{D9255031-D58C-574F-915D-7DD86B852FAB}"/>
              </a:ext>
            </a:extLst>
          </p:cNvPr>
          <p:cNvSpPr txBox="1">
            <a:spLocks noChangeArrowheads="1"/>
          </p:cNvSpPr>
          <p:nvPr/>
        </p:nvSpPr>
        <p:spPr bwMode="auto">
          <a:xfrm>
            <a:off x="6577013" y="0"/>
            <a:ext cx="2201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r>
              <a:rPr lang="nl-NL" altLang="en-NL" b="1">
                <a:solidFill>
                  <a:srgbClr val="FFFFFF"/>
                </a:solidFill>
              </a:rPr>
              <a:t>EMPIRICAL</a:t>
            </a:r>
          </a:p>
        </p:txBody>
      </p:sp>
      <p:sp>
        <p:nvSpPr>
          <p:cNvPr id="24585" name="Tekstvak 17">
            <a:extLst>
              <a:ext uri="{FF2B5EF4-FFF2-40B4-BE49-F238E27FC236}">
                <a16:creationId xmlns:a16="http://schemas.microsoft.com/office/drawing/2014/main" id="{84AA7569-7080-8144-85E2-D8B79540133D}"/>
              </a:ext>
            </a:extLst>
          </p:cNvPr>
          <p:cNvSpPr txBox="1">
            <a:spLocks noChangeArrowheads="1"/>
          </p:cNvSpPr>
          <p:nvPr/>
        </p:nvSpPr>
        <p:spPr bwMode="auto">
          <a:xfrm>
            <a:off x="6669088" y="6396038"/>
            <a:ext cx="2201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r>
              <a:rPr lang="nl-NL" altLang="en-NL" b="1">
                <a:solidFill>
                  <a:srgbClr val="FFFFFF"/>
                </a:solidFill>
              </a:rPr>
              <a:t>REFERENCE</a:t>
            </a:r>
          </a:p>
        </p:txBody>
      </p:sp>
      <p:sp>
        <p:nvSpPr>
          <p:cNvPr id="24588" name="AutoShape 18" descr="Afbeeldingsresultaat voor delegating leadership">
            <a:extLst>
              <a:ext uri="{FF2B5EF4-FFF2-40B4-BE49-F238E27FC236}">
                <a16:creationId xmlns:a16="http://schemas.microsoft.com/office/drawing/2014/main" id="{6BC0EBBF-AED5-8D4A-947A-A8022FED3D87}"/>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sp>
        <p:nvSpPr>
          <p:cNvPr id="24589" name="AutoShape 20" descr="Afbeeldingsresultaat voor delegating leadership">
            <a:extLst>
              <a:ext uri="{FF2B5EF4-FFF2-40B4-BE49-F238E27FC236}">
                <a16:creationId xmlns:a16="http://schemas.microsoft.com/office/drawing/2014/main" id="{ABDBC87C-2B6B-8C47-A911-C3161FAB4AE7}"/>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pic>
        <p:nvPicPr>
          <p:cNvPr id="24591" name="Picture 30" descr="Afbeeldingsresultaat voor exacte wetenschappen">
            <a:extLst>
              <a:ext uri="{FF2B5EF4-FFF2-40B4-BE49-F238E27FC236}">
                <a16:creationId xmlns:a16="http://schemas.microsoft.com/office/drawing/2014/main" id="{A529A2FC-777E-B54E-843F-74462F053B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5100" y="547688"/>
            <a:ext cx="895350"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2" name="Picture 36" descr="Afbeeldingsresultaat voor army">
            <a:extLst>
              <a:ext uri="{FF2B5EF4-FFF2-40B4-BE49-F238E27FC236}">
                <a16:creationId xmlns:a16="http://schemas.microsoft.com/office/drawing/2014/main" id="{146C6707-9254-744B-B584-346AA382E9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7150" y="1539875"/>
            <a:ext cx="1231900"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97" name="AutoShape 48" descr="Afbeeldingsresultaat voor machine">
            <a:extLst>
              <a:ext uri="{FF2B5EF4-FFF2-40B4-BE49-F238E27FC236}">
                <a16:creationId xmlns:a16="http://schemas.microsoft.com/office/drawing/2014/main" id="{AF6816FC-0971-A343-BF4C-7EFE3F9CEBCC}"/>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sp>
        <p:nvSpPr>
          <p:cNvPr id="24598" name="AutoShape 50" descr="Afbeeldingsresultaat voor machine">
            <a:extLst>
              <a:ext uri="{FF2B5EF4-FFF2-40B4-BE49-F238E27FC236}">
                <a16:creationId xmlns:a16="http://schemas.microsoft.com/office/drawing/2014/main" id="{6E66D4C8-C3D0-784C-A289-213917208C2F}"/>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sp>
        <p:nvSpPr>
          <p:cNvPr id="24599" name="AutoShape 52" descr="Afbeeldingsresultaat voor machine">
            <a:extLst>
              <a:ext uri="{FF2B5EF4-FFF2-40B4-BE49-F238E27FC236}">
                <a16:creationId xmlns:a16="http://schemas.microsoft.com/office/drawing/2014/main" id="{853737AD-C1E4-6445-B3C3-543E437BA41A}"/>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sp>
        <p:nvSpPr>
          <p:cNvPr id="24602" name="AutoShape 72" descr="Afbeeldingsresultaat voor collaborative leadership">
            <a:extLst>
              <a:ext uri="{FF2B5EF4-FFF2-40B4-BE49-F238E27FC236}">
                <a16:creationId xmlns:a16="http://schemas.microsoft.com/office/drawing/2014/main" id="{49F0C475-598C-3543-9714-C316827D7E8F}"/>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sp>
        <p:nvSpPr>
          <p:cNvPr id="24603" name="AutoShape 74" descr="Afbeeldingsresultaat voor collaborative leadership">
            <a:extLst>
              <a:ext uri="{FF2B5EF4-FFF2-40B4-BE49-F238E27FC236}">
                <a16:creationId xmlns:a16="http://schemas.microsoft.com/office/drawing/2014/main" id="{BF1D0B0C-A6D8-6A43-B27B-55B988FCB9B9}"/>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pic>
        <p:nvPicPr>
          <p:cNvPr id="24608" name="Afbeelding 2">
            <a:extLst>
              <a:ext uri="{FF2B5EF4-FFF2-40B4-BE49-F238E27FC236}">
                <a16:creationId xmlns:a16="http://schemas.microsoft.com/office/drawing/2014/main" id="{E04214FD-97EA-4543-878A-FB03764E2E0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229225" y="1746720"/>
            <a:ext cx="1136650" cy="664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14" name="Afbeelding 14">
            <a:extLst>
              <a:ext uri="{FF2B5EF4-FFF2-40B4-BE49-F238E27FC236}">
                <a16:creationId xmlns:a16="http://schemas.microsoft.com/office/drawing/2014/main" id="{D68E4E14-483E-1142-B6CD-CB815D68ADF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694238" y="1028081"/>
            <a:ext cx="14097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17" name="Afbeelding 18">
            <a:extLst>
              <a:ext uri="{FF2B5EF4-FFF2-40B4-BE49-F238E27FC236}">
                <a16:creationId xmlns:a16="http://schemas.microsoft.com/office/drawing/2014/main" id="{684B4765-4D95-524C-A70A-031C8C540420}"/>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142288" y="1984375"/>
            <a:ext cx="1001712"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23" name="Picture 38" descr="Afbeeldingsresultaat voor directive leadership">
            <a:extLst>
              <a:ext uri="{FF2B5EF4-FFF2-40B4-BE49-F238E27FC236}">
                <a16:creationId xmlns:a16="http://schemas.microsoft.com/office/drawing/2014/main" id="{73917B88-D33C-184E-AAEA-6F7BE10C45E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38963" y="2225675"/>
            <a:ext cx="1144587"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27" name="Afbeelding 22" descr="iu.jpeg">
            <a:extLst>
              <a:ext uri="{FF2B5EF4-FFF2-40B4-BE49-F238E27FC236}">
                <a16:creationId xmlns:a16="http://schemas.microsoft.com/office/drawing/2014/main" id="{F3AA9C93-2719-EC4A-9827-C99290002EF1}"/>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923213" y="260350"/>
            <a:ext cx="1193800"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 name="Picture 2" descr="Phil Crosby Quote: &quot;We must define quality as conformance ...">
            <a:extLst>
              <a:ext uri="{FF2B5EF4-FFF2-40B4-BE49-F238E27FC236}">
                <a16:creationId xmlns:a16="http://schemas.microsoft.com/office/drawing/2014/main" id="{A335EFB0-69DC-4C48-B425-4687CEC093C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40684" y="2439518"/>
            <a:ext cx="1411111" cy="7937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F63FB95-1DA5-1017-A20E-F073CDFB44D5}"/>
              </a:ext>
            </a:extLst>
          </p:cNvPr>
          <p:cNvSpPr txBox="1"/>
          <p:nvPr/>
        </p:nvSpPr>
        <p:spPr>
          <a:xfrm>
            <a:off x="6722911" y="31948"/>
            <a:ext cx="2225033" cy="307777"/>
          </a:xfrm>
          <a:prstGeom prst="rect">
            <a:avLst/>
          </a:prstGeom>
          <a:noFill/>
        </p:spPr>
        <p:txBody>
          <a:bodyPr wrap="none" rtlCol="0">
            <a:spAutoFit/>
          </a:bodyPr>
          <a:lstStyle/>
          <a:p>
            <a:r>
              <a:rPr lang="en-NL" sz="1400" dirty="0">
                <a:solidFill>
                  <a:srgbClr val="0FCBC2"/>
                </a:solidFill>
              </a:rPr>
              <a:t>www.vankemenade-act.nl</a:t>
            </a:r>
          </a:p>
        </p:txBody>
      </p:sp>
      <p:sp>
        <p:nvSpPr>
          <p:cNvPr id="3" name="TextBox 2">
            <a:extLst>
              <a:ext uri="{FF2B5EF4-FFF2-40B4-BE49-F238E27FC236}">
                <a16:creationId xmlns:a16="http://schemas.microsoft.com/office/drawing/2014/main" id="{2EAB2443-BFDB-7DCD-FB31-6D852D5315E4}"/>
              </a:ext>
            </a:extLst>
          </p:cNvPr>
          <p:cNvSpPr txBox="1"/>
          <p:nvPr/>
        </p:nvSpPr>
        <p:spPr>
          <a:xfrm>
            <a:off x="7923213" y="1616075"/>
            <a:ext cx="859531" cy="276999"/>
          </a:xfrm>
          <a:prstGeom prst="rect">
            <a:avLst/>
          </a:prstGeom>
          <a:noFill/>
        </p:spPr>
        <p:txBody>
          <a:bodyPr wrap="none" rtlCol="0">
            <a:spAutoFit/>
          </a:bodyPr>
          <a:lstStyle/>
          <a:p>
            <a:r>
              <a:rPr lang="en-NL" sz="1200" b="1" dirty="0">
                <a:solidFill>
                  <a:srgbClr val="0070C0"/>
                </a:solidFill>
              </a:rPr>
              <a:t>empirical</a:t>
            </a:r>
          </a:p>
        </p:txBody>
      </p:sp>
      <p:sp>
        <p:nvSpPr>
          <p:cNvPr id="4" name="TextBox 3">
            <a:extLst>
              <a:ext uri="{FF2B5EF4-FFF2-40B4-BE49-F238E27FC236}">
                <a16:creationId xmlns:a16="http://schemas.microsoft.com/office/drawing/2014/main" id="{6E9100E3-6363-7FB2-0C56-0EE515161165}"/>
              </a:ext>
            </a:extLst>
          </p:cNvPr>
          <p:cNvSpPr txBox="1"/>
          <p:nvPr/>
        </p:nvSpPr>
        <p:spPr>
          <a:xfrm>
            <a:off x="307975" y="1539102"/>
            <a:ext cx="873957" cy="276999"/>
          </a:xfrm>
          <a:prstGeom prst="rect">
            <a:avLst/>
          </a:prstGeom>
          <a:noFill/>
        </p:spPr>
        <p:txBody>
          <a:bodyPr wrap="none" rtlCol="0">
            <a:spAutoFit/>
          </a:bodyPr>
          <a:lstStyle/>
          <a:p>
            <a:r>
              <a:rPr lang="en-NL" sz="1200" b="1" dirty="0">
                <a:solidFill>
                  <a:srgbClr val="FFC000"/>
                </a:solidFill>
              </a:rPr>
              <a:t>reference</a:t>
            </a:r>
          </a:p>
        </p:txBody>
      </p:sp>
      <p:sp>
        <p:nvSpPr>
          <p:cNvPr id="5" name="TextBox 4">
            <a:extLst>
              <a:ext uri="{FF2B5EF4-FFF2-40B4-BE49-F238E27FC236}">
                <a16:creationId xmlns:a16="http://schemas.microsoft.com/office/drawing/2014/main" id="{BFA9BA8A-20E5-4BD0-5371-A131A1845665}"/>
              </a:ext>
            </a:extLst>
          </p:cNvPr>
          <p:cNvSpPr txBox="1"/>
          <p:nvPr/>
        </p:nvSpPr>
        <p:spPr>
          <a:xfrm>
            <a:off x="7963458" y="5449293"/>
            <a:ext cx="857927" cy="276999"/>
          </a:xfrm>
          <a:prstGeom prst="rect">
            <a:avLst/>
          </a:prstGeom>
          <a:noFill/>
        </p:spPr>
        <p:txBody>
          <a:bodyPr wrap="none" rtlCol="0">
            <a:spAutoFit/>
          </a:bodyPr>
          <a:lstStyle/>
          <a:p>
            <a:r>
              <a:rPr lang="en-NL" sz="1200" b="1" dirty="0">
                <a:solidFill>
                  <a:srgbClr val="00B050"/>
                </a:solidFill>
              </a:rPr>
              <a:t>reflective</a:t>
            </a:r>
          </a:p>
        </p:txBody>
      </p:sp>
      <p:sp>
        <p:nvSpPr>
          <p:cNvPr id="6" name="TextBox 5">
            <a:extLst>
              <a:ext uri="{FF2B5EF4-FFF2-40B4-BE49-F238E27FC236}">
                <a16:creationId xmlns:a16="http://schemas.microsoft.com/office/drawing/2014/main" id="{445B7482-35DB-9E41-2217-EFFFCF8EDF63}"/>
              </a:ext>
            </a:extLst>
          </p:cNvPr>
          <p:cNvSpPr txBox="1"/>
          <p:nvPr/>
        </p:nvSpPr>
        <p:spPr>
          <a:xfrm>
            <a:off x="183198" y="5478726"/>
            <a:ext cx="994183" cy="276999"/>
          </a:xfrm>
          <a:prstGeom prst="rect">
            <a:avLst/>
          </a:prstGeom>
          <a:noFill/>
        </p:spPr>
        <p:txBody>
          <a:bodyPr wrap="none" rtlCol="0">
            <a:spAutoFit/>
          </a:bodyPr>
          <a:lstStyle/>
          <a:p>
            <a:r>
              <a:rPr lang="en-NL" sz="1200" b="1" dirty="0">
                <a:solidFill>
                  <a:srgbClr val="0FCBC2"/>
                </a:solidFill>
              </a:rPr>
              <a:t>emergence</a:t>
            </a:r>
          </a:p>
        </p:txBody>
      </p:sp>
      <p:pic>
        <p:nvPicPr>
          <p:cNvPr id="1026" name="Picture 2" descr="7 qc tools | 7 quality tools ">
            <a:extLst>
              <a:ext uri="{FF2B5EF4-FFF2-40B4-BE49-F238E27FC236}">
                <a16:creationId xmlns:a16="http://schemas.microsoft.com/office/drawing/2014/main" id="{867A9338-F919-B7FA-5661-4D8155F2950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11700" y="16333"/>
            <a:ext cx="1184248" cy="97206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36678089"/>
      </p:ext>
    </p:extLst>
  </p:cSld>
  <p:clrMapOvr>
    <a:masterClrMapping/>
  </p:clrMapOvr>
  <p:transition spd="slow" advTm="98544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6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60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59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6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59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6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46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D61C7-B583-62E3-5F22-1A9B1EF9CF1A}"/>
              </a:ext>
            </a:extLst>
          </p:cNvPr>
          <p:cNvSpPr>
            <a:spLocks noGrp="1"/>
          </p:cNvSpPr>
          <p:nvPr>
            <p:ph type="title"/>
          </p:nvPr>
        </p:nvSpPr>
        <p:spPr/>
        <p:txBody>
          <a:bodyPr/>
          <a:lstStyle/>
          <a:p>
            <a:r>
              <a:rPr lang="en-GB" dirty="0"/>
              <a:t>3.1. Wat </a:t>
            </a:r>
            <a:r>
              <a:rPr lang="en-GB" dirty="0" err="1"/>
              <a:t>kunnen</a:t>
            </a:r>
            <a:r>
              <a:rPr lang="en-GB" dirty="0"/>
              <a:t> we </a:t>
            </a:r>
            <a:r>
              <a:rPr lang="en-GB" dirty="0" err="1"/>
              <a:t>leren</a:t>
            </a:r>
            <a:r>
              <a:rPr lang="en-GB" dirty="0"/>
              <a:t> van het </a:t>
            </a:r>
            <a:r>
              <a:rPr lang="en-GB" dirty="0" err="1"/>
              <a:t>empirisch</a:t>
            </a:r>
            <a:r>
              <a:rPr lang="en-GB" dirty="0"/>
              <a:t> </a:t>
            </a:r>
            <a:r>
              <a:rPr lang="en-GB" dirty="0" err="1"/>
              <a:t>paradigma</a:t>
            </a:r>
            <a:r>
              <a:rPr lang="en-GB" dirty="0"/>
              <a:t>?</a:t>
            </a:r>
          </a:p>
        </p:txBody>
      </p:sp>
      <p:sp>
        <p:nvSpPr>
          <p:cNvPr id="4" name="Content Placeholder 2">
            <a:extLst>
              <a:ext uri="{FF2B5EF4-FFF2-40B4-BE49-F238E27FC236}">
                <a16:creationId xmlns:a16="http://schemas.microsoft.com/office/drawing/2014/main" id="{D959F015-2643-A027-04FB-86012F94E1E2}"/>
              </a:ext>
            </a:extLst>
          </p:cNvPr>
          <p:cNvSpPr txBox="1">
            <a:spLocks/>
          </p:cNvSpPr>
          <p:nvPr/>
        </p:nvSpPr>
        <p:spPr bwMode="auto">
          <a:xfrm>
            <a:off x="467484" y="2129435"/>
            <a:ext cx="8229600" cy="2599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400">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Char char="–"/>
              <a:defRPr sz="2400">
                <a:solidFill>
                  <a:schemeClr val="tx1"/>
                </a:solidFill>
                <a:latin typeface="Arial" pitchFamily="34" charset="0"/>
                <a:cs typeface="Arial" pitchFamily="34" charset="0"/>
              </a:defRPr>
            </a:lvl2pPr>
            <a:lvl3pPr marL="1143000" indent="-228600" algn="l" rtl="0" eaLnBrk="1" fontAlgn="base" hangingPunct="1">
              <a:spcBef>
                <a:spcPct val="20000"/>
              </a:spcBef>
              <a:spcAft>
                <a:spcPct val="0"/>
              </a:spcAft>
              <a:buChar char="•"/>
              <a:defRPr sz="2400">
                <a:solidFill>
                  <a:schemeClr val="tx1"/>
                </a:solidFill>
                <a:latin typeface="Arial" pitchFamily="34" charset="0"/>
                <a:cs typeface="Arial" pitchFamily="34" charset="0"/>
              </a:defRPr>
            </a:lvl3pPr>
            <a:lvl4pPr marL="1600200" indent="-228600" algn="l" rtl="0" eaLnBrk="1" fontAlgn="base" hangingPunct="1">
              <a:spcBef>
                <a:spcPct val="20000"/>
              </a:spcBef>
              <a:spcAft>
                <a:spcPct val="0"/>
              </a:spcAft>
              <a:buChar char="–"/>
              <a:defRPr sz="2400">
                <a:solidFill>
                  <a:schemeClr val="tx1"/>
                </a:solidFill>
                <a:latin typeface="Arial" pitchFamily="34" charset="0"/>
                <a:cs typeface="Arial" pitchFamily="34" charset="0"/>
              </a:defRPr>
            </a:lvl4pPr>
            <a:lvl5pPr marL="2057400" indent="-228600" algn="l" rtl="0" eaLnBrk="1" fontAlgn="base" hangingPunct="1">
              <a:spcBef>
                <a:spcPct val="20000"/>
              </a:spcBef>
              <a:spcAft>
                <a:spcPct val="0"/>
              </a:spcAft>
              <a:buChar char="»"/>
              <a:defRPr sz="2400">
                <a:solidFill>
                  <a:schemeClr val="tx1"/>
                </a:solidFill>
                <a:latin typeface="Arial" pitchFamily="34" charset="0"/>
                <a:cs typeface="Arial"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FontTx/>
              <a:buNone/>
            </a:pPr>
            <a:r>
              <a:rPr lang="en-GB" sz="2416" kern="0" dirty="0"/>
              <a:t>Conformance to requirements (</a:t>
            </a:r>
            <a:r>
              <a:rPr lang="en-GB" sz="2416" kern="0" dirty="0" err="1"/>
              <a:t>accreditatie</a:t>
            </a:r>
            <a:r>
              <a:rPr lang="en-GB" sz="2416" kern="0" dirty="0"/>
              <a:t>)</a:t>
            </a:r>
          </a:p>
          <a:p>
            <a:pPr marL="0" indent="0">
              <a:buFontTx/>
              <a:buNone/>
            </a:pPr>
            <a:r>
              <a:rPr lang="en-GB" sz="2416" kern="0" dirty="0"/>
              <a:t>Key performance indicators</a:t>
            </a:r>
          </a:p>
          <a:p>
            <a:pPr marL="0" indent="0">
              <a:buNone/>
            </a:pPr>
            <a:r>
              <a:rPr lang="en-GB" sz="2416" kern="0" dirty="0"/>
              <a:t>Directive leadership (Management review)</a:t>
            </a:r>
          </a:p>
          <a:p>
            <a:pPr marL="0" indent="0">
              <a:buFontTx/>
              <a:buNone/>
            </a:pPr>
            <a:endParaRPr lang="en-GB" sz="2416" kern="0" dirty="0"/>
          </a:p>
          <a:p>
            <a:pPr marL="0" indent="0">
              <a:buFontTx/>
              <a:buNone/>
            </a:pPr>
            <a:r>
              <a:rPr lang="en-GB" sz="2416" kern="0" dirty="0"/>
              <a:t>7 tools of quality</a:t>
            </a:r>
          </a:p>
          <a:p>
            <a:pPr marL="0" indent="0">
              <a:buFontTx/>
              <a:buNone/>
            </a:pPr>
            <a:r>
              <a:rPr lang="en-GB" sz="2416" kern="0" dirty="0" err="1"/>
              <a:t>Weerbaarheid</a:t>
            </a:r>
            <a:endParaRPr lang="en-GB" sz="2416" kern="0" dirty="0"/>
          </a:p>
        </p:txBody>
      </p:sp>
      <p:pic>
        <p:nvPicPr>
          <p:cNvPr id="5" name="Picture 2" descr="7 qc tools | 7 quality tools ">
            <a:extLst>
              <a:ext uri="{FF2B5EF4-FFF2-40B4-BE49-F238E27FC236}">
                <a16:creationId xmlns:a16="http://schemas.microsoft.com/office/drawing/2014/main" id="{BA36FC57-8E1C-C17A-984D-7FE296DA33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3645024"/>
            <a:ext cx="2301342" cy="1888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1445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56BAA-E3EB-55E1-53DF-D728390958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10AE04-DB68-6B3B-1C1A-5C605DEE7598}"/>
              </a:ext>
            </a:extLst>
          </p:cNvPr>
          <p:cNvSpPr>
            <a:spLocks noGrp="1"/>
          </p:cNvSpPr>
          <p:nvPr>
            <p:ph type="title"/>
          </p:nvPr>
        </p:nvSpPr>
        <p:spPr>
          <a:xfrm>
            <a:off x="685800" y="188640"/>
            <a:ext cx="7772400" cy="1143000"/>
          </a:xfrm>
        </p:spPr>
        <p:txBody>
          <a:bodyPr/>
          <a:lstStyle/>
          <a:p>
            <a:r>
              <a:rPr lang="en-GB" dirty="0" err="1">
                <a:solidFill>
                  <a:srgbClr val="00A7A2"/>
                </a:solidFill>
              </a:rPr>
              <a:t>Wh</a:t>
            </a:r>
            <a:r>
              <a:rPr lang="en-NL" dirty="0">
                <a:solidFill>
                  <a:srgbClr val="00A7A2"/>
                </a:solidFill>
              </a:rPr>
              <a:t>at is Quality?</a:t>
            </a:r>
          </a:p>
        </p:txBody>
      </p:sp>
      <p:sp>
        <p:nvSpPr>
          <p:cNvPr id="3" name="Content Placeholder 2">
            <a:extLst>
              <a:ext uri="{FF2B5EF4-FFF2-40B4-BE49-F238E27FC236}">
                <a16:creationId xmlns:a16="http://schemas.microsoft.com/office/drawing/2014/main" id="{11307B31-BA76-4B41-267B-A8671795F0A2}"/>
              </a:ext>
            </a:extLst>
          </p:cNvPr>
          <p:cNvSpPr>
            <a:spLocks noGrp="1"/>
          </p:cNvSpPr>
          <p:nvPr>
            <p:ph idx="1"/>
          </p:nvPr>
        </p:nvSpPr>
        <p:spPr>
          <a:xfrm>
            <a:off x="685800" y="1331640"/>
            <a:ext cx="7507999" cy="3866255"/>
          </a:xfrm>
        </p:spPr>
        <p:txBody>
          <a:bodyPr/>
          <a:lstStyle/>
          <a:p>
            <a:r>
              <a:rPr lang="en-NL" sz="2416" i="1" dirty="0"/>
              <a:t>Quality is conformance to requirements </a:t>
            </a:r>
            <a:r>
              <a:rPr lang="en-NL" sz="2416" dirty="0"/>
              <a:t>(Crosby, 1979)</a:t>
            </a:r>
          </a:p>
          <a:p>
            <a:pPr lvl="1"/>
            <a:r>
              <a:rPr lang="en-GB" sz="2416" dirty="0"/>
              <a:t>de ‘</a:t>
            </a:r>
            <a:r>
              <a:rPr lang="en-GB" sz="2416" dirty="0" err="1"/>
              <a:t>preciezen</a:t>
            </a:r>
            <a:r>
              <a:rPr lang="en-GB" sz="2416" dirty="0"/>
              <a:t>’</a:t>
            </a:r>
            <a:endParaRPr lang="en-NL" sz="2416" dirty="0"/>
          </a:p>
          <a:p>
            <a:r>
              <a:rPr lang="en-NL" sz="2416" i="1" dirty="0">
                <a:solidFill>
                  <a:schemeClr val="bg1">
                    <a:lumMod val="75000"/>
                  </a:schemeClr>
                </a:solidFill>
              </a:rPr>
              <a:t>Quality is fitness for use </a:t>
            </a:r>
            <a:r>
              <a:rPr lang="en-NL" sz="2416" dirty="0">
                <a:solidFill>
                  <a:schemeClr val="bg1">
                    <a:lumMod val="75000"/>
                  </a:schemeClr>
                </a:solidFill>
              </a:rPr>
              <a:t>(Juran, 1992)</a:t>
            </a:r>
          </a:p>
          <a:p>
            <a:pPr lvl="1"/>
            <a:r>
              <a:rPr lang="nl-NL" sz="2416" dirty="0">
                <a:solidFill>
                  <a:schemeClr val="bg1">
                    <a:lumMod val="75000"/>
                  </a:schemeClr>
                </a:solidFill>
              </a:rPr>
              <a:t>The customer</a:t>
            </a:r>
            <a:endParaRPr lang="en-NL" sz="2416" dirty="0">
              <a:solidFill>
                <a:schemeClr val="bg1">
                  <a:lumMod val="75000"/>
                </a:schemeClr>
              </a:solidFill>
            </a:endParaRPr>
          </a:p>
          <a:p>
            <a:r>
              <a:rPr lang="en-NL" sz="2416" i="1" dirty="0">
                <a:solidFill>
                  <a:schemeClr val="bg1">
                    <a:lumMod val="75000"/>
                  </a:schemeClr>
                </a:solidFill>
              </a:rPr>
              <a:t>Quality cannot be defined </a:t>
            </a:r>
            <a:r>
              <a:rPr lang="en-NL" sz="2416" dirty="0">
                <a:solidFill>
                  <a:schemeClr val="bg1">
                    <a:lumMod val="75000"/>
                  </a:schemeClr>
                </a:solidFill>
              </a:rPr>
              <a:t>(Pirsig, 1972).</a:t>
            </a:r>
          </a:p>
          <a:p>
            <a:pPr lvl="1"/>
            <a:r>
              <a:rPr lang="nl-NL" sz="2416" dirty="0">
                <a:solidFill>
                  <a:schemeClr val="bg1">
                    <a:lumMod val="75000"/>
                  </a:schemeClr>
                </a:solidFill>
              </a:rPr>
              <a:t>de filosoof / professional</a:t>
            </a:r>
            <a:endParaRPr lang="en-NL" sz="2416" dirty="0">
              <a:solidFill>
                <a:schemeClr val="bg1">
                  <a:lumMod val="75000"/>
                </a:schemeClr>
              </a:solidFill>
            </a:endParaRPr>
          </a:p>
          <a:p>
            <a:r>
              <a:rPr lang="en-NL" sz="2416" i="1" dirty="0">
                <a:solidFill>
                  <a:schemeClr val="bg1">
                    <a:lumMod val="75000"/>
                  </a:schemeClr>
                </a:solidFill>
              </a:rPr>
              <a:t>Quality is dynamic </a:t>
            </a:r>
            <a:r>
              <a:rPr lang="en-NL" sz="2416" dirty="0">
                <a:solidFill>
                  <a:schemeClr val="bg1">
                    <a:lumMod val="75000"/>
                  </a:schemeClr>
                </a:solidFill>
              </a:rPr>
              <a:t>(Pirsig, 1991)</a:t>
            </a:r>
          </a:p>
          <a:p>
            <a:pPr lvl="1"/>
            <a:r>
              <a:rPr lang="nl-NL" sz="2416" dirty="0">
                <a:solidFill>
                  <a:schemeClr val="bg1">
                    <a:lumMod val="75000"/>
                  </a:schemeClr>
                </a:solidFill>
              </a:rPr>
              <a:t>De ‘rekkelijken</a:t>
            </a:r>
            <a:r>
              <a:rPr lang="nl-NL" sz="2416" dirty="0"/>
              <a:t>’</a:t>
            </a:r>
            <a:endParaRPr lang="en-NL" sz="2416" dirty="0"/>
          </a:p>
        </p:txBody>
      </p:sp>
    </p:spTree>
    <p:extLst>
      <p:ext uri="{BB962C8B-B14F-4D97-AF65-F5344CB8AC3E}">
        <p14:creationId xmlns:p14="http://schemas.microsoft.com/office/powerpoint/2010/main" val="3012084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9FC70-D09C-27E6-421D-D8FB0F2732C3}"/>
              </a:ext>
            </a:extLst>
          </p:cNvPr>
          <p:cNvSpPr>
            <a:spLocks noGrp="1"/>
          </p:cNvSpPr>
          <p:nvPr>
            <p:ph type="title"/>
          </p:nvPr>
        </p:nvSpPr>
        <p:spPr>
          <a:xfrm>
            <a:off x="670003" y="207121"/>
            <a:ext cx="7772400" cy="1143000"/>
          </a:xfrm>
        </p:spPr>
        <p:txBody>
          <a:bodyPr/>
          <a:lstStyle/>
          <a:p>
            <a:r>
              <a:rPr lang="en-GB" dirty="0">
                <a:solidFill>
                  <a:srgbClr val="00A7A2"/>
                </a:solidFill>
              </a:rPr>
              <a:t>Tools of Q</a:t>
            </a:r>
            <a:r>
              <a:rPr lang="en-GB" dirty="0">
                <a:solidFill>
                  <a:schemeClr val="tx1"/>
                </a:solidFill>
              </a:rPr>
              <a:t>: Fishbone diagram</a:t>
            </a:r>
          </a:p>
        </p:txBody>
      </p:sp>
      <p:sp>
        <p:nvSpPr>
          <p:cNvPr id="3" name="Content Placeholder 2">
            <a:extLst>
              <a:ext uri="{FF2B5EF4-FFF2-40B4-BE49-F238E27FC236}">
                <a16:creationId xmlns:a16="http://schemas.microsoft.com/office/drawing/2014/main" id="{A4CEB86B-4C0E-93FF-60A3-33042F05F11D}"/>
              </a:ext>
            </a:extLst>
          </p:cNvPr>
          <p:cNvSpPr>
            <a:spLocks noGrp="1"/>
          </p:cNvSpPr>
          <p:nvPr>
            <p:ph idx="1"/>
          </p:nvPr>
        </p:nvSpPr>
        <p:spPr/>
        <p:txBody>
          <a:bodyPr/>
          <a:lstStyle/>
          <a:p>
            <a:endParaRPr lang="en-GB" dirty="0"/>
          </a:p>
        </p:txBody>
      </p:sp>
      <p:pic>
        <p:nvPicPr>
          <p:cNvPr id="8" name="Picture 2">
            <a:extLst>
              <a:ext uri="{FF2B5EF4-FFF2-40B4-BE49-F238E27FC236}">
                <a16:creationId xmlns:a16="http://schemas.microsoft.com/office/drawing/2014/main" id="{37EAAD81-85F5-89EA-F788-A7B7EE56E1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530" y="1311765"/>
            <a:ext cx="6677942" cy="4980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descr="Kaori Ishikawa - Toolshero">
            <a:extLst>
              <a:ext uri="{FF2B5EF4-FFF2-40B4-BE49-F238E27FC236}">
                <a16:creationId xmlns:a16="http://schemas.microsoft.com/office/drawing/2014/main" id="{7C133516-DD1F-B7FF-D7CD-38DD0F3139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8388" y="4993913"/>
            <a:ext cx="3305613" cy="1656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1129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E2365-E1D3-377B-DA9E-EB6460F8DC98}"/>
              </a:ext>
            </a:extLst>
          </p:cNvPr>
          <p:cNvSpPr>
            <a:spLocks noGrp="1"/>
          </p:cNvSpPr>
          <p:nvPr>
            <p:ph type="title"/>
          </p:nvPr>
        </p:nvSpPr>
        <p:spPr/>
        <p:txBody>
          <a:bodyPr/>
          <a:lstStyle/>
          <a:p>
            <a:endParaRPr lang="en-GB"/>
          </a:p>
        </p:txBody>
      </p:sp>
      <p:pic>
        <p:nvPicPr>
          <p:cNvPr id="4" name="Content Placeholder 3" descr="A diagram of a process&#10;&#10;Description automatically generated">
            <a:extLst>
              <a:ext uri="{FF2B5EF4-FFF2-40B4-BE49-F238E27FC236}">
                <a16:creationId xmlns:a16="http://schemas.microsoft.com/office/drawing/2014/main" id="{BF47F64E-8A24-0AD0-CBF7-6AFA0AE8E7B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0571" y="853671"/>
            <a:ext cx="7582858" cy="4251730"/>
          </a:xfrm>
          <a:prstGeom prst="rect">
            <a:avLst/>
          </a:prstGeom>
        </p:spPr>
      </p:pic>
    </p:spTree>
    <p:extLst>
      <p:ext uri="{BB962C8B-B14F-4D97-AF65-F5344CB8AC3E}">
        <p14:creationId xmlns:p14="http://schemas.microsoft.com/office/powerpoint/2010/main" val="2169696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B3901-6705-2215-8D2C-00E522AD777D}"/>
              </a:ext>
            </a:extLst>
          </p:cNvPr>
          <p:cNvSpPr>
            <a:spLocks noGrp="1"/>
          </p:cNvSpPr>
          <p:nvPr>
            <p:ph type="title"/>
          </p:nvPr>
        </p:nvSpPr>
        <p:spPr>
          <a:xfrm>
            <a:off x="685800" y="332656"/>
            <a:ext cx="7772400" cy="1143000"/>
          </a:xfrm>
        </p:spPr>
        <p:txBody>
          <a:bodyPr/>
          <a:lstStyle/>
          <a:p>
            <a:r>
              <a:rPr lang="en-GB" dirty="0">
                <a:solidFill>
                  <a:schemeClr val="tx1"/>
                </a:solidFill>
              </a:rPr>
              <a:t>Pareto</a:t>
            </a:r>
          </a:p>
        </p:txBody>
      </p:sp>
      <p:pic>
        <p:nvPicPr>
          <p:cNvPr id="3074" name="Picture 2" descr="Pareto Chart Service">
            <a:extLst>
              <a:ext uri="{FF2B5EF4-FFF2-40B4-BE49-F238E27FC236}">
                <a16:creationId xmlns:a16="http://schemas.microsoft.com/office/drawing/2014/main" id="{2F06D7AA-3106-C162-7160-B913D6A35E8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31640" y="1475656"/>
            <a:ext cx="6326394"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9765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5D259-7170-19E6-5AF8-2E42289F7917}"/>
              </a:ext>
            </a:extLst>
          </p:cNvPr>
          <p:cNvSpPr>
            <a:spLocks noGrp="1"/>
          </p:cNvSpPr>
          <p:nvPr>
            <p:ph type="title"/>
          </p:nvPr>
        </p:nvSpPr>
        <p:spPr/>
        <p:txBody>
          <a:bodyPr/>
          <a:lstStyle/>
          <a:p>
            <a:r>
              <a:rPr lang="en-GB" dirty="0">
                <a:solidFill>
                  <a:srgbClr val="00ACB0"/>
                </a:solidFill>
              </a:rPr>
              <a:t>De </a:t>
            </a:r>
            <a:r>
              <a:rPr lang="en-GB" dirty="0" err="1">
                <a:solidFill>
                  <a:srgbClr val="00ACB0"/>
                </a:solidFill>
              </a:rPr>
              <a:t>weerbare</a:t>
            </a:r>
            <a:r>
              <a:rPr lang="en-GB" dirty="0">
                <a:solidFill>
                  <a:srgbClr val="00ACB0"/>
                </a:solidFill>
              </a:rPr>
              <a:t> </a:t>
            </a:r>
            <a:r>
              <a:rPr lang="en-GB" dirty="0" err="1">
                <a:solidFill>
                  <a:srgbClr val="00ACB0"/>
                </a:solidFill>
              </a:rPr>
              <a:t>organisatie</a:t>
            </a:r>
            <a:endParaRPr lang="en-GB" dirty="0">
              <a:solidFill>
                <a:srgbClr val="00ACB0"/>
              </a:solidFill>
            </a:endParaRPr>
          </a:p>
        </p:txBody>
      </p:sp>
      <p:sp>
        <p:nvSpPr>
          <p:cNvPr id="3" name="Content Placeholder 2">
            <a:extLst>
              <a:ext uri="{FF2B5EF4-FFF2-40B4-BE49-F238E27FC236}">
                <a16:creationId xmlns:a16="http://schemas.microsoft.com/office/drawing/2014/main" id="{F2BF4C4B-2461-2E38-94A8-455D6002BAAE}"/>
              </a:ext>
            </a:extLst>
          </p:cNvPr>
          <p:cNvSpPr>
            <a:spLocks noGrp="1"/>
          </p:cNvSpPr>
          <p:nvPr>
            <p:ph idx="1"/>
          </p:nvPr>
        </p:nvSpPr>
        <p:spPr/>
        <p:txBody>
          <a:bodyPr/>
          <a:lstStyle/>
          <a:p>
            <a:r>
              <a:rPr lang="en-NL" dirty="0"/>
              <a:t>Een </a:t>
            </a:r>
            <a:r>
              <a:rPr lang="en-NL" b="1" dirty="0"/>
              <a:t>weerbare organisatie</a:t>
            </a:r>
            <a:r>
              <a:rPr lang="en-NL" dirty="0"/>
              <a:t> kan verstoringen opvangen zonder haar kernopdracht te verliezen, tijdig reageren én zich aanpassen wanneer de omstandigheden veranderen.</a:t>
            </a:r>
          </a:p>
          <a:p>
            <a:endParaRPr lang="en-NL" dirty="0"/>
          </a:p>
          <a:p>
            <a:r>
              <a:rPr lang="en-NL" dirty="0"/>
              <a:t>Artikel Van Kemenade,E. (2026), 17 juli.</a:t>
            </a:r>
          </a:p>
          <a:p>
            <a:r>
              <a:rPr lang="en-GB" dirty="0">
                <a:hlinkClick r:id="rId2"/>
              </a:rPr>
              <a:t>https://www.nnk.nl/show/pub/145/weerbaar-veerkrachtig-wendbaar-en-antifragiel-een-bijdrage-aan-de-discussie</a:t>
            </a:r>
            <a:endParaRPr lang="en-GB" dirty="0"/>
          </a:p>
          <a:p>
            <a:pPr marL="0" indent="0">
              <a:buNone/>
            </a:pPr>
            <a:r>
              <a:rPr lang="en-NL" dirty="0"/>
              <a:t> </a:t>
            </a:r>
          </a:p>
          <a:p>
            <a:endParaRPr lang="en-GB" dirty="0"/>
          </a:p>
        </p:txBody>
      </p:sp>
    </p:spTree>
    <p:extLst>
      <p:ext uri="{BB962C8B-B14F-4D97-AF65-F5344CB8AC3E}">
        <p14:creationId xmlns:p14="http://schemas.microsoft.com/office/powerpoint/2010/main" val="593397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B8B39-B93A-CBE2-0F5B-F080CC326786}"/>
              </a:ext>
            </a:extLst>
          </p:cNvPr>
          <p:cNvSpPr>
            <a:spLocks noGrp="1"/>
          </p:cNvSpPr>
          <p:nvPr>
            <p:ph type="title"/>
          </p:nvPr>
        </p:nvSpPr>
        <p:spPr>
          <a:xfrm>
            <a:off x="613792" y="-99392"/>
            <a:ext cx="7772400" cy="1143000"/>
          </a:xfrm>
        </p:spPr>
        <p:txBody>
          <a:bodyPr/>
          <a:lstStyle/>
          <a:p>
            <a:r>
              <a:rPr lang="en-GB" dirty="0"/>
              <a:t>Mangrove</a:t>
            </a:r>
          </a:p>
        </p:txBody>
      </p:sp>
      <p:graphicFrame>
        <p:nvGraphicFramePr>
          <p:cNvPr id="4" name="Content Placeholder 3">
            <a:extLst>
              <a:ext uri="{FF2B5EF4-FFF2-40B4-BE49-F238E27FC236}">
                <a16:creationId xmlns:a16="http://schemas.microsoft.com/office/drawing/2014/main" id="{8A4354B5-90E8-54EF-67A2-BD7BC4DEEE55}"/>
              </a:ext>
            </a:extLst>
          </p:cNvPr>
          <p:cNvGraphicFramePr>
            <a:graphicFrameLocks noGrp="1"/>
          </p:cNvGraphicFramePr>
          <p:nvPr>
            <p:ph idx="1"/>
          </p:nvPr>
        </p:nvGraphicFramePr>
        <p:xfrm>
          <a:off x="2339752" y="1556792"/>
          <a:ext cx="5551714" cy="3688078"/>
        </p:xfrm>
        <a:graphic>
          <a:graphicData uri="http://schemas.openxmlformats.org/drawingml/2006/table">
            <a:tbl>
              <a:tblPr>
                <a:tableStyleId>{5C22544A-7EE6-4342-B048-85BDC9FD1C3A}</a:tableStyleId>
              </a:tblPr>
              <a:tblGrid>
                <a:gridCol w="2775857">
                  <a:extLst>
                    <a:ext uri="{9D8B030D-6E8A-4147-A177-3AD203B41FA5}">
                      <a16:colId xmlns:a16="http://schemas.microsoft.com/office/drawing/2014/main" val="4128500064"/>
                    </a:ext>
                  </a:extLst>
                </a:gridCol>
                <a:gridCol w="2775857">
                  <a:extLst>
                    <a:ext uri="{9D8B030D-6E8A-4147-A177-3AD203B41FA5}">
                      <a16:colId xmlns:a16="http://schemas.microsoft.com/office/drawing/2014/main" val="335829146"/>
                    </a:ext>
                  </a:extLst>
                </a:gridCol>
              </a:tblGrid>
              <a:tr h="261257">
                <a:tc>
                  <a:txBody>
                    <a:bodyPr/>
                    <a:lstStyle/>
                    <a:p>
                      <a:pPr>
                        <a:buNone/>
                      </a:pPr>
                      <a:r>
                        <a:rPr lang="en-NL" sz="1300"/>
                        <a:t>Onderdeel van de mangrove</a:t>
                      </a:r>
                    </a:p>
                  </a:txBody>
                  <a:tcPr marL="65314" marR="65314" marT="32657" marB="32657" anchor="ctr"/>
                </a:tc>
                <a:tc>
                  <a:txBody>
                    <a:bodyPr/>
                    <a:lstStyle/>
                    <a:p>
                      <a:pPr>
                        <a:buNone/>
                      </a:pPr>
                      <a:r>
                        <a:rPr lang="en-NL" sz="1300"/>
                        <a:t>Organisatorische betekenis</a:t>
                      </a:r>
                    </a:p>
                  </a:txBody>
                  <a:tcPr marL="65314" marR="65314" marT="32657" marB="32657" anchor="ctr"/>
                </a:tc>
                <a:extLst>
                  <a:ext uri="{0D108BD9-81ED-4DB2-BD59-A6C34878D82A}">
                    <a16:rowId xmlns:a16="http://schemas.microsoft.com/office/drawing/2014/main" val="3234801920"/>
                  </a:ext>
                </a:extLst>
              </a:tr>
              <a:tr h="457200">
                <a:tc>
                  <a:txBody>
                    <a:bodyPr/>
                    <a:lstStyle/>
                    <a:p>
                      <a:pPr>
                        <a:buNone/>
                      </a:pPr>
                      <a:r>
                        <a:rPr lang="en-NL" sz="1300" dirty="0"/>
                        <a:t>Diepe wortels</a:t>
                      </a:r>
                    </a:p>
                  </a:txBody>
                  <a:tcPr marL="65314" marR="65314" marT="32657" marB="32657" anchor="ctr"/>
                </a:tc>
                <a:tc>
                  <a:txBody>
                    <a:bodyPr/>
                    <a:lstStyle/>
                    <a:p>
                      <a:pPr>
                        <a:buNone/>
                      </a:pPr>
                      <a:r>
                        <a:rPr lang="en-NL" sz="1300" dirty="0"/>
                        <a:t>Een gedeelde missie, waarden</a:t>
                      </a:r>
                    </a:p>
                  </a:txBody>
                  <a:tcPr marL="65314" marR="65314" marT="32657" marB="32657" anchor="ctr"/>
                </a:tc>
                <a:extLst>
                  <a:ext uri="{0D108BD9-81ED-4DB2-BD59-A6C34878D82A}">
                    <a16:rowId xmlns:a16="http://schemas.microsoft.com/office/drawing/2014/main" val="154733727"/>
                  </a:ext>
                </a:extLst>
              </a:tr>
              <a:tr h="457200">
                <a:tc>
                  <a:txBody>
                    <a:bodyPr/>
                    <a:lstStyle/>
                    <a:p>
                      <a:pPr>
                        <a:buNone/>
                      </a:pPr>
                      <a:r>
                        <a:rPr lang="en-NL" sz="1300"/>
                        <a:t>Veel vertakte wortels</a:t>
                      </a:r>
                    </a:p>
                  </a:txBody>
                  <a:tcPr marL="65314" marR="65314" marT="32657" marB="32657" anchor="ctr"/>
                </a:tc>
                <a:tc>
                  <a:txBody>
                    <a:bodyPr/>
                    <a:lstStyle/>
                    <a:p>
                      <a:pPr>
                        <a:buNone/>
                      </a:pPr>
                      <a:r>
                        <a:rPr lang="en-NL" sz="1300" dirty="0"/>
                        <a:t>Samenwerking en meerdere routes om problemen op te lossen</a:t>
                      </a:r>
                    </a:p>
                  </a:txBody>
                  <a:tcPr marL="65314" marR="65314" marT="32657" marB="32657" anchor="ctr"/>
                </a:tc>
                <a:extLst>
                  <a:ext uri="{0D108BD9-81ED-4DB2-BD59-A6C34878D82A}">
                    <a16:rowId xmlns:a16="http://schemas.microsoft.com/office/drawing/2014/main" val="2353578472"/>
                  </a:ext>
                </a:extLst>
              </a:tr>
              <a:tr h="457200">
                <a:tc>
                  <a:txBody>
                    <a:bodyPr/>
                    <a:lstStyle/>
                    <a:p>
                      <a:pPr>
                        <a:buNone/>
                      </a:pPr>
                      <a:r>
                        <a:rPr lang="en-NL" sz="1300" dirty="0"/>
                        <a:t>Verschillende plantensoorten</a:t>
                      </a:r>
                    </a:p>
                  </a:txBody>
                  <a:tcPr marL="65314" marR="65314" marT="32657" marB="32657" anchor="ctr"/>
                </a:tc>
                <a:tc>
                  <a:txBody>
                    <a:bodyPr/>
                    <a:lstStyle/>
                    <a:p>
                      <a:pPr>
                        <a:buNone/>
                      </a:pPr>
                      <a:r>
                        <a:rPr lang="en-NL" sz="1300" dirty="0"/>
                        <a:t>Diversiteit in mensen, perspectieven, competenties en aanpakken</a:t>
                      </a:r>
                    </a:p>
                  </a:txBody>
                  <a:tcPr marL="65314" marR="65314" marT="32657" marB="32657" anchor="ctr"/>
                </a:tc>
                <a:extLst>
                  <a:ext uri="{0D108BD9-81ED-4DB2-BD59-A6C34878D82A}">
                    <a16:rowId xmlns:a16="http://schemas.microsoft.com/office/drawing/2014/main" val="2676736129"/>
                  </a:ext>
                </a:extLst>
              </a:tr>
              <a:tr h="457200">
                <a:tc>
                  <a:txBody>
                    <a:bodyPr/>
                    <a:lstStyle/>
                    <a:p>
                      <a:pPr>
                        <a:buNone/>
                      </a:pPr>
                      <a:r>
                        <a:rPr lang="en-NL" sz="1300"/>
                        <a:t>Bescherming tegen golven</a:t>
                      </a:r>
                    </a:p>
                  </a:txBody>
                  <a:tcPr marL="65314" marR="65314" marT="32657" marB="32657" anchor="ctr"/>
                </a:tc>
                <a:tc>
                  <a:txBody>
                    <a:bodyPr/>
                    <a:lstStyle/>
                    <a:p>
                      <a:pPr>
                        <a:buNone/>
                      </a:pPr>
                      <a:r>
                        <a:rPr lang="en-NL" sz="1300"/>
                        <a:t>Risicobeheersing, buffers, scenario’s en continuïteitsplannen</a:t>
                      </a:r>
                    </a:p>
                  </a:txBody>
                  <a:tcPr marL="65314" marR="65314" marT="32657" marB="32657" anchor="ctr"/>
                </a:tc>
                <a:extLst>
                  <a:ext uri="{0D108BD9-81ED-4DB2-BD59-A6C34878D82A}">
                    <a16:rowId xmlns:a16="http://schemas.microsoft.com/office/drawing/2014/main" val="33250442"/>
                  </a:ext>
                </a:extLst>
              </a:tr>
              <a:tr h="457200">
                <a:tc>
                  <a:txBody>
                    <a:bodyPr/>
                    <a:lstStyle/>
                    <a:p>
                      <a:pPr>
                        <a:buNone/>
                      </a:pPr>
                      <a:r>
                        <a:rPr lang="en-NL" sz="1300"/>
                        <a:t>Herstel na stormen</a:t>
                      </a:r>
                    </a:p>
                  </a:txBody>
                  <a:tcPr marL="65314" marR="65314" marT="32657" marB="32657" anchor="ctr"/>
                </a:tc>
                <a:tc>
                  <a:txBody>
                    <a:bodyPr/>
                    <a:lstStyle/>
                    <a:p>
                      <a:pPr>
                        <a:buNone/>
                      </a:pPr>
                      <a:r>
                        <a:rPr lang="en-NL" sz="1300"/>
                        <a:t>Crisisvermogen en snel herstel van essentiële processen</a:t>
                      </a:r>
                    </a:p>
                  </a:txBody>
                  <a:tcPr marL="65314" marR="65314" marT="32657" marB="32657" anchor="ctr"/>
                </a:tc>
                <a:extLst>
                  <a:ext uri="{0D108BD9-81ED-4DB2-BD59-A6C34878D82A}">
                    <a16:rowId xmlns:a16="http://schemas.microsoft.com/office/drawing/2014/main" val="3000758909"/>
                  </a:ext>
                </a:extLst>
              </a:tr>
              <a:tr h="457200">
                <a:tc>
                  <a:txBody>
                    <a:bodyPr/>
                    <a:lstStyle/>
                    <a:p>
                      <a:pPr>
                        <a:buNone/>
                      </a:pPr>
                      <a:r>
                        <a:rPr lang="en-NL" sz="1300"/>
                        <a:t>Groei door sedimentvorming</a:t>
                      </a:r>
                    </a:p>
                  </a:txBody>
                  <a:tcPr marL="65314" marR="65314" marT="32657" marB="32657" anchor="ctr"/>
                </a:tc>
                <a:tc>
                  <a:txBody>
                    <a:bodyPr/>
                    <a:lstStyle/>
                    <a:p>
                      <a:pPr>
                        <a:buNone/>
                      </a:pPr>
                      <a:r>
                        <a:rPr lang="en-NL" sz="1300"/>
                        <a:t>Leren van verstoringen en geleidelijke versterking van de organisatie</a:t>
                      </a:r>
                    </a:p>
                  </a:txBody>
                  <a:tcPr marL="65314" marR="65314" marT="32657" marB="32657" anchor="ctr"/>
                </a:tc>
                <a:extLst>
                  <a:ext uri="{0D108BD9-81ED-4DB2-BD59-A6C34878D82A}">
                    <a16:rowId xmlns:a16="http://schemas.microsoft.com/office/drawing/2014/main" val="2107312060"/>
                  </a:ext>
                </a:extLst>
              </a:tr>
              <a:tr h="653143">
                <a:tc>
                  <a:txBody>
                    <a:bodyPr/>
                    <a:lstStyle/>
                    <a:p>
                      <a:pPr>
                        <a:buNone/>
                      </a:pPr>
                      <a:r>
                        <a:rPr lang="en-NL" sz="1300"/>
                        <a:t>Getijdengebied</a:t>
                      </a:r>
                    </a:p>
                  </a:txBody>
                  <a:tcPr marL="65314" marR="65314" marT="32657" marB="32657" anchor="ctr"/>
                </a:tc>
                <a:tc>
                  <a:txBody>
                    <a:bodyPr/>
                    <a:lstStyle/>
                    <a:p>
                      <a:pPr>
                        <a:buNone/>
                      </a:pPr>
                      <a:r>
                        <a:rPr lang="en-NL" sz="1300" dirty="0"/>
                        <a:t>Een voortdurend veranderende omgeving waarin de organisatie moet meebewegen</a:t>
                      </a:r>
                    </a:p>
                  </a:txBody>
                  <a:tcPr marL="65314" marR="65314" marT="32657" marB="32657" anchor="ctr"/>
                </a:tc>
                <a:extLst>
                  <a:ext uri="{0D108BD9-81ED-4DB2-BD59-A6C34878D82A}">
                    <a16:rowId xmlns:a16="http://schemas.microsoft.com/office/drawing/2014/main" val="3458574956"/>
                  </a:ext>
                </a:extLst>
              </a:tr>
            </a:tbl>
          </a:graphicData>
        </a:graphic>
      </p:graphicFrame>
      <p:sp>
        <p:nvSpPr>
          <p:cNvPr id="6" name="TextBox 5">
            <a:extLst>
              <a:ext uri="{FF2B5EF4-FFF2-40B4-BE49-F238E27FC236}">
                <a16:creationId xmlns:a16="http://schemas.microsoft.com/office/drawing/2014/main" id="{03445230-2FAD-A2FA-23C1-C6704ED51F7F}"/>
              </a:ext>
            </a:extLst>
          </p:cNvPr>
          <p:cNvSpPr txBox="1"/>
          <p:nvPr/>
        </p:nvSpPr>
        <p:spPr>
          <a:xfrm>
            <a:off x="179512" y="884619"/>
            <a:ext cx="8640960" cy="830997"/>
          </a:xfrm>
          <a:prstGeom prst="rect">
            <a:avLst/>
          </a:prstGeom>
          <a:noFill/>
        </p:spPr>
        <p:txBody>
          <a:bodyPr wrap="square">
            <a:spAutoFit/>
          </a:bodyPr>
          <a:lstStyle/>
          <a:p>
            <a:pPr indent="0" algn="l">
              <a:buNone/>
            </a:pPr>
            <a:r>
              <a:rPr lang="en-NL" b="0" i="0" u="none" strike="noStrike" dirty="0">
                <a:solidFill>
                  <a:schemeClr val="tx1"/>
                </a:solidFill>
                <a:effectLst/>
              </a:rPr>
              <a:t>De </a:t>
            </a:r>
            <a:r>
              <a:rPr lang="en-NL" b="1" i="0" u="none" strike="noStrike" dirty="0">
                <a:solidFill>
                  <a:schemeClr val="tx1"/>
                </a:solidFill>
                <a:effectLst/>
              </a:rPr>
              <a:t>mangrove</a:t>
            </a:r>
            <a:r>
              <a:rPr lang="en-NL" b="0" i="0" u="none" strike="noStrike" dirty="0">
                <a:solidFill>
                  <a:schemeClr val="tx1"/>
                </a:solidFill>
                <a:effectLst/>
              </a:rPr>
              <a:t> is een krachtige metafoor voor een weerbare organisatie.</a:t>
            </a:r>
            <a:endParaRPr lang="en-NL" b="0" i="0" u="none" strike="noStrike" dirty="0">
              <a:solidFill>
                <a:srgbClr val="000000"/>
              </a:solidFill>
              <a:effectLst/>
            </a:endParaRPr>
          </a:p>
        </p:txBody>
      </p:sp>
    </p:spTree>
    <p:extLst>
      <p:ext uri="{BB962C8B-B14F-4D97-AF65-F5344CB8AC3E}">
        <p14:creationId xmlns:p14="http://schemas.microsoft.com/office/powerpoint/2010/main" val="1405988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kstvak 16">
            <a:extLst>
              <a:ext uri="{FF2B5EF4-FFF2-40B4-BE49-F238E27FC236}">
                <a16:creationId xmlns:a16="http://schemas.microsoft.com/office/drawing/2014/main" id="{D9F5BFF9-00F5-C344-B093-BAC49EE52EB3}"/>
              </a:ext>
            </a:extLst>
          </p:cNvPr>
          <p:cNvSpPr txBox="1">
            <a:spLocks noChangeArrowheads="1"/>
          </p:cNvSpPr>
          <p:nvPr/>
        </p:nvSpPr>
        <p:spPr bwMode="auto">
          <a:xfrm>
            <a:off x="179388" y="6545263"/>
            <a:ext cx="2201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r>
              <a:rPr lang="nl-NL" altLang="en-NL" b="1">
                <a:solidFill>
                  <a:srgbClr val="FFFFFF"/>
                </a:solidFill>
              </a:rPr>
              <a:t>EMERGENCE</a:t>
            </a:r>
          </a:p>
        </p:txBody>
      </p:sp>
      <p:sp>
        <p:nvSpPr>
          <p:cNvPr id="24580" name="Titel 1">
            <a:extLst>
              <a:ext uri="{FF2B5EF4-FFF2-40B4-BE49-F238E27FC236}">
                <a16:creationId xmlns:a16="http://schemas.microsoft.com/office/drawing/2014/main" id="{A8A2D970-1799-7D43-9C3C-07B21B0BABC6}"/>
              </a:ext>
            </a:extLst>
          </p:cNvPr>
          <p:cNvSpPr>
            <a:spLocks noGrp="1"/>
          </p:cNvSpPr>
          <p:nvPr>
            <p:ph type="title"/>
          </p:nvPr>
        </p:nvSpPr>
        <p:spPr>
          <a:xfrm>
            <a:off x="4961956" y="-611057"/>
            <a:ext cx="1288423" cy="45719"/>
          </a:xfrm>
          <a:solidFill>
            <a:schemeClr val="bg1"/>
          </a:solidFill>
        </p:spPr>
        <p:txBody>
          <a:bodyPr/>
          <a:lstStyle/>
          <a:p>
            <a:br>
              <a:rPr lang="nl-NL" altLang="en-NL">
                <a:solidFill>
                  <a:srgbClr val="00A7A2"/>
                </a:solidFill>
                <a:ea typeface="ＭＳ Ｐゴシック" panose="020B0600070205080204" pitchFamily="34" charset="-128"/>
              </a:rPr>
            </a:br>
            <a:endParaRPr lang="nl-NL" altLang="en-NL">
              <a:solidFill>
                <a:srgbClr val="00A0D2"/>
              </a:solidFill>
              <a:ea typeface="ＭＳ Ｐゴシック" panose="020B0600070205080204" pitchFamily="34" charset="-128"/>
            </a:endParaRPr>
          </a:p>
        </p:txBody>
      </p:sp>
      <p:cxnSp>
        <p:nvCxnSpPr>
          <p:cNvPr id="7" name="Rechte verbindingslijn 6">
            <a:extLst>
              <a:ext uri="{FF2B5EF4-FFF2-40B4-BE49-F238E27FC236}">
                <a16:creationId xmlns:a16="http://schemas.microsoft.com/office/drawing/2014/main" id="{BCAF3018-C98B-824A-8609-418BF6CEA8C3}"/>
              </a:ext>
            </a:extLst>
          </p:cNvPr>
          <p:cNvCxnSpPr>
            <a:cxnSpLocks noChangeShapeType="1"/>
          </p:cNvCxnSpPr>
          <p:nvPr/>
        </p:nvCxnSpPr>
        <p:spPr bwMode="auto">
          <a:xfrm rot="16200000" flipH="1">
            <a:off x="1255713" y="3397250"/>
            <a:ext cx="6858000" cy="63500"/>
          </a:xfrm>
          <a:prstGeom prst="line">
            <a:avLst/>
          </a:prstGeom>
          <a:noFill/>
          <a:ln w="25400">
            <a:solidFill>
              <a:schemeClr val="accent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9" name="Rechte verbindingslijn 8">
            <a:extLst>
              <a:ext uri="{FF2B5EF4-FFF2-40B4-BE49-F238E27FC236}">
                <a16:creationId xmlns:a16="http://schemas.microsoft.com/office/drawing/2014/main" id="{DD6E601B-8443-3C44-A241-8F1E85933B62}"/>
              </a:ext>
            </a:extLst>
          </p:cNvPr>
          <p:cNvCxnSpPr>
            <a:cxnSpLocks noChangeShapeType="1"/>
          </p:cNvCxnSpPr>
          <p:nvPr/>
        </p:nvCxnSpPr>
        <p:spPr bwMode="auto">
          <a:xfrm flipV="1">
            <a:off x="0" y="3271838"/>
            <a:ext cx="9144000" cy="36512"/>
          </a:xfrm>
          <a:prstGeom prst="line">
            <a:avLst/>
          </a:prstGeom>
          <a:noFill/>
          <a:ln w="25400">
            <a:solidFill>
              <a:schemeClr val="accent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4583" name="Tekstvak 12">
            <a:extLst>
              <a:ext uri="{FF2B5EF4-FFF2-40B4-BE49-F238E27FC236}">
                <a16:creationId xmlns:a16="http://schemas.microsoft.com/office/drawing/2014/main" id="{0AB7447C-362D-1141-B15D-A60183240FA1}"/>
              </a:ext>
            </a:extLst>
          </p:cNvPr>
          <p:cNvSpPr txBox="1">
            <a:spLocks noChangeArrowheads="1"/>
          </p:cNvSpPr>
          <p:nvPr/>
        </p:nvSpPr>
        <p:spPr bwMode="auto">
          <a:xfrm>
            <a:off x="288925" y="0"/>
            <a:ext cx="2201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r>
              <a:rPr lang="nl-NL" altLang="en-NL" b="1">
                <a:solidFill>
                  <a:srgbClr val="FFFFFF"/>
                </a:solidFill>
              </a:rPr>
              <a:t>REFLECTIVE</a:t>
            </a:r>
          </a:p>
        </p:txBody>
      </p:sp>
      <p:sp>
        <p:nvSpPr>
          <p:cNvPr id="24584" name="Tekstvak 13">
            <a:extLst>
              <a:ext uri="{FF2B5EF4-FFF2-40B4-BE49-F238E27FC236}">
                <a16:creationId xmlns:a16="http://schemas.microsoft.com/office/drawing/2014/main" id="{D9255031-D58C-574F-915D-7DD86B852FAB}"/>
              </a:ext>
            </a:extLst>
          </p:cNvPr>
          <p:cNvSpPr txBox="1">
            <a:spLocks noChangeArrowheads="1"/>
          </p:cNvSpPr>
          <p:nvPr/>
        </p:nvSpPr>
        <p:spPr bwMode="auto">
          <a:xfrm>
            <a:off x="6577013" y="0"/>
            <a:ext cx="2201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r>
              <a:rPr lang="nl-NL" altLang="en-NL" b="1">
                <a:solidFill>
                  <a:srgbClr val="FFFFFF"/>
                </a:solidFill>
              </a:rPr>
              <a:t>EMPIRICAL</a:t>
            </a:r>
          </a:p>
        </p:txBody>
      </p:sp>
      <p:sp>
        <p:nvSpPr>
          <p:cNvPr id="24585" name="Tekstvak 17">
            <a:extLst>
              <a:ext uri="{FF2B5EF4-FFF2-40B4-BE49-F238E27FC236}">
                <a16:creationId xmlns:a16="http://schemas.microsoft.com/office/drawing/2014/main" id="{84AA7569-7080-8144-85E2-D8B79540133D}"/>
              </a:ext>
            </a:extLst>
          </p:cNvPr>
          <p:cNvSpPr txBox="1">
            <a:spLocks noChangeArrowheads="1"/>
          </p:cNvSpPr>
          <p:nvPr/>
        </p:nvSpPr>
        <p:spPr bwMode="auto">
          <a:xfrm>
            <a:off x="6669088" y="6396038"/>
            <a:ext cx="2201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r>
              <a:rPr lang="nl-NL" altLang="en-NL" b="1">
                <a:solidFill>
                  <a:srgbClr val="FFFFFF"/>
                </a:solidFill>
              </a:rPr>
              <a:t>REFERENCE</a:t>
            </a:r>
          </a:p>
        </p:txBody>
      </p:sp>
      <p:sp>
        <p:nvSpPr>
          <p:cNvPr id="24588" name="AutoShape 18" descr="Afbeeldingsresultaat voor delegating leadership">
            <a:extLst>
              <a:ext uri="{FF2B5EF4-FFF2-40B4-BE49-F238E27FC236}">
                <a16:creationId xmlns:a16="http://schemas.microsoft.com/office/drawing/2014/main" id="{6BC0EBBF-AED5-8D4A-947A-A8022FED3D87}"/>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sp>
        <p:nvSpPr>
          <p:cNvPr id="24589" name="AutoShape 20" descr="Afbeeldingsresultaat voor delegating leadership">
            <a:extLst>
              <a:ext uri="{FF2B5EF4-FFF2-40B4-BE49-F238E27FC236}">
                <a16:creationId xmlns:a16="http://schemas.microsoft.com/office/drawing/2014/main" id="{ABDBC87C-2B6B-8C47-A911-C3161FAB4AE7}"/>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pic>
        <p:nvPicPr>
          <p:cNvPr id="24591" name="Picture 30" descr="Afbeeldingsresultaat voor exacte wetenschappen">
            <a:extLst>
              <a:ext uri="{FF2B5EF4-FFF2-40B4-BE49-F238E27FC236}">
                <a16:creationId xmlns:a16="http://schemas.microsoft.com/office/drawing/2014/main" id="{A529A2FC-777E-B54E-843F-74462F053B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5100" y="547688"/>
            <a:ext cx="895350"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2" name="Picture 36" descr="Afbeeldingsresultaat voor army">
            <a:extLst>
              <a:ext uri="{FF2B5EF4-FFF2-40B4-BE49-F238E27FC236}">
                <a16:creationId xmlns:a16="http://schemas.microsoft.com/office/drawing/2014/main" id="{146C6707-9254-744B-B584-346AA382E9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7150" y="1539875"/>
            <a:ext cx="1231900"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93" name="Groep 57">
            <a:extLst>
              <a:ext uri="{FF2B5EF4-FFF2-40B4-BE49-F238E27FC236}">
                <a16:creationId xmlns:a16="http://schemas.microsoft.com/office/drawing/2014/main" id="{362A75AD-1C09-AB48-BEAC-C82511A557F7}"/>
              </a:ext>
            </a:extLst>
          </p:cNvPr>
          <p:cNvGrpSpPr>
            <a:grpSpLocks/>
          </p:cNvGrpSpPr>
          <p:nvPr/>
        </p:nvGrpSpPr>
        <p:grpSpPr bwMode="auto">
          <a:xfrm>
            <a:off x="262134" y="252412"/>
            <a:ext cx="1155700" cy="1017588"/>
            <a:chOff x="5053262" y="3356811"/>
            <a:chExt cx="1323474" cy="1329062"/>
          </a:xfrm>
        </p:grpSpPr>
        <p:pic>
          <p:nvPicPr>
            <p:cNvPr id="24629" name="Picture 40" descr="Afbeeldingsresultaat voor fitness for use juran">
              <a:extLst>
                <a:ext uri="{FF2B5EF4-FFF2-40B4-BE49-F238E27FC236}">
                  <a16:creationId xmlns:a16="http://schemas.microsoft.com/office/drawing/2014/main" id="{0FAAE9A4-454E-2549-BF2E-8BF8D3AB4B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403" y="3356811"/>
              <a:ext cx="1285488" cy="106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30" name="Tekstvak 37">
              <a:extLst>
                <a:ext uri="{FF2B5EF4-FFF2-40B4-BE49-F238E27FC236}">
                  <a16:creationId xmlns:a16="http://schemas.microsoft.com/office/drawing/2014/main" id="{2BE9A777-BA2D-814F-9A7C-243087E5F747}"/>
                </a:ext>
              </a:extLst>
            </p:cNvPr>
            <p:cNvSpPr txBox="1">
              <a:spLocks noChangeArrowheads="1"/>
            </p:cNvSpPr>
            <p:nvPr/>
          </p:nvSpPr>
          <p:spPr bwMode="auto">
            <a:xfrm>
              <a:off x="5053262" y="4439652"/>
              <a:ext cx="132347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r>
                <a:rPr lang="nl-NL" altLang="en-GB" sz="1000" i="1"/>
                <a:t>“</a:t>
              </a:r>
              <a:r>
                <a:rPr lang="nl-NL" altLang="en-NL" sz="1000" i="1"/>
                <a:t>fitness for use</a:t>
              </a:r>
              <a:r>
                <a:rPr lang="nl-NL" altLang="en-GB" sz="1000" i="1"/>
                <a:t>”</a:t>
              </a:r>
              <a:endParaRPr lang="nl-NL" altLang="en-NL" sz="1000" i="1"/>
            </a:p>
          </p:txBody>
        </p:sp>
      </p:grpSp>
      <p:pic>
        <p:nvPicPr>
          <p:cNvPr id="24594" name="Picture 42" descr="Afbeeldingsresultaat voor guidelines">
            <a:extLst>
              <a:ext uri="{FF2B5EF4-FFF2-40B4-BE49-F238E27FC236}">
                <a16:creationId xmlns:a16="http://schemas.microsoft.com/office/drawing/2014/main" id="{A407F8D4-1E53-004E-87C2-B329FD10012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23263" y="2217329"/>
            <a:ext cx="1547812" cy="103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5" name="Picture 44" descr="Afbeeldingsresultaat voor management sciences">
            <a:extLst>
              <a:ext uri="{FF2B5EF4-FFF2-40B4-BE49-F238E27FC236}">
                <a16:creationId xmlns:a16="http://schemas.microsoft.com/office/drawing/2014/main" id="{D4D6E251-28F3-A345-ADAF-460560FDD78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00189" y="26580"/>
            <a:ext cx="1108075"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6" name="Picture 46" descr="Afbeeldingsresultaat voor efqm excellence model">
            <a:extLst>
              <a:ext uri="{FF2B5EF4-FFF2-40B4-BE49-F238E27FC236}">
                <a16:creationId xmlns:a16="http://schemas.microsoft.com/office/drawing/2014/main" id="{6D51FA6F-8076-F549-AB7B-449CE9B7583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75860" y="2334357"/>
            <a:ext cx="1638300"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97" name="AutoShape 48" descr="Afbeeldingsresultaat voor machine">
            <a:extLst>
              <a:ext uri="{FF2B5EF4-FFF2-40B4-BE49-F238E27FC236}">
                <a16:creationId xmlns:a16="http://schemas.microsoft.com/office/drawing/2014/main" id="{AF6816FC-0971-A343-BF4C-7EFE3F9CEBCC}"/>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sp>
        <p:nvSpPr>
          <p:cNvPr id="24598" name="AutoShape 50" descr="Afbeeldingsresultaat voor machine">
            <a:extLst>
              <a:ext uri="{FF2B5EF4-FFF2-40B4-BE49-F238E27FC236}">
                <a16:creationId xmlns:a16="http://schemas.microsoft.com/office/drawing/2014/main" id="{6E66D4C8-C3D0-784C-A289-213917208C2F}"/>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sp>
        <p:nvSpPr>
          <p:cNvPr id="24599" name="AutoShape 52" descr="Afbeeldingsresultaat voor machine">
            <a:extLst>
              <a:ext uri="{FF2B5EF4-FFF2-40B4-BE49-F238E27FC236}">
                <a16:creationId xmlns:a16="http://schemas.microsoft.com/office/drawing/2014/main" id="{853737AD-C1E4-6445-B3C3-543E437BA41A}"/>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sp>
        <p:nvSpPr>
          <p:cNvPr id="24602" name="AutoShape 72" descr="Afbeeldingsresultaat voor collaborative leadership">
            <a:extLst>
              <a:ext uri="{FF2B5EF4-FFF2-40B4-BE49-F238E27FC236}">
                <a16:creationId xmlns:a16="http://schemas.microsoft.com/office/drawing/2014/main" id="{49F0C475-598C-3543-9714-C316827D7E8F}"/>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sp>
        <p:nvSpPr>
          <p:cNvPr id="24603" name="AutoShape 74" descr="Afbeeldingsresultaat voor collaborative leadership">
            <a:extLst>
              <a:ext uri="{FF2B5EF4-FFF2-40B4-BE49-F238E27FC236}">
                <a16:creationId xmlns:a16="http://schemas.microsoft.com/office/drawing/2014/main" id="{BF1D0B0C-A6D8-6A43-B27B-55B988FCB9B9}"/>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pic>
        <p:nvPicPr>
          <p:cNvPr id="24608" name="Afbeelding 2">
            <a:extLst>
              <a:ext uri="{FF2B5EF4-FFF2-40B4-BE49-F238E27FC236}">
                <a16:creationId xmlns:a16="http://schemas.microsoft.com/office/drawing/2014/main" id="{E04214FD-97EA-4543-878A-FB03764E2E0F}"/>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229225" y="1746720"/>
            <a:ext cx="113665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13" name="Afbeelding 10">
            <a:extLst>
              <a:ext uri="{FF2B5EF4-FFF2-40B4-BE49-F238E27FC236}">
                <a16:creationId xmlns:a16="http://schemas.microsoft.com/office/drawing/2014/main" id="{1500AC8C-8AA1-364C-B840-2B3DCE2A55D6}"/>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37376" y="1459842"/>
            <a:ext cx="88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14" name="Afbeelding 14">
            <a:extLst>
              <a:ext uri="{FF2B5EF4-FFF2-40B4-BE49-F238E27FC236}">
                <a16:creationId xmlns:a16="http://schemas.microsoft.com/office/drawing/2014/main" id="{D68E4E14-483E-1142-B6CD-CB815D68ADF3}"/>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4694238" y="1028081"/>
            <a:ext cx="14097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15" name="Afbeelding 15">
            <a:extLst>
              <a:ext uri="{FF2B5EF4-FFF2-40B4-BE49-F238E27FC236}">
                <a16:creationId xmlns:a16="http://schemas.microsoft.com/office/drawing/2014/main" id="{5C074E54-14A5-D149-BB31-FA7FBA9DC3F5}"/>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185114" y="1409101"/>
            <a:ext cx="1157288"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17" name="Afbeelding 18">
            <a:extLst>
              <a:ext uri="{FF2B5EF4-FFF2-40B4-BE49-F238E27FC236}">
                <a16:creationId xmlns:a16="http://schemas.microsoft.com/office/drawing/2014/main" id="{684B4765-4D95-524C-A70A-031C8C540420}"/>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8142288" y="1984375"/>
            <a:ext cx="1001712"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20" name="Afbeelding 25">
            <a:extLst>
              <a:ext uri="{FF2B5EF4-FFF2-40B4-BE49-F238E27FC236}">
                <a16:creationId xmlns:a16="http://schemas.microsoft.com/office/drawing/2014/main" id="{B8F7E5A9-B7D8-1743-A2E2-6A18F0C6AEE3}"/>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2694698" y="185836"/>
            <a:ext cx="18288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23" name="Picture 38" descr="Afbeeldingsresultaat voor directive leadership">
            <a:extLst>
              <a:ext uri="{FF2B5EF4-FFF2-40B4-BE49-F238E27FC236}">
                <a16:creationId xmlns:a16="http://schemas.microsoft.com/office/drawing/2014/main" id="{73917B88-D33C-184E-AAEA-6F7BE10C45EA}"/>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938963" y="2225675"/>
            <a:ext cx="1144587"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24" name="Picture 56" descr="Afbeeldingsresultaat voor achievement oriented leadership">
            <a:extLst>
              <a:ext uri="{FF2B5EF4-FFF2-40B4-BE49-F238E27FC236}">
                <a16:creationId xmlns:a16="http://schemas.microsoft.com/office/drawing/2014/main" id="{C94ED8FB-E1E1-5D49-96D7-1B004D7055EB}"/>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535048" y="1477106"/>
            <a:ext cx="957262"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27" name="Afbeelding 22" descr="iu.jpeg">
            <a:extLst>
              <a:ext uri="{FF2B5EF4-FFF2-40B4-BE49-F238E27FC236}">
                <a16:creationId xmlns:a16="http://schemas.microsoft.com/office/drawing/2014/main" id="{F3AA9C93-2719-EC4A-9827-C99290002EF1}"/>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7923213" y="260350"/>
            <a:ext cx="1193800"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 name="Picture 2" descr="Phil Crosby Quote: &quot;We must define quality as conformance ...">
            <a:extLst>
              <a:ext uri="{FF2B5EF4-FFF2-40B4-BE49-F238E27FC236}">
                <a16:creationId xmlns:a16="http://schemas.microsoft.com/office/drawing/2014/main" id="{A335EFB0-69DC-4C48-B425-4687CEC093CF}"/>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740684" y="2439518"/>
            <a:ext cx="1411111" cy="7937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F63FB95-1DA5-1017-A20E-F073CDFB44D5}"/>
              </a:ext>
            </a:extLst>
          </p:cNvPr>
          <p:cNvSpPr txBox="1"/>
          <p:nvPr/>
        </p:nvSpPr>
        <p:spPr>
          <a:xfrm>
            <a:off x="6722911" y="31948"/>
            <a:ext cx="2225033" cy="307777"/>
          </a:xfrm>
          <a:prstGeom prst="rect">
            <a:avLst/>
          </a:prstGeom>
          <a:noFill/>
        </p:spPr>
        <p:txBody>
          <a:bodyPr wrap="none" rtlCol="0">
            <a:spAutoFit/>
          </a:bodyPr>
          <a:lstStyle/>
          <a:p>
            <a:r>
              <a:rPr lang="en-NL" sz="1400" dirty="0">
                <a:solidFill>
                  <a:srgbClr val="0FCBC2"/>
                </a:solidFill>
              </a:rPr>
              <a:t>www.vankemenade-act.nl</a:t>
            </a:r>
          </a:p>
        </p:txBody>
      </p:sp>
      <p:sp>
        <p:nvSpPr>
          <p:cNvPr id="3" name="TextBox 2">
            <a:extLst>
              <a:ext uri="{FF2B5EF4-FFF2-40B4-BE49-F238E27FC236}">
                <a16:creationId xmlns:a16="http://schemas.microsoft.com/office/drawing/2014/main" id="{2EAB2443-BFDB-7DCD-FB31-6D852D5315E4}"/>
              </a:ext>
            </a:extLst>
          </p:cNvPr>
          <p:cNvSpPr txBox="1"/>
          <p:nvPr/>
        </p:nvSpPr>
        <p:spPr>
          <a:xfrm>
            <a:off x="7923213" y="1616075"/>
            <a:ext cx="859531" cy="276999"/>
          </a:xfrm>
          <a:prstGeom prst="rect">
            <a:avLst/>
          </a:prstGeom>
          <a:noFill/>
        </p:spPr>
        <p:txBody>
          <a:bodyPr wrap="none" rtlCol="0">
            <a:spAutoFit/>
          </a:bodyPr>
          <a:lstStyle/>
          <a:p>
            <a:r>
              <a:rPr lang="en-NL" sz="1200" b="1" dirty="0">
                <a:solidFill>
                  <a:srgbClr val="0070C0"/>
                </a:solidFill>
              </a:rPr>
              <a:t>empirical</a:t>
            </a:r>
          </a:p>
        </p:txBody>
      </p:sp>
      <p:sp>
        <p:nvSpPr>
          <p:cNvPr id="4" name="TextBox 3">
            <a:extLst>
              <a:ext uri="{FF2B5EF4-FFF2-40B4-BE49-F238E27FC236}">
                <a16:creationId xmlns:a16="http://schemas.microsoft.com/office/drawing/2014/main" id="{6E9100E3-6363-7FB2-0C56-0EE515161165}"/>
              </a:ext>
            </a:extLst>
          </p:cNvPr>
          <p:cNvSpPr txBox="1"/>
          <p:nvPr/>
        </p:nvSpPr>
        <p:spPr>
          <a:xfrm>
            <a:off x="3632997" y="1652084"/>
            <a:ext cx="873957" cy="276999"/>
          </a:xfrm>
          <a:prstGeom prst="rect">
            <a:avLst/>
          </a:prstGeom>
          <a:noFill/>
        </p:spPr>
        <p:txBody>
          <a:bodyPr wrap="none" rtlCol="0">
            <a:spAutoFit/>
          </a:bodyPr>
          <a:lstStyle/>
          <a:p>
            <a:r>
              <a:rPr lang="en-NL" sz="1200" b="1" dirty="0">
                <a:solidFill>
                  <a:srgbClr val="FFC000"/>
                </a:solidFill>
              </a:rPr>
              <a:t>reference</a:t>
            </a:r>
          </a:p>
        </p:txBody>
      </p:sp>
      <p:sp>
        <p:nvSpPr>
          <p:cNvPr id="5" name="TextBox 4">
            <a:extLst>
              <a:ext uri="{FF2B5EF4-FFF2-40B4-BE49-F238E27FC236}">
                <a16:creationId xmlns:a16="http://schemas.microsoft.com/office/drawing/2014/main" id="{BFA9BA8A-20E5-4BD0-5371-A131A1845665}"/>
              </a:ext>
            </a:extLst>
          </p:cNvPr>
          <p:cNvSpPr txBox="1"/>
          <p:nvPr/>
        </p:nvSpPr>
        <p:spPr>
          <a:xfrm>
            <a:off x="7740107" y="5352364"/>
            <a:ext cx="857927" cy="276999"/>
          </a:xfrm>
          <a:prstGeom prst="rect">
            <a:avLst/>
          </a:prstGeom>
          <a:noFill/>
        </p:spPr>
        <p:txBody>
          <a:bodyPr wrap="none" rtlCol="0">
            <a:spAutoFit/>
          </a:bodyPr>
          <a:lstStyle/>
          <a:p>
            <a:r>
              <a:rPr lang="en-NL" sz="1200" b="1" dirty="0">
                <a:solidFill>
                  <a:srgbClr val="00B050"/>
                </a:solidFill>
              </a:rPr>
              <a:t>reflective</a:t>
            </a:r>
          </a:p>
        </p:txBody>
      </p:sp>
      <p:sp>
        <p:nvSpPr>
          <p:cNvPr id="6" name="TextBox 5">
            <a:extLst>
              <a:ext uri="{FF2B5EF4-FFF2-40B4-BE49-F238E27FC236}">
                <a16:creationId xmlns:a16="http://schemas.microsoft.com/office/drawing/2014/main" id="{445B7482-35DB-9E41-2217-EFFFCF8EDF63}"/>
              </a:ext>
            </a:extLst>
          </p:cNvPr>
          <p:cNvSpPr txBox="1"/>
          <p:nvPr/>
        </p:nvSpPr>
        <p:spPr>
          <a:xfrm>
            <a:off x="183198" y="5478726"/>
            <a:ext cx="994183" cy="276999"/>
          </a:xfrm>
          <a:prstGeom prst="rect">
            <a:avLst/>
          </a:prstGeom>
          <a:noFill/>
        </p:spPr>
        <p:txBody>
          <a:bodyPr wrap="none" rtlCol="0">
            <a:spAutoFit/>
          </a:bodyPr>
          <a:lstStyle/>
          <a:p>
            <a:r>
              <a:rPr lang="en-NL" sz="1200" b="1" dirty="0">
                <a:solidFill>
                  <a:srgbClr val="0FCBC2"/>
                </a:solidFill>
              </a:rPr>
              <a:t>emergence</a:t>
            </a:r>
          </a:p>
        </p:txBody>
      </p:sp>
      <p:pic>
        <p:nvPicPr>
          <p:cNvPr id="1026" name="Picture 2" descr="7 qc tools | 7 quality tools ">
            <a:extLst>
              <a:ext uri="{FF2B5EF4-FFF2-40B4-BE49-F238E27FC236}">
                <a16:creationId xmlns:a16="http://schemas.microsoft.com/office/drawing/2014/main" id="{867A9338-F919-B7FA-5661-4D8155F29502}"/>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711700" y="16333"/>
            <a:ext cx="1184248" cy="97206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0E7149C0-8D22-FC59-2578-C9205D55FFA0}"/>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flipH="1">
            <a:off x="501241" y="2234651"/>
            <a:ext cx="902948" cy="1102274"/>
          </a:xfrm>
          <a:prstGeom prst="rect">
            <a:avLst/>
          </a:prstGeom>
        </p:spPr>
      </p:pic>
    </p:spTree>
    <p:custDataLst>
      <p:tags r:id="rId1"/>
    </p:custDataLst>
    <p:extLst>
      <p:ext uri="{BB962C8B-B14F-4D97-AF65-F5344CB8AC3E}">
        <p14:creationId xmlns:p14="http://schemas.microsoft.com/office/powerpoint/2010/main" val="3990049718"/>
      </p:ext>
    </p:extLst>
  </p:cSld>
  <p:clrMapOvr>
    <a:masterClrMapping/>
  </p:clrMapOvr>
  <p:transition spd="slow" advTm="98544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9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6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6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59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6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59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46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05BA3-5A39-59F0-410E-D11944FEF0E4}"/>
              </a:ext>
            </a:extLst>
          </p:cNvPr>
          <p:cNvSpPr>
            <a:spLocks noGrp="1"/>
          </p:cNvSpPr>
          <p:nvPr>
            <p:ph type="title"/>
          </p:nvPr>
        </p:nvSpPr>
        <p:spPr/>
        <p:txBody>
          <a:bodyPr/>
          <a:lstStyle/>
          <a:p>
            <a:r>
              <a:rPr lang="en-GB" dirty="0"/>
              <a:t>3.2. Wat </a:t>
            </a:r>
            <a:r>
              <a:rPr lang="en-GB" dirty="0" err="1"/>
              <a:t>kunnen</a:t>
            </a:r>
            <a:r>
              <a:rPr lang="en-GB" dirty="0"/>
              <a:t> we </a:t>
            </a:r>
            <a:r>
              <a:rPr lang="en-GB" dirty="0" err="1"/>
              <a:t>leren</a:t>
            </a:r>
            <a:r>
              <a:rPr lang="en-GB" dirty="0"/>
              <a:t> van het </a:t>
            </a:r>
            <a:r>
              <a:rPr lang="en-GB" dirty="0" err="1"/>
              <a:t>referentie</a:t>
            </a:r>
            <a:r>
              <a:rPr lang="en-GB" dirty="0"/>
              <a:t> </a:t>
            </a:r>
            <a:r>
              <a:rPr lang="en-GB" dirty="0" err="1"/>
              <a:t>paradigma</a:t>
            </a:r>
            <a:r>
              <a:rPr lang="en-GB" dirty="0"/>
              <a:t>?</a:t>
            </a:r>
          </a:p>
        </p:txBody>
      </p:sp>
      <p:sp>
        <p:nvSpPr>
          <p:cNvPr id="4" name="Content Placeholder 2">
            <a:extLst>
              <a:ext uri="{FF2B5EF4-FFF2-40B4-BE49-F238E27FC236}">
                <a16:creationId xmlns:a16="http://schemas.microsoft.com/office/drawing/2014/main" id="{40CD6A4D-0472-ECB5-E7FD-B9B903AC3603}"/>
              </a:ext>
            </a:extLst>
          </p:cNvPr>
          <p:cNvSpPr txBox="1">
            <a:spLocks/>
          </p:cNvSpPr>
          <p:nvPr/>
        </p:nvSpPr>
        <p:spPr bwMode="auto">
          <a:xfrm>
            <a:off x="685800" y="1988840"/>
            <a:ext cx="8229600" cy="2599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400">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Char char="–"/>
              <a:defRPr sz="2400">
                <a:solidFill>
                  <a:schemeClr val="tx1"/>
                </a:solidFill>
                <a:latin typeface="Arial" pitchFamily="34" charset="0"/>
                <a:cs typeface="Arial" pitchFamily="34" charset="0"/>
              </a:defRPr>
            </a:lvl2pPr>
            <a:lvl3pPr marL="1143000" indent="-228600" algn="l" rtl="0" eaLnBrk="1" fontAlgn="base" hangingPunct="1">
              <a:spcBef>
                <a:spcPct val="20000"/>
              </a:spcBef>
              <a:spcAft>
                <a:spcPct val="0"/>
              </a:spcAft>
              <a:buChar char="•"/>
              <a:defRPr sz="2400">
                <a:solidFill>
                  <a:schemeClr val="tx1"/>
                </a:solidFill>
                <a:latin typeface="Arial" pitchFamily="34" charset="0"/>
                <a:cs typeface="Arial" pitchFamily="34" charset="0"/>
              </a:defRPr>
            </a:lvl3pPr>
            <a:lvl4pPr marL="1600200" indent="-228600" algn="l" rtl="0" eaLnBrk="1" fontAlgn="base" hangingPunct="1">
              <a:spcBef>
                <a:spcPct val="20000"/>
              </a:spcBef>
              <a:spcAft>
                <a:spcPct val="0"/>
              </a:spcAft>
              <a:buChar char="–"/>
              <a:defRPr sz="2400">
                <a:solidFill>
                  <a:schemeClr val="tx1"/>
                </a:solidFill>
                <a:latin typeface="Arial" pitchFamily="34" charset="0"/>
                <a:cs typeface="Arial" pitchFamily="34" charset="0"/>
              </a:defRPr>
            </a:lvl4pPr>
            <a:lvl5pPr marL="2057400" indent="-228600" algn="l" rtl="0" eaLnBrk="1" fontAlgn="base" hangingPunct="1">
              <a:spcBef>
                <a:spcPct val="20000"/>
              </a:spcBef>
              <a:spcAft>
                <a:spcPct val="0"/>
              </a:spcAft>
              <a:buChar char="»"/>
              <a:defRPr sz="2400">
                <a:solidFill>
                  <a:schemeClr val="tx1"/>
                </a:solidFill>
                <a:latin typeface="Arial" pitchFamily="34" charset="0"/>
                <a:cs typeface="Arial"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None/>
            </a:pPr>
            <a:r>
              <a:rPr lang="en-GB" sz="2416" kern="0" dirty="0" err="1"/>
              <a:t>Continous</a:t>
            </a:r>
            <a:r>
              <a:rPr lang="en-GB" sz="2416" kern="0" dirty="0"/>
              <a:t> improvement (EFQM model)</a:t>
            </a:r>
          </a:p>
          <a:p>
            <a:pPr marL="0" indent="0">
              <a:buNone/>
            </a:pPr>
            <a:r>
              <a:rPr lang="en-GB" sz="2416" kern="0" dirty="0"/>
              <a:t>Customer delight</a:t>
            </a:r>
          </a:p>
          <a:p>
            <a:pPr marL="0" indent="0">
              <a:buFontTx/>
              <a:buNone/>
            </a:pPr>
            <a:r>
              <a:rPr lang="en-GB" sz="2416" kern="0" dirty="0"/>
              <a:t>Coaching leadership</a:t>
            </a:r>
          </a:p>
          <a:p>
            <a:pPr marL="0" indent="0">
              <a:buFontTx/>
              <a:buNone/>
            </a:pPr>
            <a:r>
              <a:rPr lang="en-GB" sz="2416" kern="0" dirty="0" err="1"/>
              <a:t>Veerkracht</a:t>
            </a:r>
            <a:endParaRPr lang="en-GB" sz="2416" kern="0" dirty="0"/>
          </a:p>
        </p:txBody>
      </p:sp>
    </p:spTree>
    <p:extLst>
      <p:ext uri="{BB962C8B-B14F-4D97-AF65-F5344CB8AC3E}">
        <p14:creationId xmlns:p14="http://schemas.microsoft.com/office/powerpoint/2010/main" val="1005276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F59FD-1425-19DB-E700-527C45C3AF7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743C73A-7B2D-12C9-31F7-0ACC2641697D}"/>
              </a:ext>
            </a:extLst>
          </p:cNvPr>
          <p:cNvSpPr>
            <a:spLocks noGrp="1"/>
          </p:cNvSpPr>
          <p:nvPr>
            <p:ph type="title"/>
          </p:nvPr>
        </p:nvSpPr>
        <p:spPr/>
        <p:txBody>
          <a:bodyPr/>
          <a:lstStyle/>
          <a:p>
            <a:pPr defTabSz="382936">
              <a:defRPr/>
            </a:pPr>
            <a:r>
              <a:rPr lang="nl-NL" sz="3383" dirty="0">
                <a:solidFill>
                  <a:srgbClr val="0FCBC2"/>
                </a:solidFill>
              </a:rPr>
              <a:t>CONTINUOUS IMPROVEMENT</a:t>
            </a:r>
          </a:p>
        </p:txBody>
      </p:sp>
      <p:grpSp>
        <p:nvGrpSpPr>
          <p:cNvPr id="25602" name="Group 4">
            <a:extLst>
              <a:ext uri="{FF2B5EF4-FFF2-40B4-BE49-F238E27FC236}">
                <a16:creationId xmlns:a16="http://schemas.microsoft.com/office/drawing/2014/main" id="{10D80C9B-B418-9211-36AB-9B9EAADE4DCF}"/>
              </a:ext>
            </a:extLst>
          </p:cNvPr>
          <p:cNvGrpSpPr>
            <a:grpSpLocks noChangeAspect="1"/>
          </p:cNvGrpSpPr>
          <p:nvPr/>
        </p:nvGrpSpPr>
        <p:grpSpPr bwMode="auto">
          <a:xfrm>
            <a:off x="5408794" y="2469895"/>
            <a:ext cx="5369799" cy="3221879"/>
            <a:chOff x="2200" y="1141"/>
            <a:chExt cx="7200" cy="4320"/>
          </a:xfrm>
        </p:grpSpPr>
        <p:sp>
          <p:nvSpPr>
            <p:cNvPr id="25607" name="AutoShape 5">
              <a:extLst>
                <a:ext uri="{FF2B5EF4-FFF2-40B4-BE49-F238E27FC236}">
                  <a16:creationId xmlns:a16="http://schemas.microsoft.com/office/drawing/2014/main" id="{ED6654CE-D458-F83B-8299-D6D534871DEE}"/>
                </a:ext>
              </a:extLst>
            </p:cNvPr>
            <p:cNvSpPr>
              <a:spLocks noChangeAspect="1" noChangeArrowheads="1"/>
            </p:cNvSpPr>
            <p:nvPr/>
          </p:nvSpPr>
          <p:spPr bwMode="auto">
            <a:xfrm>
              <a:off x="2200" y="1141"/>
              <a:ext cx="720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l-NL" altLang="en-US" sz="1691"/>
            </a:p>
          </p:txBody>
        </p:sp>
        <p:sp>
          <p:nvSpPr>
            <p:cNvPr id="25608" name="Line 6">
              <a:extLst>
                <a:ext uri="{FF2B5EF4-FFF2-40B4-BE49-F238E27FC236}">
                  <a16:creationId xmlns:a16="http://schemas.microsoft.com/office/drawing/2014/main" id="{3DB5E0A7-857C-A045-2EF8-EBF488A1682A}"/>
                </a:ext>
              </a:extLst>
            </p:cNvPr>
            <p:cNvSpPr>
              <a:spLocks noChangeShapeType="1"/>
            </p:cNvSpPr>
            <p:nvPr/>
          </p:nvSpPr>
          <p:spPr bwMode="auto">
            <a:xfrm>
              <a:off x="3352" y="2005"/>
              <a:ext cx="0" cy="115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25609" name="Line 7">
              <a:extLst>
                <a:ext uri="{FF2B5EF4-FFF2-40B4-BE49-F238E27FC236}">
                  <a16:creationId xmlns:a16="http://schemas.microsoft.com/office/drawing/2014/main" id="{9AD928FA-F595-5079-1DCF-61D5DB15BEEA}"/>
                </a:ext>
              </a:extLst>
            </p:cNvPr>
            <p:cNvSpPr>
              <a:spLocks noChangeShapeType="1"/>
            </p:cNvSpPr>
            <p:nvPr/>
          </p:nvSpPr>
          <p:spPr bwMode="auto">
            <a:xfrm>
              <a:off x="3352" y="3157"/>
              <a:ext cx="144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25610" name="Line 8">
              <a:extLst>
                <a:ext uri="{FF2B5EF4-FFF2-40B4-BE49-F238E27FC236}">
                  <a16:creationId xmlns:a16="http://schemas.microsoft.com/office/drawing/2014/main" id="{96BEB8D5-8837-DC7D-199C-BB6A029657D9}"/>
                </a:ext>
              </a:extLst>
            </p:cNvPr>
            <p:cNvSpPr>
              <a:spLocks noChangeShapeType="1"/>
            </p:cNvSpPr>
            <p:nvPr/>
          </p:nvSpPr>
          <p:spPr bwMode="auto">
            <a:xfrm>
              <a:off x="3352" y="2869"/>
              <a:ext cx="28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25611" name="Line 9">
              <a:extLst>
                <a:ext uri="{FF2B5EF4-FFF2-40B4-BE49-F238E27FC236}">
                  <a16:creationId xmlns:a16="http://schemas.microsoft.com/office/drawing/2014/main" id="{B14DDDB9-CBF4-568E-12A8-D36F0181DC81}"/>
                </a:ext>
              </a:extLst>
            </p:cNvPr>
            <p:cNvSpPr>
              <a:spLocks noChangeShapeType="1"/>
            </p:cNvSpPr>
            <p:nvPr/>
          </p:nvSpPr>
          <p:spPr bwMode="auto">
            <a:xfrm>
              <a:off x="3640" y="2581"/>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25612" name="Line 10">
              <a:extLst>
                <a:ext uri="{FF2B5EF4-FFF2-40B4-BE49-F238E27FC236}">
                  <a16:creationId xmlns:a16="http://schemas.microsoft.com/office/drawing/2014/main" id="{B2AC0461-20C7-CD45-7967-49865A1474EF}"/>
                </a:ext>
              </a:extLst>
            </p:cNvPr>
            <p:cNvSpPr>
              <a:spLocks noChangeShapeType="1"/>
            </p:cNvSpPr>
            <p:nvPr/>
          </p:nvSpPr>
          <p:spPr bwMode="auto">
            <a:xfrm>
              <a:off x="3640" y="2581"/>
              <a:ext cx="28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25613" name="Line 11">
              <a:extLst>
                <a:ext uri="{FF2B5EF4-FFF2-40B4-BE49-F238E27FC236}">
                  <a16:creationId xmlns:a16="http://schemas.microsoft.com/office/drawing/2014/main" id="{08F8E0F6-E961-6006-DE0A-2A2DE6A1C163}"/>
                </a:ext>
              </a:extLst>
            </p:cNvPr>
            <p:cNvSpPr>
              <a:spLocks noChangeShapeType="1"/>
            </p:cNvSpPr>
            <p:nvPr/>
          </p:nvSpPr>
          <p:spPr bwMode="auto">
            <a:xfrm flipV="1">
              <a:off x="3928" y="2293"/>
              <a:ext cx="1"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25614" name="Line 12">
              <a:extLst>
                <a:ext uri="{FF2B5EF4-FFF2-40B4-BE49-F238E27FC236}">
                  <a16:creationId xmlns:a16="http://schemas.microsoft.com/office/drawing/2014/main" id="{5FD3DFEE-F0DE-7380-9D9F-663A5ABC61AB}"/>
                </a:ext>
              </a:extLst>
            </p:cNvPr>
            <p:cNvSpPr>
              <a:spLocks noChangeShapeType="1"/>
            </p:cNvSpPr>
            <p:nvPr/>
          </p:nvSpPr>
          <p:spPr bwMode="auto">
            <a:xfrm>
              <a:off x="3928" y="2293"/>
              <a:ext cx="28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25615" name="Line 13">
              <a:extLst>
                <a:ext uri="{FF2B5EF4-FFF2-40B4-BE49-F238E27FC236}">
                  <a16:creationId xmlns:a16="http://schemas.microsoft.com/office/drawing/2014/main" id="{B75529EF-4A71-575E-0218-2D7B78E4A374}"/>
                </a:ext>
              </a:extLst>
            </p:cNvPr>
            <p:cNvSpPr>
              <a:spLocks noChangeShapeType="1"/>
            </p:cNvSpPr>
            <p:nvPr/>
          </p:nvSpPr>
          <p:spPr bwMode="auto">
            <a:xfrm flipV="1">
              <a:off x="4216" y="2005"/>
              <a:ext cx="0" cy="2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25616" name="Line 14">
              <a:extLst>
                <a:ext uri="{FF2B5EF4-FFF2-40B4-BE49-F238E27FC236}">
                  <a16:creationId xmlns:a16="http://schemas.microsoft.com/office/drawing/2014/main" id="{8CA5B6A6-EAD4-C25A-B9D1-F18C5786F666}"/>
                </a:ext>
              </a:extLst>
            </p:cNvPr>
            <p:cNvSpPr>
              <a:spLocks noChangeShapeType="1"/>
            </p:cNvSpPr>
            <p:nvPr/>
          </p:nvSpPr>
          <p:spPr bwMode="auto">
            <a:xfrm>
              <a:off x="4216" y="2005"/>
              <a:ext cx="28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grpSp>
      <p:pic>
        <p:nvPicPr>
          <p:cNvPr id="25603" name="Picture 2" descr="C:\windows\Profiles\everard\Mijn documenten\ad en everard\training\Assessorcursus\kaizen of1.pcx">
            <a:extLst>
              <a:ext uri="{FF2B5EF4-FFF2-40B4-BE49-F238E27FC236}">
                <a16:creationId xmlns:a16="http://schemas.microsoft.com/office/drawing/2014/main" id="{D04D9C4F-BE84-AB9F-F71D-D68559EEB3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668" y="2932294"/>
            <a:ext cx="2658201" cy="3369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ekstvak 16">
            <a:extLst>
              <a:ext uri="{FF2B5EF4-FFF2-40B4-BE49-F238E27FC236}">
                <a16:creationId xmlns:a16="http://schemas.microsoft.com/office/drawing/2014/main" id="{7E9311C0-76BE-D994-1889-63720AA08C48}"/>
              </a:ext>
            </a:extLst>
          </p:cNvPr>
          <p:cNvSpPr txBox="1">
            <a:spLocks noChangeArrowheads="1"/>
          </p:cNvSpPr>
          <p:nvPr/>
        </p:nvSpPr>
        <p:spPr bwMode="auto">
          <a:xfrm>
            <a:off x="5830918" y="2474369"/>
            <a:ext cx="965072" cy="352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nl-NL" altLang="en-US" sz="1691" dirty="0" err="1"/>
              <a:t>quality</a:t>
            </a:r>
            <a:endParaRPr lang="nl-NL" altLang="en-US" sz="1691" dirty="0"/>
          </a:p>
        </p:txBody>
      </p:sp>
      <p:sp>
        <p:nvSpPr>
          <p:cNvPr id="25605" name="Tekstvak 17">
            <a:extLst>
              <a:ext uri="{FF2B5EF4-FFF2-40B4-BE49-F238E27FC236}">
                <a16:creationId xmlns:a16="http://schemas.microsoft.com/office/drawing/2014/main" id="{E15CB2DE-15BE-25A4-4034-FBB0180EDBD8}"/>
              </a:ext>
            </a:extLst>
          </p:cNvPr>
          <p:cNvSpPr txBox="1">
            <a:spLocks noChangeArrowheads="1"/>
          </p:cNvSpPr>
          <p:nvPr/>
        </p:nvSpPr>
        <p:spPr bwMode="auto">
          <a:xfrm>
            <a:off x="6798976" y="4036087"/>
            <a:ext cx="826352" cy="352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nl-NL" altLang="en-US" sz="1691"/>
              <a:t>time</a:t>
            </a:r>
          </a:p>
        </p:txBody>
      </p:sp>
    </p:spTree>
    <p:extLst>
      <p:ext uri="{BB962C8B-B14F-4D97-AF65-F5344CB8AC3E}">
        <p14:creationId xmlns:p14="http://schemas.microsoft.com/office/powerpoint/2010/main" val="262729130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C2810-2457-7483-697A-9F7FAD16441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CE5CCFE-DAB3-48F8-2C2F-761AEA5D4253}"/>
              </a:ext>
            </a:extLst>
          </p:cNvPr>
          <p:cNvSpPr>
            <a:spLocks noGrp="1"/>
          </p:cNvSpPr>
          <p:nvPr>
            <p:ph type="title"/>
          </p:nvPr>
        </p:nvSpPr>
        <p:spPr/>
        <p:txBody>
          <a:bodyPr/>
          <a:lstStyle/>
          <a:p>
            <a:pPr defTabSz="382936">
              <a:defRPr/>
            </a:pPr>
            <a:r>
              <a:rPr lang="nl-NL" b="1" dirty="0">
                <a:solidFill>
                  <a:srgbClr val="0FCBC2"/>
                </a:solidFill>
              </a:rPr>
              <a:t>IMAI: KAIZEN</a:t>
            </a:r>
          </a:p>
        </p:txBody>
      </p:sp>
      <p:pic>
        <p:nvPicPr>
          <p:cNvPr id="30722" name="Afbeelding 4" descr="masaaki%20imai%20gemba%20kaizen.jpg">
            <a:extLst>
              <a:ext uri="{FF2B5EF4-FFF2-40B4-BE49-F238E27FC236}">
                <a16:creationId xmlns:a16="http://schemas.microsoft.com/office/drawing/2014/main" id="{DF34B753-9956-727B-403F-412A5283FC5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6247" y="1844824"/>
            <a:ext cx="2922064" cy="3644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Afbeelding 5" descr="kaizen-japanse-tekens-met-uitleg.jpg">
            <a:extLst>
              <a:ext uri="{FF2B5EF4-FFF2-40B4-BE49-F238E27FC236}">
                <a16:creationId xmlns:a16="http://schemas.microsoft.com/office/drawing/2014/main" id="{65FE6D57-CFD4-3A7C-5E18-A940FE61EC5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43217" y="1844823"/>
            <a:ext cx="4207833" cy="3644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788803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B92A9-8D98-D091-A629-F7A691A00A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7CDE90-7066-950C-8257-F52CEFDDBD46}"/>
              </a:ext>
            </a:extLst>
          </p:cNvPr>
          <p:cNvSpPr>
            <a:spLocks noGrp="1"/>
          </p:cNvSpPr>
          <p:nvPr>
            <p:ph type="title"/>
          </p:nvPr>
        </p:nvSpPr>
        <p:spPr>
          <a:xfrm>
            <a:off x="685800" y="188640"/>
            <a:ext cx="7772400" cy="1143000"/>
          </a:xfrm>
        </p:spPr>
        <p:txBody>
          <a:bodyPr/>
          <a:lstStyle/>
          <a:p>
            <a:r>
              <a:rPr lang="en-US" b="1" dirty="0">
                <a:solidFill>
                  <a:srgbClr val="0FCBC2"/>
                </a:solidFill>
              </a:rPr>
              <a:t>Continuous Improvement</a:t>
            </a:r>
          </a:p>
        </p:txBody>
      </p:sp>
      <p:pic>
        <p:nvPicPr>
          <p:cNvPr id="4" name="Online Media 3" descr="1.1 Masaaki Imai - Definition of KAIZEN">
            <a:hlinkClick r:id="" action="ppaction://media"/>
            <a:extLst>
              <a:ext uri="{FF2B5EF4-FFF2-40B4-BE49-F238E27FC236}">
                <a16:creationId xmlns:a16="http://schemas.microsoft.com/office/drawing/2014/main" id="{449C6956-0FEA-FC8A-2058-92ACE269588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93004" y="1331640"/>
            <a:ext cx="7557992" cy="4251730"/>
          </a:xfrm>
        </p:spPr>
      </p:pic>
    </p:spTree>
    <p:extLst>
      <p:ext uri="{BB962C8B-B14F-4D97-AF65-F5344CB8AC3E}">
        <p14:creationId xmlns:p14="http://schemas.microsoft.com/office/powerpoint/2010/main" val="696718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27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63B26-8BAB-E4DB-CA29-F7CABD679039}"/>
            </a:ext>
          </a:extLst>
        </p:cNvPr>
        <p:cNvGrpSpPr/>
        <p:nvPr/>
      </p:nvGrpSpPr>
      <p:grpSpPr>
        <a:xfrm>
          <a:off x="0" y="0"/>
          <a:ext cx="0" cy="0"/>
          <a:chOff x="0" y="0"/>
          <a:chExt cx="0" cy="0"/>
        </a:xfrm>
      </p:grpSpPr>
      <p:sp>
        <p:nvSpPr>
          <p:cNvPr id="7171" name="Rectangle 4">
            <a:extLst>
              <a:ext uri="{FF2B5EF4-FFF2-40B4-BE49-F238E27FC236}">
                <a16:creationId xmlns:a16="http://schemas.microsoft.com/office/drawing/2014/main" id="{5AA55B97-8A1D-F9C4-6BA8-4657EDAAE565}"/>
              </a:ext>
            </a:extLst>
          </p:cNvPr>
          <p:cNvSpPr>
            <a:spLocks noGrp="1" noChangeArrowheads="1"/>
          </p:cNvSpPr>
          <p:nvPr>
            <p:ph type="title"/>
          </p:nvPr>
        </p:nvSpPr>
        <p:spPr>
          <a:xfrm>
            <a:off x="1115192" y="344797"/>
            <a:ext cx="6913615" cy="960597"/>
          </a:xfrm>
          <a:extLst>
            <a:ext uri="{91240B29-F687-4f45-9708-019B960494DF}">
              <a14:hiddenLine xmlns="" xmlns:a14="http://schemas.microsoft.com/office/drawing/2010/main" w="12700">
                <a:solidFill>
                  <a:srgbClr val="000000"/>
                </a:solidFill>
                <a:miter lim="800000"/>
                <a:headEnd/>
                <a:tailEnd/>
              </a14:hiddenLine>
            </a:ext>
          </a:extLst>
        </p:spPr>
        <p:txBody>
          <a:bodyPr/>
          <a:lstStyle/>
          <a:p>
            <a:pPr defTabSz="382936">
              <a:defRPr/>
            </a:pPr>
            <a:r>
              <a:rPr lang="nl-NL" sz="4349" b="1" dirty="0">
                <a:solidFill>
                  <a:srgbClr val="00A7A2"/>
                </a:solidFill>
                <a:latin typeface="Gill Sans" charset="0"/>
                <a:ea typeface="ヒラギノ角ゴ ProN W3" charset="0"/>
                <a:cs typeface="ヒラギノ角ゴ ProN W3" charset="0"/>
              </a:rPr>
              <a:t>PDSA-</a:t>
            </a:r>
            <a:r>
              <a:rPr lang="nl-NL" sz="4349" b="1" dirty="0" err="1">
                <a:solidFill>
                  <a:srgbClr val="00A7A2"/>
                </a:solidFill>
                <a:latin typeface="Gill Sans" charset="0"/>
                <a:ea typeface="ヒラギノ角ゴ ProN W3" charset="0"/>
                <a:cs typeface="ヒラギノ角ゴ ProN W3" charset="0"/>
              </a:rPr>
              <a:t>circle</a:t>
            </a:r>
            <a:endParaRPr lang="nl-NL" sz="4349" b="1" dirty="0">
              <a:solidFill>
                <a:srgbClr val="00A7A2"/>
              </a:solidFill>
              <a:latin typeface="Gill Sans" charset="0"/>
              <a:ea typeface="ヒラギノ角ゴ ProN W3" charset="0"/>
              <a:cs typeface="ヒラギノ角ゴ ProN W3" charset="0"/>
            </a:endParaRPr>
          </a:p>
        </p:txBody>
      </p:sp>
      <p:sp>
        <p:nvSpPr>
          <p:cNvPr id="7169" name="Rectangle 2">
            <a:extLst>
              <a:ext uri="{FF2B5EF4-FFF2-40B4-BE49-F238E27FC236}">
                <a16:creationId xmlns:a16="http://schemas.microsoft.com/office/drawing/2014/main" id="{31B289D9-3A39-05B1-1C68-EF343593FF68}"/>
              </a:ext>
            </a:extLst>
          </p:cNvPr>
          <p:cNvSpPr>
            <a:spLocks noGrp="1" noChangeArrowheads="1"/>
          </p:cNvSpPr>
          <p:nvPr>
            <p:ph idx="1"/>
          </p:nvPr>
        </p:nvSpPr>
        <p:spPr>
          <a:xfrm>
            <a:off x="1115939" y="3528939"/>
            <a:ext cx="6913615" cy="747296"/>
          </a:xfrm>
        </p:spPr>
        <p:txBody>
          <a:bodyPr/>
          <a:lstStyle/>
          <a:p>
            <a:pPr marL="292277" indent="-292277" algn="ctr" defTabSz="382936">
              <a:spcBef>
                <a:spcPts val="1215"/>
              </a:spcBef>
              <a:buNone/>
              <a:defRPr/>
            </a:pPr>
            <a:endParaRPr lang="nl-NL" sz="2350">
              <a:latin typeface="Gill Sans" charset="0"/>
              <a:ea typeface="ヒラギノ角ゴ ProN W3" charset="0"/>
              <a:cs typeface="ヒラギノ角ゴ ProN W3" charset="0"/>
            </a:endParaRPr>
          </a:p>
          <a:p>
            <a:pPr marL="292277" indent="-292277" algn="ctr" defTabSz="382936">
              <a:spcBef>
                <a:spcPts val="1215"/>
              </a:spcBef>
              <a:buNone/>
              <a:defRPr/>
            </a:pPr>
            <a:endParaRPr lang="nl-NL" sz="2350">
              <a:latin typeface="Gill Sans" charset="0"/>
              <a:ea typeface="ヒラギノ角ゴ ProN W3" charset="0"/>
              <a:cs typeface="ヒラギノ角ゴ ProN W3" charset="0"/>
            </a:endParaRPr>
          </a:p>
        </p:txBody>
      </p:sp>
      <p:pic>
        <p:nvPicPr>
          <p:cNvPr id="2" name="Picture 1" descr="Plan Do Study Act Cycle (PDSA) | Whāraurau">
            <a:extLst>
              <a:ext uri="{FF2B5EF4-FFF2-40B4-BE49-F238E27FC236}">
                <a16:creationId xmlns:a16="http://schemas.microsoft.com/office/drawing/2014/main" id="{CD73B3EB-CF24-43B1-D4D1-8698B95F0F76}"/>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953506" y="1759490"/>
            <a:ext cx="5943131" cy="335637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165AAA6-0317-EF3D-1B7F-9FAB7DFA6E05}"/>
              </a:ext>
            </a:extLst>
          </p:cNvPr>
          <p:cNvSpPr txBox="1"/>
          <p:nvPr/>
        </p:nvSpPr>
        <p:spPr>
          <a:xfrm>
            <a:off x="1979712" y="5877272"/>
            <a:ext cx="4639732" cy="538481"/>
          </a:xfrm>
          <a:prstGeom prst="rect">
            <a:avLst/>
          </a:prstGeom>
          <a:noFill/>
        </p:spPr>
        <p:txBody>
          <a:bodyPr wrap="none" rtlCol="0">
            <a:spAutoFit/>
          </a:bodyPr>
          <a:lstStyle/>
          <a:p>
            <a:r>
              <a:rPr lang="en-GB" sz="2899" dirty="0"/>
              <a:t>Shewhart    /  W.E. Deming</a:t>
            </a:r>
          </a:p>
        </p:txBody>
      </p:sp>
      <p:grpSp>
        <p:nvGrpSpPr>
          <p:cNvPr id="4" name="Group 2">
            <a:extLst>
              <a:ext uri="{FF2B5EF4-FFF2-40B4-BE49-F238E27FC236}">
                <a16:creationId xmlns:a16="http://schemas.microsoft.com/office/drawing/2014/main" id="{2B27D767-462E-4BBF-5B2D-EF640049E966}"/>
              </a:ext>
            </a:extLst>
          </p:cNvPr>
          <p:cNvGrpSpPr>
            <a:grpSpLocks/>
          </p:cNvGrpSpPr>
          <p:nvPr/>
        </p:nvGrpSpPr>
        <p:grpSpPr bwMode="auto">
          <a:xfrm>
            <a:off x="7235973" y="1305394"/>
            <a:ext cx="1584176" cy="4018798"/>
            <a:chOff x="2880" y="2304"/>
            <a:chExt cx="2665" cy="5834"/>
          </a:xfrm>
        </p:grpSpPr>
        <p:grpSp>
          <p:nvGrpSpPr>
            <p:cNvPr id="5" name="Group 3">
              <a:extLst>
                <a:ext uri="{FF2B5EF4-FFF2-40B4-BE49-F238E27FC236}">
                  <a16:creationId xmlns:a16="http://schemas.microsoft.com/office/drawing/2014/main" id="{E0A5E8FC-3147-B8F6-E04B-7312F631D35A}"/>
                </a:ext>
              </a:extLst>
            </p:cNvPr>
            <p:cNvGrpSpPr>
              <a:grpSpLocks/>
            </p:cNvGrpSpPr>
            <p:nvPr/>
          </p:nvGrpSpPr>
          <p:grpSpPr bwMode="auto">
            <a:xfrm>
              <a:off x="2880" y="2304"/>
              <a:ext cx="2665" cy="5834"/>
              <a:chOff x="2880" y="2304"/>
              <a:chExt cx="5328" cy="11664"/>
            </a:xfrm>
          </p:grpSpPr>
          <p:grpSp>
            <p:nvGrpSpPr>
              <p:cNvPr id="22" name="Group 4">
                <a:extLst>
                  <a:ext uri="{FF2B5EF4-FFF2-40B4-BE49-F238E27FC236}">
                    <a16:creationId xmlns:a16="http://schemas.microsoft.com/office/drawing/2014/main" id="{322E00A2-9A96-4BE5-91AE-9BE78EF70E20}"/>
                  </a:ext>
                </a:extLst>
              </p:cNvPr>
              <p:cNvGrpSpPr>
                <a:grpSpLocks/>
              </p:cNvGrpSpPr>
              <p:nvPr/>
            </p:nvGrpSpPr>
            <p:grpSpPr bwMode="auto">
              <a:xfrm>
                <a:off x="2880" y="2304"/>
                <a:ext cx="5040" cy="7200"/>
                <a:chOff x="2880" y="2304"/>
                <a:chExt cx="5040" cy="7200"/>
              </a:xfrm>
            </p:grpSpPr>
            <p:sp>
              <p:nvSpPr>
                <p:cNvPr id="32" name="Oval 5">
                  <a:extLst>
                    <a:ext uri="{FF2B5EF4-FFF2-40B4-BE49-F238E27FC236}">
                      <a16:creationId xmlns:a16="http://schemas.microsoft.com/office/drawing/2014/main" id="{F156F868-A917-0F8F-FB6D-B62A2428050E}"/>
                    </a:ext>
                  </a:extLst>
                </p:cNvPr>
                <p:cNvSpPr>
                  <a:spLocks noChangeArrowheads="1"/>
                </p:cNvSpPr>
                <p:nvPr/>
              </p:nvSpPr>
              <p:spPr bwMode="auto">
                <a:xfrm>
                  <a:off x="3599" y="5615"/>
                  <a:ext cx="4321" cy="3888"/>
                </a:xfrm>
                <a:prstGeom prst="ellipse">
                  <a:avLst/>
                </a:prstGeom>
                <a:noFill/>
                <a:ln w="9525">
                  <a:solidFill>
                    <a:srgbClr val="808080"/>
                  </a:solidFill>
                  <a:round/>
                  <a:headEnd/>
                  <a:tailEnd/>
                </a:ln>
                <a:effectLst/>
                <a:scene3d>
                  <a:camera prst="legacyObliqueTopRight">
                    <a:rot lat="2700000" lon="0" rev="0"/>
                  </a:camera>
                  <a:lightRig rig="legacyFlat3" dir="b"/>
                </a:scene3d>
                <a:sp3d extrusionH="87300" prstMaterial="legacyMatte">
                  <a:bevelT w="13500" h="13500" prst="angle"/>
                  <a:bevelB w="13500" h="13500" prst="angle"/>
                  <a:extrusionClr>
                    <a:srgbClr val="808080"/>
                  </a:extrusionClr>
                </a:sp3d>
                <a:extLst>
                  <a:ext uri="{909E8E84-426E-40dd-AFC4-6F175D3DCCD1}">
                    <a14:hiddenFill xmlns="" xmlns:a14="http://schemas.microsoft.com/office/drawing/2010/main">
                      <a:solidFill>
                        <a:srgbClr val="FFFF00"/>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flatTx/>
                </a:bodyPr>
                <a:lstStyle/>
                <a:p>
                  <a:pPr>
                    <a:defRPr/>
                  </a:pPr>
                  <a:endParaRPr lang="nl-NL" sz="1691">
                    <a:latin typeface="Arial" charset="0"/>
                    <a:ea typeface="ＭＳ Ｐゴシック" charset="0"/>
                    <a:cs typeface="ＭＳ Ｐゴシック" charset="0"/>
                  </a:endParaRPr>
                </a:p>
              </p:txBody>
            </p:sp>
            <p:sp>
              <p:nvSpPr>
                <p:cNvPr id="33" name="Oval 6">
                  <a:extLst>
                    <a:ext uri="{FF2B5EF4-FFF2-40B4-BE49-F238E27FC236}">
                      <a16:creationId xmlns:a16="http://schemas.microsoft.com/office/drawing/2014/main" id="{4BD08D2F-D627-261F-3762-E74F6A1ACA82}"/>
                    </a:ext>
                  </a:extLst>
                </p:cNvPr>
                <p:cNvSpPr>
                  <a:spLocks noChangeArrowheads="1"/>
                </p:cNvSpPr>
                <p:nvPr/>
              </p:nvSpPr>
              <p:spPr bwMode="auto">
                <a:xfrm>
                  <a:off x="3599" y="3457"/>
                  <a:ext cx="4321" cy="3888"/>
                </a:xfrm>
                <a:prstGeom prst="ellipse">
                  <a:avLst/>
                </a:prstGeom>
                <a:noFill/>
                <a:ln w="9525">
                  <a:solidFill>
                    <a:srgbClr val="808080"/>
                  </a:solidFill>
                  <a:round/>
                  <a:headEnd/>
                  <a:tailEnd/>
                </a:ln>
                <a:effectLst/>
                <a:scene3d>
                  <a:camera prst="legacyObliqueTopRight">
                    <a:rot lat="2700000" lon="0" rev="0"/>
                  </a:camera>
                  <a:lightRig rig="legacyFlat3" dir="b"/>
                </a:scene3d>
                <a:sp3d extrusionH="87300" prstMaterial="legacyMatte">
                  <a:bevelT w="13500" h="13500" prst="angle"/>
                  <a:bevelB w="13500" h="13500" prst="angle"/>
                  <a:extrusionClr>
                    <a:srgbClr val="808080"/>
                  </a:extrusionClr>
                </a:sp3d>
                <a:extLst>
                  <a:ext uri="{909E8E84-426E-40dd-AFC4-6F175D3DCCD1}">
                    <a14:hiddenFill xmlns="" xmlns:a14="http://schemas.microsoft.com/office/drawing/2010/main">
                      <a:solidFill>
                        <a:srgbClr val="FFFF00"/>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flatTx/>
                </a:bodyPr>
                <a:lstStyle/>
                <a:p>
                  <a:pPr>
                    <a:defRPr/>
                  </a:pPr>
                  <a:endParaRPr lang="nl-NL" sz="1691">
                    <a:latin typeface="Arial" charset="0"/>
                    <a:ea typeface="ＭＳ Ｐゴシック" charset="0"/>
                    <a:cs typeface="ＭＳ Ｐゴシック" charset="0"/>
                  </a:endParaRPr>
                </a:p>
              </p:txBody>
            </p:sp>
            <p:grpSp>
              <p:nvGrpSpPr>
                <p:cNvPr id="34" name="Group 7">
                  <a:extLst>
                    <a:ext uri="{FF2B5EF4-FFF2-40B4-BE49-F238E27FC236}">
                      <a16:creationId xmlns:a16="http://schemas.microsoft.com/office/drawing/2014/main" id="{993F1919-EBF5-72D3-5A63-32C07033796F}"/>
                    </a:ext>
                  </a:extLst>
                </p:cNvPr>
                <p:cNvGrpSpPr>
                  <a:grpSpLocks/>
                </p:cNvGrpSpPr>
                <p:nvPr/>
              </p:nvGrpSpPr>
              <p:grpSpPr bwMode="auto">
                <a:xfrm>
                  <a:off x="3168" y="4608"/>
                  <a:ext cx="3025" cy="3193"/>
                  <a:chOff x="4176" y="6336"/>
                  <a:chExt cx="3025" cy="3193"/>
                </a:xfrm>
              </p:grpSpPr>
              <p:sp>
                <p:nvSpPr>
                  <p:cNvPr id="38" name="Arc 8">
                    <a:extLst>
                      <a:ext uri="{FF2B5EF4-FFF2-40B4-BE49-F238E27FC236}">
                        <a16:creationId xmlns:a16="http://schemas.microsoft.com/office/drawing/2014/main" id="{E105D19E-C992-80C7-8090-8763D223B7D5}"/>
                      </a:ext>
                    </a:extLst>
                  </p:cNvPr>
                  <p:cNvSpPr>
                    <a:spLocks/>
                  </p:cNvSpPr>
                  <p:nvPr/>
                </p:nvSpPr>
                <p:spPr bwMode="auto">
                  <a:xfrm rot="5400000" flipH="1" flipV="1">
                    <a:off x="4908" y="5604"/>
                    <a:ext cx="1561" cy="3025"/>
                  </a:xfrm>
                  <a:custGeom>
                    <a:avLst/>
                    <a:gdLst>
                      <a:gd name="T0" fmla="*/ 0 w 21600"/>
                      <a:gd name="T1" fmla="*/ 0 h 21543"/>
                      <a:gd name="T2" fmla="*/ 0 w 21600"/>
                      <a:gd name="T3" fmla="*/ 0 h 21543"/>
                      <a:gd name="T4" fmla="*/ 0 w 21600"/>
                      <a:gd name="T5" fmla="*/ 0 h 21543"/>
                      <a:gd name="T6" fmla="*/ 0 60000 65536"/>
                      <a:gd name="T7" fmla="*/ 0 60000 65536"/>
                      <a:gd name="T8" fmla="*/ 0 60000 65536"/>
                    </a:gdLst>
                    <a:ahLst/>
                    <a:cxnLst>
                      <a:cxn ang="T6">
                        <a:pos x="T0" y="T1"/>
                      </a:cxn>
                      <a:cxn ang="T7">
                        <a:pos x="T2" y="T3"/>
                      </a:cxn>
                      <a:cxn ang="T8">
                        <a:pos x="T4" y="T5"/>
                      </a:cxn>
                    </a:cxnLst>
                    <a:rect l="0" t="0" r="r" b="b"/>
                    <a:pathLst>
                      <a:path w="21600" h="21543" fill="none" extrusionOk="0">
                        <a:moveTo>
                          <a:pt x="1561" y="-1"/>
                        </a:moveTo>
                        <a:cubicBezTo>
                          <a:pt x="12855" y="817"/>
                          <a:pt x="21600" y="10219"/>
                          <a:pt x="21600" y="21543"/>
                        </a:cubicBezTo>
                      </a:path>
                      <a:path w="21600" h="21543" stroke="0" extrusionOk="0">
                        <a:moveTo>
                          <a:pt x="1561" y="-1"/>
                        </a:moveTo>
                        <a:cubicBezTo>
                          <a:pt x="12855" y="817"/>
                          <a:pt x="21600" y="10219"/>
                          <a:pt x="21600" y="21543"/>
                        </a:cubicBezTo>
                        <a:lnTo>
                          <a:pt x="0" y="21543"/>
                        </a:lnTo>
                        <a:lnTo>
                          <a:pt x="1561" y="-1"/>
                        </a:lnTo>
                        <a:close/>
                      </a:path>
                    </a:pathLst>
                  </a:custGeom>
                  <a:noFill/>
                  <a:ln w="47625">
                    <a:solidFill>
                      <a:srgbClr val="808080"/>
                    </a:solidFill>
                    <a:prstDash val="sysDot"/>
                    <a:round/>
                    <a:headEnd/>
                    <a:tailEnd/>
                  </a:ln>
                  <a:extLst>
                    <a:ext uri="{909E8E84-426E-40DD-AFC4-6F175D3DCCD1}">
                      <a14:hiddenFill xmlns:a14="http://schemas.microsoft.com/office/drawing/2010/main">
                        <a:solidFill>
                          <a:srgbClr val="FFFFFF"/>
                        </a:solidFill>
                      </a14:hiddenFill>
                    </a:ext>
                  </a:extLst>
                </p:spPr>
                <p:txBody>
                  <a:bodyPr/>
                  <a:lstStyle/>
                  <a:p>
                    <a:endParaRPr lang="en-US" sz="1691"/>
                  </a:p>
                </p:txBody>
              </p:sp>
              <p:sp>
                <p:nvSpPr>
                  <p:cNvPr id="39" name="Arc 9">
                    <a:extLst>
                      <a:ext uri="{FF2B5EF4-FFF2-40B4-BE49-F238E27FC236}">
                        <a16:creationId xmlns:a16="http://schemas.microsoft.com/office/drawing/2014/main" id="{583553C6-D211-9453-A646-C8D3953F0BDE}"/>
                      </a:ext>
                    </a:extLst>
                  </p:cNvPr>
                  <p:cNvSpPr>
                    <a:spLocks/>
                  </p:cNvSpPr>
                  <p:nvPr/>
                </p:nvSpPr>
                <p:spPr bwMode="auto">
                  <a:xfrm rot="5400000" flipV="1">
                    <a:off x="3733" y="7933"/>
                    <a:ext cx="2041" cy="1152"/>
                  </a:xfrm>
                  <a:custGeom>
                    <a:avLst/>
                    <a:gdLst>
                      <a:gd name="T0" fmla="*/ 0 w 29935"/>
                      <a:gd name="T1" fmla="*/ 0 h 21600"/>
                      <a:gd name="T2" fmla="*/ 0 w 29935"/>
                      <a:gd name="T3" fmla="*/ 0 h 21600"/>
                      <a:gd name="T4" fmla="*/ 0 w 29935"/>
                      <a:gd name="T5" fmla="*/ 0 h 21600"/>
                      <a:gd name="T6" fmla="*/ 0 60000 65536"/>
                      <a:gd name="T7" fmla="*/ 0 60000 65536"/>
                      <a:gd name="T8" fmla="*/ 0 60000 65536"/>
                    </a:gdLst>
                    <a:ahLst/>
                    <a:cxnLst>
                      <a:cxn ang="T6">
                        <a:pos x="T0" y="T1"/>
                      </a:cxn>
                      <a:cxn ang="T7">
                        <a:pos x="T2" y="T3"/>
                      </a:cxn>
                      <a:cxn ang="T8">
                        <a:pos x="T4" y="T5"/>
                      </a:cxn>
                    </a:cxnLst>
                    <a:rect l="0" t="0" r="r" b="b"/>
                    <a:pathLst>
                      <a:path w="29935" h="21600" fill="none" extrusionOk="0">
                        <a:moveTo>
                          <a:pt x="-1" y="1672"/>
                        </a:moveTo>
                        <a:cubicBezTo>
                          <a:pt x="2640" y="568"/>
                          <a:pt x="5473" y="-1"/>
                          <a:pt x="8335" y="0"/>
                        </a:cubicBezTo>
                        <a:cubicBezTo>
                          <a:pt x="20264" y="0"/>
                          <a:pt x="29935" y="9670"/>
                          <a:pt x="29935" y="21600"/>
                        </a:cubicBezTo>
                      </a:path>
                      <a:path w="29935" h="21600" stroke="0" extrusionOk="0">
                        <a:moveTo>
                          <a:pt x="-1" y="1672"/>
                        </a:moveTo>
                        <a:cubicBezTo>
                          <a:pt x="2640" y="568"/>
                          <a:pt x="5473" y="-1"/>
                          <a:pt x="8335" y="0"/>
                        </a:cubicBezTo>
                        <a:cubicBezTo>
                          <a:pt x="20264" y="0"/>
                          <a:pt x="29935" y="9670"/>
                          <a:pt x="29935" y="21600"/>
                        </a:cubicBezTo>
                        <a:lnTo>
                          <a:pt x="8335" y="21600"/>
                        </a:lnTo>
                        <a:lnTo>
                          <a:pt x="-1" y="1672"/>
                        </a:lnTo>
                        <a:close/>
                      </a:path>
                    </a:pathLst>
                  </a:custGeom>
                  <a:noFill/>
                  <a:ln w="47625">
                    <a:solidFill>
                      <a:srgbClr val="808080"/>
                    </a:solidFill>
                    <a:prstDash val="sysDot"/>
                    <a:round/>
                    <a:headEnd/>
                    <a:tailEnd/>
                  </a:ln>
                  <a:extLst>
                    <a:ext uri="{909E8E84-426E-40DD-AFC4-6F175D3DCCD1}">
                      <a14:hiddenFill xmlns:a14="http://schemas.microsoft.com/office/drawing/2010/main">
                        <a:solidFill>
                          <a:srgbClr val="FFFFFF"/>
                        </a:solidFill>
                      </a14:hiddenFill>
                    </a:ext>
                  </a:extLst>
                </p:spPr>
                <p:txBody>
                  <a:bodyPr/>
                  <a:lstStyle/>
                  <a:p>
                    <a:endParaRPr lang="en-US" sz="1691"/>
                  </a:p>
                </p:txBody>
              </p:sp>
            </p:grpSp>
            <p:grpSp>
              <p:nvGrpSpPr>
                <p:cNvPr id="35" name="Group 10">
                  <a:extLst>
                    <a:ext uri="{FF2B5EF4-FFF2-40B4-BE49-F238E27FC236}">
                      <a16:creationId xmlns:a16="http://schemas.microsoft.com/office/drawing/2014/main" id="{A6EDB996-D4B4-0C7F-D281-993364CF04F3}"/>
                    </a:ext>
                  </a:extLst>
                </p:cNvPr>
                <p:cNvGrpSpPr>
                  <a:grpSpLocks/>
                </p:cNvGrpSpPr>
                <p:nvPr/>
              </p:nvGrpSpPr>
              <p:grpSpPr bwMode="auto">
                <a:xfrm>
                  <a:off x="2880" y="2304"/>
                  <a:ext cx="3025" cy="3193"/>
                  <a:chOff x="4176" y="6336"/>
                  <a:chExt cx="3025" cy="3193"/>
                </a:xfrm>
              </p:grpSpPr>
              <p:sp>
                <p:nvSpPr>
                  <p:cNvPr id="36" name="Arc 11">
                    <a:extLst>
                      <a:ext uri="{FF2B5EF4-FFF2-40B4-BE49-F238E27FC236}">
                        <a16:creationId xmlns:a16="http://schemas.microsoft.com/office/drawing/2014/main" id="{608C2F38-87E7-E74F-AA48-667FD87A26A6}"/>
                      </a:ext>
                    </a:extLst>
                  </p:cNvPr>
                  <p:cNvSpPr>
                    <a:spLocks/>
                  </p:cNvSpPr>
                  <p:nvPr/>
                </p:nvSpPr>
                <p:spPr bwMode="auto">
                  <a:xfrm rot="5400000" flipH="1" flipV="1">
                    <a:off x="4908" y="5604"/>
                    <a:ext cx="1561" cy="3025"/>
                  </a:xfrm>
                  <a:custGeom>
                    <a:avLst/>
                    <a:gdLst>
                      <a:gd name="T0" fmla="*/ 0 w 21600"/>
                      <a:gd name="T1" fmla="*/ 0 h 21543"/>
                      <a:gd name="T2" fmla="*/ 0 w 21600"/>
                      <a:gd name="T3" fmla="*/ 0 h 21543"/>
                      <a:gd name="T4" fmla="*/ 0 w 21600"/>
                      <a:gd name="T5" fmla="*/ 0 h 21543"/>
                      <a:gd name="T6" fmla="*/ 0 60000 65536"/>
                      <a:gd name="T7" fmla="*/ 0 60000 65536"/>
                      <a:gd name="T8" fmla="*/ 0 60000 65536"/>
                    </a:gdLst>
                    <a:ahLst/>
                    <a:cxnLst>
                      <a:cxn ang="T6">
                        <a:pos x="T0" y="T1"/>
                      </a:cxn>
                      <a:cxn ang="T7">
                        <a:pos x="T2" y="T3"/>
                      </a:cxn>
                      <a:cxn ang="T8">
                        <a:pos x="T4" y="T5"/>
                      </a:cxn>
                    </a:cxnLst>
                    <a:rect l="0" t="0" r="r" b="b"/>
                    <a:pathLst>
                      <a:path w="21600" h="21543" fill="none" extrusionOk="0">
                        <a:moveTo>
                          <a:pt x="1561" y="-1"/>
                        </a:moveTo>
                        <a:cubicBezTo>
                          <a:pt x="12855" y="817"/>
                          <a:pt x="21600" y="10219"/>
                          <a:pt x="21600" y="21543"/>
                        </a:cubicBezTo>
                      </a:path>
                      <a:path w="21600" h="21543" stroke="0" extrusionOk="0">
                        <a:moveTo>
                          <a:pt x="1561" y="-1"/>
                        </a:moveTo>
                        <a:cubicBezTo>
                          <a:pt x="12855" y="817"/>
                          <a:pt x="21600" y="10219"/>
                          <a:pt x="21600" y="21543"/>
                        </a:cubicBezTo>
                        <a:lnTo>
                          <a:pt x="0" y="21543"/>
                        </a:lnTo>
                        <a:lnTo>
                          <a:pt x="1561" y="-1"/>
                        </a:lnTo>
                        <a:close/>
                      </a:path>
                    </a:pathLst>
                  </a:custGeom>
                  <a:noFill/>
                  <a:ln w="47625">
                    <a:solidFill>
                      <a:srgbClr val="808080"/>
                    </a:solidFill>
                    <a:prstDash val="sysDot"/>
                    <a:round/>
                    <a:headEnd/>
                    <a:tailEnd/>
                  </a:ln>
                  <a:extLst>
                    <a:ext uri="{909E8E84-426E-40DD-AFC4-6F175D3DCCD1}">
                      <a14:hiddenFill xmlns:a14="http://schemas.microsoft.com/office/drawing/2010/main">
                        <a:solidFill>
                          <a:srgbClr val="FFFFFF"/>
                        </a:solidFill>
                      </a14:hiddenFill>
                    </a:ext>
                  </a:extLst>
                </p:spPr>
                <p:txBody>
                  <a:bodyPr/>
                  <a:lstStyle/>
                  <a:p>
                    <a:endParaRPr lang="en-US" sz="1691"/>
                  </a:p>
                </p:txBody>
              </p:sp>
              <p:sp>
                <p:nvSpPr>
                  <p:cNvPr id="37" name="Arc 12">
                    <a:extLst>
                      <a:ext uri="{FF2B5EF4-FFF2-40B4-BE49-F238E27FC236}">
                        <a16:creationId xmlns:a16="http://schemas.microsoft.com/office/drawing/2014/main" id="{2C4E724D-1894-96D9-1F40-9C0FFBF2FBF5}"/>
                      </a:ext>
                    </a:extLst>
                  </p:cNvPr>
                  <p:cNvSpPr>
                    <a:spLocks/>
                  </p:cNvSpPr>
                  <p:nvPr/>
                </p:nvSpPr>
                <p:spPr bwMode="auto">
                  <a:xfrm rot="5400000" flipV="1">
                    <a:off x="3733" y="7933"/>
                    <a:ext cx="2041" cy="1152"/>
                  </a:xfrm>
                  <a:custGeom>
                    <a:avLst/>
                    <a:gdLst>
                      <a:gd name="T0" fmla="*/ 0 w 29935"/>
                      <a:gd name="T1" fmla="*/ 0 h 21600"/>
                      <a:gd name="T2" fmla="*/ 0 w 29935"/>
                      <a:gd name="T3" fmla="*/ 0 h 21600"/>
                      <a:gd name="T4" fmla="*/ 0 w 29935"/>
                      <a:gd name="T5" fmla="*/ 0 h 21600"/>
                      <a:gd name="T6" fmla="*/ 0 60000 65536"/>
                      <a:gd name="T7" fmla="*/ 0 60000 65536"/>
                      <a:gd name="T8" fmla="*/ 0 60000 65536"/>
                    </a:gdLst>
                    <a:ahLst/>
                    <a:cxnLst>
                      <a:cxn ang="T6">
                        <a:pos x="T0" y="T1"/>
                      </a:cxn>
                      <a:cxn ang="T7">
                        <a:pos x="T2" y="T3"/>
                      </a:cxn>
                      <a:cxn ang="T8">
                        <a:pos x="T4" y="T5"/>
                      </a:cxn>
                    </a:cxnLst>
                    <a:rect l="0" t="0" r="r" b="b"/>
                    <a:pathLst>
                      <a:path w="29935" h="21600" fill="none" extrusionOk="0">
                        <a:moveTo>
                          <a:pt x="-1" y="1672"/>
                        </a:moveTo>
                        <a:cubicBezTo>
                          <a:pt x="2640" y="568"/>
                          <a:pt x="5473" y="-1"/>
                          <a:pt x="8335" y="0"/>
                        </a:cubicBezTo>
                        <a:cubicBezTo>
                          <a:pt x="20264" y="0"/>
                          <a:pt x="29935" y="9670"/>
                          <a:pt x="29935" y="21600"/>
                        </a:cubicBezTo>
                      </a:path>
                      <a:path w="29935" h="21600" stroke="0" extrusionOk="0">
                        <a:moveTo>
                          <a:pt x="-1" y="1672"/>
                        </a:moveTo>
                        <a:cubicBezTo>
                          <a:pt x="2640" y="568"/>
                          <a:pt x="5473" y="-1"/>
                          <a:pt x="8335" y="0"/>
                        </a:cubicBezTo>
                        <a:cubicBezTo>
                          <a:pt x="20264" y="0"/>
                          <a:pt x="29935" y="9670"/>
                          <a:pt x="29935" y="21600"/>
                        </a:cubicBezTo>
                        <a:lnTo>
                          <a:pt x="8335" y="21600"/>
                        </a:lnTo>
                        <a:lnTo>
                          <a:pt x="-1" y="1672"/>
                        </a:lnTo>
                        <a:close/>
                      </a:path>
                    </a:pathLst>
                  </a:custGeom>
                  <a:noFill/>
                  <a:ln w="47625">
                    <a:solidFill>
                      <a:srgbClr val="808080"/>
                    </a:solidFill>
                    <a:prstDash val="sysDot"/>
                    <a:round/>
                    <a:headEnd/>
                    <a:tailEnd/>
                  </a:ln>
                  <a:extLst>
                    <a:ext uri="{909E8E84-426E-40DD-AFC4-6F175D3DCCD1}">
                      <a14:hiddenFill xmlns:a14="http://schemas.microsoft.com/office/drawing/2010/main">
                        <a:solidFill>
                          <a:srgbClr val="FFFFFF"/>
                        </a:solidFill>
                      </a14:hiddenFill>
                    </a:ext>
                  </a:extLst>
                </p:spPr>
                <p:txBody>
                  <a:bodyPr/>
                  <a:lstStyle/>
                  <a:p>
                    <a:endParaRPr lang="en-US" sz="1691"/>
                  </a:p>
                </p:txBody>
              </p:sp>
            </p:grpSp>
          </p:grpSp>
          <p:grpSp>
            <p:nvGrpSpPr>
              <p:cNvPr id="23" name="Group 13">
                <a:extLst>
                  <a:ext uri="{FF2B5EF4-FFF2-40B4-BE49-F238E27FC236}">
                    <a16:creationId xmlns:a16="http://schemas.microsoft.com/office/drawing/2014/main" id="{E9E410C3-498B-85DE-C9D4-DC48FF5AF282}"/>
                  </a:ext>
                </a:extLst>
              </p:cNvPr>
              <p:cNvGrpSpPr>
                <a:grpSpLocks/>
              </p:cNvGrpSpPr>
              <p:nvPr/>
            </p:nvGrpSpPr>
            <p:grpSpPr bwMode="auto">
              <a:xfrm>
                <a:off x="3168" y="6768"/>
                <a:ext cx="5040" cy="7200"/>
                <a:chOff x="3168" y="6768"/>
                <a:chExt cx="5040" cy="7200"/>
              </a:xfrm>
            </p:grpSpPr>
            <p:sp>
              <p:nvSpPr>
                <p:cNvPr id="24" name="Oval 14">
                  <a:extLst>
                    <a:ext uri="{FF2B5EF4-FFF2-40B4-BE49-F238E27FC236}">
                      <a16:creationId xmlns:a16="http://schemas.microsoft.com/office/drawing/2014/main" id="{BAD965F4-6796-18A8-7E1D-1FB03DC727CF}"/>
                    </a:ext>
                  </a:extLst>
                </p:cNvPr>
                <p:cNvSpPr>
                  <a:spLocks noChangeArrowheads="1"/>
                </p:cNvSpPr>
                <p:nvPr/>
              </p:nvSpPr>
              <p:spPr bwMode="auto">
                <a:xfrm>
                  <a:off x="3887" y="10080"/>
                  <a:ext cx="4321" cy="3888"/>
                </a:xfrm>
                <a:prstGeom prst="ellipse">
                  <a:avLst/>
                </a:prstGeom>
                <a:noFill/>
                <a:ln w="9525">
                  <a:solidFill>
                    <a:srgbClr val="808080"/>
                  </a:solidFill>
                  <a:round/>
                  <a:headEnd/>
                  <a:tailEnd/>
                </a:ln>
                <a:effectLst/>
                <a:scene3d>
                  <a:camera prst="legacyObliqueTopRight">
                    <a:rot lat="2700000" lon="0" rev="0"/>
                  </a:camera>
                  <a:lightRig rig="legacyFlat3" dir="b"/>
                </a:scene3d>
                <a:sp3d extrusionH="87300" prstMaterial="legacyMatte">
                  <a:bevelT w="13500" h="13500" prst="angle"/>
                  <a:bevelB w="13500" h="13500" prst="angle"/>
                  <a:extrusionClr>
                    <a:srgbClr val="808080"/>
                  </a:extrusionClr>
                </a:sp3d>
                <a:extLst>
                  <a:ext uri="{909E8E84-426E-40dd-AFC4-6F175D3DCCD1}">
                    <a14:hiddenFill xmlns="" xmlns:a14="http://schemas.microsoft.com/office/drawing/2010/main">
                      <a:solidFill>
                        <a:srgbClr val="FFFF00"/>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flatTx/>
                </a:bodyPr>
                <a:lstStyle/>
                <a:p>
                  <a:pPr>
                    <a:defRPr/>
                  </a:pPr>
                  <a:endParaRPr lang="nl-NL" sz="1691">
                    <a:latin typeface="Arial" charset="0"/>
                    <a:ea typeface="ＭＳ Ｐゴシック" charset="0"/>
                    <a:cs typeface="ＭＳ Ｐゴシック" charset="0"/>
                  </a:endParaRPr>
                </a:p>
              </p:txBody>
            </p:sp>
            <p:sp>
              <p:nvSpPr>
                <p:cNvPr id="25" name="Oval 15">
                  <a:extLst>
                    <a:ext uri="{FF2B5EF4-FFF2-40B4-BE49-F238E27FC236}">
                      <a16:creationId xmlns:a16="http://schemas.microsoft.com/office/drawing/2014/main" id="{1D92153B-F78C-B3E8-A1B9-606193E4D983}"/>
                    </a:ext>
                  </a:extLst>
                </p:cNvPr>
                <p:cNvSpPr>
                  <a:spLocks noChangeArrowheads="1"/>
                </p:cNvSpPr>
                <p:nvPr/>
              </p:nvSpPr>
              <p:spPr bwMode="auto">
                <a:xfrm>
                  <a:off x="3887" y="7922"/>
                  <a:ext cx="4321" cy="3888"/>
                </a:xfrm>
                <a:prstGeom prst="ellipse">
                  <a:avLst/>
                </a:prstGeom>
                <a:noFill/>
                <a:ln w="9525">
                  <a:solidFill>
                    <a:srgbClr val="808080"/>
                  </a:solidFill>
                  <a:round/>
                  <a:headEnd/>
                  <a:tailEnd/>
                </a:ln>
                <a:effectLst/>
                <a:scene3d>
                  <a:camera prst="legacyObliqueTopRight">
                    <a:rot lat="2700000" lon="0" rev="0"/>
                  </a:camera>
                  <a:lightRig rig="legacyFlat3" dir="b"/>
                </a:scene3d>
                <a:sp3d extrusionH="87300" prstMaterial="legacyMatte">
                  <a:bevelT w="13500" h="13500" prst="angle"/>
                  <a:bevelB w="13500" h="13500" prst="angle"/>
                  <a:extrusionClr>
                    <a:srgbClr val="808080"/>
                  </a:extrusionClr>
                </a:sp3d>
                <a:extLst>
                  <a:ext uri="{909E8E84-426E-40dd-AFC4-6F175D3DCCD1}">
                    <a14:hiddenFill xmlns="" xmlns:a14="http://schemas.microsoft.com/office/drawing/2010/main">
                      <a:solidFill>
                        <a:srgbClr val="FFFF00"/>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flatTx/>
                </a:bodyPr>
                <a:lstStyle/>
                <a:p>
                  <a:pPr>
                    <a:defRPr/>
                  </a:pPr>
                  <a:endParaRPr lang="nl-NL" sz="1691">
                    <a:latin typeface="Arial" charset="0"/>
                    <a:ea typeface="ＭＳ Ｐゴシック" charset="0"/>
                    <a:cs typeface="ＭＳ Ｐゴシック" charset="0"/>
                  </a:endParaRPr>
                </a:p>
              </p:txBody>
            </p:sp>
            <p:grpSp>
              <p:nvGrpSpPr>
                <p:cNvPr id="26" name="Group 16">
                  <a:extLst>
                    <a:ext uri="{FF2B5EF4-FFF2-40B4-BE49-F238E27FC236}">
                      <a16:creationId xmlns:a16="http://schemas.microsoft.com/office/drawing/2014/main" id="{1C0589BD-3CE3-BC79-A3E1-722D62E89002}"/>
                    </a:ext>
                  </a:extLst>
                </p:cNvPr>
                <p:cNvGrpSpPr>
                  <a:grpSpLocks/>
                </p:cNvGrpSpPr>
                <p:nvPr/>
              </p:nvGrpSpPr>
              <p:grpSpPr bwMode="auto">
                <a:xfrm>
                  <a:off x="3456" y="9072"/>
                  <a:ext cx="3025" cy="3193"/>
                  <a:chOff x="4176" y="6336"/>
                  <a:chExt cx="3025" cy="3193"/>
                </a:xfrm>
              </p:grpSpPr>
              <p:sp>
                <p:nvSpPr>
                  <p:cNvPr id="30" name="Arc 17">
                    <a:extLst>
                      <a:ext uri="{FF2B5EF4-FFF2-40B4-BE49-F238E27FC236}">
                        <a16:creationId xmlns:a16="http://schemas.microsoft.com/office/drawing/2014/main" id="{CB87DFD4-2BCE-5C19-C23F-58B6E140C7D5}"/>
                      </a:ext>
                    </a:extLst>
                  </p:cNvPr>
                  <p:cNvSpPr>
                    <a:spLocks/>
                  </p:cNvSpPr>
                  <p:nvPr/>
                </p:nvSpPr>
                <p:spPr bwMode="auto">
                  <a:xfrm rot="5400000" flipH="1" flipV="1">
                    <a:off x="4908" y="5604"/>
                    <a:ext cx="1561" cy="3025"/>
                  </a:xfrm>
                  <a:custGeom>
                    <a:avLst/>
                    <a:gdLst>
                      <a:gd name="T0" fmla="*/ 0 w 21600"/>
                      <a:gd name="T1" fmla="*/ 0 h 21543"/>
                      <a:gd name="T2" fmla="*/ 0 w 21600"/>
                      <a:gd name="T3" fmla="*/ 0 h 21543"/>
                      <a:gd name="T4" fmla="*/ 0 w 21600"/>
                      <a:gd name="T5" fmla="*/ 0 h 21543"/>
                      <a:gd name="T6" fmla="*/ 0 60000 65536"/>
                      <a:gd name="T7" fmla="*/ 0 60000 65536"/>
                      <a:gd name="T8" fmla="*/ 0 60000 65536"/>
                    </a:gdLst>
                    <a:ahLst/>
                    <a:cxnLst>
                      <a:cxn ang="T6">
                        <a:pos x="T0" y="T1"/>
                      </a:cxn>
                      <a:cxn ang="T7">
                        <a:pos x="T2" y="T3"/>
                      </a:cxn>
                      <a:cxn ang="T8">
                        <a:pos x="T4" y="T5"/>
                      </a:cxn>
                    </a:cxnLst>
                    <a:rect l="0" t="0" r="r" b="b"/>
                    <a:pathLst>
                      <a:path w="21600" h="21543" fill="none" extrusionOk="0">
                        <a:moveTo>
                          <a:pt x="1561" y="-1"/>
                        </a:moveTo>
                        <a:cubicBezTo>
                          <a:pt x="12855" y="817"/>
                          <a:pt x="21600" y="10219"/>
                          <a:pt x="21600" y="21543"/>
                        </a:cubicBezTo>
                      </a:path>
                      <a:path w="21600" h="21543" stroke="0" extrusionOk="0">
                        <a:moveTo>
                          <a:pt x="1561" y="-1"/>
                        </a:moveTo>
                        <a:cubicBezTo>
                          <a:pt x="12855" y="817"/>
                          <a:pt x="21600" y="10219"/>
                          <a:pt x="21600" y="21543"/>
                        </a:cubicBezTo>
                        <a:lnTo>
                          <a:pt x="0" y="21543"/>
                        </a:lnTo>
                        <a:lnTo>
                          <a:pt x="1561" y="-1"/>
                        </a:lnTo>
                        <a:close/>
                      </a:path>
                    </a:pathLst>
                  </a:custGeom>
                  <a:noFill/>
                  <a:ln w="47625">
                    <a:solidFill>
                      <a:srgbClr val="808080"/>
                    </a:solidFill>
                    <a:prstDash val="sysDot"/>
                    <a:round/>
                    <a:headEnd/>
                    <a:tailEnd/>
                  </a:ln>
                  <a:extLst>
                    <a:ext uri="{909E8E84-426E-40DD-AFC4-6F175D3DCCD1}">
                      <a14:hiddenFill xmlns:a14="http://schemas.microsoft.com/office/drawing/2010/main">
                        <a:solidFill>
                          <a:srgbClr val="FFFFFF"/>
                        </a:solidFill>
                      </a14:hiddenFill>
                    </a:ext>
                  </a:extLst>
                </p:spPr>
                <p:txBody>
                  <a:bodyPr/>
                  <a:lstStyle/>
                  <a:p>
                    <a:endParaRPr lang="en-US" sz="1691"/>
                  </a:p>
                </p:txBody>
              </p:sp>
              <p:sp>
                <p:nvSpPr>
                  <p:cNvPr id="31" name="Arc 18">
                    <a:extLst>
                      <a:ext uri="{FF2B5EF4-FFF2-40B4-BE49-F238E27FC236}">
                        <a16:creationId xmlns:a16="http://schemas.microsoft.com/office/drawing/2014/main" id="{D31EEC94-ABC0-EE1A-CB6D-F4F17BD8D597}"/>
                      </a:ext>
                    </a:extLst>
                  </p:cNvPr>
                  <p:cNvSpPr>
                    <a:spLocks/>
                  </p:cNvSpPr>
                  <p:nvPr/>
                </p:nvSpPr>
                <p:spPr bwMode="auto">
                  <a:xfrm rot="5400000" flipV="1">
                    <a:off x="3733" y="7933"/>
                    <a:ext cx="2041" cy="1152"/>
                  </a:xfrm>
                  <a:custGeom>
                    <a:avLst/>
                    <a:gdLst>
                      <a:gd name="T0" fmla="*/ 0 w 29935"/>
                      <a:gd name="T1" fmla="*/ 0 h 21600"/>
                      <a:gd name="T2" fmla="*/ 0 w 29935"/>
                      <a:gd name="T3" fmla="*/ 0 h 21600"/>
                      <a:gd name="T4" fmla="*/ 0 w 29935"/>
                      <a:gd name="T5" fmla="*/ 0 h 21600"/>
                      <a:gd name="T6" fmla="*/ 0 60000 65536"/>
                      <a:gd name="T7" fmla="*/ 0 60000 65536"/>
                      <a:gd name="T8" fmla="*/ 0 60000 65536"/>
                    </a:gdLst>
                    <a:ahLst/>
                    <a:cxnLst>
                      <a:cxn ang="T6">
                        <a:pos x="T0" y="T1"/>
                      </a:cxn>
                      <a:cxn ang="T7">
                        <a:pos x="T2" y="T3"/>
                      </a:cxn>
                      <a:cxn ang="T8">
                        <a:pos x="T4" y="T5"/>
                      </a:cxn>
                    </a:cxnLst>
                    <a:rect l="0" t="0" r="r" b="b"/>
                    <a:pathLst>
                      <a:path w="29935" h="21600" fill="none" extrusionOk="0">
                        <a:moveTo>
                          <a:pt x="-1" y="1672"/>
                        </a:moveTo>
                        <a:cubicBezTo>
                          <a:pt x="2640" y="568"/>
                          <a:pt x="5473" y="-1"/>
                          <a:pt x="8335" y="0"/>
                        </a:cubicBezTo>
                        <a:cubicBezTo>
                          <a:pt x="20264" y="0"/>
                          <a:pt x="29935" y="9670"/>
                          <a:pt x="29935" y="21600"/>
                        </a:cubicBezTo>
                      </a:path>
                      <a:path w="29935" h="21600" stroke="0" extrusionOk="0">
                        <a:moveTo>
                          <a:pt x="-1" y="1672"/>
                        </a:moveTo>
                        <a:cubicBezTo>
                          <a:pt x="2640" y="568"/>
                          <a:pt x="5473" y="-1"/>
                          <a:pt x="8335" y="0"/>
                        </a:cubicBezTo>
                        <a:cubicBezTo>
                          <a:pt x="20264" y="0"/>
                          <a:pt x="29935" y="9670"/>
                          <a:pt x="29935" y="21600"/>
                        </a:cubicBezTo>
                        <a:lnTo>
                          <a:pt x="8335" y="21600"/>
                        </a:lnTo>
                        <a:lnTo>
                          <a:pt x="-1" y="1672"/>
                        </a:lnTo>
                        <a:close/>
                      </a:path>
                    </a:pathLst>
                  </a:custGeom>
                  <a:noFill/>
                  <a:ln w="47625">
                    <a:solidFill>
                      <a:srgbClr val="808080"/>
                    </a:solidFill>
                    <a:prstDash val="sysDot"/>
                    <a:round/>
                    <a:headEnd/>
                    <a:tailEnd/>
                  </a:ln>
                  <a:extLst>
                    <a:ext uri="{909E8E84-426E-40DD-AFC4-6F175D3DCCD1}">
                      <a14:hiddenFill xmlns:a14="http://schemas.microsoft.com/office/drawing/2010/main">
                        <a:solidFill>
                          <a:srgbClr val="FFFFFF"/>
                        </a:solidFill>
                      </a14:hiddenFill>
                    </a:ext>
                  </a:extLst>
                </p:spPr>
                <p:txBody>
                  <a:bodyPr/>
                  <a:lstStyle/>
                  <a:p>
                    <a:endParaRPr lang="en-US" sz="1691"/>
                  </a:p>
                </p:txBody>
              </p:sp>
            </p:grpSp>
            <p:grpSp>
              <p:nvGrpSpPr>
                <p:cNvPr id="27" name="Group 19">
                  <a:extLst>
                    <a:ext uri="{FF2B5EF4-FFF2-40B4-BE49-F238E27FC236}">
                      <a16:creationId xmlns:a16="http://schemas.microsoft.com/office/drawing/2014/main" id="{5573BA2C-099D-7315-E586-10AAE0562E62}"/>
                    </a:ext>
                  </a:extLst>
                </p:cNvPr>
                <p:cNvGrpSpPr>
                  <a:grpSpLocks/>
                </p:cNvGrpSpPr>
                <p:nvPr/>
              </p:nvGrpSpPr>
              <p:grpSpPr bwMode="auto">
                <a:xfrm>
                  <a:off x="3168" y="6768"/>
                  <a:ext cx="3025" cy="3193"/>
                  <a:chOff x="4176" y="6336"/>
                  <a:chExt cx="3025" cy="3193"/>
                </a:xfrm>
              </p:grpSpPr>
              <p:sp>
                <p:nvSpPr>
                  <p:cNvPr id="28" name="Arc 20">
                    <a:extLst>
                      <a:ext uri="{FF2B5EF4-FFF2-40B4-BE49-F238E27FC236}">
                        <a16:creationId xmlns:a16="http://schemas.microsoft.com/office/drawing/2014/main" id="{DB01EF3F-7840-BFE4-89F6-0E0E041A17D0}"/>
                      </a:ext>
                    </a:extLst>
                  </p:cNvPr>
                  <p:cNvSpPr>
                    <a:spLocks/>
                  </p:cNvSpPr>
                  <p:nvPr/>
                </p:nvSpPr>
                <p:spPr bwMode="auto">
                  <a:xfrm rot="5400000" flipH="1" flipV="1">
                    <a:off x="4908" y="5604"/>
                    <a:ext cx="1561" cy="3025"/>
                  </a:xfrm>
                  <a:custGeom>
                    <a:avLst/>
                    <a:gdLst>
                      <a:gd name="T0" fmla="*/ 0 w 21600"/>
                      <a:gd name="T1" fmla="*/ 0 h 21543"/>
                      <a:gd name="T2" fmla="*/ 0 w 21600"/>
                      <a:gd name="T3" fmla="*/ 0 h 21543"/>
                      <a:gd name="T4" fmla="*/ 0 w 21600"/>
                      <a:gd name="T5" fmla="*/ 0 h 21543"/>
                      <a:gd name="T6" fmla="*/ 0 60000 65536"/>
                      <a:gd name="T7" fmla="*/ 0 60000 65536"/>
                      <a:gd name="T8" fmla="*/ 0 60000 65536"/>
                    </a:gdLst>
                    <a:ahLst/>
                    <a:cxnLst>
                      <a:cxn ang="T6">
                        <a:pos x="T0" y="T1"/>
                      </a:cxn>
                      <a:cxn ang="T7">
                        <a:pos x="T2" y="T3"/>
                      </a:cxn>
                      <a:cxn ang="T8">
                        <a:pos x="T4" y="T5"/>
                      </a:cxn>
                    </a:cxnLst>
                    <a:rect l="0" t="0" r="r" b="b"/>
                    <a:pathLst>
                      <a:path w="21600" h="21543" fill="none" extrusionOk="0">
                        <a:moveTo>
                          <a:pt x="1561" y="-1"/>
                        </a:moveTo>
                        <a:cubicBezTo>
                          <a:pt x="12855" y="817"/>
                          <a:pt x="21600" y="10219"/>
                          <a:pt x="21600" y="21543"/>
                        </a:cubicBezTo>
                      </a:path>
                      <a:path w="21600" h="21543" stroke="0" extrusionOk="0">
                        <a:moveTo>
                          <a:pt x="1561" y="-1"/>
                        </a:moveTo>
                        <a:cubicBezTo>
                          <a:pt x="12855" y="817"/>
                          <a:pt x="21600" y="10219"/>
                          <a:pt x="21600" y="21543"/>
                        </a:cubicBezTo>
                        <a:lnTo>
                          <a:pt x="0" y="21543"/>
                        </a:lnTo>
                        <a:lnTo>
                          <a:pt x="1561" y="-1"/>
                        </a:lnTo>
                        <a:close/>
                      </a:path>
                    </a:pathLst>
                  </a:custGeom>
                  <a:noFill/>
                  <a:ln w="47625">
                    <a:solidFill>
                      <a:srgbClr val="808080"/>
                    </a:solidFill>
                    <a:prstDash val="sysDot"/>
                    <a:round/>
                    <a:headEnd/>
                    <a:tailEnd/>
                  </a:ln>
                  <a:extLst>
                    <a:ext uri="{909E8E84-426E-40DD-AFC4-6F175D3DCCD1}">
                      <a14:hiddenFill xmlns:a14="http://schemas.microsoft.com/office/drawing/2010/main">
                        <a:solidFill>
                          <a:srgbClr val="FFFFFF"/>
                        </a:solidFill>
                      </a14:hiddenFill>
                    </a:ext>
                  </a:extLst>
                </p:spPr>
                <p:txBody>
                  <a:bodyPr/>
                  <a:lstStyle/>
                  <a:p>
                    <a:endParaRPr lang="en-US" sz="1691"/>
                  </a:p>
                </p:txBody>
              </p:sp>
              <p:sp>
                <p:nvSpPr>
                  <p:cNvPr id="29" name="Arc 21">
                    <a:extLst>
                      <a:ext uri="{FF2B5EF4-FFF2-40B4-BE49-F238E27FC236}">
                        <a16:creationId xmlns:a16="http://schemas.microsoft.com/office/drawing/2014/main" id="{2681995B-29A4-0A47-23C0-FA8B58B1BCCA}"/>
                      </a:ext>
                    </a:extLst>
                  </p:cNvPr>
                  <p:cNvSpPr>
                    <a:spLocks/>
                  </p:cNvSpPr>
                  <p:nvPr/>
                </p:nvSpPr>
                <p:spPr bwMode="auto">
                  <a:xfrm rot="5400000" flipV="1">
                    <a:off x="3733" y="7933"/>
                    <a:ext cx="2041" cy="1152"/>
                  </a:xfrm>
                  <a:custGeom>
                    <a:avLst/>
                    <a:gdLst>
                      <a:gd name="T0" fmla="*/ 0 w 29935"/>
                      <a:gd name="T1" fmla="*/ 0 h 21600"/>
                      <a:gd name="T2" fmla="*/ 0 w 29935"/>
                      <a:gd name="T3" fmla="*/ 0 h 21600"/>
                      <a:gd name="T4" fmla="*/ 0 w 29935"/>
                      <a:gd name="T5" fmla="*/ 0 h 21600"/>
                      <a:gd name="T6" fmla="*/ 0 60000 65536"/>
                      <a:gd name="T7" fmla="*/ 0 60000 65536"/>
                      <a:gd name="T8" fmla="*/ 0 60000 65536"/>
                    </a:gdLst>
                    <a:ahLst/>
                    <a:cxnLst>
                      <a:cxn ang="T6">
                        <a:pos x="T0" y="T1"/>
                      </a:cxn>
                      <a:cxn ang="T7">
                        <a:pos x="T2" y="T3"/>
                      </a:cxn>
                      <a:cxn ang="T8">
                        <a:pos x="T4" y="T5"/>
                      </a:cxn>
                    </a:cxnLst>
                    <a:rect l="0" t="0" r="r" b="b"/>
                    <a:pathLst>
                      <a:path w="29935" h="21600" fill="none" extrusionOk="0">
                        <a:moveTo>
                          <a:pt x="-1" y="1672"/>
                        </a:moveTo>
                        <a:cubicBezTo>
                          <a:pt x="2640" y="568"/>
                          <a:pt x="5473" y="-1"/>
                          <a:pt x="8335" y="0"/>
                        </a:cubicBezTo>
                        <a:cubicBezTo>
                          <a:pt x="20264" y="0"/>
                          <a:pt x="29935" y="9670"/>
                          <a:pt x="29935" y="21600"/>
                        </a:cubicBezTo>
                      </a:path>
                      <a:path w="29935" h="21600" stroke="0" extrusionOk="0">
                        <a:moveTo>
                          <a:pt x="-1" y="1672"/>
                        </a:moveTo>
                        <a:cubicBezTo>
                          <a:pt x="2640" y="568"/>
                          <a:pt x="5473" y="-1"/>
                          <a:pt x="8335" y="0"/>
                        </a:cubicBezTo>
                        <a:cubicBezTo>
                          <a:pt x="20264" y="0"/>
                          <a:pt x="29935" y="9670"/>
                          <a:pt x="29935" y="21600"/>
                        </a:cubicBezTo>
                        <a:lnTo>
                          <a:pt x="8335" y="21600"/>
                        </a:lnTo>
                        <a:lnTo>
                          <a:pt x="-1" y="1672"/>
                        </a:lnTo>
                        <a:close/>
                      </a:path>
                    </a:pathLst>
                  </a:custGeom>
                  <a:noFill/>
                  <a:ln w="47625">
                    <a:solidFill>
                      <a:srgbClr val="808080"/>
                    </a:solidFill>
                    <a:prstDash val="sysDot"/>
                    <a:round/>
                    <a:headEnd/>
                    <a:tailEnd/>
                  </a:ln>
                  <a:extLst>
                    <a:ext uri="{909E8E84-426E-40DD-AFC4-6F175D3DCCD1}">
                      <a14:hiddenFill xmlns:a14="http://schemas.microsoft.com/office/drawing/2010/main">
                        <a:solidFill>
                          <a:srgbClr val="FFFFFF"/>
                        </a:solidFill>
                      </a14:hiddenFill>
                    </a:ext>
                  </a:extLst>
                </p:spPr>
                <p:txBody>
                  <a:bodyPr/>
                  <a:lstStyle/>
                  <a:p>
                    <a:endParaRPr lang="en-US" sz="1691"/>
                  </a:p>
                </p:txBody>
              </p:sp>
            </p:grpSp>
          </p:grpSp>
        </p:grpSp>
        <p:sp>
          <p:nvSpPr>
            <p:cNvPr id="6" name="Text Box 22">
              <a:extLst>
                <a:ext uri="{FF2B5EF4-FFF2-40B4-BE49-F238E27FC236}">
                  <a16:creationId xmlns:a16="http://schemas.microsoft.com/office/drawing/2014/main" id="{D9196AF8-7741-12BC-5DC9-967DCFF2B44E}"/>
                </a:ext>
              </a:extLst>
            </p:cNvPr>
            <p:cNvSpPr txBox="1">
              <a:spLocks noChangeArrowheads="1"/>
            </p:cNvSpPr>
            <p:nvPr/>
          </p:nvSpPr>
          <p:spPr bwMode="auto">
            <a:xfrm>
              <a:off x="3061" y="6690"/>
              <a:ext cx="504" cy="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nl-NL" altLang="en-US" sz="1127">
                  <a:latin typeface="Footlight MT Light" panose="0204060206030A020304" pitchFamily="18" charset="77"/>
                </a:rPr>
                <a:t>A</a:t>
              </a:r>
            </a:p>
          </p:txBody>
        </p:sp>
        <p:sp>
          <p:nvSpPr>
            <p:cNvPr id="7" name="Text Box 23">
              <a:extLst>
                <a:ext uri="{FF2B5EF4-FFF2-40B4-BE49-F238E27FC236}">
                  <a16:creationId xmlns:a16="http://schemas.microsoft.com/office/drawing/2014/main" id="{7A61A274-C2A7-67B3-BB94-F914DE642ED0}"/>
                </a:ext>
              </a:extLst>
            </p:cNvPr>
            <p:cNvSpPr txBox="1">
              <a:spLocks noChangeArrowheads="1"/>
            </p:cNvSpPr>
            <p:nvPr/>
          </p:nvSpPr>
          <p:spPr bwMode="auto">
            <a:xfrm>
              <a:off x="3061" y="5616"/>
              <a:ext cx="432" cy="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nl-NL" altLang="en-US" sz="1127">
                  <a:latin typeface="Footlight MT Light" panose="0204060206030A020304" pitchFamily="18" charset="77"/>
                </a:rPr>
                <a:t>A</a:t>
              </a:r>
            </a:p>
          </p:txBody>
        </p:sp>
        <p:sp>
          <p:nvSpPr>
            <p:cNvPr id="8" name="Text Box 24">
              <a:extLst>
                <a:ext uri="{FF2B5EF4-FFF2-40B4-BE49-F238E27FC236}">
                  <a16:creationId xmlns:a16="http://schemas.microsoft.com/office/drawing/2014/main" id="{DB98C9D1-B2BE-B6DA-DE5C-4C54668EC98F}"/>
                </a:ext>
              </a:extLst>
            </p:cNvPr>
            <p:cNvSpPr txBox="1">
              <a:spLocks noChangeArrowheads="1"/>
            </p:cNvSpPr>
            <p:nvPr/>
          </p:nvSpPr>
          <p:spPr bwMode="auto">
            <a:xfrm>
              <a:off x="2976" y="4320"/>
              <a:ext cx="432"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nl-NL" altLang="en-US" sz="1127">
                  <a:latin typeface="Footlight MT Light" panose="0204060206030A020304" pitchFamily="18" charset="77"/>
                </a:rPr>
                <a:t>A</a:t>
              </a:r>
            </a:p>
          </p:txBody>
        </p:sp>
        <p:sp>
          <p:nvSpPr>
            <p:cNvPr id="9" name="Text Box 25">
              <a:extLst>
                <a:ext uri="{FF2B5EF4-FFF2-40B4-BE49-F238E27FC236}">
                  <a16:creationId xmlns:a16="http://schemas.microsoft.com/office/drawing/2014/main" id="{5983DD04-5AD2-5F87-B3FF-CD4BFFDADF2F}"/>
                </a:ext>
              </a:extLst>
            </p:cNvPr>
            <p:cNvSpPr txBox="1">
              <a:spLocks noChangeArrowheads="1"/>
            </p:cNvSpPr>
            <p:nvPr/>
          </p:nvSpPr>
          <p:spPr bwMode="auto">
            <a:xfrm>
              <a:off x="2976" y="3312"/>
              <a:ext cx="432"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nl-NL" altLang="en-US" sz="1127">
                  <a:latin typeface="Footlight MT Light" panose="0204060206030A020304" pitchFamily="18" charset="77"/>
                </a:rPr>
                <a:t>A</a:t>
              </a:r>
            </a:p>
          </p:txBody>
        </p:sp>
        <p:sp>
          <p:nvSpPr>
            <p:cNvPr id="10" name="Text Box 26">
              <a:extLst>
                <a:ext uri="{FF2B5EF4-FFF2-40B4-BE49-F238E27FC236}">
                  <a16:creationId xmlns:a16="http://schemas.microsoft.com/office/drawing/2014/main" id="{9CF6AEC6-5673-1850-E22F-099D3E65D32A}"/>
                </a:ext>
              </a:extLst>
            </p:cNvPr>
            <p:cNvSpPr txBox="1">
              <a:spLocks noChangeArrowheads="1"/>
            </p:cNvSpPr>
            <p:nvPr/>
          </p:nvSpPr>
          <p:spPr bwMode="auto">
            <a:xfrm>
              <a:off x="3600" y="7488"/>
              <a:ext cx="504" cy="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nl-NL" altLang="en-US" sz="1127">
                  <a:latin typeface="Footlight MT Light" panose="0204060206030A020304" pitchFamily="18" charset="77"/>
                </a:rPr>
                <a:t>C</a:t>
              </a:r>
            </a:p>
          </p:txBody>
        </p:sp>
        <p:sp>
          <p:nvSpPr>
            <p:cNvPr id="11" name="Text Box 27">
              <a:extLst>
                <a:ext uri="{FF2B5EF4-FFF2-40B4-BE49-F238E27FC236}">
                  <a16:creationId xmlns:a16="http://schemas.microsoft.com/office/drawing/2014/main" id="{79327E14-0F9D-6ACA-EBEF-148050290CCD}"/>
                </a:ext>
              </a:extLst>
            </p:cNvPr>
            <p:cNvSpPr txBox="1">
              <a:spLocks noChangeArrowheads="1"/>
            </p:cNvSpPr>
            <p:nvPr/>
          </p:nvSpPr>
          <p:spPr bwMode="auto">
            <a:xfrm>
              <a:off x="3456" y="6192"/>
              <a:ext cx="504" cy="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nl-NL" altLang="en-US" sz="1127">
                  <a:latin typeface="Footlight MT Light" panose="0204060206030A020304" pitchFamily="18" charset="77"/>
                </a:rPr>
                <a:t>C</a:t>
              </a:r>
            </a:p>
          </p:txBody>
        </p:sp>
        <p:sp>
          <p:nvSpPr>
            <p:cNvPr id="12" name="Text Box 28">
              <a:extLst>
                <a:ext uri="{FF2B5EF4-FFF2-40B4-BE49-F238E27FC236}">
                  <a16:creationId xmlns:a16="http://schemas.microsoft.com/office/drawing/2014/main" id="{5BCDB56C-8B22-FEBA-0789-B63F6E52A49F}"/>
                </a:ext>
              </a:extLst>
            </p:cNvPr>
            <p:cNvSpPr txBox="1">
              <a:spLocks noChangeArrowheads="1"/>
            </p:cNvSpPr>
            <p:nvPr/>
          </p:nvSpPr>
          <p:spPr bwMode="auto">
            <a:xfrm>
              <a:off x="3456" y="5184"/>
              <a:ext cx="432"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nl-NL" altLang="en-US" sz="1127">
                  <a:latin typeface="Footlight MT Light" panose="0204060206030A020304" pitchFamily="18" charset="77"/>
                </a:rPr>
                <a:t>C</a:t>
              </a:r>
            </a:p>
          </p:txBody>
        </p:sp>
        <p:sp>
          <p:nvSpPr>
            <p:cNvPr id="13" name="Text Box 29">
              <a:extLst>
                <a:ext uri="{FF2B5EF4-FFF2-40B4-BE49-F238E27FC236}">
                  <a16:creationId xmlns:a16="http://schemas.microsoft.com/office/drawing/2014/main" id="{C04B6B70-6A98-B902-C909-F5D580999890}"/>
                </a:ext>
              </a:extLst>
            </p:cNvPr>
            <p:cNvSpPr txBox="1">
              <a:spLocks noChangeArrowheads="1"/>
            </p:cNvSpPr>
            <p:nvPr/>
          </p:nvSpPr>
          <p:spPr bwMode="auto">
            <a:xfrm>
              <a:off x="3456" y="4032"/>
              <a:ext cx="432"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nl-NL" altLang="en-US" sz="1127">
                  <a:latin typeface="Footlight MT Light" panose="0204060206030A020304" pitchFamily="18" charset="77"/>
                </a:rPr>
                <a:t>C</a:t>
              </a:r>
            </a:p>
          </p:txBody>
        </p:sp>
        <p:sp>
          <p:nvSpPr>
            <p:cNvPr id="14" name="Text Box 30">
              <a:extLst>
                <a:ext uri="{FF2B5EF4-FFF2-40B4-BE49-F238E27FC236}">
                  <a16:creationId xmlns:a16="http://schemas.microsoft.com/office/drawing/2014/main" id="{BB54CF6B-4100-458A-5418-8A59AFD64F0A}"/>
                </a:ext>
              </a:extLst>
            </p:cNvPr>
            <p:cNvSpPr txBox="1">
              <a:spLocks noChangeArrowheads="1"/>
            </p:cNvSpPr>
            <p:nvPr/>
          </p:nvSpPr>
          <p:spPr bwMode="auto">
            <a:xfrm>
              <a:off x="5040" y="7056"/>
              <a:ext cx="503" cy="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nl-NL" altLang="en-US" sz="1127">
                  <a:latin typeface="Footlight MT Light" panose="0204060206030A020304" pitchFamily="18" charset="77"/>
                </a:rPr>
                <a:t>D</a:t>
              </a:r>
            </a:p>
          </p:txBody>
        </p:sp>
        <p:sp>
          <p:nvSpPr>
            <p:cNvPr id="15" name="Text Box 31">
              <a:extLst>
                <a:ext uri="{FF2B5EF4-FFF2-40B4-BE49-F238E27FC236}">
                  <a16:creationId xmlns:a16="http://schemas.microsoft.com/office/drawing/2014/main" id="{9A7A28FD-9C5C-DAC4-93D2-C8D5EA8A1B93}"/>
                </a:ext>
              </a:extLst>
            </p:cNvPr>
            <p:cNvSpPr txBox="1">
              <a:spLocks noChangeArrowheads="1"/>
            </p:cNvSpPr>
            <p:nvPr/>
          </p:nvSpPr>
          <p:spPr bwMode="auto">
            <a:xfrm>
              <a:off x="4896" y="6048"/>
              <a:ext cx="503"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nl-NL" altLang="en-US" sz="1127">
                  <a:latin typeface="Footlight MT Light" panose="0204060206030A020304" pitchFamily="18" charset="77"/>
                </a:rPr>
                <a:t>D</a:t>
              </a:r>
            </a:p>
          </p:txBody>
        </p:sp>
        <p:sp>
          <p:nvSpPr>
            <p:cNvPr id="16" name="Text Box 32">
              <a:extLst>
                <a:ext uri="{FF2B5EF4-FFF2-40B4-BE49-F238E27FC236}">
                  <a16:creationId xmlns:a16="http://schemas.microsoft.com/office/drawing/2014/main" id="{E433B4C3-11FF-571F-2C8D-1D7C18975AAD}"/>
                </a:ext>
              </a:extLst>
            </p:cNvPr>
            <p:cNvSpPr txBox="1">
              <a:spLocks noChangeArrowheads="1"/>
            </p:cNvSpPr>
            <p:nvPr/>
          </p:nvSpPr>
          <p:spPr bwMode="auto">
            <a:xfrm>
              <a:off x="4896" y="4896"/>
              <a:ext cx="432"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nl-NL" altLang="en-US" sz="1127">
                  <a:latin typeface="Footlight MT Light" panose="0204060206030A020304" pitchFamily="18" charset="77"/>
                </a:rPr>
                <a:t>D</a:t>
              </a:r>
            </a:p>
          </p:txBody>
        </p:sp>
        <p:sp>
          <p:nvSpPr>
            <p:cNvPr id="17" name="Text Box 33">
              <a:extLst>
                <a:ext uri="{FF2B5EF4-FFF2-40B4-BE49-F238E27FC236}">
                  <a16:creationId xmlns:a16="http://schemas.microsoft.com/office/drawing/2014/main" id="{FB8B847A-4FDB-3D68-1868-CCE169BBA267}"/>
                </a:ext>
              </a:extLst>
            </p:cNvPr>
            <p:cNvSpPr txBox="1">
              <a:spLocks noChangeArrowheads="1"/>
            </p:cNvSpPr>
            <p:nvPr/>
          </p:nvSpPr>
          <p:spPr bwMode="auto">
            <a:xfrm>
              <a:off x="4896" y="3744"/>
              <a:ext cx="432"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nl-NL" altLang="en-US" sz="1127">
                  <a:latin typeface="Footlight MT Light" panose="0204060206030A020304" pitchFamily="18" charset="77"/>
                </a:rPr>
                <a:t>D</a:t>
              </a:r>
            </a:p>
          </p:txBody>
        </p:sp>
        <p:sp>
          <p:nvSpPr>
            <p:cNvPr id="18" name="Text Box 34">
              <a:extLst>
                <a:ext uri="{FF2B5EF4-FFF2-40B4-BE49-F238E27FC236}">
                  <a16:creationId xmlns:a16="http://schemas.microsoft.com/office/drawing/2014/main" id="{B53CDA0D-C41B-F13E-6A0E-4CC2F05DB34E}"/>
                </a:ext>
              </a:extLst>
            </p:cNvPr>
            <p:cNvSpPr txBox="1">
              <a:spLocks noChangeArrowheads="1"/>
            </p:cNvSpPr>
            <p:nvPr/>
          </p:nvSpPr>
          <p:spPr bwMode="auto">
            <a:xfrm>
              <a:off x="4320" y="6624"/>
              <a:ext cx="503" cy="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nl-NL" altLang="en-US" sz="1127">
                  <a:latin typeface="Footlight MT Light" panose="0204060206030A020304" pitchFamily="18" charset="77"/>
                </a:rPr>
                <a:t>P</a:t>
              </a:r>
            </a:p>
          </p:txBody>
        </p:sp>
        <p:sp>
          <p:nvSpPr>
            <p:cNvPr id="19" name="Text Box 35">
              <a:extLst>
                <a:ext uri="{FF2B5EF4-FFF2-40B4-BE49-F238E27FC236}">
                  <a16:creationId xmlns:a16="http://schemas.microsoft.com/office/drawing/2014/main" id="{A840A8A5-97CB-CCF6-94E5-086048ED271E}"/>
                </a:ext>
              </a:extLst>
            </p:cNvPr>
            <p:cNvSpPr txBox="1">
              <a:spLocks noChangeArrowheads="1"/>
            </p:cNvSpPr>
            <p:nvPr/>
          </p:nvSpPr>
          <p:spPr bwMode="auto">
            <a:xfrm>
              <a:off x="4320" y="5616"/>
              <a:ext cx="503" cy="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nl-NL" altLang="en-US" sz="1127">
                  <a:latin typeface="Footlight MT Light" panose="0204060206030A020304" pitchFamily="18" charset="77"/>
                </a:rPr>
                <a:t>P</a:t>
              </a:r>
            </a:p>
          </p:txBody>
        </p:sp>
        <p:sp>
          <p:nvSpPr>
            <p:cNvPr id="20" name="Text Box 36">
              <a:extLst>
                <a:ext uri="{FF2B5EF4-FFF2-40B4-BE49-F238E27FC236}">
                  <a16:creationId xmlns:a16="http://schemas.microsoft.com/office/drawing/2014/main" id="{3F97D9FC-60C4-13CB-4C9D-3FC1713CDB6E}"/>
                </a:ext>
              </a:extLst>
            </p:cNvPr>
            <p:cNvSpPr txBox="1">
              <a:spLocks noChangeArrowheads="1"/>
            </p:cNvSpPr>
            <p:nvPr/>
          </p:nvSpPr>
          <p:spPr bwMode="auto">
            <a:xfrm>
              <a:off x="4320" y="4464"/>
              <a:ext cx="432"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nl-NL" altLang="en-US" sz="1127">
                  <a:latin typeface="Footlight MT Light" panose="0204060206030A020304" pitchFamily="18" charset="77"/>
                </a:rPr>
                <a:t>P</a:t>
              </a:r>
            </a:p>
          </p:txBody>
        </p:sp>
        <p:sp>
          <p:nvSpPr>
            <p:cNvPr id="21" name="Text Box 37">
              <a:extLst>
                <a:ext uri="{FF2B5EF4-FFF2-40B4-BE49-F238E27FC236}">
                  <a16:creationId xmlns:a16="http://schemas.microsoft.com/office/drawing/2014/main" id="{F5A26B77-CE3E-94E7-3BC4-3868F3AFD104}"/>
                </a:ext>
              </a:extLst>
            </p:cNvPr>
            <p:cNvSpPr txBox="1">
              <a:spLocks noChangeArrowheads="1"/>
            </p:cNvSpPr>
            <p:nvPr/>
          </p:nvSpPr>
          <p:spPr bwMode="auto">
            <a:xfrm>
              <a:off x="4320" y="3312"/>
              <a:ext cx="432"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nl-NL" altLang="en-US" sz="1127">
                  <a:latin typeface="Footlight MT Light" panose="0204060206030A020304" pitchFamily="18" charset="77"/>
                </a:rPr>
                <a:t>P</a:t>
              </a:r>
            </a:p>
          </p:txBody>
        </p:sp>
      </p:grpSp>
    </p:spTree>
    <p:extLst>
      <p:ext uri="{BB962C8B-B14F-4D97-AF65-F5344CB8AC3E}">
        <p14:creationId xmlns:p14="http://schemas.microsoft.com/office/powerpoint/2010/main" val="360939609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14BC7-E333-74C3-CCAF-CB0EACAC1CB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2F89162-F82D-10C2-EC0B-E2EF95F001AC}"/>
              </a:ext>
            </a:extLst>
          </p:cNvPr>
          <p:cNvSpPr>
            <a:spLocks noGrp="1"/>
          </p:cNvSpPr>
          <p:nvPr>
            <p:ph type="title"/>
          </p:nvPr>
        </p:nvSpPr>
        <p:spPr>
          <a:xfrm>
            <a:off x="1115940" y="3336947"/>
            <a:ext cx="6913615" cy="1656966"/>
          </a:xfrm>
        </p:spPr>
        <p:txBody>
          <a:bodyPr/>
          <a:lstStyle/>
          <a:p>
            <a:pPr>
              <a:buFont typeface="Times New Roman" charset="0"/>
              <a:buNone/>
              <a:defRPr/>
            </a:pPr>
            <a:br>
              <a:rPr lang="nl-NL" sz="3866" b="1" dirty="0"/>
            </a:br>
            <a:br>
              <a:rPr lang="nl-NL" dirty="0"/>
            </a:br>
            <a:endParaRPr lang="nl-NL" dirty="0"/>
          </a:p>
        </p:txBody>
      </p:sp>
      <p:sp>
        <p:nvSpPr>
          <p:cNvPr id="3" name="Rectangle 2">
            <a:extLst>
              <a:ext uri="{FF2B5EF4-FFF2-40B4-BE49-F238E27FC236}">
                <a16:creationId xmlns:a16="http://schemas.microsoft.com/office/drawing/2014/main" id="{35E6DBF9-CBDC-C27D-50A6-810F4335192B}"/>
              </a:ext>
            </a:extLst>
          </p:cNvPr>
          <p:cNvSpPr/>
          <p:nvPr/>
        </p:nvSpPr>
        <p:spPr>
          <a:xfrm>
            <a:off x="1417462" y="1116820"/>
            <a:ext cx="6106159" cy="1877052"/>
          </a:xfrm>
          <a:prstGeom prst="rect">
            <a:avLst/>
          </a:prstGeom>
        </p:spPr>
        <p:txBody>
          <a:bodyPr wrap="none">
            <a:spAutoFit/>
          </a:bodyPr>
          <a:lstStyle/>
          <a:p>
            <a:pPr algn="ctr"/>
            <a:r>
              <a:rPr lang="nl-NL" sz="3866" b="1" dirty="0">
                <a:solidFill>
                  <a:srgbClr val="00A7A2"/>
                </a:solidFill>
              </a:rPr>
              <a:t>European Foundation </a:t>
            </a:r>
            <a:r>
              <a:rPr lang="nl-NL" sz="3866" b="1" dirty="0" err="1">
                <a:solidFill>
                  <a:srgbClr val="00A7A2"/>
                </a:solidFill>
              </a:rPr>
              <a:t>for</a:t>
            </a:r>
            <a:br>
              <a:rPr lang="nl-NL" sz="3866" b="1" dirty="0">
                <a:solidFill>
                  <a:srgbClr val="00A7A2"/>
                </a:solidFill>
              </a:rPr>
            </a:br>
            <a:r>
              <a:rPr lang="nl-NL" sz="3866" b="1" dirty="0" err="1">
                <a:solidFill>
                  <a:srgbClr val="00A7A2"/>
                </a:solidFill>
              </a:rPr>
              <a:t>Quality</a:t>
            </a:r>
            <a:r>
              <a:rPr lang="nl-NL" sz="3866" b="1" dirty="0">
                <a:solidFill>
                  <a:srgbClr val="00A7A2"/>
                </a:solidFill>
              </a:rPr>
              <a:t> Management</a:t>
            </a:r>
            <a:endParaRPr lang="en-GB" sz="3866" dirty="0">
              <a:solidFill>
                <a:srgbClr val="00A7A2"/>
              </a:solidFill>
            </a:endParaRPr>
          </a:p>
          <a:p>
            <a:pPr algn="ctr"/>
            <a:r>
              <a:rPr lang="nl-NL" sz="3866" b="1" dirty="0">
                <a:solidFill>
                  <a:srgbClr val="00A7A2"/>
                </a:solidFill>
              </a:rPr>
              <a:t>  </a:t>
            </a:r>
            <a:endParaRPr lang="en-US" sz="3866" dirty="0">
              <a:solidFill>
                <a:srgbClr val="00A7A2"/>
              </a:solidFill>
            </a:endParaRPr>
          </a:p>
        </p:txBody>
      </p:sp>
      <p:pic>
        <p:nvPicPr>
          <p:cNvPr id="4" name="Afbeelding 2">
            <a:extLst>
              <a:ext uri="{FF2B5EF4-FFF2-40B4-BE49-F238E27FC236}">
                <a16:creationId xmlns:a16="http://schemas.microsoft.com/office/drawing/2014/main" id="{E6454D40-3C74-D017-13FE-D8CCBB6506B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75303" y="3705162"/>
            <a:ext cx="2625235" cy="596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508590"/>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49D7AF3-396F-8FAF-9705-17AA2A193895}"/>
            </a:ext>
          </a:extLst>
        </p:cNvPr>
        <p:cNvGrpSpPr/>
        <p:nvPr/>
      </p:nvGrpSpPr>
      <p:grpSpPr>
        <a:xfrm>
          <a:off x="0" y="0"/>
          <a:ext cx="0" cy="0"/>
          <a:chOff x="0" y="0"/>
          <a:chExt cx="0" cy="0"/>
        </a:xfrm>
      </p:grpSpPr>
      <p:sp>
        <p:nvSpPr>
          <p:cNvPr id="8194" name="Rectangle 2">
            <a:extLst>
              <a:ext uri="{FF2B5EF4-FFF2-40B4-BE49-F238E27FC236}">
                <a16:creationId xmlns:a16="http://schemas.microsoft.com/office/drawing/2014/main" id="{E53408BF-EC64-E424-6139-1257BFC04EC4}"/>
              </a:ext>
            </a:extLst>
          </p:cNvPr>
          <p:cNvSpPr>
            <a:spLocks noChangeArrowheads="1"/>
          </p:cNvSpPr>
          <p:nvPr/>
        </p:nvSpPr>
        <p:spPr bwMode="auto">
          <a:xfrm>
            <a:off x="4479637" y="3071014"/>
            <a:ext cx="184731" cy="728533"/>
          </a:xfrm>
          <a:prstGeom prst="rect">
            <a:avLst/>
          </a:prstGeom>
          <a:noFill/>
          <a:ln>
            <a:noFill/>
          </a:ln>
          <a:effectLst/>
          <a:extLst>
            <a:ext uri="{909E8E84-426E-40dd-AFC4-6F175D3DCCD1}">
              <a14:hiddenFill xmlns="" xmlns:a14="http://schemas.microsoft.com/office/drawing/2010/main">
                <a:solidFill>
                  <a:srgbClr val="0000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868686">
                      <a:alpha val="74998"/>
                    </a:srgbClr>
                  </a:outerShdw>
                </a:effectLst>
              </a14:hiddenEffects>
            </a:ext>
          </a:extLst>
        </p:spPr>
        <p:txBody>
          <a:bodyPr wrap="none">
            <a:spAutoFit/>
          </a:bodyPr>
          <a:lstStyle/>
          <a:p>
            <a:pPr algn="ctr" eaLnBrk="0" hangingPunct="0">
              <a:defRPr/>
            </a:pPr>
            <a:endParaRPr lang="nl-NL" sz="4134">
              <a:solidFill>
                <a:schemeClr val="tx2"/>
              </a:solidFill>
              <a:latin typeface="Times New Roman" charset="0"/>
              <a:ea typeface="ＭＳ Ｐゴシック" charset="0"/>
              <a:cs typeface="ＭＳ Ｐゴシック" charset="0"/>
            </a:endParaRPr>
          </a:p>
        </p:txBody>
      </p:sp>
      <p:grpSp>
        <p:nvGrpSpPr>
          <p:cNvPr id="90115" name="Group 3">
            <a:extLst>
              <a:ext uri="{FF2B5EF4-FFF2-40B4-BE49-F238E27FC236}">
                <a16:creationId xmlns:a16="http://schemas.microsoft.com/office/drawing/2014/main" id="{188797D1-3D5B-CB2E-115D-261E97CDBB6B}"/>
              </a:ext>
            </a:extLst>
          </p:cNvPr>
          <p:cNvGrpSpPr>
            <a:grpSpLocks/>
          </p:cNvGrpSpPr>
          <p:nvPr/>
        </p:nvGrpSpPr>
        <p:grpSpPr bwMode="auto">
          <a:xfrm>
            <a:off x="5431169" y="2068651"/>
            <a:ext cx="3150281" cy="3490369"/>
            <a:chOff x="3433" y="1200"/>
            <a:chExt cx="2135" cy="2298"/>
          </a:xfrm>
        </p:grpSpPr>
        <p:sp>
          <p:nvSpPr>
            <p:cNvPr id="42018" name="Line 4">
              <a:extLst>
                <a:ext uri="{FF2B5EF4-FFF2-40B4-BE49-F238E27FC236}">
                  <a16:creationId xmlns:a16="http://schemas.microsoft.com/office/drawing/2014/main" id="{BB54E7DA-54A7-88F2-E7C4-DB7C4AB4FBFB}"/>
                </a:ext>
              </a:extLst>
            </p:cNvPr>
            <p:cNvSpPr>
              <a:spLocks noChangeShapeType="1"/>
            </p:cNvSpPr>
            <p:nvPr/>
          </p:nvSpPr>
          <p:spPr bwMode="auto">
            <a:xfrm flipV="1">
              <a:off x="3987" y="1600"/>
              <a:ext cx="0" cy="24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42019" name="Line 5">
              <a:extLst>
                <a:ext uri="{FF2B5EF4-FFF2-40B4-BE49-F238E27FC236}">
                  <a16:creationId xmlns:a16="http://schemas.microsoft.com/office/drawing/2014/main" id="{C9BFCB02-C21E-97C8-15CF-19C9C5DBDC56}"/>
                </a:ext>
              </a:extLst>
            </p:cNvPr>
            <p:cNvSpPr>
              <a:spLocks noChangeShapeType="1"/>
            </p:cNvSpPr>
            <p:nvPr/>
          </p:nvSpPr>
          <p:spPr bwMode="auto">
            <a:xfrm>
              <a:off x="3987" y="2242"/>
              <a:ext cx="0" cy="24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42020" name="Line 6">
              <a:extLst>
                <a:ext uri="{FF2B5EF4-FFF2-40B4-BE49-F238E27FC236}">
                  <a16:creationId xmlns:a16="http://schemas.microsoft.com/office/drawing/2014/main" id="{D7F211CD-B31B-15C5-3FB9-280CE81FBE87}"/>
                </a:ext>
              </a:extLst>
            </p:cNvPr>
            <p:cNvSpPr>
              <a:spLocks noChangeShapeType="1"/>
            </p:cNvSpPr>
            <p:nvPr/>
          </p:nvSpPr>
          <p:spPr bwMode="auto">
            <a:xfrm>
              <a:off x="3433" y="2082"/>
              <a:ext cx="159"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42021" name="Line 7">
              <a:extLst>
                <a:ext uri="{FF2B5EF4-FFF2-40B4-BE49-F238E27FC236}">
                  <a16:creationId xmlns:a16="http://schemas.microsoft.com/office/drawing/2014/main" id="{DCC6F001-4116-16CE-A019-84E0EA604846}"/>
                </a:ext>
              </a:extLst>
            </p:cNvPr>
            <p:cNvSpPr>
              <a:spLocks noChangeShapeType="1"/>
            </p:cNvSpPr>
            <p:nvPr/>
          </p:nvSpPr>
          <p:spPr bwMode="auto">
            <a:xfrm>
              <a:off x="4461" y="2082"/>
              <a:ext cx="237"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42022" name="Text Box 8">
              <a:extLst>
                <a:ext uri="{FF2B5EF4-FFF2-40B4-BE49-F238E27FC236}">
                  <a16:creationId xmlns:a16="http://schemas.microsoft.com/office/drawing/2014/main" id="{D3A662CA-A8D8-E0E1-9951-A2F702DA6FFD}"/>
                </a:ext>
              </a:extLst>
            </p:cNvPr>
            <p:cNvSpPr txBox="1">
              <a:spLocks noChangeArrowheads="1"/>
            </p:cNvSpPr>
            <p:nvPr/>
          </p:nvSpPr>
          <p:spPr bwMode="auto">
            <a:xfrm>
              <a:off x="3592" y="1200"/>
              <a:ext cx="869" cy="400"/>
            </a:xfrm>
            <a:prstGeom prst="rect">
              <a:avLst/>
            </a:prstGeom>
            <a:gradFill rotWithShape="0">
              <a:gsLst>
                <a:gs pos="0">
                  <a:srgbClr val="FFFF66"/>
                </a:gs>
                <a:gs pos="100000">
                  <a:srgbClr val="FFFFFF"/>
                </a:gs>
              </a:gsLst>
              <a:lin ang="5400000" scaled="1"/>
            </a:gradFill>
            <a:ln w="9525">
              <a:solidFill>
                <a:srgbClr val="000000"/>
              </a:solidFill>
              <a:miter lim="800000"/>
              <a:headEnd/>
              <a:tailEnd/>
            </a:ln>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nl-NL" altLang="en-US" sz="1691">
                  <a:solidFill>
                    <a:srgbClr val="000008"/>
                  </a:solidFill>
                  <a:latin typeface="Times New Roman" panose="02020603050405020304" pitchFamily="18" charset="0"/>
                </a:rPr>
                <a:t>7 People satisfaction</a:t>
              </a:r>
            </a:p>
          </p:txBody>
        </p:sp>
        <p:sp>
          <p:nvSpPr>
            <p:cNvPr id="42023" name="Text Box 9">
              <a:extLst>
                <a:ext uri="{FF2B5EF4-FFF2-40B4-BE49-F238E27FC236}">
                  <a16:creationId xmlns:a16="http://schemas.microsoft.com/office/drawing/2014/main" id="{798EB954-1660-EA66-1E98-7C0BC2D3A79D}"/>
                </a:ext>
              </a:extLst>
            </p:cNvPr>
            <p:cNvSpPr txBox="1">
              <a:spLocks noChangeArrowheads="1"/>
            </p:cNvSpPr>
            <p:nvPr/>
          </p:nvSpPr>
          <p:spPr bwMode="auto">
            <a:xfrm>
              <a:off x="3592" y="1841"/>
              <a:ext cx="869" cy="401"/>
            </a:xfrm>
            <a:prstGeom prst="rect">
              <a:avLst/>
            </a:prstGeom>
            <a:gradFill rotWithShape="0">
              <a:gsLst>
                <a:gs pos="0">
                  <a:srgbClr val="FFFF66"/>
                </a:gs>
                <a:gs pos="100000">
                  <a:srgbClr val="FFFFFF"/>
                </a:gs>
              </a:gsLst>
              <a:lin ang="5400000" scaled="1"/>
            </a:gradFill>
            <a:ln w="9525">
              <a:solidFill>
                <a:srgbClr val="000000"/>
              </a:solidFill>
              <a:miter lim="800000"/>
              <a:headEnd/>
              <a:tailEnd/>
            </a:ln>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nl-NL" altLang="en-US" sz="1503" dirty="0">
                  <a:solidFill>
                    <a:srgbClr val="000008"/>
                  </a:solidFill>
                  <a:latin typeface="Times New Roman" panose="02020603050405020304" pitchFamily="18" charset="0"/>
                </a:rPr>
                <a:t>6 </a:t>
              </a:r>
              <a:r>
                <a:rPr lang="fr-BE" altLang="en-US" sz="1503" dirty="0" err="1">
                  <a:solidFill>
                    <a:srgbClr val="000008"/>
                  </a:solidFill>
                  <a:latin typeface="Times New Roman" panose="02020603050405020304" pitchFamily="18" charset="0"/>
                </a:rPr>
                <a:t>Stakeholder</a:t>
              </a:r>
              <a:r>
                <a:rPr lang="fr-BE" altLang="en-US" sz="1503" dirty="0">
                  <a:solidFill>
                    <a:srgbClr val="000008"/>
                  </a:solidFill>
                  <a:latin typeface="Times New Roman" panose="02020603050405020304" pitchFamily="18" charset="0"/>
                </a:rPr>
                <a:t> satisfaction</a:t>
              </a:r>
              <a:endParaRPr lang="nl-NL" altLang="en-US" sz="1503" dirty="0">
                <a:solidFill>
                  <a:srgbClr val="000008"/>
                </a:solidFill>
                <a:latin typeface="Times New Roman" panose="02020603050405020304" pitchFamily="18" charset="0"/>
              </a:endParaRPr>
            </a:p>
          </p:txBody>
        </p:sp>
        <p:sp>
          <p:nvSpPr>
            <p:cNvPr id="42024" name="Text Box 10">
              <a:extLst>
                <a:ext uri="{FF2B5EF4-FFF2-40B4-BE49-F238E27FC236}">
                  <a16:creationId xmlns:a16="http://schemas.microsoft.com/office/drawing/2014/main" id="{88145A4A-3163-8D0E-266D-E0827B2ACDB3}"/>
                </a:ext>
              </a:extLst>
            </p:cNvPr>
            <p:cNvSpPr txBox="1">
              <a:spLocks noChangeArrowheads="1"/>
            </p:cNvSpPr>
            <p:nvPr/>
          </p:nvSpPr>
          <p:spPr bwMode="auto">
            <a:xfrm>
              <a:off x="3600" y="2448"/>
              <a:ext cx="869" cy="401"/>
            </a:xfrm>
            <a:prstGeom prst="rect">
              <a:avLst/>
            </a:prstGeom>
            <a:gradFill rotWithShape="0">
              <a:gsLst>
                <a:gs pos="0">
                  <a:srgbClr val="FFFF66"/>
                </a:gs>
                <a:gs pos="100000">
                  <a:srgbClr val="FFFFFF"/>
                </a:gs>
              </a:gsLst>
              <a:lin ang="5400000" scaled="1"/>
            </a:gradFill>
            <a:ln w="9525">
              <a:solidFill>
                <a:srgbClr val="000000"/>
              </a:solidFill>
              <a:miter lim="800000"/>
              <a:headEnd/>
              <a:tailEnd/>
            </a:ln>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nl-NL" altLang="en-US" sz="1691">
                  <a:solidFill>
                    <a:srgbClr val="000008"/>
                  </a:solidFill>
                  <a:latin typeface="Times New Roman" panose="02020603050405020304" pitchFamily="18" charset="0"/>
                </a:rPr>
                <a:t>8 Impact on society</a:t>
              </a:r>
            </a:p>
          </p:txBody>
        </p:sp>
        <p:sp>
          <p:nvSpPr>
            <p:cNvPr id="42025" name="Line 11">
              <a:extLst>
                <a:ext uri="{FF2B5EF4-FFF2-40B4-BE49-F238E27FC236}">
                  <a16:creationId xmlns:a16="http://schemas.microsoft.com/office/drawing/2014/main" id="{0FEFD665-426D-E95E-C084-66CE0B1828E8}"/>
                </a:ext>
              </a:extLst>
            </p:cNvPr>
            <p:cNvSpPr>
              <a:spLocks noChangeShapeType="1"/>
            </p:cNvSpPr>
            <p:nvPr/>
          </p:nvSpPr>
          <p:spPr bwMode="auto">
            <a:xfrm flipV="1">
              <a:off x="3671" y="3087"/>
              <a:ext cx="1897" cy="0"/>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sz="1691"/>
            </a:p>
          </p:txBody>
        </p:sp>
        <p:sp>
          <p:nvSpPr>
            <p:cNvPr id="42026" name="Text Box 12">
              <a:extLst>
                <a:ext uri="{FF2B5EF4-FFF2-40B4-BE49-F238E27FC236}">
                  <a16:creationId xmlns:a16="http://schemas.microsoft.com/office/drawing/2014/main" id="{28B6890E-1C49-8189-C06B-15D408E3924D}"/>
                </a:ext>
              </a:extLst>
            </p:cNvPr>
            <p:cNvSpPr txBox="1">
              <a:spLocks noChangeArrowheads="1"/>
            </p:cNvSpPr>
            <p:nvPr/>
          </p:nvSpPr>
          <p:spPr bwMode="auto">
            <a:xfrm>
              <a:off x="3984" y="3264"/>
              <a:ext cx="871" cy="234"/>
            </a:xfrm>
            <a:prstGeom prst="rect">
              <a:avLst/>
            </a:prstGeom>
            <a:solidFill>
              <a:srgbClr val="FFFFFF"/>
            </a:solidFill>
            <a:ln w="9525">
              <a:solidFill>
                <a:srgbClr val="000000"/>
              </a:solidFill>
              <a:miter lim="800000"/>
              <a:headEnd/>
              <a:tailEnd/>
            </a:ln>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nl-NL" altLang="en-US" sz="1691" b="1">
                  <a:solidFill>
                    <a:srgbClr val="000008"/>
                  </a:solidFill>
                  <a:latin typeface="Times New Roman" panose="02020603050405020304" pitchFamily="18" charset="0"/>
                </a:rPr>
                <a:t>Results</a:t>
              </a:r>
              <a:r>
                <a:rPr lang="nl-NL" altLang="en-US" sz="1691" b="1" i="1">
                  <a:solidFill>
                    <a:srgbClr val="000008"/>
                  </a:solidFill>
                  <a:latin typeface="Times New Roman" panose="02020603050405020304" pitchFamily="18" charset="0"/>
                </a:rPr>
                <a:t> </a:t>
              </a:r>
              <a:endParaRPr lang="nl-NL" altLang="en-US" sz="1691" b="1">
                <a:solidFill>
                  <a:srgbClr val="000008"/>
                </a:solidFill>
                <a:latin typeface="Times New Roman" panose="02020603050405020304" pitchFamily="18" charset="0"/>
              </a:endParaRPr>
            </a:p>
          </p:txBody>
        </p:sp>
        <p:sp>
          <p:nvSpPr>
            <p:cNvPr id="42027" name="Line 13">
              <a:extLst>
                <a:ext uri="{FF2B5EF4-FFF2-40B4-BE49-F238E27FC236}">
                  <a16:creationId xmlns:a16="http://schemas.microsoft.com/office/drawing/2014/main" id="{F40ED49B-F702-BBBA-D164-F186A8ED5FDC}"/>
                </a:ext>
              </a:extLst>
            </p:cNvPr>
            <p:cNvSpPr>
              <a:spLocks noChangeShapeType="1"/>
            </p:cNvSpPr>
            <p:nvPr/>
          </p:nvSpPr>
          <p:spPr bwMode="auto">
            <a:xfrm>
              <a:off x="3433" y="2687"/>
              <a:ext cx="159"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42028" name="Line 14">
              <a:extLst>
                <a:ext uri="{FF2B5EF4-FFF2-40B4-BE49-F238E27FC236}">
                  <a16:creationId xmlns:a16="http://schemas.microsoft.com/office/drawing/2014/main" id="{474C9C98-CCE5-B58F-623A-117002131D5B}"/>
                </a:ext>
              </a:extLst>
            </p:cNvPr>
            <p:cNvSpPr>
              <a:spLocks noChangeShapeType="1"/>
            </p:cNvSpPr>
            <p:nvPr/>
          </p:nvSpPr>
          <p:spPr bwMode="auto">
            <a:xfrm>
              <a:off x="4461" y="2687"/>
              <a:ext cx="237"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42029" name="Line 15">
              <a:extLst>
                <a:ext uri="{FF2B5EF4-FFF2-40B4-BE49-F238E27FC236}">
                  <a16:creationId xmlns:a16="http://schemas.microsoft.com/office/drawing/2014/main" id="{22F04452-58F2-3983-E771-55B05AAB6CAE}"/>
                </a:ext>
              </a:extLst>
            </p:cNvPr>
            <p:cNvSpPr>
              <a:spLocks noChangeShapeType="1"/>
            </p:cNvSpPr>
            <p:nvPr/>
          </p:nvSpPr>
          <p:spPr bwMode="auto">
            <a:xfrm>
              <a:off x="3433" y="1404"/>
              <a:ext cx="159"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42030" name="Line 16">
              <a:extLst>
                <a:ext uri="{FF2B5EF4-FFF2-40B4-BE49-F238E27FC236}">
                  <a16:creationId xmlns:a16="http://schemas.microsoft.com/office/drawing/2014/main" id="{0C23EA49-0BB0-1CA7-02E9-2C3A130FC8BA}"/>
                </a:ext>
              </a:extLst>
            </p:cNvPr>
            <p:cNvSpPr>
              <a:spLocks noChangeShapeType="1"/>
            </p:cNvSpPr>
            <p:nvPr/>
          </p:nvSpPr>
          <p:spPr bwMode="auto">
            <a:xfrm>
              <a:off x="4461" y="1404"/>
              <a:ext cx="237"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42031" name="Text Box 17">
              <a:extLst>
                <a:ext uri="{FF2B5EF4-FFF2-40B4-BE49-F238E27FC236}">
                  <a16:creationId xmlns:a16="http://schemas.microsoft.com/office/drawing/2014/main" id="{737F52CD-005E-8F0A-B106-88CF040B1C33}"/>
                </a:ext>
              </a:extLst>
            </p:cNvPr>
            <p:cNvSpPr txBox="1">
              <a:spLocks noChangeArrowheads="1"/>
            </p:cNvSpPr>
            <p:nvPr/>
          </p:nvSpPr>
          <p:spPr bwMode="auto">
            <a:xfrm>
              <a:off x="4685" y="1226"/>
              <a:ext cx="869" cy="1646"/>
            </a:xfrm>
            <a:prstGeom prst="rect">
              <a:avLst/>
            </a:prstGeom>
            <a:gradFill rotWithShape="0">
              <a:gsLst>
                <a:gs pos="0">
                  <a:srgbClr val="FFFF66"/>
                </a:gs>
                <a:gs pos="100000">
                  <a:srgbClr val="FFFFFF"/>
                </a:gs>
              </a:gsLst>
              <a:lin ang="5400000" scaled="1"/>
            </a:gradFill>
            <a:ln w="9525">
              <a:solidFill>
                <a:srgbClr val="000000"/>
              </a:solidFill>
              <a:miter lim="800000"/>
              <a:headEnd/>
              <a:tailEnd/>
            </a:ln>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nl-NL" altLang="en-US" sz="1127" dirty="0">
                <a:solidFill>
                  <a:srgbClr val="000008"/>
                </a:solidFill>
                <a:latin typeface="Times New Roman" panose="02020603050405020304" pitchFamily="18" charset="0"/>
              </a:endParaRPr>
            </a:p>
            <a:p>
              <a:endParaRPr lang="nl-NL" altLang="en-US" sz="1127" dirty="0">
                <a:solidFill>
                  <a:srgbClr val="000008"/>
                </a:solidFill>
                <a:latin typeface="Times New Roman" panose="02020603050405020304" pitchFamily="18" charset="0"/>
              </a:endParaRPr>
            </a:p>
            <a:p>
              <a:endParaRPr lang="nl-NL" altLang="en-US" sz="1127" dirty="0">
                <a:solidFill>
                  <a:srgbClr val="000008"/>
                </a:solidFill>
                <a:latin typeface="Times New Roman" panose="02020603050405020304" pitchFamily="18" charset="0"/>
              </a:endParaRPr>
            </a:p>
            <a:p>
              <a:endParaRPr lang="nl-NL" altLang="en-US" sz="1127" dirty="0">
                <a:solidFill>
                  <a:srgbClr val="000008"/>
                </a:solidFill>
                <a:latin typeface="Times New Roman" panose="02020603050405020304" pitchFamily="18" charset="0"/>
              </a:endParaRPr>
            </a:p>
            <a:p>
              <a:endParaRPr lang="nl-NL" altLang="en-US" sz="1571" dirty="0">
                <a:solidFill>
                  <a:srgbClr val="000008"/>
                </a:solidFill>
                <a:latin typeface="Times New Roman" panose="02020603050405020304" pitchFamily="18" charset="0"/>
              </a:endParaRPr>
            </a:p>
            <a:p>
              <a:r>
                <a:rPr lang="nl-NL" altLang="en-US" sz="1571" dirty="0">
                  <a:solidFill>
                    <a:srgbClr val="000008"/>
                  </a:solidFill>
                  <a:latin typeface="Times New Roman" panose="02020603050405020304" pitchFamily="18" charset="0"/>
                </a:rPr>
                <a:t>9 </a:t>
              </a:r>
              <a:r>
                <a:rPr lang="nl-NL" altLang="en-US" sz="1571" dirty="0" err="1">
                  <a:solidFill>
                    <a:srgbClr val="000008"/>
                  </a:solidFill>
                  <a:latin typeface="Times New Roman" panose="02020603050405020304" pitchFamily="18" charset="0"/>
                </a:rPr>
                <a:t>Key</a:t>
              </a:r>
              <a:r>
                <a:rPr lang="nl-NL" altLang="en-US" sz="1571" dirty="0">
                  <a:solidFill>
                    <a:srgbClr val="000008"/>
                  </a:solidFill>
                  <a:latin typeface="Times New Roman" panose="02020603050405020304" pitchFamily="18" charset="0"/>
                </a:rPr>
                <a:t> performance </a:t>
              </a:r>
              <a:r>
                <a:rPr lang="nl-NL" altLang="en-US" sz="1571" dirty="0" err="1">
                  <a:solidFill>
                    <a:srgbClr val="000008"/>
                  </a:solidFill>
                  <a:latin typeface="Times New Roman" panose="02020603050405020304" pitchFamily="18" charset="0"/>
                </a:rPr>
                <a:t>results</a:t>
              </a:r>
              <a:endParaRPr lang="nl-NL" altLang="en-US" sz="1571" dirty="0">
                <a:solidFill>
                  <a:srgbClr val="000008"/>
                </a:solidFill>
                <a:latin typeface="Times New Roman" panose="02020603050405020304" pitchFamily="18" charset="0"/>
              </a:endParaRPr>
            </a:p>
          </p:txBody>
        </p:sp>
      </p:grpSp>
      <p:grpSp>
        <p:nvGrpSpPr>
          <p:cNvPr id="90130" name="Group 18">
            <a:extLst>
              <a:ext uri="{FF2B5EF4-FFF2-40B4-BE49-F238E27FC236}">
                <a16:creationId xmlns:a16="http://schemas.microsoft.com/office/drawing/2014/main" id="{5E8F3921-242F-0438-D40E-10550843E766}"/>
              </a:ext>
            </a:extLst>
          </p:cNvPr>
          <p:cNvGrpSpPr>
            <a:grpSpLocks/>
          </p:cNvGrpSpPr>
          <p:nvPr/>
        </p:nvGrpSpPr>
        <p:grpSpPr bwMode="auto">
          <a:xfrm>
            <a:off x="2095926" y="5408376"/>
            <a:ext cx="4952148" cy="985955"/>
            <a:chOff x="1220" y="3487"/>
            <a:chExt cx="3320" cy="661"/>
          </a:xfrm>
        </p:grpSpPr>
        <p:grpSp>
          <p:nvGrpSpPr>
            <p:cNvPr id="42013" name="Group 19">
              <a:extLst>
                <a:ext uri="{FF2B5EF4-FFF2-40B4-BE49-F238E27FC236}">
                  <a16:creationId xmlns:a16="http://schemas.microsoft.com/office/drawing/2014/main" id="{6317ADBA-2EDF-3623-0CF8-BEB50B4347EC}"/>
                </a:ext>
              </a:extLst>
            </p:cNvPr>
            <p:cNvGrpSpPr>
              <a:grpSpLocks/>
            </p:cNvGrpSpPr>
            <p:nvPr/>
          </p:nvGrpSpPr>
          <p:grpSpPr bwMode="auto">
            <a:xfrm>
              <a:off x="1220" y="3500"/>
              <a:ext cx="3320" cy="648"/>
              <a:chOff x="1220" y="3487"/>
              <a:chExt cx="3320" cy="648"/>
            </a:xfrm>
          </p:grpSpPr>
          <p:sp>
            <p:nvSpPr>
              <p:cNvPr id="42015" name="Line 20">
                <a:extLst>
                  <a:ext uri="{FF2B5EF4-FFF2-40B4-BE49-F238E27FC236}">
                    <a16:creationId xmlns:a16="http://schemas.microsoft.com/office/drawing/2014/main" id="{A8F740C5-D8B6-B703-5101-3C94BB1C44FE}"/>
                  </a:ext>
                </a:extLst>
              </p:cNvPr>
              <p:cNvSpPr>
                <a:spLocks noChangeShapeType="1"/>
              </p:cNvSpPr>
              <p:nvPr/>
            </p:nvSpPr>
            <p:spPr bwMode="auto">
              <a:xfrm>
                <a:off x="4540" y="3487"/>
                <a:ext cx="0" cy="1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42016" name="Line 21">
                <a:extLst>
                  <a:ext uri="{FF2B5EF4-FFF2-40B4-BE49-F238E27FC236}">
                    <a16:creationId xmlns:a16="http://schemas.microsoft.com/office/drawing/2014/main" id="{E9968E4A-FD15-243C-524A-88C63C04C9CD}"/>
                  </a:ext>
                </a:extLst>
              </p:cNvPr>
              <p:cNvSpPr>
                <a:spLocks noChangeShapeType="1"/>
              </p:cNvSpPr>
              <p:nvPr/>
            </p:nvSpPr>
            <p:spPr bwMode="auto">
              <a:xfrm flipH="1">
                <a:off x="1220" y="3648"/>
                <a:ext cx="332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8225" name="Rectangle 22">
                <a:extLst>
                  <a:ext uri="{FF2B5EF4-FFF2-40B4-BE49-F238E27FC236}">
                    <a16:creationId xmlns:a16="http://schemas.microsoft.com/office/drawing/2014/main" id="{192DE46F-190B-02BD-323E-F9F68F701087}"/>
                  </a:ext>
                </a:extLst>
              </p:cNvPr>
              <p:cNvSpPr>
                <a:spLocks noChangeArrowheads="1"/>
              </p:cNvSpPr>
              <p:nvPr/>
            </p:nvSpPr>
            <p:spPr bwMode="auto">
              <a:xfrm>
                <a:off x="2760" y="3608"/>
                <a:ext cx="404" cy="5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fr-BE" sz="4510" b="1">
                    <a:solidFill>
                      <a:schemeClr val="accent1"/>
                    </a:solidFill>
                    <a:latin typeface="Times New Roman" charset="0"/>
                    <a:ea typeface="ＭＳ Ｐゴシック" charset="0"/>
                    <a:cs typeface="ＭＳ Ｐゴシック" charset="0"/>
                  </a:rPr>
                  <a:t>A</a:t>
                </a:r>
                <a:endParaRPr lang="nl-NL" sz="4510" b="1">
                  <a:solidFill>
                    <a:schemeClr val="accent1"/>
                  </a:solidFill>
                  <a:latin typeface="Times New Roman" charset="0"/>
                  <a:ea typeface="ＭＳ Ｐゴシック" charset="0"/>
                  <a:cs typeface="ＭＳ Ｐゴシック" charset="0"/>
                </a:endParaRPr>
              </a:p>
            </p:txBody>
          </p:sp>
        </p:grpSp>
        <p:sp>
          <p:nvSpPr>
            <p:cNvPr id="42014" name="Line 23">
              <a:extLst>
                <a:ext uri="{FF2B5EF4-FFF2-40B4-BE49-F238E27FC236}">
                  <a16:creationId xmlns:a16="http://schemas.microsoft.com/office/drawing/2014/main" id="{FEFA442B-054A-3DA4-01E8-972E4FEE25CD}"/>
                </a:ext>
              </a:extLst>
            </p:cNvPr>
            <p:cNvSpPr>
              <a:spLocks noChangeShapeType="1"/>
            </p:cNvSpPr>
            <p:nvPr/>
          </p:nvSpPr>
          <p:spPr bwMode="auto">
            <a:xfrm flipV="1">
              <a:off x="1220" y="3487"/>
              <a:ext cx="0" cy="16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sz="1691"/>
            </a:p>
          </p:txBody>
        </p:sp>
      </p:grpSp>
      <p:grpSp>
        <p:nvGrpSpPr>
          <p:cNvPr id="90136" name="Group 24">
            <a:extLst>
              <a:ext uri="{FF2B5EF4-FFF2-40B4-BE49-F238E27FC236}">
                <a16:creationId xmlns:a16="http://schemas.microsoft.com/office/drawing/2014/main" id="{7953D8E0-2640-B64B-7BEA-0861F91EE899}"/>
              </a:ext>
            </a:extLst>
          </p:cNvPr>
          <p:cNvGrpSpPr>
            <a:grpSpLocks/>
          </p:cNvGrpSpPr>
          <p:nvPr/>
        </p:nvGrpSpPr>
        <p:grpSpPr bwMode="auto">
          <a:xfrm>
            <a:off x="562551" y="1352679"/>
            <a:ext cx="2947423" cy="4198884"/>
            <a:chOff x="192" y="672"/>
            <a:chExt cx="1976" cy="2815"/>
          </a:xfrm>
        </p:grpSpPr>
        <p:sp>
          <p:nvSpPr>
            <p:cNvPr id="42000" name="Line 25">
              <a:extLst>
                <a:ext uri="{FF2B5EF4-FFF2-40B4-BE49-F238E27FC236}">
                  <a16:creationId xmlns:a16="http://schemas.microsoft.com/office/drawing/2014/main" id="{1EAC84E5-8CAA-A89A-3739-D4364257FB00}"/>
                </a:ext>
              </a:extLst>
            </p:cNvPr>
            <p:cNvSpPr>
              <a:spLocks noChangeShapeType="1"/>
            </p:cNvSpPr>
            <p:nvPr/>
          </p:nvSpPr>
          <p:spPr bwMode="auto">
            <a:xfrm>
              <a:off x="1695" y="1600"/>
              <a:ext cx="0" cy="24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42001" name="Line 26">
              <a:extLst>
                <a:ext uri="{FF2B5EF4-FFF2-40B4-BE49-F238E27FC236}">
                  <a16:creationId xmlns:a16="http://schemas.microsoft.com/office/drawing/2014/main" id="{2F7BDC36-5A5B-A3C4-3D68-C929328B586D}"/>
                </a:ext>
              </a:extLst>
            </p:cNvPr>
            <p:cNvSpPr>
              <a:spLocks noChangeShapeType="1"/>
            </p:cNvSpPr>
            <p:nvPr/>
          </p:nvSpPr>
          <p:spPr bwMode="auto">
            <a:xfrm>
              <a:off x="1695" y="2242"/>
              <a:ext cx="0" cy="24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42002" name="Line 27">
              <a:extLst>
                <a:ext uri="{FF2B5EF4-FFF2-40B4-BE49-F238E27FC236}">
                  <a16:creationId xmlns:a16="http://schemas.microsoft.com/office/drawing/2014/main" id="{70B2D0DF-7D50-D703-5876-E0B99234B49B}"/>
                </a:ext>
              </a:extLst>
            </p:cNvPr>
            <p:cNvSpPr>
              <a:spLocks noChangeShapeType="1"/>
            </p:cNvSpPr>
            <p:nvPr/>
          </p:nvSpPr>
          <p:spPr bwMode="auto">
            <a:xfrm>
              <a:off x="192" y="3087"/>
              <a:ext cx="1976" cy="0"/>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sz="1691"/>
            </a:p>
          </p:txBody>
        </p:sp>
        <p:sp>
          <p:nvSpPr>
            <p:cNvPr id="42003" name="Text Box 28">
              <a:extLst>
                <a:ext uri="{FF2B5EF4-FFF2-40B4-BE49-F238E27FC236}">
                  <a16:creationId xmlns:a16="http://schemas.microsoft.com/office/drawing/2014/main" id="{0264F583-98D1-5269-C636-71E535737FC3}"/>
                </a:ext>
              </a:extLst>
            </p:cNvPr>
            <p:cNvSpPr txBox="1">
              <a:spLocks noChangeArrowheads="1"/>
            </p:cNvSpPr>
            <p:nvPr/>
          </p:nvSpPr>
          <p:spPr bwMode="auto">
            <a:xfrm>
              <a:off x="745" y="3248"/>
              <a:ext cx="1028" cy="239"/>
            </a:xfrm>
            <a:prstGeom prst="rect">
              <a:avLst/>
            </a:prstGeom>
            <a:solidFill>
              <a:srgbClr val="FFFFFF"/>
            </a:solidFill>
            <a:ln w="9525">
              <a:solidFill>
                <a:srgbClr val="000000"/>
              </a:solidFill>
              <a:miter lim="800000"/>
              <a:headEnd/>
              <a:tailEnd/>
            </a:ln>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nl-NL" altLang="en-US" sz="1691" b="1">
                  <a:solidFill>
                    <a:srgbClr val="CC0000"/>
                  </a:solidFill>
                  <a:latin typeface="Times New Roman" panose="02020603050405020304" pitchFamily="18" charset="0"/>
                </a:rPr>
                <a:t>Enablers</a:t>
              </a:r>
            </a:p>
          </p:txBody>
        </p:sp>
        <p:grpSp>
          <p:nvGrpSpPr>
            <p:cNvPr id="42004" name="Group 29">
              <a:extLst>
                <a:ext uri="{FF2B5EF4-FFF2-40B4-BE49-F238E27FC236}">
                  <a16:creationId xmlns:a16="http://schemas.microsoft.com/office/drawing/2014/main" id="{F9342EBB-8BDA-CB94-B65D-3EDB6026A4F3}"/>
                </a:ext>
              </a:extLst>
            </p:cNvPr>
            <p:cNvGrpSpPr>
              <a:grpSpLocks/>
            </p:cNvGrpSpPr>
            <p:nvPr/>
          </p:nvGrpSpPr>
          <p:grpSpPr bwMode="auto">
            <a:xfrm>
              <a:off x="192" y="672"/>
              <a:ext cx="1976" cy="2228"/>
              <a:chOff x="192" y="672"/>
              <a:chExt cx="1976" cy="2228"/>
            </a:xfrm>
          </p:grpSpPr>
          <p:sp>
            <p:nvSpPr>
              <p:cNvPr id="42005" name="Line 30">
                <a:extLst>
                  <a:ext uri="{FF2B5EF4-FFF2-40B4-BE49-F238E27FC236}">
                    <a16:creationId xmlns:a16="http://schemas.microsoft.com/office/drawing/2014/main" id="{032F48C6-EBA2-20A2-8B0B-C4899D022648}"/>
                  </a:ext>
                </a:extLst>
              </p:cNvPr>
              <p:cNvSpPr>
                <a:spLocks noChangeShapeType="1"/>
              </p:cNvSpPr>
              <p:nvPr/>
            </p:nvSpPr>
            <p:spPr bwMode="auto">
              <a:xfrm>
                <a:off x="1062" y="2082"/>
                <a:ext cx="237"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42006" name="Text Box 31">
                <a:extLst>
                  <a:ext uri="{FF2B5EF4-FFF2-40B4-BE49-F238E27FC236}">
                    <a16:creationId xmlns:a16="http://schemas.microsoft.com/office/drawing/2014/main" id="{719718E7-7876-F024-62A4-2501E6FE9E4D}"/>
                  </a:ext>
                </a:extLst>
              </p:cNvPr>
              <p:cNvSpPr txBox="1">
                <a:spLocks noChangeArrowheads="1"/>
              </p:cNvSpPr>
              <p:nvPr/>
            </p:nvSpPr>
            <p:spPr bwMode="auto">
              <a:xfrm>
                <a:off x="1299" y="1841"/>
                <a:ext cx="869" cy="401"/>
              </a:xfrm>
              <a:prstGeom prst="rect">
                <a:avLst/>
              </a:prstGeom>
              <a:gradFill rotWithShape="0">
                <a:gsLst>
                  <a:gs pos="0">
                    <a:srgbClr val="CCFF99"/>
                  </a:gs>
                  <a:gs pos="100000">
                    <a:srgbClr val="FFFFFF"/>
                  </a:gs>
                </a:gsLst>
                <a:lin ang="5400000" scaled="1"/>
              </a:gradFill>
              <a:ln w="9525">
                <a:solidFill>
                  <a:srgbClr val="000000"/>
                </a:solidFill>
                <a:miter lim="800000"/>
                <a:headEnd/>
                <a:tailEnd/>
              </a:ln>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nl-NL" altLang="en-US" sz="1691">
                    <a:solidFill>
                      <a:srgbClr val="CC0000"/>
                    </a:solidFill>
                    <a:latin typeface="Times New Roman" panose="02020603050405020304" pitchFamily="18" charset="0"/>
                  </a:rPr>
                  <a:t>2 Policy and strategy</a:t>
                </a:r>
              </a:p>
            </p:txBody>
          </p:sp>
          <p:sp>
            <p:nvSpPr>
              <p:cNvPr id="42007" name="Text Box 32">
                <a:extLst>
                  <a:ext uri="{FF2B5EF4-FFF2-40B4-BE49-F238E27FC236}">
                    <a16:creationId xmlns:a16="http://schemas.microsoft.com/office/drawing/2014/main" id="{1FCD1E44-8009-0129-A35D-4C1882B8C155}"/>
                  </a:ext>
                </a:extLst>
              </p:cNvPr>
              <p:cNvSpPr txBox="1">
                <a:spLocks noChangeArrowheads="1"/>
              </p:cNvSpPr>
              <p:nvPr/>
            </p:nvSpPr>
            <p:spPr bwMode="auto">
              <a:xfrm>
                <a:off x="1299" y="2483"/>
                <a:ext cx="869" cy="400"/>
              </a:xfrm>
              <a:prstGeom prst="rect">
                <a:avLst/>
              </a:prstGeom>
              <a:gradFill rotWithShape="0">
                <a:gsLst>
                  <a:gs pos="0">
                    <a:srgbClr val="CCFF99"/>
                  </a:gs>
                  <a:gs pos="100000">
                    <a:srgbClr val="FFFFFF"/>
                  </a:gs>
                </a:gsLst>
                <a:lin ang="5400000" scaled="1"/>
              </a:gradFill>
              <a:ln w="9525">
                <a:solidFill>
                  <a:srgbClr val="000000"/>
                </a:solidFill>
                <a:miter lim="800000"/>
                <a:headEnd/>
                <a:tailEnd/>
              </a:ln>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nl-NL" altLang="en-US" sz="1571" dirty="0">
                    <a:solidFill>
                      <a:srgbClr val="CC0000"/>
                    </a:solidFill>
                    <a:latin typeface="Times New Roman" panose="02020603050405020304" pitchFamily="18" charset="0"/>
                  </a:rPr>
                  <a:t>4 Resource</a:t>
                </a:r>
              </a:p>
              <a:p>
                <a:pPr algn="ctr"/>
                <a:r>
                  <a:rPr lang="nl-NL" altLang="en-US" sz="1571" dirty="0">
                    <a:solidFill>
                      <a:srgbClr val="CC0000"/>
                    </a:solidFill>
                    <a:latin typeface="Times New Roman" panose="02020603050405020304" pitchFamily="18" charset="0"/>
                  </a:rPr>
                  <a:t>management</a:t>
                </a:r>
              </a:p>
            </p:txBody>
          </p:sp>
          <p:sp>
            <p:nvSpPr>
              <p:cNvPr id="42008" name="Text Box 33">
                <a:extLst>
                  <a:ext uri="{FF2B5EF4-FFF2-40B4-BE49-F238E27FC236}">
                    <a16:creationId xmlns:a16="http://schemas.microsoft.com/office/drawing/2014/main" id="{C83F704E-BF1A-C9B1-E348-D43CE1225DE3}"/>
                  </a:ext>
                </a:extLst>
              </p:cNvPr>
              <p:cNvSpPr txBox="1">
                <a:spLocks noChangeArrowheads="1"/>
              </p:cNvSpPr>
              <p:nvPr/>
            </p:nvSpPr>
            <p:spPr bwMode="auto">
              <a:xfrm>
                <a:off x="192" y="1216"/>
                <a:ext cx="870" cy="1684"/>
              </a:xfrm>
              <a:prstGeom prst="rect">
                <a:avLst/>
              </a:prstGeom>
              <a:gradFill rotWithShape="0">
                <a:gsLst>
                  <a:gs pos="0">
                    <a:srgbClr val="CCFF99"/>
                  </a:gs>
                  <a:gs pos="100000">
                    <a:srgbClr val="FFFFFF"/>
                  </a:gs>
                </a:gsLst>
                <a:lin ang="5400000" scaled="1"/>
              </a:gradFill>
              <a:ln w="9525">
                <a:solidFill>
                  <a:srgbClr val="000000"/>
                </a:solidFill>
                <a:miter lim="800000"/>
                <a:headEnd/>
                <a:tailEnd/>
              </a:ln>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nl-NL" altLang="en-US" sz="1127">
                  <a:latin typeface="Times New Roman" panose="02020603050405020304" pitchFamily="18" charset="0"/>
                </a:endParaRPr>
              </a:p>
              <a:p>
                <a:endParaRPr lang="nl-NL" altLang="en-US" sz="1127">
                  <a:latin typeface="Times New Roman" panose="02020603050405020304" pitchFamily="18" charset="0"/>
                </a:endParaRPr>
              </a:p>
              <a:p>
                <a:endParaRPr lang="nl-NL" altLang="en-US" sz="1127">
                  <a:latin typeface="Times New Roman" panose="02020603050405020304" pitchFamily="18" charset="0"/>
                </a:endParaRPr>
              </a:p>
              <a:p>
                <a:endParaRPr lang="nl-NL" altLang="en-US" sz="1127">
                  <a:latin typeface="Times New Roman" panose="02020603050405020304" pitchFamily="18" charset="0"/>
                </a:endParaRPr>
              </a:p>
              <a:p>
                <a:endParaRPr lang="fr-BE" altLang="en-US" sz="751">
                  <a:latin typeface="Times New Roman" panose="02020603050405020304" pitchFamily="18" charset="0"/>
                </a:endParaRPr>
              </a:p>
              <a:p>
                <a:pPr algn="ctr"/>
                <a:r>
                  <a:rPr lang="nl-NL" altLang="en-US" sz="1880">
                    <a:solidFill>
                      <a:srgbClr val="CC0000"/>
                    </a:solidFill>
                    <a:latin typeface="Times New Roman" panose="02020603050405020304" pitchFamily="18" charset="0"/>
                  </a:rPr>
                  <a:t>1 </a:t>
                </a:r>
                <a:r>
                  <a:rPr lang="fr-BE" altLang="en-US" sz="1880">
                    <a:solidFill>
                      <a:srgbClr val="CC0000"/>
                    </a:solidFill>
                    <a:latin typeface="Times New Roman" panose="02020603050405020304" pitchFamily="18" charset="0"/>
                  </a:rPr>
                  <a:t>L</a:t>
                </a:r>
                <a:r>
                  <a:rPr lang="nl-NL" altLang="en-US" sz="1880">
                    <a:solidFill>
                      <a:srgbClr val="CC0000"/>
                    </a:solidFill>
                    <a:latin typeface="Times New Roman" panose="02020603050405020304" pitchFamily="18" charset="0"/>
                  </a:rPr>
                  <a:t>eader</a:t>
                </a:r>
                <a:r>
                  <a:rPr lang="fr-BE" altLang="en-US" sz="1880">
                    <a:solidFill>
                      <a:srgbClr val="CC0000"/>
                    </a:solidFill>
                    <a:latin typeface="Times New Roman" panose="02020603050405020304" pitchFamily="18" charset="0"/>
                  </a:rPr>
                  <a:t>-</a:t>
                </a:r>
              </a:p>
              <a:p>
                <a:pPr algn="ctr"/>
                <a:r>
                  <a:rPr lang="nl-NL" altLang="en-US" sz="1880">
                    <a:solidFill>
                      <a:srgbClr val="CC0000"/>
                    </a:solidFill>
                    <a:latin typeface="Times New Roman" panose="02020603050405020304" pitchFamily="18" charset="0"/>
                  </a:rPr>
                  <a:t>ship</a:t>
                </a:r>
              </a:p>
            </p:txBody>
          </p:sp>
          <p:sp>
            <p:nvSpPr>
              <p:cNvPr id="42009" name="Text Box 34">
                <a:extLst>
                  <a:ext uri="{FF2B5EF4-FFF2-40B4-BE49-F238E27FC236}">
                    <a16:creationId xmlns:a16="http://schemas.microsoft.com/office/drawing/2014/main" id="{0913BC43-A1CA-30E9-2621-EF7184420754}"/>
                  </a:ext>
                </a:extLst>
              </p:cNvPr>
              <p:cNvSpPr txBox="1">
                <a:spLocks noChangeArrowheads="1"/>
              </p:cNvSpPr>
              <p:nvPr/>
            </p:nvSpPr>
            <p:spPr bwMode="auto">
              <a:xfrm>
                <a:off x="1299" y="1200"/>
                <a:ext cx="869" cy="400"/>
              </a:xfrm>
              <a:prstGeom prst="rect">
                <a:avLst/>
              </a:prstGeom>
              <a:gradFill rotWithShape="0">
                <a:gsLst>
                  <a:gs pos="0">
                    <a:srgbClr val="CCFF99"/>
                  </a:gs>
                  <a:gs pos="100000">
                    <a:srgbClr val="FFFFFF"/>
                  </a:gs>
                </a:gsLst>
                <a:lin ang="5400000" scaled="1"/>
              </a:gradFill>
              <a:ln w="9525">
                <a:solidFill>
                  <a:srgbClr val="000000"/>
                </a:solidFill>
                <a:miter lim="800000"/>
                <a:headEnd/>
                <a:tailEnd/>
              </a:ln>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nl-NL" altLang="en-US" sz="1571" dirty="0">
                    <a:solidFill>
                      <a:srgbClr val="CC0000"/>
                    </a:solidFill>
                    <a:latin typeface="Times New Roman" panose="02020603050405020304" pitchFamily="18" charset="0"/>
                  </a:rPr>
                  <a:t>3. People management</a:t>
                </a:r>
              </a:p>
            </p:txBody>
          </p:sp>
          <p:sp>
            <p:nvSpPr>
              <p:cNvPr id="42010" name="Line 35">
                <a:extLst>
                  <a:ext uri="{FF2B5EF4-FFF2-40B4-BE49-F238E27FC236}">
                    <a16:creationId xmlns:a16="http://schemas.microsoft.com/office/drawing/2014/main" id="{2E9DD5C6-7D87-BCFB-7329-B37B7E4931C6}"/>
                  </a:ext>
                </a:extLst>
              </p:cNvPr>
              <p:cNvSpPr>
                <a:spLocks noChangeShapeType="1"/>
              </p:cNvSpPr>
              <p:nvPr/>
            </p:nvSpPr>
            <p:spPr bwMode="auto">
              <a:xfrm>
                <a:off x="1062" y="2687"/>
                <a:ext cx="237"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42011" name="Line 36">
                <a:extLst>
                  <a:ext uri="{FF2B5EF4-FFF2-40B4-BE49-F238E27FC236}">
                    <a16:creationId xmlns:a16="http://schemas.microsoft.com/office/drawing/2014/main" id="{7CDE43BF-595D-D604-0141-B50C211298A5}"/>
                  </a:ext>
                </a:extLst>
              </p:cNvPr>
              <p:cNvSpPr>
                <a:spLocks noChangeShapeType="1"/>
              </p:cNvSpPr>
              <p:nvPr/>
            </p:nvSpPr>
            <p:spPr bwMode="auto">
              <a:xfrm>
                <a:off x="1062" y="1404"/>
                <a:ext cx="237"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8220" name="Rectangle 37">
                <a:extLst>
                  <a:ext uri="{FF2B5EF4-FFF2-40B4-BE49-F238E27FC236}">
                    <a16:creationId xmlns:a16="http://schemas.microsoft.com/office/drawing/2014/main" id="{8C15BFCE-55E9-2BAC-87AC-E6A7B5889E70}"/>
                  </a:ext>
                </a:extLst>
              </p:cNvPr>
              <p:cNvSpPr>
                <a:spLocks noChangeArrowheads="1"/>
              </p:cNvSpPr>
              <p:nvPr/>
            </p:nvSpPr>
            <p:spPr bwMode="auto">
              <a:xfrm>
                <a:off x="960" y="672"/>
                <a:ext cx="360" cy="5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fr-BE" sz="4510" b="1">
                    <a:solidFill>
                      <a:srgbClr val="CC0000"/>
                    </a:solidFill>
                    <a:latin typeface="Times New Roman" charset="0"/>
                    <a:ea typeface="ＭＳ Ｐゴシック" charset="0"/>
                    <a:cs typeface="ＭＳ Ｐゴシック" charset="0"/>
                  </a:rPr>
                  <a:t>P</a:t>
                </a:r>
                <a:endParaRPr lang="nl-NL" sz="4510" b="1">
                  <a:solidFill>
                    <a:srgbClr val="CC0000"/>
                  </a:solidFill>
                  <a:latin typeface="Times New Roman" charset="0"/>
                  <a:ea typeface="ＭＳ Ｐゴシック" charset="0"/>
                  <a:cs typeface="ＭＳ Ｐゴシック" charset="0"/>
                </a:endParaRPr>
              </a:p>
            </p:txBody>
          </p:sp>
        </p:grpSp>
      </p:grpSp>
      <p:grpSp>
        <p:nvGrpSpPr>
          <p:cNvPr id="90150" name="Group 38">
            <a:extLst>
              <a:ext uri="{FF2B5EF4-FFF2-40B4-BE49-F238E27FC236}">
                <a16:creationId xmlns:a16="http://schemas.microsoft.com/office/drawing/2014/main" id="{F8306E04-C12E-655D-4E40-946AAF721FAD}"/>
              </a:ext>
            </a:extLst>
          </p:cNvPr>
          <p:cNvGrpSpPr>
            <a:grpSpLocks/>
          </p:cNvGrpSpPr>
          <p:nvPr/>
        </p:nvGrpSpPr>
        <p:grpSpPr bwMode="auto">
          <a:xfrm>
            <a:off x="3498040" y="1281083"/>
            <a:ext cx="1886888" cy="3673837"/>
            <a:chOff x="2168" y="624"/>
            <a:chExt cx="1265" cy="2463"/>
          </a:xfrm>
        </p:grpSpPr>
        <p:sp>
          <p:nvSpPr>
            <p:cNvPr id="41993" name="Line 39">
              <a:extLst>
                <a:ext uri="{FF2B5EF4-FFF2-40B4-BE49-F238E27FC236}">
                  <a16:creationId xmlns:a16="http://schemas.microsoft.com/office/drawing/2014/main" id="{856534E3-8103-29C5-0C2B-870A5404A577}"/>
                </a:ext>
              </a:extLst>
            </p:cNvPr>
            <p:cNvSpPr>
              <a:spLocks noChangeShapeType="1"/>
            </p:cNvSpPr>
            <p:nvPr/>
          </p:nvSpPr>
          <p:spPr bwMode="auto">
            <a:xfrm>
              <a:off x="2168" y="2082"/>
              <a:ext cx="31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41994" name="Line 40">
              <a:extLst>
                <a:ext uri="{FF2B5EF4-FFF2-40B4-BE49-F238E27FC236}">
                  <a16:creationId xmlns:a16="http://schemas.microsoft.com/office/drawing/2014/main" id="{3DDF1A82-7919-9D49-B75A-27B85A6E84EA}"/>
                </a:ext>
              </a:extLst>
            </p:cNvPr>
            <p:cNvSpPr>
              <a:spLocks noChangeShapeType="1"/>
            </p:cNvSpPr>
            <p:nvPr/>
          </p:nvSpPr>
          <p:spPr bwMode="auto">
            <a:xfrm>
              <a:off x="2168" y="2687"/>
              <a:ext cx="31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sp>
          <p:nvSpPr>
            <p:cNvPr id="41995" name="Line 41">
              <a:extLst>
                <a:ext uri="{FF2B5EF4-FFF2-40B4-BE49-F238E27FC236}">
                  <a16:creationId xmlns:a16="http://schemas.microsoft.com/office/drawing/2014/main" id="{962363F4-3BF1-2E97-9877-F65F0FD52965}"/>
                </a:ext>
              </a:extLst>
            </p:cNvPr>
            <p:cNvSpPr>
              <a:spLocks noChangeShapeType="1"/>
            </p:cNvSpPr>
            <p:nvPr/>
          </p:nvSpPr>
          <p:spPr bwMode="auto">
            <a:xfrm>
              <a:off x="2168" y="1404"/>
              <a:ext cx="31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91"/>
            </a:p>
          </p:txBody>
        </p:sp>
        <p:grpSp>
          <p:nvGrpSpPr>
            <p:cNvPr id="41996" name="Group 42">
              <a:extLst>
                <a:ext uri="{FF2B5EF4-FFF2-40B4-BE49-F238E27FC236}">
                  <a16:creationId xmlns:a16="http://schemas.microsoft.com/office/drawing/2014/main" id="{76D38568-ECD5-90ED-1216-382E37F413A6}"/>
                </a:ext>
              </a:extLst>
            </p:cNvPr>
            <p:cNvGrpSpPr>
              <a:grpSpLocks/>
            </p:cNvGrpSpPr>
            <p:nvPr/>
          </p:nvGrpSpPr>
          <p:grpSpPr bwMode="auto">
            <a:xfrm>
              <a:off x="2484" y="624"/>
              <a:ext cx="949" cy="2463"/>
              <a:chOff x="2484" y="624"/>
              <a:chExt cx="949" cy="2463"/>
            </a:xfrm>
          </p:grpSpPr>
          <p:sp>
            <p:nvSpPr>
              <p:cNvPr id="41997" name="Text Box 43">
                <a:extLst>
                  <a:ext uri="{FF2B5EF4-FFF2-40B4-BE49-F238E27FC236}">
                    <a16:creationId xmlns:a16="http://schemas.microsoft.com/office/drawing/2014/main" id="{AE24894A-41A3-6F82-837B-CC369A702E90}"/>
                  </a:ext>
                </a:extLst>
              </p:cNvPr>
              <p:cNvSpPr txBox="1">
                <a:spLocks noChangeArrowheads="1"/>
              </p:cNvSpPr>
              <p:nvPr/>
            </p:nvSpPr>
            <p:spPr bwMode="auto">
              <a:xfrm>
                <a:off x="2484" y="1200"/>
                <a:ext cx="949" cy="1683"/>
              </a:xfrm>
              <a:prstGeom prst="rect">
                <a:avLst/>
              </a:prstGeom>
              <a:gradFill rotWithShape="0">
                <a:gsLst>
                  <a:gs pos="0">
                    <a:srgbClr val="CCFFFF"/>
                  </a:gs>
                  <a:gs pos="100000">
                    <a:srgbClr val="FFFFFF"/>
                  </a:gs>
                </a:gsLst>
                <a:lin ang="5400000" scaled="1"/>
              </a:gradFill>
              <a:ln w="9525">
                <a:solidFill>
                  <a:srgbClr val="000000"/>
                </a:solidFill>
                <a:miter lim="800000"/>
                <a:headEnd/>
                <a:tailEnd/>
              </a:ln>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nl-NL" altLang="en-US" sz="751" dirty="0">
                  <a:latin typeface="Times New Roman" panose="02020603050405020304" pitchFamily="18" charset="0"/>
                </a:endParaRPr>
              </a:p>
              <a:p>
                <a:endParaRPr lang="nl-NL" altLang="en-US" sz="751" dirty="0">
                  <a:latin typeface="Times New Roman" panose="02020603050405020304" pitchFamily="18" charset="0"/>
                </a:endParaRPr>
              </a:p>
              <a:p>
                <a:endParaRPr lang="nl-NL" altLang="en-US" sz="751" dirty="0">
                  <a:latin typeface="Times New Roman" panose="02020603050405020304" pitchFamily="18" charset="0"/>
                </a:endParaRPr>
              </a:p>
              <a:p>
                <a:endParaRPr lang="nl-NL" altLang="en-US" sz="751" dirty="0">
                  <a:latin typeface="Times New Roman" panose="02020603050405020304" pitchFamily="18" charset="0"/>
                </a:endParaRPr>
              </a:p>
              <a:p>
                <a:endParaRPr lang="nl-NL" altLang="en-US" sz="751" dirty="0">
                  <a:latin typeface="Times New Roman" panose="02020603050405020304" pitchFamily="18" charset="0"/>
                </a:endParaRPr>
              </a:p>
              <a:p>
                <a:endParaRPr lang="nl-NL" altLang="en-US" sz="751" dirty="0">
                  <a:latin typeface="Times New Roman" panose="02020603050405020304" pitchFamily="18" charset="0"/>
                </a:endParaRPr>
              </a:p>
              <a:p>
                <a:endParaRPr lang="nl-NL" altLang="en-US" sz="751" dirty="0">
                  <a:latin typeface="Times New Roman" panose="02020603050405020304" pitchFamily="18" charset="0"/>
                </a:endParaRPr>
              </a:p>
              <a:p>
                <a:pPr algn="ctr"/>
                <a:endParaRPr lang="nl-NL" altLang="en-US" sz="1316" dirty="0">
                  <a:latin typeface="Times New Roman" panose="02020603050405020304" pitchFamily="18" charset="0"/>
                </a:endParaRPr>
              </a:p>
              <a:p>
                <a:pPr algn="ctr"/>
                <a:r>
                  <a:rPr lang="fr-BE" altLang="en-US" sz="1880" b="1" dirty="0">
                    <a:solidFill>
                      <a:schemeClr val="accent2"/>
                    </a:solidFill>
                    <a:latin typeface="Times New Roman" panose="02020603050405020304" pitchFamily="18" charset="0"/>
                  </a:rPr>
                  <a:t>5</a:t>
                </a:r>
              </a:p>
              <a:p>
                <a:pPr algn="ctr"/>
                <a:r>
                  <a:rPr lang="fr-BE" altLang="en-US" sz="1880" b="1" dirty="0">
                    <a:solidFill>
                      <a:schemeClr val="accent2"/>
                    </a:solidFill>
                    <a:latin typeface="Times New Roman" panose="02020603050405020304" pitchFamily="18" charset="0"/>
                  </a:rPr>
                  <a:t>P</a:t>
                </a:r>
                <a:r>
                  <a:rPr lang="nl-NL" altLang="en-US" sz="1880" b="1" dirty="0" err="1">
                    <a:solidFill>
                      <a:schemeClr val="accent2"/>
                    </a:solidFill>
                    <a:latin typeface="Times New Roman" panose="02020603050405020304" pitchFamily="18" charset="0"/>
                  </a:rPr>
                  <a:t>rocesses</a:t>
                </a:r>
                <a:r>
                  <a:rPr lang="nl-NL" altLang="en-US" sz="1880" b="1" dirty="0">
                    <a:solidFill>
                      <a:schemeClr val="accent2"/>
                    </a:solidFill>
                    <a:latin typeface="Times New Roman" panose="02020603050405020304" pitchFamily="18" charset="0"/>
                  </a:rPr>
                  <a:t>/</a:t>
                </a:r>
              </a:p>
              <a:p>
                <a:pPr algn="ctr"/>
                <a:r>
                  <a:rPr lang="nl-NL" altLang="en-US" sz="1880" b="1" dirty="0">
                    <a:solidFill>
                      <a:schemeClr val="accent2"/>
                    </a:solidFill>
                    <a:latin typeface="Times New Roman" panose="02020603050405020304" pitchFamily="18" charset="0"/>
                  </a:rPr>
                  <a:t>services</a:t>
                </a:r>
              </a:p>
            </p:txBody>
          </p:sp>
          <p:sp>
            <p:nvSpPr>
              <p:cNvPr id="41998" name="Line 44">
                <a:extLst>
                  <a:ext uri="{FF2B5EF4-FFF2-40B4-BE49-F238E27FC236}">
                    <a16:creationId xmlns:a16="http://schemas.microsoft.com/office/drawing/2014/main" id="{D932284A-7485-1FCF-67BA-B3D12042FEF4}"/>
                  </a:ext>
                </a:extLst>
              </p:cNvPr>
              <p:cNvSpPr>
                <a:spLocks noChangeShapeType="1"/>
              </p:cNvSpPr>
              <p:nvPr/>
            </p:nvSpPr>
            <p:spPr bwMode="auto">
              <a:xfrm>
                <a:off x="2484" y="3087"/>
                <a:ext cx="949" cy="0"/>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sz="1691"/>
              </a:p>
            </p:txBody>
          </p:sp>
          <p:sp>
            <p:nvSpPr>
              <p:cNvPr id="8207" name="Rectangle 45">
                <a:extLst>
                  <a:ext uri="{FF2B5EF4-FFF2-40B4-BE49-F238E27FC236}">
                    <a16:creationId xmlns:a16="http://schemas.microsoft.com/office/drawing/2014/main" id="{BF3B90E0-F493-2E9B-C874-E3BFFDACACB1}"/>
                  </a:ext>
                </a:extLst>
              </p:cNvPr>
              <p:cNvSpPr>
                <a:spLocks noChangeArrowheads="1"/>
              </p:cNvSpPr>
              <p:nvPr/>
            </p:nvSpPr>
            <p:spPr bwMode="auto">
              <a:xfrm>
                <a:off x="2736" y="624"/>
                <a:ext cx="404" cy="5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fr-BE" sz="4510" b="1">
                    <a:solidFill>
                      <a:schemeClr val="accent2"/>
                    </a:solidFill>
                    <a:latin typeface="Times New Roman" charset="0"/>
                    <a:ea typeface="ＭＳ Ｐゴシック" charset="0"/>
                    <a:cs typeface="ＭＳ Ｐゴシック" charset="0"/>
                  </a:rPr>
                  <a:t>D</a:t>
                </a:r>
                <a:endParaRPr lang="nl-NL" sz="4510" b="1">
                  <a:solidFill>
                    <a:schemeClr val="accent2"/>
                  </a:solidFill>
                  <a:latin typeface="Times New Roman" charset="0"/>
                  <a:ea typeface="ＭＳ Ｐゴシック" charset="0"/>
                  <a:cs typeface="ＭＳ Ｐゴシック" charset="0"/>
                </a:endParaRPr>
              </a:p>
            </p:txBody>
          </p:sp>
        </p:grpSp>
      </p:grpSp>
      <p:sp>
        <p:nvSpPr>
          <p:cNvPr id="90158" name="Rectangle 46">
            <a:extLst>
              <a:ext uri="{FF2B5EF4-FFF2-40B4-BE49-F238E27FC236}">
                <a16:creationId xmlns:a16="http://schemas.microsoft.com/office/drawing/2014/main" id="{4A9F3B4E-06B1-7C81-5463-FEE1628CF57F}"/>
              </a:ext>
            </a:extLst>
          </p:cNvPr>
          <p:cNvSpPr>
            <a:spLocks noChangeArrowheads="1"/>
          </p:cNvSpPr>
          <p:nvPr/>
        </p:nvSpPr>
        <p:spPr bwMode="auto">
          <a:xfrm>
            <a:off x="6791517" y="1281081"/>
            <a:ext cx="603050" cy="7863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fr-BE" sz="4510" b="1">
                <a:solidFill>
                  <a:srgbClr val="000008"/>
                </a:solidFill>
                <a:latin typeface="Times New Roman" charset="0"/>
                <a:ea typeface="ＭＳ Ｐゴシック" charset="0"/>
                <a:cs typeface="ＭＳ Ｐゴシック" charset="0"/>
              </a:rPr>
              <a:t>C</a:t>
            </a:r>
            <a:endParaRPr lang="nl-NL" sz="4510" b="1">
              <a:solidFill>
                <a:srgbClr val="000008"/>
              </a:solidFill>
              <a:latin typeface="Times New Roman" charset="0"/>
              <a:ea typeface="ＭＳ Ｐゴシック" charset="0"/>
              <a:cs typeface="ＭＳ Ｐゴシック" charset="0"/>
            </a:endParaRPr>
          </a:p>
        </p:txBody>
      </p:sp>
      <p:sp>
        <p:nvSpPr>
          <p:cNvPr id="41992" name="Tekstvak 47">
            <a:extLst>
              <a:ext uri="{FF2B5EF4-FFF2-40B4-BE49-F238E27FC236}">
                <a16:creationId xmlns:a16="http://schemas.microsoft.com/office/drawing/2014/main" id="{8E00E388-D2D2-1E62-EA0A-56B4581A79B8}"/>
              </a:ext>
            </a:extLst>
          </p:cNvPr>
          <p:cNvSpPr txBox="1">
            <a:spLocks noChangeArrowheads="1"/>
          </p:cNvSpPr>
          <p:nvPr/>
        </p:nvSpPr>
        <p:spPr bwMode="auto">
          <a:xfrm>
            <a:off x="1850785" y="587081"/>
            <a:ext cx="6773404" cy="352532"/>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nl-NL" altLang="en-US" sz="1691" dirty="0"/>
              <a:t>QUALITY MANAGEMENT SYSTEM</a:t>
            </a:r>
          </a:p>
        </p:txBody>
      </p:sp>
    </p:spTree>
    <p:extLst>
      <p:ext uri="{BB962C8B-B14F-4D97-AF65-F5344CB8AC3E}">
        <p14:creationId xmlns:p14="http://schemas.microsoft.com/office/powerpoint/2010/main" val="3616510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90136"/>
                                        </p:tgtEl>
                                        <p:attrNameLst>
                                          <p:attrName>style.visibility</p:attrName>
                                        </p:attrNameLst>
                                      </p:cBhvr>
                                      <p:to>
                                        <p:strVal val="visible"/>
                                      </p:to>
                                    </p:set>
                                    <p:anim calcmode="lin" valueType="num">
                                      <p:cBhvr additive="base">
                                        <p:cTn id="7" dur="500" fill="hold"/>
                                        <p:tgtEl>
                                          <p:spTgt spid="90136"/>
                                        </p:tgtEl>
                                        <p:attrNameLst>
                                          <p:attrName>ppt_x</p:attrName>
                                        </p:attrNameLst>
                                      </p:cBhvr>
                                      <p:tavLst>
                                        <p:tav tm="0">
                                          <p:val>
                                            <p:strVal val="0-#ppt_w/2"/>
                                          </p:val>
                                        </p:tav>
                                        <p:tav tm="100000">
                                          <p:val>
                                            <p:strVal val="#ppt_x"/>
                                          </p:val>
                                        </p:tav>
                                      </p:tavLst>
                                    </p:anim>
                                    <p:anim calcmode="lin" valueType="num">
                                      <p:cBhvr additive="base">
                                        <p:cTn id="8" dur="500" fill="hold"/>
                                        <p:tgtEl>
                                          <p:spTgt spid="9013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90150"/>
                                        </p:tgtEl>
                                        <p:attrNameLst>
                                          <p:attrName>style.visibility</p:attrName>
                                        </p:attrNameLst>
                                      </p:cBhvr>
                                      <p:to>
                                        <p:strVal val="visible"/>
                                      </p:to>
                                    </p:set>
                                    <p:anim calcmode="lin" valueType="num">
                                      <p:cBhvr additive="base">
                                        <p:cTn id="13" dur="500" fill="hold"/>
                                        <p:tgtEl>
                                          <p:spTgt spid="90150"/>
                                        </p:tgtEl>
                                        <p:attrNameLst>
                                          <p:attrName>ppt_x</p:attrName>
                                        </p:attrNameLst>
                                      </p:cBhvr>
                                      <p:tavLst>
                                        <p:tav tm="0">
                                          <p:val>
                                            <p:strVal val="0-#ppt_w/2"/>
                                          </p:val>
                                        </p:tav>
                                        <p:tav tm="100000">
                                          <p:val>
                                            <p:strVal val="#ppt_x"/>
                                          </p:val>
                                        </p:tav>
                                      </p:tavLst>
                                    </p:anim>
                                    <p:anim calcmode="lin" valueType="num">
                                      <p:cBhvr additive="base">
                                        <p:cTn id="14" dur="500" fill="hold"/>
                                        <p:tgtEl>
                                          <p:spTgt spid="9015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3" fill="hold" grpId="0" nodeType="clickEffect">
                                  <p:stCondLst>
                                    <p:cond delay="0"/>
                                  </p:stCondLst>
                                  <p:childTnLst>
                                    <p:set>
                                      <p:cBhvr>
                                        <p:cTn id="18" dur="1" fill="hold">
                                          <p:stCondLst>
                                            <p:cond delay="0"/>
                                          </p:stCondLst>
                                        </p:cTn>
                                        <p:tgtEl>
                                          <p:spTgt spid="90158"/>
                                        </p:tgtEl>
                                        <p:attrNameLst>
                                          <p:attrName>style.visibility</p:attrName>
                                        </p:attrNameLst>
                                      </p:cBhvr>
                                      <p:to>
                                        <p:strVal val="visible"/>
                                      </p:to>
                                    </p:set>
                                    <p:anim calcmode="lin" valueType="num">
                                      <p:cBhvr additive="base">
                                        <p:cTn id="19" dur="500" fill="hold"/>
                                        <p:tgtEl>
                                          <p:spTgt spid="90158"/>
                                        </p:tgtEl>
                                        <p:attrNameLst>
                                          <p:attrName>ppt_x</p:attrName>
                                        </p:attrNameLst>
                                      </p:cBhvr>
                                      <p:tavLst>
                                        <p:tav tm="0">
                                          <p:val>
                                            <p:strVal val="1+#ppt_w/2"/>
                                          </p:val>
                                        </p:tav>
                                        <p:tav tm="100000">
                                          <p:val>
                                            <p:strVal val="#ppt_x"/>
                                          </p:val>
                                        </p:tav>
                                      </p:tavLst>
                                    </p:anim>
                                    <p:anim calcmode="lin" valueType="num">
                                      <p:cBhvr additive="base">
                                        <p:cTn id="20" dur="500" fill="hold"/>
                                        <p:tgtEl>
                                          <p:spTgt spid="90158"/>
                                        </p:tgtEl>
                                        <p:attrNameLst>
                                          <p:attrName>ppt_y</p:attrName>
                                        </p:attrNameLst>
                                      </p:cBhvr>
                                      <p:tavLst>
                                        <p:tav tm="0">
                                          <p:val>
                                            <p:strVal val="0-#ppt_h/2"/>
                                          </p:val>
                                        </p:tav>
                                        <p:tav tm="100000">
                                          <p:val>
                                            <p:strVal val="#ppt_y"/>
                                          </p:val>
                                        </p:tav>
                                      </p:tavLst>
                                    </p:anim>
                                  </p:childTnLst>
                                </p:cTn>
                              </p:par>
                            </p:childTnLst>
                          </p:cTn>
                        </p:par>
                        <p:par>
                          <p:cTn id="21" fill="hold" nodeType="afterGroup">
                            <p:stCondLst>
                              <p:cond delay="500"/>
                            </p:stCondLst>
                            <p:childTnLst>
                              <p:par>
                                <p:cTn id="22" presetID="2" presetClass="entr" presetSubtype="9" fill="hold" nodeType="afterEffect">
                                  <p:stCondLst>
                                    <p:cond delay="0"/>
                                  </p:stCondLst>
                                  <p:childTnLst>
                                    <p:set>
                                      <p:cBhvr>
                                        <p:cTn id="23" dur="1" fill="hold">
                                          <p:stCondLst>
                                            <p:cond delay="0"/>
                                          </p:stCondLst>
                                        </p:cTn>
                                        <p:tgtEl>
                                          <p:spTgt spid="90115"/>
                                        </p:tgtEl>
                                        <p:attrNameLst>
                                          <p:attrName>style.visibility</p:attrName>
                                        </p:attrNameLst>
                                      </p:cBhvr>
                                      <p:to>
                                        <p:strVal val="visible"/>
                                      </p:to>
                                    </p:set>
                                    <p:anim calcmode="lin" valueType="num">
                                      <p:cBhvr additive="base">
                                        <p:cTn id="24" dur="500" fill="hold"/>
                                        <p:tgtEl>
                                          <p:spTgt spid="90115"/>
                                        </p:tgtEl>
                                        <p:attrNameLst>
                                          <p:attrName>ppt_x</p:attrName>
                                        </p:attrNameLst>
                                      </p:cBhvr>
                                      <p:tavLst>
                                        <p:tav tm="0">
                                          <p:val>
                                            <p:strVal val="0-#ppt_w/2"/>
                                          </p:val>
                                        </p:tav>
                                        <p:tav tm="100000">
                                          <p:val>
                                            <p:strVal val="#ppt_x"/>
                                          </p:val>
                                        </p:tav>
                                      </p:tavLst>
                                    </p:anim>
                                    <p:anim calcmode="lin" valueType="num">
                                      <p:cBhvr additive="base">
                                        <p:cTn id="25" dur="500" fill="hold"/>
                                        <p:tgtEl>
                                          <p:spTgt spid="90115"/>
                                        </p:tgtEl>
                                        <p:attrNameLst>
                                          <p:attrName>ppt_y</p:attrName>
                                        </p:attrNameLst>
                                      </p:cBhvr>
                                      <p:tavLst>
                                        <p:tav tm="0">
                                          <p:val>
                                            <p:strVal val="0-#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nodeType="clickEffect">
                                  <p:stCondLst>
                                    <p:cond delay="0"/>
                                  </p:stCondLst>
                                  <p:childTnLst>
                                    <p:set>
                                      <p:cBhvr>
                                        <p:cTn id="29" dur="1" fill="hold">
                                          <p:stCondLst>
                                            <p:cond delay="0"/>
                                          </p:stCondLst>
                                        </p:cTn>
                                        <p:tgtEl>
                                          <p:spTgt spid="90130"/>
                                        </p:tgtEl>
                                        <p:attrNameLst>
                                          <p:attrName>style.visibility</p:attrName>
                                        </p:attrNameLst>
                                      </p:cBhvr>
                                      <p:to>
                                        <p:strVal val="visible"/>
                                      </p:to>
                                    </p:set>
                                    <p:anim calcmode="lin" valueType="num">
                                      <p:cBhvr additive="base">
                                        <p:cTn id="30" dur="500" fill="hold"/>
                                        <p:tgtEl>
                                          <p:spTgt spid="90130"/>
                                        </p:tgtEl>
                                        <p:attrNameLst>
                                          <p:attrName>ppt_x</p:attrName>
                                        </p:attrNameLst>
                                      </p:cBhvr>
                                      <p:tavLst>
                                        <p:tav tm="0">
                                          <p:val>
                                            <p:strVal val="0-#ppt_w/2"/>
                                          </p:val>
                                        </p:tav>
                                        <p:tav tm="100000">
                                          <p:val>
                                            <p:strVal val="#ppt_x"/>
                                          </p:val>
                                        </p:tav>
                                      </p:tavLst>
                                    </p:anim>
                                    <p:anim calcmode="lin" valueType="num">
                                      <p:cBhvr additive="base">
                                        <p:cTn id="31" dur="500" fill="hold"/>
                                        <p:tgtEl>
                                          <p:spTgt spid="901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58"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73C9E-4F8F-4076-99EA-287CA0443E63}"/>
              </a:ext>
            </a:extLst>
          </p:cNvPr>
          <p:cNvSpPr>
            <a:spLocks noGrp="1"/>
          </p:cNvSpPr>
          <p:nvPr>
            <p:ph type="title"/>
          </p:nvPr>
        </p:nvSpPr>
        <p:spPr>
          <a:xfrm>
            <a:off x="685800" y="188640"/>
            <a:ext cx="7772400" cy="1143000"/>
          </a:xfrm>
        </p:spPr>
        <p:txBody>
          <a:bodyPr/>
          <a:lstStyle/>
          <a:p>
            <a:r>
              <a:rPr lang="en-GB" dirty="0" err="1">
                <a:solidFill>
                  <a:schemeClr val="tx1"/>
                </a:solidFill>
              </a:rPr>
              <a:t>Wh</a:t>
            </a:r>
            <a:r>
              <a:rPr lang="en-NL" dirty="0">
                <a:solidFill>
                  <a:schemeClr val="tx1"/>
                </a:solidFill>
              </a:rPr>
              <a:t>at is Quality?</a:t>
            </a:r>
          </a:p>
        </p:txBody>
      </p:sp>
      <p:sp>
        <p:nvSpPr>
          <p:cNvPr id="3" name="Content Placeholder 2">
            <a:extLst>
              <a:ext uri="{FF2B5EF4-FFF2-40B4-BE49-F238E27FC236}">
                <a16:creationId xmlns:a16="http://schemas.microsoft.com/office/drawing/2014/main" id="{DDB71240-1500-03C1-249D-33CD0A06187E}"/>
              </a:ext>
            </a:extLst>
          </p:cNvPr>
          <p:cNvSpPr>
            <a:spLocks noGrp="1"/>
          </p:cNvSpPr>
          <p:nvPr>
            <p:ph idx="1"/>
          </p:nvPr>
        </p:nvSpPr>
        <p:spPr>
          <a:xfrm>
            <a:off x="685800" y="1331640"/>
            <a:ext cx="7507999" cy="3866255"/>
          </a:xfrm>
        </p:spPr>
        <p:txBody>
          <a:bodyPr/>
          <a:lstStyle/>
          <a:p>
            <a:r>
              <a:rPr lang="en-NL" sz="2416" i="1" dirty="0">
                <a:solidFill>
                  <a:schemeClr val="bg1">
                    <a:lumMod val="75000"/>
                  </a:schemeClr>
                </a:solidFill>
              </a:rPr>
              <a:t>Quality is conformance to requirements </a:t>
            </a:r>
            <a:r>
              <a:rPr lang="en-NL" sz="2416" dirty="0">
                <a:solidFill>
                  <a:schemeClr val="bg1">
                    <a:lumMod val="75000"/>
                  </a:schemeClr>
                </a:solidFill>
              </a:rPr>
              <a:t>(Crosby, 1979)</a:t>
            </a:r>
          </a:p>
          <a:p>
            <a:pPr lvl="1"/>
            <a:r>
              <a:rPr lang="en-GB" sz="2416" dirty="0">
                <a:solidFill>
                  <a:schemeClr val="bg1">
                    <a:lumMod val="75000"/>
                  </a:schemeClr>
                </a:solidFill>
              </a:rPr>
              <a:t>de ‘</a:t>
            </a:r>
            <a:r>
              <a:rPr lang="en-GB" sz="2416" dirty="0" err="1">
                <a:solidFill>
                  <a:schemeClr val="bg1">
                    <a:lumMod val="75000"/>
                  </a:schemeClr>
                </a:solidFill>
              </a:rPr>
              <a:t>preciezen</a:t>
            </a:r>
            <a:r>
              <a:rPr lang="en-GB" sz="2416" dirty="0">
                <a:solidFill>
                  <a:schemeClr val="bg1">
                    <a:lumMod val="75000"/>
                  </a:schemeClr>
                </a:solidFill>
              </a:rPr>
              <a:t>’</a:t>
            </a:r>
            <a:endParaRPr lang="en-NL" sz="2416" dirty="0">
              <a:solidFill>
                <a:schemeClr val="bg1">
                  <a:lumMod val="75000"/>
                </a:schemeClr>
              </a:solidFill>
            </a:endParaRPr>
          </a:p>
          <a:p>
            <a:r>
              <a:rPr lang="en-NL" sz="2416" i="1" dirty="0"/>
              <a:t>Quality is fitness for use </a:t>
            </a:r>
            <a:r>
              <a:rPr lang="en-NL" sz="2416" dirty="0"/>
              <a:t>(Juran, 1992)</a:t>
            </a:r>
          </a:p>
          <a:p>
            <a:pPr lvl="1"/>
            <a:r>
              <a:rPr lang="nl-NL" sz="2416" dirty="0"/>
              <a:t>The customer</a:t>
            </a:r>
            <a:endParaRPr lang="en-NL" sz="2416" dirty="0"/>
          </a:p>
          <a:p>
            <a:r>
              <a:rPr lang="en-NL" sz="2416" i="1" dirty="0">
                <a:solidFill>
                  <a:schemeClr val="bg1">
                    <a:lumMod val="75000"/>
                  </a:schemeClr>
                </a:solidFill>
              </a:rPr>
              <a:t>Quality cannot be defined </a:t>
            </a:r>
            <a:r>
              <a:rPr lang="en-NL" sz="2416" dirty="0">
                <a:solidFill>
                  <a:schemeClr val="bg1">
                    <a:lumMod val="75000"/>
                  </a:schemeClr>
                </a:solidFill>
              </a:rPr>
              <a:t>(Pirsig, 1972).</a:t>
            </a:r>
          </a:p>
          <a:p>
            <a:pPr lvl="1"/>
            <a:r>
              <a:rPr lang="nl-NL" sz="2416" dirty="0">
                <a:solidFill>
                  <a:schemeClr val="bg1">
                    <a:lumMod val="75000"/>
                  </a:schemeClr>
                </a:solidFill>
              </a:rPr>
              <a:t>de filosoof / professional</a:t>
            </a:r>
            <a:endParaRPr lang="en-NL" sz="2416" dirty="0">
              <a:solidFill>
                <a:schemeClr val="bg1">
                  <a:lumMod val="75000"/>
                </a:schemeClr>
              </a:solidFill>
            </a:endParaRPr>
          </a:p>
          <a:p>
            <a:r>
              <a:rPr lang="en-NL" sz="2416" i="1" dirty="0">
                <a:solidFill>
                  <a:schemeClr val="bg1">
                    <a:lumMod val="75000"/>
                  </a:schemeClr>
                </a:solidFill>
              </a:rPr>
              <a:t>Quality is dynamic </a:t>
            </a:r>
            <a:r>
              <a:rPr lang="en-NL" sz="2416" dirty="0">
                <a:solidFill>
                  <a:schemeClr val="bg1">
                    <a:lumMod val="75000"/>
                  </a:schemeClr>
                </a:solidFill>
              </a:rPr>
              <a:t>(Pirsig, 1991)</a:t>
            </a:r>
          </a:p>
          <a:p>
            <a:pPr lvl="1"/>
            <a:r>
              <a:rPr lang="nl-NL" sz="2416" dirty="0">
                <a:solidFill>
                  <a:schemeClr val="bg1">
                    <a:lumMod val="75000"/>
                  </a:schemeClr>
                </a:solidFill>
              </a:rPr>
              <a:t>De ‘rekkelijken</a:t>
            </a:r>
            <a:r>
              <a:rPr lang="nl-NL" sz="2416" dirty="0"/>
              <a:t>’</a:t>
            </a:r>
            <a:endParaRPr lang="en-NL" sz="2416" dirty="0"/>
          </a:p>
        </p:txBody>
      </p:sp>
    </p:spTree>
    <p:extLst>
      <p:ext uri="{BB962C8B-B14F-4D97-AF65-F5344CB8AC3E}">
        <p14:creationId xmlns:p14="http://schemas.microsoft.com/office/powerpoint/2010/main" val="2941074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solidFill>
                  <a:srgbClr val="00A7A2"/>
                </a:solidFill>
              </a:rPr>
              <a:t>Customer delight</a:t>
            </a:r>
          </a:p>
        </p:txBody>
      </p:sp>
      <p:sp>
        <p:nvSpPr>
          <p:cNvPr id="3" name="Tijdelijke aanduiding voor inhoud 2"/>
          <p:cNvSpPr>
            <a:spLocks noGrp="1"/>
          </p:cNvSpPr>
          <p:nvPr>
            <p:ph idx="1"/>
          </p:nvPr>
        </p:nvSpPr>
        <p:spPr>
          <a:xfrm>
            <a:off x="457200" y="2293672"/>
            <a:ext cx="8229600" cy="2270657"/>
          </a:xfrm>
        </p:spPr>
        <p:txBody>
          <a:bodyPr/>
          <a:lstStyle/>
          <a:p>
            <a:r>
              <a:rPr lang="en-GB" dirty="0"/>
              <a:t>A positive emotional and rational state of mind that leads the customer to </a:t>
            </a:r>
            <a:r>
              <a:rPr lang="en-GB" dirty="0">
                <a:hlinkClick r:id="rId3"/>
              </a:rPr>
              <a:t>enthusiasm</a:t>
            </a:r>
            <a:r>
              <a:rPr lang="en-GB" dirty="0"/>
              <a:t> about the institute.</a:t>
            </a:r>
          </a:p>
          <a:p>
            <a:pPr marL="0" indent="0">
              <a:buNone/>
            </a:pPr>
            <a:endParaRPr lang="en-GB" dirty="0"/>
          </a:p>
        </p:txBody>
      </p:sp>
    </p:spTree>
    <p:extLst>
      <p:ext uri="{BB962C8B-B14F-4D97-AF65-F5344CB8AC3E}">
        <p14:creationId xmlns:p14="http://schemas.microsoft.com/office/powerpoint/2010/main" val="6094366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F48B5-A23E-E050-9250-10CF1116862C}"/>
            </a:ext>
          </a:extLst>
        </p:cNvPr>
        <p:cNvGrpSpPr/>
        <p:nvPr/>
      </p:nvGrpSpPr>
      <p:grpSpPr>
        <a:xfrm>
          <a:off x="0" y="0"/>
          <a:ext cx="0" cy="0"/>
          <a:chOff x="0" y="0"/>
          <a:chExt cx="0" cy="0"/>
        </a:xfrm>
      </p:grpSpPr>
      <p:pic>
        <p:nvPicPr>
          <p:cNvPr id="27649" name="Picture 2" descr="image0048">
            <a:extLst>
              <a:ext uri="{FF2B5EF4-FFF2-40B4-BE49-F238E27FC236}">
                <a16:creationId xmlns:a16="http://schemas.microsoft.com/office/drawing/2014/main" id="{2911C65B-B027-87F7-CC2F-FC6ED44B46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0819" y="3715390"/>
            <a:ext cx="3293477" cy="2405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7650" name="Object 3">
            <a:extLst>
              <a:ext uri="{FF2B5EF4-FFF2-40B4-BE49-F238E27FC236}">
                <a16:creationId xmlns:a16="http://schemas.microsoft.com/office/drawing/2014/main" id="{2A0355D1-138D-8280-842F-66683E11A4B9}"/>
              </a:ext>
            </a:extLst>
          </p:cNvPr>
          <p:cNvGraphicFramePr>
            <a:graphicFrameLocks noChangeAspect="1"/>
          </p:cNvGraphicFramePr>
          <p:nvPr/>
        </p:nvGraphicFramePr>
        <p:xfrm>
          <a:off x="1135329" y="1782262"/>
          <a:ext cx="1879430" cy="2684899"/>
        </p:xfrm>
        <a:graphic>
          <a:graphicData uri="http://schemas.openxmlformats.org/presentationml/2006/ole">
            <mc:AlternateContent xmlns:mc="http://schemas.openxmlformats.org/markup-compatibility/2006">
              <mc:Choice xmlns:v="urn:schemas-microsoft-com:vml" Requires="v">
                <p:oleObj name="Photo Editor-foto" r:id="rId3" imgW="1333500" imgH="1905000" progId="MSPhotoEd.3">
                  <p:embed/>
                </p:oleObj>
              </mc:Choice>
              <mc:Fallback>
                <p:oleObj name="Photo Editor-foto" r:id="rId3" imgW="1333500" imgH="1905000" progId="MSPhotoEd.3">
                  <p:embed/>
                  <p:pic>
                    <p:nvPicPr>
                      <p:cNvPr id="27650" name="Object 3">
                        <a:extLst>
                          <a:ext uri="{FF2B5EF4-FFF2-40B4-BE49-F238E27FC236}">
                            <a16:creationId xmlns:a16="http://schemas.microsoft.com/office/drawing/2014/main" id="{2A0355D1-138D-8280-842F-66683E11A4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329" y="1782262"/>
                        <a:ext cx="1879430" cy="2684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5124" name="Rectangle 4">
            <a:extLst>
              <a:ext uri="{FF2B5EF4-FFF2-40B4-BE49-F238E27FC236}">
                <a16:creationId xmlns:a16="http://schemas.microsoft.com/office/drawing/2014/main" id="{F6DB8ACA-D1C5-2B93-65C0-0AA006BA712A}"/>
              </a:ext>
            </a:extLst>
          </p:cNvPr>
          <p:cNvSpPr>
            <a:spLocks noChangeArrowheads="1"/>
          </p:cNvSpPr>
          <p:nvPr/>
        </p:nvSpPr>
        <p:spPr bwMode="auto">
          <a:xfrm>
            <a:off x="3927624" y="1853860"/>
            <a:ext cx="4510631" cy="25599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ts val="470"/>
              </a:spcBef>
              <a:spcAft>
                <a:spcPts val="470"/>
              </a:spcAft>
            </a:pPr>
            <a:r>
              <a:rPr lang="nl-NL" altLang="en-US" sz="2256" dirty="0">
                <a:solidFill>
                  <a:srgbClr val="800000"/>
                </a:solidFill>
                <a:latin typeface="Times" pitchFamily="2" charset="0"/>
              </a:rPr>
              <a:t>W. Edwards </a:t>
            </a:r>
            <a:r>
              <a:rPr lang="nl-NL" altLang="en-US" sz="2256" dirty="0" err="1">
                <a:solidFill>
                  <a:srgbClr val="800000"/>
                </a:solidFill>
                <a:latin typeface="Times" pitchFamily="2" charset="0"/>
              </a:rPr>
              <a:t>Deming</a:t>
            </a:r>
            <a:r>
              <a:rPr lang="nl-NL" altLang="en-US" sz="2256" dirty="0">
                <a:solidFill>
                  <a:srgbClr val="800000"/>
                </a:solidFill>
                <a:latin typeface="Times" pitchFamily="2" charset="0"/>
              </a:rPr>
              <a:t>:</a:t>
            </a:r>
          </a:p>
          <a:p>
            <a:pPr>
              <a:spcBef>
                <a:spcPts val="470"/>
              </a:spcBef>
              <a:spcAft>
                <a:spcPts val="470"/>
              </a:spcAft>
            </a:pPr>
            <a:br>
              <a:rPr lang="nl-NL" altLang="en-US" sz="2256" dirty="0">
                <a:solidFill>
                  <a:srgbClr val="800000"/>
                </a:solidFill>
                <a:latin typeface="Times" pitchFamily="2" charset="0"/>
              </a:rPr>
            </a:br>
            <a:r>
              <a:rPr lang="nl-NL" altLang="nl-NL" sz="2256" dirty="0">
                <a:solidFill>
                  <a:srgbClr val="800000"/>
                </a:solidFill>
                <a:latin typeface="Times" pitchFamily="2" charset="0"/>
              </a:rPr>
              <a:t>“</a:t>
            </a:r>
            <a:r>
              <a:rPr lang="nl-NL" altLang="en-US" sz="2256" dirty="0">
                <a:solidFill>
                  <a:srgbClr val="800000"/>
                </a:solidFill>
                <a:latin typeface="Times" pitchFamily="2" charset="0"/>
              </a:rPr>
              <a:t>Meeting </a:t>
            </a:r>
            <a:r>
              <a:rPr lang="nl-NL" altLang="en-US" sz="2256" dirty="0" err="1">
                <a:solidFill>
                  <a:srgbClr val="800000"/>
                </a:solidFill>
                <a:latin typeface="Times" pitchFamily="2" charset="0"/>
              </a:rPr>
              <a:t>expectations</a:t>
            </a:r>
            <a:r>
              <a:rPr lang="nl-NL" altLang="en-US" sz="2256" dirty="0">
                <a:solidFill>
                  <a:srgbClr val="800000"/>
                </a:solidFill>
                <a:latin typeface="Times" pitchFamily="2" charset="0"/>
              </a:rPr>
              <a:t> is </a:t>
            </a:r>
            <a:r>
              <a:rPr lang="nl-NL" altLang="en-US" sz="2256" dirty="0" err="1">
                <a:solidFill>
                  <a:srgbClr val="800000"/>
                </a:solidFill>
                <a:latin typeface="Times" pitchFamily="2" charset="0"/>
              </a:rPr>
              <a:t>not</a:t>
            </a:r>
            <a:r>
              <a:rPr lang="nl-NL" altLang="en-US" sz="2256" dirty="0">
                <a:solidFill>
                  <a:srgbClr val="800000"/>
                </a:solidFill>
                <a:latin typeface="Times" pitchFamily="2" charset="0"/>
              </a:rPr>
              <a:t> </a:t>
            </a:r>
            <a:r>
              <a:rPr lang="nl-NL" altLang="en-US" sz="2256" dirty="0" err="1">
                <a:solidFill>
                  <a:srgbClr val="800000"/>
                </a:solidFill>
                <a:latin typeface="Times" pitchFamily="2" charset="0"/>
              </a:rPr>
              <a:t>enough</a:t>
            </a:r>
            <a:r>
              <a:rPr lang="nl-NL" altLang="nl-NL" sz="2256" dirty="0">
                <a:solidFill>
                  <a:srgbClr val="800000"/>
                </a:solidFill>
                <a:latin typeface="Times" pitchFamily="2" charset="0"/>
              </a:rPr>
              <a:t>”</a:t>
            </a:r>
            <a:r>
              <a:rPr lang="nl-NL" altLang="en-US" sz="2256" dirty="0">
                <a:solidFill>
                  <a:srgbClr val="800000"/>
                </a:solidFill>
                <a:latin typeface="Times" pitchFamily="2" charset="0"/>
              </a:rPr>
              <a:t>.</a:t>
            </a:r>
          </a:p>
          <a:p>
            <a:pPr>
              <a:spcBef>
                <a:spcPts val="470"/>
              </a:spcBef>
              <a:spcAft>
                <a:spcPts val="470"/>
              </a:spcAft>
            </a:pPr>
            <a:endParaRPr lang="nl-NL" altLang="en-US" sz="2256" dirty="0">
              <a:latin typeface="Times" pitchFamily="2" charset="0"/>
            </a:endParaRPr>
          </a:p>
          <a:p>
            <a:pPr>
              <a:spcBef>
                <a:spcPts val="470"/>
              </a:spcBef>
              <a:spcAft>
                <a:spcPts val="470"/>
              </a:spcAft>
            </a:pPr>
            <a:r>
              <a:rPr lang="nl-NL" altLang="en-US" sz="2256" dirty="0">
                <a:solidFill>
                  <a:srgbClr val="000080"/>
                </a:solidFill>
                <a:latin typeface="Times" pitchFamily="2" charset="0"/>
              </a:rPr>
              <a:t> </a:t>
            </a:r>
          </a:p>
        </p:txBody>
      </p:sp>
    </p:spTree>
    <p:extLst>
      <p:ext uri="{BB962C8B-B14F-4D97-AF65-F5344CB8AC3E}">
        <p14:creationId xmlns:p14="http://schemas.microsoft.com/office/powerpoint/2010/main" val="16013668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936592" y="885000"/>
            <a:ext cx="7772400" cy="1073960"/>
          </a:xfrm>
        </p:spPr>
        <p:txBody>
          <a:bodyPr/>
          <a:lstStyle/>
          <a:p>
            <a:r>
              <a:rPr lang="nl-NL" dirty="0">
                <a:solidFill>
                  <a:srgbClr val="00A7A2"/>
                </a:solidFill>
              </a:rPr>
              <a:t>KANO-model</a:t>
            </a:r>
            <a:br>
              <a:rPr lang="nl-NL" dirty="0"/>
            </a:br>
            <a:br>
              <a:rPr lang="nl-NL" dirty="0"/>
            </a:br>
            <a:endParaRPr lang="nl-NL" dirty="0"/>
          </a:p>
        </p:txBody>
      </p:sp>
      <p:sp>
        <p:nvSpPr>
          <p:cNvPr id="6" name="Rectangle 2"/>
          <p:cNvSpPr>
            <a:spLocks noChangeArrowheads="1"/>
          </p:cNvSpPr>
          <p:nvPr/>
        </p:nvSpPr>
        <p:spPr bwMode="auto">
          <a:xfrm>
            <a:off x="234838" y="1700808"/>
            <a:ext cx="9175908" cy="22089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89058" tIns="44529" rIns="89058" bIns="44529" numCol="1" anchor="ctr" anchorCtr="0" compatLnSpc="1">
            <a:prstTxWarp prst="textNoShape">
              <a:avLst/>
            </a:prstTxWarp>
            <a:spAutoFit/>
          </a:bodyPr>
          <a:lstStyle>
            <a:lvl1pPr>
              <a:tabLst>
                <a:tab pos="457200" algn="l"/>
              </a:tabLst>
              <a:defRPr>
                <a:solidFill>
                  <a:schemeClr val="tx1"/>
                </a:solidFill>
                <a:latin typeface="Arial" pitchFamily="34" charset="0"/>
                <a:cs typeface="Arial" pitchFamily="34" charset="0"/>
              </a:defRPr>
            </a:lvl1pPr>
            <a:lvl2pPr>
              <a:tabLst>
                <a:tab pos="457200" algn="l"/>
              </a:tabLst>
              <a:defRPr>
                <a:solidFill>
                  <a:schemeClr val="tx1"/>
                </a:solidFill>
                <a:latin typeface="Arial" pitchFamily="34" charset="0"/>
                <a:cs typeface="Arial" pitchFamily="34" charset="0"/>
              </a:defRPr>
            </a:lvl2pPr>
            <a:lvl3pPr>
              <a:tabLst>
                <a:tab pos="457200" algn="l"/>
              </a:tabLst>
              <a:defRPr>
                <a:solidFill>
                  <a:schemeClr val="tx1"/>
                </a:solidFill>
                <a:latin typeface="Arial" pitchFamily="34" charset="0"/>
                <a:cs typeface="Arial" pitchFamily="34" charset="0"/>
              </a:defRPr>
            </a:lvl3pPr>
            <a:lvl4pPr>
              <a:tabLst>
                <a:tab pos="457200" algn="l"/>
              </a:tabLst>
              <a:defRPr>
                <a:solidFill>
                  <a:schemeClr val="tx1"/>
                </a:solidFill>
                <a:latin typeface="Arial" pitchFamily="34" charset="0"/>
                <a:cs typeface="Arial" pitchFamily="34" charset="0"/>
              </a:defRPr>
            </a:lvl4pPr>
            <a:lvl5pPr>
              <a:tabLst>
                <a:tab pos="457200" algn="l"/>
              </a:tabLst>
              <a:defRPr>
                <a:solidFill>
                  <a:schemeClr val="tx1"/>
                </a:solidFill>
                <a:latin typeface="Arial" pitchFamily="34" charset="0"/>
                <a:cs typeface="Arial" pitchFamily="34" charset="0"/>
              </a:defRPr>
            </a:lvl5pPr>
            <a:lvl6pPr fontAlgn="base">
              <a:spcBef>
                <a:spcPct val="0"/>
              </a:spcBef>
              <a:spcAft>
                <a:spcPct val="0"/>
              </a:spcAft>
              <a:tabLst>
                <a:tab pos="457200" algn="l"/>
              </a:tabLst>
              <a:defRPr>
                <a:solidFill>
                  <a:schemeClr val="tx1"/>
                </a:solidFill>
                <a:latin typeface="Arial" pitchFamily="34" charset="0"/>
                <a:cs typeface="Arial" pitchFamily="34" charset="0"/>
              </a:defRPr>
            </a:lvl6pPr>
            <a:lvl7pPr fontAlgn="base">
              <a:spcBef>
                <a:spcPct val="0"/>
              </a:spcBef>
              <a:spcAft>
                <a:spcPct val="0"/>
              </a:spcAft>
              <a:tabLst>
                <a:tab pos="457200" algn="l"/>
              </a:tabLst>
              <a:defRPr>
                <a:solidFill>
                  <a:schemeClr val="tx1"/>
                </a:solidFill>
                <a:latin typeface="Arial" pitchFamily="34" charset="0"/>
                <a:cs typeface="Arial" pitchFamily="34" charset="0"/>
              </a:defRPr>
            </a:lvl7pPr>
            <a:lvl8pPr fontAlgn="base">
              <a:spcBef>
                <a:spcPct val="0"/>
              </a:spcBef>
              <a:spcAft>
                <a:spcPct val="0"/>
              </a:spcAft>
              <a:tabLst>
                <a:tab pos="457200" algn="l"/>
              </a:tabLst>
              <a:defRPr>
                <a:solidFill>
                  <a:schemeClr val="tx1"/>
                </a:solidFill>
                <a:latin typeface="Arial" pitchFamily="34" charset="0"/>
                <a:cs typeface="Arial" pitchFamily="34" charset="0"/>
              </a:defRPr>
            </a:lvl8pPr>
            <a:lvl9pPr fontAlgn="base">
              <a:spcBef>
                <a:spcPct val="0"/>
              </a:spcBef>
              <a:spcAft>
                <a:spcPct val="0"/>
              </a:spcAft>
              <a:tabLst>
                <a:tab pos="457200" algn="l"/>
              </a:tabLst>
              <a:defRPr>
                <a:solidFill>
                  <a:schemeClr val="tx1"/>
                </a:solidFill>
                <a:latin typeface="Arial" pitchFamily="34" charset="0"/>
                <a:cs typeface="Arial" pitchFamily="34" charset="0"/>
              </a:defRPr>
            </a:lvl9pPr>
          </a:lstStyle>
          <a:p>
            <a:pPr defTabSz="890614">
              <a:tabLst>
                <a:tab pos="445306" algn="l"/>
              </a:tabLst>
            </a:pPr>
            <a:r>
              <a:rPr lang="en-GB" altLang="nl-NL" sz="2295" b="1" dirty="0">
                <a:solidFill>
                  <a:srgbClr val="00A7A2"/>
                </a:solidFill>
                <a:ea typeface="Times New Roman" pitchFamily="18" charset="0"/>
              </a:rPr>
              <a:t>Must Be:</a:t>
            </a:r>
            <a:r>
              <a:rPr lang="en-GB" altLang="nl-NL" sz="2295" dirty="0">
                <a:solidFill>
                  <a:srgbClr val="00A7A2"/>
                </a:solidFill>
                <a:ea typeface="Times New Roman" pitchFamily="18" charset="0"/>
              </a:rPr>
              <a:t> 		The quality characteristic must be present </a:t>
            </a:r>
          </a:p>
          <a:p>
            <a:pPr defTabSz="890614">
              <a:tabLst>
                <a:tab pos="445306" algn="l"/>
              </a:tabLst>
            </a:pPr>
            <a:r>
              <a:rPr lang="en-GB" altLang="nl-NL" sz="2295" dirty="0">
                <a:solidFill>
                  <a:srgbClr val="00A7A2"/>
                </a:solidFill>
                <a:ea typeface="Times New Roman" pitchFamily="18" charset="0"/>
              </a:rPr>
              <a:t>				or the customer will go elsewhere.</a:t>
            </a:r>
            <a:endParaRPr lang="nl-NL" altLang="nl-NL" sz="2295" dirty="0">
              <a:solidFill>
                <a:srgbClr val="00A7A2"/>
              </a:solidFill>
            </a:endParaRPr>
          </a:p>
          <a:p>
            <a:pPr defTabSz="890614" eaLnBrk="0" hangingPunct="0">
              <a:tabLst>
                <a:tab pos="445306" algn="l"/>
              </a:tabLst>
            </a:pPr>
            <a:r>
              <a:rPr lang="en-GB" altLang="nl-NL" sz="2295" b="1" dirty="0">
                <a:solidFill>
                  <a:srgbClr val="00A7A2"/>
                </a:solidFill>
                <a:ea typeface="Times New Roman" pitchFamily="18" charset="0"/>
              </a:rPr>
              <a:t>Performance:</a:t>
            </a:r>
            <a:r>
              <a:rPr lang="en-GB" altLang="nl-NL" sz="2295" dirty="0">
                <a:solidFill>
                  <a:srgbClr val="00A7A2"/>
                </a:solidFill>
                <a:ea typeface="Times New Roman" pitchFamily="18" charset="0"/>
              </a:rPr>
              <a:t> 	The better we are at meeting these needs, </a:t>
            </a:r>
          </a:p>
          <a:p>
            <a:pPr lvl="2" defTabSz="890614" eaLnBrk="0" hangingPunct="0"/>
            <a:r>
              <a:rPr lang="en-GB" altLang="nl-NL" sz="2295" dirty="0">
                <a:solidFill>
                  <a:srgbClr val="00A7A2"/>
                </a:solidFill>
                <a:ea typeface="Times New Roman" pitchFamily="18" charset="0"/>
              </a:rPr>
              <a:t>		the happier the customer is.</a:t>
            </a:r>
            <a:endParaRPr lang="nl-NL" altLang="nl-NL" sz="2295" dirty="0">
              <a:solidFill>
                <a:srgbClr val="00A7A2"/>
              </a:solidFill>
            </a:endParaRPr>
          </a:p>
          <a:p>
            <a:pPr defTabSz="890614" eaLnBrk="0" hangingPunct="0">
              <a:tabLst>
                <a:tab pos="445306" algn="l"/>
              </a:tabLst>
            </a:pPr>
            <a:r>
              <a:rPr lang="en-GB" altLang="nl-NL" sz="2295" b="1" dirty="0">
                <a:solidFill>
                  <a:srgbClr val="00A7A2"/>
                </a:solidFill>
                <a:ea typeface="Times New Roman" pitchFamily="18" charset="0"/>
              </a:rPr>
              <a:t>Delighter:</a:t>
            </a:r>
            <a:r>
              <a:rPr lang="en-GB" altLang="nl-NL" sz="2295" dirty="0">
                <a:solidFill>
                  <a:srgbClr val="00A7A2"/>
                </a:solidFill>
                <a:ea typeface="Times New Roman" pitchFamily="18" charset="0"/>
              </a:rPr>
              <a:t> 		Those qualities that the customer was not 	</a:t>
            </a:r>
          </a:p>
          <a:p>
            <a:pPr defTabSz="890614" eaLnBrk="0" hangingPunct="0">
              <a:tabLst>
                <a:tab pos="445306" algn="l"/>
              </a:tabLst>
            </a:pPr>
            <a:r>
              <a:rPr lang="en-GB" altLang="nl-NL" sz="2295" dirty="0">
                <a:solidFill>
                  <a:srgbClr val="00A7A2"/>
                </a:solidFill>
                <a:ea typeface="Times New Roman" pitchFamily="18" charset="0"/>
              </a:rPr>
              <a:t>				expecting but received as a bonus</a:t>
            </a:r>
            <a:r>
              <a:rPr lang="en-GB" altLang="nl-NL" sz="846" dirty="0">
                <a:solidFill>
                  <a:srgbClr val="00A7A2"/>
                </a:solidFill>
                <a:ea typeface="Times New Roman" pitchFamily="18" charset="0"/>
              </a:rPr>
              <a:t>.</a:t>
            </a:r>
            <a:endParaRPr lang="en-GB" altLang="nl-NL" sz="1812" dirty="0">
              <a:solidFill>
                <a:srgbClr val="00A7A2"/>
              </a:solidFill>
            </a:endParaRPr>
          </a:p>
        </p:txBody>
      </p:sp>
      <p:pic>
        <p:nvPicPr>
          <p:cNvPr id="1026" name="Picture 2" descr="Noriaki Kano biografie en boeken - Toolshero">
            <a:extLst>
              <a:ext uri="{FF2B5EF4-FFF2-40B4-BE49-F238E27FC236}">
                <a16:creationId xmlns:a16="http://schemas.microsoft.com/office/drawing/2014/main" id="{B59BB4FF-766B-8805-76B9-3DF66A4402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838" y="4365104"/>
            <a:ext cx="4355976" cy="218328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1D07238-F8F1-B911-D580-8CFA06ACD04B}"/>
              </a:ext>
            </a:extLst>
          </p:cNvPr>
          <p:cNvSpPr txBox="1"/>
          <p:nvPr/>
        </p:nvSpPr>
        <p:spPr>
          <a:xfrm>
            <a:off x="5004048" y="4509120"/>
            <a:ext cx="2893741" cy="1400383"/>
          </a:xfrm>
          <a:prstGeom prst="rect">
            <a:avLst/>
          </a:prstGeom>
          <a:noFill/>
        </p:spPr>
        <p:txBody>
          <a:bodyPr wrap="none" rtlCol="0">
            <a:spAutoFit/>
          </a:bodyPr>
          <a:lstStyle/>
          <a:p>
            <a:pPr>
              <a:spcAft>
                <a:spcPts val="1800"/>
              </a:spcAft>
            </a:pPr>
            <a:r>
              <a:rPr lang="en-NL" sz="1000" i="0" dirty="0">
                <a:solidFill>
                  <a:srgbClr val="202122"/>
                </a:solidFill>
                <a:effectLst/>
                <a:latin typeface="Calibri" panose="020F0502020204030204" pitchFamily="34" charset="0"/>
                <a:ea typeface="Times New Roman" panose="02020603050405020304" pitchFamily="18" charset="0"/>
              </a:rPr>
              <a:t>Kano, N., Nobuhiku S., Fumio T. &amp; Shinichi T. (1984).</a:t>
            </a:r>
          </a:p>
          <a:p>
            <a:pPr>
              <a:spcAft>
                <a:spcPts val="1800"/>
              </a:spcAft>
            </a:pPr>
            <a:r>
              <a:rPr lang="en-NL" sz="1000" i="1" dirty="0">
                <a:solidFill>
                  <a:srgbClr val="202122"/>
                </a:solidFill>
                <a:effectLst/>
                <a:latin typeface="Calibri" panose="020F0502020204030204" pitchFamily="34" charset="0"/>
                <a:ea typeface="Times New Roman" panose="02020603050405020304" pitchFamily="18" charset="0"/>
              </a:rPr>
              <a:t> </a:t>
            </a:r>
            <a:r>
              <a:rPr lang="en-NL" sz="1000" i="1" u="none" strike="noStrike" dirty="0">
                <a:solidFill>
                  <a:srgbClr val="795CB2"/>
                </a:solidFill>
                <a:effectLst/>
                <a:latin typeface="Calibri" panose="020F0502020204030204" pitchFamily="34" charset="0"/>
                <a:ea typeface="Times New Roman" panose="02020603050405020304" pitchFamily="18" charset="0"/>
                <a:hlinkClick r:id="rId4"/>
              </a:rPr>
              <a:t>"Attractive quality and must-be quality"</a:t>
            </a:r>
            <a:r>
              <a:rPr lang="en-NL" sz="1000" i="0" dirty="0">
                <a:solidFill>
                  <a:srgbClr val="202122"/>
                </a:solidFill>
                <a:effectLst/>
                <a:latin typeface="Calibri" panose="020F0502020204030204" pitchFamily="34" charset="0"/>
                <a:ea typeface="Times New Roman" panose="02020603050405020304" pitchFamily="18" charset="0"/>
              </a:rPr>
              <a:t>.</a:t>
            </a:r>
            <a:r>
              <a:rPr lang="en-NL" sz="1000" i="1" dirty="0">
                <a:solidFill>
                  <a:srgbClr val="202122"/>
                </a:solidFill>
                <a:effectLst/>
                <a:latin typeface="Calibri" panose="020F0502020204030204" pitchFamily="34" charset="0"/>
                <a:ea typeface="Times New Roman" panose="02020603050405020304" pitchFamily="18" charset="0"/>
              </a:rPr>
              <a:t> </a:t>
            </a:r>
          </a:p>
          <a:p>
            <a:pPr>
              <a:spcAft>
                <a:spcPts val="1800"/>
              </a:spcAft>
            </a:pPr>
            <a:r>
              <a:rPr lang="en-NL" sz="1000" i="1" dirty="0">
                <a:solidFill>
                  <a:srgbClr val="202122"/>
                </a:solidFill>
                <a:effectLst/>
                <a:latin typeface="Calibri" panose="020F0502020204030204" pitchFamily="34" charset="0"/>
                <a:ea typeface="Times New Roman" panose="02020603050405020304" pitchFamily="18" charset="0"/>
              </a:rPr>
              <a:t>Journal of the Japanese Society for Quality Control</a:t>
            </a:r>
          </a:p>
          <a:p>
            <a:pPr>
              <a:spcAft>
                <a:spcPts val="1800"/>
              </a:spcAft>
            </a:pPr>
            <a:r>
              <a:rPr lang="en-NL" sz="1000" i="1" dirty="0">
                <a:solidFill>
                  <a:srgbClr val="202122"/>
                </a:solidFill>
                <a:effectLst/>
                <a:latin typeface="Calibri" panose="020F0502020204030204" pitchFamily="34" charset="0"/>
                <a:ea typeface="Times New Roman" panose="02020603050405020304" pitchFamily="18" charset="0"/>
              </a:rPr>
              <a:t>14 </a:t>
            </a:r>
            <a:r>
              <a:rPr lang="en-NL" sz="1000" i="0" dirty="0">
                <a:solidFill>
                  <a:srgbClr val="202122"/>
                </a:solidFill>
                <a:effectLst/>
                <a:latin typeface="Calibri" panose="020F0502020204030204" pitchFamily="34" charset="0"/>
                <a:ea typeface="Times New Roman" panose="02020603050405020304" pitchFamily="18" charset="0"/>
              </a:rPr>
              <a:t>(2): 39–48</a:t>
            </a:r>
            <a:endParaRPr lang="en-NL" sz="1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683225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object 2"/>
          <p:cNvSpPr>
            <a:spLocks noChangeArrowheads="1"/>
          </p:cNvSpPr>
          <p:nvPr/>
        </p:nvSpPr>
        <p:spPr bwMode="auto">
          <a:xfrm>
            <a:off x="2000250" y="207121"/>
            <a:ext cx="5143500" cy="6443758"/>
          </a:xfrm>
          <a:prstGeom prst="rect">
            <a:avLst/>
          </a:prstGeom>
          <a:blipFill dpi="0" rotWithShape="1">
            <a:blip r:embed="rId2"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p>
            <a:endParaRPr lang="nl-NL" sz="2899"/>
          </a:p>
        </p:txBody>
      </p:sp>
    </p:spTree>
    <p:extLst>
      <p:ext uri="{BB962C8B-B14F-4D97-AF65-F5344CB8AC3E}">
        <p14:creationId xmlns:p14="http://schemas.microsoft.com/office/powerpoint/2010/main" val="36458987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object 2"/>
          <p:cNvSpPr>
            <a:spLocks noChangeArrowheads="1"/>
          </p:cNvSpPr>
          <p:nvPr/>
        </p:nvSpPr>
        <p:spPr bwMode="auto">
          <a:xfrm>
            <a:off x="0" y="207121"/>
            <a:ext cx="9144000" cy="6443758"/>
          </a:xfrm>
          <a:prstGeom prst="rect">
            <a:avLst/>
          </a:prstGeom>
          <a:blipFill dpi="0" rotWithShape="1">
            <a:blip r:embed="rId2"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p>
            <a:endParaRPr lang="nl-NL" sz="2899"/>
          </a:p>
        </p:txBody>
      </p:sp>
    </p:spTree>
    <p:extLst>
      <p:ext uri="{BB962C8B-B14F-4D97-AF65-F5344CB8AC3E}">
        <p14:creationId xmlns:p14="http://schemas.microsoft.com/office/powerpoint/2010/main" val="18390257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object 2"/>
          <p:cNvSpPr>
            <a:spLocks noChangeArrowheads="1"/>
          </p:cNvSpPr>
          <p:nvPr/>
        </p:nvSpPr>
        <p:spPr bwMode="auto">
          <a:xfrm>
            <a:off x="0" y="207121"/>
            <a:ext cx="9144000" cy="6443758"/>
          </a:xfrm>
          <a:prstGeom prst="rect">
            <a:avLst/>
          </a:prstGeom>
          <a:blipFill dpi="0" rotWithShape="1">
            <a:blip r:embed="rId2"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p>
            <a:endParaRPr lang="nl-NL" sz="2899"/>
          </a:p>
        </p:txBody>
      </p:sp>
    </p:spTree>
    <p:extLst>
      <p:ext uri="{BB962C8B-B14F-4D97-AF65-F5344CB8AC3E}">
        <p14:creationId xmlns:p14="http://schemas.microsoft.com/office/powerpoint/2010/main" val="32882960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E3C4B-5AA8-414C-9382-971B1F26CD5B}"/>
              </a:ext>
            </a:extLst>
          </p:cNvPr>
          <p:cNvSpPr>
            <a:spLocks noGrp="1"/>
          </p:cNvSpPr>
          <p:nvPr>
            <p:ph type="ctrTitle"/>
          </p:nvPr>
        </p:nvSpPr>
        <p:spPr>
          <a:xfrm>
            <a:off x="1073960" y="943550"/>
            <a:ext cx="7772400" cy="1073960"/>
          </a:xfrm>
        </p:spPr>
        <p:txBody>
          <a:bodyPr/>
          <a:lstStyle/>
          <a:p>
            <a:r>
              <a:rPr lang="en-NL" dirty="0"/>
              <a:t> Waar was ik?</a:t>
            </a:r>
          </a:p>
        </p:txBody>
      </p:sp>
      <p:pic>
        <p:nvPicPr>
          <p:cNvPr id="4" name="Picture 3" descr="A car parked in a parking lot&#10;&#10;Description automatically generated">
            <a:extLst>
              <a:ext uri="{FF2B5EF4-FFF2-40B4-BE49-F238E27FC236}">
                <a16:creationId xmlns:a16="http://schemas.microsoft.com/office/drawing/2014/main" id="{0069B6B8-7B92-D343-B6D1-F1C151BA74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2443" y="2017510"/>
            <a:ext cx="5676644" cy="4257483"/>
          </a:xfrm>
          <a:prstGeom prst="rect">
            <a:avLst/>
          </a:prstGeom>
        </p:spPr>
      </p:pic>
    </p:spTree>
    <p:extLst>
      <p:ext uri="{BB962C8B-B14F-4D97-AF65-F5344CB8AC3E}">
        <p14:creationId xmlns:p14="http://schemas.microsoft.com/office/powerpoint/2010/main" val="38222077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tatue of a person in a military uniform&#10;&#10;Description automatically generated">
            <a:extLst>
              <a:ext uri="{FF2B5EF4-FFF2-40B4-BE49-F238E27FC236}">
                <a16:creationId xmlns:a16="http://schemas.microsoft.com/office/drawing/2014/main" id="{1BC195E5-2DF7-F54F-93C9-0F84D76F59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9946" y="207121"/>
            <a:ext cx="4970899" cy="6443758"/>
          </a:xfrm>
          <a:prstGeom prst="rect">
            <a:avLst/>
          </a:prstGeom>
        </p:spPr>
      </p:pic>
      <p:pic>
        <p:nvPicPr>
          <p:cNvPr id="3" name="Picture 2" descr="A picture containing person, man, looking, photo&#10;&#10;Description automatically generated">
            <a:extLst>
              <a:ext uri="{FF2B5EF4-FFF2-40B4-BE49-F238E27FC236}">
                <a16:creationId xmlns:a16="http://schemas.microsoft.com/office/drawing/2014/main" id="{4960D063-5E2C-2347-A609-802FB46249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706" y="207121"/>
            <a:ext cx="4834707" cy="6443758"/>
          </a:xfrm>
          <a:prstGeom prst="rect">
            <a:avLst/>
          </a:prstGeom>
        </p:spPr>
      </p:pic>
    </p:spTree>
    <p:extLst>
      <p:ext uri="{BB962C8B-B14F-4D97-AF65-F5344CB8AC3E}">
        <p14:creationId xmlns:p14="http://schemas.microsoft.com/office/powerpoint/2010/main" val="20832396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1482E-C2FF-904D-A947-65ABAC439E81}"/>
              </a:ext>
            </a:extLst>
          </p:cNvPr>
          <p:cNvSpPr>
            <a:spLocks noGrp="1"/>
          </p:cNvSpPr>
          <p:nvPr>
            <p:ph type="ctrTitle"/>
          </p:nvPr>
        </p:nvSpPr>
        <p:spPr/>
        <p:txBody>
          <a:bodyPr/>
          <a:lstStyle/>
          <a:p>
            <a:endParaRPr lang="en-NL"/>
          </a:p>
        </p:txBody>
      </p:sp>
      <p:pic>
        <p:nvPicPr>
          <p:cNvPr id="6" name="Picture 5" descr="A picture containing outdoor, person, pink, bear&#10;&#10;Description automatically generated">
            <a:extLst>
              <a:ext uri="{FF2B5EF4-FFF2-40B4-BE49-F238E27FC236}">
                <a16:creationId xmlns:a16="http://schemas.microsoft.com/office/drawing/2014/main" id="{192D6F45-B733-3A41-8A53-427C4B1585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512509" y="1032985"/>
            <a:ext cx="6420453" cy="4815339"/>
          </a:xfrm>
          <a:prstGeom prst="rect">
            <a:avLst/>
          </a:prstGeom>
        </p:spPr>
      </p:pic>
      <p:pic>
        <p:nvPicPr>
          <p:cNvPr id="4" name="Picture 3" descr="A picture containing person, outdoor, man, grass&#10;&#10;Description automatically generated">
            <a:extLst>
              <a:ext uri="{FF2B5EF4-FFF2-40B4-BE49-F238E27FC236}">
                <a16:creationId xmlns:a16="http://schemas.microsoft.com/office/drawing/2014/main" id="{253A16ED-0FE9-1E48-B043-1BBE685B7F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91875" y="1012591"/>
            <a:ext cx="6443758" cy="4832819"/>
          </a:xfrm>
          <a:prstGeom prst="rect">
            <a:avLst/>
          </a:prstGeom>
        </p:spPr>
      </p:pic>
    </p:spTree>
    <p:extLst>
      <p:ext uri="{BB962C8B-B14F-4D97-AF65-F5344CB8AC3E}">
        <p14:creationId xmlns:p14="http://schemas.microsoft.com/office/powerpoint/2010/main" val="16416595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6CE93-95FE-5D45-8ABF-0DE3C70255DE}"/>
              </a:ext>
            </a:extLst>
          </p:cNvPr>
          <p:cNvSpPr>
            <a:spLocks noGrp="1"/>
          </p:cNvSpPr>
          <p:nvPr>
            <p:ph type="ctrTitle"/>
          </p:nvPr>
        </p:nvSpPr>
        <p:spPr/>
        <p:txBody>
          <a:bodyPr/>
          <a:lstStyle/>
          <a:p>
            <a:endParaRPr lang="en-NL"/>
          </a:p>
        </p:txBody>
      </p:sp>
      <p:pic>
        <p:nvPicPr>
          <p:cNvPr id="4" name="Picture 3" descr="A picture containing outdoor, grass, food, sitting&#10;&#10;Description automatically generated">
            <a:extLst>
              <a:ext uri="{FF2B5EF4-FFF2-40B4-BE49-F238E27FC236}">
                <a16:creationId xmlns:a16="http://schemas.microsoft.com/office/drawing/2014/main" id="{72CF4ABF-939C-184F-B380-BF9D432907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935879" y="1143000"/>
            <a:ext cx="6443758" cy="4572000"/>
          </a:xfrm>
          <a:prstGeom prst="rect">
            <a:avLst/>
          </a:prstGeom>
        </p:spPr>
      </p:pic>
      <p:pic>
        <p:nvPicPr>
          <p:cNvPr id="6" name="Picture 5" descr="A picture containing building, outdoor, stone, banana&#10;&#10;Description automatically generated">
            <a:extLst>
              <a:ext uri="{FF2B5EF4-FFF2-40B4-BE49-F238E27FC236}">
                <a16:creationId xmlns:a16="http://schemas.microsoft.com/office/drawing/2014/main" id="{32B7397A-A04E-DD49-9091-07E68FFE62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9282" y="207121"/>
            <a:ext cx="4571999" cy="6443758"/>
          </a:xfrm>
          <a:prstGeom prst="rect">
            <a:avLst/>
          </a:prstGeom>
        </p:spPr>
      </p:pic>
    </p:spTree>
    <p:extLst>
      <p:ext uri="{BB962C8B-B14F-4D97-AF65-F5344CB8AC3E}">
        <p14:creationId xmlns:p14="http://schemas.microsoft.com/office/powerpoint/2010/main" val="26338155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BDF9F-24E7-E642-9260-C284FFBB7046}"/>
              </a:ext>
            </a:extLst>
          </p:cNvPr>
          <p:cNvSpPr>
            <a:spLocks noGrp="1"/>
          </p:cNvSpPr>
          <p:nvPr>
            <p:ph type="ctrTitle"/>
          </p:nvPr>
        </p:nvSpPr>
        <p:spPr/>
        <p:txBody>
          <a:bodyPr/>
          <a:lstStyle/>
          <a:p>
            <a:endParaRPr lang="en-NL" dirty="0"/>
          </a:p>
        </p:txBody>
      </p:sp>
      <p:pic>
        <p:nvPicPr>
          <p:cNvPr id="4" name="Picture 3" descr="A dirty area&#10;&#10;Description automatically generated">
            <a:extLst>
              <a:ext uri="{FF2B5EF4-FFF2-40B4-BE49-F238E27FC236}">
                <a16:creationId xmlns:a16="http://schemas.microsoft.com/office/drawing/2014/main" id="{21726BA0-E2CB-D14A-B9F2-9713B3672C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25" y="207121"/>
            <a:ext cx="5952805" cy="6443758"/>
          </a:xfrm>
          <a:prstGeom prst="rect">
            <a:avLst/>
          </a:prstGeom>
        </p:spPr>
      </p:pic>
      <p:pic>
        <p:nvPicPr>
          <p:cNvPr id="5" name="Picture 4" descr="A person wearing a hat&#10;&#10;Description automatically generated">
            <a:extLst>
              <a:ext uri="{FF2B5EF4-FFF2-40B4-BE49-F238E27FC236}">
                <a16:creationId xmlns:a16="http://schemas.microsoft.com/office/drawing/2014/main" id="{BE92B6A1-CE09-3F4C-B9AC-EA86E27DA0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9387" y="207121"/>
            <a:ext cx="3624614" cy="6443758"/>
          </a:xfrm>
          <a:prstGeom prst="rect">
            <a:avLst/>
          </a:prstGeom>
        </p:spPr>
      </p:pic>
    </p:spTree>
    <p:extLst>
      <p:ext uri="{BB962C8B-B14F-4D97-AF65-F5344CB8AC3E}">
        <p14:creationId xmlns:p14="http://schemas.microsoft.com/office/powerpoint/2010/main" val="38313038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2449514" y="363741"/>
            <a:ext cx="6324600" cy="787570"/>
          </a:xfrm>
        </p:spPr>
        <p:txBody>
          <a:bodyPr/>
          <a:lstStyle/>
          <a:p>
            <a:pPr defTabSz="396925">
              <a:defRPr/>
            </a:pPr>
            <a:r>
              <a:rPr lang="en-US" sz="3503" dirty="0">
                <a:solidFill>
                  <a:srgbClr val="C00000"/>
                </a:solidFill>
              </a:rPr>
              <a:t>The Value of a cup of coffee</a:t>
            </a:r>
          </a:p>
        </p:txBody>
      </p:sp>
      <p:sp>
        <p:nvSpPr>
          <p:cNvPr id="75778" name="Text Box 3"/>
          <p:cNvSpPr txBox="1">
            <a:spLocks noChangeArrowheads="1"/>
          </p:cNvSpPr>
          <p:nvPr/>
        </p:nvSpPr>
        <p:spPr bwMode="auto">
          <a:xfrm>
            <a:off x="990602" y="5147337"/>
            <a:ext cx="2209800" cy="397704"/>
          </a:xfrm>
          <a:prstGeom prst="rect">
            <a:avLst/>
          </a:prstGeom>
          <a:solidFill>
            <a:schemeClr val="tx1"/>
          </a:solidFill>
          <a:ln w="9525">
            <a:solidFill>
              <a:schemeClr val="bg2"/>
            </a:solidFill>
            <a:miter lim="800000"/>
            <a:headEnd/>
            <a:tailEnd/>
          </a:ln>
        </p:spPr>
        <p:txBody>
          <a:bodyPr lIns="89058" tIns="44529" rIns="89058" bIns="44529">
            <a:spAutoFit/>
          </a:bodyPr>
          <a:lstStyle/>
          <a:p>
            <a:r>
              <a:rPr lang="en-US" sz="2000" b="1" dirty="0">
                <a:solidFill>
                  <a:schemeClr val="bg2"/>
                </a:solidFill>
                <a:latin typeface="Futura" charset="0"/>
              </a:rPr>
              <a:t>Commodities</a:t>
            </a:r>
            <a:endParaRPr lang="en-US" sz="2000" dirty="0">
              <a:latin typeface="Times" charset="0"/>
            </a:endParaRPr>
          </a:p>
        </p:txBody>
      </p:sp>
      <p:sp>
        <p:nvSpPr>
          <p:cNvPr id="475140" name="Line 4"/>
          <p:cNvSpPr>
            <a:spLocks noChangeShapeType="1"/>
          </p:cNvSpPr>
          <p:nvPr/>
        </p:nvSpPr>
        <p:spPr bwMode="auto">
          <a:xfrm flipV="1">
            <a:off x="1066801" y="5648519"/>
            <a:ext cx="609600" cy="572778"/>
          </a:xfrm>
          <a:prstGeom prst="line">
            <a:avLst/>
          </a:prstGeom>
          <a:noFill/>
          <a:ln w="57150">
            <a:solidFill>
              <a:srgbClr val="C00000"/>
            </a:solidFill>
            <a:round/>
            <a:headEnd/>
            <a:tailEnd type="triangle" w="med" len="med"/>
          </a:ln>
          <a:effectLst/>
        </p:spPr>
        <p:txBody>
          <a:bodyPr wrap="none" lIns="89058" tIns="44529" rIns="89058" bIns="44529" anchor="ctr"/>
          <a:lstStyle/>
          <a:p>
            <a:pPr>
              <a:defRPr/>
            </a:pPr>
            <a:endParaRPr lang="en-US" sz="1812" dirty="0">
              <a:latin typeface="Arial" charset="0"/>
            </a:endParaRPr>
          </a:p>
        </p:txBody>
      </p:sp>
      <p:sp>
        <p:nvSpPr>
          <p:cNvPr id="75780" name="Text Box 5"/>
          <p:cNvSpPr txBox="1">
            <a:spLocks noChangeArrowheads="1"/>
          </p:cNvSpPr>
          <p:nvPr/>
        </p:nvSpPr>
        <p:spPr bwMode="auto">
          <a:xfrm>
            <a:off x="1524002" y="5863309"/>
            <a:ext cx="1252265" cy="536075"/>
          </a:xfrm>
          <a:prstGeom prst="rect">
            <a:avLst/>
          </a:prstGeom>
          <a:noFill/>
          <a:ln w="9525">
            <a:noFill/>
            <a:miter lim="800000"/>
            <a:headEnd/>
            <a:tailEnd/>
          </a:ln>
        </p:spPr>
        <p:txBody>
          <a:bodyPr wrap="none" lIns="89058" tIns="44529" rIns="89058" bIns="44529">
            <a:spAutoFit/>
          </a:bodyPr>
          <a:lstStyle/>
          <a:p>
            <a:r>
              <a:rPr lang="en-US" sz="2899" dirty="0">
                <a:solidFill>
                  <a:srgbClr val="C00000"/>
                </a:solidFill>
                <a:latin typeface="Times" charset="0"/>
              </a:rPr>
              <a:t>Extract</a:t>
            </a:r>
          </a:p>
        </p:txBody>
      </p:sp>
      <p:sp>
        <p:nvSpPr>
          <p:cNvPr id="75781" name="Text Box 6"/>
          <p:cNvSpPr txBox="1">
            <a:spLocks noChangeArrowheads="1"/>
          </p:cNvSpPr>
          <p:nvPr/>
        </p:nvSpPr>
        <p:spPr bwMode="auto">
          <a:xfrm>
            <a:off x="2209801" y="3930183"/>
            <a:ext cx="1920875" cy="397704"/>
          </a:xfrm>
          <a:prstGeom prst="rect">
            <a:avLst/>
          </a:prstGeom>
          <a:solidFill>
            <a:schemeClr val="tx1"/>
          </a:solidFill>
          <a:ln w="9525">
            <a:solidFill>
              <a:schemeClr val="bg2"/>
            </a:solidFill>
            <a:miter lim="800000"/>
            <a:headEnd/>
            <a:tailEnd/>
          </a:ln>
        </p:spPr>
        <p:txBody>
          <a:bodyPr lIns="89058" tIns="44529" rIns="89058" bIns="44529">
            <a:spAutoFit/>
          </a:bodyPr>
          <a:lstStyle/>
          <a:p>
            <a:pPr algn="ctr"/>
            <a:r>
              <a:rPr lang="en-US" sz="2000" b="1" dirty="0">
                <a:solidFill>
                  <a:schemeClr val="bg2"/>
                </a:solidFill>
                <a:latin typeface="Futura" charset="0"/>
              </a:rPr>
              <a:t>Goods</a:t>
            </a:r>
            <a:endParaRPr lang="en-US" sz="2000" dirty="0">
              <a:latin typeface="Times" charset="0"/>
            </a:endParaRPr>
          </a:p>
        </p:txBody>
      </p:sp>
      <p:sp>
        <p:nvSpPr>
          <p:cNvPr id="475143" name="Line 7"/>
          <p:cNvSpPr>
            <a:spLocks noChangeShapeType="1"/>
          </p:cNvSpPr>
          <p:nvPr/>
        </p:nvSpPr>
        <p:spPr bwMode="auto">
          <a:xfrm flipV="1">
            <a:off x="2286000" y="4431363"/>
            <a:ext cx="609600" cy="572778"/>
          </a:xfrm>
          <a:prstGeom prst="line">
            <a:avLst/>
          </a:prstGeom>
          <a:noFill/>
          <a:ln w="57150">
            <a:solidFill>
              <a:srgbClr val="C00000"/>
            </a:solidFill>
            <a:round/>
            <a:headEnd/>
            <a:tailEnd type="triangle" w="med" len="med"/>
          </a:ln>
          <a:effectLst/>
        </p:spPr>
        <p:txBody>
          <a:bodyPr wrap="none" lIns="89058" tIns="44529" rIns="89058" bIns="44529" anchor="ctr"/>
          <a:lstStyle/>
          <a:p>
            <a:pPr>
              <a:defRPr/>
            </a:pPr>
            <a:endParaRPr lang="en-US" sz="1812" dirty="0">
              <a:latin typeface="Arial" charset="0"/>
            </a:endParaRPr>
          </a:p>
        </p:txBody>
      </p:sp>
      <p:sp>
        <p:nvSpPr>
          <p:cNvPr id="75783" name="Text Box 8"/>
          <p:cNvSpPr txBox="1">
            <a:spLocks noChangeArrowheads="1"/>
          </p:cNvSpPr>
          <p:nvPr/>
        </p:nvSpPr>
        <p:spPr bwMode="auto">
          <a:xfrm>
            <a:off x="2743200" y="4646155"/>
            <a:ext cx="1026241" cy="536075"/>
          </a:xfrm>
          <a:prstGeom prst="rect">
            <a:avLst/>
          </a:prstGeom>
          <a:noFill/>
          <a:ln w="9525">
            <a:noFill/>
            <a:miter lim="800000"/>
            <a:headEnd/>
            <a:tailEnd/>
          </a:ln>
        </p:spPr>
        <p:txBody>
          <a:bodyPr wrap="none" lIns="89058" tIns="44529" rIns="89058" bIns="44529">
            <a:spAutoFit/>
          </a:bodyPr>
          <a:lstStyle/>
          <a:p>
            <a:r>
              <a:rPr lang="en-US" sz="2899" dirty="0">
                <a:solidFill>
                  <a:srgbClr val="C00000"/>
                </a:solidFill>
                <a:latin typeface="Times" charset="0"/>
              </a:rPr>
              <a:t>Make</a:t>
            </a:r>
          </a:p>
        </p:txBody>
      </p:sp>
      <p:sp>
        <p:nvSpPr>
          <p:cNvPr id="75784" name="Text Box 9"/>
          <p:cNvSpPr txBox="1">
            <a:spLocks noChangeArrowheads="1"/>
          </p:cNvSpPr>
          <p:nvPr/>
        </p:nvSpPr>
        <p:spPr bwMode="auto">
          <a:xfrm>
            <a:off x="3429000" y="2713029"/>
            <a:ext cx="1920875" cy="397704"/>
          </a:xfrm>
          <a:prstGeom prst="rect">
            <a:avLst/>
          </a:prstGeom>
          <a:solidFill>
            <a:schemeClr val="tx1"/>
          </a:solidFill>
          <a:ln w="9525">
            <a:solidFill>
              <a:schemeClr val="bg2"/>
            </a:solidFill>
            <a:miter lim="800000"/>
            <a:headEnd/>
            <a:tailEnd/>
          </a:ln>
        </p:spPr>
        <p:txBody>
          <a:bodyPr lIns="89058" tIns="44529" rIns="89058" bIns="44529">
            <a:spAutoFit/>
          </a:bodyPr>
          <a:lstStyle/>
          <a:p>
            <a:pPr algn="ctr"/>
            <a:r>
              <a:rPr lang="en-US" sz="2000" b="1" dirty="0">
                <a:solidFill>
                  <a:schemeClr val="bg2"/>
                </a:solidFill>
                <a:latin typeface="Futura" charset="0"/>
              </a:rPr>
              <a:t>Services</a:t>
            </a:r>
            <a:endParaRPr lang="en-US" sz="2000" dirty="0">
              <a:latin typeface="Times" charset="0"/>
            </a:endParaRPr>
          </a:p>
        </p:txBody>
      </p:sp>
      <p:sp>
        <p:nvSpPr>
          <p:cNvPr id="475146" name="Line 10"/>
          <p:cNvSpPr>
            <a:spLocks noChangeShapeType="1"/>
          </p:cNvSpPr>
          <p:nvPr/>
        </p:nvSpPr>
        <p:spPr bwMode="auto">
          <a:xfrm flipV="1">
            <a:off x="3505202" y="3214209"/>
            <a:ext cx="609600" cy="572778"/>
          </a:xfrm>
          <a:prstGeom prst="line">
            <a:avLst/>
          </a:prstGeom>
          <a:noFill/>
          <a:ln w="57150">
            <a:solidFill>
              <a:srgbClr val="C00000"/>
            </a:solidFill>
            <a:round/>
            <a:headEnd/>
            <a:tailEnd type="triangle" w="med" len="med"/>
          </a:ln>
          <a:effectLst/>
        </p:spPr>
        <p:txBody>
          <a:bodyPr wrap="none" lIns="89058" tIns="44529" rIns="89058" bIns="44529" anchor="ctr"/>
          <a:lstStyle/>
          <a:p>
            <a:pPr>
              <a:defRPr/>
            </a:pPr>
            <a:endParaRPr lang="en-US" sz="1812" dirty="0">
              <a:latin typeface="Arial" charset="0"/>
            </a:endParaRPr>
          </a:p>
        </p:txBody>
      </p:sp>
      <p:sp>
        <p:nvSpPr>
          <p:cNvPr id="75786" name="Text Box 11"/>
          <p:cNvSpPr txBox="1">
            <a:spLocks noChangeArrowheads="1"/>
          </p:cNvSpPr>
          <p:nvPr/>
        </p:nvSpPr>
        <p:spPr bwMode="auto">
          <a:xfrm>
            <a:off x="3962402" y="3429001"/>
            <a:ext cx="1292339" cy="536075"/>
          </a:xfrm>
          <a:prstGeom prst="rect">
            <a:avLst/>
          </a:prstGeom>
          <a:noFill/>
          <a:ln w="9525">
            <a:noFill/>
            <a:miter lim="800000"/>
            <a:headEnd/>
            <a:tailEnd/>
          </a:ln>
        </p:spPr>
        <p:txBody>
          <a:bodyPr wrap="none" lIns="89058" tIns="44529" rIns="89058" bIns="44529">
            <a:spAutoFit/>
          </a:bodyPr>
          <a:lstStyle/>
          <a:p>
            <a:r>
              <a:rPr lang="en-US" sz="2899" dirty="0">
                <a:solidFill>
                  <a:srgbClr val="C00000"/>
                </a:solidFill>
                <a:latin typeface="Times" charset="0"/>
              </a:rPr>
              <a:t>Deliver</a:t>
            </a:r>
          </a:p>
        </p:txBody>
      </p:sp>
      <p:sp>
        <p:nvSpPr>
          <p:cNvPr id="75787" name="Text Box 12"/>
          <p:cNvSpPr txBox="1">
            <a:spLocks noChangeArrowheads="1"/>
          </p:cNvSpPr>
          <p:nvPr/>
        </p:nvSpPr>
        <p:spPr bwMode="auto">
          <a:xfrm>
            <a:off x="4648201" y="1495874"/>
            <a:ext cx="2133600" cy="397704"/>
          </a:xfrm>
          <a:prstGeom prst="rect">
            <a:avLst/>
          </a:prstGeom>
          <a:solidFill>
            <a:schemeClr val="tx1"/>
          </a:solidFill>
          <a:ln w="9525">
            <a:solidFill>
              <a:schemeClr val="bg2"/>
            </a:solidFill>
            <a:miter lim="800000"/>
            <a:headEnd/>
            <a:tailEnd/>
          </a:ln>
        </p:spPr>
        <p:txBody>
          <a:bodyPr lIns="89058" tIns="44529" rIns="89058" bIns="44529">
            <a:spAutoFit/>
          </a:bodyPr>
          <a:lstStyle/>
          <a:p>
            <a:pPr algn="ctr"/>
            <a:r>
              <a:rPr lang="en-US" sz="2000" b="1" dirty="0">
                <a:solidFill>
                  <a:schemeClr val="bg2"/>
                </a:solidFill>
                <a:latin typeface="Futura" charset="0"/>
              </a:rPr>
              <a:t>Experiences</a:t>
            </a:r>
            <a:endParaRPr lang="en-US" sz="2000" dirty="0">
              <a:latin typeface="Times" charset="0"/>
            </a:endParaRPr>
          </a:p>
        </p:txBody>
      </p:sp>
      <p:sp>
        <p:nvSpPr>
          <p:cNvPr id="475149" name="Line 13"/>
          <p:cNvSpPr>
            <a:spLocks noChangeShapeType="1"/>
          </p:cNvSpPr>
          <p:nvPr/>
        </p:nvSpPr>
        <p:spPr bwMode="auto">
          <a:xfrm flipV="1">
            <a:off x="4724401" y="1997056"/>
            <a:ext cx="609600" cy="572778"/>
          </a:xfrm>
          <a:prstGeom prst="line">
            <a:avLst/>
          </a:prstGeom>
          <a:noFill/>
          <a:ln w="57150">
            <a:solidFill>
              <a:srgbClr val="C00000"/>
            </a:solidFill>
            <a:round/>
            <a:headEnd/>
            <a:tailEnd type="triangle" w="med" len="med"/>
          </a:ln>
          <a:effectLst/>
        </p:spPr>
        <p:txBody>
          <a:bodyPr wrap="none" lIns="89058" tIns="44529" rIns="89058" bIns="44529" anchor="ctr"/>
          <a:lstStyle/>
          <a:p>
            <a:pPr>
              <a:defRPr/>
            </a:pPr>
            <a:endParaRPr lang="en-US" sz="1812" dirty="0">
              <a:latin typeface="Arial" charset="0"/>
            </a:endParaRPr>
          </a:p>
        </p:txBody>
      </p:sp>
      <p:sp>
        <p:nvSpPr>
          <p:cNvPr id="75789" name="Text Box 14"/>
          <p:cNvSpPr txBox="1">
            <a:spLocks noChangeArrowheads="1"/>
          </p:cNvSpPr>
          <p:nvPr/>
        </p:nvSpPr>
        <p:spPr bwMode="auto">
          <a:xfrm>
            <a:off x="5181603" y="2211847"/>
            <a:ext cx="1005402" cy="536075"/>
          </a:xfrm>
          <a:prstGeom prst="rect">
            <a:avLst/>
          </a:prstGeom>
          <a:noFill/>
          <a:ln w="9525">
            <a:noFill/>
            <a:miter lim="800000"/>
            <a:headEnd/>
            <a:tailEnd/>
          </a:ln>
        </p:spPr>
        <p:txBody>
          <a:bodyPr wrap="none" lIns="89058" tIns="44529" rIns="89058" bIns="44529">
            <a:spAutoFit/>
          </a:bodyPr>
          <a:lstStyle/>
          <a:p>
            <a:r>
              <a:rPr lang="en-US" sz="2899" dirty="0">
                <a:solidFill>
                  <a:srgbClr val="C00000"/>
                </a:solidFill>
                <a:latin typeface="Times" charset="0"/>
              </a:rPr>
              <a:t>Stage</a:t>
            </a:r>
          </a:p>
        </p:txBody>
      </p:sp>
      <p:pic>
        <p:nvPicPr>
          <p:cNvPr id="75790" name="Picture 15"/>
          <p:cNvPicPr>
            <a:picLocks noChangeAspect="1" noChangeArrowheads="1"/>
          </p:cNvPicPr>
          <p:nvPr/>
        </p:nvPicPr>
        <p:blipFill>
          <a:blip r:embed="rId2" cstate="print">
            <a:lum bright="6000" contrast="6000"/>
          </a:blip>
          <a:srcRect/>
          <a:stretch>
            <a:fillRect/>
          </a:stretch>
        </p:blipFill>
        <p:spPr bwMode="auto">
          <a:xfrm>
            <a:off x="797799" y="2508465"/>
            <a:ext cx="1577612" cy="1126804"/>
          </a:xfrm>
          <a:prstGeom prst="rect">
            <a:avLst/>
          </a:prstGeom>
          <a:noFill/>
          <a:ln w="76200">
            <a:solidFill>
              <a:srgbClr val="FFFFFF"/>
            </a:solidFill>
            <a:miter lim="800000"/>
            <a:headEnd/>
            <a:tailEnd/>
          </a:ln>
        </p:spPr>
      </p:pic>
      <p:sp>
        <p:nvSpPr>
          <p:cNvPr id="75791" name="Text Box 16"/>
          <p:cNvSpPr txBox="1">
            <a:spLocks noChangeArrowheads="1"/>
          </p:cNvSpPr>
          <p:nvPr/>
        </p:nvSpPr>
        <p:spPr bwMode="auto">
          <a:xfrm>
            <a:off x="3498851" y="5075739"/>
            <a:ext cx="740906" cy="628986"/>
          </a:xfrm>
          <a:prstGeom prst="rect">
            <a:avLst/>
          </a:prstGeom>
          <a:noFill/>
          <a:ln w="9525">
            <a:noFill/>
            <a:miter lim="800000"/>
            <a:headEnd/>
            <a:tailEnd/>
          </a:ln>
        </p:spPr>
        <p:txBody>
          <a:bodyPr wrap="none" lIns="89058" tIns="44529" rIns="89058" bIns="44529">
            <a:spAutoFit/>
          </a:bodyPr>
          <a:lstStyle/>
          <a:p>
            <a:r>
              <a:rPr lang="en-US" sz="3503" b="1" dirty="0">
                <a:solidFill>
                  <a:srgbClr val="C00000"/>
                </a:solidFill>
                <a:latin typeface="Times" charset="0"/>
              </a:rPr>
              <a:t>.02</a:t>
            </a:r>
          </a:p>
        </p:txBody>
      </p:sp>
      <p:sp>
        <p:nvSpPr>
          <p:cNvPr id="75792" name="Text Box 17"/>
          <p:cNvSpPr txBox="1">
            <a:spLocks noChangeArrowheads="1"/>
          </p:cNvSpPr>
          <p:nvPr/>
        </p:nvSpPr>
        <p:spPr bwMode="auto">
          <a:xfrm>
            <a:off x="4572002" y="3930183"/>
            <a:ext cx="853117" cy="628986"/>
          </a:xfrm>
          <a:prstGeom prst="rect">
            <a:avLst/>
          </a:prstGeom>
          <a:noFill/>
          <a:ln w="9525">
            <a:noFill/>
            <a:miter lim="800000"/>
            <a:headEnd/>
            <a:tailEnd/>
          </a:ln>
        </p:spPr>
        <p:txBody>
          <a:bodyPr wrap="none" lIns="89058" tIns="44529" rIns="89058" bIns="44529">
            <a:spAutoFit/>
          </a:bodyPr>
          <a:lstStyle/>
          <a:p>
            <a:r>
              <a:rPr lang="en-US" sz="3503" b="1" dirty="0">
                <a:solidFill>
                  <a:srgbClr val="C00000"/>
                </a:solidFill>
                <a:latin typeface="Times" charset="0"/>
              </a:rPr>
              <a:t>.10 </a:t>
            </a:r>
          </a:p>
        </p:txBody>
      </p:sp>
      <p:sp>
        <p:nvSpPr>
          <p:cNvPr id="75793" name="Text Box 18"/>
          <p:cNvSpPr txBox="1">
            <a:spLocks noChangeArrowheads="1"/>
          </p:cNvSpPr>
          <p:nvPr/>
        </p:nvSpPr>
        <p:spPr bwMode="auto">
          <a:xfrm>
            <a:off x="5715002" y="2641431"/>
            <a:ext cx="965327" cy="628986"/>
          </a:xfrm>
          <a:prstGeom prst="rect">
            <a:avLst/>
          </a:prstGeom>
          <a:noFill/>
          <a:ln w="9525">
            <a:noFill/>
            <a:miter lim="800000"/>
            <a:headEnd/>
            <a:tailEnd/>
          </a:ln>
        </p:spPr>
        <p:txBody>
          <a:bodyPr wrap="none" lIns="89058" tIns="44529" rIns="89058" bIns="44529">
            <a:spAutoFit/>
          </a:bodyPr>
          <a:lstStyle/>
          <a:p>
            <a:r>
              <a:rPr lang="en-US" sz="3503" b="1" dirty="0">
                <a:solidFill>
                  <a:srgbClr val="C00000"/>
                </a:solidFill>
                <a:latin typeface="Times" charset="0"/>
              </a:rPr>
              <a:t>1.00</a:t>
            </a:r>
          </a:p>
        </p:txBody>
      </p:sp>
      <p:sp>
        <p:nvSpPr>
          <p:cNvPr id="75794" name="Text Box 19"/>
          <p:cNvSpPr txBox="1">
            <a:spLocks noChangeArrowheads="1"/>
          </p:cNvSpPr>
          <p:nvPr/>
        </p:nvSpPr>
        <p:spPr bwMode="auto">
          <a:xfrm>
            <a:off x="7010401" y="1424276"/>
            <a:ext cx="965327" cy="628986"/>
          </a:xfrm>
          <a:prstGeom prst="rect">
            <a:avLst/>
          </a:prstGeom>
          <a:noFill/>
          <a:ln w="9525">
            <a:noFill/>
            <a:miter lim="800000"/>
            <a:headEnd/>
            <a:tailEnd/>
          </a:ln>
        </p:spPr>
        <p:txBody>
          <a:bodyPr wrap="none" lIns="89058" tIns="44529" rIns="89058" bIns="44529">
            <a:spAutoFit/>
          </a:bodyPr>
          <a:lstStyle/>
          <a:p>
            <a:r>
              <a:rPr lang="en-US" sz="3503" b="1" dirty="0">
                <a:solidFill>
                  <a:srgbClr val="C00000"/>
                </a:solidFill>
                <a:latin typeface="Times" charset="0"/>
              </a:rPr>
              <a:t>3.00</a:t>
            </a:r>
          </a:p>
        </p:txBody>
      </p:sp>
      <p:sp>
        <p:nvSpPr>
          <p:cNvPr id="75795" name="Text Box 20"/>
          <p:cNvSpPr txBox="1">
            <a:spLocks noChangeArrowheads="1"/>
          </p:cNvSpPr>
          <p:nvPr/>
        </p:nvSpPr>
        <p:spPr bwMode="auto">
          <a:xfrm>
            <a:off x="1050926" y="1695749"/>
            <a:ext cx="179920" cy="536075"/>
          </a:xfrm>
          <a:prstGeom prst="rect">
            <a:avLst/>
          </a:prstGeom>
          <a:noFill/>
          <a:ln w="9525">
            <a:noFill/>
            <a:miter lim="800000"/>
            <a:headEnd/>
            <a:tailEnd/>
          </a:ln>
        </p:spPr>
        <p:txBody>
          <a:bodyPr wrap="none" lIns="89058" tIns="44529" rIns="89058" bIns="44529">
            <a:spAutoFit/>
          </a:bodyPr>
          <a:lstStyle/>
          <a:p>
            <a:endParaRPr lang="nl-NL" sz="2899">
              <a:latin typeface="Times" charset="0"/>
            </a:endParaRPr>
          </a:p>
        </p:txBody>
      </p:sp>
      <p:pic>
        <p:nvPicPr>
          <p:cNvPr id="103426" name="Picture 2" descr="Afbeeldingsresultaat voor koffieboom"/>
          <p:cNvPicPr>
            <a:picLocks noChangeAspect="1" noChangeArrowheads="1"/>
          </p:cNvPicPr>
          <p:nvPr/>
        </p:nvPicPr>
        <p:blipFill>
          <a:blip r:embed="rId3" cstate="print"/>
          <a:srcRect/>
          <a:stretch>
            <a:fillRect/>
          </a:stretch>
        </p:blipFill>
        <p:spPr bwMode="auto">
          <a:xfrm>
            <a:off x="5584592" y="5178020"/>
            <a:ext cx="1819085" cy="1288752"/>
          </a:xfrm>
          <a:prstGeom prst="rect">
            <a:avLst/>
          </a:prstGeom>
          <a:noFill/>
        </p:spPr>
      </p:pic>
      <p:pic>
        <p:nvPicPr>
          <p:cNvPr id="103428" name="Picture 4" descr="Afbeeldingsresultaat voor grof gemalen koffie"/>
          <p:cNvPicPr>
            <a:picLocks noChangeAspect="1" noChangeArrowheads="1"/>
          </p:cNvPicPr>
          <p:nvPr/>
        </p:nvPicPr>
        <p:blipFill>
          <a:blip r:embed="rId4" cstate="print"/>
          <a:srcRect/>
          <a:stretch>
            <a:fillRect/>
          </a:stretch>
        </p:blipFill>
        <p:spPr bwMode="auto">
          <a:xfrm>
            <a:off x="6781288" y="3705161"/>
            <a:ext cx="1288752" cy="1288752"/>
          </a:xfrm>
          <a:prstGeom prst="rect">
            <a:avLst/>
          </a:prstGeom>
          <a:noFill/>
        </p:spPr>
      </p:pic>
      <p:pic>
        <p:nvPicPr>
          <p:cNvPr id="103430" name="Picture 6" descr="Afbeeldingsresultaat voor koffie"/>
          <p:cNvPicPr>
            <a:picLocks noChangeAspect="1" noChangeArrowheads="1"/>
          </p:cNvPicPr>
          <p:nvPr/>
        </p:nvPicPr>
        <p:blipFill>
          <a:blip r:embed="rId5" cstate="print"/>
          <a:srcRect/>
          <a:stretch>
            <a:fillRect/>
          </a:stretch>
        </p:blipFill>
        <p:spPr bwMode="auto">
          <a:xfrm>
            <a:off x="1534228" y="1127658"/>
            <a:ext cx="1749020" cy="1207577"/>
          </a:xfrm>
          <a:prstGeom prst="rect">
            <a:avLst/>
          </a:prstGeom>
          <a:noFill/>
        </p:spPr>
      </p:pic>
    </p:spTree>
    <p:extLst>
      <p:ext uri="{BB962C8B-B14F-4D97-AF65-F5344CB8AC3E}">
        <p14:creationId xmlns:p14="http://schemas.microsoft.com/office/powerpoint/2010/main" val="372812870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4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578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577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579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578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578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34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579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578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578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579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579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578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7578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0343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757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8" grpId="0" animBg="1"/>
      <p:bldP spid="75780" grpId="0"/>
      <p:bldP spid="75781" grpId="0" animBg="1"/>
      <p:bldP spid="75783" grpId="0"/>
      <p:bldP spid="75784" grpId="0" animBg="1"/>
      <p:bldP spid="75786" grpId="0"/>
      <p:bldP spid="75787" grpId="0" animBg="1"/>
      <p:bldP spid="75789" grpId="0"/>
      <p:bldP spid="75791" grpId="0"/>
      <p:bldP spid="75792" grpId="0"/>
      <p:bldP spid="75793" grpId="0"/>
      <p:bldP spid="7579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IMG_470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7121"/>
            <a:ext cx="8591678" cy="6443758"/>
          </a:xfrm>
          <a:prstGeom prst="rect">
            <a:avLst/>
          </a:prstGeom>
        </p:spPr>
      </p:pic>
    </p:spTree>
    <p:extLst>
      <p:ext uri="{BB962C8B-B14F-4D97-AF65-F5344CB8AC3E}">
        <p14:creationId xmlns:p14="http://schemas.microsoft.com/office/powerpoint/2010/main" val="29368550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80F7D-EE15-AC42-91C2-D7A02A1D64D3}"/>
              </a:ext>
            </a:extLst>
          </p:cNvPr>
          <p:cNvSpPr>
            <a:spLocks noGrp="1"/>
          </p:cNvSpPr>
          <p:nvPr>
            <p:ph type="title"/>
          </p:nvPr>
        </p:nvSpPr>
        <p:spPr>
          <a:xfrm>
            <a:off x="892969" y="851496"/>
            <a:ext cx="7358062" cy="1012591"/>
          </a:xfrm>
        </p:spPr>
        <p:txBody>
          <a:bodyPr/>
          <a:lstStyle/>
          <a:p>
            <a:r>
              <a:rPr lang="en-NL" dirty="0"/>
              <a:t>Disney</a:t>
            </a:r>
          </a:p>
        </p:txBody>
      </p:sp>
      <p:pic>
        <p:nvPicPr>
          <p:cNvPr id="3" name="A Warm Welcome | Disneyland &amp; Walt Disney World Resort.mp4" descr="A Warm Welcome | Disneyland &amp; Walt Disney World Resort.mp4">
            <a:hlinkClick r:id="" action="ppaction://media"/>
            <a:extLst>
              <a:ext uri="{FF2B5EF4-FFF2-40B4-BE49-F238E27FC236}">
                <a16:creationId xmlns:a16="http://schemas.microsoft.com/office/drawing/2014/main" id="{0C65F7B1-0C2A-F04A-A8B6-1CB9AC24C35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04094" y="2048195"/>
            <a:ext cx="6535813" cy="3676395"/>
          </a:xfrm>
          <a:prstGeom prst="rect">
            <a:avLst/>
          </a:prstGeom>
        </p:spPr>
      </p:pic>
    </p:spTree>
    <p:extLst>
      <p:ext uri="{BB962C8B-B14F-4D97-AF65-F5344CB8AC3E}">
        <p14:creationId xmlns:p14="http://schemas.microsoft.com/office/powerpoint/2010/main" val="322046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72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1" y="1853862"/>
            <a:ext cx="5334000" cy="24089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699" name="Text Box 17"/>
          <p:cNvSpPr txBox="1">
            <a:spLocks noChangeArrowheads="1"/>
          </p:cNvSpPr>
          <p:nvPr/>
        </p:nvSpPr>
        <p:spPr bwMode="auto">
          <a:xfrm>
            <a:off x="2632068" y="4502963"/>
            <a:ext cx="4532009" cy="12797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9058" tIns="44529" rIns="89058" bIns="44529">
            <a:spAutoFit/>
          </a:bodyPr>
          <a:lstStyle>
            <a:lvl1pPr>
              <a:defRPr sz="2400">
                <a:solidFill>
                  <a:schemeClr val="tx1"/>
                </a:solidFill>
                <a:latin typeface="Times" pitchFamily="-108" charset="0"/>
                <a:ea typeface="ＭＳ Ｐゴシック" pitchFamily="-108" charset="-128"/>
              </a:defRPr>
            </a:lvl1pPr>
            <a:lvl2pPr marL="742950" indent="-285750">
              <a:defRPr sz="2400">
                <a:solidFill>
                  <a:schemeClr val="tx1"/>
                </a:solidFill>
                <a:latin typeface="Times" pitchFamily="-108" charset="0"/>
                <a:ea typeface="ＭＳ Ｐゴシック" pitchFamily="-108" charset="-128"/>
              </a:defRPr>
            </a:lvl2pPr>
            <a:lvl3pPr marL="1143000" indent="-228600">
              <a:defRPr sz="2400">
                <a:solidFill>
                  <a:schemeClr val="tx1"/>
                </a:solidFill>
                <a:latin typeface="Times" pitchFamily="-108" charset="0"/>
                <a:ea typeface="ＭＳ Ｐゴシック" pitchFamily="-108" charset="-128"/>
              </a:defRPr>
            </a:lvl3pPr>
            <a:lvl4pPr marL="1600200" indent="-228600">
              <a:defRPr sz="2400">
                <a:solidFill>
                  <a:schemeClr val="tx1"/>
                </a:solidFill>
                <a:latin typeface="Times" pitchFamily="-108" charset="0"/>
                <a:ea typeface="ＭＳ Ｐゴシック" pitchFamily="-108" charset="-128"/>
              </a:defRPr>
            </a:lvl4pPr>
            <a:lvl5pPr marL="2057400" indent="-228600">
              <a:defRPr sz="2400">
                <a:solidFill>
                  <a:schemeClr val="tx1"/>
                </a:solidFill>
                <a:latin typeface="Times" pitchFamily="-108" charset="0"/>
                <a:ea typeface="ＭＳ Ｐゴシック" pitchFamily="-108" charset="-128"/>
              </a:defRPr>
            </a:lvl5pPr>
            <a:lvl6pPr marL="2514600" indent="-228600" eaLnBrk="0" fontAlgn="base" hangingPunct="0">
              <a:spcBef>
                <a:spcPct val="0"/>
              </a:spcBef>
              <a:spcAft>
                <a:spcPct val="0"/>
              </a:spcAft>
              <a:defRPr sz="2400">
                <a:solidFill>
                  <a:schemeClr val="tx1"/>
                </a:solidFill>
                <a:latin typeface="Times" pitchFamily="-108" charset="0"/>
                <a:ea typeface="ＭＳ Ｐゴシック" pitchFamily="-108" charset="-128"/>
              </a:defRPr>
            </a:lvl6pPr>
            <a:lvl7pPr marL="2971800" indent="-228600" eaLnBrk="0" fontAlgn="base" hangingPunct="0">
              <a:spcBef>
                <a:spcPct val="0"/>
              </a:spcBef>
              <a:spcAft>
                <a:spcPct val="0"/>
              </a:spcAft>
              <a:defRPr sz="2400">
                <a:solidFill>
                  <a:schemeClr val="tx1"/>
                </a:solidFill>
                <a:latin typeface="Times" pitchFamily="-108" charset="0"/>
                <a:ea typeface="ＭＳ Ｐゴシック" pitchFamily="-108" charset="-128"/>
              </a:defRPr>
            </a:lvl7pPr>
            <a:lvl8pPr marL="3429000" indent="-228600" eaLnBrk="0" fontAlgn="base" hangingPunct="0">
              <a:spcBef>
                <a:spcPct val="0"/>
              </a:spcBef>
              <a:spcAft>
                <a:spcPct val="0"/>
              </a:spcAft>
              <a:defRPr sz="2400">
                <a:solidFill>
                  <a:schemeClr val="tx1"/>
                </a:solidFill>
                <a:latin typeface="Times" pitchFamily="-108" charset="0"/>
                <a:ea typeface="ＭＳ Ｐゴシック" pitchFamily="-108" charset="-128"/>
              </a:defRPr>
            </a:lvl8pPr>
            <a:lvl9pPr marL="3886200" indent="-228600" eaLnBrk="0" fontAlgn="base" hangingPunct="0">
              <a:spcBef>
                <a:spcPct val="0"/>
              </a:spcBef>
              <a:spcAft>
                <a:spcPct val="0"/>
              </a:spcAft>
              <a:defRPr sz="2400">
                <a:solidFill>
                  <a:schemeClr val="tx1"/>
                </a:solidFill>
                <a:latin typeface="Times" pitchFamily="-108" charset="0"/>
                <a:ea typeface="ＭＳ Ｐゴシック" pitchFamily="-108" charset="-128"/>
              </a:defRPr>
            </a:lvl9pPr>
          </a:lstStyle>
          <a:p>
            <a:pPr algn="ctr"/>
            <a:r>
              <a:rPr lang="en-US" sz="3866" dirty="0">
                <a:solidFill>
                  <a:srgbClr val="00A7A2"/>
                </a:solidFill>
              </a:rPr>
              <a:t>It’s the same as zero!</a:t>
            </a:r>
          </a:p>
          <a:p>
            <a:pPr algn="ctr"/>
            <a:r>
              <a:rPr lang="en-US" sz="3866" dirty="0">
                <a:solidFill>
                  <a:srgbClr val="00A7A2"/>
                </a:solidFill>
              </a:rPr>
              <a:t>Neither good nor bad.</a:t>
            </a:r>
          </a:p>
        </p:txBody>
      </p:sp>
      <p:sp>
        <p:nvSpPr>
          <p:cNvPr id="29700" name="Rectangle 18"/>
          <p:cNvSpPr>
            <a:spLocks noGrp="1" noChangeArrowheads="1"/>
          </p:cNvSpPr>
          <p:nvPr>
            <p:ph type="title"/>
          </p:nvPr>
        </p:nvSpPr>
        <p:spPr>
          <a:xfrm>
            <a:off x="685800" y="923096"/>
            <a:ext cx="7772400" cy="787570"/>
          </a:xfrm>
        </p:spPr>
        <p:txBody>
          <a:bodyPr/>
          <a:lstStyle/>
          <a:p>
            <a:r>
              <a:rPr lang="en-US" sz="3503" dirty="0">
                <a:solidFill>
                  <a:srgbClr val="00A7A2"/>
                </a:solidFill>
              </a:rPr>
              <a:t>Customer Satisfaction is a fool’s gold</a:t>
            </a:r>
            <a:endParaRPr lang="en-US" dirty="0">
              <a:solidFill>
                <a:srgbClr val="00A7A2"/>
              </a:solidFill>
            </a:endParaRPr>
          </a:p>
        </p:txBody>
      </p:sp>
    </p:spTree>
    <p:extLst>
      <p:ext uri="{BB962C8B-B14F-4D97-AF65-F5344CB8AC3E}">
        <p14:creationId xmlns:p14="http://schemas.microsoft.com/office/powerpoint/2010/main" val="37987255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337531" y="1587927"/>
            <a:ext cx="7694733" cy="25066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9058" tIns="44529" rIns="89058" bIns="44529">
            <a:spAutoFit/>
          </a:bodyPr>
          <a:lstStyle>
            <a:lvl1pPr marL="457200" indent="-457200">
              <a:defRPr sz="2400">
                <a:solidFill>
                  <a:schemeClr val="tx1"/>
                </a:solidFill>
                <a:latin typeface="Times" pitchFamily="-108" charset="0"/>
                <a:ea typeface="ＭＳ Ｐゴシック" pitchFamily="-108" charset="-128"/>
              </a:defRPr>
            </a:lvl1pPr>
            <a:lvl2pPr marL="742950" indent="-285750">
              <a:defRPr sz="2400">
                <a:solidFill>
                  <a:schemeClr val="tx1"/>
                </a:solidFill>
                <a:latin typeface="Times" pitchFamily="-108" charset="0"/>
                <a:ea typeface="ＭＳ Ｐゴシック" pitchFamily="-108" charset="-128"/>
              </a:defRPr>
            </a:lvl2pPr>
            <a:lvl3pPr marL="1143000" indent="-228600">
              <a:defRPr sz="2400">
                <a:solidFill>
                  <a:schemeClr val="tx1"/>
                </a:solidFill>
                <a:latin typeface="Times" pitchFamily="-108" charset="0"/>
                <a:ea typeface="ＭＳ Ｐゴシック" pitchFamily="-108" charset="-128"/>
              </a:defRPr>
            </a:lvl3pPr>
            <a:lvl4pPr marL="1600200" indent="-228600">
              <a:defRPr sz="2400">
                <a:solidFill>
                  <a:schemeClr val="tx1"/>
                </a:solidFill>
                <a:latin typeface="Times" pitchFamily="-108" charset="0"/>
                <a:ea typeface="ＭＳ Ｐゴシック" pitchFamily="-108" charset="-128"/>
              </a:defRPr>
            </a:lvl4pPr>
            <a:lvl5pPr marL="2057400" indent="-228600">
              <a:defRPr sz="2400">
                <a:solidFill>
                  <a:schemeClr val="tx1"/>
                </a:solidFill>
                <a:latin typeface="Times" pitchFamily="-108" charset="0"/>
                <a:ea typeface="ＭＳ Ｐゴシック" pitchFamily="-108" charset="-128"/>
              </a:defRPr>
            </a:lvl5pPr>
            <a:lvl6pPr marL="2514600" indent="-228600" eaLnBrk="0" fontAlgn="base" hangingPunct="0">
              <a:spcBef>
                <a:spcPct val="0"/>
              </a:spcBef>
              <a:spcAft>
                <a:spcPct val="0"/>
              </a:spcAft>
              <a:defRPr sz="2400">
                <a:solidFill>
                  <a:schemeClr val="tx1"/>
                </a:solidFill>
                <a:latin typeface="Times" pitchFamily="-108" charset="0"/>
                <a:ea typeface="ＭＳ Ｐゴシック" pitchFamily="-108" charset="-128"/>
              </a:defRPr>
            </a:lvl6pPr>
            <a:lvl7pPr marL="2971800" indent="-228600" eaLnBrk="0" fontAlgn="base" hangingPunct="0">
              <a:spcBef>
                <a:spcPct val="0"/>
              </a:spcBef>
              <a:spcAft>
                <a:spcPct val="0"/>
              </a:spcAft>
              <a:defRPr sz="2400">
                <a:solidFill>
                  <a:schemeClr val="tx1"/>
                </a:solidFill>
                <a:latin typeface="Times" pitchFamily="-108" charset="0"/>
                <a:ea typeface="ＭＳ Ｐゴシック" pitchFamily="-108" charset="-128"/>
              </a:defRPr>
            </a:lvl7pPr>
            <a:lvl8pPr marL="3429000" indent="-228600" eaLnBrk="0" fontAlgn="base" hangingPunct="0">
              <a:spcBef>
                <a:spcPct val="0"/>
              </a:spcBef>
              <a:spcAft>
                <a:spcPct val="0"/>
              </a:spcAft>
              <a:defRPr sz="2400">
                <a:solidFill>
                  <a:schemeClr val="tx1"/>
                </a:solidFill>
                <a:latin typeface="Times" pitchFamily="-108" charset="0"/>
                <a:ea typeface="ＭＳ Ｐゴシック" pitchFamily="-108" charset="-128"/>
              </a:defRPr>
            </a:lvl8pPr>
            <a:lvl9pPr marL="3886200" indent="-228600" eaLnBrk="0" fontAlgn="base" hangingPunct="0">
              <a:spcBef>
                <a:spcPct val="0"/>
              </a:spcBef>
              <a:spcAft>
                <a:spcPct val="0"/>
              </a:spcAft>
              <a:defRPr sz="2400">
                <a:solidFill>
                  <a:schemeClr val="tx1"/>
                </a:solidFill>
                <a:latin typeface="Times" pitchFamily="-108" charset="0"/>
                <a:ea typeface="ＭＳ Ｐゴシック" pitchFamily="-108" charset="-128"/>
              </a:defRPr>
            </a:lvl9pPr>
          </a:lstStyle>
          <a:p>
            <a:r>
              <a:rPr lang="en-US" sz="3141" dirty="0"/>
              <a:t>Most businesses measure loyalty</a:t>
            </a:r>
          </a:p>
          <a:p>
            <a:r>
              <a:rPr lang="en-US" sz="3141" dirty="0"/>
              <a:t>by repeat business.</a:t>
            </a:r>
          </a:p>
          <a:p>
            <a:r>
              <a:rPr lang="en-US" sz="3141" dirty="0"/>
              <a:t>Healthcare institutes and schools can measure </a:t>
            </a:r>
          </a:p>
          <a:p>
            <a:r>
              <a:rPr lang="en-US" sz="3141" dirty="0"/>
              <a:t>loyalty by word of mouth…those who sing </a:t>
            </a:r>
          </a:p>
          <a:p>
            <a:r>
              <a:rPr lang="en-US" sz="3141" dirty="0"/>
              <a:t>our praises</a:t>
            </a:r>
            <a:r>
              <a:rPr lang="en-US" sz="3141" dirty="0">
                <a:solidFill>
                  <a:schemeClr val="tx2"/>
                </a:solidFill>
              </a:rPr>
              <a:t>.</a:t>
            </a:r>
          </a:p>
        </p:txBody>
      </p:sp>
      <p:sp>
        <p:nvSpPr>
          <p:cNvPr id="33795" name="Rectangle 3"/>
          <p:cNvSpPr>
            <a:spLocks noGrp="1" noChangeArrowheads="1"/>
          </p:cNvSpPr>
          <p:nvPr>
            <p:ph type="title"/>
          </p:nvPr>
        </p:nvSpPr>
        <p:spPr>
          <a:xfrm>
            <a:off x="685800" y="636705"/>
            <a:ext cx="7772400" cy="787570"/>
          </a:xfrm>
          <a:noFill/>
        </p:spPr>
        <p:txBody>
          <a:bodyPr/>
          <a:lstStyle/>
          <a:p>
            <a:r>
              <a:rPr lang="en-US" sz="3503" dirty="0">
                <a:solidFill>
                  <a:srgbClr val="00A7A2"/>
                </a:solidFill>
              </a:rPr>
              <a:t>Measuring Loyalty </a:t>
            </a:r>
            <a:endParaRPr lang="en-US" dirty="0">
              <a:solidFill>
                <a:srgbClr val="00A7A2"/>
              </a:solidFill>
            </a:endParaRPr>
          </a:p>
        </p:txBody>
      </p:sp>
      <p:pic>
        <p:nvPicPr>
          <p:cNvPr id="337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1" y="4001779"/>
            <a:ext cx="3276600" cy="23806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2823292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05745" y="1772033"/>
            <a:ext cx="7772400" cy="1073960"/>
          </a:xfrm>
        </p:spPr>
        <p:txBody>
          <a:bodyPr/>
          <a:lstStyle/>
          <a:p>
            <a:r>
              <a:rPr lang="en-GB" dirty="0"/>
              <a:t>Net promoter score:</a:t>
            </a:r>
            <a:br>
              <a:rPr lang="en-GB" dirty="0"/>
            </a:br>
            <a:r>
              <a:rPr lang="en-GB" dirty="0">
                <a:solidFill>
                  <a:srgbClr val="00A7A2"/>
                </a:solidFill>
              </a:rPr>
              <a:t>How surely will you recommend us to a friend or colleague ?</a:t>
            </a:r>
          </a:p>
        </p:txBody>
      </p:sp>
    </p:spTree>
    <p:extLst>
      <p:ext uri="{BB962C8B-B14F-4D97-AF65-F5344CB8AC3E}">
        <p14:creationId xmlns:p14="http://schemas.microsoft.com/office/powerpoint/2010/main" val="7326404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A0027-862E-6134-B583-92FF931BB828}"/>
              </a:ext>
            </a:extLst>
          </p:cNvPr>
          <p:cNvSpPr>
            <a:spLocks noGrp="1"/>
          </p:cNvSpPr>
          <p:nvPr>
            <p:ph type="ctrTitle"/>
          </p:nvPr>
        </p:nvSpPr>
        <p:spPr/>
        <p:txBody>
          <a:bodyPr/>
          <a:lstStyle/>
          <a:p>
            <a:r>
              <a:rPr lang="en-GB" dirty="0"/>
              <a:t>Coaching</a:t>
            </a:r>
          </a:p>
        </p:txBody>
      </p:sp>
    </p:spTree>
    <p:extLst>
      <p:ext uri="{BB962C8B-B14F-4D97-AF65-F5344CB8AC3E}">
        <p14:creationId xmlns:p14="http://schemas.microsoft.com/office/powerpoint/2010/main" val="1404192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D073A-5AE8-488A-E5D6-AD8A231E7B10}"/>
              </a:ext>
            </a:extLst>
          </p:cNvPr>
          <p:cNvSpPr>
            <a:spLocks noGrp="1"/>
          </p:cNvSpPr>
          <p:nvPr>
            <p:ph type="title"/>
          </p:nvPr>
        </p:nvSpPr>
        <p:spPr/>
        <p:txBody>
          <a:bodyPr/>
          <a:lstStyle/>
          <a:p>
            <a:r>
              <a:rPr lang="en-GB" dirty="0">
                <a:solidFill>
                  <a:srgbClr val="00A7A2"/>
                </a:solidFill>
              </a:rPr>
              <a:t>De </a:t>
            </a:r>
            <a:r>
              <a:rPr lang="en-GB" dirty="0" err="1">
                <a:solidFill>
                  <a:srgbClr val="00A7A2"/>
                </a:solidFill>
              </a:rPr>
              <a:t>veerkrachtige</a:t>
            </a:r>
            <a:r>
              <a:rPr lang="en-GB" dirty="0">
                <a:solidFill>
                  <a:srgbClr val="00A7A2"/>
                </a:solidFill>
              </a:rPr>
              <a:t> </a:t>
            </a:r>
            <a:r>
              <a:rPr lang="en-GB" dirty="0" err="1">
                <a:solidFill>
                  <a:srgbClr val="00A7A2"/>
                </a:solidFill>
              </a:rPr>
              <a:t>organisatie</a:t>
            </a:r>
            <a:r>
              <a:rPr lang="en-GB" dirty="0">
                <a:solidFill>
                  <a:srgbClr val="00A7A2"/>
                </a:solidFill>
              </a:rPr>
              <a:t>.</a:t>
            </a:r>
          </a:p>
        </p:txBody>
      </p:sp>
      <p:sp>
        <p:nvSpPr>
          <p:cNvPr id="3" name="Content Placeholder 2">
            <a:extLst>
              <a:ext uri="{FF2B5EF4-FFF2-40B4-BE49-F238E27FC236}">
                <a16:creationId xmlns:a16="http://schemas.microsoft.com/office/drawing/2014/main" id="{32AE7998-1F1E-CDF6-19EB-B4AF3C3D076C}"/>
              </a:ext>
            </a:extLst>
          </p:cNvPr>
          <p:cNvSpPr>
            <a:spLocks noGrp="1"/>
          </p:cNvSpPr>
          <p:nvPr>
            <p:ph idx="1"/>
          </p:nvPr>
        </p:nvSpPr>
        <p:spPr/>
        <p:txBody>
          <a:bodyPr/>
          <a:lstStyle/>
          <a:p>
            <a:r>
              <a:rPr lang="en-NL" dirty="0"/>
              <a:t>Bamboe is niet veerkrachtig omdat het </a:t>
            </a:r>
            <a:r>
              <a:rPr lang="en-NL" b="1" dirty="0"/>
              <a:t>onbreekbaar</a:t>
            </a:r>
            <a:r>
              <a:rPr lang="en-NL" dirty="0"/>
              <a:t> is, maar omdat het kan </a:t>
            </a:r>
            <a:r>
              <a:rPr lang="en-NL" b="1" dirty="0"/>
              <a:t>meebewegen zonder zijn worteling te verliezen</a:t>
            </a:r>
            <a:r>
              <a:rPr lang="en-NL" dirty="0"/>
              <a:t>.</a:t>
            </a:r>
            <a:endParaRPr lang="en-GB" dirty="0"/>
          </a:p>
        </p:txBody>
      </p:sp>
    </p:spTree>
    <p:extLst>
      <p:ext uri="{BB962C8B-B14F-4D97-AF65-F5344CB8AC3E}">
        <p14:creationId xmlns:p14="http://schemas.microsoft.com/office/powerpoint/2010/main" val="10799322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296EC-D92F-C53B-0E66-682DAFA650F3}"/>
              </a:ext>
            </a:extLst>
          </p:cNvPr>
          <p:cNvSpPr>
            <a:spLocks noGrp="1"/>
          </p:cNvSpPr>
          <p:nvPr>
            <p:ph type="title"/>
          </p:nvPr>
        </p:nvSpPr>
        <p:spPr>
          <a:xfrm>
            <a:off x="685800" y="369790"/>
            <a:ext cx="7772400" cy="557242"/>
          </a:xfrm>
        </p:spPr>
        <p:txBody>
          <a:bodyPr/>
          <a:lstStyle/>
          <a:p>
            <a:r>
              <a:rPr lang="en-GB" dirty="0" err="1"/>
              <a:t>Bamboe</a:t>
            </a:r>
            <a:endParaRPr lang="en-GB" dirty="0"/>
          </a:p>
        </p:txBody>
      </p:sp>
      <p:graphicFrame>
        <p:nvGraphicFramePr>
          <p:cNvPr id="4" name="Content Placeholder 3">
            <a:extLst>
              <a:ext uri="{FF2B5EF4-FFF2-40B4-BE49-F238E27FC236}">
                <a16:creationId xmlns:a16="http://schemas.microsoft.com/office/drawing/2014/main" id="{5F036044-3D42-8E02-FD2F-4A7F12F9D2D2}"/>
              </a:ext>
            </a:extLst>
          </p:cNvPr>
          <p:cNvGraphicFramePr>
            <a:graphicFrameLocks noGrp="1"/>
          </p:cNvGraphicFramePr>
          <p:nvPr>
            <p:ph idx="1"/>
          </p:nvPr>
        </p:nvGraphicFramePr>
        <p:xfrm>
          <a:off x="1763688" y="1306830"/>
          <a:ext cx="5829300" cy="3962400"/>
        </p:xfrm>
        <a:graphic>
          <a:graphicData uri="http://schemas.openxmlformats.org/drawingml/2006/table">
            <a:tbl>
              <a:tblPr>
                <a:tableStyleId>{5C22544A-7EE6-4342-B048-85BDC9FD1C3A}</a:tableStyleId>
              </a:tblPr>
              <a:tblGrid>
                <a:gridCol w="2914650">
                  <a:extLst>
                    <a:ext uri="{9D8B030D-6E8A-4147-A177-3AD203B41FA5}">
                      <a16:colId xmlns:a16="http://schemas.microsoft.com/office/drawing/2014/main" val="1921999737"/>
                    </a:ext>
                  </a:extLst>
                </a:gridCol>
                <a:gridCol w="2914650">
                  <a:extLst>
                    <a:ext uri="{9D8B030D-6E8A-4147-A177-3AD203B41FA5}">
                      <a16:colId xmlns:a16="http://schemas.microsoft.com/office/drawing/2014/main" val="3493198639"/>
                    </a:ext>
                  </a:extLst>
                </a:gridCol>
              </a:tblGrid>
              <a:tr h="274320">
                <a:tc>
                  <a:txBody>
                    <a:bodyPr/>
                    <a:lstStyle/>
                    <a:p>
                      <a:pPr>
                        <a:buNone/>
                      </a:pPr>
                      <a:r>
                        <a:rPr lang="en-NL" sz="1400" dirty="0"/>
                        <a:t>Kenmerk van bamboe</a:t>
                      </a:r>
                    </a:p>
                  </a:txBody>
                  <a:tcPr marL="68580" marR="68580" marT="34290" marB="34290" anchor="ctr"/>
                </a:tc>
                <a:tc>
                  <a:txBody>
                    <a:bodyPr/>
                    <a:lstStyle/>
                    <a:p>
                      <a:pPr>
                        <a:buNone/>
                      </a:pPr>
                      <a:r>
                        <a:rPr lang="en-NL" sz="1400"/>
                        <a:t>Betekenis voor de organisatie</a:t>
                      </a:r>
                    </a:p>
                  </a:txBody>
                  <a:tcPr marL="68580" marR="68580" marT="34290" marB="34290" anchor="ctr"/>
                </a:tc>
                <a:extLst>
                  <a:ext uri="{0D108BD9-81ED-4DB2-BD59-A6C34878D82A}">
                    <a16:rowId xmlns:a16="http://schemas.microsoft.com/office/drawing/2014/main" val="2188563497"/>
                  </a:ext>
                </a:extLst>
              </a:tr>
              <a:tr h="480060">
                <a:tc>
                  <a:txBody>
                    <a:bodyPr/>
                    <a:lstStyle/>
                    <a:p>
                      <a:pPr>
                        <a:buNone/>
                      </a:pPr>
                      <a:r>
                        <a:rPr lang="en-NL" sz="1400"/>
                        <a:t>Sterke wortelstok</a:t>
                      </a:r>
                    </a:p>
                  </a:txBody>
                  <a:tcPr marL="68580" marR="68580" marT="34290" marB="34290" anchor="ctr"/>
                </a:tc>
                <a:tc>
                  <a:txBody>
                    <a:bodyPr/>
                    <a:lstStyle/>
                    <a:p>
                      <a:pPr>
                        <a:buNone/>
                      </a:pPr>
                      <a:r>
                        <a:rPr lang="en-NL" sz="1400"/>
                        <a:t>Een gedeelde missie, waarden en professionele basis</a:t>
                      </a:r>
                    </a:p>
                  </a:txBody>
                  <a:tcPr marL="68580" marR="68580" marT="34290" marB="34290" anchor="ctr"/>
                </a:tc>
                <a:extLst>
                  <a:ext uri="{0D108BD9-81ED-4DB2-BD59-A6C34878D82A}">
                    <a16:rowId xmlns:a16="http://schemas.microsoft.com/office/drawing/2014/main" val="2334118240"/>
                  </a:ext>
                </a:extLst>
              </a:tr>
              <a:tr h="480060">
                <a:tc>
                  <a:txBody>
                    <a:bodyPr/>
                    <a:lstStyle/>
                    <a:p>
                      <a:pPr>
                        <a:buNone/>
                      </a:pPr>
                      <a:r>
                        <a:rPr lang="en-NL" sz="1400"/>
                        <a:t>Buigzame stengel</a:t>
                      </a:r>
                    </a:p>
                  </a:txBody>
                  <a:tcPr marL="68580" marR="68580" marT="34290" marB="34290" anchor="ctr"/>
                </a:tc>
                <a:tc>
                  <a:txBody>
                    <a:bodyPr/>
                    <a:lstStyle/>
                    <a:p>
                      <a:pPr>
                        <a:buNone/>
                      </a:pPr>
                      <a:r>
                        <a:rPr lang="en-NL" sz="1400"/>
                        <a:t>Flexibiliteit in structuur, leiderschap en werkprocessen</a:t>
                      </a:r>
                    </a:p>
                  </a:txBody>
                  <a:tcPr marL="68580" marR="68580" marT="34290" marB="34290" anchor="ctr"/>
                </a:tc>
                <a:extLst>
                  <a:ext uri="{0D108BD9-81ED-4DB2-BD59-A6C34878D82A}">
                    <a16:rowId xmlns:a16="http://schemas.microsoft.com/office/drawing/2014/main" val="1856362469"/>
                  </a:ext>
                </a:extLst>
              </a:tr>
              <a:tr h="480060">
                <a:tc>
                  <a:txBody>
                    <a:bodyPr/>
                    <a:lstStyle/>
                    <a:p>
                      <a:pPr>
                        <a:buNone/>
                      </a:pPr>
                      <a:r>
                        <a:rPr lang="en-NL" sz="1400"/>
                        <a:t>Meerdere halmen</a:t>
                      </a:r>
                    </a:p>
                  </a:txBody>
                  <a:tcPr marL="68580" marR="68580" marT="34290" marB="34290" anchor="ctr"/>
                </a:tc>
                <a:tc>
                  <a:txBody>
                    <a:bodyPr/>
                    <a:lstStyle/>
                    <a:p>
                      <a:pPr>
                        <a:buNone/>
                      </a:pPr>
                      <a:r>
                        <a:rPr lang="en-NL" sz="1400"/>
                        <a:t>Verschillende teams, competenties en oplossingsmogelijkheden</a:t>
                      </a:r>
                    </a:p>
                  </a:txBody>
                  <a:tcPr marL="68580" marR="68580" marT="34290" marB="34290" anchor="ctr"/>
                </a:tc>
                <a:extLst>
                  <a:ext uri="{0D108BD9-81ED-4DB2-BD59-A6C34878D82A}">
                    <a16:rowId xmlns:a16="http://schemas.microsoft.com/office/drawing/2014/main" val="3262503137"/>
                  </a:ext>
                </a:extLst>
              </a:tr>
              <a:tr h="480060">
                <a:tc>
                  <a:txBody>
                    <a:bodyPr/>
                    <a:lstStyle/>
                    <a:p>
                      <a:pPr>
                        <a:buNone/>
                      </a:pPr>
                      <a:r>
                        <a:rPr lang="en-NL" sz="1400"/>
                        <a:t>Meebewegen met de wind</a:t>
                      </a:r>
                    </a:p>
                  </a:txBody>
                  <a:tcPr marL="68580" marR="68580" marT="34290" marB="34290" anchor="ctr"/>
                </a:tc>
                <a:tc>
                  <a:txBody>
                    <a:bodyPr/>
                    <a:lstStyle/>
                    <a:p>
                      <a:pPr>
                        <a:buNone/>
                      </a:pPr>
                      <a:r>
                        <a:rPr lang="en-NL" sz="1400"/>
                        <a:t>Reageren op veranderingen zonder de kern te verliezen</a:t>
                      </a:r>
                    </a:p>
                  </a:txBody>
                  <a:tcPr marL="68580" marR="68580" marT="34290" marB="34290" anchor="ctr"/>
                </a:tc>
                <a:extLst>
                  <a:ext uri="{0D108BD9-81ED-4DB2-BD59-A6C34878D82A}">
                    <a16:rowId xmlns:a16="http://schemas.microsoft.com/office/drawing/2014/main" val="4214553125"/>
                  </a:ext>
                </a:extLst>
              </a:tr>
              <a:tr h="480060">
                <a:tc>
                  <a:txBody>
                    <a:bodyPr/>
                    <a:lstStyle/>
                    <a:p>
                      <a:pPr>
                        <a:buNone/>
                      </a:pPr>
                      <a:r>
                        <a:rPr lang="en-NL" sz="1400"/>
                        <a:t>Groei vanuit de wortels</a:t>
                      </a:r>
                    </a:p>
                  </a:txBody>
                  <a:tcPr marL="68580" marR="68580" marT="34290" marB="34290" anchor="ctr"/>
                </a:tc>
                <a:tc>
                  <a:txBody>
                    <a:bodyPr/>
                    <a:lstStyle/>
                    <a:p>
                      <a:pPr>
                        <a:buNone/>
                      </a:pPr>
                      <a:r>
                        <a:rPr lang="en-NL" sz="1400" dirty="0"/>
                        <a:t>Leren en opnieuw beginnen vanuit opgebouwde ervaring</a:t>
                      </a:r>
                    </a:p>
                  </a:txBody>
                  <a:tcPr marL="68580" marR="68580" marT="34290" marB="34290" anchor="ctr"/>
                </a:tc>
                <a:extLst>
                  <a:ext uri="{0D108BD9-81ED-4DB2-BD59-A6C34878D82A}">
                    <a16:rowId xmlns:a16="http://schemas.microsoft.com/office/drawing/2014/main" val="1395611339"/>
                  </a:ext>
                </a:extLst>
              </a:tr>
              <a:tr h="480060">
                <a:tc>
                  <a:txBody>
                    <a:bodyPr/>
                    <a:lstStyle/>
                    <a:p>
                      <a:pPr>
                        <a:buNone/>
                      </a:pPr>
                      <a:r>
                        <a:rPr lang="en-NL" sz="1400"/>
                        <a:t>Verbonden ondergrondse wortels</a:t>
                      </a:r>
                    </a:p>
                  </a:txBody>
                  <a:tcPr marL="68580" marR="68580" marT="34290" marB="34290" anchor="ctr"/>
                </a:tc>
                <a:tc>
                  <a:txBody>
                    <a:bodyPr/>
                    <a:lstStyle/>
                    <a:p>
                      <a:pPr>
                        <a:buNone/>
                      </a:pPr>
                      <a:r>
                        <a:rPr lang="en-NL" sz="1400"/>
                        <a:t>Samenwerking, kennisdeling en informele netwerken</a:t>
                      </a:r>
                    </a:p>
                  </a:txBody>
                  <a:tcPr marL="68580" marR="68580" marT="34290" marB="34290" anchor="ctr"/>
                </a:tc>
                <a:extLst>
                  <a:ext uri="{0D108BD9-81ED-4DB2-BD59-A6C34878D82A}">
                    <a16:rowId xmlns:a16="http://schemas.microsoft.com/office/drawing/2014/main" val="1807507336"/>
                  </a:ext>
                </a:extLst>
              </a:tr>
              <a:tr h="685800">
                <a:tc>
                  <a:txBody>
                    <a:bodyPr/>
                    <a:lstStyle/>
                    <a:p>
                      <a:pPr>
                        <a:buNone/>
                      </a:pPr>
                      <a:r>
                        <a:rPr lang="en-NL" sz="1400"/>
                        <a:t>Geleidelijke groei</a:t>
                      </a:r>
                    </a:p>
                  </a:txBody>
                  <a:tcPr marL="68580" marR="68580" marT="34290" marB="34290" anchor="ctr"/>
                </a:tc>
                <a:tc>
                  <a:txBody>
                    <a:bodyPr/>
                    <a:lstStyle/>
                    <a:p>
                      <a:pPr>
                        <a:buNone/>
                      </a:pPr>
                      <a:r>
                        <a:rPr lang="en-NL" sz="1400" dirty="0"/>
                        <a:t>Veerkracht ontwikkelen door voortdurende oefening, niet door één crisisplan</a:t>
                      </a:r>
                    </a:p>
                  </a:txBody>
                  <a:tcPr marL="68580" marR="68580" marT="34290" marB="34290" anchor="ctr"/>
                </a:tc>
                <a:extLst>
                  <a:ext uri="{0D108BD9-81ED-4DB2-BD59-A6C34878D82A}">
                    <a16:rowId xmlns:a16="http://schemas.microsoft.com/office/drawing/2014/main" val="2249165304"/>
                  </a:ext>
                </a:extLst>
              </a:tr>
            </a:tbl>
          </a:graphicData>
        </a:graphic>
      </p:graphicFrame>
    </p:spTree>
    <p:extLst>
      <p:ext uri="{BB962C8B-B14F-4D97-AF65-F5344CB8AC3E}">
        <p14:creationId xmlns:p14="http://schemas.microsoft.com/office/powerpoint/2010/main" val="31568331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kstvak 16">
            <a:extLst>
              <a:ext uri="{FF2B5EF4-FFF2-40B4-BE49-F238E27FC236}">
                <a16:creationId xmlns:a16="http://schemas.microsoft.com/office/drawing/2014/main" id="{D9F5BFF9-00F5-C344-B093-BAC49EE52EB3}"/>
              </a:ext>
            </a:extLst>
          </p:cNvPr>
          <p:cNvSpPr txBox="1">
            <a:spLocks noChangeArrowheads="1"/>
          </p:cNvSpPr>
          <p:nvPr/>
        </p:nvSpPr>
        <p:spPr bwMode="auto">
          <a:xfrm>
            <a:off x="179388" y="6545263"/>
            <a:ext cx="2201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r>
              <a:rPr lang="nl-NL" altLang="en-NL" b="1">
                <a:solidFill>
                  <a:srgbClr val="FFFFFF"/>
                </a:solidFill>
              </a:rPr>
              <a:t>EMERGENCE</a:t>
            </a:r>
          </a:p>
        </p:txBody>
      </p:sp>
      <p:sp>
        <p:nvSpPr>
          <p:cNvPr id="24580" name="Titel 1">
            <a:extLst>
              <a:ext uri="{FF2B5EF4-FFF2-40B4-BE49-F238E27FC236}">
                <a16:creationId xmlns:a16="http://schemas.microsoft.com/office/drawing/2014/main" id="{A8A2D970-1799-7D43-9C3C-07B21B0BABC6}"/>
              </a:ext>
            </a:extLst>
          </p:cNvPr>
          <p:cNvSpPr>
            <a:spLocks noGrp="1"/>
          </p:cNvSpPr>
          <p:nvPr>
            <p:ph type="title"/>
          </p:nvPr>
        </p:nvSpPr>
        <p:spPr>
          <a:xfrm>
            <a:off x="4961956" y="-611057"/>
            <a:ext cx="1288423" cy="45719"/>
          </a:xfrm>
          <a:solidFill>
            <a:schemeClr val="bg1"/>
          </a:solidFill>
        </p:spPr>
        <p:txBody>
          <a:bodyPr/>
          <a:lstStyle/>
          <a:p>
            <a:br>
              <a:rPr lang="nl-NL" altLang="en-NL">
                <a:solidFill>
                  <a:srgbClr val="00A7A2"/>
                </a:solidFill>
                <a:ea typeface="ＭＳ Ｐゴシック" panose="020B0600070205080204" pitchFamily="34" charset="-128"/>
              </a:rPr>
            </a:br>
            <a:endParaRPr lang="nl-NL" altLang="en-NL">
              <a:solidFill>
                <a:srgbClr val="00A0D2"/>
              </a:solidFill>
              <a:ea typeface="ＭＳ Ｐゴシック" panose="020B0600070205080204" pitchFamily="34" charset="-128"/>
            </a:endParaRPr>
          </a:p>
        </p:txBody>
      </p:sp>
      <p:cxnSp>
        <p:nvCxnSpPr>
          <p:cNvPr id="7" name="Rechte verbindingslijn 6">
            <a:extLst>
              <a:ext uri="{FF2B5EF4-FFF2-40B4-BE49-F238E27FC236}">
                <a16:creationId xmlns:a16="http://schemas.microsoft.com/office/drawing/2014/main" id="{BCAF3018-C98B-824A-8609-418BF6CEA8C3}"/>
              </a:ext>
            </a:extLst>
          </p:cNvPr>
          <p:cNvCxnSpPr>
            <a:cxnSpLocks noChangeShapeType="1"/>
          </p:cNvCxnSpPr>
          <p:nvPr/>
        </p:nvCxnSpPr>
        <p:spPr bwMode="auto">
          <a:xfrm rot="16200000" flipH="1">
            <a:off x="1255713" y="3397250"/>
            <a:ext cx="6858000" cy="63500"/>
          </a:xfrm>
          <a:prstGeom prst="line">
            <a:avLst/>
          </a:prstGeom>
          <a:noFill/>
          <a:ln w="25400">
            <a:solidFill>
              <a:schemeClr val="accent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9" name="Rechte verbindingslijn 8">
            <a:extLst>
              <a:ext uri="{FF2B5EF4-FFF2-40B4-BE49-F238E27FC236}">
                <a16:creationId xmlns:a16="http://schemas.microsoft.com/office/drawing/2014/main" id="{DD6E601B-8443-3C44-A241-8F1E85933B62}"/>
              </a:ext>
            </a:extLst>
          </p:cNvPr>
          <p:cNvCxnSpPr>
            <a:cxnSpLocks noChangeShapeType="1"/>
          </p:cNvCxnSpPr>
          <p:nvPr/>
        </p:nvCxnSpPr>
        <p:spPr bwMode="auto">
          <a:xfrm flipV="1">
            <a:off x="0" y="3271838"/>
            <a:ext cx="9144000" cy="36512"/>
          </a:xfrm>
          <a:prstGeom prst="line">
            <a:avLst/>
          </a:prstGeom>
          <a:noFill/>
          <a:ln w="25400">
            <a:solidFill>
              <a:schemeClr val="accent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4583" name="Tekstvak 12">
            <a:extLst>
              <a:ext uri="{FF2B5EF4-FFF2-40B4-BE49-F238E27FC236}">
                <a16:creationId xmlns:a16="http://schemas.microsoft.com/office/drawing/2014/main" id="{0AB7447C-362D-1141-B15D-A60183240FA1}"/>
              </a:ext>
            </a:extLst>
          </p:cNvPr>
          <p:cNvSpPr txBox="1">
            <a:spLocks noChangeArrowheads="1"/>
          </p:cNvSpPr>
          <p:nvPr/>
        </p:nvSpPr>
        <p:spPr bwMode="auto">
          <a:xfrm>
            <a:off x="288925" y="0"/>
            <a:ext cx="2201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r>
              <a:rPr lang="nl-NL" altLang="en-NL" b="1">
                <a:solidFill>
                  <a:srgbClr val="FFFFFF"/>
                </a:solidFill>
              </a:rPr>
              <a:t>REFLECTIVE</a:t>
            </a:r>
          </a:p>
        </p:txBody>
      </p:sp>
      <p:sp>
        <p:nvSpPr>
          <p:cNvPr id="24584" name="Tekstvak 13">
            <a:extLst>
              <a:ext uri="{FF2B5EF4-FFF2-40B4-BE49-F238E27FC236}">
                <a16:creationId xmlns:a16="http://schemas.microsoft.com/office/drawing/2014/main" id="{D9255031-D58C-574F-915D-7DD86B852FAB}"/>
              </a:ext>
            </a:extLst>
          </p:cNvPr>
          <p:cNvSpPr txBox="1">
            <a:spLocks noChangeArrowheads="1"/>
          </p:cNvSpPr>
          <p:nvPr/>
        </p:nvSpPr>
        <p:spPr bwMode="auto">
          <a:xfrm>
            <a:off x="6577013" y="0"/>
            <a:ext cx="2201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r>
              <a:rPr lang="nl-NL" altLang="en-NL" b="1">
                <a:solidFill>
                  <a:srgbClr val="FFFFFF"/>
                </a:solidFill>
              </a:rPr>
              <a:t>EMPIRICAL</a:t>
            </a:r>
          </a:p>
        </p:txBody>
      </p:sp>
      <p:sp>
        <p:nvSpPr>
          <p:cNvPr id="24585" name="Tekstvak 17">
            <a:extLst>
              <a:ext uri="{FF2B5EF4-FFF2-40B4-BE49-F238E27FC236}">
                <a16:creationId xmlns:a16="http://schemas.microsoft.com/office/drawing/2014/main" id="{84AA7569-7080-8144-85E2-D8B79540133D}"/>
              </a:ext>
            </a:extLst>
          </p:cNvPr>
          <p:cNvSpPr txBox="1">
            <a:spLocks noChangeArrowheads="1"/>
          </p:cNvSpPr>
          <p:nvPr/>
        </p:nvSpPr>
        <p:spPr bwMode="auto">
          <a:xfrm>
            <a:off x="6669088" y="6396038"/>
            <a:ext cx="2201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r>
              <a:rPr lang="nl-NL" altLang="en-NL" b="1">
                <a:solidFill>
                  <a:srgbClr val="FFFFFF"/>
                </a:solidFill>
              </a:rPr>
              <a:t>REFERENCE</a:t>
            </a:r>
          </a:p>
        </p:txBody>
      </p:sp>
      <p:pic>
        <p:nvPicPr>
          <p:cNvPr id="24586" name="Picture 6" descr="Afbeeldingsresultaat voor principles">
            <a:extLst>
              <a:ext uri="{FF2B5EF4-FFF2-40B4-BE49-F238E27FC236}">
                <a16:creationId xmlns:a16="http://schemas.microsoft.com/office/drawing/2014/main" id="{361B23EE-34DB-5B4D-88A2-CC22A3148F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3851" y="4084625"/>
            <a:ext cx="142875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7" name="Picture 10" descr="Afbeeldingsresultaat voor philosophy">
            <a:extLst>
              <a:ext uri="{FF2B5EF4-FFF2-40B4-BE49-F238E27FC236}">
                <a16:creationId xmlns:a16="http://schemas.microsoft.com/office/drawing/2014/main" id="{A009A118-022A-D441-A16B-ADEAAEB1BD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174" y="5088975"/>
            <a:ext cx="133508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8" name="AutoShape 18" descr="Afbeeldingsresultaat voor delegating leadership">
            <a:extLst>
              <a:ext uri="{FF2B5EF4-FFF2-40B4-BE49-F238E27FC236}">
                <a16:creationId xmlns:a16="http://schemas.microsoft.com/office/drawing/2014/main" id="{6BC0EBBF-AED5-8D4A-947A-A8022FED3D87}"/>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sp>
        <p:nvSpPr>
          <p:cNvPr id="24589" name="AutoShape 20" descr="Afbeeldingsresultaat voor delegating leadership">
            <a:extLst>
              <a:ext uri="{FF2B5EF4-FFF2-40B4-BE49-F238E27FC236}">
                <a16:creationId xmlns:a16="http://schemas.microsoft.com/office/drawing/2014/main" id="{ABDBC87C-2B6B-8C47-A911-C3161FAB4AE7}"/>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pic>
        <p:nvPicPr>
          <p:cNvPr id="24591" name="Picture 30" descr="Afbeeldingsresultaat voor exacte wetenschappen">
            <a:extLst>
              <a:ext uri="{FF2B5EF4-FFF2-40B4-BE49-F238E27FC236}">
                <a16:creationId xmlns:a16="http://schemas.microsoft.com/office/drawing/2014/main" id="{A529A2FC-777E-B54E-843F-74462F053B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15100" y="547688"/>
            <a:ext cx="895350"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2" name="Picture 36" descr="Afbeeldingsresultaat voor army">
            <a:extLst>
              <a:ext uri="{FF2B5EF4-FFF2-40B4-BE49-F238E27FC236}">
                <a16:creationId xmlns:a16="http://schemas.microsoft.com/office/drawing/2014/main" id="{146C6707-9254-744B-B584-346AA382E90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07150" y="1539875"/>
            <a:ext cx="1231900"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93" name="Groep 57">
            <a:extLst>
              <a:ext uri="{FF2B5EF4-FFF2-40B4-BE49-F238E27FC236}">
                <a16:creationId xmlns:a16="http://schemas.microsoft.com/office/drawing/2014/main" id="{362A75AD-1C09-AB48-BEAC-C82511A557F7}"/>
              </a:ext>
            </a:extLst>
          </p:cNvPr>
          <p:cNvGrpSpPr>
            <a:grpSpLocks/>
          </p:cNvGrpSpPr>
          <p:nvPr/>
        </p:nvGrpSpPr>
        <p:grpSpPr bwMode="auto">
          <a:xfrm>
            <a:off x="136007" y="84604"/>
            <a:ext cx="1155700" cy="1017588"/>
            <a:chOff x="5053262" y="3356811"/>
            <a:chExt cx="1323474" cy="1329062"/>
          </a:xfrm>
        </p:grpSpPr>
        <p:pic>
          <p:nvPicPr>
            <p:cNvPr id="24629" name="Picture 40" descr="Afbeeldingsresultaat voor fitness for use juran">
              <a:extLst>
                <a:ext uri="{FF2B5EF4-FFF2-40B4-BE49-F238E27FC236}">
                  <a16:creationId xmlns:a16="http://schemas.microsoft.com/office/drawing/2014/main" id="{0FAAE9A4-454E-2549-BF2E-8BF8D3AB4BF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86403" y="3356811"/>
              <a:ext cx="1285488" cy="106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30" name="Tekstvak 37">
              <a:extLst>
                <a:ext uri="{FF2B5EF4-FFF2-40B4-BE49-F238E27FC236}">
                  <a16:creationId xmlns:a16="http://schemas.microsoft.com/office/drawing/2014/main" id="{2BE9A777-BA2D-814F-9A7C-243087E5F747}"/>
                </a:ext>
              </a:extLst>
            </p:cNvPr>
            <p:cNvSpPr txBox="1">
              <a:spLocks noChangeArrowheads="1"/>
            </p:cNvSpPr>
            <p:nvPr/>
          </p:nvSpPr>
          <p:spPr bwMode="auto">
            <a:xfrm>
              <a:off x="5053262" y="4439652"/>
              <a:ext cx="132347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r>
                <a:rPr lang="nl-NL" altLang="en-GB" sz="1000" i="1"/>
                <a:t>“</a:t>
              </a:r>
              <a:r>
                <a:rPr lang="nl-NL" altLang="en-NL" sz="1000" i="1"/>
                <a:t>fitness for use</a:t>
              </a:r>
              <a:r>
                <a:rPr lang="nl-NL" altLang="en-GB" sz="1000" i="1"/>
                <a:t>”</a:t>
              </a:r>
              <a:endParaRPr lang="nl-NL" altLang="en-NL" sz="1000" i="1"/>
            </a:p>
          </p:txBody>
        </p:sp>
      </p:grpSp>
      <p:pic>
        <p:nvPicPr>
          <p:cNvPr id="24594" name="Picture 42" descr="Afbeeldingsresultaat voor guidelines">
            <a:extLst>
              <a:ext uri="{FF2B5EF4-FFF2-40B4-BE49-F238E27FC236}">
                <a16:creationId xmlns:a16="http://schemas.microsoft.com/office/drawing/2014/main" id="{A407F8D4-1E53-004E-87C2-B329FD10012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41589" y="2265037"/>
            <a:ext cx="1382890" cy="920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5" name="Picture 44" descr="Afbeeldingsresultaat voor management sciences">
            <a:extLst>
              <a:ext uri="{FF2B5EF4-FFF2-40B4-BE49-F238E27FC236}">
                <a16:creationId xmlns:a16="http://schemas.microsoft.com/office/drawing/2014/main" id="{D4D6E251-28F3-A345-ADAF-460560FDD78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12224" y="0"/>
            <a:ext cx="1108075"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6" name="Picture 46" descr="Afbeeldingsresultaat voor efqm excellence model">
            <a:extLst>
              <a:ext uri="{FF2B5EF4-FFF2-40B4-BE49-F238E27FC236}">
                <a16:creationId xmlns:a16="http://schemas.microsoft.com/office/drawing/2014/main" id="{6D51FA6F-8076-F549-AB7B-449CE9B7583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55419" y="2299600"/>
            <a:ext cx="1638300"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97" name="AutoShape 48" descr="Afbeeldingsresultaat voor machine">
            <a:extLst>
              <a:ext uri="{FF2B5EF4-FFF2-40B4-BE49-F238E27FC236}">
                <a16:creationId xmlns:a16="http://schemas.microsoft.com/office/drawing/2014/main" id="{AF6816FC-0971-A343-BF4C-7EFE3F9CEBCC}"/>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sp>
        <p:nvSpPr>
          <p:cNvPr id="24598" name="AutoShape 50" descr="Afbeeldingsresultaat voor machine">
            <a:extLst>
              <a:ext uri="{FF2B5EF4-FFF2-40B4-BE49-F238E27FC236}">
                <a16:creationId xmlns:a16="http://schemas.microsoft.com/office/drawing/2014/main" id="{6E66D4C8-C3D0-784C-A289-213917208C2F}"/>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sp>
        <p:nvSpPr>
          <p:cNvPr id="24599" name="AutoShape 52" descr="Afbeeldingsresultaat voor machine">
            <a:extLst>
              <a:ext uri="{FF2B5EF4-FFF2-40B4-BE49-F238E27FC236}">
                <a16:creationId xmlns:a16="http://schemas.microsoft.com/office/drawing/2014/main" id="{853737AD-C1E4-6445-B3C3-543E437BA41A}"/>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sp>
        <p:nvSpPr>
          <p:cNvPr id="24602" name="AutoShape 72" descr="Afbeeldingsresultaat voor collaborative leadership">
            <a:extLst>
              <a:ext uri="{FF2B5EF4-FFF2-40B4-BE49-F238E27FC236}">
                <a16:creationId xmlns:a16="http://schemas.microsoft.com/office/drawing/2014/main" id="{49F0C475-598C-3543-9714-C316827D7E8F}"/>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sp>
        <p:nvSpPr>
          <p:cNvPr id="24603" name="AutoShape 74" descr="Afbeeldingsresultaat voor collaborative leadership">
            <a:extLst>
              <a:ext uri="{FF2B5EF4-FFF2-40B4-BE49-F238E27FC236}">
                <a16:creationId xmlns:a16="http://schemas.microsoft.com/office/drawing/2014/main" id="{BF1D0B0C-A6D8-6A43-B27B-55B988FCB9B9}"/>
              </a:ext>
            </a:extLst>
          </p:cNvPr>
          <p:cNvSpPr>
            <a:spLocks noChangeAspect="1" noChangeArrowheads="1"/>
          </p:cNvSpPr>
          <p:nvPr/>
        </p:nvSpPr>
        <p:spPr bwMode="auto">
          <a:xfrm>
            <a:off x="-16393" y="422391"/>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pic>
        <p:nvPicPr>
          <p:cNvPr id="24607" name="Picture 12" descr="Afbeeldingsresultaat voor peer review">
            <a:extLst>
              <a:ext uri="{FF2B5EF4-FFF2-40B4-BE49-F238E27FC236}">
                <a16:creationId xmlns:a16="http://schemas.microsoft.com/office/drawing/2014/main" id="{13C13A03-A1BB-6D42-8B07-0C5EBFB78C9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58577" y="4201562"/>
            <a:ext cx="139541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08" name="Afbeelding 2">
            <a:extLst>
              <a:ext uri="{FF2B5EF4-FFF2-40B4-BE49-F238E27FC236}">
                <a16:creationId xmlns:a16="http://schemas.microsoft.com/office/drawing/2014/main" id="{E04214FD-97EA-4543-878A-FB03764E2E0F}"/>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5229225" y="1746720"/>
            <a:ext cx="113665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09" name="Afbeelding 3">
            <a:extLst>
              <a:ext uri="{FF2B5EF4-FFF2-40B4-BE49-F238E27FC236}">
                <a16:creationId xmlns:a16="http://schemas.microsoft.com/office/drawing/2014/main" id="{ED62A403-92EB-4748-8D47-6E3042209DDB}"/>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4744970" y="3357329"/>
            <a:ext cx="1417637"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13" name="Afbeelding 10">
            <a:extLst>
              <a:ext uri="{FF2B5EF4-FFF2-40B4-BE49-F238E27FC236}">
                <a16:creationId xmlns:a16="http://schemas.microsoft.com/office/drawing/2014/main" id="{1500AC8C-8AA1-364C-B840-2B3DCE2A55D6}"/>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105664" y="1379595"/>
            <a:ext cx="88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14" name="Afbeelding 14">
            <a:extLst>
              <a:ext uri="{FF2B5EF4-FFF2-40B4-BE49-F238E27FC236}">
                <a16:creationId xmlns:a16="http://schemas.microsoft.com/office/drawing/2014/main" id="{D68E4E14-483E-1142-B6CD-CB815D68ADF3}"/>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4694238" y="1028081"/>
            <a:ext cx="14097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15" name="Afbeelding 15">
            <a:extLst>
              <a:ext uri="{FF2B5EF4-FFF2-40B4-BE49-F238E27FC236}">
                <a16:creationId xmlns:a16="http://schemas.microsoft.com/office/drawing/2014/main" id="{5C074E54-14A5-D149-BB31-FA7FBA9DC3F5}"/>
              </a:ext>
            </a:extLst>
          </p:cNvPr>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2099934" y="1415350"/>
            <a:ext cx="1157288"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16" name="Afbeelding 19">
            <a:extLst>
              <a:ext uri="{FF2B5EF4-FFF2-40B4-BE49-F238E27FC236}">
                <a16:creationId xmlns:a16="http://schemas.microsoft.com/office/drawing/2014/main" id="{7AC1C826-7F8E-9F49-820F-AA6322F1B0AD}"/>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6219825" y="3346153"/>
            <a:ext cx="11906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17" name="Afbeelding 18">
            <a:extLst>
              <a:ext uri="{FF2B5EF4-FFF2-40B4-BE49-F238E27FC236}">
                <a16:creationId xmlns:a16="http://schemas.microsoft.com/office/drawing/2014/main" id="{684B4765-4D95-524C-A70A-031C8C540420}"/>
              </a:ext>
            </a:extLst>
          </p:cNvPr>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8142288" y="1984375"/>
            <a:ext cx="1001712"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18" name="Afbeelding 23" descr="aRRIOGANC.jpg">
            <a:extLst>
              <a:ext uri="{FF2B5EF4-FFF2-40B4-BE49-F238E27FC236}">
                <a16:creationId xmlns:a16="http://schemas.microsoft.com/office/drawing/2014/main" id="{06475A9B-DBCC-B74D-BE59-FB598B6E8A76}"/>
              </a:ext>
            </a:extLst>
          </p:cNvPr>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7835427" y="4816972"/>
            <a:ext cx="1226186" cy="1046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20" name="Afbeelding 25">
            <a:extLst>
              <a:ext uri="{FF2B5EF4-FFF2-40B4-BE49-F238E27FC236}">
                <a16:creationId xmlns:a16="http://schemas.microsoft.com/office/drawing/2014/main" id="{B8F7E5A9-B7D8-1743-A2E2-6A18F0C6AEE3}"/>
              </a:ext>
            </a:extLst>
          </p:cNvPr>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2677319" y="115977"/>
            <a:ext cx="18288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23" name="Picture 38" descr="Afbeeldingsresultaat voor directive leadership">
            <a:extLst>
              <a:ext uri="{FF2B5EF4-FFF2-40B4-BE49-F238E27FC236}">
                <a16:creationId xmlns:a16="http://schemas.microsoft.com/office/drawing/2014/main" id="{73917B88-D33C-184E-AAEA-6F7BE10C45EA}"/>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938963" y="2225675"/>
            <a:ext cx="1144587"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24" name="Picture 56" descr="Afbeeldingsresultaat voor achievement oriented leadership">
            <a:extLst>
              <a:ext uri="{FF2B5EF4-FFF2-40B4-BE49-F238E27FC236}">
                <a16:creationId xmlns:a16="http://schemas.microsoft.com/office/drawing/2014/main" id="{C94ED8FB-E1E1-5D49-96D7-1B004D7055EB}"/>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472148" y="1353176"/>
            <a:ext cx="957262"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25" name="Picture 22" descr="Afbeeldingsresultaat voor delegating leadership">
            <a:extLst>
              <a:ext uri="{FF2B5EF4-FFF2-40B4-BE49-F238E27FC236}">
                <a16:creationId xmlns:a16="http://schemas.microsoft.com/office/drawing/2014/main" id="{2F17A5C1-274F-734F-8837-F1F67722A949}"/>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744948" y="4976262"/>
            <a:ext cx="113665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27" name="Afbeelding 22" descr="iu.jpeg">
            <a:extLst>
              <a:ext uri="{FF2B5EF4-FFF2-40B4-BE49-F238E27FC236}">
                <a16:creationId xmlns:a16="http://schemas.microsoft.com/office/drawing/2014/main" id="{F3AA9C93-2719-EC4A-9827-C99290002EF1}"/>
              </a:ext>
            </a:extLst>
          </p:cNvPr>
          <p:cNvPicPr>
            <a:picLocks noChangeAspect="1"/>
          </p:cNvPicPr>
          <p:nvPr/>
        </p:nvPicPr>
        <p:blipFill>
          <a:blip r:embed="rId25">
            <a:extLst>
              <a:ext uri="{28A0092B-C50C-407E-A947-70E740481C1C}">
                <a14:useLocalDpi xmlns:a14="http://schemas.microsoft.com/office/drawing/2010/main" val="0"/>
              </a:ext>
            </a:extLst>
          </a:blip>
          <a:srcRect/>
          <a:stretch>
            <a:fillRect/>
          </a:stretch>
        </p:blipFill>
        <p:spPr bwMode="auto">
          <a:xfrm>
            <a:off x="7923213" y="260350"/>
            <a:ext cx="1193800"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 name="Picture 2" descr="Phil Crosby Quote: &quot;We must define quality as conformance ...">
            <a:extLst>
              <a:ext uri="{FF2B5EF4-FFF2-40B4-BE49-F238E27FC236}">
                <a16:creationId xmlns:a16="http://schemas.microsoft.com/office/drawing/2014/main" id="{A335EFB0-69DC-4C48-B425-4687CEC093CF}"/>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4740684" y="2439518"/>
            <a:ext cx="1411111" cy="793750"/>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De lerende professional (3e druk) | Ranty, Van Gurp, Priem | 9789024427000  | Boom hoger onderwijs">
            <a:extLst>
              <a:ext uri="{FF2B5EF4-FFF2-40B4-BE49-F238E27FC236}">
                <a16:creationId xmlns:a16="http://schemas.microsoft.com/office/drawing/2014/main" id="{7AB52581-31F6-384C-829F-9C3CC79E451D}"/>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664977" y="4868387"/>
            <a:ext cx="675360" cy="95282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F63FB95-1DA5-1017-A20E-F073CDFB44D5}"/>
              </a:ext>
            </a:extLst>
          </p:cNvPr>
          <p:cNvSpPr txBox="1"/>
          <p:nvPr/>
        </p:nvSpPr>
        <p:spPr>
          <a:xfrm>
            <a:off x="6722911" y="31948"/>
            <a:ext cx="2225033" cy="307777"/>
          </a:xfrm>
          <a:prstGeom prst="rect">
            <a:avLst/>
          </a:prstGeom>
          <a:noFill/>
        </p:spPr>
        <p:txBody>
          <a:bodyPr wrap="none" rtlCol="0">
            <a:spAutoFit/>
          </a:bodyPr>
          <a:lstStyle/>
          <a:p>
            <a:r>
              <a:rPr lang="en-NL" sz="1400" dirty="0">
                <a:solidFill>
                  <a:srgbClr val="0FCBC2"/>
                </a:solidFill>
              </a:rPr>
              <a:t>www.vankemenade-act.nl</a:t>
            </a:r>
          </a:p>
        </p:txBody>
      </p:sp>
      <p:sp>
        <p:nvSpPr>
          <p:cNvPr id="3" name="TextBox 2">
            <a:extLst>
              <a:ext uri="{FF2B5EF4-FFF2-40B4-BE49-F238E27FC236}">
                <a16:creationId xmlns:a16="http://schemas.microsoft.com/office/drawing/2014/main" id="{2EAB2443-BFDB-7DCD-FB31-6D852D5315E4}"/>
              </a:ext>
            </a:extLst>
          </p:cNvPr>
          <p:cNvSpPr txBox="1"/>
          <p:nvPr/>
        </p:nvSpPr>
        <p:spPr>
          <a:xfrm>
            <a:off x="7923213" y="1616075"/>
            <a:ext cx="859531" cy="276999"/>
          </a:xfrm>
          <a:prstGeom prst="rect">
            <a:avLst/>
          </a:prstGeom>
          <a:noFill/>
        </p:spPr>
        <p:txBody>
          <a:bodyPr wrap="none" rtlCol="0">
            <a:spAutoFit/>
          </a:bodyPr>
          <a:lstStyle/>
          <a:p>
            <a:r>
              <a:rPr lang="en-NL" sz="1200" b="1" dirty="0">
                <a:solidFill>
                  <a:srgbClr val="0070C0"/>
                </a:solidFill>
              </a:rPr>
              <a:t>empirical</a:t>
            </a:r>
          </a:p>
        </p:txBody>
      </p:sp>
      <p:sp>
        <p:nvSpPr>
          <p:cNvPr id="4" name="TextBox 3">
            <a:extLst>
              <a:ext uri="{FF2B5EF4-FFF2-40B4-BE49-F238E27FC236}">
                <a16:creationId xmlns:a16="http://schemas.microsoft.com/office/drawing/2014/main" id="{6E9100E3-6363-7FB2-0C56-0EE515161165}"/>
              </a:ext>
            </a:extLst>
          </p:cNvPr>
          <p:cNvSpPr txBox="1"/>
          <p:nvPr/>
        </p:nvSpPr>
        <p:spPr>
          <a:xfrm>
            <a:off x="208694" y="1486217"/>
            <a:ext cx="873957" cy="276999"/>
          </a:xfrm>
          <a:prstGeom prst="rect">
            <a:avLst/>
          </a:prstGeom>
          <a:noFill/>
        </p:spPr>
        <p:txBody>
          <a:bodyPr wrap="none" rtlCol="0">
            <a:spAutoFit/>
          </a:bodyPr>
          <a:lstStyle/>
          <a:p>
            <a:r>
              <a:rPr lang="en-NL" sz="1200" b="1" dirty="0">
                <a:solidFill>
                  <a:srgbClr val="FFC000"/>
                </a:solidFill>
              </a:rPr>
              <a:t>reference</a:t>
            </a:r>
          </a:p>
        </p:txBody>
      </p:sp>
      <p:sp>
        <p:nvSpPr>
          <p:cNvPr id="5" name="TextBox 4">
            <a:extLst>
              <a:ext uri="{FF2B5EF4-FFF2-40B4-BE49-F238E27FC236}">
                <a16:creationId xmlns:a16="http://schemas.microsoft.com/office/drawing/2014/main" id="{BFA9BA8A-20E5-4BD0-5371-A131A1845665}"/>
              </a:ext>
            </a:extLst>
          </p:cNvPr>
          <p:cNvSpPr txBox="1"/>
          <p:nvPr/>
        </p:nvSpPr>
        <p:spPr>
          <a:xfrm>
            <a:off x="8024553" y="4295154"/>
            <a:ext cx="857927" cy="276999"/>
          </a:xfrm>
          <a:prstGeom prst="rect">
            <a:avLst/>
          </a:prstGeom>
          <a:noFill/>
        </p:spPr>
        <p:txBody>
          <a:bodyPr wrap="none" rtlCol="0">
            <a:spAutoFit/>
          </a:bodyPr>
          <a:lstStyle/>
          <a:p>
            <a:r>
              <a:rPr lang="en-NL" sz="1200" b="1" dirty="0">
                <a:solidFill>
                  <a:srgbClr val="00B050"/>
                </a:solidFill>
              </a:rPr>
              <a:t>reflective</a:t>
            </a:r>
          </a:p>
        </p:txBody>
      </p:sp>
      <p:sp>
        <p:nvSpPr>
          <p:cNvPr id="6" name="TextBox 5">
            <a:extLst>
              <a:ext uri="{FF2B5EF4-FFF2-40B4-BE49-F238E27FC236}">
                <a16:creationId xmlns:a16="http://schemas.microsoft.com/office/drawing/2014/main" id="{445B7482-35DB-9E41-2217-EFFFCF8EDF63}"/>
              </a:ext>
            </a:extLst>
          </p:cNvPr>
          <p:cNvSpPr txBox="1"/>
          <p:nvPr/>
        </p:nvSpPr>
        <p:spPr>
          <a:xfrm>
            <a:off x="183198" y="5478726"/>
            <a:ext cx="994183" cy="276999"/>
          </a:xfrm>
          <a:prstGeom prst="rect">
            <a:avLst/>
          </a:prstGeom>
          <a:noFill/>
        </p:spPr>
        <p:txBody>
          <a:bodyPr wrap="none" rtlCol="0">
            <a:spAutoFit/>
          </a:bodyPr>
          <a:lstStyle/>
          <a:p>
            <a:r>
              <a:rPr lang="en-NL" sz="1200" b="1" dirty="0">
                <a:solidFill>
                  <a:srgbClr val="0FCBC2"/>
                </a:solidFill>
              </a:rPr>
              <a:t>emergence</a:t>
            </a:r>
          </a:p>
        </p:txBody>
      </p:sp>
      <p:pic>
        <p:nvPicPr>
          <p:cNvPr id="1026" name="Picture 2" descr="7 qc tools | 7 quality tools ">
            <a:extLst>
              <a:ext uri="{FF2B5EF4-FFF2-40B4-BE49-F238E27FC236}">
                <a16:creationId xmlns:a16="http://schemas.microsoft.com/office/drawing/2014/main" id="{867A9338-F919-B7FA-5661-4D8155F29502}"/>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4711700" y="16333"/>
            <a:ext cx="1184248" cy="97206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person in a graduation cap and gown&#10;&#10;Description automatically generated">
            <a:extLst>
              <a:ext uri="{FF2B5EF4-FFF2-40B4-BE49-F238E27FC236}">
                <a16:creationId xmlns:a16="http://schemas.microsoft.com/office/drawing/2014/main" id="{6DE89D53-3BC6-71FE-DF99-62AC2D38386D}"/>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7496973" y="3394642"/>
            <a:ext cx="1472740" cy="816616"/>
          </a:xfrm>
          <a:prstGeom prst="rect">
            <a:avLst/>
          </a:prstGeom>
        </p:spPr>
      </p:pic>
      <p:pic>
        <p:nvPicPr>
          <p:cNvPr id="8" name="Picture 7">
            <a:extLst>
              <a:ext uri="{FF2B5EF4-FFF2-40B4-BE49-F238E27FC236}">
                <a16:creationId xmlns:a16="http://schemas.microsoft.com/office/drawing/2014/main" id="{FB2B6BB8-299D-D120-830C-EE185304ED7F}"/>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flipH="1">
            <a:off x="164947" y="2109513"/>
            <a:ext cx="902948" cy="1102274"/>
          </a:xfrm>
          <a:prstGeom prst="rect">
            <a:avLst/>
          </a:prstGeom>
        </p:spPr>
      </p:pic>
    </p:spTree>
    <p:custDataLst>
      <p:tags r:id="rId1"/>
    </p:custDataLst>
    <p:extLst>
      <p:ext uri="{BB962C8B-B14F-4D97-AF65-F5344CB8AC3E}">
        <p14:creationId xmlns:p14="http://schemas.microsoft.com/office/powerpoint/2010/main" val="2426735219"/>
      </p:ext>
    </p:extLst>
  </p:cSld>
  <p:clrMapOvr>
    <a:masterClrMapping/>
  </p:clrMapOvr>
  <p:transition spd="slow" advTm="98544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60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58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6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6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60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46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AF49-1B71-8849-8090-DE5B174D7F6B}"/>
              </a:ext>
            </a:extLst>
          </p:cNvPr>
          <p:cNvSpPr>
            <a:spLocks noGrp="1"/>
          </p:cNvSpPr>
          <p:nvPr>
            <p:ph type="title"/>
          </p:nvPr>
        </p:nvSpPr>
        <p:spPr>
          <a:xfrm>
            <a:off x="685800" y="404664"/>
            <a:ext cx="7772400" cy="1143000"/>
          </a:xfrm>
        </p:spPr>
        <p:txBody>
          <a:bodyPr/>
          <a:lstStyle/>
          <a:p>
            <a:r>
              <a:rPr lang="en-NL" dirty="0">
                <a:solidFill>
                  <a:srgbClr val="00ACB0"/>
                </a:solidFill>
              </a:rPr>
              <a:t>Pirsig (1972)</a:t>
            </a:r>
          </a:p>
        </p:txBody>
      </p:sp>
      <p:pic>
        <p:nvPicPr>
          <p:cNvPr id="3074" name="Picture 2" descr="Zen and the Art of Motorcycle Maintenance - Pirsig, Robert M. -  9780553277470 | HPB">
            <a:extLst>
              <a:ext uri="{FF2B5EF4-FFF2-40B4-BE49-F238E27FC236}">
                <a16:creationId xmlns:a16="http://schemas.microsoft.com/office/drawing/2014/main" id="{D4FE82D5-F93E-3C46-96E8-CBB18F7AA9A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5800" y="1752600"/>
            <a:ext cx="1970708" cy="314491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What Reading Robert Pirsig Taught Me About Writing (And Life) ‹ Literary Hub">
            <a:extLst>
              <a:ext uri="{FF2B5EF4-FFF2-40B4-BE49-F238E27FC236}">
                <a16:creationId xmlns:a16="http://schemas.microsoft.com/office/drawing/2014/main" id="{CB92E8E5-EBC4-674A-AB61-4BAFE3633D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4316" y="1751285"/>
            <a:ext cx="5596747" cy="314622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E9C90DE-F4A8-874C-9E52-44B7391F33CB}"/>
              </a:ext>
            </a:extLst>
          </p:cNvPr>
          <p:cNvSpPr txBox="1"/>
          <p:nvPr/>
        </p:nvSpPr>
        <p:spPr>
          <a:xfrm>
            <a:off x="1979712" y="5101133"/>
            <a:ext cx="6102953" cy="461665"/>
          </a:xfrm>
          <a:prstGeom prst="rect">
            <a:avLst/>
          </a:prstGeom>
          <a:noFill/>
        </p:spPr>
        <p:txBody>
          <a:bodyPr wrap="none" rtlCol="0">
            <a:spAutoFit/>
          </a:bodyPr>
          <a:lstStyle/>
          <a:p>
            <a:r>
              <a:rPr lang="en-NL" i="1" dirty="0"/>
              <a:t>“Quality is not a thing, it is an event”, </a:t>
            </a:r>
            <a:r>
              <a:rPr lang="en-NL" dirty="0"/>
              <a:t>p. 215</a:t>
            </a:r>
          </a:p>
        </p:txBody>
      </p:sp>
    </p:spTree>
    <p:extLst>
      <p:ext uri="{BB962C8B-B14F-4D97-AF65-F5344CB8AC3E}">
        <p14:creationId xmlns:p14="http://schemas.microsoft.com/office/powerpoint/2010/main" val="700558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80955-645A-75C2-86DE-0E72A97A0FBF}"/>
              </a:ext>
            </a:extLst>
          </p:cNvPr>
          <p:cNvSpPr>
            <a:spLocks noGrp="1"/>
          </p:cNvSpPr>
          <p:nvPr>
            <p:ph type="title"/>
          </p:nvPr>
        </p:nvSpPr>
        <p:spPr/>
        <p:txBody>
          <a:bodyPr/>
          <a:lstStyle/>
          <a:p>
            <a:r>
              <a:rPr lang="en-GB" dirty="0"/>
              <a:t>3.3. Wat </a:t>
            </a:r>
            <a:r>
              <a:rPr lang="en-GB" dirty="0" err="1"/>
              <a:t>kunnen</a:t>
            </a:r>
            <a:r>
              <a:rPr lang="en-GB" dirty="0"/>
              <a:t> we </a:t>
            </a:r>
            <a:r>
              <a:rPr lang="en-GB" dirty="0" err="1"/>
              <a:t>leren</a:t>
            </a:r>
            <a:r>
              <a:rPr lang="en-GB" dirty="0"/>
              <a:t> van het </a:t>
            </a:r>
            <a:r>
              <a:rPr lang="en-GB" dirty="0" err="1"/>
              <a:t>reflectie</a:t>
            </a:r>
            <a:r>
              <a:rPr lang="en-GB" dirty="0"/>
              <a:t> </a:t>
            </a:r>
            <a:r>
              <a:rPr lang="en-GB" dirty="0" err="1"/>
              <a:t>paradigma</a:t>
            </a:r>
            <a:r>
              <a:rPr lang="en-GB" dirty="0"/>
              <a:t>?</a:t>
            </a:r>
          </a:p>
        </p:txBody>
      </p:sp>
      <p:sp>
        <p:nvSpPr>
          <p:cNvPr id="4" name="Content Placeholder 2">
            <a:extLst>
              <a:ext uri="{FF2B5EF4-FFF2-40B4-BE49-F238E27FC236}">
                <a16:creationId xmlns:a16="http://schemas.microsoft.com/office/drawing/2014/main" id="{2294DE1E-E5CF-5C4C-1287-183DEF12E2A8}"/>
              </a:ext>
            </a:extLst>
          </p:cNvPr>
          <p:cNvSpPr>
            <a:spLocks noGrp="1"/>
          </p:cNvSpPr>
          <p:nvPr>
            <p:ph idx="1"/>
          </p:nvPr>
        </p:nvSpPr>
        <p:spPr>
          <a:xfrm>
            <a:off x="467544" y="2636912"/>
            <a:ext cx="7772400" cy="2376264"/>
          </a:xfrm>
        </p:spPr>
        <p:txBody>
          <a:bodyPr/>
          <a:lstStyle/>
          <a:p>
            <a:pPr marL="0" indent="0">
              <a:buNone/>
            </a:pPr>
            <a:r>
              <a:rPr lang="en-GB" dirty="0" err="1"/>
              <a:t>Professionalisme</a:t>
            </a:r>
            <a:r>
              <a:rPr lang="en-GB" dirty="0"/>
              <a:t>, </a:t>
            </a:r>
            <a:r>
              <a:rPr lang="en-GB" dirty="0" err="1"/>
              <a:t>bijv</a:t>
            </a:r>
            <a:r>
              <a:rPr lang="en-GB" dirty="0"/>
              <a:t>. door </a:t>
            </a:r>
            <a:r>
              <a:rPr lang="en-GB" dirty="0" err="1"/>
              <a:t>dialoog</a:t>
            </a:r>
            <a:endParaRPr lang="en-GB" dirty="0"/>
          </a:p>
          <a:p>
            <a:pPr marL="0" indent="0">
              <a:buNone/>
            </a:pPr>
            <a:r>
              <a:rPr lang="en-GB" dirty="0"/>
              <a:t>(Internal) auditing </a:t>
            </a:r>
            <a:r>
              <a:rPr lang="en-GB" dirty="0" err="1"/>
              <a:t>en</a:t>
            </a:r>
            <a:r>
              <a:rPr lang="en-GB" dirty="0"/>
              <a:t> </a:t>
            </a:r>
            <a:r>
              <a:rPr lang="en-GB" dirty="0" err="1"/>
              <a:t>zelfevaluatie</a:t>
            </a:r>
            <a:endParaRPr lang="en-GB" dirty="0"/>
          </a:p>
          <a:p>
            <a:pPr marL="0" indent="0">
              <a:buNone/>
            </a:pPr>
            <a:r>
              <a:rPr lang="en-GB" dirty="0"/>
              <a:t>Delegating leadership</a:t>
            </a:r>
          </a:p>
          <a:p>
            <a:pPr marL="0" indent="0">
              <a:buNone/>
            </a:pPr>
            <a:r>
              <a:rPr lang="en-GB" dirty="0" err="1"/>
              <a:t>Wendbaarheid</a:t>
            </a:r>
            <a:endParaRPr lang="en-GB" dirty="0"/>
          </a:p>
        </p:txBody>
      </p:sp>
    </p:spTree>
    <p:extLst>
      <p:ext uri="{BB962C8B-B14F-4D97-AF65-F5344CB8AC3E}">
        <p14:creationId xmlns:p14="http://schemas.microsoft.com/office/powerpoint/2010/main" val="3254738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AF363-B7C1-B73F-B2C8-4850290812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BB3426-E1D2-4FDC-3B1D-9D04753C027F}"/>
              </a:ext>
            </a:extLst>
          </p:cNvPr>
          <p:cNvSpPr>
            <a:spLocks noGrp="1"/>
          </p:cNvSpPr>
          <p:nvPr>
            <p:ph type="title"/>
          </p:nvPr>
        </p:nvSpPr>
        <p:spPr>
          <a:xfrm>
            <a:off x="685800" y="188640"/>
            <a:ext cx="7772400" cy="1143000"/>
          </a:xfrm>
        </p:spPr>
        <p:txBody>
          <a:bodyPr/>
          <a:lstStyle/>
          <a:p>
            <a:r>
              <a:rPr lang="en-GB" dirty="0" err="1">
                <a:solidFill>
                  <a:srgbClr val="00A7A2"/>
                </a:solidFill>
              </a:rPr>
              <a:t>Wh</a:t>
            </a:r>
            <a:r>
              <a:rPr lang="en-NL" dirty="0">
                <a:solidFill>
                  <a:srgbClr val="00A7A2"/>
                </a:solidFill>
              </a:rPr>
              <a:t>at is Quality?</a:t>
            </a:r>
          </a:p>
        </p:txBody>
      </p:sp>
      <p:sp>
        <p:nvSpPr>
          <p:cNvPr id="3" name="Content Placeholder 2">
            <a:extLst>
              <a:ext uri="{FF2B5EF4-FFF2-40B4-BE49-F238E27FC236}">
                <a16:creationId xmlns:a16="http://schemas.microsoft.com/office/drawing/2014/main" id="{E1CE5B93-9B18-3C0E-2F3F-BD264BFF255E}"/>
              </a:ext>
            </a:extLst>
          </p:cNvPr>
          <p:cNvSpPr>
            <a:spLocks noGrp="1"/>
          </p:cNvSpPr>
          <p:nvPr>
            <p:ph idx="1"/>
          </p:nvPr>
        </p:nvSpPr>
        <p:spPr>
          <a:xfrm>
            <a:off x="685800" y="1331640"/>
            <a:ext cx="7507999" cy="3866255"/>
          </a:xfrm>
        </p:spPr>
        <p:txBody>
          <a:bodyPr/>
          <a:lstStyle/>
          <a:p>
            <a:r>
              <a:rPr lang="en-NL" sz="2416" i="1" dirty="0">
                <a:solidFill>
                  <a:schemeClr val="bg1">
                    <a:lumMod val="75000"/>
                  </a:schemeClr>
                </a:solidFill>
              </a:rPr>
              <a:t>Quality is conformance to requirements </a:t>
            </a:r>
            <a:r>
              <a:rPr lang="en-NL" sz="2416" dirty="0">
                <a:solidFill>
                  <a:schemeClr val="bg1">
                    <a:lumMod val="75000"/>
                  </a:schemeClr>
                </a:solidFill>
              </a:rPr>
              <a:t>(Crosby, 1979)</a:t>
            </a:r>
          </a:p>
          <a:p>
            <a:pPr lvl="1"/>
            <a:r>
              <a:rPr lang="en-GB" sz="2416" dirty="0">
                <a:solidFill>
                  <a:schemeClr val="bg1">
                    <a:lumMod val="75000"/>
                  </a:schemeClr>
                </a:solidFill>
              </a:rPr>
              <a:t>de ‘</a:t>
            </a:r>
            <a:r>
              <a:rPr lang="en-GB" sz="2416" dirty="0" err="1">
                <a:solidFill>
                  <a:schemeClr val="bg1">
                    <a:lumMod val="75000"/>
                  </a:schemeClr>
                </a:solidFill>
              </a:rPr>
              <a:t>preciezen</a:t>
            </a:r>
            <a:r>
              <a:rPr lang="en-GB" sz="2416" dirty="0">
                <a:solidFill>
                  <a:schemeClr val="bg1">
                    <a:lumMod val="75000"/>
                  </a:schemeClr>
                </a:solidFill>
              </a:rPr>
              <a:t>’</a:t>
            </a:r>
            <a:endParaRPr lang="en-NL" sz="2416" dirty="0">
              <a:solidFill>
                <a:schemeClr val="bg1">
                  <a:lumMod val="75000"/>
                </a:schemeClr>
              </a:solidFill>
            </a:endParaRPr>
          </a:p>
          <a:p>
            <a:r>
              <a:rPr lang="en-NL" sz="2416" i="1" dirty="0">
                <a:solidFill>
                  <a:schemeClr val="bg1">
                    <a:lumMod val="75000"/>
                  </a:schemeClr>
                </a:solidFill>
              </a:rPr>
              <a:t>Quality is fitness for use </a:t>
            </a:r>
            <a:r>
              <a:rPr lang="en-NL" sz="2416" dirty="0">
                <a:solidFill>
                  <a:schemeClr val="bg1">
                    <a:lumMod val="75000"/>
                  </a:schemeClr>
                </a:solidFill>
              </a:rPr>
              <a:t>(Juran, 1992)</a:t>
            </a:r>
          </a:p>
          <a:p>
            <a:pPr lvl="1"/>
            <a:r>
              <a:rPr lang="nl-NL" sz="2416" dirty="0">
                <a:solidFill>
                  <a:schemeClr val="bg1">
                    <a:lumMod val="75000"/>
                  </a:schemeClr>
                </a:solidFill>
              </a:rPr>
              <a:t>The customer</a:t>
            </a:r>
            <a:endParaRPr lang="en-NL" sz="2416" dirty="0">
              <a:solidFill>
                <a:schemeClr val="bg1">
                  <a:lumMod val="75000"/>
                </a:schemeClr>
              </a:solidFill>
            </a:endParaRPr>
          </a:p>
          <a:p>
            <a:r>
              <a:rPr lang="en-NL" sz="2416" i="1" dirty="0"/>
              <a:t>Quality cannot be defined </a:t>
            </a:r>
            <a:r>
              <a:rPr lang="en-NL" sz="2416" dirty="0"/>
              <a:t>(Pirsig, 1972).</a:t>
            </a:r>
          </a:p>
          <a:p>
            <a:pPr lvl="1"/>
            <a:r>
              <a:rPr lang="nl-NL" sz="2416" dirty="0"/>
              <a:t>de filosoof / professional</a:t>
            </a:r>
            <a:endParaRPr lang="en-NL" sz="2416" dirty="0"/>
          </a:p>
          <a:p>
            <a:r>
              <a:rPr lang="en-NL" sz="2416" i="1" dirty="0">
                <a:solidFill>
                  <a:schemeClr val="bg1">
                    <a:lumMod val="75000"/>
                  </a:schemeClr>
                </a:solidFill>
              </a:rPr>
              <a:t>Quality is dynamic </a:t>
            </a:r>
            <a:r>
              <a:rPr lang="en-NL" sz="2416" dirty="0">
                <a:solidFill>
                  <a:schemeClr val="bg1">
                    <a:lumMod val="75000"/>
                  </a:schemeClr>
                </a:solidFill>
              </a:rPr>
              <a:t>(Pirsig, 1991)</a:t>
            </a:r>
          </a:p>
          <a:p>
            <a:pPr lvl="1"/>
            <a:r>
              <a:rPr lang="nl-NL" sz="2416" dirty="0">
                <a:solidFill>
                  <a:schemeClr val="bg1">
                    <a:lumMod val="75000"/>
                  </a:schemeClr>
                </a:solidFill>
              </a:rPr>
              <a:t>De ‘rekkelijken</a:t>
            </a:r>
            <a:r>
              <a:rPr lang="nl-NL" sz="2416" dirty="0"/>
              <a:t>’</a:t>
            </a:r>
            <a:endParaRPr lang="en-NL" sz="2416" dirty="0"/>
          </a:p>
        </p:txBody>
      </p:sp>
    </p:spTree>
    <p:extLst>
      <p:ext uri="{BB962C8B-B14F-4D97-AF65-F5344CB8AC3E}">
        <p14:creationId xmlns:p14="http://schemas.microsoft.com/office/powerpoint/2010/main" val="4062220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F9732952-E228-0F4C-CDDC-27E700BDD157}"/>
              </a:ext>
            </a:extLst>
          </p:cNvPr>
          <p:cNvSpPr>
            <a:spLocks noGrp="1" noChangeArrowheads="1"/>
          </p:cNvSpPr>
          <p:nvPr>
            <p:ph type="ctrTitle"/>
          </p:nvPr>
        </p:nvSpPr>
        <p:spPr>
          <a:xfrm>
            <a:off x="920538" y="350317"/>
            <a:ext cx="7231328" cy="1646738"/>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nl-NL" altLang="en-NL" sz="3758" dirty="0">
                <a:latin typeface="Verdana" panose="020B0604030504040204" pitchFamily="34" charset="0"/>
              </a:rPr>
              <a:t>ΔΙΑΛΟΓΟΣ</a:t>
            </a:r>
          </a:p>
        </p:txBody>
      </p:sp>
      <p:sp>
        <p:nvSpPr>
          <p:cNvPr id="35843" name="Rectangle 3">
            <a:extLst>
              <a:ext uri="{FF2B5EF4-FFF2-40B4-BE49-F238E27FC236}">
                <a16:creationId xmlns:a16="http://schemas.microsoft.com/office/drawing/2014/main" id="{E3C677EB-E942-D692-E223-3D99EE2185B8}"/>
              </a:ext>
            </a:extLst>
          </p:cNvPr>
          <p:cNvSpPr>
            <a:spLocks noGrp="1" noChangeArrowheads="1"/>
          </p:cNvSpPr>
          <p:nvPr>
            <p:ph type="subTitle" idx="1"/>
          </p:nvPr>
        </p:nvSpPr>
        <p:spPr>
          <a:xfrm>
            <a:off x="1564913" y="3858584"/>
            <a:ext cx="6014174" cy="1646738"/>
          </a:xfrm>
        </p:spPr>
        <p:txBody>
          <a:bodyPr/>
          <a:lstStyle/>
          <a:p>
            <a:pPr algn="l"/>
            <a:endParaRPr lang="en-GB" altLang="en-NL"/>
          </a:p>
        </p:txBody>
      </p:sp>
      <p:pic>
        <p:nvPicPr>
          <p:cNvPr id="35844" name="Picture 4">
            <a:extLst>
              <a:ext uri="{FF2B5EF4-FFF2-40B4-BE49-F238E27FC236}">
                <a16:creationId xmlns:a16="http://schemas.microsoft.com/office/drawing/2014/main" id="{EC0D57C1-ACA9-B7A6-CE45-789A2A036D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161" y="1997055"/>
            <a:ext cx="8591678" cy="4653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26130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a:extLst>
              <a:ext uri="{FF2B5EF4-FFF2-40B4-BE49-F238E27FC236}">
                <a16:creationId xmlns:a16="http://schemas.microsoft.com/office/drawing/2014/main" id="{71F907B3-44DA-5A5E-E403-7F28EC2685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8108" y="1495872"/>
            <a:ext cx="5226604" cy="3658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78141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CBD29-BFB9-0F89-74B5-A755F3BA2643}"/>
              </a:ext>
            </a:extLst>
          </p:cNvPr>
          <p:cNvSpPr>
            <a:spLocks noGrp="1"/>
          </p:cNvSpPr>
          <p:nvPr>
            <p:ph type="title"/>
          </p:nvPr>
        </p:nvSpPr>
        <p:spPr/>
        <p:txBody>
          <a:bodyPr/>
          <a:lstStyle/>
          <a:p>
            <a:r>
              <a:rPr lang="en-GB" dirty="0"/>
              <a:t>De </a:t>
            </a:r>
            <a:r>
              <a:rPr lang="en-GB" dirty="0" err="1"/>
              <a:t>wendbare</a:t>
            </a:r>
            <a:r>
              <a:rPr lang="en-GB" dirty="0"/>
              <a:t> </a:t>
            </a:r>
            <a:r>
              <a:rPr lang="en-GB" dirty="0" err="1"/>
              <a:t>organisatie</a:t>
            </a:r>
            <a:endParaRPr lang="en-GB" dirty="0"/>
          </a:p>
        </p:txBody>
      </p:sp>
      <p:sp>
        <p:nvSpPr>
          <p:cNvPr id="3" name="Content Placeholder 2">
            <a:extLst>
              <a:ext uri="{FF2B5EF4-FFF2-40B4-BE49-F238E27FC236}">
                <a16:creationId xmlns:a16="http://schemas.microsoft.com/office/drawing/2014/main" id="{4FB7B91F-BDEA-0014-C838-742DD71C8B67}"/>
              </a:ext>
            </a:extLst>
          </p:cNvPr>
          <p:cNvSpPr>
            <a:spLocks noGrp="1"/>
          </p:cNvSpPr>
          <p:nvPr>
            <p:ph idx="1"/>
          </p:nvPr>
        </p:nvSpPr>
        <p:spPr/>
        <p:txBody>
          <a:bodyPr/>
          <a:lstStyle/>
          <a:p>
            <a:r>
              <a:rPr lang="en-NL" dirty="0"/>
              <a:t>Een </a:t>
            </a:r>
            <a:r>
              <a:rPr lang="en-NL" b="1" dirty="0"/>
              <a:t>wendbare organisatie</a:t>
            </a:r>
            <a:r>
              <a:rPr lang="en-NL" dirty="0"/>
              <a:t> kan snel en doelgericht inspelen op veranderende, vaak onvoorspelbare omstandigheden. Waar veerkracht vooral gaat over opvangen, herstellen en leren na een verstoring, gaat wendbaarheid vooral over </a:t>
            </a:r>
            <a:r>
              <a:rPr lang="en-NL" b="1" dirty="0"/>
              <a:t>snel waarnemen, kiezen, handelen en bijsturen</a:t>
            </a:r>
            <a:r>
              <a:rPr lang="en-NL" dirty="0"/>
              <a:t>.</a:t>
            </a:r>
            <a:endParaRPr lang="en-GB" dirty="0"/>
          </a:p>
        </p:txBody>
      </p:sp>
    </p:spTree>
    <p:extLst>
      <p:ext uri="{BB962C8B-B14F-4D97-AF65-F5344CB8AC3E}">
        <p14:creationId xmlns:p14="http://schemas.microsoft.com/office/powerpoint/2010/main" val="13862580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35E11-38B6-5D2E-2C04-50518F2B2490}"/>
              </a:ext>
            </a:extLst>
          </p:cNvPr>
          <p:cNvSpPr>
            <a:spLocks noGrp="1"/>
          </p:cNvSpPr>
          <p:nvPr>
            <p:ph type="title"/>
          </p:nvPr>
        </p:nvSpPr>
        <p:spPr>
          <a:xfrm>
            <a:off x="685800" y="190500"/>
            <a:ext cx="7772400" cy="1143000"/>
          </a:xfrm>
        </p:spPr>
        <p:txBody>
          <a:bodyPr/>
          <a:lstStyle/>
          <a:p>
            <a:r>
              <a:rPr lang="en-GB" dirty="0" err="1"/>
              <a:t>Zeilboot</a:t>
            </a:r>
            <a:endParaRPr lang="en-GB" dirty="0"/>
          </a:p>
        </p:txBody>
      </p:sp>
      <p:graphicFrame>
        <p:nvGraphicFramePr>
          <p:cNvPr id="4" name="Content Placeholder 3">
            <a:extLst>
              <a:ext uri="{FF2B5EF4-FFF2-40B4-BE49-F238E27FC236}">
                <a16:creationId xmlns:a16="http://schemas.microsoft.com/office/drawing/2014/main" id="{DC6376AB-9307-5597-F4AA-6C11E99E9037}"/>
              </a:ext>
            </a:extLst>
          </p:cNvPr>
          <p:cNvGraphicFramePr>
            <a:graphicFrameLocks noGrp="1"/>
          </p:cNvGraphicFramePr>
          <p:nvPr>
            <p:ph idx="1"/>
          </p:nvPr>
        </p:nvGraphicFramePr>
        <p:xfrm>
          <a:off x="1907704" y="1988840"/>
          <a:ext cx="5641258" cy="3650225"/>
        </p:xfrm>
        <a:graphic>
          <a:graphicData uri="http://schemas.openxmlformats.org/drawingml/2006/table">
            <a:tbl>
              <a:tblPr>
                <a:tableStyleId>{5C22544A-7EE6-4342-B048-85BDC9FD1C3A}</a:tableStyleId>
              </a:tblPr>
              <a:tblGrid>
                <a:gridCol w="2820629">
                  <a:extLst>
                    <a:ext uri="{9D8B030D-6E8A-4147-A177-3AD203B41FA5}">
                      <a16:colId xmlns:a16="http://schemas.microsoft.com/office/drawing/2014/main" val="2041107086"/>
                    </a:ext>
                  </a:extLst>
                </a:gridCol>
                <a:gridCol w="2820629">
                  <a:extLst>
                    <a:ext uri="{9D8B030D-6E8A-4147-A177-3AD203B41FA5}">
                      <a16:colId xmlns:a16="http://schemas.microsoft.com/office/drawing/2014/main" val="2062200867"/>
                    </a:ext>
                  </a:extLst>
                </a:gridCol>
              </a:tblGrid>
              <a:tr h="265471">
                <a:tc>
                  <a:txBody>
                    <a:bodyPr/>
                    <a:lstStyle/>
                    <a:p>
                      <a:pPr>
                        <a:buNone/>
                      </a:pPr>
                      <a:r>
                        <a:rPr lang="en-NL" sz="1300"/>
                        <a:t>Onderdeel van de zeilboot</a:t>
                      </a:r>
                    </a:p>
                  </a:txBody>
                  <a:tcPr marL="66368" marR="66368" marT="33184" marB="33184" anchor="ctr"/>
                </a:tc>
                <a:tc>
                  <a:txBody>
                    <a:bodyPr/>
                    <a:lstStyle/>
                    <a:p>
                      <a:pPr>
                        <a:buNone/>
                      </a:pPr>
                      <a:r>
                        <a:rPr lang="en-NL" sz="1300"/>
                        <a:t>Betekenis voor de organisatie</a:t>
                      </a:r>
                    </a:p>
                  </a:txBody>
                  <a:tcPr marL="66368" marR="66368" marT="33184" marB="33184" anchor="ctr"/>
                </a:tc>
                <a:extLst>
                  <a:ext uri="{0D108BD9-81ED-4DB2-BD59-A6C34878D82A}">
                    <a16:rowId xmlns:a16="http://schemas.microsoft.com/office/drawing/2014/main" val="2799274125"/>
                  </a:ext>
                </a:extLst>
              </a:tr>
              <a:tr h="265471">
                <a:tc>
                  <a:txBody>
                    <a:bodyPr/>
                    <a:lstStyle/>
                    <a:p>
                      <a:pPr>
                        <a:buNone/>
                      </a:pPr>
                      <a:r>
                        <a:rPr lang="en-NL" sz="1300"/>
                        <a:t>Bestemming</a:t>
                      </a:r>
                    </a:p>
                  </a:txBody>
                  <a:tcPr marL="66368" marR="66368" marT="33184" marB="33184" anchor="ctr"/>
                </a:tc>
                <a:tc>
                  <a:txBody>
                    <a:bodyPr/>
                    <a:lstStyle/>
                    <a:p>
                      <a:pPr>
                        <a:buNone/>
                      </a:pPr>
                      <a:r>
                        <a:rPr lang="en-NL" sz="1300"/>
                        <a:t>Missie, visie en strategische bedoeling</a:t>
                      </a:r>
                    </a:p>
                  </a:txBody>
                  <a:tcPr marL="66368" marR="66368" marT="33184" marB="33184" anchor="ctr"/>
                </a:tc>
                <a:extLst>
                  <a:ext uri="{0D108BD9-81ED-4DB2-BD59-A6C34878D82A}">
                    <a16:rowId xmlns:a16="http://schemas.microsoft.com/office/drawing/2014/main" val="1003970915"/>
                  </a:ext>
                </a:extLst>
              </a:tr>
              <a:tr h="265471">
                <a:tc>
                  <a:txBody>
                    <a:bodyPr/>
                    <a:lstStyle/>
                    <a:p>
                      <a:pPr>
                        <a:buNone/>
                      </a:pPr>
                      <a:r>
                        <a:rPr lang="en-NL" sz="1300"/>
                        <a:t>Kompas</a:t>
                      </a:r>
                    </a:p>
                  </a:txBody>
                  <a:tcPr marL="66368" marR="66368" marT="33184" marB="33184" anchor="ctr"/>
                </a:tc>
                <a:tc>
                  <a:txBody>
                    <a:bodyPr/>
                    <a:lstStyle/>
                    <a:p>
                      <a:pPr>
                        <a:buNone/>
                      </a:pPr>
                      <a:r>
                        <a:rPr lang="en-NL" sz="1300"/>
                        <a:t>Gedeelde waarden en prioriteiten</a:t>
                      </a:r>
                    </a:p>
                  </a:txBody>
                  <a:tcPr marL="66368" marR="66368" marT="33184" marB="33184" anchor="ctr"/>
                </a:tc>
                <a:extLst>
                  <a:ext uri="{0D108BD9-81ED-4DB2-BD59-A6C34878D82A}">
                    <a16:rowId xmlns:a16="http://schemas.microsoft.com/office/drawing/2014/main" val="1792451580"/>
                  </a:ext>
                </a:extLst>
              </a:tr>
              <a:tr h="464574">
                <a:tc>
                  <a:txBody>
                    <a:bodyPr/>
                    <a:lstStyle/>
                    <a:p>
                      <a:pPr>
                        <a:buNone/>
                      </a:pPr>
                      <a:r>
                        <a:rPr lang="en-NL" sz="1300"/>
                        <a:t>Zeilen</a:t>
                      </a:r>
                    </a:p>
                  </a:txBody>
                  <a:tcPr marL="66368" marR="66368" marT="33184" marB="33184" anchor="ctr"/>
                </a:tc>
                <a:tc>
                  <a:txBody>
                    <a:bodyPr/>
                    <a:lstStyle/>
                    <a:p>
                      <a:pPr>
                        <a:buNone/>
                      </a:pPr>
                      <a:r>
                        <a:rPr lang="en-NL" sz="1300"/>
                        <a:t>Mensen, kennis, energie en innovatievermogen</a:t>
                      </a:r>
                    </a:p>
                  </a:txBody>
                  <a:tcPr marL="66368" marR="66368" marT="33184" marB="33184" anchor="ctr"/>
                </a:tc>
                <a:extLst>
                  <a:ext uri="{0D108BD9-81ED-4DB2-BD59-A6C34878D82A}">
                    <a16:rowId xmlns:a16="http://schemas.microsoft.com/office/drawing/2014/main" val="2509310540"/>
                  </a:ext>
                </a:extLst>
              </a:tr>
              <a:tr h="265471">
                <a:tc>
                  <a:txBody>
                    <a:bodyPr/>
                    <a:lstStyle/>
                    <a:p>
                      <a:pPr>
                        <a:buNone/>
                      </a:pPr>
                      <a:r>
                        <a:rPr lang="en-NL" sz="1300"/>
                        <a:t>Roer</a:t>
                      </a:r>
                    </a:p>
                  </a:txBody>
                  <a:tcPr marL="66368" marR="66368" marT="33184" marB="33184" anchor="ctr"/>
                </a:tc>
                <a:tc>
                  <a:txBody>
                    <a:bodyPr/>
                    <a:lstStyle/>
                    <a:p>
                      <a:pPr>
                        <a:buNone/>
                      </a:pPr>
                      <a:r>
                        <a:rPr lang="en-NL" sz="1300"/>
                        <a:t>Besluitvorming en leiderschap</a:t>
                      </a:r>
                    </a:p>
                  </a:txBody>
                  <a:tcPr marL="66368" marR="66368" marT="33184" marB="33184" anchor="ctr"/>
                </a:tc>
                <a:extLst>
                  <a:ext uri="{0D108BD9-81ED-4DB2-BD59-A6C34878D82A}">
                    <a16:rowId xmlns:a16="http://schemas.microsoft.com/office/drawing/2014/main" val="1166279438"/>
                  </a:ext>
                </a:extLst>
              </a:tr>
              <a:tr h="464574">
                <a:tc>
                  <a:txBody>
                    <a:bodyPr/>
                    <a:lstStyle/>
                    <a:p>
                      <a:pPr>
                        <a:buNone/>
                      </a:pPr>
                      <a:r>
                        <a:rPr lang="en-NL" sz="1300"/>
                        <a:t>Bemanning</a:t>
                      </a:r>
                    </a:p>
                  </a:txBody>
                  <a:tcPr marL="66368" marR="66368" marT="33184" marB="33184" anchor="ctr"/>
                </a:tc>
                <a:tc>
                  <a:txBody>
                    <a:bodyPr/>
                    <a:lstStyle/>
                    <a:p>
                      <a:pPr>
                        <a:buNone/>
                      </a:pPr>
                      <a:r>
                        <a:rPr lang="en-NL" sz="1300"/>
                        <a:t>Zelforganiserende, samenwerkende teams</a:t>
                      </a:r>
                    </a:p>
                  </a:txBody>
                  <a:tcPr marL="66368" marR="66368" marT="33184" marB="33184" anchor="ctr"/>
                </a:tc>
                <a:extLst>
                  <a:ext uri="{0D108BD9-81ED-4DB2-BD59-A6C34878D82A}">
                    <a16:rowId xmlns:a16="http://schemas.microsoft.com/office/drawing/2014/main" val="1147742605"/>
                  </a:ext>
                </a:extLst>
              </a:tr>
              <a:tr h="464574">
                <a:tc>
                  <a:txBody>
                    <a:bodyPr/>
                    <a:lstStyle/>
                    <a:p>
                      <a:pPr>
                        <a:buNone/>
                      </a:pPr>
                      <a:r>
                        <a:rPr lang="en-NL" sz="1300" dirty="0"/>
                        <a:t>Wind</a:t>
                      </a:r>
                    </a:p>
                  </a:txBody>
                  <a:tcPr marL="66368" marR="66368" marT="33184" marB="33184" anchor="ctr"/>
                </a:tc>
                <a:tc>
                  <a:txBody>
                    <a:bodyPr/>
                    <a:lstStyle/>
                    <a:p>
                      <a:pPr>
                        <a:buNone/>
                      </a:pPr>
                      <a:r>
                        <a:rPr lang="en-NL" sz="1300"/>
                        <a:t>Veranderingen, kansen en bedreigingen in de omgeving</a:t>
                      </a:r>
                    </a:p>
                  </a:txBody>
                  <a:tcPr marL="66368" marR="66368" marT="33184" marB="33184" anchor="ctr"/>
                </a:tc>
                <a:extLst>
                  <a:ext uri="{0D108BD9-81ED-4DB2-BD59-A6C34878D82A}">
                    <a16:rowId xmlns:a16="http://schemas.microsoft.com/office/drawing/2014/main" val="2382100653"/>
                  </a:ext>
                </a:extLst>
              </a:tr>
              <a:tr h="464574">
                <a:tc>
                  <a:txBody>
                    <a:bodyPr/>
                    <a:lstStyle/>
                    <a:p>
                      <a:pPr>
                        <a:buNone/>
                      </a:pPr>
                      <a:r>
                        <a:rPr lang="en-NL" sz="1300"/>
                        <a:t>Koers wijzigen</a:t>
                      </a:r>
                    </a:p>
                  </a:txBody>
                  <a:tcPr marL="66368" marR="66368" marT="33184" marB="33184" anchor="ctr"/>
                </a:tc>
                <a:tc>
                  <a:txBody>
                    <a:bodyPr/>
                    <a:lstStyle/>
                    <a:p>
                      <a:pPr>
                        <a:buNone/>
                      </a:pPr>
                      <a:r>
                        <a:rPr lang="en-NL" sz="1300" dirty="0"/>
                        <a:t>Snel aanpassen van plannen en prioriteiten</a:t>
                      </a:r>
                    </a:p>
                  </a:txBody>
                  <a:tcPr marL="66368" marR="66368" marT="33184" marB="33184" anchor="ctr"/>
                </a:tc>
                <a:extLst>
                  <a:ext uri="{0D108BD9-81ED-4DB2-BD59-A6C34878D82A}">
                    <a16:rowId xmlns:a16="http://schemas.microsoft.com/office/drawing/2014/main" val="1833740123"/>
                  </a:ext>
                </a:extLst>
              </a:tr>
              <a:tr h="265471">
                <a:tc>
                  <a:txBody>
                    <a:bodyPr/>
                    <a:lstStyle/>
                    <a:p>
                      <a:pPr>
                        <a:buNone/>
                      </a:pPr>
                      <a:r>
                        <a:rPr lang="en-NL" sz="1300"/>
                        <a:t>Kiel</a:t>
                      </a:r>
                    </a:p>
                  </a:txBody>
                  <a:tcPr marL="66368" marR="66368" marT="33184" marB="33184" anchor="ctr"/>
                </a:tc>
                <a:tc>
                  <a:txBody>
                    <a:bodyPr/>
                    <a:lstStyle/>
                    <a:p>
                      <a:pPr>
                        <a:buNone/>
                      </a:pPr>
                      <a:r>
                        <a:rPr lang="en-NL" sz="1300"/>
                        <a:t>Stabiliteit en continuïteit</a:t>
                      </a:r>
                    </a:p>
                  </a:txBody>
                  <a:tcPr marL="66368" marR="66368" marT="33184" marB="33184" anchor="ctr"/>
                </a:tc>
                <a:extLst>
                  <a:ext uri="{0D108BD9-81ED-4DB2-BD59-A6C34878D82A}">
                    <a16:rowId xmlns:a16="http://schemas.microsoft.com/office/drawing/2014/main" val="2666037225"/>
                  </a:ext>
                </a:extLst>
              </a:tr>
              <a:tr h="464574">
                <a:tc>
                  <a:txBody>
                    <a:bodyPr/>
                    <a:lstStyle/>
                    <a:p>
                      <a:pPr>
                        <a:buNone/>
                      </a:pPr>
                      <a:r>
                        <a:rPr lang="en-NL" sz="1300"/>
                        <a:t>Verschillende vaarroutes</a:t>
                      </a:r>
                    </a:p>
                  </a:txBody>
                  <a:tcPr marL="66368" marR="66368" marT="33184" marB="33184" anchor="ctr"/>
                </a:tc>
                <a:tc>
                  <a:txBody>
                    <a:bodyPr/>
                    <a:lstStyle/>
                    <a:p>
                      <a:pPr>
                        <a:buNone/>
                      </a:pPr>
                      <a:r>
                        <a:rPr lang="en-NL" sz="1300" dirty="0"/>
                        <a:t>Alternatieve oplossingen</a:t>
                      </a:r>
                    </a:p>
                  </a:txBody>
                  <a:tcPr marL="66368" marR="66368" marT="33184" marB="33184" anchor="ctr"/>
                </a:tc>
                <a:extLst>
                  <a:ext uri="{0D108BD9-81ED-4DB2-BD59-A6C34878D82A}">
                    <a16:rowId xmlns:a16="http://schemas.microsoft.com/office/drawing/2014/main" val="3208900309"/>
                  </a:ext>
                </a:extLst>
              </a:tr>
            </a:tbl>
          </a:graphicData>
        </a:graphic>
      </p:graphicFrame>
      <p:sp>
        <p:nvSpPr>
          <p:cNvPr id="6" name="TextBox 5">
            <a:extLst>
              <a:ext uri="{FF2B5EF4-FFF2-40B4-BE49-F238E27FC236}">
                <a16:creationId xmlns:a16="http://schemas.microsoft.com/office/drawing/2014/main" id="{6B6E53B9-9885-72DE-F60D-A6048B4146F0}"/>
              </a:ext>
            </a:extLst>
          </p:cNvPr>
          <p:cNvSpPr txBox="1"/>
          <p:nvPr/>
        </p:nvSpPr>
        <p:spPr>
          <a:xfrm>
            <a:off x="251520" y="1057186"/>
            <a:ext cx="8206680" cy="830997"/>
          </a:xfrm>
          <a:prstGeom prst="rect">
            <a:avLst/>
          </a:prstGeom>
          <a:noFill/>
        </p:spPr>
        <p:txBody>
          <a:bodyPr wrap="square">
            <a:spAutoFit/>
          </a:bodyPr>
          <a:lstStyle/>
          <a:p>
            <a:pPr indent="0" algn="l">
              <a:buNone/>
            </a:pPr>
            <a:r>
              <a:rPr lang="en-NL" b="0" i="0" u="none" strike="noStrike" dirty="0">
                <a:solidFill>
                  <a:schemeClr val="tx1"/>
                </a:solidFill>
                <a:effectLst/>
              </a:rPr>
              <a:t>De zeilboot vaart niet door de wind te beheersen, maar door de wind </a:t>
            </a:r>
            <a:r>
              <a:rPr lang="en-NL" b="1" i="0" u="none" strike="noStrike" dirty="0">
                <a:solidFill>
                  <a:schemeClr val="tx1"/>
                </a:solidFill>
                <a:effectLst/>
              </a:rPr>
              <a:t>te benutten</a:t>
            </a:r>
            <a:r>
              <a:rPr lang="en-NL" b="0" i="0" u="none" strike="noStrike" dirty="0">
                <a:solidFill>
                  <a:schemeClr val="tx1"/>
                </a:solidFill>
                <a:effectLst/>
              </a:rPr>
              <a:t>. </a:t>
            </a:r>
            <a:endParaRPr lang="en-NL" b="0" i="0" u="none" strike="noStrike" dirty="0">
              <a:solidFill>
                <a:srgbClr val="000000"/>
              </a:solidFill>
              <a:effectLst/>
            </a:endParaRPr>
          </a:p>
        </p:txBody>
      </p:sp>
    </p:spTree>
    <p:extLst>
      <p:ext uri="{BB962C8B-B14F-4D97-AF65-F5344CB8AC3E}">
        <p14:creationId xmlns:p14="http://schemas.microsoft.com/office/powerpoint/2010/main" val="320641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Afbeelding 11">
            <a:extLst>
              <a:ext uri="{FF2B5EF4-FFF2-40B4-BE49-F238E27FC236}">
                <a16:creationId xmlns:a16="http://schemas.microsoft.com/office/drawing/2014/main" id="{831A591B-AE24-A746-AAD6-37F8FA65220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113" y="4337051"/>
            <a:ext cx="1576388" cy="114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8" name="Tekstvak 16">
            <a:extLst>
              <a:ext uri="{FF2B5EF4-FFF2-40B4-BE49-F238E27FC236}">
                <a16:creationId xmlns:a16="http://schemas.microsoft.com/office/drawing/2014/main" id="{D9F5BFF9-00F5-C344-B093-BAC49EE52EB3}"/>
              </a:ext>
            </a:extLst>
          </p:cNvPr>
          <p:cNvSpPr txBox="1">
            <a:spLocks noChangeArrowheads="1"/>
          </p:cNvSpPr>
          <p:nvPr/>
        </p:nvSpPr>
        <p:spPr bwMode="auto">
          <a:xfrm>
            <a:off x="179388" y="6545263"/>
            <a:ext cx="2201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r>
              <a:rPr lang="nl-NL" altLang="en-NL" b="1">
                <a:solidFill>
                  <a:srgbClr val="FFFFFF"/>
                </a:solidFill>
              </a:rPr>
              <a:t>EMERGENCE</a:t>
            </a:r>
          </a:p>
        </p:txBody>
      </p:sp>
      <p:sp>
        <p:nvSpPr>
          <p:cNvPr id="24580" name="Titel 1">
            <a:extLst>
              <a:ext uri="{FF2B5EF4-FFF2-40B4-BE49-F238E27FC236}">
                <a16:creationId xmlns:a16="http://schemas.microsoft.com/office/drawing/2014/main" id="{A8A2D970-1799-7D43-9C3C-07B21B0BABC6}"/>
              </a:ext>
            </a:extLst>
          </p:cNvPr>
          <p:cNvSpPr>
            <a:spLocks noGrp="1"/>
          </p:cNvSpPr>
          <p:nvPr>
            <p:ph type="title"/>
          </p:nvPr>
        </p:nvSpPr>
        <p:spPr>
          <a:xfrm>
            <a:off x="4961956" y="-611057"/>
            <a:ext cx="1288423" cy="45719"/>
          </a:xfrm>
          <a:solidFill>
            <a:schemeClr val="bg1"/>
          </a:solidFill>
        </p:spPr>
        <p:txBody>
          <a:bodyPr/>
          <a:lstStyle/>
          <a:p>
            <a:br>
              <a:rPr lang="nl-NL" altLang="en-NL">
                <a:solidFill>
                  <a:srgbClr val="00A7A2"/>
                </a:solidFill>
                <a:ea typeface="ＭＳ Ｐゴシック" panose="020B0600070205080204" pitchFamily="34" charset="-128"/>
              </a:rPr>
            </a:br>
            <a:endParaRPr lang="nl-NL" altLang="en-NL">
              <a:solidFill>
                <a:srgbClr val="00A0D2"/>
              </a:solidFill>
              <a:ea typeface="ＭＳ Ｐゴシック" panose="020B0600070205080204" pitchFamily="34" charset="-128"/>
            </a:endParaRPr>
          </a:p>
        </p:txBody>
      </p:sp>
      <p:cxnSp>
        <p:nvCxnSpPr>
          <p:cNvPr id="7" name="Rechte verbindingslijn 6">
            <a:extLst>
              <a:ext uri="{FF2B5EF4-FFF2-40B4-BE49-F238E27FC236}">
                <a16:creationId xmlns:a16="http://schemas.microsoft.com/office/drawing/2014/main" id="{BCAF3018-C98B-824A-8609-418BF6CEA8C3}"/>
              </a:ext>
            </a:extLst>
          </p:cNvPr>
          <p:cNvCxnSpPr>
            <a:cxnSpLocks noChangeShapeType="1"/>
          </p:cNvCxnSpPr>
          <p:nvPr/>
        </p:nvCxnSpPr>
        <p:spPr bwMode="auto">
          <a:xfrm rot="16200000" flipH="1">
            <a:off x="1255713" y="3397250"/>
            <a:ext cx="6858000" cy="63500"/>
          </a:xfrm>
          <a:prstGeom prst="line">
            <a:avLst/>
          </a:prstGeom>
          <a:noFill/>
          <a:ln w="25400">
            <a:solidFill>
              <a:schemeClr val="accent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9" name="Rechte verbindingslijn 8">
            <a:extLst>
              <a:ext uri="{FF2B5EF4-FFF2-40B4-BE49-F238E27FC236}">
                <a16:creationId xmlns:a16="http://schemas.microsoft.com/office/drawing/2014/main" id="{DD6E601B-8443-3C44-A241-8F1E85933B62}"/>
              </a:ext>
            </a:extLst>
          </p:cNvPr>
          <p:cNvCxnSpPr>
            <a:cxnSpLocks noChangeShapeType="1"/>
          </p:cNvCxnSpPr>
          <p:nvPr/>
        </p:nvCxnSpPr>
        <p:spPr bwMode="auto">
          <a:xfrm flipV="1">
            <a:off x="0" y="3271838"/>
            <a:ext cx="9144000" cy="36512"/>
          </a:xfrm>
          <a:prstGeom prst="line">
            <a:avLst/>
          </a:prstGeom>
          <a:noFill/>
          <a:ln w="25400">
            <a:solidFill>
              <a:schemeClr val="accent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4583" name="Tekstvak 12">
            <a:extLst>
              <a:ext uri="{FF2B5EF4-FFF2-40B4-BE49-F238E27FC236}">
                <a16:creationId xmlns:a16="http://schemas.microsoft.com/office/drawing/2014/main" id="{0AB7447C-362D-1141-B15D-A60183240FA1}"/>
              </a:ext>
            </a:extLst>
          </p:cNvPr>
          <p:cNvSpPr txBox="1">
            <a:spLocks noChangeArrowheads="1"/>
          </p:cNvSpPr>
          <p:nvPr/>
        </p:nvSpPr>
        <p:spPr bwMode="auto">
          <a:xfrm>
            <a:off x="288925" y="0"/>
            <a:ext cx="2201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r>
              <a:rPr lang="nl-NL" altLang="en-NL" b="1">
                <a:solidFill>
                  <a:srgbClr val="FFFFFF"/>
                </a:solidFill>
              </a:rPr>
              <a:t>REFLECTIVE</a:t>
            </a:r>
          </a:p>
        </p:txBody>
      </p:sp>
      <p:sp>
        <p:nvSpPr>
          <p:cNvPr id="24584" name="Tekstvak 13">
            <a:extLst>
              <a:ext uri="{FF2B5EF4-FFF2-40B4-BE49-F238E27FC236}">
                <a16:creationId xmlns:a16="http://schemas.microsoft.com/office/drawing/2014/main" id="{D9255031-D58C-574F-915D-7DD86B852FAB}"/>
              </a:ext>
            </a:extLst>
          </p:cNvPr>
          <p:cNvSpPr txBox="1">
            <a:spLocks noChangeArrowheads="1"/>
          </p:cNvSpPr>
          <p:nvPr/>
        </p:nvSpPr>
        <p:spPr bwMode="auto">
          <a:xfrm>
            <a:off x="6577013" y="0"/>
            <a:ext cx="2201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r>
              <a:rPr lang="nl-NL" altLang="en-NL" b="1">
                <a:solidFill>
                  <a:srgbClr val="FFFFFF"/>
                </a:solidFill>
              </a:rPr>
              <a:t>EMPIRICAL</a:t>
            </a:r>
          </a:p>
        </p:txBody>
      </p:sp>
      <p:sp>
        <p:nvSpPr>
          <p:cNvPr id="24585" name="Tekstvak 17">
            <a:extLst>
              <a:ext uri="{FF2B5EF4-FFF2-40B4-BE49-F238E27FC236}">
                <a16:creationId xmlns:a16="http://schemas.microsoft.com/office/drawing/2014/main" id="{84AA7569-7080-8144-85E2-D8B79540133D}"/>
              </a:ext>
            </a:extLst>
          </p:cNvPr>
          <p:cNvSpPr txBox="1">
            <a:spLocks noChangeArrowheads="1"/>
          </p:cNvSpPr>
          <p:nvPr/>
        </p:nvSpPr>
        <p:spPr bwMode="auto">
          <a:xfrm>
            <a:off x="6669088" y="6396038"/>
            <a:ext cx="2201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r>
              <a:rPr lang="nl-NL" altLang="en-NL" b="1">
                <a:solidFill>
                  <a:srgbClr val="FFFFFF"/>
                </a:solidFill>
              </a:rPr>
              <a:t>REFERENCE</a:t>
            </a:r>
          </a:p>
        </p:txBody>
      </p:sp>
      <p:pic>
        <p:nvPicPr>
          <p:cNvPr id="24586" name="Picture 6" descr="Afbeeldingsresultaat voor principles">
            <a:extLst>
              <a:ext uri="{FF2B5EF4-FFF2-40B4-BE49-F238E27FC236}">
                <a16:creationId xmlns:a16="http://schemas.microsoft.com/office/drawing/2014/main" id="{361B23EE-34DB-5B4D-88A2-CC22A3148F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8143" y="3470275"/>
            <a:ext cx="142875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7" name="Picture 10" descr="Afbeeldingsresultaat voor philosophy">
            <a:extLst>
              <a:ext uri="{FF2B5EF4-FFF2-40B4-BE49-F238E27FC236}">
                <a16:creationId xmlns:a16="http://schemas.microsoft.com/office/drawing/2014/main" id="{A009A118-022A-D441-A16B-ADEAAEB1BDD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96910" y="5864770"/>
            <a:ext cx="133508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8" name="AutoShape 18" descr="Afbeeldingsresultaat voor delegating leadership">
            <a:extLst>
              <a:ext uri="{FF2B5EF4-FFF2-40B4-BE49-F238E27FC236}">
                <a16:creationId xmlns:a16="http://schemas.microsoft.com/office/drawing/2014/main" id="{6BC0EBBF-AED5-8D4A-947A-A8022FED3D87}"/>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sp>
        <p:nvSpPr>
          <p:cNvPr id="24589" name="AutoShape 20" descr="Afbeeldingsresultaat voor delegating leadership">
            <a:extLst>
              <a:ext uri="{FF2B5EF4-FFF2-40B4-BE49-F238E27FC236}">
                <a16:creationId xmlns:a16="http://schemas.microsoft.com/office/drawing/2014/main" id="{ABDBC87C-2B6B-8C47-A911-C3161FAB4AE7}"/>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pic>
        <p:nvPicPr>
          <p:cNvPr id="24591" name="Picture 30" descr="Afbeeldingsresultaat voor exacte wetenschappen">
            <a:extLst>
              <a:ext uri="{FF2B5EF4-FFF2-40B4-BE49-F238E27FC236}">
                <a16:creationId xmlns:a16="http://schemas.microsoft.com/office/drawing/2014/main" id="{A529A2FC-777E-B54E-843F-74462F053BE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15100" y="547688"/>
            <a:ext cx="895350"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2" name="Picture 36" descr="Afbeeldingsresultaat voor army">
            <a:extLst>
              <a:ext uri="{FF2B5EF4-FFF2-40B4-BE49-F238E27FC236}">
                <a16:creationId xmlns:a16="http://schemas.microsoft.com/office/drawing/2014/main" id="{146C6707-9254-744B-B584-346AA382E90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07150" y="1539875"/>
            <a:ext cx="1231900"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93" name="Groep 57">
            <a:extLst>
              <a:ext uri="{FF2B5EF4-FFF2-40B4-BE49-F238E27FC236}">
                <a16:creationId xmlns:a16="http://schemas.microsoft.com/office/drawing/2014/main" id="{362A75AD-1C09-AB48-BEAC-C82511A557F7}"/>
              </a:ext>
            </a:extLst>
          </p:cNvPr>
          <p:cNvGrpSpPr>
            <a:grpSpLocks/>
          </p:cNvGrpSpPr>
          <p:nvPr/>
        </p:nvGrpSpPr>
        <p:grpSpPr bwMode="auto">
          <a:xfrm>
            <a:off x="172662" y="85326"/>
            <a:ext cx="1155700" cy="1017588"/>
            <a:chOff x="5053262" y="3356811"/>
            <a:chExt cx="1323474" cy="1329062"/>
          </a:xfrm>
        </p:grpSpPr>
        <p:pic>
          <p:nvPicPr>
            <p:cNvPr id="24629" name="Picture 40" descr="Afbeeldingsresultaat voor fitness for use juran">
              <a:extLst>
                <a:ext uri="{FF2B5EF4-FFF2-40B4-BE49-F238E27FC236}">
                  <a16:creationId xmlns:a16="http://schemas.microsoft.com/office/drawing/2014/main" id="{0FAAE9A4-454E-2549-BF2E-8BF8D3AB4BF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86403" y="3356811"/>
              <a:ext cx="1285488" cy="106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30" name="Tekstvak 37">
              <a:extLst>
                <a:ext uri="{FF2B5EF4-FFF2-40B4-BE49-F238E27FC236}">
                  <a16:creationId xmlns:a16="http://schemas.microsoft.com/office/drawing/2014/main" id="{2BE9A777-BA2D-814F-9A7C-243087E5F747}"/>
                </a:ext>
              </a:extLst>
            </p:cNvPr>
            <p:cNvSpPr txBox="1">
              <a:spLocks noChangeArrowheads="1"/>
            </p:cNvSpPr>
            <p:nvPr/>
          </p:nvSpPr>
          <p:spPr bwMode="auto">
            <a:xfrm>
              <a:off x="5053262" y="4439652"/>
              <a:ext cx="132347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r>
                <a:rPr lang="nl-NL" altLang="en-GB" sz="1000" i="1"/>
                <a:t>“</a:t>
              </a:r>
              <a:r>
                <a:rPr lang="nl-NL" altLang="en-NL" sz="1000" i="1"/>
                <a:t>fitness for use</a:t>
              </a:r>
              <a:r>
                <a:rPr lang="nl-NL" altLang="en-GB" sz="1000" i="1"/>
                <a:t>”</a:t>
              </a:r>
              <a:endParaRPr lang="nl-NL" altLang="en-NL" sz="1000" i="1"/>
            </a:p>
          </p:txBody>
        </p:sp>
      </p:grpSp>
      <p:pic>
        <p:nvPicPr>
          <p:cNvPr id="24594" name="Picture 42" descr="Afbeeldingsresultaat voor guidelines">
            <a:extLst>
              <a:ext uri="{FF2B5EF4-FFF2-40B4-BE49-F238E27FC236}">
                <a16:creationId xmlns:a16="http://schemas.microsoft.com/office/drawing/2014/main" id="{A407F8D4-1E53-004E-87C2-B329FD10012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91121" y="2256631"/>
            <a:ext cx="1547812" cy="103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5" name="Picture 44" descr="Afbeeldingsresultaat voor management sciences">
            <a:extLst>
              <a:ext uri="{FF2B5EF4-FFF2-40B4-BE49-F238E27FC236}">
                <a16:creationId xmlns:a16="http://schemas.microsoft.com/office/drawing/2014/main" id="{D4D6E251-28F3-A345-ADAF-460560FDD78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28401" y="1102914"/>
            <a:ext cx="902948" cy="1178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6" name="Picture 46" descr="Afbeeldingsresultaat voor efqm excellence model">
            <a:extLst>
              <a:ext uri="{FF2B5EF4-FFF2-40B4-BE49-F238E27FC236}">
                <a16:creationId xmlns:a16="http://schemas.microsoft.com/office/drawing/2014/main" id="{6D51FA6F-8076-F549-AB7B-449CE9B7583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19466" y="2500313"/>
            <a:ext cx="1638300"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97" name="AutoShape 48" descr="Afbeeldingsresultaat voor machine">
            <a:extLst>
              <a:ext uri="{FF2B5EF4-FFF2-40B4-BE49-F238E27FC236}">
                <a16:creationId xmlns:a16="http://schemas.microsoft.com/office/drawing/2014/main" id="{AF6816FC-0971-A343-BF4C-7EFE3F9CEBCC}"/>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sp>
        <p:nvSpPr>
          <p:cNvPr id="24598" name="AutoShape 50" descr="Afbeeldingsresultaat voor machine">
            <a:extLst>
              <a:ext uri="{FF2B5EF4-FFF2-40B4-BE49-F238E27FC236}">
                <a16:creationId xmlns:a16="http://schemas.microsoft.com/office/drawing/2014/main" id="{6E66D4C8-C3D0-784C-A289-213917208C2F}"/>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sp>
        <p:nvSpPr>
          <p:cNvPr id="24599" name="AutoShape 52" descr="Afbeeldingsresultaat voor machine">
            <a:extLst>
              <a:ext uri="{FF2B5EF4-FFF2-40B4-BE49-F238E27FC236}">
                <a16:creationId xmlns:a16="http://schemas.microsoft.com/office/drawing/2014/main" id="{853737AD-C1E4-6445-B3C3-543E437BA41A}"/>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pic>
        <p:nvPicPr>
          <p:cNvPr id="24600" name="Picture 62" descr="Afbeeldingsresultaat voor plant groeit door asfalt">
            <a:extLst>
              <a:ext uri="{FF2B5EF4-FFF2-40B4-BE49-F238E27FC236}">
                <a16:creationId xmlns:a16="http://schemas.microsoft.com/office/drawing/2014/main" id="{4C112C08-CC44-1448-AE8B-F89E9EDA535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36948" y="4086206"/>
            <a:ext cx="950913"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02" name="AutoShape 72" descr="Afbeeldingsresultaat voor collaborative leadership">
            <a:extLst>
              <a:ext uri="{FF2B5EF4-FFF2-40B4-BE49-F238E27FC236}">
                <a16:creationId xmlns:a16="http://schemas.microsoft.com/office/drawing/2014/main" id="{49F0C475-598C-3543-9714-C316827D7E8F}"/>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sp>
        <p:nvSpPr>
          <p:cNvPr id="24603" name="AutoShape 74" descr="Afbeeldingsresultaat voor collaborative leadership">
            <a:extLst>
              <a:ext uri="{FF2B5EF4-FFF2-40B4-BE49-F238E27FC236}">
                <a16:creationId xmlns:a16="http://schemas.microsoft.com/office/drawing/2014/main" id="{BF1D0B0C-A6D8-6A43-B27B-55B988FCB9B9}"/>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endParaRPr lang="nl-NL" altLang="en-NL"/>
          </a:p>
        </p:txBody>
      </p:sp>
      <p:pic>
        <p:nvPicPr>
          <p:cNvPr id="24605" name="Picture 60" descr="Afbeeldingsresultaat voor shared values">
            <a:extLst>
              <a:ext uri="{FF2B5EF4-FFF2-40B4-BE49-F238E27FC236}">
                <a16:creationId xmlns:a16="http://schemas.microsoft.com/office/drawing/2014/main" id="{C512D2C4-1999-E949-8E0B-1B1B0E7DAA3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121" y="5815013"/>
            <a:ext cx="189547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06" name="Picture 78" descr="Afbeeldingsresultaat voor jazz improvisation">
            <a:extLst>
              <a:ext uri="{FF2B5EF4-FFF2-40B4-BE49-F238E27FC236}">
                <a16:creationId xmlns:a16="http://schemas.microsoft.com/office/drawing/2014/main" id="{EEFF2243-EAC6-7947-93FB-516645BBB0D9}"/>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627256" y="4335576"/>
            <a:ext cx="1022350"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07" name="Picture 12" descr="Afbeeldingsresultaat voor peer review">
            <a:extLst>
              <a:ext uri="{FF2B5EF4-FFF2-40B4-BE49-F238E27FC236}">
                <a16:creationId xmlns:a16="http://schemas.microsoft.com/office/drawing/2014/main" id="{13C13A03-A1BB-6D42-8B07-0C5EBFB78C94}"/>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203263" y="3395130"/>
            <a:ext cx="139541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08" name="Afbeelding 2">
            <a:extLst>
              <a:ext uri="{FF2B5EF4-FFF2-40B4-BE49-F238E27FC236}">
                <a16:creationId xmlns:a16="http://schemas.microsoft.com/office/drawing/2014/main" id="{E04214FD-97EA-4543-878A-FB03764E2E0F}"/>
              </a:ext>
            </a:extLst>
          </p:cNvPr>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5229225" y="1746720"/>
            <a:ext cx="113665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09" name="Afbeelding 3">
            <a:extLst>
              <a:ext uri="{FF2B5EF4-FFF2-40B4-BE49-F238E27FC236}">
                <a16:creationId xmlns:a16="http://schemas.microsoft.com/office/drawing/2014/main" id="{ED62A403-92EB-4748-8D47-6E3042209DDB}"/>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6253956" y="5972520"/>
            <a:ext cx="1417637"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10" name="Afbeelding 5">
            <a:extLst>
              <a:ext uri="{FF2B5EF4-FFF2-40B4-BE49-F238E27FC236}">
                <a16:creationId xmlns:a16="http://schemas.microsoft.com/office/drawing/2014/main" id="{0BF22E2C-1DEF-3E41-9E09-6D336ED42A03}"/>
              </a:ext>
            </a:extLst>
          </p:cNvPr>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1779931" y="3255868"/>
            <a:ext cx="2892425" cy="115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Rechte verbindingslijn 9">
            <a:extLst>
              <a:ext uri="{FF2B5EF4-FFF2-40B4-BE49-F238E27FC236}">
                <a16:creationId xmlns:a16="http://schemas.microsoft.com/office/drawing/2014/main" id="{B8A01D72-2D75-1C4C-8365-CF13F30D4E9F}"/>
              </a:ext>
            </a:extLst>
          </p:cNvPr>
          <p:cNvCxnSpPr>
            <a:cxnSpLocks noChangeShapeType="1"/>
          </p:cNvCxnSpPr>
          <p:nvPr/>
        </p:nvCxnSpPr>
        <p:spPr bwMode="auto">
          <a:xfrm flipV="1">
            <a:off x="2681288" y="3422650"/>
            <a:ext cx="265112" cy="282575"/>
          </a:xfrm>
          <a:prstGeom prst="line">
            <a:avLst/>
          </a:prstGeom>
          <a:noFill/>
          <a:ln w="25400">
            <a:solidFill>
              <a:schemeClr val="accent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pic>
        <p:nvPicPr>
          <p:cNvPr id="24613" name="Afbeelding 10">
            <a:extLst>
              <a:ext uri="{FF2B5EF4-FFF2-40B4-BE49-F238E27FC236}">
                <a16:creationId xmlns:a16="http://schemas.microsoft.com/office/drawing/2014/main" id="{1500AC8C-8AA1-364C-B840-2B3DCE2A55D6}"/>
              </a:ext>
            </a:extLst>
          </p:cNvPr>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1104370" y="1320663"/>
            <a:ext cx="88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14" name="Afbeelding 14">
            <a:extLst>
              <a:ext uri="{FF2B5EF4-FFF2-40B4-BE49-F238E27FC236}">
                <a16:creationId xmlns:a16="http://schemas.microsoft.com/office/drawing/2014/main" id="{D68E4E14-483E-1142-B6CD-CB815D68ADF3}"/>
              </a:ext>
            </a:extLst>
          </p:cNvPr>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4694238" y="1028081"/>
            <a:ext cx="14097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15" name="Afbeelding 15">
            <a:extLst>
              <a:ext uri="{FF2B5EF4-FFF2-40B4-BE49-F238E27FC236}">
                <a16:creationId xmlns:a16="http://schemas.microsoft.com/office/drawing/2014/main" id="{5C074E54-14A5-D149-BB31-FA7FBA9DC3F5}"/>
              </a:ext>
            </a:extLst>
          </p:cNvPr>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2041709" y="1356112"/>
            <a:ext cx="1157288"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16" name="Afbeelding 19">
            <a:extLst>
              <a:ext uri="{FF2B5EF4-FFF2-40B4-BE49-F238E27FC236}">
                <a16:creationId xmlns:a16="http://schemas.microsoft.com/office/drawing/2014/main" id="{7AC1C826-7F8E-9F49-820F-AA6322F1B0AD}"/>
              </a:ext>
            </a:extLst>
          </p:cNvPr>
          <p:cNvPicPr>
            <a:picLocks noChangeAspect="1"/>
          </p:cNvPicPr>
          <p:nvPr/>
        </p:nvPicPr>
        <p:blipFill>
          <a:blip r:embed="rId23">
            <a:extLst>
              <a:ext uri="{28A0092B-C50C-407E-A947-70E740481C1C}">
                <a14:useLocalDpi xmlns:a14="http://schemas.microsoft.com/office/drawing/2010/main" val="0"/>
              </a:ext>
            </a:extLst>
          </a:blip>
          <a:srcRect/>
          <a:stretch>
            <a:fillRect/>
          </a:stretch>
        </p:blipFill>
        <p:spPr bwMode="auto">
          <a:xfrm>
            <a:off x="4769404" y="4757344"/>
            <a:ext cx="11906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17" name="Afbeelding 18">
            <a:extLst>
              <a:ext uri="{FF2B5EF4-FFF2-40B4-BE49-F238E27FC236}">
                <a16:creationId xmlns:a16="http://schemas.microsoft.com/office/drawing/2014/main" id="{684B4765-4D95-524C-A70A-031C8C540420}"/>
              </a:ext>
            </a:extLst>
          </p:cNvPr>
          <p:cNvPicPr>
            <a:picLocks noChangeAspect="1"/>
          </p:cNvPicPr>
          <p:nvPr/>
        </p:nvPicPr>
        <p:blipFill>
          <a:blip r:embed="rId24">
            <a:extLst>
              <a:ext uri="{28A0092B-C50C-407E-A947-70E740481C1C}">
                <a14:useLocalDpi xmlns:a14="http://schemas.microsoft.com/office/drawing/2010/main" val="0"/>
              </a:ext>
            </a:extLst>
          </a:blip>
          <a:srcRect/>
          <a:stretch>
            <a:fillRect/>
          </a:stretch>
        </p:blipFill>
        <p:spPr bwMode="auto">
          <a:xfrm>
            <a:off x="8142288" y="1984375"/>
            <a:ext cx="1001712"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18" name="Afbeelding 23" descr="aRRIOGANC.jpg">
            <a:extLst>
              <a:ext uri="{FF2B5EF4-FFF2-40B4-BE49-F238E27FC236}">
                <a16:creationId xmlns:a16="http://schemas.microsoft.com/office/drawing/2014/main" id="{06475A9B-DBCC-B74D-BE59-FB598B6E8A76}"/>
              </a:ext>
            </a:extLst>
          </p:cNvPr>
          <p:cNvPicPr>
            <a:picLocks noChangeAspect="1"/>
          </p:cNvPicPr>
          <p:nvPr/>
        </p:nvPicPr>
        <p:blipFill>
          <a:blip r:embed="rId25">
            <a:extLst>
              <a:ext uri="{28A0092B-C50C-407E-A947-70E740481C1C}">
                <a14:useLocalDpi xmlns:a14="http://schemas.microsoft.com/office/drawing/2010/main" val="0"/>
              </a:ext>
            </a:extLst>
          </a:blip>
          <a:srcRect/>
          <a:stretch>
            <a:fillRect/>
          </a:stretch>
        </p:blipFill>
        <p:spPr bwMode="auto">
          <a:xfrm>
            <a:off x="7770019" y="5742622"/>
            <a:ext cx="1408113"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19" name="Afbeelding 24">
            <a:extLst>
              <a:ext uri="{FF2B5EF4-FFF2-40B4-BE49-F238E27FC236}">
                <a16:creationId xmlns:a16="http://schemas.microsoft.com/office/drawing/2014/main" id="{F3F97517-CEC1-814F-A5B6-31FFD34F0C0B}"/>
              </a:ext>
            </a:extLst>
          </p:cNvPr>
          <p:cNvPicPr>
            <a:picLocks noChangeAspect="1"/>
          </p:cNvPicPr>
          <p:nvPr/>
        </p:nvPicPr>
        <p:blipFill>
          <a:blip r:embed="rId26">
            <a:extLst>
              <a:ext uri="{28A0092B-C50C-407E-A947-70E740481C1C}">
                <a14:useLocalDpi xmlns:a14="http://schemas.microsoft.com/office/drawing/2010/main" val="0"/>
              </a:ext>
            </a:extLst>
          </a:blip>
          <a:srcRect/>
          <a:stretch>
            <a:fillRect/>
          </a:stretch>
        </p:blipFill>
        <p:spPr bwMode="auto">
          <a:xfrm>
            <a:off x="0" y="3287713"/>
            <a:ext cx="129857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20" name="Afbeelding 25">
            <a:extLst>
              <a:ext uri="{FF2B5EF4-FFF2-40B4-BE49-F238E27FC236}">
                <a16:creationId xmlns:a16="http://schemas.microsoft.com/office/drawing/2014/main" id="{B8F7E5A9-B7D8-1743-A2E2-6A18F0C6AEE3}"/>
              </a:ext>
            </a:extLst>
          </p:cNvPr>
          <p:cNvPicPr>
            <a:picLocks noChangeAspect="1"/>
          </p:cNvPicPr>
          <p:nvPr/>
        </p:nvPicPr>
        <p:blipFill>
          <a:blip r:embed="rId27">
            <a:extLst>
              <a:ext uri="{28A0092B-C50C-407E-A947-70E740481C1C}">
                <a14:useLocalDpi xmlns:a14="http://schemas.microsoft.com/office/drawing/2010/main" val="0"/>
              </a:ext>
            </a:extLst>
          </a:blip>
          <a:srcRect/>
          <a:stretch>
            <a:fillRect/>
          </a:stretch>
        </p:blipFill>
        <p:spPr bwMode="auto">
          <a:xfrm>
            <a:off x="1656530" y="135598"/>
            <a:ext cx="18288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23" name="Picture 38" descr="Afbeeldingsresultaat voor directive leadership">
            <a:extLst>
              <a:ext uri="{FF2B5EF4-FFF2-40B4-BE49-F238E27FC236}">
                <a16:creationId xmlns:a16="http://schemas.microsoft.com/office/drawing/2014/main" id="{73917B88-D33C-184E-AAEA-6F7BE10C45EA}"/>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6938963" y="2225675"/>
            <a:ext cx="1144587"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24" name="Picture 56" descr="Afbeeldingsresultaat voor achievement oriented leadership">
            <a:extLst>
              <a:ext uri="{FF2B5EF4-FFF2-40B4-BE49-F238E27FC236}">
                <a16:creationId xmlns:a16="http://schemas.microsoft.com/office/drawing/2014/main" id="{C94ED8FB-E1E1-5D49-96D7-1B004D7055EB}"/>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3526632" y="96043"/>
            <a:ext cx="957262"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25" name="Picture 22" descr="Afbeeldingsresultaat voor delegating leadership">
            <a:extLst>
              <a:ext uri="{FF2B5EF4-FFF2-40B4-BE49-F238E27FC236}">
                <a16:creationId xmlns:a16="http://schemas.microsoft.com/office/drawing/2014/main" id="{2F17A5C1-274F-734F-8837-F1F67722A949}"/>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7557175" y="4626617"/>
            <a:ext cx="113665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26" name="Picture 76" descr="7 Ways to Build Collaborative Leadership">
            <a:extLst>
              <a:ext uri="{FF2B5EF4-FFF2-40B4-BE49-F238E27FC236}">
                <a16:creationId xmlns:a16="http://schemas.microsoft.com/office/drawing/2014/main" id="{A27412B7-B6FC-3047-A77F-C43D2325FF90}"/>
              </a:ext>
            </a:extLst>
          </p:cNvPr>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1911548" y="5578475"/>
            <a:ext cx="1190625"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27" name="Afbeelding 22" descr="iu.jpeg">
            <a:extLst>
              <a:ext uri="{FF2B5EF4-FFF2-40B4-BE49-F238E27FC236}">
                <a16:creationId xmlns:a16="http://schemas.microsoft.com/office/drawing/2014/main" id="{F3AA9C93-2719-EC4A-9827-C99290002EF1}"/>
              </a:ext>
            </a:extLst>
          </p:cNvPr>
          <p:cNvPicPr>
            <a:picLocks noChangeAspect="1"/>
          </p:cNvPicPr>
          <p:nvPr/>
        </p:nvPicPr>
        <p:blipFill>
          <a:blip r:embed="rId32">
            <a:extLst>
              <a:ext uri="{28A0092B-C50C-407E-A947-70E740481C1C}">
                <a14:useLocalDpi xmlns:a14="http://schemas.microsoft.com/office/drawing/2010/main" val="0"/>
              </a:ext>
            </a:extLst>
          </a:blip>
          <a:srcRect/>
          <a:stretch>
            <a:fillRect/>
          </a:stretch>
        </p:blipFill>
        <p:spPr bwMode="auto">
          <a:xfrm>
            <a:off x="7923213" y="260350"/>
            <a:ext cx="1193800"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 name="Picture 2" descr="Phil Crosby Quote: &quot;We must define quality as conformance ...">
            <a:extLst>
              <a:ext uri="{FF2B5EF4-FFF2-40B4-BE49-F238E27FC236}">
                <a16:creationId xmlns:a16="http://schemas.microsoft.com/office/drawing/2014/main" id="{A335EFB0-69DC-4C48-B425-4687CEC093CF}"/>
              </a:ext>
            </a:extLst>
          </p:cNvPr>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4740684" y="2439518"/>
            <a:ext cx="1411111" cy="793750"/>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De lerende professional (3e druk) | Ranty, Van Gurp, Priem | 9789024427000  | Boom hoger onderwijs">
            <a:extLst>
              <a:ext uri="{FF2B5EF4-FFF2-40B4-BE49-F238E27FC236}">
                <a16:creationId xmlns:a16="http://schemas.microsoft.com/office/drawing/2014/main" id="{7AB52581-31F6-384C-829F-9C3CC79E451D}"/>
              </a:ext>
            </a:extLst>
          </p:cNvPr>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6439984" y="4479758"/>
            <a:ext cx="855399" cy="1206834"/>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a:extLst>
              <a:ext uri="{FF2B5EF4-FFF2-40B4-BE49-F238E27FC236}">
                <a16:creationId xmlns:a16="http://schemas.microsoft.com/office/drawing/2014/main" id="{CB0679A9-58EA-BA43-8C8F-88DD861F98A2}"/>
              </a:ext>
            </a:extLst>
          </p:cNvPr>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1069550" y="4030302"/>
            <a:ext cx="1907500" cy="136207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F63FB95-1DA5-1017-A20E-F073CDFB44D5}"/>
              </a:ext>
            </a:extLst>
          </p:cNvPr>
          <p:cNvSpPr txBox="1"/>
          <p:nvPr/>
        </p:nvSpPr>
        <p:spPr>
          <a:xfrm>
            <a:off x="6722911" y="31948"/>
            <a:ext cx="2225033" cy="307777"/>
          </a:xfrm>
          <a:prstGeom prst="rect">
            <a:avLst/>
          </a:prstGeom>
          <a:noFill/>
        </p:spPr>
        <p:txBody>
          <a:bodyPr wrap="none" rtlCol="0">
            <a:spAutoFit/>
          </a:bodyPr>
          <a:lstStyle/>
          <a:p>
            <a:r>
              <a:rPr lang="en-NL" sz="1400" dirty="0">
                <a:solidFill>
                  <a:srgbClr val="0FCBC2"/>
                </a:solidFill>
              </a:rPr>
              <a:t>www.vankemenade-act.nl</a:t>
            </a:r>
          </a:p>
        </p:txBody>
      </p:sp>
      <p:sp>
        <p:nvSpPr>
          <p:cNvPr id="3" name="TextBox 2">
            <a:extLst>
              <a:ext uri="{FF2B5EF4-FFF2-40B4-BE49-F238E27FC236}">
                <a16:creationId xmlns:a16="http://schemas.microsoft.com/office/drawing/2014/main" id="{2EAB2443-BFDB-7DCD-FB31-6D852D5315E4}"/>
              </a:ext>
            </a:extLst>
          </p:cNvPr>
          <p:cNvSpPr txBox="1"/>
          <p:nvPr/>
        </p:nvSpPr>
        <p:spPr>
          <a:xfrm>
            <a:off x="7923213" y="1616075"/>
            <a:ext cx="859531" cy="276999"/>
          </a:xfrm>
          <a:prstGeom prst="rect">
            <a:avLst/>
          </a:prstGeom>
          <a:noFill/>
        </p:spPr>
        <p:txBody>
          <a:bodyPr wrap="none" rtlCol="0">
            <a:spAutoFit/>
          </a:bodyPr>
          <a:lstStyle/>
          <a:p>
            <a:r>
              <a:rPr lang="en-NL" sz="1200" b="1" dirty="0">
                <a:solidFill>
                  <a:srgbClr val="0070C0"/>
                </a:solidFill>
              </a:rPr>
              <a:t>empirical</a:t>
            </a:r>
          </a:p>
        </p:txBody>
      </p:sp>
      <p:sp>
        <p:nvSpPr>
          <p:cNvPr id="4" name="TextBox 3">
            <a:extLst>
              <a:ext uri="{FF2B5EF4-FFF2-40B4-BE49-F238E27FC236}">
                <a16:creationId xmlns:a16="http://schemas.microsoft.com/office/drawing/2014/main" id="{6E9100E3-6363-7FB2-0C56-0EE515161165}"/>
              </a:ext>
            </a:extLst>
          </p:cNvPr>
          <p:cNvSpPr txBox="1"/>
          <p:nvPr/>
        </p:nvSpPr>
        <p:spPr>
          <a:xfrm>
            <a:off x="179388" y="1238462"/>
            <a:ext cx="873957" cy="276999"/>
          </a:xfrm>
          <a:prstGeom prst="rect">
            <a:avLst/>
          </a:prstGeom>
          <a:noFill/>
        </p:spPr>
        <p:txBody>
          <a:bodyPr wrap="none" rtlCol="0">
            <a:spAutoFit/>
          </a:bodyPr>
          <a:lstStyle/>
          <a:p>
            <a:r>
              <a:rPr lang="en-NL" sz="1200" b="1" dirty="0">
                <a:solidFill>
                  <a:srgbClr val="FFC000"/>
                </a:solidFill>
              </a:rPr>
              <a:t>reference</a:t>
            </a:r>
          </a:p>
        </p:txBody>
      </p:sp>
      <p:sp>
        <p:nvSpPr>
          <p:cNvPr id="5" name="TextBox 4">
            <a:extLst>
              <a:ext uri="{FF2B5EF4-FFF2-40B4-BE49-F238E27FC236}">
                <a16:creationId xmlns:a16="http://schemas.microsoft.com/office/drawing/2014/main" id="{BFA9BA8A-20E5-4BD0-5371-A131A1845665}"/>
              </a:ext>
            </a:extLst>
          </p:cNvPr>
          <p:cNvSpPr txBox="1"/>
          <p:nvPr/>
        </p:nvSpPr>
        <p:spPr>
          <a:xfrm>
            <a:off x="8028985" y="5434963"/>
            <a:ext cx="857927" cy="276999"/>
          </a:xfrm>
          <a:prstGeom prst="rect">
            <a:avLst/>
          </a:prstGeom>
          <a:noFill/>
        </p:spPr>
        <p:txBody>
          <a:bodyPr wrap="none" rtlCol="0">
            <a:spAutoFit/>
          </a:bodyPr>
          <a:lstStyle/>
          <a:p>
            <a:r>
              <a:rPr lang="en-NL" sz="1200" b="1" dirty="0">
                <a:solidFill>
                  <a:srgbClr val="00B050"/>
                </a:solidFill>
              </a:rPr>
              <a:t>reflective</a:t>
            </a:r>
          </a:p>
        </p:txBody>
      </p:sp>
      <p:sp>
        <p:nvSpPr>
          <p:cNvPr id="6" name="TextBox 5">
            <a:extLst>
              <a:ext uri="{FF2B5EF4-FFF2-40B4-BE49-F238E27FC236}">
                <a16:creationId xmlns:a16="http://schemas.microsoft.com/office/drawing/2014/main" id="{445B7482-35DB-9E41-2217-EFFFCF8EDF63}"/>
              </a:ext>
            </a:extLst>
          </p:cNvPr>
          <p:cNvSpPr txBox="1"/>
          <p:nvPr/>
        </p:nvSpPr>
        <p:spPr>
          <a:xfrm>
            <a:off x="183198" y="5478726"/>
            <a:ext cx="994183" cy="276999"/>
          </a:xfrm>
          <a:prstGeom prst="rect">
            <a:avLst/>
          </a:prstGeom>
          <a:noFill/>
        </p:spPr>
        <p:txBody>
          <a:bodyPr wrap="none" rtlCol="0">
            <a:spAutoFit/>
          </a:bodyPr>
          <a:lstStyle/>
          <a:p>
            <a:r>
              <a:rPr lang="en-NL" sz="1200" b="1" dirty="0">
                <a:solidFill>
                  <a:srgbClr val="0FCBC2"/>
                </a:solidFill>
              </a:rPr>
              <a:t>emergence</a:t>
            </a:r>
          </a:p>
        </p:txBody>
      </p:sp>
      <p:pic>
        <p:nvPicPr>
          <p:cNvPr id="1026" name="Picture 2" descr="7 qc tools | 7 quality tools ">
            <a:extLst>
              <a:ext uri="{FF2B5EF4-FFF2-40B4-BE49-F238E27FC236}">
                <a16:creationId xmlns:a16="http://schemas.microsoft.com/office/drawing/2014/main" id="{867A9338-F919-B7FA-5661-4D8155F29502}"/>
              </a:ext>
            </a:extLst>
          </p:cNvPr>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4711700" y="16333"/>
            <a:ext cx="1184248" cy="97206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person in a graduation cap and gown&#10;&#10;Description automatically generated">
            <a:extLst>
              <a:ext uri="{FF2B5EF4-FFF2-40B4-BE49-F238E27FC236}">
                <a16:creationId xmlns:a16="http://schemas.microsoft.com/office/drawing/2014/main" id="{6DE89D53-3BC6-71FE-DF99-62AC2D38386D}"/>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7721579" y="3461697"/>
            <a:ext cx="1472740" cy="816616"/>
          </a:xfrm>
          <a:prstGeom prst="rect">
            <a:avLst/>
          </a:prstGeom>
        </p:spPr>
      </p:pic>
      <p:pic>
        <p:nvPicPr>
          <p:cNvPr id="1028" name="Picture 4" descr="Wat is actieonderzoek? | ZonMw">
            <a:extLst>
              <a:ext uri="{FF2B5EF4-FFF2-40B4-BE49-F238E27FC236}">
                <a16:creationId xmlns:a16="http://schemas.microsoft.com/office/drawing/2014/main" id="{EA210525-5009-4232-30D4-348A120073BE}"/>
              </a:ext>
            </a:extLst>
          </p:cNvPr>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3201789" y="5402691"/>
            <a:ext cx="1394182" cy="129655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6E2AF98-D8C5-62B1-C28B-0AE091304BBE}"/>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flipH="1">
            <a:off x="102873" y="2133480"/>
            <a:ext cx="902948" cy="1102274"/>
          </a:xfrm>
          <a:prstGeom prst="rect">
            <a:avLst/>
          </a:prstGeom>
        </p:spPr>
      </p:pic>
    </p:spTree>
    <p:custDataLst>
      <p:tags r:id="rId1"/>
    </p:custDataLst>
    <p:extLst>
      <p:ext uri="{BB962C8B-B14F-4D97-AF65-F5344CB8AC3E}">
        <p14:creationId xmlns:p14="http://schemas.microsoft.com/office/powerpoint/2010/main" val="2017795860"/>
      </p:ext>
    </p:extLst>
  </p:cSld>
  <p:clrMapOvr>
    <a:masterClrMapping/>
  </p:clrMapOvr>
  <p:transition spd="slow" advTm="98544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6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60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57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60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60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39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6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2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46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69BB4-A7FF-69AC-C6AA-0051FF1ED8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EF7423-DD34-A209-3535-258B654BA906}"/>
              </a:ext>
            </a:extLst>
          </p:cNvPr>
          <p:cNvSpPr>
            <a:spLocks noGrp="1"/>
          </p:cNvSpPr>
          <p:nvPr>
            <p:ph type="title"/>
          </p:nvPr>
        </p:nvSpPr>
        <p:spPr>
          <a:xfrm>
            <a:off x="465967" y="894752"/>
            <a:ext cx="8229600" cy="1073960"/>
          </a:xfrm>
        </p:spPr>
        <p:txBody>
          <a:bodyPr/>
          <a:lstStyle/>
          <a:p>
            <a:r>
              <a:rPr lang="en-GB" dirty="0"/>
              <a:t>3.4. Wat </a:t>
            </a:r>
            <a:r>
              <a:rPr lang="en-GB" dirty="0" err="1"/>
              <a:t>kunnen</a:t>
            </a:r>
            <a:r>
              <a:rPr lang="en-GB" dirty="0"/>
              <a:t> we </a:t>
            </a:r>
            <a:r>
              <a:rPr lang="en-GB" dirty="0" err="1"/>
              <a:t>leren</a:t>
            </a:r>
            <a:r>
              <a:rPr lang="en-GB" dirty="0"/>
              <a:t> van het </a:t>
            </a:r>
            <a:r>
              <a:rPr lang="en-GB" dirty="0" err="1"/>
              <a:t>emergentie</a:t>
            </a:r>
            <a:r>
              <a:rPr lang="en-GB" dirty="0"/>
              <a:t> </a:t>
            </a:r>
            <a:r>
              <a:rPr lang="en-GB" dirty="0" err="1"/>
              <a:t>paradigma</a:t>
            </a:r>
            <a:r>
              <a:rPr lang="en-GB" dirty="0"/>
              <a:t>?</a:t>
            </a:r>
          </a:p>
        </p:txBody>
      </p:sp>
      <p:sp>
        <p:nvSpPr>
          <p:cNvPr id="3" name="Content Placeholder 2">
            <a:extLst>
              <a:ext uri="{FF2B5EF4-FFF2-40B4-BE49-F238E27FC236}">
                <a16:creationId xmlns:a16="http://schemas.microsoft.com/office/drawing/2014/main" id="{F3457F59-C0C9-C864-26D1-F98B718E4D2B}"/>
              </a:ext>
            </a:extLst>
          </p:cNvPr>
          <p:cNvSpPr>
            <a:spLocks noGrp="1"/>
          </p:cNvSpPr>
          <p:nvPr>
            <p:ph idx="1"/>
          </p:nvPr>
        </p:nvSpPr>
        <p:spPr>
          <a:xfrm>
            <a:off x="465967" y="2876678"/>
            <a:ext cx="8229600" cy="2599130"/>
          </a:xfrm>
        </p:spPr>
        <p:txBody>
          <a:bodyPr/>
          <a:lstStyle/>
          <a:p>
            <a:pPr marL="0" indent="0">
              <a:buNone/>
            </a:pPr>
            <a:r>
              <a:rPr lang="en-GB" dirty="0" err="1"/>
              <a:t>Dynamische</a:t>
            </a:r>
            <a:r>
              <a:rPr lang="en-GB" dirty="0"/>
              <a:t> </a:t>
            </a:r>
            <a:r>
              <a:rPr lang="en-GB" dirty="0" err="1"/>
              <a:t>kwaliteit</a:t>
            </a:r>
            <a:endParaRPr lang="en-GB" dirty="0"/>
          </a:p>
          <a:p>
            <a:pPr marL="0" indent="0">
              <a:buNone/>
            </a:pPr>
            <a:r>
              <a:rPr lang="en-GB" dirty="0" err="1"/>
              <a:t>Zelf-organisatie</a:t>
            </a:r>
            <a:endParaRPr lang="en-GB" dirty="0"/>
          </a:p>
          <a:p>
            <a:pPr marL="0" indent="0">
              <a:buNone/>
            </a:pPr>
            <a:r>
              <a:rPr lang="en-GB" dirty="0"/>
              <a:t>Co-creation</a:t>
            </a:r>
          </a:p>
          <a:p>
            <a:pPr marL="0" indent="0">
              <a:buNone/>
            </a:pPr>
            <a:r>
              <a:rPr lang="en-GB" dirty="0" err="1"/>
              <a:t>Leiderschap</a:t>
            </a:r>
            <a:r>
              <a:rPr lang="en-GB" dirty="0"/>
              <a:t>: Laissez-faire? / Medusa principles </a:t>
            </a:r>
          </a:p>
          <a:p>
            <a:pPr marL="0" indent="0">
              <a:buNone/>
            </a:pPr>
            <a:r>
              <a:rPr lang="en-GB" dirty="0"/>
              <a:t>Anti-</a:t>
            </a:r>
            <a:r>
              <a:rPr lang="en-GB" dirty="0" err="1"/>
              <a:t>fragiel</a:t>
            </a:r>
            <a:endParaRPr lang="en-GB" dirty="0"/>
          </a:p>
        </p:txBody>
      </p:sp>
    </p:spTree>
    <p:extLst>
      <p:ext uri="{BB962C8B-B14F-4D97-AF65-F5344CB8AC3E}">
        <p14:creationId xmlns:p14="http://schemas.microsoft.com/office/powerpoint/2010/main" val="1432550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el 1">
            <a:extLst>
              <a:ext uri="{FF2B5EF4-FFF2-40B4-BE49-F238E27FC236}">
                <a16:creationId xmlns:a16="http://schemas.microsoft.com/office/drawing/2014/main" id="{1C90B7CA-240E-5F41-842C-7A36721BD13B}"/>
              </a:ext>
            </a:extLst>
          </p:cNvPr>
          <p:cNvSpPr>
            <a:spLocks noGrp="1" noChangeArrowheads="1"/>
          </p:cNvSpPr>
          <p:nvPr>
            <p:ph type="title"/>
          </p:nvPr>
        </p:nvSpPr>
        <p:spPr>
          <a:xfrm>
            <a:off x="468313" y="260350"/>
            <a:ext cx="6172200" cy="1077913"/>
          </a:xfrm>
        </p:spPr>
        <p:txBody>
          <a:bodyPr/>
          <a:lstStyle/>
          <a:p>
            <a:r>
              <a:rPr lang="en-GB" altLang="en-NL" dirty="0" err="1">
                <a:solidFill>
                  <a:srgbClr val="00ACB0"/>
                </a:solidFill>
                <a:ea typeface="ＭＳ Ｐゴシック" panose="020B0600070205080204" pitchFamily="34" charset="-128"/>
              </a:rPr>
              <a:t>Definitie</a:t>
            </a:r>
            <a:r>
              <a:rPr lang="en-GB" altLang="en-NL" dirty="0">
                <a:solidFill>
                  <a:srgbClr val="00ACB0"/>
                </a:solidFill>
                <a:ea typeface="ＭＳ Ｐゴシック" panose="020B0600070205080204" pitchFamily="34" charset="-128"/>
              </a:rPr>
              <a:t> </a:t>
            </a:r>
            <a:r>
              <a:rPr lang="en-GB" altLang="ja-JP" dirty="0" err="1">
                <a:solidFill>
                  <a:srgbClr val="00ACB0"/>
                </a:solidFill>
                <a:ea typeface="ＭＳ Ｐゴシック" panose="020B0600070205080204" pitchFamily="34" charset="-128"/>
              </a:rPr>
              <a:t>Emergentie</a:t>
            </a:r>
            <a:r>
              <a:rPr lang="en-GB" altLang="ja-JP" dirty="0">
                <a:solidFill>
                  <a:srgbClr val="00ACB0"/>
                </a:solidFill>
                <a:ea typeface="ＭＳ Ｐゴシック" panose="020B0600070205080204" pitchFamily="34" charset="-128"/>
              </a:rPr>
              <a:t> </a:t>
            </a:r>
            <a:br>
              <a:rPr lang="en-GB" altLang="ja-JP" dirty="0">
                <a:solidFill>
                  <a:srgbClr val="00ACB0"/>
                </a:solidFill>
                <a:ea typeface="ＭＳ Ｐゴシック" panose="020B0600070205080204" pitchFamily="34" charset="-128"/>
              </a:rPr>
            </a:br>
            <a:endParaRPr lang="en-GB" altLang="en-NL" dirty="0">
              <a:solidFill>
                <a:srgbClr val="00ACB0"/>
              </a:solidFill>
              <a:ea typeface="ＭＳ Ｐゴシック" panose="020B0600070205080204" pitchFamily="34" charset="-128"/>
            </a:endParaRPr>
          </a:p>
        </p:txBody>
      </p:sp>
      <p:sp>
        <p:nvSpPr>
          <p:cNvPr id="58370" name="Rechthoek 5">
            <a:extLst>
              <a:ext uri="{FF2B5EF4-FFF2-40B4-BE49-F238E27FC236}">
                <a16:creationId xmlns:a16="http://schemas.microsoft.com/office/drawing/2014/main" id="{7A6B745A-3A93-1F45-A035-7A8A8708DD09}"/>
              </a:ext>
            </a:extLst>
          </p:cNvPr>
          <p:cNvSpPr>
            <a:spLocks noChangeArrowheads="1"/>
          </p:cNvSpPr>
          <p:nvPr/>
        </p:nvSpPr>
        <p:spPr bwMode="auto">
          <a:xfrm>
            <a:off x="486257" y="980728"/>
            <a:ext cx="7910512" cy="446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nl-NL" altLang="en-NL" sz="2000" i="1" dirty="0" err="1">
                <a:solidFill>
                  <a:schemeClr val="tx1"/>
                </a:solidFill>
              </a:rPr>
              <a:t>Emergentie</a:t>
            </a:r>
            <a:r>
              <a:rPr lang="nl-NL" altLang="en-NL" sz="2000" i="1" dirty="0">
                <a:solidFill>
                  <a:schemeClr val="tx1"/>
                </a:solidFill>
              </a:rPr>
              <a:t> in organisaties treedt op, wanneer er een </a:t>
            </a:r>
            <a:r>
              <a:rPr lang="nl-NL" altLang="en-GB" sz="2000" i="1" dirty="0">
                <a:solidFill>
                  <a:schemeClr val="tx1"/>
                </a:solidFill>
              </a:rPr>
              <a:t>‘</a:t>
            </a:r>
            <a:r>
              <a:rPr lang="nl-NL" altLang="en-NL" sz="2000" i="1" dirty="0">
                <a:solidFill>
                  <a:schemeClr val="tx1"/>
                </a:solidFill>
              </a:rPr>
              <a:t>geheel ontstaat dat meer is dan de som der delen</a:t>
            </a:r>
            <a:r>
              <a:rPr lang="nl-NL" altLang="en-GB" sz="2000" i="1" dirty="0">
                <a:solidFill>
                  <a:schemeClr val="tx1"/>
                </a:solidFill>
              </a:rPr>
              <a:t>’</a:t>
            </a:r>
            <a:r>
              <a:rPr lang="nl-NL" altLang="en-NL" sz="2000" i="1" dirty="0">
                <a:solidFill>
                  <a:schemeClr val="tx1"/>
                </a:solidFill>
              </a:rPr>
              <a:t>. Anders gezegd, wanneer uit </a:t>
            </a:r>
            <a:r>
              <a:rPr lang="nl-NL" altLang="en-NL" sz="2000" i="1" dirty="0">
                <a:solidFill>
                  <a:srgbClr val="00A7A2"/>
                </a:solidFill>
              </a:rPr>
              <a:t>een netwerk van interacterende interne (entiteiten, onderdelen, </a:t>
            </a:r>
            <a:r>
              <a:rPr lang="nl-NL" altLang="en-NL" sz="2000" i="1" dirty="0" err="1">
                <a:solidFill>
                  <a:srgbClr val="00A7A2"/>
                </a:solidFill>
              </a:rPr>
              <a:t>agents</a:t>
            </a:r>
            <a:r>
              <a:rPr lang="nl-NL" altLang="en-NL" sz="2000" i="1" dirty="0">
                <a:solidFill>
                  <a:srgbClr val="00A7A2"/>
                </a:solidFill>
              </a:rPr>
              <a:t>, individuen, groepen) en externe elementen </a:t>
            </a:r>
            <a:r>
              <a:rPr lang="nl-NL" altLang="en-NL" sz="2000" i="1" dirty="0">
                <a:solidFill>
                  <a:schemeClr val="tx1"/>
                </a:solidFill>
              </a:rPr>
              <a:t>(de context, omgeving) in de loop der tijd </a:t>
            </a:r>
            <a:r>
              <a:rPr lang="nl-NL" altLang="en-NL" sz="2000" i="1" dirty="0">
                <a:solidFill>
                  <a:srgbClr val="00A7A2"/>
                </a:solidFill>
              </a:rPr>
              <a:t>iets nieuws </a:t>
            </a:r>
            <a:r>
              <a:rPr lang="nl-NL" altLang="en-NL" sz="2000" i="1" dirty="0">
                <a:solidFill>
                  <a:schemeClr val="tx1"/>
                </a:solidFill>
              </a:rPr>
              <a:t>ontstaat (novelty). Iets nieuws wil zeggen, dat de </a:t>
            </a:r>
            <a:r>
              <a:rPr lang="nl-NL" altLang="en-NL" sz="2000" i="1" dirty="0" err="1">
                <a:solidFill>
                  <a:schemeClr val="tx1"/>
                </a:solidFill>
              </a:rPr>
              <a:t>emergente</a:t>
            </a:r>
            <a:r>
              <a:rPr lang="nl-NL" altLang="en-NL" sz="2000" i="1" dirty="0">
                <a:solidFill>
                  <a:schemeClr val="tx1"/>
                </a:solidFill>
              </a:rPr>
              <a:t> kwaliteit of het </a:t>
            </a:r>
            <a:r>
              <a:rPr lang="nl-NL" altLang="en-NL" sz="2000" i="1" dirty="0" err="1">
                <a:solidFill>
                  <a:schemeClr val="tx1"/>
                </a:solidFill>
              </a:rPr>
              <a:t>emergente</a:t>
            </a:r>
            <a:r>
              <a:rPr lang="nl-NL" altLang="en-NL" sz="2000" i="1" dirty="0">
                <a:solidFill>
                  <a:schemeClr val="tx1"/>
                </a:solidFill>
              </a:rPr>
              <a:t> gedrag/patroon een kwaliteit van de organisatie of de nieuwe groep is die </a:t>
            </a:r>
            <a:r>
              <a:rPr lang="nl-NL" altLang="en-NL" sz="2000" i="1" dirty="0">
                <a:solidFill>
                  <a:srgbClr val="00A7A2"/>
                </a:solidFill>
              </a:rPr>
              <a:t>geheel niet of niet in die mate of met die kwaliteit, aanwezig </a:t>
            </a:r>
            <a:r>
              <a:rPr lang="nl-NL" altLang="en-NL" sz="2000" i="1" dirty="0">
                <a:solidFill>
                  <a:schemeClr val="tx1"/>
                </a:solidFill>
              </a:rPr>
              <a:t>is bij een van de afzonderlijke elementen of bij de som daarvan. Het is ook </a:t>
            </a:r>
            <a:r>
              <a:rPr lang="nl-NL" altLang="en-NL" sz="2000" i="1" dirty="0">
                <a:solidFill>
                  <a:srgbClr val="00A7A2"/>
                </a:solidFill>
              </a:rPr>
              <a:t>niet herleidbaar </a:t>
            </a:r>
            <a:r>
              <a:rPr lang="nl-NL" altLang="en-NL" sz="2000" i="1" dirty="0">
                <a:solidFill>
                  <a:schemeClr val="tx1"/>
                </a:solidFill>
              </a:rPr>
              <a:t>tot de elementen waaruit het is ontstaan. De </a:t>
            </a:r>
            <a:r>
              <a:rPr lang="nl-NL" altLang="en-NL" sz="2000" i="1" dirty="0" err="1">
                <a:solidFill>
                  <a:schemeClr val="tx1"/>
                </a:solidFill>
              </a:rPr>
              <a:t>emergente</a:t>
            </a:r>
            <a:r>
              <a:rPr lang="nl-NL" altLang="en-NL" sz="2000" i="1" dirty="0">
                <a:solidFill>
                  <a:schemeClr val="tx1"/>
                </a:solidFill>
              </a:rPr>
              <a:t> verschijnselen zijn </a:t>
            </a:r>
            <a:r>
              <a:rPr lang="nl-NL" altLang="en-NL" sz="2000" i="1" dirty="0">
                <a:solidFill>
                  <a:srgbClr val="00A7A2"/>
                </a:solidFill>
              </a:rPr>
              <a:t>tegelijkertijd aanwezig </a:t>
            </a:r>
            <a:r>
              <a:rPr lang="nl-NL" altLang="en-NL" sz="2000" i="1" dirty="0">
                <a:solidFill>
                  <a:schemeClr val="tx1"/>
                </a:solidFill>
              </a:rPr>
              <a:t>met de verschijnselen op lager niveau van waaruit zij zijn ontstaan (synchroon). Het nieuwe patroon is </a:t>
            </a:r>
            <a:r>
              <a:rPr lang="nl-NL" altLang="en-NL" sz="2000" i="1" dirty="0">
                <a:solidFill>
                  <a:srgbClr val="00A7A2"/>
                </a:solidFill>
              </a:rPr>
              <a:t>coherent, moeilijk te voorspellen, niet als zodanig verwacht en komt ongepland tot stand</a:t>
            </a:r>
            <a:r>
              <a:rPr lang="nl-NL" altLang="en-NL" sz="1400" i="1" dirty="0">
                <a:solidFill>
                  <a:schemeClr val="tx1"/>
                </a:solidFill>
              </a:rPr>
              <a:t>. </a:t>
            </a:r>
            <a:endParaRPr lang="nl-NL" altLang="en-NL" sz="1400" dirty="0">
              <a:solidFill>
                <a:schemeClr val="tx1"/>
              </a:solidFill>
            </a:endParaRPr>
          </a:p>
        </p:txBody>
      </p:sp>
    </p:spTree>
    <p:extLst>
      <p:ext uri="{BB962C8B-B14F-4D97-AF65-F5344CB8AC3E}">
        <p14:creationId xmlns:p14="http://schemas.microsoft.com/office/powerpoint/2010/main" val="19504066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13EDD-04CB-364D-88DF-16D0EFFD098B}"/>
              </a:ext>
            </a:extLst>
          </p:cNvPr>
          <p:cNvSpPr>
            <a:spLocks noGrp="1"/>
          </p:cNvSpPr>
          <p:nvPr>
            <p:ph type="title"/>
          </p:nvPr>
        </p:nvSpPr>
        <p:spPr>
          <a:xfrm>
            <a:off x="838200" y="111820"/>
            <a:ext cx="6172200" cy="1077218"/>
          </a:xfrm>
        </p:spPr>
        <p:txBody>
          <a:bodyPr/>
          <a:lstStyle/>
          <a:p>
            <a:r>
              <a:rPr lang="en-NL" dirty="0">
                <a:solidFill>
                  <a:srgbClr val="00ACB0"/>
                </a:solidFill>
              </a:rPr>
              <a:t>Emergentie</a:t>
            </a:r>
          </a:p>
        </p:txBody>
      </p:sp>
      <p:sp>
        <p:nvSpPr>
          <p:cNvPr id="3" name="Content Placeholder 2">
            <a:extLst>
              <a:ext uri="{FF2B5EF4-FFF2-40B4-BE49-F238E27FC236}">
                <a16:creationId xmlns:a16="http://schemas.microsoft.com/office/drawing/2014/main" id="{09BCDDEE-5A07-E140-8801-FCC897F21B9D}"/>
              </a:ext>
            </a:extLst>
          </p:cNvPr>
          <p:cNvSpPr>
            <a:spLocks noGrp="1"/>
          </p:cNvSpPr>
          <p:nvPr>
            <p:ph idx="1"/>
          </p:nvPr>
        </p:nvSpPr>
        <p:spPr>
          <a:xfrm>
            <a:off x="838200" y="1189038"/>
            <a:ext cx="7881938" cy="5004447"/>
          </a:xfrm>
        </p:spPr>
        <p:txBody>
          <a:bodyPr/>
          <a:lstStyle/>
          <a:p>
            <a:r>
              <a:rPr lang="en-GB" dirty="0"/>
              <a:t>the whole is different than the sum of its parts;</a:t>
            </a:r>
          </a:p>
          <a:p>
            <a:r>
              <a:rPr lang="en-GB" dirty="0"/>
              <a:t>but irreducible to the separate parts;</a:t>
            </a:r>
          </a:p>
          <a:p>
            <a:r>
              <a:rPr lang="en-GB" dirty="0"/>
              <a:t>interaction/synergy between internal and external elements (co-creation);</a:t>
            </a:r>
          </a:p>
          <a:p>
            <a:r>
              <a:rPr lang="en-GB" dirty="0"/>
              <a:t>that occur at the same time (synchronicity);</a:t>
            </a:r>
          </a:p>
          <a:p>
            <a:r>
              <a:rPr lang="en-GB" dirty="0"/>
              <a:t>unpredictable;</a:t>
            </a:r>
          </a:p>
          <a:p>
            <a:r>
              <a:rPr lang="en-GB" dirty="0"/>
              <a:t>unexpected;</a:t>
            </a:r>
          </a:p>
          <a:p>
            <a:r>
              <a:rPr lang="en-GB" b="1" dirty="0"/>
              <a:t>unplanned;</a:t>
            </a:r>
          </a:p>
          <a:p>
            <a:r>
              <a:rPr lang="en-GB" b="1" dirty="0"/>
              <a:t>leading to new coherent pattern (novelty / radical innovation). </a:t>
            </a:r>
          </a:p>
        </p:txBody>
      </p:sp>
    </p:spTree>
    <p:extLst>
      <p:ext uri="{BB962C8B-B14F-4D97-AF65-F5344CB8AC3E}">
        <p14:creationId xmlns:p14="http://schemas.microsoft.com/office/powerpoint/2010/main" val="1758127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53751"/>
            <a:ext cx="7772400" cy="1143000"/>
          </a:xfrm>
        </p:spPr>
        <p:txBody>
          <a:bodyPr/>
          <a:lstStyle/>
          <a:p>
            <a:r>
              <a:rPr lang="nl-NL" sz="2400" dirty="0">
                <a:solidFill>
                  <a:srgbClr val="00ACB0"/>
                </a:solidFill>
              </a:rPr>
              <a:t>Het “vlinder-effect” (Lorenz, 1993)</a:t>
            </a:r>
            <a:br>
              <a:rPr lang="nl-NL" sz="2400" dirty="0">
                <a:solidFill>
                  <a:srgbClr val="00ACB0"/>
                </a:solidFill>
              </a:rPr>
            </a:br>
            <a:r>
              <a:rPr lang="nl-NL" sz="2400" dirty="0">
                <a:solidFill>
                  <a:srgbClr val="00ACB0"/>
                </a:solidFill>
              </a:rPr>
              <a:t>escalerende effecten in dynamische systemen</a:t>
            </a:r>
          </a:p>
        </p:txBody>
      </p:sp>
      <p:sp>
        <p:nvSpPr>
          <p:cNvPr id="3" name="Tijdelijke aanduiding voor inhoud 2"/>
          <p:cNvSpPr>
            <a:spLocks noGrp="1"/>
          </p:cNvSpPr>
          <p:nvPr>
            <p:ph idx="1"/>
          </p:nvPr>
        </p:nvSpPr>
        <p:spPr>
          <a:xfrm>
            <a:off x="323528" y="1340549"/>
            <a:ext cx="7936763" cy="4320700"/>
          </a:xfrm>
        </p:spPr>
        <p:txBody>
          <a:bodyPr/>
          <a:lstStyle/>
          <a:p>
            <a:pPr marL="0" indent="0">
              <a:buNone/>
            </a:pPr>
            <a:r>
              <a:rPr lang="nl-NL" sz="1800" dirty="0"/>
              <a:t>December 2010, zelfverbranding van Mohammed </a:t>
            </a:r>
            <a:r>
              <a:rPr lang="nl-NL" sz="1800" dirty="0" err="1"/>
              <a:t>Bouazizi</a:t>
            </a:r>
            <a:r>
              <a:rPr lang="nl-NL" sz="1800" dirty="0"/>
              <a:t> in Tunesië uit protest tegen zijn behandeling door politie en overheid…… Aanleiding voor de “Jasmijnrevolutie” tegen de hoge werkeloosheid, voedselprijzen, censuur en politiek van de president…. Het succes was aanleiding voor de “Beweging van de 25</a:t>
            </a:r>
            <a:r>
              <a:rPr lang="nl-NL" sz="1800" baseline="30000" dirty="0"/>
              <a:t>e</a:t>
            </a:r>
            <a:r>
              <a:rPr lang="nl-NL" sz="1800" dirty="0"/>
              <a:t> januari” in Egypte…… Toen ontstond ook onrust in Bahrein, Iran, Syrië, Libië……En nu: wat heeft IS en terreurdreiging hier nog mee te maken? Afghanistan? En de </a:t>
            </a:r>
            <a:r>
              <a:rPr lang="nl-NL" sz="1800" dirty="0" err="1"/>
              <a:t>social</a:t>
            </a:r>
            <a:r>
              <a:rPr lang="nl-NL" sz="1800" dirty="0"/>
              <a:t> media? Wat doet de VS? </a:t>
            </a:r>
          </a:p>
          <a:p>
            <a:pPr marL="0" indent="0">
              <a:buNone/>
            </a:pPr>
            <a:endParaRPr lang="nl-NL" sz="1800" dirty="0"/>
          </a:p>
          <a:p>
            <a:pPr marL="0" indent="0">
              <a:buNone/>
            </a:pPr>
            <a:r>
              <a:rPr lang="nl-NL" b="1" i="1" dirty="0"/>
              <a:t>Andere voorbeelden:</a:t>
            </a:r>
          </a:p>
          <a:p>
            <a:r>
              <a:rPr lang="nl-NL" sz="2000" i="1" dirty="0"/>
              <a:t>Vliegtuigen in de </a:t>
            </a:r>
            <a:r>
              <a:rPr lang="nl-NL" sz="2000" i="1" dirty="0" err="1"/>
              <a:t>twin-towers</a:t>
            </a:r>
            <a:r>
              <a:rPr lang="nl-NL" sz="2000" i="1" dirty="0"/>
              <a:t> en de “war on </a:t>
            </a:r>
            <a:r>
              <a:rPr lang="nl-NL" sz="2000" i="1" dirty="0" err="1"/>
              <a:t>terror</a:t>
            </a:r>
            <a:r>
              <a:rPr lang="nl-NL" sz="2000" i="1" dirty="0"/>
              <a:t>”</a:t>
            </a:r>
          </a:p>
          <a:p>
            <a:r>
              <a:rPr lang="nl-NL" sz="2000" i="1" dirty="0"/>
              <a:t>Beurshandel</a:t>
            </a:r>
          </a:p>
          <a:p>
            <a:r>
              <a:rPr lang="nl-NL" sz="2000" i="1" dirty="0"/>
              <a:t>Mijn wijze van leven en de klimaatsverandering</a:t>
            </a:r>
          </a:p>
          <a:p>
            <a:endParaRPr lang="nl-NL" sz="2000" i="1"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3590742"/>
            <a:ext cx="1843697" cy="1944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18535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7">
            <a:extLst>
              <a:ext uri="{FF2B5EF4-FFF2-40B4-BE49-F238E27FC236}">
                <a16:creationId xmlns:a16="http://schemas.microsoft.com/office/drawing/2014/main" id="{46AFB137-4461-3ECD-2DE5-EFB6127E6520}"/>
              </a:ext>
            </a:extLst>
          </p:cNvPr>
          <p:cNvPicPr>
            <a:picLocks noChangeAspect="1"/>
          </p:cNvPicPr>
          <p:nvPr/>
        </p:nvPicPr>
        <p:blipFill>
          <a:blip r:embed="rId2"/>
          <a:stretch>
            <a:fillRect/>
          </a:stretch>
        </p:blipFill>
        <p:spPr>
          <a:xfrm>
            <a:off x="689976" y="908720"/>
            <a:ext cx="2880320" cy="4328350"/>
          </a:xfrm>
          <a:prstGeom prst="rect">
            <a:avLst/>
          </a:prstGeom>
        </p:spPr>
      </p:pic>
      <p:pic>
        <p:nvPicPr>
          <p:cNvPr id="1026" name="Picture 2" descr="Video: Patronen met Danielle Braun - Boom Management">
            <a:extLst>
              <a:ext uri="{FF2B5EF4-FFF2-40B4-BE49-F238E27FC236}">
                <a16:creationId xmlns:a16="http://schemas.microsoft.com/office/drawing/2014/main" id="{7B42E5B0-BD64-42C6-4654-4DD5ADEC0C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929194"/>
            <a:ext cx="4064000" cy="4307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565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1F6D3-7E4C-B797-6C3F-8DA771573A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99CC2E-99AB-A630-9F2F-C7A5413CED9E}"/>
              </a:ext>
            </a:extLst>
          </p:cNvPr>
          <p:cNvSpPr>
            <a:spLocks noGrp="1"/>
          </p:cNvSpPr>
          <p:nvPr>
            <p:ph type="title"/>
          </p:nvPr>
        </p:nvSpPr>
        <p:spPr>
          <a:xfrm>
            <a:off x="685800" y="188640"/>
            <a:ext cx="7772400" cy="1143000"/>
          </a:xfrm>
        </p:spPr>
        <p:txBody>
          <a:bodyPr/>
          <a:lstStyle/>
          <a:p>
            <a:r>
              <a:rPr lang="en-GB" dirty="0" err="1">
                <a:solidFill>
                  <a:srgbClr val="00A7A2"/>
                </a:solidFill>
              </a:rPr>
              <a:t>Wh</a:t>
            </a:r>
            <a:r>
              <a:rPr lang="en-NL" dirty="0">
                <a:solidFill>
                  <a:srgbClr val="00A7A2"/>
                </a:solidFill>
              </a:rPr>
              <a:t>at is Quality?</a:t>
            </a:r>
          </a:p>
        </p:txBody>
      </p:sp>
      <p:sp>
        <p:nvSpPr>
          <p:cNvPr id="3" name="Content Placeholder 2">
            <a:extLst>
              <a:ext uri="{FF2B5EF4-FFF2-40B4-BE49-F238E27FC236}">
                <a16:creationId xmlns:a16="http://schemas.microsoft.com/office/drawing/2014/main" id="{5A841709-677A-527A-21F6-DB12B277AB2F}"/>
              </a:ext>
            </a:extLst>
          </p:cNvPr>
          <p:cNvSpPr>
            <a:spLocks noGrp="1"/>
          </p:cNvSpPr>
          <p:nvPr>
            <p:ph idx="1"/>
          </p:nvPr>
        </p:nvSpPr>
        <p:spPr>
          <a:xfrm>
            <a:off x="685800" y="1331640"/>
            <a:ext cx="7507999" cy="3866255"/>
          </a:xfrm>
        </p:spPr>
        <p:txBody>
          <a:bodyPr/>
          <a:lstStyle/>
          <a:p>
            <a:r>
              <a:rPr lang="en-NL" sz="2416" i="1" dirty="0">
                <a:solidFill>
                  <a:schemeClr val="bg1">
                    <a:lumMod val="75000"/>
                  </a:schemeClr>
                </a:solidFill>
              </a:rPr>
              <a:t>Quality is conformance to requirements </a:t>
            </a:r>
            <a:r>
              <a:rPr lang="en-NL" sz="2416" dirty="0">
                <a:solidFill>
                  <a:schemeClr val="bg1">
                    <a:lumMod val="75000"/>
                  </a:schemeClr>
                </a:solidFill>
              </a:rPr>
              <a:t>(Crosby, 1979)</a:t>
            </a:r>
          </a:p>
          <a:p>
            <a:pPr lvl="1"/>
            <a:r>
              <a:rPr lang="en-GB" sz="2416" dirty="0">
                <a:solidFill>
                  <a:schemeClr val="bg1">
                    <a:lumMod val="75000"/>
                  </a:schemeClr>
                </a:solidFill>
              </a:rPr>
              <a:t>de ‘</a:t>
            </a:r>
            <a:r>
              <a:rPr lang="en-GB" sz="2416" dirty="0" err="1">
                <a:solidFill>
                  <a:schemeClr val="bg1">
                    <a:lumMod val="75000"/>
                  </a:schemeClr>
                </a:solidFill>
              </a:rPr>
              <a:t>preciezen</a:t>
            </a:r>
            <a:r>
              <a:rPr lang="en-GB" sz="2416" dirty="0">
                <a:solidFill>
                  <a:schemeClr val="bg1">
                    <a:lumMod val="75000"/>
                  </a:schemeClr>
                </a:solidFill>
              </a:rPr>
              <a:t>’</a:t>
            </a:r>
            <a:endParaRPr lang="en-NL" sz="2416" dirty="0">
              <a:solidFill>
                <a:schemeClr val="bg1">
                  <a:lumMod val="75000"/>
                </a:schemeClr>
              </a:solidFill>
            </a:endParaRPr>
          </a:p>
          <a:p>
            <a:r>
              <a:rPr lang="en-NL" sz="2416" i="1" dirty="0">
                <a:solidFill>
                  <a:schemeClr val="bg1">
                    <a:lumMod val="75000"/>
                  </a:schemeClr>
                </a:solidFill>
              </a:rPr>
              <a:t>Quality is fitness for use </a:t>
            </a:r>
            <a:r>
              <a:rPr lang="en-NL" sz="2416" dirty="0">
                <a:solidFill>
                  <a:schemeClr val="bg1">
                    <a:lumMod val="75000"/>
                  </a:schemeClr>
                </a:solidFill>
              </a:rPr>
              <a:t>(Juran, 1992)</a:t>
            </a:r>
          </a:p>
          <a:p>
            <a:pPr lvl="1"/>
            <a:r>
              <a:rPr lang="nl-NL" sz="2416" dirty="0">
                <a:solidFill>
                  <a:schemeClr val="bg1">
                    <a:lumMod val="75000"/>
                  </a:schemeClr>
                </a:solidFill>
              </a:rPr>
              <a:t>The customer</a:t>
            </a:r>
            <a:endParaRPr lang="en-NL" sz="2416" dirty="0">
              <a:solidFill>
                <a:schemeClr val="bg1">
                  <a:lumMod val="75000"/>
                </a:schemeClr>
              </a:solidFill>
            </a:endParaRPr>
          </a:p>
          <a:p>
            <a:r>
              <a:rPr lang="en-NL" sz="2416" i="1" dirty="0">
                <a:solidFill>
                  <a:schemeClr val="bg1">
                    <a:lumMod val="75000"/>
                  </a:schemeClr>
                </a:solidFill>
              </a:rPr>
              <a:t>Quality cannot be defined </a:t>
            </a:r>
            <a:r>
              <a:rPr lang="en-NL" sz="2416" dirty="0">
                <a:solidFill>
                  <a:schemeClr val="bg1">
                    <a:lumMod val="75000"/>
                  </a:schemeClr>
                </a:solidFill>
              </a:rPr>
              <a:t>(Pirsig, 1972).</a:t>
            </a:r>
          </a:p>
          <a:p>
            <a:pPr lvl="1"/>
            <a:r>
              <a:rPr lang="nl-NL" sz="2416" dirty="0">
                <a:solidFill>
                  <a:schemeClr val="bg1">
                    <a:lumMod val="75000"/>
                  </a:schemeClr>
                </a:solidFill>
              </a:rPr>
              <a:t>de filosoof / professional</a:t>
            </a:r>
            <a:endParaRPr lang="en-NL" sz="2416" dirty="0">
              <a:solidFill>
                <a:schemeClr val="bg1">
                  <a:lumMod val="75000"/>
                </a:schemeClr>
              </a:solidFill>
            </a:endParaRPr>
          </a:p>
          <a:p>
            <a:r>
              <a:rPr lang="en-NL" sz="2416" i="1" dirty="0"/>
              <a:t>Quality is dynamic </a:t>
            </a:r>
            <a:r>
              <a:rPr lang="en-NL" sz="2416" dirty="0"/>
              <a:t>(Pirsig, 1991)</a:t>
            </a:r>
          </a:p>
          <a:p>
            <a:pPr lvl="1"/>
            <a:r>
              <a:rPr lang="nl-NL" sz="2416" dirty="0"/>
              <a:t>De ‘rekkelijken’</a:t>
            </a:r>
            <a:endParaRPr lang="en-NL" sz="2416" dirty="0"/>
          </a:p>
        </p:txBody>
      </p:sp>
    </p:spTree>
    <p:extLst>
      <p:ext uri="{BB962C8B-B14F-4D97-AF65-F5344CB8AC3E}">
        <p14:creationId xmlns:p14="http://schemas.microsoft.com/office/powerpoint/2010/main" val="537981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el 1"/>
          <p:cNvSpPr>
            <a:spLocks noGrp="1"/>
          </p:cNvSpPr>
          <p:nvPr>
            <p:ph type="title"/>
          </p:nvPr>
        </p:nvSpPr>
        <p:spPr>
          <a:xfrm>
            <a:off x="685800" y="190500"/>
            <a:ext cx="7772400" cy="1143000"/>
          </a:xfrm>
        </p:spPr>
        <p:txBody>
          <a:bodyPr/>
          <a:lstStyle/>
          <a:p>
            <a:r>
              <a:rPr lang="nl-NL" altLang="nl-NL" dirty="0">
                <a:solidFill>
                  <a:srgbClr val="00ACB0"/>
                </a:solidFill>
              </a:rPr>
              <a:t>Statische en Dynamische kwaliteit</a:t>
            </a:r>
          </a:p>
        </p:txBody>
      </p:sp>
      <p:pic>
        <p:nvPicPr>
          <p:cNvPr id="3" name="North Korea's Slow Motion Military - North Korea parade in Slow Motion">
            <a:hlinkClick r:id="" action="ppaction://media"/>
            <a:extLst>
              <a:ext uri="{FF2B5EF4-FFF2-40B4-BE49-F238E27FC236}">
                <a16:creationId xmlns:a16="http://schemas.microsoft.com/office/drawing/2014/main" id="{342487FC-F9A6-46AD-8DE3-24561794C91A}"/>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84214" y="1903575"/>
            <a:ext cx="3970697" cy="3832225"/>
          </a:xfrm>
          <a:prstGeom prst="rect">
            <a:avLst/>
          </a:prstGeom>
        </p:spPr>
      </p:pic>
      <p:pic>
        <p:nvPicPr>
          <p:cNvPr id="4" name="y2mate.com - Traffic in Hanoi during rush hour_480p">
            <a:hlinkClick r:id="" action="ppaction://media"/>
            <a:extLst>
              <a:ext uri="{FF2B5EF4-FFF2-40B4-BE49-F238E27FC236}">
                <a16:creationId xmlns:a16="http://schemas.microsoft.com/office/drawing/2014/main" id="{D56053DB-DF44-E51D-95F1-CB2B4EBE09CD}"/>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bwMode="auto">
          <a:xfrm>
            <a:off x="4654911" y="1900236"/>
            <a:ext cx="3970698" cy="3823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1284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3"/>
                </p:tgtEl>
              </p:cMediaNode>
            </p:video>
            <p:video>
              <p:cMediaNode vol="80000">
                <p:cTn id="12" fill="hold" display="0">
                  <p:stCondLst>
                    <p:cond delay="indefinite"/>
                  </p:stCondLst>
                </p:cTn>
                <p:tgtEl>
                  <p:spTgt spid="4"/>
                </p:tgtEl>
              </p:cMediaNode>
            </p:vide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F2478-0858-CC4C-A77D-05218B99A016}"/>
              </a:ext>
            </a:extLst>
          </p:cNvPr>
          <p:cNvSpPr>
            <a:spLocks noGrp="1"/>
          </p:cNvSpPr>
          <p:nvPr>
            <p:ph type="title"/>
          </p:nvPr>
        </p:nvSpPr>
        <p:spPr/>
        <p:txBody>
          <a:bodyPr/>
          <a:lstStyle/>
          <a:p>
            <a:r>
              <a:rPr lang="en-NL" dirty="0">
                <a:solidFill>
                  <a:srgbClr val="00ACB0"/>
                </a:solidFill>
              </a:rPr>
              <a:t>Pirsig (1991) !!!</a:t>
            </a:r>
          </a:p>
        </p:txBody>
      </p:sp>
      <p:pic>
        <p:nvPicPr>
          <p:cNvPr id="5122" name="Picture 2">
            <a:extLst>
              <a:ext uri="{FF2B5EF4-FFF2-40B4-BE49-F238E27FC236}">
                <a16:creationId xmlns:a16="http://schemas.microsoft.com/office/drawing/2014/main" id="{5D3C5278-EED6-8844-A7B9-761CBC0863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816" y="1752600"/>
            <a:ext cx="2068884" cy="311153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13200929-6086-B945-865D-52183B5E40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1" y="1752600"/>
            <a:ext cx="4181413" cy="3109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04901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188" y="333375"/>
            <a:ext cx="7772400" cy="1143000"/>
          </a:xfrm>
        </p:spPr>
        <p:txBody>
          <a:bodyPr/>
          <a:lstStyle/>
          <a:p>
            <a:pPr>
              <a:defRPr/>
            </a:pPr>
            <a:r>
              <a:rPr lang="nl-NL" sz="1800" i="1" dirty="0">
                <a:solidFill>
                  <a:schemeClr val="accent6">
                    <a:lumMod val="50000"/>
                  </a:schemeClr>
                </a:solidFill>
              </a:rPr>
              <a:t>“Als je een heleboel statische wetten uitvaardigt om het ergste te voorkomen, dan zal ook het beste in de kiem worden gesmoord, dan zal de vonk verdwijnen en blijft er niets anders over dan de saaiheid van een forensendorp”</a:t>
            </a:r>
          </a:p>
        </p:txBody>
      </p:sp>
      <p:sp>
        <p:nvSpPr>
          <p:cNvPr id="5123" name="Tijdelijke aanduiding voor inhoud 2"/>
          <p:cNvSpPr>
            <a:spLocks noGrp="1"/>
          </p:cNvSpPr>
          <p:nvPr>
            <p:ph idx="1"/>
          </p:nvPr>
        </p:nvSpPr>
        <p:spPr>
          <a:xfrm>
            <a:off x="539750" y="1549400"/>
            <a:ext cx="8135938" cy="3457575"/>
          </a:xfrm>
        </p:spPr>
        <p:txBody>
          <a:bodyPr/>
          <a:lstStyle/>
          <a:p>
            <a:pPr marL="0" indent="0">
              <a:buFontTx/>
              <a:buNone/>
            </a:pPr>
            <a:r>
              <a:rPr lang="nl-NL" altLang="nl-NL" i="1" dirty="0">
                <a:solidFill>
                  <a:srgbClr val="00ACB0"/>
                </a:solidFill>
              </a:rPr>
              <a:t>Statische kwaliteit</a:t>
            </a:r>
            <a:r>
              <a:rPr lang="nl-NL" altLang="nl-NL" i="1" dirty="0"/>
              <a:t>			</a:t>
            </a:r>
            <a:r>
              <a:rPr lang="nl-NL" altLang="nl-NL" i="1" dirty="0">
                <a:solidFill>
                  <a:srgbClr val="00ACB0"/>
                </a:solidFill>
              </a:rPr>
              <a:t>Dynamische kwaliteit</a:t>
            </a:r>
          </a:p>
          <a:p>
            <a:pPr marL="0" indent="0">
              <a:buFontTx/>
              <a:buNone/>
            </a:pPr>
            <a:r>
              <a:rPr lang="nl-NL" altLang="nl-NL" sz="1800" dirty="0"/>
              <a:t>Procesbeheersing			Evolutie, onzekerheid</a:t>
            </a:r>
          </a:p>
          <a:p>
            <a:pPr marL="0" indent="0">
              <a:buFontTx/>
              <a:buNone/>
            </a:pPr>
            <a:r>
              <a:rPr lang="nl-NL" altLang="nl-NL" sz="1800" dirty="0"/>
              <a:t>Erkend en genormeerd			Verrassend, choquerend</a:t>
            </a:r>
          </a:p>
          <a:p>
            <a:pPr marL="0" indent="0">
              <a:buFontTx/>
              <a:buNone/>
            </a:pPr>
            <a:r>
              <a:rPr lang="nl-NL" altLang="nl-NL" sz="1800" dirty="0"/>
              <a:t>ISO          				Afwijkend, anders denkend</a:t>
            </a:r>
          </a:p>
          <a:p>
            <a:pPr marL="0" indent="0">
              <a:buFontTx/>
              <a:buNone/>
            </a:pPr>
            <a:r>
              <a:rPr lang="nl-NL" altLang="nl-NL" sz="1800" dirty="0"/>
              <a:t>Priester					Sjamaan</a:t>
            </a:r>
          </a:p>
          <a:p>
            <a:pPr marL="0" indent="0">
              <a:buFontTx/>
              <a:buNone/>
            </a:pPr>
            <a:r>
              <a:rPr lang="nl-NL" altLang="nl-NL" sz="1800" dirty="0"/>
              <a:t>Lineair, hiërarchisch			Dynamisch, systemisch</a:t>
            </a:r>
          </a:p>
          <a:p>
            <a:pPr marL="0" indent="0">
              <a:buFontTx/>
              <a:buNone/>
            </a:pPr>
            <a:r>
              <a:rPr lang="nl-NL" altLang="nl-NL" sz="1800" dirty="0"/>
              <a:t>Vastgelegd, zeker			Nieuw, ontregelend</a:t>
            </a:r>
          </a:p>
        </p:txBody>
      </p:sp>
      <p:pic>
        <p:nvPicPr>
          <p:cNvPr id="512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2138" y="1844675"/>
            <a:ext cx="1905000" cy="286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vak 3"/>
          <p:cNvSpPr txBox="1"/>
          <p:nvPr/>
        </p:nvSpPr>
        <p:spPr>
          <a:xfrm>
            <a:off x="629524" y="4985544"/>
            <a:ext cx="8208962" cy="646112"/>
          </a:xfrm>
          <a:prstGeom prst="rect">
            <a:avLst/>
          </a:prstGeom>
          <a:noFill/>
        </p:spPr>
        <p:txBody>
          <a:bodyPr>
            <a:spAutoFit/>
          </a:bodyPr>
          <a:lstStyle/>
          <a:p>
            <a:pPr>
              <a:spcBef>
                <a:spcPct val="20000"/>
              </a:spcBef>
              <a:defRPr/>
            </a:pPr>
            <a:r>
              <a:rPr lang="nl-NL" sz="1800" dirty="0">
                <a:solidFill>
                  <a:schemeClr val="accent6">
                    <a:lumMod val="50000"/>
                  </a:schemeClr>
                </a:solidFill>
                <a:cs typeface="+mn-cs"/>
              </a:rPr>
              <a:t> (“</a:t>
            </a:r>
            <a:r>
              <a:rPr lang="nl-NL" sz="1800" i="1" dirty="0">
                <a:solidFill>
                  <a:schemeClr val="accent6">
                    <a:lumMod val="50000"/>
                  </a:schemeClr>
                </a:solidFill>
                <a:cs typeface="+mn-cs"/>
              </a:rPr>
              <a:t>Zonder Dynamische Kwaliteit kan het organisme niet groeien. Zonder statische kwaliteit kan het organisme niet blijven bestaan. Beide zijn nodig”)</a:t>
            </a:r>
          </a:p>
        </p:txBody>
      </p:sp>
    </p:spTree>
    <p:extLst>
      <p:ext uri="{BB962C8B-B14F-4D97-AF65-F5344CB8AC3E}">
        <p14:creationId xmlns:p14="http://schemas.microsoft.com/office/powerpoint/2010/main" val="27628259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B7DA6-34F1-3EF9-85C4-62B65C55D025}"/>
              </a:ext>
            </a:extLst>
          </p:cNvPr>
          <p:cNvSpPr>
            <a:spLocks noGrp="1"/>
          </p:cNvSpPr>
          <p:nvPr>
            <p:ph type="title"/>
          </p:nvPr>
        </p:nvSpPr>
        <p:spPr>
          <a:xfrm>
            <a:off x="611560" y="548680"/>
            <a:ext cx="7772400" cy="1143000"/>
          </a:xfrm>
        </p:spPr>
        <p:txBody>
          <a:bodyPr/>
          <a:lstStyle/>
          <a:p>
            <a:r>
              <a:rPr lang="en-GB" dirty="0">
                <a:solidFill>
                  <a:srgbClr val="00A7A2"/>
                </a:solidFill>
              </a:rPr>
              <a:t>De anti-</a:t>
            </a:r>
            <a:r>
              <a:rPr lang="en-GB" dirty="0" err="1">
                <a:solidFill>
                  <a:srgbClr val="00A7A2"/>
                </a:solidFill>
              </a:rPr>
              <a:t>fragiele</a:t>
            </a:r>
            <a:r>
              <a:rPr lang="en-GB" dirty="0">
                <a:solidFill>
                  <a:srgbClr val="00A7A2"/>
                </a:solidFill>
              </a:rPr>
              <a:t> </a:t>
            </a:r>
            <a:r>
              <a:rPr lang="en-GB" dirty="0" err="1">
                <a:solidFill>
                  <a:srgbClr val="00A7A2"/>
                </a:solidFill>
              </a:rPr>
              <a:t>organisatie</a:t>
            </a:r>
            <a:endParaRPr lang="en-GB" dirty="0">
              <a:solidFill>
                <a:srgbClr val="00A7A2"/>
              </a:solidFill>
            </a:endParaRPr>
          </a:p>
        </p:txBody>
      </p:sp>
      <p:sp>
        <p:nvSpPr>
          <p:cNvPr id="3" name="Content Placeholder 2">
            <a:extLst>
              <a:ext uri="{FF2B5EF4-FFF2-40B4-BE49-F238E27FC236}">
                <a16:creationId xmlns:a16="http://schemas.microsoft.com/office/drawing/2014/main" id="{B435BD47-E7D7-CF33-4E3C-1ED020785E25}"/>
              </a:ext>
            </a:extLst>
          </p:cNvPr>
          <p:cNvSpPr>
            <a:spLocks noGrp="1"/>
          </p:cNvSpPr>
          <p:nvPr>
            <p:ph idx="1"/>
          </p:nvPr>
        </p:nvSpPr>
        <p:spPr/>
        <p:txBody>
          <a:bodyPr/>
          <a:lstStyle/>
          <a:p>
            <a:r>
              <a:rPr lang="en-NL" dirty="0"/>
              <a:t>Een </a:t>
            </a:r>
            <a:r>
              <a:rPr lang="en-NL" b="1" dirty="0"/>
              <a:t>antifragiële organisatie</a:t>
            </a:r>
            <a:r>
              <a:rPr lang="en-NL" dirty="0"/>
              <a:t> doet meer dan een crisis doorstaan of herstellen: zij wordt door verstoringen, variatie en gecontroleerde fouten </a:t>
            </a:r>
            <a:r>
              <a:rPr lang="en-NL" b="1" dirty="0"/>
              <a:t>sterker, slimmer en innovatiever</a:t>
            </a:r>
            <a:r>
              <a:rPr lang="en-NL" dirty="0"/>
              <a:t>. Antifragiliteit is daarmee een stap verder dan veerkracht: de veerkrachtige organisatie keert terug of past zich aan; de antifragiële organisatie gebruikt de schok om haar functioneren te verbeteren.</a:t>
            </a:r>
            <a:endParaRPr lang="en-GB" dirty="0"/>
          </a:p>
        </p:txBody>
      </p:sp>
    </p:spTree>
    <p:extLst>
      <p:ext uri="{BB962C8B-B14F-4D97-AF65-F5344CB8AC3E}">
        <p14:creationId xmlns:p14="http://schemas.microsoft.com/office/powerpoint/2010/main" val="28313060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A5200-BFEE-804B-3C9B-534BDA494EA6}"/>
              </a:ext>
            </a:extLst>
          </p:cNvPr>
          <p:cNvSpPr>
            <a:spLocks noGrp="1"/>
          </p:cNvSpPr>
          <p:nvPr>
            <p:ph type="title"/>
          </p:nvPr>
        </p:nvSpPr>
        <p:spPr/>
        <p:txBody>
          <a:bodyPr/>
          <a:lstStyle/>
          <a:p>
            <a:pPr marL="0" marR="0" indent="0"/>
            <a:r>
              <a:rPr lang="en-NL" dirty="0">
                <a:solidFill>
                  <a:schemeClr val="tx1"/>
                </a:solidFill>
              </a:rPr>
              <a:t>Een </a:t>
            </a:r>
            <a:r>
              <a:rPr lang="en-NL" b="1" dirty="0">
                <a:solidFill>
                  <a:schemeClr val="tx1"/>
                </a:solidFill>
              </a:rPr>
              <a:t>bos-ecosysteem</a:t>
            </a:r>
            <a:r>
              <a:rPr lang="en-NL" dirty="0">
                <a:solidFill>
                  <a:schemeClr val="tx1"/>
                </a:solidFill>
              </a:rPr>
              <a:t>.</a:t>
            </a:r>
            <a:br>
              <a:rPr lang="en-NL" dirty="0">
                <a:solidFill>
                  <a:schemeClr val="tx1"/>
                </a:solidFill>
              </a:rPr>
            </a:br>
            <a:endParaRPr lang="en-GB" dirty="0"/>
          </a:p>
        </p:txBody>
      </p:sp>
      <p:graphicFrame>
        <p:nvGraphicFramePr>
          <p:cNvPr id="4" name="Content Placeholder 3">
            <a:extLst>
              <a:ext uri="{FF2B5EF4-FFF2-40B4-BE49-F238E27FC236}">
                <a16:creationId xmlns:a16="http://schemas.microsoft.com/office/drawing/2014/main" id="{7CAF3018-8DF4-5167-5251-C14296A23A2C}"/>
              </a:ext>
            </a:extLst>
          </p:cNvPr>
          <p:cNvGraphicFramePr>
            <a:graphicFrameLocks noGrp="1"/>
          </p:cNvGraphicFramePr>
          <p:nvPr>
            <p:ph idx="1"/>
          </p:nvPr>
        </p:nvGraphicFramePr>
        <p:xfrm>
          <a:off x="2464104" y="1556792"/>
          <a:ext cx="4215792" cy="3720230"/>
        </p:xfrm>
        <a:graphic>
          <a:graphicData uri="http://schemas.openxmlformats.org/drawingml/2006/table">
            <a:tbl>
              <a:tblPr>
                <a:tableStyleId>{5C22544A-7EE6-4342-B048-85BDC9FD1C3A}</a:tableStyleId>
              </a:tblPr>
              <a:tblGrid>
                <a:gridCol w="2107896">
                  <a:extLst>
                    <a:ext uri="{9D8B030D-6E8A-4147-A177-3AD203B41FA5}">
                      <a16:colId xmlns:a16="http://schemas.microsoft.com/office/drawing/2014/main" val="2025083756"/>
                    </a:ext>
                  </a:extLst>
                </a:gridCol>
                <a:gridCol w="2107896">
                  <a:extLst>
                    <a:ext uri="{9D8B030D-6E8A-4147-A177-3AD203B41FA5}">
                      <a16:colId xmlns:a16="http://schemas.microsoft.com/office/drawing/2014/main" val="3563254770"/>
                    </a:ext>
                  </a:extLst>
                </a:gridCol>
              </a:tblGrid>
              <a:tr h="225468">
                <a:tc>
                  <a:txBody>
                    <a:bodyPr/>
                    <a:lstStyle/>
                    <a:p>
                      <a:pPr indent="0" algn="l" fontAlgn="b" latinLnBrk="0">
                        <a:buNone/>
                      </a:pPr>
                      <a:r>
                        <a:rPr lang="en-NL" sz="1100">
                          <a:effectLst/>
                        </a:rPr>
                        <a:t>Kenmerk van het ecosysteem</a:t>
                      </a:r>
                      <a:endParaRPr lang="en-NL" sz="1100">
                        <a:effectLst/>
                        <a:latin typeface="var(--pplx-sans)"/>
                      </a:endParaRPr>
                    </a:p>
                  </a:txBody>
                  <a:tcPr marL="56367" marR="56367" marT="28184" marB="28184" anchor="b"/>
                </a:tc>
                <a:tc>
                  <a:txBody>
                    <a:bodyPr/>
                    <a:lstStyle/>
                    <a:p>
                      <a:pPr indent="0" algn="l" fontAlgn="b" latinLnBrk="0">
                        <a:buNone/>
                      </a:pPr>
                      <a:r>
                        <a:rPr lang="en-NL" sz="1100">
                          <a:effectLst/>
                        </a:rPr>
                        <a:t>Betekenis voor de organisatie</a:t>
                      </a:r>
                      <a:endParaRPr lang="en-NL" sz="1100">
                        <a:effectLst/>
                        <a:latin typeface="var(--pplx-sans)"/>
                      </a:endParaRPr>
                    </a:p>
                  </a:txBody>
                  <a:tcPr marL="56367" marR="56367" marT="28184" marB="28184" anchor="b"/>
                </a:tc>
                <a:extLst>
                  <a:ext uri="{0D108BD9-81ED-4DB2-BD59-A6C34878D82A}">
                    <a16:rowId xmlns:a16="http://schemas.microsoft.com/office/drawing/2014/main" val="3272775992"/>
                  </a:ext>
                </a:extLst>
              </a:tr>
              <a:tr h="394570">
                <a:tc>
                  <a:txBody>
                    <a:bodyPr/>
                    <a:lstStyle/>
                    <a:p>
                      <a:pPr indent="0" algn="l" fontAlgn="base" latinLnBrk="0">
                        <a:buNone/>
                      </a:pPr>
                      <a:r>
                        <a:rPr lang="en-NL" sz="1100">
                          <a:effectLst/>
                        </a:rPr>
                        <a:t>Biodiversiteit</a:t>
                      </a:r>
                      <a:endParaRPr lang="en-NL" sz="1100">
                        <a:effectLst/>
                        <a:latin typeface="var(--pplx-sans)"/>
                      </a:endParaRPr>
                    </a:p>
                  </a:txBody>
                  <a:tcPr marL="56367" marR="56367" marT="28184" marB="28184" anchor="ctr"/>
                </a:tc>
                <a:tc>
                  <a:txBody>
                    <a:bodyPr/>
                    <a:lstStyle/>
                    <a:p>
                      <a:pPr indent="0" algn="l" fontAlgn="base" latinLnBrk="0">
                        <a:buNone/>
                      </a:pPr>
                      <a:r>
                        <a:rPr lang="en-NL" sz="1100">
                          <a:effectLst/>
                        </a:rPr>
                        <a:t>Verschillende mensen, kennisgebieden en perspectieven</a:t>
                      </a:r>
                      <a:endParaRPr lang="en-NL" sz="1100">
                        <a:effectLst/>
                        <a:latin typeface="var(--pplx-sans)"/>
                      </a:endParaRPr>
                    </a:p>
                  </a:txBody>
                  <a:tcPr marL="56367" marR="56367" marT="28184" marB="28184" anchor="ctr"/>
                </a:tc>
                <a:extLst>
                  <a:ext uri="{0D108BD9-81ED-4DB2-BD59-A6C34878D82A}">
                    <a16:rowId xmlns:a16="http://schemas.microsoft.com/office/drawing/2014/main" val="4099626644"/>
                  </a:ext>
                </a:extLst>
              </a:tr>
              <a:tr h="394570">
                <a:tc>
                  <a:txBody>
                    <a:bodyPr/>
                    <a:lstStyle/>
                    <a:p>
                      <a:pPr indent="0" algn="l" fontAlgn="base" latinLnBrk="0">
                        <a:buNone/>
                      </a:pPr>
                      <a:r>
                        <a:rPr lang="en-NL" sz="1100">
                          <a:effectLst/>
                        </a:rPr>
                        <a:t>Veel onderlinge verbindingen</a:t>
                      </a:r>
                      <a:endParaRPr lang="en-NL" sz="1100">
                        <a:effectLst/>
                        <a:latin typeface="var(--pplx-sans)"/>
                      </a:endParaRPr>
                    </a:p>
                  </a:txBody>
                  <a:tcPr marL="56367" marR="56367" marT="28184" marB="28184" anchor="ctr"/>
                </a:tc>
                <a:tc>
                  <a:txBody>
                    <a:bodyPr/>
                    <a:lstStyle/>
                    <a:p>
                      <a:pPr indent="0" algn="l" fontAlgn="base" latinLnBrk="0">
                        <a:buNone/>
                      </a:pPr>
                      <a:r>
                        <a:rPr lang="en-NL" sz="1100">
                          <a:effectLst/>
                        </a:rPr>
                        <a:t>Netwerken, samenwerking en snelle informatie-uitwisseling</a:t>
                      </a:r>
                      <a:endParaRPr lang="en-NL" sz="1100">
                        <a:effectLst/>
                        <a:latin typeface="var(--pplx-sans)"/>
                      </a:endParaRPr>
                    </a:p>
                  </a:txBody>
                  <a:tcPr marL="56367" marR="56367" marT="28184" marB="28184" anchor="ctr"/>
                </a:tc>
                <a:extLst>
                  <a:ext uri="{0D108BD9-81ED-4DB2-BD59-A6C34878D82A}">
                    <a16:rowId xmlns:a16="http://schemas.microsoft.com/office/drawing/2014/main" val="4190296376"/>
                  </a:ext>
                </a:extLst>
              </a:tr>
              <a:tr h="394570">
                <a:tc>
                  <a:txBody>
                    <a:bodyPr/>
                    <a:lstStyle/>
                    <a:p>
                      <a:pPr indent="0" algn="l" fontAlgn="base" latinLnBrk="0">
                        <a:buNone/>
                      </a:pPr>
                      <a:r>
                        <a:rPr lang="en-NL" sz="1100">
                          <a:effectLst/>
                        </a:rPr>
                        <a:t>Geen centraal brein</a:t>
                      </a:r>
                      <a:endParaRPr lang="en-NL" sz="1100">
                        <a:effectLst/>
                        <a:latin typeface="var(--pplx-sans)"/>
                      </a:endParaRPr>
                    </a:p>
                  </a:txBody>
                  <a:tcPr marL="56367" marR="56367" marT="28184" marB="28184" anchor="ctr"/>
                </a:tc>
                <a:tc>
                  <a:txBody>
                    <a:bodyPr/>
                    <a:lstStyle/>
                    <a:p>
                      <a:pPr indent="0" algn="l" fontAlgn="base" latinLnBrk="0">
                        <a:buNone/>
                      </a:pPr>
                      <a:r>
                        <a:rPr lang="en-NL" sz="1100">
                          <a:effectLst/>
                        </a:rPr>
                        <a:t>Gedistribueerde intelligentie en decentrale besluitvorming</a:t>
                      </a:r>
                      <a:endParaRPr lang="en-NL" sz="1100">
                        <a:effectLst/>
                        <a:latin typeface="var(--pplx-sans)"/>
                      </a:endParaRPr>
                    </a:p>
                  </a:txBody>
                  <a:tcPr marL="56367" marR="56367" marT="28184" marB="28184" anchor="ctr"/>
                </a:tc>
                <a:extLst>
                  <a:ext uri="{0D108BD9-81ED-4DB2-BD59-A6C34878D82A}">
                    <a16:rowId xmlns:a16="http://schemas.microsoft.com/office/drawing/2014/main" val="3126106833"/>
                  </a:ext>
                </a:extLst>
              </a:tr>
              <a:tr h="394570">
                <a:tc>
                  <a:txBody>
                    <a:bodyPr/>
                    <a:lstStyle/>
                    <a:p>
                      <a:pPr indent="0" algn="l" fontAlgn="base" latinLnBrk="0">
                        <a:buNone/>
                      </a:pPr>
                      <a:r>
                        <a:rPr lang="en-NL" sz="1100">
                          <a:effectLst/>
                        </a:rPr>
                        <a:t>Kleine verstoringen</a:t>
                      </a:r>
                      <a:endParaRPr lang="en-NL" sz="1100">
                        <a:effectLst/>
                        <a:latin typeface="var(--pplx-sans)"/>
                      </a:endParaRPr>
                    </a:p>
                  </a:txBody>
                  <a:tcPr marL="56367" marR="56367" marT="28184" marB="28184" anchor="ctr"/>
                </a:tc>
                <a:tc>
                  <a:txBody>
                    <a:bodyPr/>
                    <a:lstStyle/>
                    <a:p>
                      <a:pPr indent="0" algn="l" fontAlgn="base" latinLnBrk="0">
                        <a:buNone/>
                      </a:pPr>
                      <a:r>
                        <a:rPr lang="en-NL" sz="1100">
                          <a:effectLst/>
                        </a:rPr>
                        <a:t>Experimenten, fouten en gecontroleerde mislukkingen</a:t>
                      </a:r>
                      <a:endParaRPr lang="en-NL" sz="1100">
                        <a:effectLst/>
                        <a:latin typeface="var(--pplx-sans)"/>
                      </a:endParaRPr>
                    </a:p>
                  </a:txBody>
                  <a:tcPr marL="56367" marR="56367" marT="28184" marB="28184" anchor="ctr"/>
                </a:tc>
                <a:extLst>
                  <a:ext uri="{0D108BD9-81ED-4DB2-BD59-A6C34878D82A}">
                    <a16:rowId xmlns:a16="http://schemas.microsoft.com/office/drawing/2014/main" val="2800018466"/>
                  </a:ext>
                </a:extLst>
              </a:tr>
              <a:tr h="394570">
                <a:tc>
                  <a:txBody>
                    <a:bodyPr/>
                    <a:lstStyle/>
                    <a:p>
                      <a:pPr indent="0" algn="l" fontAlgn="base" latinLnBrk="0">
                        <a:buNone/>
                      </a:pPr>
                      <a:r>
                        <a:rPr lang="en-NL" sz="1100">
                          <a:effectLst/>
                        </a:rPr>
                        <a:t>Natuurlijke selectie</a:t>
                      </a:r>
                      <a:endParaRPr lang="en-NL" sz="1100">
                        <a:effectLst/>
                        <a:latin typeface="var(--pplx-sans)"/>
                      </a:endParaRPr>
                    </a:p>
                  </a:txBody>
                  <a:tcPr marL="56367" marR="56367" marT="28184" marB="28184" anchor="ctr"/>
                </a:tc>
                <a:tc>
                  <a:txBody>
                    <a:bodyPr/>
                    <a:lstStyle/>
                    <a:p>
                      <a:pPr indent="0" algn="l" fontAlgn="base" latinLnBrk="0">
                        <a:buNone/>
                      </a:pPr>
                      <a:r>
                        <a:rPr lang="en-NL" sz="1100">
                          <a:effectLst/>
                        </a:rPr>
                        <a:t>Werkzame oplossingen blijven bestaan; onwerkzame verdwijnen</a:t>
                      </a:r>
                      <a:endParaRPr lang="en-NL" sz="1100">
                        <a:effectLst/>
                        <a:latin typeface="var(--pplx-sans)"/>
                      </a:endParaRPr>
                    </a:p>
                  </a:txBody>
                  <a:tcPr marL="56367" marR="56367" marT="28184" marB="28184" anchor="ctr"/>
                </a:tc>
                <a:extLst>
                  <a:ext uri="{0D108BD9-81ED-4DB2-BD59-A6C34878D82A}">
                    <a16:rowId xmlns:a16="http://schemas.microsoft.com/office/drawing/2014/main" val="154684794"/>
                  </a:ext>
                </a:extLst>
              </a:tr>
              <a:tr h="394570">
                <a:tc>
                  <a:txBody>
                    <a:bodyPr/>
                    <a:lstStyle/>
                    <a:p>
                      <a:pPr indent="0" algn="l" fontAlgn="base" latinLnBrk="0">
                        <a:buNone/>
                      </a:pPr>
                      <a:r>
                        <a:rPr lang="en-NL" sz="1100">
                          <a:effectLst/>
                        </a:rPr>
                        <a:t>Afbraak en vernieuwing</a:t>
                      </a:r>
                      <a:endParaRPr lang="en-NL" sz="1100">
                        <a:effectLst/>
                        <a:latin typeface="var(--pplx-sans)"/>
                      </a:endParaRPr>
                    </a:p>
                  </a:txBody>
                  <a:tcPr marL="56367" marR="56367" marT="28184" marB="28184" anchor="ctr"/>
                </a:tc>
                <a:tc>
                  <a:txBody>
                    <a:bodyPr/>
                    <a:lstStyle/>
                    <a:p>
                      <a:pPr indent="0" algn="l" fontAlgn="base" latinLnBrk="0">
                        <a:buNone/>
                      </a:pPr>
                      <a:r>
                        <a:rPr lang="en-NL" sz="1100">
                          <a:effectLst/>
                        </a:rPr>
                        <a:t>Oude processen maken plaats voor nieuwe</a:t>
                      </a:r>
                      <a:endParaRPr lang="en-NL" sz="1100">
                        <a:effectLst/>
                        <a:latin typeface="var(--pplx-sans)"/>
                      </a:endParaRPr>
                    </a:p>
                  </a:txBody>
                  <a:tcPr marL="56367" marR="56367" marT="28184" marB="28184" anchor="ctr"/>
                </a:tc>
                <a:extLst>
                  <a:ext uri="{0D108BD9-81ED-4DB2-BD59-A6C34878D82A}">
                    <a16:rowId xmlns:a16="http://schemas.microsoft.com/office/drawing/2014/main" val="1118889819"/>
                  </a:ext>
                </a:extLst>
              </a:tr>
              <a:tr h="563671">
                <a:tc>
                  <a:txBody>
                    <a:bodyPr/>
                    <a:lstStyle/>
                    <a:p>
                      <a:pPr indent="0" algn="l" fontAlgn="base" latinLnBrk="0">
                        <a:buNone/>
                      </a:pPr>
                      <a:r>
                        <a:rPr lang="en-NL" sz="1100">
                          <a:effectLst/>
                        </a:rPr>
                        <a:t>Zelforganisatie</a:t>
                      </a:r>
                      <a:endParaRPr lang="en-NL" sz="1100">
                        <a:effectLst/>
                        <a:latin typeface="var(--pplx-sans)"/>
                      </a:endParaRPr>
                    </a:p>
                  </a:txBody>
                  <a:tcPr marL="56367" marR="56367" marT="28184" marB="28184" anchor="ctr"/>
                </a:tc>
                <a:tc>
                  <a:txBody>
                    <a:bodyPr/>
                    <a:lstStyle/>
                    <a:p>
                      <a:pPr indent="0" algn="l" fontAlgn="base" latinLnBrk="0">
                        <a:buNone/>
                      </a:pPr>
                      <a:r>
                        <a:rPr lang="en-NL" sz="1100">
                          <a:effectLst/>
                        </a:rPr>
                        <a:t>Teams passen zich lokaal aan zonder centrale aansturing van elk detail</a:t>
                      </a:r>
                      <a:endParaRPr lang="en-NL" sz="1100">
                        <a:effectLst/>
                        <a:latin typeface="var(--pplx-sans)"/>
                      </a:endParaRPr>
                    </a:p>
                  </a:txBody>
                  <a:tcPr marL="56367" marR="56367" marT="28184" marB="28184" anchor="ctr"/>
                </a:tc>
                <a:extLst>
                  <a:ext uri="{0D108BD9-81ED-4DB2-BD59-A6C34878D82A}">
                    <a16:rowId xmlns:a16="http://schemas.microsoft.com/office/drawing/2014/main" val="1340250902"/>
                  </a:ext>
                </a:extLst>
              </a:tr>
              <a:tr h="563671">
                <a:tc>
                  <a:txBody>
                    <a:bodyPr/>
                    <a:lstStyle/>
                    <a:p>
                      <a:pPr indent="0" algn="l" fontAlgn="base" latinLnBrk="0">
                        <a:buNone/>
                      </a:pPr>
                      <a:r>
                        <a:rPr lang="en-NL" sz="1100">
                          <a:effectLst/>
                        </a:rPr>
                        <a:t>Groei na verstoring</a:t>
                      </a:r>
                      <a:endParaRPr lang="en-NL" sz="1100">
                        <a:effectLst/>
                        <a:latin typeface="var(--pplx-sans)"/>
                      </a:endParaRPr>
                    </a:p>
                  </a:txBody>
                  <a:tcPr marL="56367" marR="56367" marT="28184" marB="28184" anchor="ctr"/>
                </a:tc>
                <a:tc>
                  <a:txBody>
                    <a:bodyPr/>
                    <a:lstStyle/>
                    <a:p>
                      <a:pPr indent="0" algn="l" fontAlgn="base" latinLnBrk="0">
                        <a:buNone/>
                      </a:pPr>
                      <a:r>
                        <a:rPr lang="en-NL" sz="1100" dirty="0">
                          <a:effectLst/>
                        </a:rPr>
                        <a:t>Een brand of storm kan ruimte scheppen voor nieuwe ontwikkeling</a:t>
                      </a:r>
                      <a:endParaRPr lang="en-NL" sz="1100" dirty="0">
                        <a:effectLst/>
                        <a:latin typeface="var(--pplx-sans)"/>
                      </a:endParaRPr>
                    </a:p>
                  </a:txBody>
                  <a:tcPr marL="56367" marR="56367" marT="28184" marB="28184" anchor="ctr"/>
                </a:tc>
                <a:extLst>
                  <a:ext uri="{0D108BD9-81ED-4DB2-BD59-A6C34878D82A}">
                    <a16:rowId xmlns:a16="http://schemas.microsoft.com/office/drawing/2014/main" val="1030148779"/>
                  </a:ext>
                </a:extLst>
              </a:tr>
            </a:tbl>
          </a:graphicData>
        </a:graphic>
      </p:graphicFrame>
      <p:sp>
        <p:nvSpPr>
          <p:cNvPr id="6" name="TextBox 5">
            <a:extLst>
              <a:ext uri="{FF2B5EF4-FFF2-40B4-BE49-F238E27FC236}">
                <a16:creationId xmlns:a16="http://schemas.microsoft.com/office/drawing/2014/main" id="{031CBD4D-FA50-2DEB-F068-CFEE66D60A93}"/>
              </a:ext>
            </a:extLst>
          </p:cNvPr>
          <p:cNvSpPr txBox="1"/>
          <p:nvPr/>
        </p:nvSpPr>
        <p:spPr>
          <a:xfrm>
            <a:off x="1835696" y="-11908704"/>
            <a:ext cx="4572000" cy="1569660"/>
          </a:xfrm>
          <a:prstGeom prst="rect">
            <a:avLst/>
          </a:prstGeom>
          <a:noFill/>
        </p:spPr>
        <p:txBody>
          <a:bodyPr wrap="square">
            <a:spAutoFit/>
          </a:bodyPr>
          <a:lstStyle/>
          <a:p>
            <a:pPr marL="0" marR="0" indent="0" algn="l">
              <a:buNone/>
            </a:pPr>
            <a:endParaRPr lang="en-NL" sz="2400" b="0" i="0" u="none" strike="noStrike" dirty="0">
              <a:solidFill>
                <a:schemeClr val="tx1"/>
              </a:solidFill>
              <a:effectLst/>
              <a:latin typeface="Arial" pitchFamily="34" charset="0"/>
            </a:endParaRPr>
          </a:p>
          <a:p>
            <a:pPr indent="0" algn="l">
              <a:buNone/>
            </a:pPr>
            <a:r>
              <a:rPr lang="en-NL" sz="2400" b="0" i="0" u="none" strike="noStrike" dirty="0">
                <a:solidFill>
                  <a:schemeClr val="tx1"/>
                </a:solidFill>
                <a:effectLst/>
                <a:latin typeface="Arial" pitchFamily="34" charset="0"/>
              </a:rPr>
              <a:t>​</a:t>
            </a:r>
          </a:p>
          <a:p>
            <a:pPr>
              <a:buNone/>
            </a:pPr>
            <a:br>
              <a:rPr lang="en-NL" dirty="0"/>
            </a:br>
            <a:endParaRPr lang="en-GB" dirty="0"/>
          </a:p>
        </p:txBody>
      </p:sp>
    </p:spTree>
    <p:extLst>
      <p:ext uri="{BB962C8B-B14F-4D97-AF65-F5344CB8AC3E}">
        <p14:creationId xmlns:p14="http://schemas.microsoft.com/office/powerpoint/2010/main" val="6040345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0AA2F-E5C5-D933-BC67-34A6E7B028C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3DE933C-FD9E-B708-7AEF-885A586405F0}"/>
              </a:ext>
            </a:extLst>
          </p:cNvPr>
          <p:cNvSpPr>
            <a:spLocks noGrp="1"/>
          </p:cNvSpPr>
          <p:nvPr>
            <p:ph idx="1"/>
          </p:nvPr>
        </p:nvSpPr>
        <p:spPr/>
        <p:txBody>
          <a:bodyPr/>
          <a:lstStyle/>
          <a:p>
            <a:r>
              <a:rPr lang="en-NL" dirty="0"/>
              <a:t>Een bos is niet antifragiel omdat elke boom een storm overleeft. Het geheel wordt sterker doordat sommige takken of bomen uitvallen, voedingsstoffen vrijkomen, nieuwe groei ontstaat en verschillende soorten elkaar aanvullen. De organisatie leert dus niet alleen van wat goed gaat, maar ook van </a:t>
            </a:r>
            <a:r>
              <a:rPr lang="en-NL" b="1" dirty="0"/>
              <a:t>kleine, lokale mislukkingen voordat een systeemcrisis ontstaat</a:t>
            </a:r>
            <a:r>
              <a:rPr lang="en-NL" dirty="0"/>
              <a:t>.</a:t>
            </a:r>
            <a:br>
              <a:rPr lang="en-NL" dirty="0"/>
            </a:br>
            <a:endParaRPr lang="en-GB" dirty="0"/>
          </a:p>
        </p:txBody>
      </p:sp>
    </p:spTree>
    <p:extLst>
      <p:ext uri="{BB962C8B-B14F-4D97-AF65-F5344CB8AC3E}">
        <p14:creationId xmlns:p14="http://schemas.microsoft.com/office/powerpoint/2010/main" val="6479916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567FC-401C-416F-E514-9A6B763895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259201-D97B-D54B-7519-7BA9FEB1ABFC}"/>
              </a:ext>
            </a:extLst>
          </p:cNvPr>
          <p:cNvSpPr>
            <a:spLocks noGrp="1"/>
          </p:cNvSpPr>
          <p:nvPr>
            <p:ph type="title"/>
          </p:nvPr>
        </p:nvSpPr>
        <p:spPr/>
        <p:txBody>
          <a:bodyPr/>
          <a:lstStyle/>
          <a:p>
            <a:r>
              <a:rPr lang="en-GB" dirty="0" err="1">
                <a:solidFill>
                  <a:srgbClr val="00A7A2"/>
                </a:solidFill>
              </a:rPr>
              <a:t>Tussentijdse</a:t>
            </a:r>
            <a:r>
              <a:rPr lang="en-GB" dirty="0">
                <a:solidFill>
                  <a:srgbClr val="00A7A2"/>
                </a:solidFill>
              </a:rPr>
              <a:t> </a:t>
            </a:r>
            <a:r>
              <a:rPr lang="en-GB" dirty="0" err="1">
                <a:solidFill>
                  <a:srgbClr val="00A7A2"/>
                </a:solidFill>
              </a:rPr>
              <a:t>conclusie</a:t>
            </a:r>
            <a:r>
              <a:rPr lang="en-GB" dirty="0">
                <a:solidFill>
                  <a:srgbClr val="00A7A2"/>
                </a:solidFill>
              </a:rPr>
              <a:t> 3</a:t>
            </a:r>
          </a:p>
        </p:txBody>
      </p:sp>
      <p:sp>
        <p:nvSpPr>
          <p:cNvPr id="3" name="Content Placeholder 2">
            <a:extLst>
              <a:ext uri="{FF2B5EF4-FFF2-40B4-BE49-F238E27FC236}">
                <a16:creationId xmlns:a16="http://schemas.microsoft.com/office/drawing/2014/main" id="{D3FFE47C-CA81-6984-C339-E2EF7D6E0790}"/>
              </a:ext>
            </a:extLst>
          </p:cNvPr>
          <p:cNvSpPr>
            <a:spLocks noGrp="1"/>
          </p:cNvSpPr>
          <p:nvPr>
            <p:ph idx="1"/>
          </p:nvPr>
        </p:nvSpPr>
        <p:spPr>
          <a:xfrm>
            <a:off x="685800" y="1981200"/>
            <a:ext cx="7772400" cy="1591816"/>
          </a:xfrm>
        </p:spPr>
        <p:txBody>
          <a:bodyPr/>
          <a:lstStyle/>
          <a:p>
            <a:pPr marL="0" indent="0">
              <a:buNone/>
            </a:pPr>
            <a:endParaRPr lang="en-GB" dirty="0"/>
          </a:p>
          <a:p>
            <a:pPr marL="0" indent="0" algn="ctr">
              <a:buNone/>
            </a:pPr>
            <a:r>
              <a:rPr lang="en-GB" dirty="0"/>
              <a:t>Er </a:t>
            </a:r>
            <a:r>
              <a:rPr lang="en-GB" dirty="0" err="1"/>
              <a:t>zijn</a:t>
            </a:r>
            <a:r>
              <a:rPr lang="en-GB" dirty="0"/>
              <a:t> vier </a:t>
            </a:r>
            <a:r>
              <a:rPr lang="en-GB" dirty="0" err="1"/>
              <a:t>kwaliteitsparadigma’s</a:t>
            </a:r>
            <a:r>
              <a:rPr lang="en-GB" dirty="0"/>
              <a:t>, die alle </a:t>
            </a:r>
            <a:r>
              <a:rPr lang="en-GB" dirty="0" err="1"/>
              <a:t>waardevol</a:t>
            </a:r>
            <a:r>
              <a:rPr lang="en-GB" dirty="0"/>
              <a:t> </a:t>
            </a:r>
            <a:r>
              <a:rPr lang="en-GB" dirty="0" err="1"/>
              <a:t>zijn</a:t>
            </a:r>
            <a:r>
              <a:rPr lang="en-GB" dirty="0"/>
              <a:t>, maar in </a:t>
            </a:r>
            <a:r>
              <a:rPr lang="en-GB" dirty="0" err="1"/>
              <a:t>verschillende</a:t>
            </a:r>
            <a:r>
              <a:rPr lang="en-GB" dirty="0"/>
              <a:t> </a:t>
            </a:r>
            <a:r>
              <a:rPr lang="en-GB" dirty="0" err="1"/>
              <a:t>contexten</a:t>
            </a:r>
            <a:r>
              <a:rPr lang="en-GB" dirty="0"/>
              <a:t>.</a:t>
            </a:r>
          </a:p>
        </p:txBody>
      </p:sp>
    </p:spTree>
    <p:extLst>
      <p:ext uri="{BB962C8B-B14F-4D97-AF65-F5344CB8AC3E}">
        <p14:creationId xmlns:p14="http://schemas.microsoft.com/office/powerpoint/2010/main" val="28215208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a:extLst>
              <a:ext uri="{FF2B5EF4-FFF2-40B4-BE49-F238E27FC236}">
                <a16:creationId xmlns:a16="http://schemas.microsoft.com/office/drawing/2014/main" id="{7D7C2866-A76C-FA4A-8371-9ACCB0A35167}"/>
              </a:ext>
            </a:extLst>
          </p:cNvPr>
          <p:cNvSpPr>
            <a:spLocks noGrp="1" noChangeArrowheads="1"/>
          </p:cNvSpPr>
          <p:nvPr>
            <p:ph type="title"/>
          </p:nvPr>
        </p:nvSpPr>
        <p:spPr/>
        <p:txBody>
          <a:bodyPr/>
          <a:lstStyle/>
          <a:p>
            <a:r>
              <a:rPr lang="en-GB" altLang="en-NL" dirty="0" err="1">
                <a:solidFill>
                  <a:srgbClr val="00ACB0"/>
                </a:solidFill>
                <a:ea typeface="ＭＳ Ｐゴシック" panose="020B0600070205080204" pitchFamily="34" charset="-128"/>
              </a:rPr>
              <a:t>Vraag</a:t>
            </a:r>
            <a:endParaRPr lang="en-GB" altLang="en-NL" dirty="0">
              <a:solidFill>
                <a:srgbClr val="00ACB0"/>
              </a:solidFill>
              <a:ea typeface="ＭＳ Ｐゴシック" panose="020B0600070205080204" pitchFamily="34" charset="-128"/>
            </a:endParaRPr>
          </a:p>
        </p:txBody>
      </p:sp>
      <p:sp>
        <p:nvSpPr>
          <p:cNvPr id="53250" name="Tijdelijke aanduiding voor inhoud 2">
            <a:extLst>
              <a:ext uri="{FF2B5EF4-FFF2-40B4-BE49-F238E27FC236}">
                <a16:creationId xmlns:a16="http://schemas.microsoft.com/office/drawing/2014/main" id="{EAB39BAB-86C0-0241-B206-5A12F4A2B901}"/>
              </a:ext>
            </a:extLst>
          </p:cNvPr>
          <p:cNvSpPr>
            <a:spLocks noGrp="1" noChangeArrowheads="1"/>
          </p:cNvSpPr>
          <p:nvPr>
            <p:ph idx="1"/>
          </p:nvPr>
        </p:nvSpPr>
        <p:spPr>
          <a:xfrm>
            <a:off x="762000" y="1762125"/>
            <a:ext cx="7881938" cy="954088"/>
          </a:xfrm>
        </p:spPr>
        <p:txBody>
          <a:bodyPr/>
          <a:lstStyle/>
          <a:p>
            <a:pPr marL="0" indent="0">
              <a:buFont typeface="Zapf Dingbats" pitchFamily="123" charset="2"/>
              <a:buNone/>
            </a:pPr>
            <a:r>
              <a:rPr lang="en-GB" altLang="en-NL" dirty="0" err="1">
                <a:ea typeface="ＭＳ Ｐゴシック" panose="020B0600070205080204" pitchFamily="34" charset="-128"/>
              </a:rPr>
              <a:t>Waar</a:t>
            </a:r>
            <a:r>
              <a:rPr lang="en-GB" altLang="en-NL" dirty="0">
                <a:ea typeface="ＭＳ Ｐゴシック" panose="020B0600070205080204" pitchFamily="34" charset="-128"/>
              </a:rPr>
              <a:t> in de </a:t>
            </a:r>
            <a:r>
              <a:rPr lang="en-GB" altLang="en-NL" dirty="0" err="1">
                <a:ea typeface="ＭＳ Ｐゴシック" panose="020B0600070205080204" pitchFamily="34" charset="-128"/>
              </a:rPr>
              <a:t>opleiding</a:t>
            </a:r>
            <a:r>
              <a:rPr lang="en-GB" altLang="en-NL" dirty="0">
                <a:ea typeface="ＭＳ Ｐゴシック" panose="020B0600070205080204" pitchFamily="34" charset="-128"/>
              </a:rPr>
              <a:t> </a:t>
            </a:r>
            <a:r>
              <a:rPr lang="en-GB" altLang="en-NL" dirty="0" err="1">
                <a:ea typeface="ＭＳ Ｐゴシック" panose="020B0600070205080204" pitchFamily="34" charset="-128"/>
              </a:rPr>
              <a:t>herken</a:t>
            </a:r>
            <a:r>
              <a:rPr lang="en-GB" altLang="en-NL" dirty="0">
                <a:ea typeface="ＭＳ Ｐゴシック" panose="020B0600070205080204" pitchFamily="34" charset="-128"/>
              </a:rPr>
              <a:t> je </a:t>
            </a:r>
            <a:r>
              <a:rPr lang="en-GB" altLang="en-NL" dirty="0" err="1">
                <a:ea typeface="ＭＳ Ｐゴシック" panose="020B0600070205080204" pitchFamily="34" charset="-128"/>
              </a:rPr>
              <a:t>een</a:t>
            </a:r>
            <a:r>
              <a:rPr lang="en-GB" altLang="en-NL" dirty="0">
                <a:ea typeface="ＭＳ Ｐゴシック" panose="020B0600070205080204" pitchFamily="34" charset="-128"/>
              </a:rPr>
              <a:t> of </a:t>
            </a:r>
            <a:r>
              <a:rPr lang="en-GB" altLang="en-NL" dirty="0" err="1">
                <a:ea typeface="ＭＳ Ｐゴシック" panose="020B0600070205080204" pitchFamily="34" charset="-128"/>
              </a:rPr>
              <a:t>meer</a:t>
            </a:r>
            <a:r>
              <a:rPr lang="en-GB" altLang="en-NL" dirty="0">
                <a:ea typeface="ＭＳ Ｐゴシック" panose="020B0600070205080204" pitchFamily="34" charset="-128"/>
              </a:rPr>
              <a:t> van de </a:t>
            </a:r>
            <a:r>
              <a:rPr lang="en-GB" altLang="en-NL" dirty="0" err="1">
                <a:ea typeface="ＭＳ Ｐゴシック" panose="020B0600070205080204" pitchFamily="34" charset="-128"/>
              </a:rPr>
              <a:t>vensters</a:t>
            </a:r>
            <a:r>
              <a:rPr lang="en-GB" altLang="en-NL" dirty="0">
                <a:ea typeface="ＭＳ Ｐゴシック" panose="020B0600070205080204" pitchFamily="34" charset="-128"/>
              </a:rPr>
              <a:t>?</a:t>
            </a:r>
          </a:p>
          <a:p>
            <a:pPr marL="0" indent="0">
              <a:buFont typeface="Zapf Dingbats" pitchFamily="123" charset="2"/>
              <a:buNone/>
            </a:pPr>
            <a:r>
              <a:rPr lang="en-GB" altLang="en-NL" dirty="0">
                <a:ea typeface="ＭＳ Ｐゴシック" panose="020B0600070205080204" pitchFamily="34" charset="-128"/>
              </a:rPr>
              <a:t>	</a:t>
            </a:r>
            <a:r>
              <a:rPr lang="en-GB" altLang="en-NL" dirty="0" err="1">
                <a:ea typeface="ＭＳ Ｐゴシック" panose="020B0600070205080204" pitchFamily="34" charset="-128"/>
              </a:rPr>
              <a:t>empirie</a:t>
            </a:r>
            <a:r>
              <a:rPr lang="en-GB" altLang="en-NL" dirty="0">
                <a:ea typeface="ＭＳ Ｐゴシック" panose="020B0600070205080204" pitchFamily="34" charset="-128"/>
              </a:rPr>
              <a:t> van het </a:t>
            </a:r>
            <a:r>
              <a:rPr lang="en-GB" altLang="en-NL" dirty="0" err="1">
                <a:ea typeface="ＭＳ Ｐゴシック" panose="020B0600070205080204" pitchFamily="34" charset="-128"/>
              </a:rPr>
              <a:t>meten</a:t>
            </a:r>
            <a:endParaRPr lang="en-GB" altLang="en-NL" dirty="0">
              <a:ea typeface="ＭＳ Ｐゴシック" panose="020B0600070205080204" pitchFamily="34" charset="-128"/>
            </a:endParaRPr>
          </a:p>
          <a:p>
            <a:pPr marL="0" indent="0">
              <a:buFont typeface="Zapf Dingbats" pitchFamily="123" charset="2"/>
              <a:buNone/>
            </a:pPr>
            <a:r>
              <a:rPr lang="en-GB" altLang="en-NL" dirty="0">
                <a:ea typeface="ＭＳ Ｐゴシック" panose="020B0600070205080204" pitchFamily="34" charset="-128"/>
              </a:rPr>
              <a:t>	</a:t>
            </a:r>
            <a:r>
              <a:rPr lang="en-GB" altLang="en-NL" dirty="0" err="1">
                <a:ea typeface="ＭＳ Ｐゴシック" panose="020B0600070205080204" pitchFamily="34" charset="-128"/>
              </a:rPr>
              <a:t>referentie</a:t>
            </a:r>
            <a:r>
              <a:rPr lang="en-GB" altLang="en-NL" dirty="0">
                <a:ea typeface="ＭＳ Ｐゴシック" panose="020B0600070205080204" pitchFamily="34" charset="-128"/>
              </a:rPr>
              <a:t> van de </a:t>
            </a:r>
            <a:r>
              <a:rPr lang="en-GB" altLang="en-NL" dirty="0" err="1">
                <a:ea typeface="ＭＳ Ｐゴシック" panose="020B0600070205080204" pitchFamily="34" charset="-128"/>
              </a:rPr>
              <a:t>modellen</a:t>
            </a:r>
            <a:endParaRPr lang="en-GB" altLang="en-NL" dirty="0">
              <a:ea typeface="ＭＳ Ｐゴシック" panose="020B0600070205080204" pitchFamily="34" charset="-128"/>
            </a:endParaRPr>
          </a:p>
          <a:p>
            <a:pPr marL="0" indent="0">
              <a:buFont typeface="Zapf Dingbats" pitchFamily="123" charset="2"/>
              <a:buNone/>
            </a:pPr>
            <a:r>
              <a:rPr lang="en-GB" altLang="en-NL" dirty="0">
                <a:ea typeface="ＭＳ Ｐゴシック" panose="020B0600070205080204" pitchFamily="34" charset="-128"/>
              </a:rPr>
              <a:t>	</a:t>
            </a:r>
            <a:r>
              <a:rPr lang="en-GB" altLang="en-NL" dirty="0" err="1">
                <a:ea typeface="ＭＳ Ｐゴシック" panose="020B0600070205080204" pitchFamily="34" charset="-128"/>
              </a:rPr>
              <a:t>reflectie</a:t>
            </a:r>
            <a:r>
              <a:rPr lang="en-GB" altLang="en-NL" dirty="0">
                <a:ea typeface="ＭＳ Ｐゴシック" panose="020B0600070205080204" pitchFamily="34" charset="-128"/>
              </a:rPr>
              <a:t> van de professionals</a:t>
            </a:r>
          </a:p>
          <a:p>
            <a:pPr marL="0" indent="0">
              <a:buFont typeface="Zapf Dingbats" pitchFamily="123" charset="2"/>
              <a:buNone/>
            </a:pPr>
            <a:r>
              <a:rPr lang="en-GB" altLang="en-NL" dirty="0">
                <a:ea typeface="ＭＳ Ｐゴシック" panose="020B0600070205080204" pitchFamily="34" charset="-128"/>
              </a:rPr>
              <a:t>	</a:t>
            </a:r>
            <a:r>
              <a:rPr lang="en-GB" altLang="en-NL" dirty="0" err="1">
                <a:ea typeface="ＭＳ Ｐゴシック" panose="020B0600070205080204" pitchFamily="34" charset="-128"/>
              </a:rPr>
              <a:t>emergentie</a:t>
            </a:r>
            <a:r>
              <a:rPr lang="en-GB" altLang="en-NL" dirty="0">
                <a:ea typeface="ＭＳ Ｐゴシック" panose="020B0600070205080204" pitchFamily="34" charset="-128"/>
              </a:rPr>
              <a:t> </a:t>
            </a:r>
            <a:r>
              <a:rPr lang="en-GB" altLang="en-NL" dirty="0" err="1">
                <a:ea typeface="ＭＳ Ｐゴシック" panose="020B0600070205080204" pitchFamily="34" charset="-128"/>
              </a:rPr>
              <a:t>uit</a:t>
            </a:r>
            <a:r>
              <a:rPr lang="en-GB" altLang="en-NL" dirty="0">
                <a:ea typeface="ＭＳ Ｐゴシック" panose="020B0600070205080204" pitchFamily="34" charset="-128"/>
              </a:rPr>
              <a:t> co-</a:t>
            </a:r>
            <a:r>
              <a:rPr lang="en-GB" altLang="en-NL" dirty="0" err="1">
                <a:ea typeface="ＭＳ Ｐゴシック" panose="020B0600070205080204" pitchFamily="34" charset="-128"/>
              </a:rPr>
              <a:t>creatie</a:t>
            </a:r>
            <a:endParaRPr lang="en-GB" altLang="en-NL" dirty="0">
              <a:ea typeface="ＭＳ Ｐゴシック" panose="020B0600070205080204" pitchFamily="34" charset="-128"/>
            </a:endParaRPr>
          </a:p>
          <a:p>
            <a:pPr marL="0" indent="0">
              <a:buFont typeface="Zapf Dingbats" pitchFamily="123" charset="2"/>
              <a:buNone/>
            </a:pPr>
            <a:r>
              <a:rPr lang="en-GB" altLang="en-NL" dirty="0">
                <a:ea typeface="ＭＳ Ｐゴシック" panose="020B0600070205080204" pitchFamily="34" charset="-128"/>
              </a:rPr>
              <a:t>	</a:t>
            </a:r>
          </a:p>
        </p:txBody>
      </p:sp>
    </p:spTree>
    <p:extLst>
      <p:ext uri="{BB962C8B-B14F-4D97-AF65-F5344CB8AC3E}">
        <p14:creationId xmlns:p14="http://schemas.microsoft.com/office/powerpoint/2010/main" val="24541111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685800" y="404664"/>
            <a:ext cx="7772400" cy="1438300"/>
          </a:xfrm>
        </p:spPr>
        <p:txBody>
          <a:bodyPr/>
          <a:lstStyle/>
          <a:p>
            <a:pPr algn="l"/>
            <a:br>
              <a:rPr lang="nl-NL" sz="2800" dirty="0"/>
            </a:br>
            <a:br>
              <a:rPr lang="nl-NL" sz="2400" dirty="0"/>
            </a:br>
            <a:r>
              <a:rPr lang="nl-NL" sz="2400" dirty="0"/>
              <a:t> 				</a:t>
            </a:r>
          </a:p>
        </p:txBody>
      </p:sp>
      <p:sp>
        <p:nvSpPr>
          <p:cNvPr id="5" name="Tijdelijke aanduiding voor inhoud 4"/>
          <p:cNvSpPr>
            <a:spLocks noGrp="1"/>
          </p:cNvSpPr>
          <p:nvPr>
            <p:ph sz="half" idx="1"/>
          </p:nvPr>
        </p:nvSpPr>
        <p:spPr/>
        <p:txBody>
          <a:bodyPr/>
          <a:lstStyle/>
          <a:p>
            <a:pPr marL="0" indent="0">
              <a:buNone/>
            </a:pPr>
            <a:r>
              <a:rPr lang="nl-NL" dirty="0">
                <a:solidFill>
                  <a:srgbClr val="00ACB0"/>
                </a:solidFill>
              </a:rPr>
              <a:t>Vragenlijst</a:t>
            </a:r>
          </a:p>
        </p:txBody>
      </p:sp>
      <p:sp>
        <p:nvSpPr>
          <p:cNvPr id="2" name="Content Placeholder 1">
            <a:extLst>
              <a:ext uri="{FF2B5EF4-FFF2-40B4-BE49-F238E27FC236}">
                <a16:creationId xmlns:a16="http://schemas.microsoft.com/office/drawing/2014/main" id="{5F32D2A9-CC49-AB43-8840-396F2CEA3E9A}"/>
              </a:ext>
            </a:extLst>
          </p:cNvPr>
          <p:cNvSpPr>
            <a:spLocks noGrp="1"/>
          </p:cNvSpPr>
          <p:nvPr>
            <p:ph sz="half" idx="2"/>
          </p:nvPr>
        </p:nvSpPr>
        <p:spPr/>
        <p:txBody>
          <a:bodyPr/>
          <a:lstStyle/>
          <a:p>
            <a:r>
              <a:rPr lang="en-NL" dirty="0"/>
              <a:t>Individueel invullen</a:t>
            </a:r>
          </a:p>
          <a:p>
            <a:r>
              <a:rPr lang="en-NL" dirty="0"/>
              <a:t>Scoren</a:t>
            </a:r>
          </a:p>
          <a:p>
            <a:endParaRPr lang="en-NL" dirty="0"/>
          </a:p>
          <a:p>
            <a:r>
              <a:rPr lang="en-NL" dirty="0"/>
              <a:t>Reactie?</a:t>
            </a:r>
          </a:p>
        </p:txBody>
      </p:sp>
    </p:spTree>
    <p:extLst>
      <p:ext uri="{BB962C8B-B14F-4D97-AF65-F5344CB8AC3E}">
        <p14:creationId xmlns:p14="http://schemas.microsoft.com/office/powerpoint/2010/main" val="11887557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EB803-80F9-064D-944E-2792E11EF9B2}"/>
              </a:ext>
            </a:extLst>
          </p:cNvPr>
          <p:cNvSpPr>
            <a:spLocks noGrp="1"/>
          </p:cNvSpPr>
          <p:nvPr>
            <p:ph type="title"/>
          </p:nvPr>
        </p:nvSpPr>
        <p:spPr>
          <a:xfrm>
            <a:off x="1281473" y="96250"/>
            <a:ext cx="6686128" cy="796900"/>
          </a:xfrm>
        </p:spPr>
        <p:txBody>
          <a:bodyPr/>
          <a:lstStyle/>
          <a:p>
            <a:r>
              <a:rPr lang="en-NL" sz="2800" dirty="0">
                <a:solidFill>
                  <a:srgbClr val="00ACB0"/>
                </a:solidFill>
              </a:rPr>
              <a:t>De vier vensters</a:t>
            </a:r>
          </a:p>
        </p:txBody>
      </p:sp>
      <p:pic>
        <p:nvPicPr>
          <p:cNvPr id="7" name="Content Placeholder 6" descr="A table of informational text&#10;&#10;Description automatically generated with medium confidence">
            <a:extLst>
              <a:ext uri="{FF2B5EF4-FFF2-40B4-BE49-F238E27FC236}">
                <a16:creationId xmlns:a16="http://schemas.microsoft.com/office/drawing/2014/main" id="{5683FA4F-5C88-ABA0-DF53-DA7FB863814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893150"/>
            <a:ext cx="8712968" cy="4840106"/>
          </a:xfrm>
        </p:spPr>
      </p:pic>
    </p:spTree>
    <p:extLst>
      <p:ext uri="{BB962C8B-B14F-4D97-AF65-F5344CB8AC3E}">
        <p14:creationId xmlns:p14="http://schemas.microsoft.com/office/powerpoint/2010/main" val="17912801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91787-0D31-D8F2-04A9-922278512D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1F2DFF-6684-D85E-215D-B135DC72DAAD}"/>
              </a:ext>
            </a:extLst>
          </p:cNvPr>
          <p:cNvSpPr>
            <a:spLocks noGrp="1"/>
          </p:cNvSpPr>
          <p:nvPr>
            <p:ph type="title"/>
          </p:nvPr>
        </p:nvSpPr>
        <p:spPr>
          <a:xfrm>
            <a:off x="701407" y="15570"/>
            <a:ext cx="7772400" cy="1143000"/>
          </a:xfrm>
        </p:spPr>
        <p:txBody>
          <a:bodyPr/>
          <a:lstStyle/>
          <a:p>
            <a:r>
              <a:rPr lang="en-NL" dirty="0">
                <a:solidFill>
                  <a:srgbClr val="00ACB0"/>
                </a:solidFill>
              </a:rPr>
              <a:t>Agenda</a:t>
            </a:r>
          </a:p>
        </p:txBody>
      </p:sp>
      <p:sp>
        <p:nvSpPr>
          <p:cNvPr id="3" name="Content Placeholder 2">
            <a:extLst>
              <a:ext uri="{FF2B5EF4-FFF2-40B4-BE49-F238E27FC236}">
                <a16:creationId xmlns:a16="http://schemas.microsoft.com/office/drawing/2014/main" id="{EC65F6A8-FF8D-90ED-F0AC-6D63FAFC3C01}"/>
              </a:ext>
            </a:extLst>
          </p:cNvPr>
          <p:cNvSpPr>
            <a:spLocks noGrp="1"/>
          </p:cNvSpPr>
          <p:nvPr>
            <p:ph idx="1"/>
          </p:nvPr>
        </p:nvSpPr>
        <p:spPr>
          <a:xfrm>
            <a:off x="670193" y="980728"/>
            <a:ext cx="7772400" cy="4680520"/>
          </a:xfrm>
        </p:spPr>
        <p:txBody>
          <a:bodyPr/>
          <a:lstStyle/>
          <a:p>
            <a:pPr marL="0" indent="0">
              <a:buNone/>
            </a:pPr>
            <a:r>
              <a:rPr lang="en-NL" sz="1800" dirty="0">
                <a:solidFill>
                  <a:schemeClr val="bg1">
                    <a:lumMod val="75000"/>
                  </a:schemeClr>
                </a:solidFill>
              </a:rPr>
              <a:t>9.30   start met welkom en programma van de dag</a:t>
            </a:r>
          </a:p>
          <a:p>
            <a:pPr marL="0" indent="0">
              <a:buNone/>
            </a:pPr>
            <a:r>
              <a:rPr lang="en-NL" sz="1800" dirty="0">
                <a:solidFill>
                  <a:schemeClr val="bg1">
                    <a:lumMod val="75000"/>
                  </a:schemeClr>
                </a:solidFill>
              </a:rPr>
              <a:t>10.00  huiswerk, materialen</a:t>
            </a:r>
          </a:p>
          <a:p>
            <a:pPr marL="0" indent="0">
              <a:buNone/>
            </a:pPr>
            <a:r>
              <a:rPr lang="en-NL" sz="1800" dirty="0">
                <a:solidFill>
                  <a:schemeClr val="bg1">
                    <a:lumMod val="75000"/>
                  </a:schemeClr>
                </a:solidFill>
              </a:rPr>
              <a:t>10.15  1. Kwaliteit, ja maar….</a:t>
            </a:r>
          </a:p>
          <a:p>
            <a:pPr marL="0" indent="0">
              <a:buNone/>
            </a:pPr>
            <a:r>
              <a:rPr lang="en-NL" sz="1800" dirty="0">
                <a:solidFill>
                  <a:schemeClr val="bg1">
                    <a:lumMod val="75000"/>
                  </a:schemeClr>
                </a:solidFill>
              </a:rPr>
              <a:t>11.00  2. In tijden van grote complexiteit</a:t>
            </a:r>
          </a:p>
          <a:p>
            <a:pPr marL="0" indent="0">
              <a:buNone/>
            </a:pPr>
            <a:r>
              <a:rPr lang="en-NL" sz="1800" dirty="0">
                <a:solidFill>
                  <a:schemeClr val="bg1">
                    <a:lumMod val="75000"/>
                  </a:schemeClr>
                </a:solidFill>
              </a:rPr>
              <a:t>13.00  3. Typologie in vier mentale modellen</a:t>
            </a:r>
          </a:p>
          <a:p>
            <a:pPr marL="0" indent="0">
              <a:buNone/>
            </a:pPr>
            <a:r>
              <a:rPr lang="en-NL" sz="1800" dirty="0">
                <a:solidFill>
                  <a:schemeClr val="bg1">
                    <a:lumMod val="75000"/>
                  </a:schemeClr>
                </a:solidFill>
              </a:rPr>
              <a:t>	3.1. Wat kunnen we leren van empirie?</a:t>
            </a:r>
          </a:p>
          <a:p>
            <a:pPr marL="0" indent="0">
              <a:buNone/>
            </a:pPr>
            <a:r>
              <a:rPr lang="en-NL" sz="1800" dirty="0">
                <a:solidFill>
                  <a:schemeClr val="bg1">
                    <a:lumMod val="75000"/>
                  </a:schemeClr>
                </a:solidFill>
              </a:rPr>
              <a:t>	3.2. Wat kunnen we leren van referentie</a:t>
            </a:r>
          </a:p>
          <a:p>
            <a:pPr marL="0" indent="0">
              <a:buNone/>
            </a:pPr>
            <a:r>
              <a:rPr lang="en-NL" sz="1800" dirty="0">
                <a:solidFill>
                  <a:schemeClr val="bg1">
                    <a:lumMod val="75000"/>
                  </a:schemeClr>
                </a:solidFill>
              </a:rPr>
              <a:t>              3.3. Wat kunnen we leren van reflectie?</a:t>
            </a:r>
          </a:p>
          <a:p>
            <a:pPr marL="0" indent="0">
              <a:buNone/>
            </a:pPr>
            <a:r>
              <a:rPr lang="en-NL" sz="1800" dirty="0">
                <a:solidFill>
                  <a:schemeClr val="bg1">
                    <a:lumMod val="75000"/>
                  </a:schemeClr>
                </a:solidFill>
              </a:rPr>
              <a:t>     	3.4. Wat kunnen we leren van emergentie?</a:t>
            </a:r>
          </a:p>
          <a:p>
            <a:pPr marL="0" indent="0">
              <a:buNone/>
            </a:pPr>
            <a:r>
              <a:rPr lang="en-NL" sz="1800" dirty="0"/>
              <a:t>14.00  4. Paradigma’s en complexiteit</a:t>
            </a:r>
          </a:p>
          <a:p>
            <a:pPr marL="0" indent="0">
              <a:buNone/>
            </a:pPr>
            <a:r>
              <a:rPr lang="en-NL" sz="1800" dirty="0">
                <a:solidFill>
                  <a:schemeClr val="bg1">
                    <a:lumMod val="75000"/>
                  </a:schemeClr>
                </a:solidFill>
              </a:rPr>
              <a:t>15.30  5. Leiderschap in complexiteit</a:t>
            </a:r>
          </a:p>
          <a:p>
            <a:pPr marL="0" indent="0">
              <a:buNone/>
            </a:pPr>
            <a:r>
              <a:rPr lang="en-NL" sz="1800" dirty="0">
                <a:solidFill>
                  <a:schemeClr val="bg1">
                    <a:lumMod val="75000"/>
                  </a:schemeClr>
                </a:solidFill>
              </a:rPr>
              <a:t>16.15  korte evaluatie en toets (Ed W.)</a:t>
            </a:r>
          </a:p>
          <a:p>
            <a:pPr marL="0" indent="0">
              <a:buNone/>
            </a:pPr>
            <a:r>
              <a:rPr lang="en-NL" sz="1800" dirty="0">
                <a:solidFill>
                  <a:schemeClr val="bg1">
                    <a:lumMod val="75000"/>
                  </a:schemeClr>
                </a:solidFill>
              </a:rPr>
              <a:t>16.45  einde</a:t>
            </a:r>
          </a:p>
        </p:txBody>
      </p:sp>
    </p:spTree>
    <p:extLst>
      <p:ext uri="{BB962C8B-B14F-4D97-AF65-F5344CB8AC3E}">
        <p14:creationId xmlns:p14="http://schemas.microsoft.com/office/powerpoint/2010/main" val="2746813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0FA1-E508-0F0E-8BDC-7D0F6886A58E}"/>
              </a:ext>
            </a:extLst>
          </p:cNvPr>
          <p:cNvSpPr>
            <a:spLocks noGrp="1"/>
          </p:cNvSpPr>
          <p:nvPr>
            <p:ph type="title"/>
          </p:nvPr>
        </p:nvSpPr>
        <p:spPr/>
        <p:txBody>
          <a:bodyPr/>
          <a:lstStyle/>
          <a:p>
            <a:r>
              <a:rPr lang="en-GB" dirty="0">
                <a:solidFill>
                  <a:srgbClr val="00A7A2"/>
                </a:solidFill>
              </a:rPr>
              <a:t>4. De </a:t>
            </a:r>
            <a:r>
              <a:rPr lang="en-GB" dirty="0" err="1">
                <a:solidFill>
                  <a:srgbClr val="00A7A2"/>
                </a:solidFill>
              </a:rPr>
              <a:t>paradigma’s</a:t>
            </a:r>
            <a:r>
              <a:rPr lang="en-GB" dirty="0">
                <a:solidFill>
                  <a:srgbClr val="00A7A2"/>
                </a:solidFill>
              </a:rPr>
              <a:t> </a:t>
            </a:r>
            <a:r>
              <a:rPr lang="en-GB" dirty="0" err="1">
                <a:solidFill>
                  <a:srgbClr val="00A7A2"/>
                </a:solidFill>
              </a:rPr>
              <a:t>en</a:t>
            </a:r>
            <a:r>
              <a:rPr lang="en-GB" dirty="0">
                <a:solidFill>
                  <a:srgbClr val="00A7A2"/>
                </a:solidFill>
              </a:rPr>
              <a:t> </a:t>
            </a:r>
            <a:r>
              <a:rPr lang="en-GB" dirty="0" err="1">
                <a:solidFill>
                  <a:srgbClr val="00A7A2"/>
                </a:solidFill>
              </a:rPr>
              <a:t>complexiteit</a:t>
            </a:r>
            <a:endParaRPr lang="en-GB" dirty="0">
              <a:solidFill>
                <a:srgbClr val="00A7A2"/>
              </a:solidFill>
            </a:endParaRPr>
          </a:p>
        </p:txBody>
      </p:sp>
      <p:sp>
        <p:nvSpPr>
          <p:cNvPr id="3" name="Content Placeholder 2">
            <a:extLst>
              <a:ext uri="{FF2B5EF4-FFF2-40B4-BE49-F238E27FC236}">
                <a16:creationId xmlns:a16="http://schemas.microsoft.com/office/drawing/2014/main" id="{5C7BCECC-C75B-D12C-BD0D-7063D905A6AE}"/>
              </a:ext>
            </a:extLst>
          </p:cNvPr>
          <p:cNvSpPr>
            <a:spLocks noGrp="1"/>
          </p:cNvSpPr>
          <p:nvPr>
            <p:ph idx="1"/>
          </p:nvPr>
        </p:nvSpPr>
        <p:spPr/>
        <p:txBody>
          <a:bodyPr/>
          <a:lstStyle/>
          <a:p>
            <a:pPr marL="0" indent="0">
              <a:buNone/>
            </a:pPr>
            <a:r>
              <a:rPr lang="en-GB" dirty="0">
                <a:solidFill>
                  <a:srgbClr val="00A7A2"/>
                </a:solidFill>
              </a:rPr>
              <a:t>4.1. </a:t>
            </a:r>
            <a:r>
              <a:rPr lang="en-GB" dirty="0" err="1">
                <a:solidFill>
                  <a:srgbClr val="00A7A2"/>
                </a:solidFill>
              </a:rPr>
              <a:t>Paradigma’s</a:t>
            </a:r>
            <a:r>
              <a:rPr lang="en-GB" dirty="0">
                <a:solidFill>
                  <a:srgbClr val="00A7A2"/>
                </a:solidFill>
              </a:rPr>
              <a:t> </a:t>
            </a:r>
            <a:r>
              <a:rPr lang="en-GB" dirty="0" err="1">
                <a:solidFill>
                  <a:srgbClr val="00A7A2"/>
                </a:solidFill>
              </a:rPr>
              <a:t>en</a:t>
            </a:r>
            <a:r>
              <a:rPr lang="en-GB" dirty="0">
                <a:solidFill>
                  <a:srgbClr val="00A7A2"/>
                </a:solidFill>
              </a:rPr>
              <a:t> order/unorder; wicked/tame problems </a:t>
            </a:r>
          </a:p>
        </p:txBody>
      </p:sp>
    </p:spTree>
    <p:extLst>
      <p:ext uri="{BB962C8B-B14F-4D97-AF65-F5344CB8AC3E}">
        <p14:creationId xmlns:p14="http://schemas.microsoft.com/office/powerpoint/2010/main" val="11982496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1995E-EABA-3950-E64D-CA6D7A07383D}"/>
              </a:ext>
            </a:extLst>
          </p:cNvPr>
          <p:cNvSpPr>
            <a:spLocks noGrp="1"/>
          </p:cNvSpPr>
          <p:nvPr>
            <p:ph type="title"/>
          </p:nvPr>
        </p:nvSpPr>
        <p:spPr/>
        <p:txBody>
          <a:bodyPr/>
          <a:lstStyle/>
          <a:p>
            <a:endParaRPr lang="en-GB"/>
          </a:p>
        </p:txBody>
      </p:sp>
      <p:grpSp>
        <p:nvGrpSpPr>
          <p:cNvPr id="4" name="Group 3">
            <a:extLst>
              <a:ext uri="{FF2B5EF4-FFF2-40B4-BE49-F238E27FC236}">
                <a16:creationId xmlns:a16="http://schemas.microsoft.com/office/drawing/2014/main" id="{D7B09116-237C-BCD2-EA07-798B2265C333}"/>
              </a:ext>
            </a:extLst>
          </p:cNvPr>
          <p:cNvGrpSpPr/>
          <p:nvPr/>
        </p:nvGrpSpPr>
        <p:grpSpPr>
          <a:xfrm>
            <a:off x="1098964" y="746969"/>
            <a:ext cx="6321584" cy="4248429"/>
            <a:chOff x="1974496" y="1587540"/>
            <a:chExt cx="6696677" cy="4832017"/>
          </a:xfrm>
        </p:grpSpPr>
        <p:sp>
          <p:nvSpPr>
            <p:cNvPr id="5" name="Rechthoek 12">
              <a:extLst>
                <a:ext uri="{FF2B5EF4-FFF2-40B4-BE49-F238E27FC236}">
                  <a16:creationId xmlns:a16="http://schemas.microsoft.com/office/drawing/2014/main" id="{9324D049-8CD3-986E-566D-043E999AE583}"/>
                </a:ext>
              </a:extLst>
            </p:cNvPr>
            <p:cNvSpPr/>
            <p:nvPr/>
          </p:nvSpPr>
          <p:spPr>
            <a:xfrm>
              <a:off x="5249164" y="1587540"/>
              <a:ext cx="3417547" cy="2459036"/>
            </a:xfrm>
            <a:prstGeom prst="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defRPr/>
              </a:pPr>
              <a:r>
                <a:rPr lang="nl-NL" b="1" dirty="0">
                  <a:solidFill>
                    <a:srgbClr val="FFFFFF"/>
                  </a:solidFill>
                </a:rPr>
                <a:t>    </a:t>
              </a:r>
            </a:p>
          </p:txBody>
        </p:sp>
        <p:grpSp>
          <p:nvGrpSpPr>
            <p:cNvPr id="6" name="Groeperen 2">
              <a:extLst>
                <a:ext uri="{FF2B5EF4-FFF2-40B4-BE49-F238E27FC236}">
                  <a16:creationId xmlns:a16="http://schemas.microsoft.com/office/drawing/2014/main" id="{8987C000-DE23-F4BD-0EDB-750848CA15BC}"/>
                </a:ext>
              </a:extLst>
            </p:cNvPr>
            <p:cNvGrpSpPr>
              <a:grpSpLocks/>
            </p:cNvGrpSpPr>
            <p:nvPr/>
          </p:nvGrpSpPr>
          <p:grpSpPr bwMode="auto">
            <a:xfrm>
              <a:off x="1974496" y="1587540"/>
              <a:ext cx="6696677" cy="4832017"/>
              <a:chOff x="1974373" y="1586948"/>
              <a:chExt cx="6697196" cy="4831828"/>
            </a:xfrm>
          </p:grpSpPr>
          <p:sp>
            <p:nvSpPr>
              <p:cNvPr id="11" name="Rechthoek 3">
                <a:extLst>
                  <a:ext uri="{FF2B5EF4-FFF2-40B4-BE49-F238E27FC236}">
                    <a16:creationId xmlns:a16="http://schemas.microsoft.com/office/drawing/2014/main" id="{5F5C4C3D-098D-AF05-B4E6-E89C812AB7F5}"/>
                  </a:ext>
                </a:extLst>
              </p:cNvPr>
              <p:cNvSpPr/>
              <p:nvPr/>
            </p:nvSpPr>
            <p:spPr>
              <a:xfrm>
                <a:off x="1974373" y="1586948"/>
                <a:ext cx="3267329" cy="2458941"/>
              </a:xfrm>
              <a:prstGeom prst="rect">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defRPr/>
                </a:pPr>
                <a:endParaRPr lang="nl-NL" b="1" dirty="0">
                  <a:solidFill>
                    <a:srgbClr val="FFFFFF"/>
                  </a:solidFill>
                </a:endParaRPr>
              </a:p>
            </p:txBody>
          </p:sp>
          <p:sp>
            <p:nvSpPr>
              <p:cNvPr id="12" name="Rechthoek 13">
                <a:extLst>
                  <a:ext uri="{FF2B5EF4-FFF2-40B4-BE49-F238E27FC236}">
                    <a16:creationId xmlns:a16="http://schemas.microsoft.com/office/drawing/2014/main" id="{7C6D3C1F-FCB6-F1D8-EB71-044C3BE60FD9}"/>
                  </a:ext>
                </a:extLst>
              </p:cNvPr>
              <p:cNvSpPr/>
              <p:nvPr/>
            </p:nvSpPr>
            <p:spPr>
              <a:xfrm>
                <a:off x="1997171" y="4053494"/>
                <a:ext cx="3237164" cy="2365282"/>
              </a:xfrm>
              <a:prstGeom prst="rect">
                <a:avLst/>
              </a:prstGeom>
              <a:solidFill>
                <a:srgbClr val="00A0D2"/>
              </a:solidFil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defRPr/>
                </a:pPr>
                <a:endParaRPr lang="nl-NL" sz="2000" b="1" dirty="0">
                  <a:solidFill>
                    <a:srgbClr val="FFFFFF"/>
                  </a:solidFill>
                  <a:ea typeface="MS PGothic" charset="0"/>
                  <a:cs typeface="MS PGothic" charset="0"/>
                </a:endParaRPr>
              </a:p>
              <a:p>
                <a:pPr>
                  <a:defRPr/>
                </a:pPr>
                <a:endParaRPr lang="nl-NL" b="1" dirty="0">
                  <a:solidFill>
                    <a:srgbClr val="FFFFFF"/>
                  </a:solidFill>
                  <a:ea typeface="MS PGothic" charset="0"/>
                  <a:cs typeface="MS PGothic" charset="0"/>
                </a:endParaRPr>
              </a:p>
              <a:p>
                <a:pPr>
                  <a:buFont typeface="Arial" charset="0"/>
                  <a:buChar char="•"/>
                  <a:defRPr/>
                </a:pPr>
                <a:endParaRPr lang="nl-NL" b="1" dirty="0">
                  <a:solidFill>
                    <a:srgbClr val="FFFFFF"/>
                  </a:solidFill>
                  <a:ea typeface="MS PGothic" charset="0"/>
                  <a:cs typeface="MS PGothic" charset="0"/>
                </a:endParaRPr>
              </a:p>
              <a:p>
                <a:pPr>
                  <a:buFont typeface="Arial" charset="0"/>
                  <a:buChar char="•"/>
                  <a:defRPr/>
                </a:pPr>
                <a:endParaRPr lang="nl-NL" b="1" dirty="0">
                  <a:solidFill>
                    <a:srgbClr val="FFFFFF"/>
                  </a:solidFill>
                  <a:ea typeface="MS PGothic" charset="0"/>
                  <a:cs typeface="MS PGothic" charset="0"/>
                </a:endParaRPr>
              </a:p>
            </p:txBody>
          </p:sp>
          <p:sp>
            <p:nvSpPr>
              <p:cNvPr id="13" name="Rechthoek 14">
                <a:extLst>
                  <a:ext uri="{FF2B5EF4-FFF2-40B4-BE49-F238E27FC236}">
                    <a16:creationId xmlns:a16="http://schemas.microsoft.com/office/drawing/2014/main" id="{3508E036-1D00-B18E-A146-91B335B399F2}"/>
                  </a:ext>
                </a:extLst>
              </p:cNvPr>
              <p:cNvSpPr/>
              <p:nvPr/>
            </p:nvSpPr>
            <p:spPr>
              <a:xfrm>
                <a:off x="5248429" y="4059264"/>
                <a:ext cx="3423140" cy="2357346"/>
              </a:xfrm>
              <a:prstGeom prst="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nl-NL" sz="2400" b="1" dirty="0">
                  <a:solidFill>
                    <a:schemeClr val="tx1"/>
                  </a:solidFill>
                </a:endParaRPr>
              </a:p>
              <a:p>
                <a:pPr algn="ctr">
                  <a:defRPr/>
                </a:pPr>
                <a:endParaRPr lang="nl-NL" sz="2400" b="1" dirty="0">
                  <a:solidFill>
                    <a:schemeClr val="tx1"/>
                  </a:solidFill>
                </a:endParaRPr>
              </a:p>
              <a:p>
                <a:pPr algn="ctr">
                  <a:defRPr/>
                </a:pPr>
                <a:endParaRPr lang="nl-NL" sz="2400" b="1" dirty="0">
                  <a:solidFill>
                    <a:schemeClr val="tx1"/>
                  </a:solidFill>
                </a:endParaRPr>
              </a:p>
            </p:txBody>
          </p:sp>
        </p:grpSp>
        <p:sp>
          <p:nvSpPr>
            <p:cNvPr id="7" name="Tekstvak 16">
              <a:extLst>
                <a:ext uri="{FF2B5EF4-FFF2-40B4-BE49-F238E27FC236}">
                  <a16:creationId xmlns:a16="http://schemas.microsoft.com/office/drawing/2014/main" id="{1FBA090E-C69C-1CC5-7CDC-D135B155F738}"/>
                </a:ext>
              </a:extLst>
            </p:cNvPr>
            <p:cNvSpPr txBox="1">
              <a:spLocks noChangeArrowheads="1"/>
            </p:cNvSpPr>
            <p:nvPr/>
          </p:nvSpPr>
          <p:spPr bwMode="auto">
            <a:xfrm>
              <a:off x="7265734" y="5907134"/>
              <a:ext cx="1300162" cy="368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nl-NL" altLang="en-NL" sz="1800" b="1" i="1" dirty="0">
                  <a:solidFill>
                    <a:srgbClr val="FFFF00"/>
                  </a:solidFill>
                </a:rPr>
                <a:t>Reference</a:t>
              </a:r>
            </a:p>
          </p:txBody>
        </p:sp>
        <p:sp>
          <p:nvSpPr>
            <p:cNvPr id="8" name="Tekstvak 18">
              <a:extLst>
                <a:ext uri="{FF2B5EF4-FFF2-40B4-BE49-F238E27FC236}">
                  <a16:creationId xmlns:a16="http://schemas.microsoft.com/office/drawing/2014/main" id="{2E739AE1-F88B-57DE-B8A2-8E83763467AE}"/>
                </a:ext>
              </a:extLst>
            </p:cNvPr>
            <p:cNvSpPr txBox="1">
              <a:spLocks noChangeArrowheads="1"/>
            </p:cNvSpPr>
            <p:nvPr/>
          </p:nvSpPr>
          <p:spPr bwMode="auto">
            <a:xfrm>
              <a:off x="2053031" y="1748161"/>
              <a:ext cx="12747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nl-NL" altLang="en-NL" sz="1800" b="1" i="1" dirty="0" err="1">
                  <a:solidFill>
                    <a:srgbClr val="FFFF00"/>
                  </a:solidFill>
                </a:rPr>
                <a:t>Reflective</a:t>
              </a:r>
              <a:endParaRPr lang="nl-NL" altLang="en-NL" sz="1800" b="1" i="1" dirty="0">
                <a:solidFill>
                  <a:srgbClr val="FFFF00"/>
                </a:solidFill>
              </a:endParaRPr>
            </a:p>
          </p:txBody>
        </p:sp>
        <p:sp>
          <p:nvSpPr>
            <p:cNvPr id="9" name="Tekstvak 19">
              <a:extLst>
                <a:ext uri="{FF2B5EF4-FFF2-40B4-BE49-F238E27FC236}">
                  <a16:creationId xmlns:a16="http://schemas.microsoft.com/office/drawing/2014/main" id="{2C9CB743-B622-FD3B-E847-425A5E990BE2}"/>
                </a:ext>
              </a:extLst>
            </p:cNvPr>
            <p:cNvSpPr txBox="1">
              <a:spLocks noChangeArrowheads="1"/>
            </p:cNvSpPr>
            <p:nvPr/>
          </p:nvSpPr>
          <p:spPr bwMode="auto">
            <a:xfrm>
              <a:off x="2083252" y="5782040"/>
              <a:ext cx="12239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nl-NL" altLang="en-NL" sz="1800" b="1" i="1" dirty="0" err="1">
                  <a:solidFill>
                    <a:srgbClr val="FFFF00"/>
                  </a:solidFill>
                </a:rPr>
                <a:t>Empirical</a:t>
              </a:r>
              <a:endParaRPr lang="nl-NL" altLang="en-NL" sz="1800" b="1" i="1" dirty="0">
                <a:solidFill>
                  <a:srgbClr val="FFFF00"/>
                </a:solidFill>
              </a:endParaRPr>
            </a:p>
          </p:txBody>
        </p:sp>
        <p:sp>
          <p:nvSpPr>
            <p:cNvPr id="10" name="Tekstvak 20">
              <a:extLst>
                <a:ext uri="{FF2B5EF4-FFF2-40B4-BE49-F238E27FC236}">
                  <a16:creationId xmlns:a16="http://schemas.microsoft.com/office/drawing/2014/main" id="{549B3B0C-A189-AE69-9572-863E539269AF}"/>
                </a:ext>
              </a:extLst>
            </p:cNvPr>
            <p:cNvSpPr txBox="1">
              <a:spLocks noChangeArrowheads="1"/>
            </p:cNvSpPr>
            <p:nvPr/>
          </p:nvSpPr>
          <p:spPr bwMode="auto">
            <a:xfrm>
              <a:off x="7084401" y="1706546"/>
              <a:ext cx="1428750" cy="368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nl-NL" altLang="en-NL" sz="1800" b="1" i="1" dirty="0" err="1">
                  <a:solidFill>
                    <a:srgbClr val="FFFF00"/>
                  </a:solidFill>
                </a:rPr>
                <a:t>Emergence</a:t>
              </a:r>
              <a:endParaRPr lang="nl-NL" altLang="en-NL" sz="1800" b="1" i="1" dirty="0">
                <a:solidFill>
                  <a:srgbClr val="FFFF00"/>
                </a:solidFill>
              </a:endParaRPr>
            </a:p>
          </p:txBody>
        </p:sp>
      </p:grpSp>
      <p:cxnSp>
        <p:nvCxnSpPr>
          <p:cNvPr id="15" name="Straight Connector 14">
            <a:extLst>
              <a:ext uri="{FF2B5EF4-FFF2-40B4-BE49-F238E27FC236}">
                <a16:creationId xmlns:a16="http://schemas.microsoft.com/office/drawing/2014/main" id="{0D7C81F3-00A6-0434-61AA-870CE08D26CD}"/>
              </a:ext>
            </a:extLst>
          </p:cNvPr>
          <p:cNvCxnSpPr>
            <a:cxnSpLocks/>
          </p:cNvCxnSpPr>
          <p:nvPr/>
        </p:nvCxnSpPr>
        <p:spPr bwMode="auto">
          <a:xfrm>
            <a:off x="1043608" y="609600"/>
            <a:ext cx="0" cy="4547592"/>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7" name="Straight Connector 16">
            <a:extLst>
              <a:ext uri="{FF2B5EF4-FFF2-40B4-BE49-F238E27FC236}">
                <a16:creationId xmlns:a16="http://schemas.microsoft.com/office/drawing/2014/main" id="{9E848FCB-A805-65AA-8CA4-58F908074733}"/>
              </a:ext>
            </a:extLst>
          </p:cNvPr>
          <p:cNvCxnSpPr/>
          <p:nvPr/>
        </p:nvCxnSpPr>
        <p:spPr bwMode="auto">
          <a:xfrm>
            <a:off x="1043608" y="5157192"/>
            <a:ext cx="7056784" cy="0"/>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sp>
        <p:nvSpPr>
          <p:cNvPr id="18" name="TextBox 17">
            <a:extLst>
              <a:ext uri="{FF2B5EF4-FFF2-40B4-BE49-F238E27FC236}">
                <a16:creationId xmlns:a16="http://schemas.microsoft.com/office/drawing/2014/main" id="{FFD116C2-DACD-D91E-C20F-9A0A348BD719}"/>
              </a:ext>
            </a:extLst>
          </p:cNvPr>
          <p:cNvSpPr txBox="1"/>
          <p:nvPr/>
        </p:nvSpPr>
        <p:spPr>
          <a:xfrm>
            <a:off x="1245512" y="5231386"/>
            <a:ext cx="4895892" cy="461665"/>
          </a:xfrm>
          <a:prstGeom prst="rect">
            <a:avLst/>
          </a:prstGeom>
          <a:noFill/>
        </p:spPr>
        <p:txBody>
          <a:bodyPr wrap="none" rtlCol="0">
            <a:spAutoFit/>
          </a:bodyPr>
          <a:lstStyle/>
          <a:p>
            <a:r>
              <a:rPr lang="en-GB" dirty="0"/>
              <a:t>From      unorder          to       order</a:t>
            </a:r>
          </a:p>
        </p:txBody>
      </p:sp>
      <p:sp>
        <p:nvSpPr>
          <p:cNvPr id="20" name="TextBox 19">
            <a:extLst>
              <a:ext uri="{FF2B5EF4-FFF2-40B4-BE49-F238E27FC236}">
                <a16:creationId xmlns:a16="http://schemas.microsoft.com/office/drawing/2014/main" id="{01FB0CB2-ED93-0E88-AEA7-1E07715601F8}"/>
              </a:ext>
            </a:extLst>
          </p:cNvPr>
          <p:cNvSpPr txBox="1"/>
          <p:nvPr/>
        </p:nvSpPr>
        <p:spPr>
          <a:xfrm rot="16200000">
            <a:off x="-1836597" y="2427909"/>
            <a:ext cx="5039761" cy="461665"/>
          </a:xfrm>
          <a:prstGeom prst="rect">
            <a:avLst/>
          </a:prstGeom>
          <a:noFill/>
        </p:spPr>
        <p:txBody>
          <a:bodyPr wrap="square" rtlCol="0">
            <a:spAutoFit/>
          </a:bodyPr>
          <a:lstStyle/>
          <a:p>
            <a:r>
              <a:rPr lang="en-GB" dirty="0"/>
              <a:t>From    wicked to tame problems</a:t>
            </a:r>
          </a:p>
        </p:txBody>
      </p:sp>
    </p:spTree>
    <p:extLst>
      <p:ext uri="{BB962C8B-B14F-4D97-AF65-F5344CB8AC3E}">
        <p14:creationId xmlns:p14="http://schemas.microsoft.com/office/powerpoint/2010/main" val="5128688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842EA-95DC-0049-986E-D9A74E78B885}"/>
              </a:ext>
            </a:extLst>
          </p:cNvPr>
          <p:cNvSpPr>
            <a:spLocks noGrp="1"/>
          </p:cNvSpPr>
          <p:nvPr>
            <p:ph type="title"/>
          </p:nvPr>
        </p:nvSpPr>
        <p:spPr>
          <a:xfrm>
            <a:off x="672892" y="49895"/>
            <a:ext cx="7772400" cy="1143000"/>
          </a:xfrm>
        </p:spPr>
        <p:txBody>
          <a:bodyPr/>
          <a:lstStyle/>
          <a:p>
            <a:r>
              <a:rPr lang="en-NL" dirty="0">
                <a:solidFill>
                  <a:srgbClr val="00ACB0"/>
                </a:solidFill>
              </a:rPr>
              <a:t>Contexten</a:t>
            </a:r>
          </a:p>
        </p:txBody>
      </p:sp>
      <p:sp>
        <p:nvSpPr>
          <p:cNvPr id="5" name="TextBox 4">
            <a:extLst>
              <a:ext uri="{FF2B5EF4-FFF2-40B4-BE49-F238E27FC236}">
                <a16:creationId xmlns:a16="http://schemas.microsoft.com/office/drawing/2014/main" id="{02F78DFB-455A-4D46-B9EE-D7C5BF3DBD79}"/>
              </a:ext>
            </a:extLst>
          </p:cNvPr>
          <p:cNvSpPr txBox="1"/>
          <p:nvPr/>
        </p:nvSpPr>
        <p:spPr>
          <a:xfrm>
            <a:off x="1475656" y="5157192"/>
            <a:ext cx="5012911" cy="461665"/>
          </a:xfrm>
          <a:prstGeom prst="rect">
            <a:avLst/>
          </a:prstGeom>
          <a:noFill/>
        </p:spPr>
        <p:txBody>
          <a:bodyPr wrap="none" rtlCol="0">
            <a:spAutoFit/>
          </a:bodyPr>
          <a:lstStyle/>
          <a:p>
            <a:r>
              <a:rPr lang="en-NL" dirty="0"/>
              <a:t>Cynefin. Snowden &amp; Boone (2007)</a:t>
            </a:r>
          </a:p>
        </p:txBody>
      </p:sp>
      <p:graphicFrame>
        <p:nvGraphicFramePr>
          <p:cNvPr id="7" name="Table 6">
            <a:extLst>
              <a:ext uri="{FF2B5EF4-FFF2-40B4-BE49-F238E27FC236}">
                <a16:creationId xmlns:a16="http://schemas.microsoft.com/office/drawing/2014/main" id="{00E8BADE-2A7A-E092-0E1D-F3B1B456C7CE}"/>
              </a:ext>
            </a:extLst>
          </p:cNvPr>
          <p:cNvGraphicFramePr>
            <a:graphicFrameLocks noGrp="1"/>
          </p:cNvGraphicFramePr>
          <p:nvPr/>
        </p:nvGraphicFramePr>
        <p:xfrm>
          <a:off x="1524000" y="980728"/>
          <a:ext cx="6096000" cy="402336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508393681"/>
                    </a:ext>
                  </a:extLst>
                </a:gridCol>
                <a:gridCol w="3048000">
                  <a:extLst>
                    <a:ext uri="{9D8B030D-6E8A-4147-A177-3AD203B41FA5}">
                      <a16:colId xmlns:a16="http://schemas.microsoft.com/office/drawing/2014/main" val="506923374"/>
                    </a:ext>
                  </a:extLst>
                </a:gridCol>
              </a:tblGrid>
              <a:tr h="1647954">
                <a:tc>
                  <a:txBody>
                    <a:bodyPr/>
                    <a:lstStyle/>
                    <a:p>
                      <a:r>
                        <a:rPr lang="en-GB" dirty="0">
                          <a:solidFill>
                            <a:srgbClr val="C00000"/>
                          </a:solidFill>
                        </a:rPr>
                        <a:t>           </a:t>
                      </a:r>
                    </a:p>
                    <a:p>
                      <a:r>
                        <a:rPr lang="en-GB" dirty="0">
                          <a:solidFill>
                            <a:srgbClr val="C00000"/>
                          </a:solidFill>
                        </a:rPr>
                        <a:t>         CHAOTIC</a:t>
                      </a:r>
                    </a:p>
                    <a:p>
                      <a:endParaRPr lang="en-GB" dirty="0">
                        <a:solidFill>
                          <a:srgbClr val="C00000"/>
                        </a:solidFill>
                      </a:endParaRPr>
                    </a:p>
                    <a:p>
                      <a:r>
                        <a:rPr lang="en-GB" dirty="0">
                          <a:solidFill>
                            <a:srgbClr val="C00000"/>
                          </a:solidFill>
                        </a:rPr>
                        <a:t>Act     Sense  Respond </a:t>
                      </a:r>
                    </a:p>
                    <a:p>
                      <a:r>
                        <a:rPr lang="en-GB" dirty="0">
                          <a:solidFill>
                            <a:srgbClr val="00B050"/>
                          </a:solidFill>
                        </a:rPr>
                        <a:t>Novel</a:t>
                      </a:r>
                      <a:r>
                        <a:rPr lang="en-GB" dirty="0">
                          <a:solidFill>
                            <a:srgbClr val="C00000"/>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dirty="0">
                          <a:solidFill>
                            <a:srgbClr val="C00000"/>
                          </a:solidFill>
                        </a:rPr>
                        <a:t>              </a:t>
                      </a:r>
                    </a:p>
                    <a:p>
                      <a:r>
                        <a:rPr lang="en-GB" dirty="0">
                          <a:solidFill>
                            <a:srgbClr val="C00000"/>
                          </a:solidFill>
                        </a:rPr>
                        <a:t>             SIMPLE</a:t>
                      </a:r>
                    </a:p>
                    <a:p>
                      <a:endParaRPr lang="en-GB" dirty="0">
                        <a:solidFill>
                          <a:srgbClr val="C00000"/>
                        </a:solidFill>
                      </a:endParaRPr>
                    </a:p>
                    <a:p>
                      <a:r>
                        <a:rPr lang="en-GB" dirty="0">
                          <a:solidFill>
                            <a:srgbClr val="C00000"/>
                          </a:solidFill>
                        </a:rPr>
                        <a:t>Sense  Categorize  Respond</a:t>
                      </a:r>
                    </a:p>
                    <a:p>
                      <a:r>
                        <a:rPr lang="en-GB" dirty="0">
                          <a:solidFill>
                            <a:srgbClr val="00B050"/>
                          </a:solidFill>
                        </a:rPr>
                        <a:t>Best Practice</a:t>
                      </a:r>
                    </a:p>
                    <a:p>
                      <a:endParaRPr lang="en-GB" dirty="0"/>
                    </a:p>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88609557"/>
                  </a:ext>
                </a:extLst>
              </a:tr>
              <a:tr h="1445442">
                <a:tc>
                  <a:txBody>
                    <a:bodyPr/>
                    <a:lstStyle/>
                    <a:p>
                      <a:r>
                        <a:rPr lang="en-GB" b="1" dirty="0">
                          <a:solidFill>
                            <a:srgbClr val="C00000"/>
                          </a:solidFill>
                        </a:rPr>
                        <a:t>          </a:t>
                      </a:r>
                    </a:p>
                    <a:p>
                      <a:endParaRPr lang="en-GB" b="1" dirty="0">
                        <a:solidFill>
                          <a:srgbClr val="C00000"/>
                        </a:solidFill>
                      </a:endParaRPr>
                    </a:p>
                    <a:p>
                      <a:r>
                        <a:rPr lang="en-GB" b="1" dirty="0">
                          <a:solidFill>
                            <a:srgbClr val="C00000"/>
                          </a:solidFill>
                        </a:rPr>
                        <a:t>           COMPLEX</a:t>
                      </a:r>
                    </a:p>
                    <a:p>
                      <a:endParaRPr lang="en-GB" b="1" dirty="0">
                        <a:solidFill>
                          <a:srgbClr val="C00000"/>
                        </a:solidFill>
                      </a:endParaRPr>
                    </a:p>
                    <a:p>
                      <a:r>
                        <a:rPr lang="en-GB" b="1" dirty="0">
                          <a:solidFill>
                            <a:srgbClr val="C00000"/>
                          </a:solidFill>
                        </a:rPr>
                        <a:t>Probe  Sense Respond</a:t>
                      </a:r>
                    </a:p>
                    <a:p>
                      <a:r>
                        <a:rPr lang="en-GB" b="1" dirty="0">
                          <a:solidFill>
                            <a:srgbClr val="00B050"/>
                          </a:solidFill>
                        </a:rPr>
                        <a:t>Emergent</a:t>
                      </a:r>
                    </a:p>
                    <a:p>
                      <a:endParaRPr lang="en-GB" b="1" dirty="0">
                        <a:solidFill>
                          <a:srgbClr val="00B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b="1" dirty="0">
                          <a:solidFill>
                            <a:srgbClr val="C00000"/>
                          </a:solidFill>
                        </a:rPr>
                        <a:t>       </a:t>
                      </a:r>
                    </a:p>
                    <a:p>
                      <a:endParaRPr lang="en-GB" b="1" dirty="0">
                        <a:solidFill>
                          <a:srgbClr val="C00000"/>
                        </a:solidFill>
                      </a:endParaRPr>
                    </a:p>
                    <a:p>
                      <a:r>
                        <a:rPr lang="en-GB" b="1" dirty="0">
                          <a:solidFill>
                            <a:srgbClr val="C00000"/>
                          </a:solidFill>
                        </a:rPr>
                        <a:t>       COMPLICATED</a:t>
                      </a:r>
                    </a:p>
                    <a:p>
                      <a:endParaRPr lang="en-GB" b="1" dirty="0">
                        <a:solidFill>
                          <a:srgbClr val="C00000"/>
                        </a:solidFill>
                      </a:endParaRPr>
                    </a:p>
                    <a:p>
                      <a:r>
                        <a:rPr lang="en-GB" b="1" dirty="0">
                          <a:solidFill>
                            <a:srgbClr val="C00000"/>
                          </a:solidFill>
                        </a:rPr>
                        <a:t>Sense </a:t>
                      </a:r>
                      <a:r>
                        <a:rPr lang="en-GB" b="1" dirty="0" err="1">
                          <a:solidFill>
                            <a:srgbClr val="C00000"/>
                          </a:solidFill>
                        </a:rPr>
                        <a:t>Analyze</a:t>
                      </a:r>
                      <a:r>
                        <a:rPr lang="en-GB" b="1" dirty="0">
                          <a:solidFill>
                            <a:srgbClr val="C00000"/>
                          </a:solidFill>
                        </a:rPr>
                        <a:t> Respond</a:t>
                      </a:r>
                    </a:p>
                    <a:p>
                      <a:r>
                        <a:rPr lang="en-GB" b="1" dirty="0">
                          <a:solidFill>
                            <a:srgbClr val="00B050"/>
                          </a:solidFill>
                        </a:rPr>
                        <a:t>Good Practice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66212600"/>
                  </a:ext>
                </a:extLst>
              </a:tr>
            </a:tbl>
          </a:graphicData>
        </a:graphic>
      </p:graphicFrame>
      <p:cxnSp>
        <p:nvCxnSpPr>
          <p:cNvPr id="10" name="Straight Connector 9">
            <a:extLst>
              <a:ext uri="{FF2B5EF4-FFF2-40B4-BE49-F238E27FC236}">
                <a16:creationId xmlns:a16="http://schemas.microsoft.com/office/drawing/2014/main" id="{B8A1E51E-BDE7-01C4-E404-33F6707F4130}"/>
              </a:ext>
            </a:extLst>
          </p:cNvPr>
          <p:cNvCxnSpPr>
            <a:endCxn id="7" idx="2"/>
          </p:cNvCxnSpPr>
          <p:nvPr/>
        </p:nvCxnSpPr>
        <p:spPr bwMode="auto">
          <a:xfrm flipH="1">
            <a:off x="4572000" y="1073225"/>
            <a:ext cx="12908" cy="3930863"/>
          </a:xfrm>
          <a:prstGeom prst="line">
            <a:avLst/>
          </a:prstGeom>
          <a:noFill/>
          <a:ln w="9525" cap="flat" cmpd="sng" algn="ctr">
            <a:noFill/>
            <a:prstDash val="solid"/>
            <a:round/>
            <a:headEnd type="none" w="med" len="med"/>
            <a:tailEnd type="none" w="med" len="med"/>
          </a:ln>
          <a:effectLst/>
        </p:spPr>
      </p:cxnSp>
    </p:spTree>
    <p:extLst>
      <p:ext uri="{BB962C8B-B14F-4D97-AF65-F5344CB8AC3E}">
        <p14:creationId xmlns:p14="http://schemas.microsoft.com/office/powerpoint/2010/main" val="36575402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72CCE-EE12-7460-649F-11185DE13063}"/>
              </a:ext>
            </a:extLst>
          </p:cNvPr>
          <p:cNvSpPr>
            <a:spLocks noGrp="1"/>
          </p:cNvSpPr>
          <p:nvPr>
            <p:ph type="title"/>
          </p:nvPr>
        </p:nvSpPr>
        <p:spPr>
          <a:xfrm>
            <a:off x="685800" y="116632"/>
            <a:ext cx="7772400" cy="1143000"/>
          </a:xfrm>
        </p:spPr>
        <p:txBody>
          <a:bodyPr/>
          <a:lstStyle/>
          <a:p>
            <a:r>
              <a:rPr lang="en-GB" dirty="0">
                <a:solidFill>
                  <a:srgbClr val="00A7A2"/>
                </a:solidFill>
              </a:rPr>
              <a:t>Complex versus complicated</a:t>
            </a:r>
          </a:p>
        </p:txBody>
      </p:sp>
      <p:sp>
        <p:nvSpPr>
          <p:cNvPr id="3" name="Content Placeholder 2">
            <a:extLst>
              <a:ext uri="{FF2B5EF4-FFF2-40B4-BE49-F238E27FC236}">
                <a16:creationId xmlns:a16="http://schemas.microsoft.com/office/drawing/2014/main" id="{4206C32E-DFEB-45CE-8FB8-6A7209727960}"/>
              </a:ext>
            </a:extLst>
          </p:cNvPr>
          <p:cNvSpPr>
            <a:spLocks noGrp="1"/>
          </p:cNvSpPr>
          <p:nvPr>
            <p:ph idx="1"/>
          </p:nvPr>
        </p:nvSpPr>
        <p:spPr>
          <a:xfrm>
            <a:off x="685800" y="1238052"/>
            <a:ext cx="7772400" cy="4114800"/>
          </a:xfrm>
        </p:spPr>
        <p:txBody>
          <a:bodyPr/>
          <a:lstStyle/>
          <a:p>
            <a:pPr lvl="0"/>
            <a:r>
              <a:rPr lang="en-NL" sz="2300" b="1" dirty="0"/>
              <a:t>Gecompliceerde context (Voorspelbaar):</a:t>
            </a:r>
            <a:r>
              <a:rPr lang="en-NL" sz="2300" dirty="0"/>
              <a:t> Er is een duidelijke relatie tussen oorzaak en gevolg. Er is vaak één optimale oplossing (</a:t>
            </a:r>
            <a:r>
              <a:rPr lang="en-NL" sz="2300" i="1" dirty="0"/>
              <a:t>best practice</a:t>
            </a:r>
            <a:r>
              <a:rPr lang="en-NL" sz="2300" dirty="0"/>
              <a:t> of </a:t>
            </a:r>
            <a:r>
              <a:rPr lang="en-NL" sz="2300" i="1" dirty="0"/>
              <a:t>good practice</a:t>
            </a:r>
            <a:r>
              <a:rPr lang="en-NL" sz="2300" dirty="0"/>
              <a:t>). Als je het probleem eenmaal begrijpt, kun je de uitkomst voorspellen en plannen. (vbd raket naar de maan).</a:t>
            </a:r>
          </a:p>
          <a:p>
            <a:pPr lvl="0"/>
            <a:r>
              <a:rPr lang="en-NL" sz="2300" b="1" dirty="0"/>
              <a:t>Complexe context (Onvoorspelbaar):</a:t>
            </a:r>
            <a:r>
              <a:rPr lang="en-NL" sz="2300" dirty="0"/>
              <a:t> Dit is de wereld van verandering en dynamiek. Oorzaak en gevolg zijn pas </a:t>
            </a:r>
            <a:r>
              <a:rPr lang="en-NL" sz="2300" i="1" dirty="0"/>
              <a:t>achteraf</a:t>
            </a:r>
            <a:r>
              <a:rPr lang="en-NL" sz="2300" dirty="0"/>
              <a:t> aan elkaar te koppelen, nooit vooraf. Er zijn te veel bewegende delen die elkaar continu beïnvloeden. Je kunt hier niet blauwdrukplannen, maar moet experimenteren (</a:t>
            </a:r>
            <a:r>
              <a:rPr lang="en-NL" sz="2300" i="1" dirty="0"/>
              <a:t>probe-sense-respond</a:t>
            </a:r>
            <a:r>
              <a:rPr lang="en-NL" sz="2300" dirty="0"/>
              <a:t>) om te zien wat werkt. (vbd kind opvoeden).</a:t>
            </a:r>
          </a:p>
          <a:p>
            <a:endParaRPr lang="en-GB" dirty="0"/>
          </a:p>
        </p:txBody>
      </p:sp>
    </p:spTree>
    <p:extLst>
      <p:ext uri="{BB962C8B-B14F-4D97-AF65-F5344CB8AC3E}">
        <p14:creationId xmlns:p14="http://schemas.microsoft.com/office/powerpoint/2010/main" val="6523293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1995E-EABA-3950-E64D-CA6D7A07383D}"/>
              </a:ext>
            </a:extLst>
          </p:cNvPr>
          <p:cNvSpPr>
            <a:spLocks noGrp="1"/>
          </p:cNvSpPr>
          <p:nvPr>
            <p:ph type="title"/>
          </p:nvPr>
        </p:nvSpPr>
        <p:spPr/>
        <p:txBody>
          <a:bodyPr/>
          <a:lstStyle/>
          <a:p>
            <a:endParaRPr lang="en-GB"/>
          </a:p>
        </p:txBody>
      </p:sp>
      <p:grpSp>
        <p:nvGrpSpPr>
          <p:cNvPr id="4" name="Group 3">
            <a:extLst>
              <a:ext uri="{FF2B5EF4-FFF2-40B4-BE49-F238E27FC236}">
                <a16:creationId xmlns:a16="http://schemas.microsoft.com/office/drawing/2014/main" id="{D7B09116-237C-BCD2-EA07-798B2265C333}"/>
              </a:ext>
            </a:extLst>
          </p:cNvPr>
          <p:cNvGrpSpPr/>
          <p:nvPr/>
        </p:nvGrpSpPr>
        <p:grpSpPr>
          <a:xfrm>
            <a:off x="1209998" y="655319"/>
            <a:ext cx="6341839" cy="4252083"/>
            <a:chOff x="1754357" y="1483302"/>
            <a:chExt cx="6718133" cy="4836173"/>
          </a:xfrm>
        </p:grpSpPr>
        <p:sp>
          <p:nvSpPr>
            <p:cNvPr id="5" name="Rechthoek 12">
              <a:extLst>
                <a:ext uri="{FF2B5EF4-FFF2-40B4-BE49-F238E27FC236}">
                  <a16:creationId xmlns:a16="http://schemas.microsoft.com/office/drawing/2014/main" id="{9324D049-8CD3-986E-566D-043E999AE583}"/>
                </a:ext>
              </a:extLst>
            </p:cNvPr>
            <p:cNvSpPr/>
            <p:nvPr/>
          </p:nvSpPr>
          <p:spPr>
            <a:xfrm>
              <a:off x="5049615" y="1483302"/>
              <a:ext cx="3417547" cy="2459037"/>
            </a:xfrm>
            <a:prstGeom prst="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defRPr/>
              </a:pPr>
              <a:r>
                <a:rPr lang="nl-NL" b="1" dirty="0">
                  <a:solidFill>
                    <a:srgbClr val="FFFFFF"/>
                  </a:solidFill>
                </a:rPr>
                <a:t>    </a:t>
              </a:r>
            </a:p>
          </p:txBody>
        </p:sp>
        <p:grpSp>
          <p:nvGrpSpPr>
            <p:cNvPr id="6" name="Groeperen 2">
              <a:extLst>
                <a:ext uri="{FF2B5EF4-FFF2-40B4-BE49-F238E27FC236}">
                  <a16:creationId xmlns:a16="http://schemas.microsoft.com/office/drawing/2014/main" id="{8987C000-DE23-F4BD-0EDB-750848CA15BC}"/>
                </a:ext>
              </a:extLst>
            </p:cNvPr>
            <p:cNvGrpSpPr>
              <a:grpSpLocks/>
            </p:cNvGrpSpPr>
            <p:nvPr/>
          </p:nvGrpSpPr>
          <p:grpSpPr bwMode="auto">
            <a:xfrm>
              <a:off x="1754357" y="1501792"/>
              <a:ext cx="6718133" cy="4817683"/>
              <a:chOff x="1754217" y="1501204"/>
              <a:chExt cx="6718654" cy="4817494"/>
            </a:xfrm>
          </p:grpSpPr>
          <p:sp>
            <p:nvSpPr>
              <p:cNvPr id="11" name="Rechthoek 3">
                <a:extLst>
                  <a:ext uri="{FF2B5EF4-FFF2-40B4-BE49-F238E27FC236}">
                    <a16:creationId xmlns:a16="http://schemas.microsoft.com/office/drawing/2014/main" id="{5F5C4C3D-098D-AF05-B4E6-E89C812AB7F5}"/>
                  </a:ext>
                </a:extLst>
              </p:cNvPr>
              <p:cNvSpPr/>
              <p:nvPr/>
            </p:nvSpPr>
            <p:spPr>
              <a:xfrm>
                <a:off x="1754217" y="1501204"/>
                <a:ext cx="3267329" cy="2458941"/>
              </a:xfrm>
              <a:prstGeom prst="rect">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defRPr/>
                </a:pPr>
                <a:endParaRPr lang="nl-NL" b="1" dirty="0">
                  <a:solidFill>
                    <a:srgbClr val="FFFFFF"/>
                  </a:solidFill>
                </a:endParaRPr>
              </a:p>
            </p:txBody>
          </p:sp>
          <p:sp>
            <p:nvSpPr>
              <p:cNvPr id="12" name="Rechthoek 13">
                <a:extLst>
                  <a:ext uri="{FF2B5EF4-FFF2-40B4-BE49-F238E27FC236}">
                    <a16:creationId xmlns:a16="http://schemas.microsoft.com/office/drawing/2014/main" id="{7C6D3C1F-FCB6-F1D8-EB71-044C3BE60FD9}"/>
                  </a:ext>
                </a:extLst>
              </p:cNvPr>
              <p:cNvSpPr/>
              <p:nvPr/>
            </p:nvSpPr>
            <p:spPr>
              <a:xfrm>
                <a:off x="1782402" y="3939117"/>
                <a:ext cx="3237164" cy="2365284"/>
              </a:xfrm>
              <a:prstGeom prst="rect">
                <a:avLst/>
              </a:prstGeom>
              <a:solidFill>
                <a:srgbClr val="00A0D2"/>
              </a:solidFil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defRPr/>
                </a:pPr>
                <a:endParaRPr lang="nl-NL" sz="2000" b="1" dirty="0">
                  <a:solidFill>
                    <a:srgbClr val="FFFFFF"/>
                  </a:solidFill>
                  <a:ea typeface="MS PGothic" charset="0"/>
                  <a:cs typeface="MS PGothic" charset="0"/>
                </a:endParaRPr>
              </a:p>
              <a:p>
                <a:pPr>
                  <a:defRPr/>
                </a:pPr>
                <a:endParaRPr lang="nl-NL" b="1" dirty="0">
                  <a:solidFill>
                    <a:srgbClr val="FFFFFF"/>
                  </a:solidFill>
                  <a:ea typeface="MS PGothic" charset="0"/>
                  <a:cs typeface="MS PGothic" charset="0"/>
                </a:endParaRPr>
              </a:p>
              <a:p>
                <a:pPr>
                  <a:buFont typeface="Arial" charset="0"/>
                  <a:buChar char="•"/>
                  <a:defRPr/>
                </a:pPr>
                <a:endParaRPr lang="nl-NL" b="1" dirty="0">
                  <a:solidFill>
                    <a:srgbClr val="FFFFFF"/>
                  </a:solidFill>
                  <a:ea typeface="MS PGothic" charset="0"/>
                  <a:cs typeface="MS PGothic" charset="0"/>
                </a:endParaRPr>
              </a:p>
              <a:p>
                <a:pPr>
                  <a:buFont typeface="Arial" charset="0"/>
                  <a:buChar char="•"/>
                  <a:defRPr/>
                </a:pPr>
                <a:endParaRPr lang="nl-NL" b="1" dirty="0">
                  <a:solidFill>
                    <a:srgbClr val="FFFFFF"/>
                  </a:solidFill>
                  <a:ea typeface="MS PGothic" charset="0"/>
                  <a:cs typeface="MS PGothic" charset="0"/>
                </a:endParaRPr>
              </a:p>
            </p:txBody>
          </p:sp>
          <p:sp>
            <p:nvSpPr>
              <p:cNvPr id="13" name="Rechthoek 14">
                <a:extLst>
                  <a:ext uri="{FF2B5EF4-FFF2-40B4-BE49-F238E27FC236}">
                    <a16:creationId xmlns:a16="http://schemas.microsoft.com/office/drawing/2014/main" id="{3508E036-1D00-B18E-A146-91B335B399F2}"/>
                  </a:ext>
                </a:extLst>
              </p:cNvPr>
              <p:cNvSpPr/>
              <p:nvPr/>
            </p:nvSpPr>
            <p:spPr>
              <a:xfrm>
                <a:off x="5049731" y="3961352"/>
                <a:ext cx="3423140" cy="2357346"/>
              </a:xfrm>
              <a:prstGeom prst="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nl-NL" sz="2400" b="1" dirty="0">
                  <a:solidFill>
                    <a:schemeClr val="tx1"/>
                  </a:solidFill>
                </a:endParaRPr>
              </a:p>
              <a:p>
                <a:pPr algn="ctr">
                  <a:defRPr/>
                </a:pPr>
                <a:endParaRPr lang="nl-NL" sz="2400" b="1" dirty="0">
                  <a:solidFill>
                    <a:schemeClr val="tx1"/>
                  </a:solidFill>
                </a:endParaRPr>
              </a:p>
              <a:p>
                <a:pPr algn="ctr">
                  <a:defRPr/>
                </a:pPr>
                <a:endParaRPr lang="nl-NL" sz="2400" b="1" dirty="0">
                  <a:solidFill>
                    <a:schemeClr val="tx1"/>
                  </a:solidFill>
                </a:endParaRPr>
              </a:p>
            </p:txBody>
          </p:sp>
        </p:grpSp>
        <p:sp>
          <p:nvSpPr>
            <p:cNvPr id="7" name="Tekstvak 16">
              <a:extLst>
                <a:ext uri="{FF2B5EF4-FFF2-40B4-BE49-F238E27FC236}">
                  <a16:creationId xmlns:a16="http://schemas.microsoft.com/office/drawing/2014/main" id="{1FBA090E-C69C-1CC5-7CDC-D135B155F738}"/>
                </a:ext>
              </a:extLst>
            </p:cNvPr>
            <p:cNvSpPr txBox="1">
              <a:spLocks noChangeArrowheads="1"/>
            </p:cNvSpPr>
            <p:nvPr/>
          </p:nvSpPr>
          <p:spPr bwMode="auto">
            <a:xfrm>
              <a:off x="6773778" y="5548952"/>
              <a:ext cx="1300162" cy="368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nl-NL" altLang="en-NL" sz="1800" b="1" i="1" dirty="0">
                  <a:solidFill>
                    <a:srgbClr val="FFFF00"/>
                  </a:solidFill>
                </a:rPr>
                <a:t>Reference</a:t>
              </a:r>
            </a:p>
          </p:txBody>
        </p:sp>
        <p:sp>
          <p:nvSpPr>
            <p:cNvPr id="8" name="Tekstvak 18">
              <a:extLst>
                <a:ext uri="{FF2B5EF4-FFF2-40B4-BE49-F238E27FC236}">
                  <a16:creationId xmlns:a16="http://schemas.microsoft.com/office/drawing/2014/main" id="{2E739AE1-F88B-57DE-B8A2-8E83763467AE}"/>
                </a:ext>
              </a:extLst>
            </p:cNvPr>
            <p:cNvSpPr txBox="1">
              <a:spLocks noChangeArrowheads="1"/>
            </p:cNvSpPr>
            <p:nvPr/>
          </p:nvSpPr>
          <p:spPr bwMode="auto">
            <a:xfrm>
              <a:off x="1901916" y="1595453"/>
              <a:ext cx="12747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nl-NL" altLang="en-NL" sz="1800" b="1" i="1" dirty="0" err="1">
                  <a:solidFill>
                    <a:srgbClr val="FFFF00"/>
                  </a:solidFill>
                </a:rPr>
                <a:t>Reflective</a:t>
              </a:r>
              <a:endParaRPr lang="nl-NL" altLang="en-NL" sz="1800" b="1" i="1" dirty="0">
                <a:solidFill>
                  <a:srgbClr val="FFFF00"/>
                </a:solidFill>
              </a:endParaRPr>
            </a:p>
          </p:txBody>
        </p:sp>
        <p:sp>
          <p:nvSpPr>
            <p:cNvPr id="9" name="Tekstvak 19">
              <a:extLst>
                <a:ext uri="{FF2B5EF4-FFF2-40B4-BE49-F238E27FC236}">
                  <a16:creationId xmlns:a16="http://schemas.microsoft.com/office/drawing/2014/main" id="{2C9CB743-B622-FD3B-E847-425A5E990BE2}"/>
                </a:ext>
              </a:extLst>
            </p:cNvPr>
            <p:cNvSpPr txBox="1">
              <a:spLocks noChangeArrowheads="1"/>
            </p:cNvSpPr>
            <p:nvPr/>
          </p:nvSpPr>
          <p:spPr bwMode="auto">
            <a:xfrm>
              <a:off x="7032441" y="1498987"/>
              <a:ext cx="12239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nl-NL" altLang="en-NL" sz="1800" b="1" i="1" dirty="0" err="1">
                  <a:solidFill>
                    <a:srgbClr val="FFFF00"/>
                  </a:solidFill>
                </a:rPr>
                <a:t>Empirical</a:t>
              </a:r>
              <a:endParaRPr lang="nl-NL" altLang="en-NL" sz="1800" b="1" i="1" dirty="0">
                <a:solidFill>
                  <a:srgbClr val="FFFF00"/>
                </a:solidFill>
              </a:endParaRPr>
            </a:p>
          </p:txBody>
        </p:sp>
        <p:sp>
          <p:nvSpPr>
            <p:cNvPr id="10" name="Tekstvak 20">
              <a:extLst>
                <a:ext uri="{FF2B5EF4-FFF2-40B4-BE49-F238E27FC236}">
                  <a16:creationId xmlns:a16="http://schemas.microsoft.com/office/drawing/2014/main" id="{549B3B0C-A189-AE69-9572-863E539269AF}"/>
                </a:ext>
              </a:extLst>
            </p:cNvPr>
            <p:cNvSpPr txBox="1">
              <a:spLocks noChangeArrowheads="1"/>
            </p:cNvSpPr>
            <p:nvPr/>
          </p:nvSpPr>
          <p:spPr bwMode="auto">
            <a:xfrm>
              <a:off x="2058846" y="5463224"/>
              <a:ext cx="1428750" cy="368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a:spcBef>
                  <a:spcPct val="20000"/>
                </a:spcBef>
                <a:buClr>
                  <a:schemeClr val="accent1"/>
                </a:buClr>
                <a:buSzPct val="60000"/>
                <a:buFont typeface="Zapf Dingbats" pitchFamily="123" charset="2"/>
                <a:buChar char="n"/>
                <a:defRPr sz="28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SzPct val="60000"/>
                <a:buFont typeface="Zapf Dingbats" pitchFamily="123" charset="2"/>
                <a:buChar char="n"/>
                <a:defRPr sz="26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accent1"/>
                </a:buClr>
                <a:buSzPct val="60000"/>
                <a:buFont typeface="Zapf Dingbats" pitchFamily="123" charset="2"/>
                <a:buChar char="n"/>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SzPct val="60000"/>
                <a:buFont typeface="Zapf Dingbats" pitchFamily="123" charset="2"/>
                <a:buChar char="n"/>
                <a:defRPr sz="22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60000"/>
                <a:buFont typeface="Zapf Dingbats" pitchFamily="123" charset="2"/>
                <a:buChar char="n"/>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nl-NL" altLang="en-NL" sz="1800" b="1" i="1" dirty="0" err="1">
                  <a:solidFill>
                    <a:srgbClr val="FFFF00"/>
                  </a:solidFill>
                </a:rPr>
                <a:t>Emergence</a:t>
              </a:r>
              <a:endParaRPr lang="nl-NL" altLang="en-NL" sz="1800" b="1" i="1" dirty="0">
                <a:solidFill>
                  <a:srgbClr val="FFFF00"/>
                </a:solidFill>
              </a:endParaRPr>
            </a:p>
          </p:txBody>
        </p:sp>
      </p:grpSp>
      <p:cxnSp>
        <p:nvCxnSpPr>
          <p:cNvPr id="15" name="Straight Connector 14">
            <a:extLst>
              <a:ext uri="{FF2B5EF4-FFF2-40B4-BE49-F238E27FC236}">
                <a16:creationId xmlns:a16="http://schemas.microsoft.com/office/drawing/2014/main" id="{0D7C81F3-00A6-0434-61AA-870CE08D26CD}"/>
              </a:ext>
            </a:extLst>
          </p:cNvPr>
          <p:cNvCxnSpPr>
            <a:cxnSpLocks/>
          </p:cNvCxnSpPr>
          <p:nvPr/>
        </p:nvCxnSpPr>
        <p:spPr bwMode="auto">
          <a:xfrm>
            <a:off x="1043608" y="609600"/>
            <a:ext cx="0" cy="4547592"/>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7" name="Straight Connector 16">
            <a:extLst>
              <a:ext uri="{FF2B5EF4-FFF2-40B4-BE49-F238E27FC236}">
                <a16:creationId xmlns:a16="http://schemas.microsoft.com/office/drawing/2014/main" id="{9E848FCB-A805-65AA-8CA4-58F908074733}"/>
              </a:ext>
            </a:extLst>
          </p:cNvPr>
          <p:cNvCxnSpPr/>
          <p:nvPr/>
        </p:nvCxnSpPr>
        <p:spPr bwMode="auto">
          <a:xfrm>
            <a:off x="1043608" y="5157192"/>
            <a:ext cx="7056784" cy="0"/>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sp>
        <p:nvSpPr>
          <p:cNvPr id="18" name="TextBox 17">
            <a:extLst>
              <a:ext uri="{FF2B5EF4-FFF2-40B4-BE49-F238E27FC236}">
                <a16:creationId xmlns:a16="http://schemas.microsoft.com/office/drawing/2014/main" id="{FFD116C2-DACD-D91E-C20F-9A0A348BD719}"/>
              </a:ext>
            </a:extLst>
          </p:cNvPr>
          <p:cNvSpPr txBox="1"/>
          <p:nvPr/>
        </p:nvSpPr>
        <p:spPr>
          <a:xfrm>
            <a:off x="1653784" y="5210872"/>
            <a:ext cx="4386137" cy="461665"/>
          </a:xfrm>
          <a:prstGeom prst="rect">
            <a:avLst/>
          </a:prstGeom>
          <a:noFill/>
        </p:spPr>
        <p:txBody>
          <a:bodyPr wrap="none" rtlCol="0">
            <a:spAutoFit/>
          </a:bodyPr>
          <a:lstStyle/>
          <a:p>
            <a:r>
              <a:rPr lang="en-GB" dirty="0"/>
              <a:t>From unorder         to       order</a:t>
            </a:r>
          </a:p>
        </p:txBody>
      </p:sp>
      <p:sp>
        <p:nvSpPr>
          <p:cNvPr id="20" name="TextBox 19">
            <a:extLst>
              <a:ext uri="{FF2B5EF4-FFF2-40B4-BE49-F238E27FC236}">
                <a16:creationId xmlns:a16="http://schemas.microsoft.com/office/drawing/2014/main" id="{01FB0CB2-ED93-0E88-AEA7-1E07715601F8}"/>
              </a:ext>
            </a:extLst>
          </p:cNvPr>
          <p:cNvSpPr txBox="1"/>
          <p:nvPr/>
        </p:nvSpPr>
        <p:spPr>
          <a:xfrm rot="16200000">
            <a:off x="-1836597" y="2427909"/>
            <a:ext cx="5039761" cy="461665"/>
          </a:xfrm>
          <a:prstGeom prst="rect">
            <a:avLst/>
          </a:prstGeom>
          <a:noFill/>
        </p:spPr>
        <p:txBody>
          <a:bodyPr wrap="square" rtlCol="0">
            <a:spAutoFit/>
          </a:bodyPr>
          <a:lstStyle/>
          <a:p>
            <a:r>
              <a:rPr lang="en-GB" dirty="0"/>
              <a:t>From   wicked    to  tame problems</a:t>
            </a:r>
          </a:p>
        </p:txBody>
      </p:sp>
      <p:sp>
        <p:nvSpPr>
          <p:cNvPr id="21" name="TextBox 20">
            <a:extLst>
              <a:ext uri="{FF2B5EF4-FFF2-40B4-BE49-F238E27FC236}">
                <a16:creationId xmlns:a16="http://schemas.microsoft.com/office/drawing/2014/main" id="{CEF433A2-61C7-4AA4-F31A-7B70A418778C}"/>
              </a:ext>
            </a:extLst>
          </p:cNvPr>
          <p:cNvSpPr txBox="1"/>
          <p:nvPr/>
        </p:nvSpPr>
        <p:spPr>
          <a:xfrm>
            <a:off x="4411545" y="2325968"/>
            <a:ext cx="1075936" cy="461665"/>
          </a:xfrm>
          <a:prstGeom prst="rect">
            <a:avLst/>
          </a:prstGeom>
          <a:noFill/>
        </p:spPr>
        <p:txBody>
          <a:bodyPr wrap="none" rtlCol="0">
            <a:spAutoFit/>
          </a:bodyPr>
          <a:lstStyle/>
          <a:p>
            <a:r>
              <a:rPr lang="en-GB" dirty="0">
                <a:solidFill>
                  <a:srgbClr val="FFFF00"/>
                </a:solidFill>
              </a:rPr>
              <a:t>simple</a:t>
            </a:r>
          </a:p>
        </p:txBody>
      </p:sp>
      <p:sp>
        <p:nvSpPr>
          <p:cNvPr id="22" name="TextBox 21">
            <a:extLst>
              <a:ext uri="{FF2B5EF4-FFF2-40B4-BE49-F238E27FC236}">
                <a16:creationId xmlns:a16="http://schemas.microsoft.com/office/drawing/2014/main" id="{47A35919-62B5-2B74-9197-FEC58E64B8CE}"/>
              </a:ext>
            </a:extLst>
          </p:cNvPr>
          <p:cNvSpPr txBox="1"/>
          <p:nvPr/>
        </p:nvSpPr>
        <p:spPr>
          <a:xfrm>
            <a:off x="3095781" y="2307240"/>
            <a:ext cx="1160895" cy="461665"/>
          </a:xfrm>
          <a:prstGeom prst="rect">
            <a:avLst/>
          </a:prstGeom>
          <a:noFill/>
        </p:spPr>
        <p:txBody>
          <a:bodyPr wrap="none" rtlCol="0">
            <a:spAutoFit/>
          </a:bodyPr>
          <a:lstStyle/>
          <a:p>
            <a:r>
              <a:rPr lang="en-GB" dirty="0">
                <a:solidFill>
                  <a:srgbClr val="FFFF00"/>
                </a:solidFill>
              </a:rPr>
              <a:t>chaotic</a:t>
            </a:r>
          </a:p>
        </p:txBody>
      </p:sp>
      <p:sp>
        <p:nvSpPr>
          <p:cNvPr id="25" name="TextBox 24">
            <a:extLst>
              <a:ext uri="{FF2B5EF4-FFF2-40B4-BE49-F238E27FC236}">
                <a16:creationId xmlns:a16="http://schemas.microsoft.com/office/drawing/2014/main" id="{6E385ACF-EFBE-2356-89E3-4BCD5F84B6E9}"/>
              </a:ext>
            </a:extLst>
          </p:cNvPr>
          <p:cNvSpPr txBox="1"/>
          <p:nvPr/>
        </p:nvSpPr>
        <p:spPr>
          <a:xfrm>
            <a:off x="4325015" y="2894342"/>
            <a:ext cx="1829347" cy="461665"/>
          </a:xfrm>
          <a:prstGeom prst="rect">
            <a:avLst/>
          </a:prstGeom>
          <a:noFill/>
        </p:spPr>
        <p:txBody>
          <a:bodyPr wrap="none" rtlCol="0">
            <a:spAutoFit/>
          </a:bodyPr>
          <a:lstStyle/>
          <a:p>
            <a:r>
              <a:rPr lang="en-GB" dirty="0">
                <a:solidFill>
                  <a:srgbClr val="FFFF00"/>
                </a:solidFill>
              </a:rPr>
              <a:t>complicated</a:t>
            </a:r>
          </a:p>
        </p:txBody>
      </p:sp>
      <p:sp>
        <p:nvSpPr>
          <p:cNvPr id="26" name="TextBox 25">
            <a:extLst>
              <a:ext uri="{FF2B5EF4-FFF2-40B4-BE49-F238E27FC236}">
                <a16:creationId xmlns:a16="http://schemas.microsoft.com/office/drawing/2014/main" id="{EA17DF59-D147-669B-B687-53750A93FB1A}"/>
              </a:ext>
            </a:extLst>
          </p:cNvPr>
          <p:cNvSpPr txBox="1"/>
          <p:nvPr/>
        </p:nvSpPr>
        <p:spPr>
          <a:xfrm>
            <a:off x="2959794" y="2852371"/>
            <a:ext cx="1332416" cy="461665"/>
          </a:xfrm>
          <a:prstGeom prst="rect">
            <a:avLst/>
          </a:prstGeom>
          <a:noFill/>
        </p:spPr>
        <p:txBody>
          <a:bodyPr wrap="none" rtlCol="0">
            <a:spAutoFit/>
          </a:bodyPr>
          <a:lstStyle/>
          <a:p>
            <a:r>
              <a:rPr lang="en-GB" dirty="0">
                <a:solidFill>
                  <a:srgbClr val="FFFF00"/>
                </a:solidFill>
              </a:rPr>
              <a:t>complex</a:t>
            </a:r>
          </a:p>
        </p:txBody>
      </p:sp>
    </p:spTree>
    <p:extLst>
      <p:ext uri="{BB962C8B-B14F-4D97-AF65-F5344CB8AC3E}">
        <p14:creationId xmlns:p14="http://schemas.microsoft.com/office/powerpoint/2010/main" val="1924647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4EE58-7B45-71B7-C82F-5DB85245F7B7}"/>
              </a:ext>
            </a:extLst>
          </p:cNvPr>
          <p:cNvSpPr>
            <a:spLocks noGrp="1"/>
          </p:cNvSpPr>
          <p:nvPr>
            <p:ph type="title"/>
          </p:nvPr>
        </p:nvSpPr>
        <p:spPr>
          <a:xfrm>
            <a:off x="685800" y="260648"/>
            <a:ext cx="7772400" cy="1143000"/>
          </a:xfrm>
        </p:spPr>
        <p:txBody>
          <a:bodyPr/>
          <a:lstStyle/>
          <a:p>
            <a:r>
              <a:rPr lang="en-NL" dirty="0">
                <a:solidFill>
                  <a:srgbClr val="00A7A2"/>
                </a:solidFill>
              </a:rPr>
              <a:t>Complex en emergentie paradigma</a:t>
            </a:r>
          </a:p>
        </p:txBody>
      </p:sp>
      <p:pic>
        <p:nvPicPr>
          <p:cNvPr id="5" name="Picture 4" descr="Chart, diagram&#10;&#10;Description automatically generated">
            <a:extLst>
              <a:ext uri="{FF2B5EF4-FFF2-40B4-BE49-F238E27FC236}">
                <a16:creationId xmlns:a16="http://schemas.microsoft.com/office/drawing/2014/main" id="{53494A2B-B7C8-4D22-1517-4479644B01D4}"/>
              </a:ext>
            </a:extLst>
          </p:cNvPr>
          <p:cNvPicPr>
            <a:picLocks noChangeAspect="1"/>
          </p:cNvPicPr>
          <p:nvPr/>
        </p:nvPicPr>
        <p:blipFill>
          <a:blip r:embed="rId2"/>
          <a:stretch>
            <a:fillRect/>
          </a:stretch>
        </p:blipFill>
        <p:spPr>
          <a:xfrm>
            <a:off x="1115616" y="1426406"/>
            <a:ext cx="7139683" cy="4005188"/>
          </a:xfrm>
          <a:prstGeom prst="rect">
            <a:avLst/>
          </a:prstGeom>
        </p:spPr>
      </p:pic>
    </p:spTree>
    <p:extLst>
      <p:ext uri="{BB962C8B-B14F-4D97-AF65-F5344CB8AC3E}">
        <p14:creationId xmlns:p14="http://schemas.microsoft.com/office/powerpoint/2010/main" val="2216585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1418B-B52C-247C-B138-79652FC449BF}"/>
            </a:ext>
          </a:extLst>
        </p:cNvPr>
        <p:cNvGrpSpPr/>
        <p:nvPr/>
      </p:nvGrpSpPr>
      <p:grpSpPr>
        <a:xfrm>
          <a:off x="0" y="0"/>
          <a:ext cx="0" cy="0"/>
          <a:chOff x="0" y="0"/>
          <a:chExt cx="0" cy="0"/>
        </a:xfrm>
      </p:grpSpPr>
      <p:pic>
        <p:nvPicPr>
          <p:cNvPr id="5" name="Content Placeholder 4" descr="A gold coin with a bitcoin symbol&#10;&#10;Description automatically generated">
            <a:extLst>
              <a:ext uri="{FF2B5EF4-FFF2-40B4-BE49-F238E27FC236}">
                <a16:creationId xmlns:a16="http://schemas.microsoft.com/office/drawing/2014/main" id="{88D56583-8884-02D2-586B-B59D8AB0663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92298" y="188640"/>
            <a:ext cx="5972200" cy="2736304"/>
          </a:xfrm>
        </p:spPr>
      </p:pic>
      <p:pic>
        <p:nvPicPr>
          <p:cNvPr id="7" name="Picture 6" descr="A collage of men in different poses&#10;&#10;Description automatically generated">
            <a:extLst>
              <a:ext uri="{FF2B5EF4-FFF2-40B4-BE49-F238E27FC236}">
                <a16:creationId xmlns:a16="http://schemas.microsoft.com/office/drawing/2014/main" id="{6A4CD7EC-D22B-57D3-E537-D85F4D0DDE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5901" y="3068961"/>
            <a:ext cx="5972200" cy="2736304"/>
          </a:xfrm>
          <a:prstGeom prst="rect">
            <a:avLst/>
          </a:prstGeom>
        </p:spPr>
      </p:pic>
    </p:spTree>
    <p:extLst>
      <p:ext uri="{BB962C8B-B14F-4D97-AF65-F5344CB8AC3E}">
        <p14:creationId xmlns:p14="http://schemas.microsoft.com/office/powerpoint/2010/main" val="23963867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DCBBD-C641-04C7-9844-B9D15009B6B5}"/>
            </a:ext>
          </a:extLst>
        </p:cNvPr>
        <p:cNvGrpSpPr/>
        <p:nvPr/>
      </p:nvGrpSpPr>
      <p:grpSpPr>
        <a:xfrm>
          <a:off x="0" y="0"/>
          <a:ext cx="0" cy="0"/>
          <a:chOff x="0" y="0"/>
          <a:chExt cx="0" cy="0"/>
        </a:xfrm>
      </p:grpSpPr>
      <p:sp>
        <p:nvSpPr>
          <p:cNvPr id="11266" name="Titel 1">
            <a:extLst>
              <a:ext uri="{FF2B5EF4-FFF2-40B4-BE49-F238E27FC236}">
                <a16:creationId xmlns:a16="http://schemas.microsoft.com/office/drawing/2014/main" id="{DDD43E1C-5FF2-E8CB-9725-8867B6ACF558}"/>
              </a:ext>
            </a:extLst>
          </p:cNvPr>
          <p:cNvSpPr>
            <a:spLocks noGrp="1"/>
          </p:cNvSpPr>
          <p:nvPr>
            <p:ph type="title"/>
          </p:nvPr>
        </p:nvSpPr>
        <p:spPr>
          <a:xfrm>
            <a:off x="685800" y="0"/>
            <a:ext cx="7772400" cy="1752600"/>
          </a:xfrm>
        </p:spPr>
        <p:txBody>
          <a:bodyPr/>
          <a:lstStyle/>
          <a:p>
            <a:r>
              <a:rPr lang="nl-NL" altLang="nl-NL" sz="2800" dirty="0">
                <a:solidFill>
                  <a:srgbClr val="00A7A2"/>
                </a:solidFill>
              </a:rPr>
              <a:t>4.2. Groeiende polarisatie en paradoxen</a:t>
            </a:r>
          </a:p>
        </p:txBody>
      </p:sp>
      <p:grpSp>
        <p:nvGrpSpPr>
          <p:cNvPr id="3" name="Groep 2">
            <a:extLst>
              <a:ext uri="{FF2B5EF4-FFF2-40B4-BE49-F238E27FC236}">
                <a16:creationId xmlns:a16="http://schemas.microsoft.com/office/drawing/2014/main" id="{D4959ACC-8D6D-EBDB-D08B-385048973616}"/>
              </a:ext>
            </a:extLst>
          </p:cNvPr>
          <p:cNvGrpSpPr/>
          <p:nvPr/>
        </p:nvGrpSpPr>
        <p:grpSpPr>
          <a:xfrm>
            <a:off x="881062" y="1844824"/>
            <a:ext cx="7381875" cy="3492500"/>
            <a:chOff x="358775" y="1952625"/>
            <a:chExt cx="7381875" cy="3492500"/>
          </a:xfrm>
        </p:grpSpPr>
        <p:sp>
          <p:nvSpPr>
            <p:cNvPr id="6" name="Ovaal 5">
              <a:extLst>
                <a:ext uri="{FF2B5EF4-FFF2-40B4-BE49-F238E27FC236}">
                  <a16:creationId xmlns:a16="http://schemas.microsoft.com/office/drawing/2014/main" id="{7B7D7667-DE98-69A6-A77B-5E3DC54FE8DB}"/>
                </a:ext>
              </a:extLst>
            </p:cNvPr>
            <p:cNvSpPr/>
            <p:nvPr/>
          </p:nvSpPr>
          <p:spPr bwMode="auto">
            <a:xfrm>
              <a:off x="358775" y="1952625"/>
              <a:ext cx="3673475" cy="1800225"/>
            </a:xfrm>
            <a:prstGeom prst="ellipse">
              <a:avLst/>
            </a:prstGeom>
            <a:noFill/>
            <a:ln w="9525" cap="flat" cmpd="sng" algn="ctr">
              <a:solidFill>
                <a:srgbClr val="FF0000"/>
              </a:solidFill>
              <a:prstDash val="solid"/>
              <a:round/>
              <a:headEnd type="none" w="med" len="med"/>
              <a:tailEnd type="none" w="med" len="med"/>
            </a:ln>
            <a:effectLst/>
          </p:spPr>
          <p:txBody>
            <a:bodyPr/>
            <a:lstStyle/>
            <a:p>
              <a:pPr>
                <a:spcBef>
                  <a:spcPct val="20000"/>
                </a:spcBef>
                <a:defRPr/>
              </a:pPr>
              <a:r>
                <a:rPr lang="nl-NL" dirty="0">
                  <a:latin typeface="Arial" charset="0"/>
                  <a:cs typeface="+mn-cs"/>
                </a:rPr>
                <a:t>Management</a:t>
              </a:r>
            </a:p>
            <a:p>
              <a:pPr marL="285750" indent="-285750">
                <a:spcBef>
                  <a:spcPct val="20000"/>
                </a:spcBef>
                <a:buFontTx/>
                <a:buChar char="•"/>
                <a:defRPr/>
              </a:pPr>
              <a:r>
                <a:rPr lang="nl-NL" sz="1800" dirty="0">
                  <a:latin typeface="Arial" charset="0"/>
                  <a:cs typeface="+mn-cs"/>
                </a:rPr>
                <a:t>Deadlines</a:t>
              </a:r>
            </a:p>
            <a:p>
              <a:pPr marL="285750" indent="-285750">
                <a:spcBef>
                  <a:spcPct val="20000"/>
                </a:spcBef>
                <a:buFontTx/>
                <a:buChar char="•"/>
                <a:defRPr/>
              </a:pPr>
              <a:r>
                <a:rPr lang="nl-NL" sz="1800" dirty="0">
                  <a:latin typeface="Arial" charset="0"/>
                  <a:cs typeface="+mn-cs"/>
                </a:rPr>
                <a:t>Standaardisatie</a:t>
              </a:r>
            </a:p>
            <a:p>
              <a:pPr marL="285750" indent="-285750">
                <a:spcBef>
                  <a:spcPct val="20000"/>
                </a:spcBef>
                <a:buFontTx/>
                <a:buChar char="•"/>
                <a:defRPr/>
              </a:pPr>
              <a:r>
                <a:rPr lang="nl-NL" sz="1800" dirty="0">
                  <a:latin typeface="Arial" charset="0"/>
                  <a:cs typeface="+mn-cs"/>
                </a:rPr>
                <a:t>Kosten / Winst</a:t>
              </a:r>
            </a:p>
          </p:txBody>
        </p:sp>
        <p:sp>
          <p:nvSpPr>
            <p:cNvPr id="9" name="Ovaal 8">
              <a:extLst>
                <a:ext uri="{FF2B5EF4-FFF2-40B4-BE49-F238E27FC236}">
                  <a16:creationId xmlns:a16="http://schemas.microsoft.com/office/drawing/2014/main" id="{1D697F63-EE2C-2C1C-6646-CD127DFEDFE7}"/>
                </a:ext>
              </a:extLst>
            </p:cNvPr>
            <p:cNvSpPr/>
            <p:nvPr/>
          </p:nvSpPr>
          <p:spPr bwMode="auto">
            <a:xfrm>
              <a:off x="4067175" y="1989138"/>
              <a:ext cx="3673475" cy="1871662"/>
            </a:xfrm>
            <a:prstGeom prst="ellipse">
              <a:avLst/>
            </a:prstGeom>
            <a:noFill/>
            <a:ln w="9525" cap="flat" cmpd="sng" algn="ctr">
              <a:solidFill>
                <a:srgbClr val="FF0000"/>
              </a:solidFill>
              <a:prstDash val="solid"/>
              <a:round/>
              <a:headEnd type="none" w="med" len="med"/>
              <a:tailEnd type="none" w="med" len="med"/>
            </a:ln>
            <a:effectLst/>
          </p:spPr>
          <p:txBody>
            <a:bodyPr/>
            <a:lstStyle/>
            <a:p>
              <a:pPr>
                <a:spcBef>
                  <a:spcPct val="20000"/>
                </a:spcBef>
                <a:defRPr/>
              </a:pPr>
              <a:r>
                <a:rPr lang="nl-NL" dirty="0">
                  <a:latin typeface="Arial" charset="0"/>
                  <a:cs typeface="+mn-cs"/>
                </a:rPr>
                <a:t>Kwaliteitsafdeling</a:t>
              </a:r>
            </a:p>
            <a:p>
              <a:pPr marL="285750" indent="-285750">
                <a:spcBef>
                  <a:spcPct val="20000"/>
                </a:spcBef>
                <a:buFontTx/>
                <a:buChar char="•"/>
                <a:defRPr/>
              </a:pPr>
              <a:r>
                <a:rPr lang="nl-NL" sz="1800" dirty="0">
                  <a:latin typeface="Arial" charset="0"/>
                  <a:cs typeface="+mn-cs"/>
                </a:rPr>
                <a:t>Kwaliteit</a:t>
              </a:r>
            </a:p>
            <a:p>
              <a:pPr marL="285750" indent="-285750">
                <a:spcBef>
                  <a:spcPct val="20000"/>
                </a:spcBef>
                <a:buFontTx/>
                <a:buChar char="•"/>
                <a:defRPr/>
              </a:pPr>
              <a:r>
                <a:rPr lang="nl-NL" sz="1800" dirty="0">
                  <a:latin typeface="Arial" charset="0"/>
                  <a:cs typeface="+mn-cs"/>
                </a:rPr>
                <a:t>Procescontrole</a:t>
              </a:r>
            </a:p>
            <a:p>
              <a:pPr marL="285750" indent="-285750">
                <a:spcBef>
                  <a:spcPct val="20000"/>
                </a:spcBef>
                <a:buFontTx/>
                <a:buChar char="•"/>
                <a:defRPr/>
              </a:pPr>
              <a:r>
                <a:rPr lang="nl-NL" sz="1800" dirty="0">
                  <a:latin typeface="Arial" charset="0"/>
                  <a:cs typeface="+mn-cs"/>
                </a:rPr>
                <a:t>Betrouwbaarheid</a:t>
              </a:r>
            </a:p>
            <a:p>
              <a:pPr marL="285750" indent="-285750">
                <a:spcBef>
                  <a:spcPct val="20000"/>
                </a:spcBef>
                <a:buFontTx/>
                <a:buChar char="•"/>
                <a:defRPr/>
              </a:pPr>
              <a:endParaRPr lang="nl-NL" sz="1800" dirty="0">
                <a:latin typeface="Arial" charset="0"/>
                <a:cs typeface="+mn-cs"/>
              </a:endParaRPr>
            </a:p>
          </p:txBody>
        </p:sp>
        <p:sp>
          <p:nvSpPr>
            <p:cNvPr id="10" name="Ovaal 9">
              <a:extLst>
                <a:ext uri="{FF2B5EF4-FFF2-40B4-BE49-F238E27FC236}">
                  <a16:creationId xmlns:a16="http://schemas.microsoft.com/office/drawing/2014/main" id="{E30A0B12-3A97-590C-9139-E431E0A83430}"/>
                </a:ext>
              </a:extLst>
            </p:cNvPr>
            <p:cNvSpPr/>
            <p:nvPr/>
          </p:nvSpPr>
          <p:spPr bwMode="auto">
            <a:xfrm>
              <a:off x="1979613" y="3573463"/>
              <a:ext cx="3671887" cy="1871662"/>
            </a:xfrm>
            <a:prstGeom prst="ellipse">
              <a:avLst/>
            </a:prstGeom>
            <a:noFill/>
            <a:ln w="9525" cap="flat" cmpd="sng" algn="ctr">
              <a:solidFill>
                <a:srgbClr val="FF0000"/>
              </a:solidFill>
              <a:prstDash val="solid"/>
              <a:round/>
              <a:headEnd type="none" w="med" len="med"/>
              <a:tailEnd type="none" w="med" len="med"/>
            </a:ln>
            <a:effectLst/>
          </p:spPr>
          <p:txBody>
            <a:bodyPr/>
            <a:lstStyle/>
            <a:p>
              <a:pPr>
                <a:spcBef>
                  <a:spcPct val="20000"/>
                </a:spcBef>
                <a:defRPr/>
              </a:pPr>
              <a:r>
                <a:rPr lang="nl-NL" dirty="0">
                  <a:latin typeface="Arial" charset="0"/>
                  <a:cs typeface="+mn-cs"/>
                </a:rPr>
                <a:t>Verkoopafdeling</a:t>
              </a:r>
            </a:p>
            <a:p>
              <a:pPr marL="285750" indent="-285750">
                <a:spcBef>
                  <a:spcPct val="20000"/>
                </a:spcBef>
                <a:buFontTx/>
                <a:buChar char="•"/>
                <a:defRPr/>
              </a:pPr>
              <a:r>
                <a:rPr lang="nl-NL" sz="1800" dirty="0">
                  <a:latin typeface="Arial" charset="0"/>
                  <a:cs typeface="+mn-cs"/>
                </a:rPr>
                <a:t>Flexibiliteit</a:t>
              </a:r>
            </a:p>
            <a:p>
              <a:pPr marL="285750" indent="-285750">
                <a:spcBef>
                  <a:spcPct val="20000"/>
                </a:spcBef>
                <a:buFontTx/>
                <a:buChar char="•"/>
                <a:defRPr/>
              </a:pPr>
              <a:r>
                <a:rPr lang="nl-NL" sz="1800" dirty="0">
                  <a:latin typeface="Arial" charset="0"/>
                  <a:cs typeface="+mn-cs"/>
                </a:rPr>
                <a:t>Maatwerk</a:t>
              </a:r>
              <a:endParaRPr lang="nl-NL" sz="1800" b="1" dirty="0">
                <a:latin typeface="Arial" charset="0"/>
                <a:cs typeface="+mn-cs"/>
              </a:endParaRPr>
            </a:p>
            <a:p>
              <a:pPr marL="285750" indent="-285750">
                <a:spcBef>
                  <a:spcPct val="20000"/>
                </a:spcBef>
                <a:buFontTx/>
                <a:buChar char="•"/>
                <a:defRPr/>
              </a:pPr>
              <a:r>
                <a:rPr lang="nl-NL" sz="1800" dirty="0">
                  <a:latin typeface="Arial" charset="0"/>
                  <a:cs typeface="+mn-cs"/>
                </a:rPr>
                <a:t>Kwantiteit</a:t>
              </a:r>
            </a:p>
            <a:p>
              <a:pPr marL="285750" indent="-285750">
                <a:spcBef>
                  <a:spcPct val="20000"/>
                </a:spcBef>
                <a:buFontTx/>
                <a:buChar char="•"/>
                <a:defRPr/>
              </a:pPr>
              <a:endParaRPr lang="nl-NL" sz="1800" dirty="0">
                <a:latin typeface="Arial" charset="0"/>
                <a:cs typeface="+mn-cs"/>
              </a:endParaRPr>
            </a:p>
          </p:txBody>
        </p:sp>
        <p:sp>
          <p:nvSpPr>
            <p:cNvPr id="11273" name="Ovaal 6">
              <a:extLst>
                <a:ext uri="{FF2B5EF4-FFF2-40B4-BE49-F238E27FC236}">
                  <a16:creationId xmlns:a16="http://schemas.microsoft.com/office/drawing/2014/main" id="{8FDC8296-8BE5-E5CA-E4C8-57D20F014E47}"/>
                </a:ext>
              </a:extLst>
            </p:cNvPr>
            <p:cNvSpPr>
              <a:spLocks noChangeArrowheads="1"/>
            </p:cNvSpPr>
            <p:nvPr/>
          </p:nvSpPr>
          <p:spPr bwMode="auto">
            <a:xfrm>
              <a:off x="4067175" y="2349500"/>
              <a:ext cx="576263" cy="50323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eaLnBrk="0" hangingPunct="0">
                <a:spcBef>
                  <a:spcPct val="20000"/>
                </a:spcBef>
                <a:buChar char="•"/>
                <a:defRPr sz="2400">
                  <a:solidFill>
                    <a:schemeClr val="tx1"/>
                  </a:solidFill>
                  <a:latin typeface="Arial" pitchFamily="34" charset="0"/>
                  <a:cs typeface="Arial" pitchFamily="34" charset="0"/>
                </a:defRPr>
              </a:lvl1pPr>
              <a:lvl2pPr marL="742950" indent="-285750" eaLnBrk="0" hangingPunct="0">
                <a:spcBef>
                  <a:spcPct val="20000"/>
                </a:spcBef>
                <a:buChar char="–"/>
                <a:defRPr sz="24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400">
                  <a:solidFill>
                    <a:schemeClr val="tx1"/>
                  </a:solidFill>
                  <a:latin typeface="Arial" pitchFamily="34" charset="0"/>
                  <a:cs typeface="Arial" pitchFamily="34" charset="0"/>
                </a:defRPr>
              </a:lvl4pPr>
              <a:lvl5pPr marL="2057400" indent="-228600" eaLnBrk="0" hangingPunct="0">
                <a:spcBef>
                  <a:spcPct val="20000"/>
                </a:spcBef>
                <a:buChar char="»"/>
                <a:defRPr sz="24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4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4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4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400">
                  <a:solidFill>
                    <a:schemeClr val="tx1"/>
                  </a:solidFill>
                  <a:latin typeface="Arial" pitchFamily="34" charset="0"/>
                  <a:cs typeface="Arial" pitchFamily="34" charset="0"/>
                </a:defRPr>
              </a:lvl9pPr>
            </a:lstStyle>
            <a:p>
              <a:pPr eaLnBrk="1" hangingPunct="1"/>
              <a:endParaRPr lang="nl-NL" altLang="nl-NL"/>
            </a:p>
          </p:txBody>
        </p:sp>
        <p:sp>
          <p:nvSpPr>
            <p:cNvPr id="8" name="Afgeronde rechthoek 7">
              <a:extLst>
                <a:ext uri="{FF2B5EF4-FFF2-40B4-BE49-F238E27FC236}">
                  <a16:creationId xmlns:a16="http://schemas.microsoft.com/office/drawing/2014/main" id="{221418EB-BBDA-BAA2-1537-DEBE096C9C60}"/>
                </a:ext>
              </a:extLst>
            </p:cNvPr>
            <p:cNvSpPr/>
            <p:nvPr/>
          </p:nvSpPr>
          <p:spPr bwMode="auto">
            <a:xfrm>
              <a:off x="3059880" y="2600325"/>
              <a:ext cx="1512888" cy="1152525"/>
            </a:xfrm>
            <a:prstGeom prst="roundRect">
              <a:avLst/>
            </a:prstGeom>
            <a:solidFill>
              <a:schemeClr val="accent3">
                <a:lumMod val="85000"/>
              </a:schemeClr>
            </a:solidFill>
            <a:ln w="9525" cap="flat" cmpd="sng" algn="ctr">
              <a:solidFill>
                <a:srgbClr val="002060"/>
              </a:solidFill>
              <a:prstDash val="solid"/>
              <a:round/>
              <a:headEnd type="none" w="med" len="med"/>
              <a:tailEnd type="none" w="med" len="med"/>
            </a:ln>
            <a:effectLst/>
          </p:spPr>
          <p:txBody>
            <a:bodyPr/>
            <a:lstStyle/>
            <a:p>
              <a:pPr>
                <a:spcBef>
                  <a:spcPct val="20000"/>
                </a:spcBef>
                <a:defRPr/>
              </a:pPr>
              <a:r>
                <a:rPr lang="nl-NL" dirty="0">
                  <a:solidFill>
                    <a:srgbClr val="C00000"/>
                  </a:solidFill>
                  <a:latin typeface="Arial" charset="0"/>
                  <a:cs typeface="+mn-cs"/>
                </a:rPr>
                <a:t> Mentale</a:t>
              </a:r>
            </a:p>
            <a:p>
              <a:pPr>
                <a:spcBef>
                  <a:spcPct val="20000"/>
                </a:spcBef>
                <a:defRPr/>
              </a:pPr>
              <a:r>
                <a:rPr lang="nl-NL" dirty="0">
                  <a:solidFill>
                    <a:srgbClr val="C00000"/>
                  </a:solidFill>
                  <a:latin typeface="Arial" charset="0"/>
                  <a:cs typeface="+mn-cs"/>
                </a:rPr>
                <a:t> model</a:t>
              </a:r>
            </a:p>
          </p:txBody>
        </p:sp>
      </p:grpSp>
    </p:spTree>
    <p:extLst>
      <p:ext uri="{BB962C8B-B14F-4D97-AF65-F5344CB8AC3E}">
        <p14:creationId xmlns:p14="http://schemas.microsoft.com/office/powerpoint/2010/main" val="14166678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7C4BFD5-C94F-9A58-50BA-E03601591F7C}"/>
              </a:ext>
            </a:extLst>
          </p:cNvPr>
          <p:cNvGraphicFramePr>
            <a:graphicFrameLocks noGrp="1"/>
          </p:cNvGraphicFramePr>
          <p:nvPr>
            <p:ph idx="1"/>
          </p:nvPr>
        </p:nvGraphicFramePr>
        <p:xfrm>
          <a:off x="323528" y="908720"/>
          <a:ext cx="8208912" cy="4805071"/>
        </p:xfrm>
        <a:graphic>
          <a:graphicData uri="http://schemas.openxmlformats.org/drawingml/2006/table">
            <a:tbl>
              <a:tblPr firstRow="1" firstCol="1" bandRow="1">
                <a:tableStyleId>{5C22544A-7EE6-4342-B048-85BDC9FD1C3A}</a:tableStyleId>
              </a:tblPr>
              <a:tblGrid>
                <a:gridCol w="2592288">
                  <a:extLst>
                    <a:ext uri="{9D8B030D-6E8A-4147-A177-3AD203B41FA5}">
                      <a16:colId xmlns:a16="http://schemas.microsoft.com/office/drawing/2014/main" val="851609233"/>
                    </a:ext>
                  </a:extLst>
                </a:gridCol>
                <a:gridCol w="2376264">
                  <a:extLst>
                    <a:ext uri="{9D8B030D-6E8A-4147-A177-3AD203B41FA5}">
                      <a16:colId xmlns:a16="http://schemas.microsoft.com/office/drawing/2014/main" val="330765598"/>
                    </a:ext>
                  </a:extLst>
                </a:gridCol>
                <a:gridCol w="1872208">
                  <a:extLst>
                    <a:ext uri="{9D8B030D-6E8A-4147-A177-3AD203B41FA5}">
                      <a16:colId xmlns:a16="http://schemas.microsoft.com/office/drawing/2014/main" val="2380274787"/>
                    </a:ext>
                  </a:extLst>
                </a:gridCol>
                <a:gridCol w="1368152">
                  <a:extLst>
                    <a:ext uri="{9D8B030D-6E8A-4147-A177-3AD203B41FA5}">
                      <a16:colId xmlns:a16="http://schemas.microsoft.com/office/drawing/2014/main" val="356515462"/>
                    </a:ext>
                  </a:extLst>
                </a:gridCol>
              </a:tblGrid>
              <a:tr h="710690">
                <a:tc>
                  <a:txBody>
                    <a:bodyPr/>
                    <a:lstStyle/>
                    <a:p>
                      <a:pPr>
                        <a:buNone/>
                      </a:pPr>
                      <a:r>
                        <a:rPr lang="en-NL" sz="1200" kern="100" dirty="0">
                          <a:effectLst/>
                          <a:latin typeface="Verdana" panose="020B0604030504040204" pitchFamily="34" charset="0"/>
                          <a:ea typeface="Verdana" panose="020B0604030504040204" pitchFamily="34" charset="0"/>
                          <a:cs typeface="Verdana" panose="020B0604030504040204" pitchFamily="34" charset="0"/>
                        </a:rPr>
                        <a:t>Spanning tussen Paradigma's (Van Kemenade)</a:t>
                      </a:r>
                    </a:p>
                    <a:p>
                      <a:pPr>
                        <a:buNone/>
                      </a:pPr>
                      <a:endParaRPr lang="en-NL" sz="1200" kern="1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buNone/>
                      </a:pPr>
                      <a:r>
                        <a:rPr lang="en-NL" sz="1200" kern="100">
                          <a:effectLst/>
                          <a:latin typeface="Verdana" panose="020B0604030504040204" pitchFamily="34" charset="0"/>
                          <a:ea typeface="Verdana" panose="020B0604030504040204" pitchFamily="34" charset="0"/>
                          <a:cs typeface="Verdana" panose="020B0604030504040204" pitchFamily="34" charset="0"/>
                        </a:rPr>
                        <a:t>Kernspanning</a:t>
                      </a:r>
                    </a:p>
                  </a:txBody>
                  <a:tcPr marL="68580" marR="68580" marT="0" marB="0"/>
                </a:tc>
                <a:tc>
                  <a:txBody>
                    <a:bodyPr/>
                    <a:lstStyle/>
                    <a:p>
                      <a:pPr>
                        <a:buNone/>
                      </a:pPr>
                      <a:r>
                        <a:rPr lang="en-NL" sz="1200" kern="100">
                          <a:effectLst/>
                          <a:latin typeface="Verdana" panose="020B0604030504040204" pitchFamily="34" charset="0"/>
                          <a:ea typeface="Verdana" panose="020B0604030504040204" pitchFamily="34" charset="0"/>
                          <a:cs typeface="Verdana" panose="020B0604030504040204" pitchFamily="34" charset="0"/>
                        </a:rPr>
                        <a:t>Innovatie </a:t>
                      </a:r>
                    </a:p>
                  </a:txBody>
                  <a:tcPr marL="68580" marR="68580" marT="0" marB="0"/>
                </a:tc>
                <a:tc>
                  <a:txBody>
                    <a:bodyPr/>
                    <a:lstStyle/>
                    <a:p>
                      <a:pPr>
                        <a:buNone/>
                      </a:pPr>
                      <a:r>
                        <a:rPr lang="en-NL" sz="1200" kern="100" dirty="0">
                          <a:effectLst/>
                          <a:latin typeface="Verdana" panose="020B0604030504040204" pitchFamily="34" charset="0"/>
                          <a:ea typeface="Verdana" panose="020B0604030504040204" pitchFamily="34" charset="0"/>
                          <a:cs typeface="Verdana" panose="020B0604030504040204" pitchFamily="34" charset="0"/>
                        </a:rPr>
                        <a:t>Paradox (Smith &amp; Lewis, 2011)</a:t>
                      </a:r>
                    </a:p>
                  </a:txBody>
                  <a:tcPr marL="68580" marR="68580" marT="0" marB="0"/>
                </a:tc>
                <a:extLst>
                  <a:ext uri="{0D108BD9-81ED-4DB2-BD59-A6C34878D82A}">
                    <a16:rowId xmlns:a16="http://schemas.microsoft.com/office/drawing/2014/main" val="929803079"/>
                  </a:ext>
                </a:extLst>
              </a:tr>
              <a:tr h="710690">
                <a:tc>
                  <a:txBody>
                    <a:bodyPr/>
                    <a:lstStyle/>
                    <a:p>
                      <a:pPr>
                        <a:buNone/>
                      </a:pPr>
                      <a:r>
                        <a:rPr lang="en-NL" sz="1200" kern="100">
                          <a:effectLst/>
                          <a:latin typeface="Verdana" panose="020B0604030504040204" pitchFamily="34" charset="0"/>
                          <a:ea typeface="Verdana" panose="020B0604030504040204" pitchFamily="34" charset="0"/>
                          <a:cs typeface="Verdana" panose="020B0604030504040204" pitchFamily="34" charset="0"/>
                        </a:rPr>
                        <a:t>Empirisch paradigma versus het emergentieparadigma</a:t>
                      </a:r>
                    </a:p>
                  </a:txBody>
                  <a:tcPr marL="68580" marR="68580" marT="0" marB="0"/>
                </a:tc>
                <a:tc>
                  <a:txBody>
                    <a:bodyPr/>
                    <a:lstStyle/>
                    <a:p>
                      <a:pPr>
                        <a:buNone/>
                      </a:pPr>
                      <a:r>
                        <a:rPr lang="en-NL" sz="1200" kern="100" dirty="0">
                          <a:effectLst/>
                          <a:latin typeface="Verdana" panose="020B0604030504040204" pitchFamily="34" charset="0"/>
                          <a:ea typeface="Verdana" panose="020B0604030504040204" pitchFamily="34" charset="0"/>
                          <a:cs typeface="Verdana" panose="020B0604030504040204" pitchFamily="34" charset="0"/>
                        </a:rPr>
                        <a:t>Exploitatie versus Exploratie</a:t>
                      </a:r>
                    </a:p>
                  </a:txBody>
                  <a:tcPr marL="68580" marR="68580" marT="0" marB="0"/>
                </a:tc>
                <a:tc>
                  <a:txBody>
                    <a:bodyPr/>
                    <a:lstStyle/>
                    <a:p>
                      <a:pPr>
                        <a:buNone/>
                      </a:pPr>
                      <a:r>
                        <a:rPr lang="en-NL" sz="1200" kern="100" dirty="0">
                          <a:effectLst/>
                          <a:latin typeface="Verdana" panose="020B0604030504040204" pitchFamily="34" charset="0"/>
                          <a:ea typeface="Verdana" panose="020B0604030504040204" pitchFamily="34" charset="0"/>
                          <a:cs typeface="Verdana" panose="020B0604030504040204" pitchFamily="34" charset="0"/>
                        </a:rPr>
                        <a:t>Ambidextere organisatie van vasthouden en loslaten</a:t>
                      </a:r>
                    </a:p>
                  </a:txBody>
                  <a:tcPr marL="68580" marR="68580" marT="0" marB="0"/>
                </a:tc>
                <a:tc>
                  <a:txBody>
                    <a:bodyPr/>
                    <a:lstStyle/>
                    <a:p>
                      <a:pPr>
                        <a:buNone/>
                      </a:pPr>
                      <a:r>
                        <a:rPr lang="en-NL" sz="1200" kern="100">
                          <a:effectLst/>
                          <a:latin typeface="Verdana" panose="020B0604030504040204" pitchFamily="34" charset="0"/>
                          <a:ea typeface="Verdana" panose="020B0604030504040204" pitchFamily="34" charset="0"/>
                          <a:cs typeface="Verdana" panose="020B0604030504040204" pitchFamily="34" charset="0"/>
                        </a:rPr>
                        <a:t>Learning</a:t>
                      </a:r>
                    </a:p>
                  </a:txBody>
                  <a:tcPr marL="68580" marR="68580" marT="0" marB="0"/>
                </a:tc>
                <a:extLst>
                  <a:ext uri="{0D108BD9-81ED-4DB2-BD59-A6C34878D82A}">
                    <a16:rowId xmlns:a16="http://schemas.microsoft.com/office/drawing/2014/main" val="3097105060"/>
                  </a:ext>
                </a:extLst>
              </a:tr>
              <a:tr h="505729">
                <a:tc>
                  <a:txBody>
                    <a:bodyPr/>
                    <a:lstStyle/>
                    <a:p>
                      <a:pPr>
                        <a:buNone/>
                      </a:pPr>
                      <a:r>
                        <a:rPr lang="en-NL" sz="1200" kern="100">
                          <a:effectLst/>
                          <a:latin typeface="Verdana" panose="020B0604030504040204" pitchFamily="34" charset="0"/>
                          <a:ea typeface="Verdana" panose="020B0604030504040204" pitchFamily="34" charset="0"/>
                          <a:cs typeface="Verdana" panose="020B0604030504040204" pitchFamily="34" charset="0"/>
                        </a:rPr>
                        <a:t>Empirisch paradigma versus Referentie paradigma</a:t>
                      </a:r>
                    </a:p>
                  </a:txBody>
                  <a:tcPr marL="68580" marR="68580" marT="0" marB="0"/>
                </a:tc>
                <a:tc>
                  <a:txBody>
                    <a:bodyPr/>
                    <a:lstStyle/>
                    <a:p>
                      <a:pPr>
                        <a:buNone/>
                      </a:pPr>
                      <a:r>
                        <a:rPr lang="en-NL" sz="1200" kern="100" dirty="0">
                          <a:effectLst/>
                          <a:latin typeface="Verdana" panose="020B0604030504040204" pitchFamily="34" charset="0"/>
                          <a:ea typeface="Verdana" panose="020B0604030504040204" pitchFamily="34" charset="0"/>
                          <a:cs typeface="Verdana" panose="020B0604030504040204" pitchFamily="34" charset="0"/>
                        </a:rPr>
                        <a:t>Controle versus Flexibiliteit </a:t>
                      </a:r>
                    </a:p>
                  </a:txBody>
                  <a:tcPr marL="68580" marR="68580" marT="0" marB="0"/>
                </a:tc>
                <a:tc>
                  <a:txBody>
                    <a:bodyPr/>
                    <a:lstStyle/>
                    <a:p>
                      <a:pPr>
                        <a:buNone/>
                      </a:pPr>
                      <a:r>
                        <a:rPr lang="en-NL" sz="1200" kern="100" dirty="0">
                          <a:effectLst/>
                          <a:latin typeface="Verdana" panose="020B0604030504040204" pitchFamily="34" charset="0"/>
                          <a:ea typeface="Verdana" panose="020B0604030504040204" pitchFamily="34" charset="0"/>
                          <a:cs typeface="Verdana" panose="020B0604030504040204" pitchFamily="34" charset="0"/>
                        </a:rPr>
                        <a:t>Gestructureerde flexibiliteit</a:t>
                      </a:r>
                    </a:p>
                  </a:txBody>
                  <a:tcPr marL="68580" marR="68580" marT="0" marB="0"/>
                </a:tc>
                <a:tc>
                  <a:txBody>
                    <a:bodyPr/>
                    <a:lstStyle/>
                    <a:p>
                      <a:pPr>
                        <a:buNone/>
                      </a:pPr>
                      <a:r>
                        <a:rPr lang="en-NL" sz="1200" kern="100">
                          <a:effectLst/>
                          <a:latin typeface="Verdana" panose="020B0604030504040204" pitchFamily="34" charset="0"/>
                          <a:ea typeface="Verdana" panose="020B0604030504040204" pitchFamily="34" charset="0"/>
                          <a:cs typeface="Verdana" panose="020B0604030504040204" pitchFamily="34" charset="0"/>
                        </a:rPr>
                        <a:t>Organizing</a:t>
                      </a:r>
                    </a:p>
                  </a:txBody>
                  <a:tcPr marL="68580" marR="68580" marT="0" marB="0"/>
                </a:tc>
                <a:extLst>
                  <a:ext uri="{0D108BD9-81ED-4DB2-BD59-A6C34878D82A}">
                    <a16:rowId xmlns:a16="http://schemas.microsoft.com/office/drawing/2014/main" val="3104950839"/>
                  </a:ext>
                </a:extLst>
              </a:tr>
              <a:tr h="533018">
                <a:tc>
                  <a:txBody>
                    <a:bodyPr/>
                    <a:lstStyle/>
                    <a:p>
                      <a:pPr>
                        <a:buNone/>
                      </a:pPr>
                      <a:r>
                        <a:rPr lang="en-NL" sz="1200" kern="100">
                          <a:effectLst/>
                          <a:latin typeface="Verdana" panose="020B0604030504040204" pitchFamily="34" charset="0"/>
                          <a:ea typeface="Verdana" panose="020B0604030504040204" pitchFamily="34" charset="0"/>
                          <a:cs typeface="Verdana" panose="020B0604030504040204" pitchFamily="34" charset="0"/>
                        </a:rPr>
                        <a:t>Empirisch paradigma versus Reflectieparadigma</a:t>
                      </a:r>
                    </a:p>
                  </a:txBody>
                  <a:tcPr marL="68580" marR="68580" marT="0" marB="0"/>
                </a:tc>
                <a:tc>
                  <a:txBody>
                    <a:bodyPr/>
                    <a:lstStyle/>
                    <a:p>
                      <a:pPr>
                        <a:buNone/>
                      </a:pPr>
                      <a:r>
                        <a:rPr lang="en-NL" sz="1200" kern="100" dirty="0">
                          <a:effectLst/>
                          <a:latin typeface="Verdana" panose="020B0604030504040204" pitchFamily="34" charset="0"/>
                          <a:ea typeface="Verdana" panose="020B0604030504040204" pitchFamily="34" charset="0"/>
                          <a:cs typeface="Verdana" panose="020B0604030504040204" pitchFamily="34" charset="0"/>
                        </a:rPr>
                        <a:t>Kosten versus Kwaliteit</a:t>
                      </a:r>
                    </a:p>
                  </a:txBody>
                  <a:tcPr marL="68580" marR="68580" marT="0" marB="0"/>
                </a:tc>
                <a:tc>
                  <a:txBody>
                    <a:bodyPr/>
                    <a:lstStyle/>
                    <a:p>
                      <a:pPr>
                        <a:buNone/>
                      </a:pPr>
                      <a:r>
                        <a:rPr lang="en-NL" sz="1200" kern="100">
                          <a:effectLst/>
                          <a:latin typeface="Verdana" panose="020B0604030504040204" pitchFamily="34" charset="0"/>
                          <a:ea typeface="Verdana" panose="020B0604030504040204" pitchFamily="34" charset="0"/>
                          <a:cs typeface="Verdana" panose="020B0604030504040204" pitchFamily="34" charset="0"/>
                        </a:rPr>
                        <a:t>Rekening houden met multiple stakeholders</a:t>
                      </a:r>
                    </a:p>
                  </a:txBody>
                  <a:tcPr marL="68580" marR="68580" marT="0" marB="0"/>
                </a:tc>
                <a:tc>
                  <a:txBody>
                    <a:bodyPr/>
                    <a:lstStyle/>
                    <a:p>
                      <a:pPr>
                        <a:buNone/>
                      </a:pPr>
                      <a:r>
                        <a:rPr lang="en-NL" sz="1200" kern="100">
                          <a:effectLst/>
                          <a:latin typeface="Verdana" panose="020B0604030504040204" pitchFamily="34" charset="0"/>
                          <a:ea typeface="Verdana" panose="020B0604030504040204" pitchFamily="34" charset="0"/>
                          <a:cs typeface="Verdana" panose="020B0604030504040204" pitchFamily="34" charset="0"/>
                        </a:rPr>
                        <a:t>Performing</a:t>
                      </a:r>
                    </a:p>
                  </a:txBody>
                  <a:tcPr marL="68580" marR="68580" marT="0" marB="0"/>
                </a:tc>
                <a:extLst>
                  <a:ext uri="{0D108BD9-81ED-4DB2-BD59-A6C34878D82A}">
                    <a16:rowId xmlns:a16="http://schemas.microsoft.com/office/drawing/2014/main" val="3018916031"/>
                  </a:ext>
                </a:extLst>
              </a:tr>
              <a:tr h="505729">
                <a:tc>
                  <a:txBody>
                    <a:bodyPr/>
                    <a:lstStyle/>
                    <a:p>
                      <a:pPr>
                        <a:buNone/>
                      </a:pPr>
                      <a:r>
                        <a:rPr lang="en-NL" sz="1200" kern="100" dirty="0">
                          <a:effectLst/>
                          <a:latin typeface="Verdana" panose="020B0604030504040204" pitchFamily="34" charset="0"/>
                          <a:ea typeface="Verdana" panose="020B0604030504040204" pitchFamily="34" charset="0"/>
                          <a:cs typeface="Verdana" panose="020B0604030504040204" pitchFamily="34" charset="0"/>
                        </a:rPr>
                        <a:t>Referentieparadigma versus het Reflectieparadigma.</a:t>
                      </a:r>
                    </a:p>
                  </a:txBody>
                  <a:tcPr marL="68580" marR="68580" marT="0" marB="0"/>
                </a:tc>
                <a:tc>
                  <a:txBody>
                    <a:bodyPr/>
                    <a:lstStyle/>
                    <a:p>
                      <a:pPr>
                        <a:buNone/>
                      </a:pPr>
                      <a:r>
                        <a:rPr lang="en-NL" sz="1200" kern="100">
                          <a:effectLst/>
                          <a:latin typeface="Verdana" panose="020B0604030504040204" pitchFamily="34" charset="0"/>
                          <a:ea typeface="Verdana" panose="020B0604030504040204" pitchFamily="34" charset="0"/>
                          <a:cs typeface="Verdana" panose="020B0604030504040204" pitchFamily="34" charset="0"/>
                        </a:rPr>
                        <a:t>Collectief versus Individu </a:t>
                      </a:r>
                    </a:p>
                  </a:txBody>
                  <a:tcPr marL="68580" marR="68580" marT="0" marB="0"/>
                </a:tc>
                <a:tc>
                  <a:txBody>
                    <a:bodyPr/>
                    <a:lstStyle/>
                    <a:p>
                      <a:pPr>
                        <a:buNone/>
                      </a:pPr>
                      <a:r>
                        <a:rPr lang="en-NL" sz="1200" kern="100">
                          <a:effectLst/>
                          <a:latin typeface="Verdana" panose="020B0604030504040204" pitchFamily="34" charset="0"/>
                          <a:ea typeface="Verdana" panose="020B0604030504040204" pitchFamily="34" charset="0"/>
                          <a:cs typeface="Verdana" panose="020B0604030504040204" pitchFamily="34" charset="0"/>
                        </a:rPr>
                        <a:t>Ruimte geven aan de professional</a:t>
                      </a:r>
                    </a:p>
                  </a:txBody>
                  <a:tcPr marL="68580" marR="68580" marT="0" marB="0"/>
                </a:tc>
                <a:tc>
                  <a:txBody>
                    <a:bodyPr/>
                    <a:lstStyle/>
                    <a:p>
                      <a:pPr>
                        <a:buNone/>
                      </a:pPr>
                      <a:r>
                        <a:rPr lang="en-NL" sz="1200" kern="100" dirty="0">
                          <a:effectLst/>
                          <a:latin typeface="Verdana" panose="020B0604030504040204" pitchFamily="34" charset="0"/>
                          <a:ea typeface="Verdana" panose="020B0604030504040204" pitchFamily="34" charset="0"/>
                          <a:cs typeface="Verdana" panose="020B0604030504040204" pitchFamily="34" charset="0"/>
                        </a:rPr>
                        <a:t>Belonging</a:t>
                      </a:r>
                    </a:p>
                  </a:txBody>
                  <a:tcPr marL="68580" marR="68580" marT="0" marB="0"/>
                </a:tc>
                <a:extLst>
                  <a:ext uri="{0D108BD9-81ED-4DB2-BD59-A6C34878D82A}">
                    <a16:rowId xmlns:a16="http://schemas.microsoft.com/office/drawing/2014/main" val="2048494058"/>
                  </a:ext>
                </a:extLst>
              </a:tr>
              <a:tr h="7106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kern="100" dirty="0">
                          <a:effectLst/>
                          <a:latin typeface="Verdana" panose="020B0604030504040204" pitchFamily="34" charset="0"/>
                          <a:ea typeface="Verdana" panose="020B0604030504040204" pitchFamily="34" charset="0"/>
                          <a:cs typeface="Verdana" panose="020B0604030504040204" pitchFamily="34" charset="0"/>
                        </a:rPr>
                        <a:t>Reflectieparadigma en Emergentieparadigma</a:t>
                      </a:r>
                    </a:p>
                    <a:p>
                      <a:pPr>
                        <a:buNone/>
                      </a:pPr>
                      <a:endParaRPr lang="en-NL" sz="1200" kern="1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kern="100" dirty="0">
                          <a:effectLst/>
                          <a:latin typeface="Verdana" panose="020B0604030504040204" pitchFamily="34" charset="0"/>
                          <a:ea typeface="Verdana" panose="020B0604030504040204" pitchFamily="34" charset="0"/>
                          <a:cs typeface="Verdana" panose="020B0604030504040204" pitchFamily="34" charset="0"/>
                        </a:rPr>
                        <a:t>Professionaliteit versus deskundigheid van alle belanghebbenden.</a:t>
                      </a:r>
                    </a:p>
                    <a:p>
                      <a:pPr>
                        <a:buNone/>
                      </a:pPr>
                      <a:endParaRPr lang="en-NL" sz="1200" kern="1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kern="100" dirty="0">
                          <a:effectLst/>
                          <a:latin typeface="Verdana" panose="020B0604030504040204" pitchFamily="34" charset="0"/>
                          <a:ea typeface="Verdana" panose="020B0604030504040204" pitchFamily="34" charset="0"/>
                          <a:cs typeface="Verdana" panose="020B0604030504040204" pitchFamily="34" charset="0"/>
                        </a:rPr>
                        <a:t>Co-creatie: connection.</a:t>
                      </a:r>
                    </a:p>
                    <a:p>
                      <a:pPr>
                        <a:buNone/>
                      </a:pPr>
                      <a:endParaRPr lang="en-NL" sz="1200" kern="1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a:buNone/>
                      </a:pPr>
                      <a:r>
                        <a:rPr lang="en-NL" sz="1200" kern="100" dirty="0">
                          <a:effectLst/>
                          <a:latin typeface="Verdana" panose="020B0604030504040204" pitchFamily="34" charset="0"/>
                          <a:ea typeface="Verdana" panose="020B0604030504040204" pitchFamily="34" charset="0"/>
                          <a:cs typeface="Verdana" panose="020B0604030504040204" pitchFamily="34" charset="0"/>
                        </a:rPr>
                        <a:t>(niet vermeld)</a:t>
                      </a:r>
                    </a:p>
                    <a:p>
                      <a:pPr>
                        <a:buNone/>
                      </a:pPr>
                      <a:endParaRPr lang="en-NL" sz="1200" kern="100" dirty="0">
                        <a:effectLst/>
                        <a:latin typeface="Verdana" panose="020B0604030504040204" pitchFamily="34" charset="0"/>
                        <a:ea typeface="Verdana" panose="020B0604030504040204" pitchFamily="34" charset="0"/>
                        <a:cs typeface="Verdana" panose="020B0604030504040204" pitchFamily="34" charset="0"/>
                      </a:endParaRPr>
                    </a:p>
                    <a:p>
                      <a:pPr>
                        <a:buNone/>
                      </a:pPr>
                      <a:endParaRPr lang="en-NL" sz="1200" kern="1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198596217"/>
                  </a:ext>
                </a:extLst>
              </a:tr>
              <a:tr h="10660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kern="100" dirty="0">
                          <a:effectLst/>
                          <a:latin typeface="Verdana" panose="020B0604030504040204" pitchFamily="34" charset="0"/>
                          <a:ea typeface="Verdana" panose="020B0604030504040204" pitchFamily="34" charset="0"/>
                          <a:cs typeface="Verdana" panose="020B0604030504040204" pitchFamily="34" charset="0"/>
                        </a:rPr>
                        <a:t>Referentieparadigma en Emergentieparadigma</a:t>
                      </a:r>
                    </a:p>
                    <a:p>
                      <a:pPr>
                        <a:buNone/>
                      </a:pPr>
                      <a:endParaRPr lang="en-NL" sz="1200" kern="1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kern="100" dirty="0">
                          <a:effectLst/>
                          <a:latin typeface="Verdana" panose="020B0604030504040204" pitchFamily="34" charset="0"/>
                          <a:ea typeface="Verdana" panose="020B0604030504040204" pitchFamily="34" charset="0"/>
                          <a:cs typeface="Verdana" panose="020B0604030504040204" pitchFamily="34" charset="0"/>
                        </a:rPr>
                        <a:t>Modellen versus Improvisatie / incrementeel versus radicaal/ </a:t>
                      </a:r>
                      <a:r>
                        <a:rPr lang="en-NL" sz="1200" b="1" kern="100" dirty="0">
                          <a:solidFill>
                            <a:srgbClr val="00A7A2"/>
                          </a:solidFill>
                          <a:effectLst/>
                          <a:latin typeface="Verdana" panose="020B0604030504040204" pitchFamily="34" charset="0"/>
                          <a:ea typeface="Verdana" panose="020B0604030504040204" pitchFamily="34" charset="0"/>
                          <a:cs typeface="Verdana" panose="020B0604030504040204" pitchFamily="34" charset="0"/>
                        </a:rPr>
                        <a:t>sturen versus laten ontstaan</a:t>
                      </a: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kern="100" dirty="0">
                          <a:effectLst/>
                          <a:latin typeface="Verdana" panose="020B0604030504040204" pitchFamily="34" charset="0"/>
                          <a:ea typeface="Verdana" panose="020B0604030504040204" pitchFamily="34" charset="0"/>
                          <a:cs typeface="Verdana" panose="020B0604030504040204" pitchFamily="34" charset="0"/>
                        </a:rPr>
                        <a:t>Durven loslaten van zekerheden: connection</a:t>
                      </a:r>
                    </a:p>
                  </a:txBody>
                  <a:tcPr marL="68580" marR="68580" marT="0" marB="0"/>
                </a:tc>
                <a:tc>
                  <a:txBody>
                    <a:bodyPr/>
                    <a:lstStyle/>
                    <a:p>
                      <a:pPr>
                        <a:buNone/>
                      </a:pPr>
                      <a:r>
                        <a:rPr lang="en-NL" sz="1200" kern="100" dirty="0">
                          <a:effectLst/>
                          <a:latin typeface="Verdana" panose="020B0604030504040204" pitchFamily="34" charset="0"/>
                          <a:ea typeface="Verdana" panose="020B0604030504040204" pitchFamily="34" charset="0"/>
                          <a:cs typeface="Verdana" panose="020B0604030504040204" pitchFamily="34" charset="0"/>
                        </a:rPr>
                        <a:t>(niet vermeld).</a:t>
                      </a:r>
                    </a:p>
                  </a:txBody>
                  <a:tcPr marL="68580" marR="68580" marT="0" marB="0"/>
                </a:tc>
                <a:extLst>
                  <a:ext uri="{0D108BD9-81ED-4DB2-BD59-A6C34878D82A}">
                    <a16:rowId xmlns:a16="http://schemas.microsoft.com/office/drawing/2014/main" val="717957725"/>
                  </a:ext>
                </a:extLst>
              </a:tr>
            </a:tbl>
          </a:graphicData>
        </a:graphic>
      </p:graphicFrame>
      <p:sp>
        <p:nvSpPr>
          <p:cNvPr id="6" name="TextBox 5">
            <a:extLst>
              <a:ext uri="{FF2B5EF4-FFF2-40B4-BE49-F238E27FC236}">
                <a16:creationId xmlns:a16="http://schemas.microsoft.com/office/drawing/2014/main" id="{66BBE88F-E16D-BAB6-A695-CBE9E981424E}"/>
              </a:ext>
            </a:extLst>
          </p:cNvPr>
          <p:cNvSpPr txBox="1"/>
          <p:nvPr/>
        </p:nvSpPr>
        <p:spPr>
          <a:xfrm>
            <a:off x="1907704" y="260648"/>
            <a:ext cx="5862423" cy="461665"/>
          </a:xfrm>
          <a:prstGeom prst="rect">
            <a:avLst/>
          </a:prstGeom>
          <a:noFill/>
        </p:spPr>
        <p:txBody>
          <a:bodyPr wrap="square">
            <a:spAutoFit/>
          </a:bodyPr>
          <a:lstStyle/>
          <a:p>
            <a:pPr>
              <a:buNone/>
            </a:pPr>
            <a:r>
              <a:rPr lang="en-NL" sz="2400" dirty="0">
                <a:solidFill>
                  <a:srgbClr val="00A7A2"/>
                </a:solidFill>
                <a:effectLst/>
                <a:latin typeface="Arial" pitchFamily="34" charset="0"/>
                <a:ea typeface="Times New Roman" panose="02020603050405020304" pitchFamily="18" charset="0"/>
              </a:rPr>
              <a:t>4.2. Paradoxen vs. Paradigma's</a:t>
            </a:r>
            <a:endParaRPr lang="en-NL" sz="4000" dirty="0">
              <a:solidFill>
                <a:srgbClr val="00A7A2"/>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893713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3A7A6-9239-FCAB-F8E6-F056B6B2C829}"/>
              </a:ext>
            </a:extLst>
          </p:cNvPr>
          <p:cNvSpPr>
            <a:spLocks noGrp="1"/>
          </p:cNvSpPr>
          <p:nvPr>
            <p:ph type="title"/>
          </p:nvPr>
        </p:nvSpPr>
        <p:spPr>
          <a:xfrm>
            <a:off x="685800" y="190500"/>
            <a:ext cx="7772400" cy="1143000"/>
          </a:xfrm>
        </p:spPr>
        <p:txBody>
          <a:bodyPr/>
          <a:lstStyle/>
          <a:p>
            <a:r>
              <a:rPr lang="en-GB" dirty="0" err="1">
                <a:solidFill>
                  <a:srgbClr val="0FCBC2"/>
                </a:solidFill>
              </a:rPr>
              <a:t>Innovatiemanagement</a:t>
            </a:r>
            <a:endParaRPr lang="en-GB" dirty="0">
              <a:solidFill>
                <a:srgbClr val="0FCBC2"/>
              </a:solidFill>
            </a:endParaRPr>
          </a:p>
        </p:txBody>
      </p:sp>
      <p:pic>
        <p:nvPicPr>
          <p:cNvPr id="5" name="Content Placeholder 4" descr="A cell phone with a screen on it&#10;&#10;Description automatically generated">
            <a:extLst>
              <a:ext uri="{FF2B5EF4-FFF2-40B4-BE49-F238E27FC236}">
                <a16:creationId xmlns:a16="http://schemas.microsoft.com/office/drawing/2014/main" id="{1223576C-EDC0-49EE-3A63-E3DF23206E8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1347601"/>
            <a:ext cx="7992888" cy="1793367"/>
          </a:xfrm>
        </p:spPr>
      </p:pic>
      <p:pic>
        <p:nvPicPr>
          <p:cNvPr id="7" name="Picture 6" descr="A screenshot of a computer screen&#10;&#10;Description automatically generated">
            <a:extLst>
              <a:ext uri="{FF2B5EF4-FFF2-40B4-BE49-F238E27FC236}">
                <a16:creationId xmlns:a16="http://schemas.microsoft.com/office/drawing/2014/main" id="{B9D5E19A-BE0D-710E-9464-E05672F1F3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172871"/>
            <a:ext cx="7992888" cy="2341135"/>
          </a:xfrm>
          <a:prstGeom prst="rect">
            <a:avLst/>
          </a:prstGeom>
        </p:spPr>
      </p:pic>
    </p:spTree>
    <p:extLst>
      <p:ext uri="{BB962C8B-B14F-4D97-AF65-F5344CB8AC3E}">
        <p14:creationId xmlns:p14="http://schemas.microsoft.com/office/powerpoint/2010/main" val="8252106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DF10D-FB1C-1A12-538D-246D67FD9F09}"/>
              </a:ext>
            </a:extLst>
          </p:cNvPr>
          <p:cNvSpPr>
            <a:spLocks noGrp="1"/>
          </p:cNvSpPr>
          <p:nvPr>
            <p:ph type="title"/>
          </p:nvPr>
        </p:nvSpPr>
        <p:spPr/>
        <p:txBody>
          <a:bodyPr/>
          <a:lstStyle/>
          <a:p>
            <a:r>
              <a:rPr lang="en-GB" dirty="0">
                <a:solidFill>
                  <a:srgbClr val="00A7A2"/>
                </a:solidFill>
              </a:rPr>
              <a:t>Paradox </a:t>
            </a:r>
            <a:r>
              <a:rPr lang="en-GB" dirty="0" err="1">
                <a:solidFill>
                  <a:srgbClr val="00A7A2"/>
                </a:solidFill>
              </a:rPr>
              <a:t>Sturen</a:t>
            </a:r>
            <a:r>
              <a:rPr lang="en-GB" dirty="0">
                <a:solidFill>
                  <a:srgbClr val="00A7A2"/>
                </a:solidFill>
              </a:rPr>
              <a:t> versus laten </a:t>
            </a:r>
            <a:r>
              <a:rPr lang="en-GB" dirty="0" err="1">
                <a:solidFill>
                  <a:srgbClr val="00A7A2"/>
                </a:solidFill>
              </a:rPr>
              <a:t>ontstaan</a:t>
            </a:r>
            <a:endParaRPr lang="en-GB" dirty="0">
              <a:solidFill>
                <a:srgbClr val="00A7A2"/>
              </a:solidFill>
            </a:endParaRPr>
          </a:p>
        </p:txBody>
      </p:sp>
      <p:sp>
        <p:nvSpPr>
          <p:cNvPr id="3" name="Content Placeholder 2">
            <a:extLst>
              <a:ext uri="{FF2B5EF4-FFF2-40B4-BE49-F238E27FC236}">
                <a16:creationId xmlns:a16="http://schemas.microsoft.com/office/drawing/2014/main" id="{3BB9ACDD-38FC-B8C0-072B-30D0C7DD8DEA}"/>
              </a:ext>
            </a:extLst>
          </p:cNvPr>
          <p:cNvSpPr>
            <a:spLocks noGrp="1"/>
          </p:cNvSpPr>
          <p:nvPr>
            <p:ph idx="1"/>
          </p:nvPr>
        </p:nvSpPr>
        <p:spPr/>
        <p:txBody>
          <a:bodyPr/>
          <a:lstStyle/>
          <a:p>
            <a:pPr marL="0" indent="0">
              <a:buNone/>
            </a:pPr>
            <a:r>
              <a:rPr lang="en-GB" dirty="0" err="1">
                <a:solidFill>
                  <a:srgbClr val="00A7A2"/>
                </a:solidFill>
              </a:rPr>
              <a:t>Oefening</a:t>
            </a:r>
            <a:r>
              <a:rPr lang="en-GB" dirty="0">
                <a:solidFill>
                  <a:srgbClr val="00A7A2"/>
                </a:solidFill>
              </a:rPr>
              <a:t> 3: Deep Democracy</a:t>
            </a:r>
          </a:p>
        </p:txBody>
      </p:sp>
    </p:spTree>
    <p:extLst>
      <p:ext uri="{BB962C8B-B14F-4D97-AF65-F5344CB8AC3E}">
        <p14:creationId xmlns:p14="http://schemas.microsoft.com/office/powerpoint/2010/main" val="20437155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30109-0FE7-F281-8595-52DFBADE69C1}"/>
              </a:ext>
            </a:extLst>
          </p:cNvPr>
          <p:cNvSpPr>
            <a:spLocks noGrp="1"/>
          </p:cNvSpPr>
          <p:nvPr>
            <p:ph type="title"/>
          </p:nvPr>
        </p:nvSpPr>
        <p:spPr>
          <a:xfrm>
            <a:off x="685800" y="260648"/>
            <a:ext cx="7772400" cy="1143000"/>
          </a:xfrm>
        </p:spPr>
        <p:txBody>
          <a:bodyPr/>
          <a:lstStyle/>
          <a:p>
            <a:r>
              <a:rPr lang="en-GB" dirty="0"/>
              <a:t>Tools</a:t>
            </a:r>
          </a:p>
        </p:txBody>
      </p:sp>
      <p:sp>
        <p:nvSpPr>
          <p:cNvPr id="3" name="Content Placeholder 2">
            <a:extLst>
              <a:ext uri="{FF2B5EF4-FFF2-40B4-BE49-F238E27FC236}">
                <a16:creationId xmlns:a16="http://schemas.microsoft.com/office/drawing/2014/main" id="{535D3019-0706-B4C5-B7BB-D28478B63ACE}"/>
              </a:ext>
            </a:extLst>
          </p:cNvPr>
          <p:cNvSpPr>
            <a:spLocks noGrp="1"/>
          </p:cNvSpPr>
          <p:nvPr>
            <p:ph idx="1"/>
          </p:nvPr>
        </p:nvSpPr>
        <p:spPr>
          <a:xfrm>
            <a:off x="251520" y="1268760"/>
            <a:ext cx="7772400" cy="4114800"/>
          </a:xfrm>
        </p:spPr>
        <p:txBody>
          <a:bodyPr/>
          <a:lstStyle/>
          <a:p>
            <a:r>
              <a:rPr lang="en-GB" dirty="0"/>
              <a:t>Open Space Technology</a:t>
            </a:r>
          </a:p>
          <a:p>
            <a:pPr marL="0" indent="0">
              <a:buNone/>
            </a:pPr>
            <a:r>
              <a:rPr lang="en-GB" dirty="0">
                <a:solidFill>
                  <a:srgbClr val="535353"/>
                </a:solidFill>
                <a:latin typeface="Lato" panose="020F0502020204030203" pitchFamily="34" charset="0"/>
              </a:rPr>
              <a:t>	</a:t>
            </a:r>
            <a:r>
              <a:rPr lang="en-GB" sz="1800" dirty="0" err="1">
                <a:solidFill>
                  <a:srgbClr val="535353"/>
                </a:solidFill>
                <a:latin typeface="Lato" panose="020F0502020204030203" pitchFamily="34" charset="0"/>
              </a:rPr>
              <a:t>Een</a:t>
            </a:r>
            <a:r>
              <a:rPr lang="en-GB" sz="1800" dirty="0">
                <a:solidFill>
                  <a:srgbClr val="535353"/>
                </a:solidFill>
                <a:latin typeface="Lato" panose="020F0502020204030203" pitchFamily="34" charset="0"/>
              </a:rPr>
              <a:t> open </a:t>
            </a:r>
            <a:r>
              <a:rPr lang="en-GB" sz="1800" dirty="0" err="1">
                <a:solidFill>
                  <a:srgbClr val="535353"/>
                </a:solidFill>
                <a:latin typeface="Lato" panose="020F0502020204030203" pitchFamily="34" charset="0"/>
              </a:rPr>
              <a:t>uitnodiging</a:t>
            </a:r>
            <a:r>
              <a:rPr lang="en-GB" sz="1800" dirty="0">
                <a:solidFill>
                  <a:srgbClr val="535353"/>
                </a:solidFill>
                <a:latin typeface="Lato" panose="020F0502020204030203" pitchFamily="34" charset="0"/>
              </a:rPr>
              <a:t> die het </a:t>
            </a:r>
            <a:r>
              <a:rPr lang="en-GB" sz="1800" dirty="0" err="1">
                <a:solidFill>
                  <a:srgbClr val="535353"/>
                </a:solidFill>
                <a:latin typeface="Lato" panose="020F0502020204030203" pitchFamily="34" charset="0"/>
              </a:rPr>
              <a:t>doel</a:t>
            </a:r>
            <a:r>
              <a:rPr lang="en-GB" sz="1800" dirty="0">
                <a:solidFill>
                  <a:srgbClr val="535353"/>
                </a:solidFill>
                <a:latin typeface="Lato" panose="020F0502020204030203" pitchFamily="34" charset="0"/>
              </a:rPr>
              <a:t> van de </a:t>
            </a:r>
            <a:r>
              <a:rPr lang="en-GB" sz="1800" dirty="0" err="1">
                <a:solidFill>
                  <a:srgbClr val="535353"/>
                </a:solidFill>
                <a:latin typeface="Lato" panose="020F0502020204030203" pitchFamily="34" charset="0"/>
              </a:rPr>
              <a:t>sessie</a:t>
            </a:r>
            <a:r>
              <a:rPr lang="en-GB" sz="1800" dirty="0">
                <a:solidFill>
                  <a:srgbClr val="535353"/>
                </a:solidFill>
                <a:latin typeface="Lato" panose="020F0502020204030203" pitchFamily="34" charset="0"/>
              </a:rPr>
              <a:t> </a:t>
            </a:r>
            <a:r>
              <a:rPr lang="en-GB" sz="1800" dirty="0" err="1">
                <a:solidFill>
                  <a:srgbClr val="535353"/>
                </a:solidFill>
                <a:latin typeface="Lato" panose="020F0502020204030203" pitchFamily="34" charset="0"/>
              </a:rPr>
              <a:t>benadrukt</a:t>
            </a:r>
            <a:r>
              <a:rPr lang="en-GB" sz="1800" dirty="0">
                <a:solidFill>
                  <a:srgbClr val="535353"/>
                </a:solidFill>
                <a:latin typeface="Lato" panose="020F0502020204030203" pitchFamily="34" charset="0"/>
              </a:rPr>
              <a:t>.</a:t>
            </a:r>
          </a:p>
          <a:p>
            <a:pPr marL="914400" lvl="2" indent="0">
              <a:buNone/>
            </a:pPr>
            <a:r>
              <a:rPr lang="en-GB" sz="1800" dirty="0" err="1">
                <a:solidFill>
                  <a:srgbClr val="535353"/>
                </a:solidFill>
                <a:latin typeface="Lato" panose="020F0502020204030203" pitchFamily="34" charset="0"/>
              </a:rPr>
              <a:t>Geen</a:t>
            </a:r>
            <a:r>
              <a:rPr lang="en-GB" sz="1800" dirty="0">
                <a:solidFill>
                  <a:srgbClr val="535353"/>
                </a:solidFill>
                <a:latin typeface="Lato" panose="020F0502020204030203" pitchFamily="34" charset="0"/>
              </a:rPr>
              <a:t> </a:t>
            </a:r>
            <a:r>
              <a:rPr lang="en-GB" sz="1800" dirty="0" err="1">
                <a:solidFill>
                  <a:srgbClr val="535353"/>
                </a:solidFill>
                <a:latin typeface="Lato" panose="020F0502020204030203" pitchFamily="34" charset="0"/>
              </a:rPr>
              <a:t>vooraf</a:t>
            </a:r>
            <a:r>
              <a:rPr lang="en-GB" sz="1800" dirty="0">
                <a:solidFill>
                  <a:srgbClr val="535353"/>
                </a:solidFill>
                <a:latin typeface="Lato" panose="020F0502020204030203" pitchFamily="34" charset="0"/>
              </a:rPr>
              <a:t> </a:t>
            </a:r>
            <a:r>
              <a:rPr lang="en-GB" sz="1800" dirty="0" err="1">
                <a:solidFill>
                  <a:srgbClr val="535353"/>
                </a:solidFill>
                <a:latin typeface="Lato" panose="020F0502020204030203" pitchFamily="34" charset="0"/>
              </a:rPr>
              <a:t>bepaalde</a:t>
            </a:r>
            <a:r>
              <a:rPr lang="en-GB" sz="1800" dirty="0">
                <a:solidFill>
                  <a:srgbClr val="535353"/>
                </a:solidFill>
                <a:latin typeface="Lato" panose="020F0502020204030203" pitchFamily="34" charset="0"/>
              </a:rPr>
              <a:t> agenda.</a:t>
            </a:r>
          </a:p>
          <a:p>
            <a:pPr marL="914400" lvl="2" indent="0">
              <a:buNone/>
            </a:pPr>
            <a:r>
              <a:rPr lang="en-GB" sz="1800" dirty="0" err="1">
                <a:solidFill>
                  <a:srgbClr val="535353"/>
                </a:solidFill>
                <a:latin typeface="Lato" panose="020F0502020204030203" pitchFamily="34" charset="0"/>
              </a:rPr>
              <a:t>Deelnemers</a:t>
            </a:r>
            <a:r>
              <a:rPr lang="en-GB" sz="1800" dirty="0">
                <a:solidFill>
                  <a:srgbClr val="535353"/>
                </a:solidFill>
                <a:latin typeface="Lato" panose="020F0502020204030203" pitchFamily="34" charset="0"/>
              </a:rPr>
              <a:t> (</a:t>
            </a:r>
            <a:r>
              <a:rPr lang="en-GB" sz="1800" dirty="0" err="1">
                <a:solidFill>
                  <a:srgbClr val="535353"/>
                </a:solidFill>
                <a:latin typeface="Lato" panose="020F0502020204030203" pitchFamily="34" charset="0"/>
              </a:rPr>
              <a:t>starten</a:t>
            </a:r>
            <a:r>
              <a:rPr lang="en-GB" sz="1800" dirty="0">
                <a:solidFill>
                  <a:srgbClr val="535353"/>
                </a:solidFill>
                <a:latin typeface="Lato" panose="020F0502020204030203" pitchFamily="34" charset="0"/>
              </a:rPr>
              <a:t>) in </a:t>
            </a:r>
            <a:r>
              <a:rPr lang="en-GB" sz="1800" dirty="0" err="1">
                <a:solidFill>
                  <a:srgbClr val="535353"/>
                </a:solidFill>
                <a:latin typeface="Lato" panose="020F0502020204030203" pitchFamily="34" charset="0"/>
              </a:rPr>
              <a:t>een</a:t>
            </a:r>
            <a:r>
              <a:rPr lang="en-GB" sz="1800" dirty="0">
                <a:solidFill>
                  <a:srgbClr val="535353"/>
                </a:solidFill>
                <a:latin typeface="Lato" panose="020F0502020204030203" pitchFamily="34" charset="0"/>
              </a:rPr>
              <a:t> </a:t>
            </a:r>
            <a:r>
              <a:rPr lang="en-GB" sz="1800" dirty="0" err="1">
                <a:solidFill>
                  <a:srgbClr val="535353"/>
                </a:solidFill>
                <a:latin typeface="Lato" panose="020F0502020204030203" pitchFamily="34" charset="0"/>
              </a:rPr>
              <a:t>kring</a:t>
            </a:r>
            <a:r>
              <a:rPr lang="en-GB" sz="1800" dirty="0">
                <a:solidFill>
                  <a:srgbClr val="535353"/>
                </a:solidFill>
                <a:latin typeface="Lato" panose="020F0502020204030203" pitchFamily="34" charset="0"/>
              </a:rPr>
              <a:t>.</a:t>
            </a:r>
          </a:p>
          <a:p>
            <a:pPr marL="914400" lvl="2" indent="0">
              <a:buNone/>
            </a:pPr>
            <a:r>
              <a:rPr lang="en-GB" sz="1800" dirty="0">
                <a:solidFill>
                  <a:srgbClr val="535353"/>
                </a:solidFill>
                <a:latin typeface="Lato" panose="020F0502020204030203" pitchFamily="34" charset="0"/>
              </a:rPr>
              <a:t>De </a:t>
            </a:r>
            <a:r>
              <a:rPr lang="en-GB" sz="1800" dirty="0" err="1">
                <a:solidFill>
                  <a:srgbClr val="535353"/>
                </a:solidFill>
                <a:latin typeface="Lato" panose="020F0502020204030203" pitchFamily="34" charset="0"/>
              </a:rPr>
              <a:t>creatie</a:t>
            </a:r>
            <a:r>
              <a:rPr lang="en-GB" sz="1800" dirty="0">
                <a:solidFill>
                  <a:srgbClr val="535353"/>
                </a:solidFill>
                <a:latin typeface="Lato" panose="020F0502020204030203" pitchFamily="34" charset="0"/>
              </a:rPr>
              <a:t> van </a:t>
            </a:r>
            <a:r>
              <a:rPr lang="en-GB" sz="1800" dirty="0" err="1">
                <a:solidFill>
                  <a:srgbClr val="535353"/>
                </a:solidFill>
                <a:latin typeface="Lato" panose="020F0502020204030203" pitchFamily="34" charset="0"/>
              </a:rPr>
              <a:t>een</a:t>
            </a:r>
            <a:r>
              <a:rPr lang="en-GB" sz="1800" dirty="0">
                <a:solidFill>
                  <a:srgbClr val="535353"/>
                </a:solidFill>
                <a:latin typeface="Lato" panose="020F0502020204030203" pitchFamily="34" charset="0"/>
              </a:rPr>
              <a:t> ‘</a:t>
            </a:r>
            <a:r>
              <a:rPr lang="en-GB" sz="1800" dirty="0" err="1">
                <a:solidFill>
                  <a:srgbClr val="535353"/>
                </a:solidFill>
                <a:latin typeface="Lato" panose="020F0502020204030203" pitchFamily="34" charset="0"/>
              </a:rPr>
              <a:t>marktplaats</a:t>
            </a:r>
            <a:r>
              <a:rPr lang="en-GB" sz="1800" dirty="0">
                <a:solidFill>
                  <a:srgbClr val="535353"/>
                </a:solidFill>
                <a:latin typeface="Lato" panose="020F0502020204030203" pitchFamily="34" charset="0"/>
              </a:rPr>
              <a:t>’ </a:t>
            </a:r>
            <a:r>
              <a:rPr lang="en-GB" sz="1800" dirty="0" err="1">
                <a:solidFill>
                  <a:srgbClr val="535353"/>
                </a:solidFill>
                <a:latin typeface="Lato" panose="020F0502020204030203" pitchFamily="34" charset="0"/>
              </a:rPr>
              <a:t>waar</a:t>
            </a:r>
            <a:r>
              <a:rPr lang="en-GB" sz="1800" dirty="0">
                <a:solidFill>
                  <a:srgbClr val="535353"/>
                </a:solidFill>
                <a:latin typeface="Lato" panose="020F0502020204030203" pitchFamily="34" charset="0"/>
              </a:rPr>
              <a:t> in </a:t>
            </a:r>
            <a:r>
              <a:rPr lang="en-GB" sz="1800" dirty="0" err="1">
                <a:solidFill>
                  <a:srgbClr val="535353"/>
                </a:solidFill>
                <a:latin typeface="Lato" panose="020F0502020204030203" pitchFamily="34" charset="0"/>
              </a:rPr>
              <a:t>volledige</a:t>
            </a:r>
            <a:r>
              <a:rPr lang="en-GB" sz="1800" dirty="0">
                <a:solidFill>
                  <a:srgbClr val="535353"/>
                </a:solidFill>
                <a:latin typeface="Lato" panose="020F0502020204030203" pitchFamily="34" charset="0"/>
              </a:rPr>
              <a:t> </a:t>
            </a:r>
            <a:r>
              <a:rPr lang="en-GB" sz="1800" dirty="0" err="1">
                <a:solidFill>
                  <a:srgbClr val="535353"/>
                </a:solidFill>
                <a:latin typeface="Lato" panose="020F0502020204030203" pitchFamily="34" charset="0"/>
              </a:rPr>
              <a:t>vrijheid</a:t>
            </a:r>
            <a:r>
              <a:rPr lang="en-GB" sz="1800" dirty="0">
                <a:solidFill>
                  <a:srgbClr val="535353"/>
                </a:solidFill>
                <a:latin typeface="Lato" panose="020F0502020204030203" pitchFamily="34" charset="0"/>
              </a:rPr>
              <a:t> </a:t>
            </a:r>
            <a:r>
              <a:rPr lang="en-GB" sz="1800" dirty="0" err="1">
                <a:solidFill>
                  <a:srgbClr val="535353"/>
                </a:solidFill>
                <a:latin typeface="Lato" panose="020F0502020204030203" pitchFamily="34" charset="0"/>
              </a:rPr>
              <a:t>gewinkeld</a:t>
            </a:r>
            <a:r>
              <a:rPr lang="en-GB" sz="1800" dirty="0">
                <a:solidFill>
                  <a:srgbClr val="535353"/>
                </a:solidFill>
                <a:latin typeface="Lato" panose="020F0502020204030203" pitchFamily="34" charset="0"/>
              </a:rPr>
              <a:t> </a:t>
            </a:r>
            <a:r>
              <a:rPr lang="en-GB" sz="1800" dirty="0" err="1">
                <a:solidFill>
                  <a:srgbClr val="535353"/>
                </a:solidFill>
                <a:latin typeface="Lato" panose="020F0502020204030203" pitchFamily="34" charset="0"/>
              </a:rPr>
              <a:t>kan</a:t>
            </a:r>
            <a:r>
              <a:rPr lang="en-GB" sz="1800" dirty="0">
                <a:solidFill>
                  <a:srgbClr val="535353"/>
                </a:solidFill>
                <a:latin typeface="Lato" panose="020F0502020204030203" pitchFamily="34" charset="0"/>
              </a:rPr>
              <a:t> </a:t>
            </a:r>
            <a:r>
              <a:rPr lang="en-GB" sz="1800" dirty="0" err="1">
                <a:solidFill>
                  <a:srgbClr val="535353"/>
                </a:solidFill>
                <a:latin typeface="Lato" panose="020F0502020204030203" pitchFamily="34" charset="0"/>
              </a:rPr>
              <a:t>worden</a:t>
            </a:r>
            <a:r>
              <a:rPr lang="en-GB" sz="1800" dirty="0">
                <a:solidFill>
                  <a:srgbClr val="535353"/>
                </a:solidFill>
                <a:latin typeface="Lato" panose="020F0502020204030203" pitchFamily="34" charset="0"/>
              </a:rPr>
              <a:t> met </a:t>
            </a:r>
            <a:r>
              <a:rPr lang="en-GB" sz="1800" dirty="0" err="1">
                <a:solidFill>
                  <a:srgbClr val="535353"/>
                </a:solidFill>
                <a:latin typeface="Lato" panose="020F0502020204030203" pitchFamily="34" charset="0"/>
              </a:rPr>
              <a:t>veel</a:t>
            </a:r>
            <a:r>
              <a:rPr lang="en-GB" sz="1800" dirty="0">
                <a:solidFill>
                  <a:srgbClr val="535353"/>
                </a:solidFill>
                <a:latin typeface="Lato" panose="020F0502020204030203" pitchFamily="34" charset="0"/>
              </a:rPr>
              <a:t> ‘</a:t>
            </a:r>
            <a:r>
              <a:rPr lang="en-GB" sz="1800" dirty="0" err="1">
                <a:solidFill>
                  <a:srgbClr val="535353"/>
                </a:solidFill>
                <a:latin typeface="Lato" panose="020F0502020204030203" pitchFamily="34" charset="0"/>
              </a:rPr>
              <a:t>ontsnappingsmogelijkheden</a:t>
            </a:r>
            <a:r>
              <a:rPr lang="en-GB" sz="1800" dirty="0">
                <a:solidFill>
                  <a:srgbClr val="535353"/>
                </a:solidFill>
                <a:latin typeface="Lato" panose="020F0502020204030203" pitchFamily="34" charset="0"/>
              </a:rPr>
              <a:t>’.</a:t>
            </a:r>
          </a:p>
          <a:p>
            <a:pPr marL="914400" lvl="2" indent="0">
              <a:buNone/>
            </a:pPr>
            <a:r>
              <a:rPr lang="en-GB" sz="1800" dirty="0" err="1">
                <a:solidFill>
                  <a:srgbClr val="535353"/>
                </a:solidFill>
                <a:latin typeface="Lato" panose="020F0502020204030203" pitchFamily="34" charset="0"/>
              </a:rPr>
              <a:t>Een</a:t>
            </a:r>
            <a:r>
              <a:rPr lang="en-GB" sz="1800" dirty="0">
                <a:solidFill>
                  <a:srgbClr val="535353"/>
                </a:solidFill>
                <a:latin typeface="Lato" panose="020F0502020204030203" pitchFamily="34" charset="0"/>
              </a:rPr>
              <a:t> </a:t>
            </a:r>
            <a:r>
              <a:rPr lang="en-GB" sz="1800" dirty="0" err="1">
                <a:solidFill>
                  <a:srgbClr val="535353"/>
                </a:solidFill>
                <a:latin typeface="Lato" panose="020F0502020204030203" pitchFamily="34" charset="0"/>
              </a:rPr>
              <a:t>fijne</a:t>
            </a:r>
            <a:r>
              <a:rPr lang="en-GB" sz="1800" dirty="0">
                <a:solidFill>
                  <a:srgbClr val="535353"/>
                </a:solidFill>
                <a:latin typeface="Lato" panose="020F0502020204030203" pitchFamily="34" charset="0"/>
              </a:rPr>
              <a:t> flow van </a:t>
            </a:r>
            <a:r>
              <a:rPr lang="en-GB" sz="1800" dirty="0" err="1">
                <a:solidFill>
                  <a:srgbClr val="535353"/>
                </a:solidFill>
                <a:latin typeface="Lato" panose="020F0502020204030203" pitchFamily="34" charset="0"/>
              </a:rPr>
              <a:t>wisselende</a:t>
            </a:r>
            <a:r>
              <a:rPr lang="en-GB" sz="1800" dirty="0">
                <a:solidFill>
                  <a:srgbClr val="535353"/>
                </a:solidFill>
                <a:latin typeface="Lato" panose="020F0502020204030203" pitchFamily="34" charset="0"/>
              </a:rPr>
              <a:t> </a:t>
            </a:r>
            <a:r>
              <a:rPr lang="en-GB" sz="1800" dirty="0" err="1">
                <a:solidFill>
                  <a:srgbClr val="535353"/>
                </a:solidFill>
                <a:latin typeface="Lato" panose="020F0502020204030203" pitchFamily="34" charset="0"/>
              </a:rPr>
              <a:t>plenaire</a:t>
            </a:r>
            <a:r>
              <a:rPr lang="en-GB" sz="1800" dirty="0">
                <a:solidFill>
                  <a:srgbClr val="535353"/>
                </a:solidFill>
                <a:latin typeface="Lato" panose="020F0502020204030203" pitchFamily="34" charset="0"/>
              </a:rPr>
              <a:t> </a:t>
            </a:r>
            <a:r>
              <a:rPr lang="en-GB" sz="1800" dirty="0" err="1">
                <a:solidFill>
                  <a:srgbClr val="535353"/>
                </a:solidFill>
                <a:latin typeface="Lato" panose="020F0502020204030203" pitchFamily="34" charset="0"/>
              </a:rPr>
              <a:t>sessies</a:t>
            </a:r>
            <a:r>
              <a:rPr lang="en-GB" sz="1800" dirty="0">
                <a:solidFill>
                  <a:srgbClr val="535353"/>
                </a:solidFill>
                <a:latin typeface="Lato" panose="020F0502020204030203" pitchFamily="34" charset="0"/>
              </a:rPr>
              <a:t>, </a:t>
            </a:r>
            <a:r>
              <a:rPr lang="en-GB" sz="1800" dirty="0" err="1">
                <a:solidFill>
                  <a:srgbClr val="535353"/>
                </a:solidFill>
                <a:latin typeface="Lato" panose="020F0502020204030203" pitchFamily="34" charset="0"/>
              </a:rPr>
              <a:t>groepssessies</a:t>
            </a:r>
            <a:r>
              <a:rPr lang="en-GB" sz="1800" dirty="0">
                <a:solidFill>
                  <a:srgbClr val="535353"/>
                </a:solidFill>
                <a:latin typeface="Lato" panose="020F0502020204030203" pitchFamily="34" charset="0"/>
              </a:rPr>
              <a:t> </a:t>
            </a:r>
            <a:r>
              <a:rPr lang="en-GB" sz="1800" dirty="0" err="1">
                <a:solidFill>
                  <a:srgbClr val="535353"/>
                </a:solidFill>
                <a:latin typeface="Lato" panose="020F0502020204030203" pitchFamily="34" charset="0"/>
              </a:rPr>
              <a:t>en</a:t>
            </a:r>
            <a:r>
              <a:rPr lang="en-GB" sz="1800" dirty="0">
                <a:solidFill>
                  <a:srgbClr val="535353"/>
                </a:solidFill>
                <a:latin typeface="Lato" panose="020F0502020204030203" pitchFamily="34" charset="0"/>
              </a:rPr>
              <a:t> breaks.</a:t>
            </a:r>
          </a:p>
          <a:p>
            <a:pPr marL="914400" lvl="2" indent="0">
              <a:buNone/>
            </a:pPr>
            <a:endParaRPr lang="en-GB" sz="1800" dirty="0">
              <a:solidFill>
                <a:srgbClr val="535353"/>
              </a:solidFill>
              <a:latin typeface="Lato" panose="020F0502020204030203" pitchFamily="34" charset="0"/>
            </a:endParaRPr>
          </a:p>
          <a:p>
            <a:endParaRPr lang="en-GB" dirty="0"/>
          </a:p>
          <a:p>
            <a:endParaRPr lang="en-GB" dirty="0"/>
          </a:p>
          <a:p>
            <a:endParaRPr lang="en-GB" dirty="0"/>
          </a:p>
        </p:txBody>
      </p:sp>
    </p:spTree>
    <p:extLst>
      <p:ext uri="{BB962C8B-B14F-4D97-AF65-F5344CB8AC3E}">
        <p14:creationId xmlns:p14="http://schemas.microsoft.com/office/powerpoint/2010/main" val="4260138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3FD48-162F-F483-625F-85BCBDC200B1}"/>
              </a:ext>
            </a:extLst>
          </p:cNvPr>
          <p:cNvSpPr>
            <a:spLocks noGrp="1"/>
          </p:cNvSpPr>
          <p:nvPr>
            <p:ph type="title"/>
          </p:nvPr>
        </p:nvSpPr>
        <p:spPr/>
        <p:txBody>
          <a:bodyPr/>
          <a:lstStyle/>
          <a:p>
            <a:r>
              <a:rPr lang="en-GB" dirty="0"/>
              <a:t>World cafe</a:t>
            </a:r>
          </a:p>
        </p:txBody>
      </p:sp>
      <p:sp>
        <p:nvSpPr>
          <p:cNvPr id="3" name="Content Placeholder 2">
            <a:extLst>
              <a:ext uri="{FF2B5EF4-FFF2-40B4-BE49-F238E27FC236}">
                <a16:creationId xmlns:a16="http://schemas.microsoft.com/office/drawing/2014/main" id="{0AAC0B4D-D28E-A6A0-D8B2-FD29AE6CC6AD}"/>
              </a:ext>
            </a:extLst>
          </p:cNvPr>
          <p:cNvSpPr>
            <a:spLocks noGrp="1"/>
          </p:cNvSpPr>
          <p:nvPr>
            <p:ph idx="1"/>
          </p:nvPr>
        </p:nvSpPr>
        <p:spPr>
          <a:xfrm>
            <a:off x="539552" y="1752600"/>
            <a:ext cx="7772400" cy="4114800"/>
          </a:xfrm>
        </p:spPr>
        <p:txBody>
          <a:bodyPr/>
          <a:lstStyle/>
          <a:p>
            <a:r>
              <a:rPr lang="en-GB" sz="1800" i="1" dirty="0">
                <a:effectLst/>
                <a:latin typeface="Helvetica" pitchFamily="2" charset="0"/>
              </a:rPr>
              <a:t>Seat four (five max) people at small Café-style tables.</a:t>
            </a:r>
            <a:endParaRPr lang="en-GB" sz="1800" dirty="0">
              <a:effectLst/>
              <a:latin typeface="Helvetica" pitchFamily="2" charset="0"/>
            </a:endParaRPr>
          </a:p>
          <a:p>
            <a:r>
              <a:rPr lang="en-GB" sz="1800" i="1" dirty="0">
                <a:effectLst/>
                <a:latin typeface="Helvetica" pitchFamily="2" charset="0"/>
              </a:rPr>
              <a:t>Set up progressive (at least three) rounds of conversation, approximately 20 minutes</a:t>
            </a:r>
            <a:r>
              <a:rPr lang="en-GB" sz="1800" dirty="0">
                <a:latin typeface="Helvetica" pitchFamily="2" charset="0"/>
              </a:rPr>
              <a:t> </a:t>
            </a:r>
            <a:r>
              <a:rPr lang="en-GB" sz="1800" i="1" dirty="0">
                <a:effectLst/>
                <a:latin typeface="Helvetica" pitchFamily="2" charset="0"/>
              </a:rPr>
              <a:t>each.</a:t>
            </a:r>
            <a:endParaRPr lang="en-GB" sz="1800" dirty="0">
              <a:effectLst/>
              <a:latin typeface="Helvetica" pitchFamily="2" charset="0"/>
            </a:endParaRPr>
          </a:p>
          <a:p>
            <a:r>
              <a:rPr lang="en-GB" sz="1800" i="1" dirty="0">
                <a:effectLst/>
                <a:latin typeface="Helvetica" pitchFamily="2" charset="0"/>
              </a:rPr>
              <a:t>Engage questions or issues that genuinely matter to your life, work, or community.</a:t>
            </a:r>
            <a:endParaRPr lang="en-GB" sz="1800" dirty="0">
              <a:effectLst/>
              <a:latin typeface="Helvetica" pitchFamily="2" charset="0"/>
            </a:endParaRPr>
          </a:p>
          <a:p>
            <a:r>
              <a:rPr lang="en-GB" sz="1800" i="1" dirty="0">
                <a:effectLst/>
                <a:latin typeface="Helvetica" pitchFamily="2" charset="0"/>
              </a:rPr>
              <a:t>Encourage participants to write, doodle and draw key ideas on their tablecloths.</a:t>
            </a:r>
          </a:p>
          <a:p>
            <a:r>
              <a:rPr lang="en-GB" sz="1800" i="1" dirty="0">
                <a:effectLst/>
                <a:latin typeface="Helvetica" pitchFamily="2" charset="0"/>
              </a:rPr>
              <a:t>Upon completing the initial round of conversation, you may ask one person to remain</a:t>
            </a:r>
            <a:r>
              <a:rPr lang="en-GB" sz="1800" dirty="0">
                <a:latin typeface="Helvetica" pitchFamily="2" charset="0"/>
              </a:rPr>
              <a:t> </a:t>
            </a:r>
            <a:r>
              <a:rPr lang="en-GB" sz="1800" i="1" dirty="0">
                <a:effectLst/>
                <a:latin typeface="Helvetica" pitchFamily="2" charset="0"/>
              </a:rPr>
              <a:t>at the table as a “table host” for the next round, while the others serve as </a:t>
            </a:r>
            <a:r>
              <a:rPr lang="en-GB" sz="1800" i="1" dirty="0" err="1">
                <a:effectLst/>
                <a:latin typeface="Helvetica" pitchFamily="2" charset="0"/>
              </a:rPr>
              <a:t>travelers</a:t>
            </a:r>
            <a:r>
              <a:rPr lang="en-GB" sz="1800" i="1" dirty="0">
                <a:effectLst/>
                <a:latin typeface="Helvetica" pitchFamily="2" charset="0"/>
              </a:rPr>
              <a:t> or</a:t>
            </a:r>
            <a:r>
              <a:rPr lang="en-GB" sz="1800" dirty="0">
                <a:latin typeface="Helvetica" pitchFamily="2" charset="0"/>
              </a:rPr>
              <a:t> </a:t>
            </a:r>
            <a:r>
              <a:rPr lang="en-GB" sz="1800" i="1" dirty="0">
                <a:effectLst/>
                <a:latin typeface="Helvetica" pitchFamily="2" charset="0"/>
              </a:rPr>
              <a:t>“ambassadors of meaning.</a:t>
            </a:r>
          </a:p>
        </p:txBody>
      </p:sp>
      <p:pic>
        <p:nvPicPr>
          <p:cNvPr id="4" name="Picture 3" descr="A blue drawing of a person running towards a large cup&#10;&#10;Description automatically generated">
            <a:extLst>
              <a:ext uri="{FF2B5EF4-FFF2-40B4-BE49-F238E27FC236}">
                <a16:creationId xmlns:a16="http://schemas.microsoft.com/office/drawing/2014/main" id="{8B8E3C5F-8B9E-4887-E83B-728D7AF40B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2735" y="188640"/>
            <a:ext cx="1060312" cy="1563960"/>
          </a:xfrm>
          <a:prstGeom prst="rect">
            <a:avLst/>
          </a:prstGeom>
        </p:spPr>
      </p:pic>
    </p:spTree>
    <p:extLst>
      <p:ext uri="{BB962C8B-B14F-4D97-AF65-F5344CB8AC3E}">
        <p14:creationId xmlns:p14="http://schemas.microsoft.com/office/powerpoint/2010/main" val="324582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11CF4-A397-FD94-8343-0F4B37BE0A91}"/>
              </a:ext>
            </a:extLst>
          </p:cNvPr>
          <p:cNvSpPr>
            <a:spLocks noGrp="1"/>
          </p:cNvSpPr>
          <p:nvPr>
            <p:ph type="title"/>
          </p:nvPr>
        </p:nvSpPr>
        <p:spPr/>
        <p:txBody>
          <a:bodyPr/>
          <a:lstStyle/>
          <a:p>
            <a:r>
              <a:rPr lang="en-GB" dirty="0"/>
              <a:t>World cafe</a:t>
            </a:r>
          </a:p>
        </p:txBody>
      </p:sp>
      <p:sp>
        <p:nvSpPr>
          <p:cNvPr id="3" name="Content Placeholder 2">
            <a:extLst>
              <a:ext uri="{FF2B5EF4-FFF2-40B4-BE49-F238E27FC236}">
                <a16:creationId xmlns:a16="http://schemas.microsoft.com/office/drawing/2014/main" id="{F4E8F2A9-9C4C-FF97-DA36-7A31C7DC5DA4}"/>
              </a:ext>
            </a:extLst>
          </p:cNvPr>
          <p:cNvSpPr>
            <a:spLocks noGrp="1"/>
          </p:cNvSpPr>
          <p:nvPr>
            <p:ph idx="1"/>
          </p:nvPr>
        </p:nvSpPr>
        <p:spPr/>
        <p:txBody>
          <a:bodyPr/>
          <a:lstStyle/>
          <a:p>
            <a:endParaRPr lang="en-GB" sz="2000" dirty="0">
              <a:effectLst/>
              <a:latin typeface="Helvetica" pitchFamily="2" charset="0"/>
            </a:endParaRPr>
          </a:p>
          <a:p>
            <a:r>
              <a:rPr lang="en-GB" sz="1800" i="1" dirty="0">
                <a:latin typeface="Helvetica" pitchFamily="2" charset="0"/>
              </a:rPr>
              <a:t>In the last round of conversation, people can return to their first table to synthesize</a:t>
            </a:r>
            <a:r>
              <a:rPr lang="en-GB" sz="1800" dirty="0">
                <a:latin typeface="Helvetica" pitchFamily="2" charset="0"/>
              </a:rPr>
              <a:t> </a:t>
            </a:r>
            <a:r>
              <a:rPr lang="en-GB" sz="1800" i="1" dirty="0">
                <a:latin typeface="Helvetica" pitchFamily="2" charset="0"/>
              </a:rPr>
              <a:t>their discoveries, or they may continue traveling to new tables.</a:t>
            </a:r>
            <a:endParaRPr lang="en-GB" sz="1800" dirty="0">
              <a:latin typeface="Helvetica" pitchFamily="2" charset="0"/>
            </a:endParaRPr>
          </a:p>
          <a:p>
            <a:r>
              <a:rPr lang="en-GB" sz="1800" i="1" dirty="0">
                <a:effectLst/>
                <a:latin typeface="Helvetica" pitchFamily="2" charset="0"/>
              </a:rPr>
              <a:t>After at least three rounds of conversation, initiate a period of sharing discoveries &amp; insights in a whole group conversation. It is in these town meeting-style conversations</a:t>
            </a:r>
            <a:r>
              <a:rPr lang="en-GB" sz="1800" dirty="0">
                <a:latin typeface="Helvetica" pitchFamily="2" charset="0"/>
              </a:rPr>
              <a:t> </a:t>
            </a:r>
            <a:r>
              <a:rPr lang="en-GB" sz="1800" i="1" dirty="0">
                <a:effectLst/>
                <a:latin typeface="Helvetica" pitchFamily="2" charset="0"/>
              </a:rPr>
              <a:t>that patterns can be identified, collective knowledge grows, and possibilities for action</a:t>
            </a:r>
            <a:r>
              <a:rPr lang="en-GB" sz="1800" dirty="0">
                <a:latin typeface="Helvetica" pitchFamily="2" charset="0"/>
              </a:rPr>
              <a:t> </a:t>
            </a:r>
            <a:r>
              <a:rPr lang="en-GB" sz="1800" i="1" dirty="0">
                <a:latin typeface="Helvetica" pitchFamily="2" charset="0"/>
              </a:rPr>
              <a:t>emerge. </a:t>
            </a:r>
          </a:p>
          <a:p>
            <a:r>
              <a:rPr lang="en-GB" sz="1800" i="1" dirty="0">
                <a:latin typeface="Helvetica" pitchFamily="2" charset="0"/>
              </a:rPr>
              <a:t>At the end, all of the tables or conversation clusters in the room will be crosspollinated</a:t>
            </a:r>
            <a:r>
              <a:rPr lang="en-GB" sz="1800" dirty="0">
                <a:latin typeface="Helvetica" pitchFamily="2" charset="0"/>
              </a:rPr>
              <a:t> </a:t>
            </a:r>
            <a:r>
              <a:rPr lang="en-GB" sz="1800" i="1" dirty="0">
                <a:latin typeface="Helvetica" pitchFamily="2" charset="0"/>
              </a:rPr>
              <a:t>with insights from prior conversations.</a:t>
            </a:r>
            <a:endParaRPr lang="en-GB" sz="1800" dirty="0"/>
          </a:p>
          <a:p>
            <a:endParaRPr lang="en-GB" sz="1800" dirty="0">
              <a:effectLst/>
              <a:latin typeface="Helvetica" pitchFamily="2" charset="0"/>
            </a:endParaRPr>
          </a:p>
          <a:p>
            <a:endParaRPr lang="en-GB" dirty="0"/>
          </a:p>
        </p:txBody>
      </p:sp>
    </p:spTree>
    <p:extLst>
      <p:ext uri="{BB962C8B-B14F-4D97-AF65-F5344CB8AC3E}">
        <p14:creationId xmlns:p14="http://schemas.microsoft.com/office/powerpoint/2010/main" val="26350186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5C629-01B3-4D43-814E-83274E17559F}"/>
              </a:ext>
            </a:extLst>
          </p:cNvPr>
          <p:cNvSpPr>
            <a:spLocks noGrp="1"/>
          </p:cNvSpPr>
          <p:nvPr>
            <p:ph type="title"/>
          </p:nvPr>
        </p:nvSpPr>
        <p:spPr>
          <a:xfrm>
            <a:off x="701407" y="15570"/>
            <a:ext cx="7772400" cy="1143000"/>
          </a:xfrm>
        </p:spPr>
        <p:txBody>
          <a:bodyPr/>
          <a:lstStyle/>
          <a:p>
            <a:r>
              <a:rPr lang="en-NL" dirty="0">
                <a:solidFill>
                  <a:srgbClr val="00ACB0"/>
                </a:solidFill>
              </a:rPr>
              <a:t>Agenda</a:t>
            </a:r>
          </a:p>
        </p:txBody>
      </p:sp>
      <p:sp>
        <p:nvSpPr>
          <p:cNvPr id="3" name="Content Placeholder 2">
            <a:extLst>
              <a:ext uri="{FF2B5EF4-FFF2-40B4-BE49-F238E27FC236}">
                <a16:creationId xmlns:a16="http://schemas.microsoft.com/office/drawing/2014/main" id="{D3E248D1-05DD-C542-B05B-0B11ECA13EDE}"/>
              </a:ext>
            </a:extLst>
          </p:cNvPr>
          <p:cNvSpPr>
            <a:spLocks noGrp="1"/>
          </p:cNvSpPr>
          <p:nvPr>
            <p:ph idx="1"/>
          </p:nvPr>
        </p:nvSpPr>
        <p:spPr>
          <a:xfrm>
            <a:off x="670193" y="980728"/>
            <a:ext cx="7772400" cy="4680520"/>
          </a:xfrm>
        </p:spPr>
        <p:txBody>
          <a:bodyPr/>
          <a:lstStyle/>
          <a:p>
            <a:pPr marL="0" indent="0">
              <a:buNone/>
            </a:pPr>
            <a:r>
              <a:rPr lang="en-NL" sz="1800" dirty="0">
                <a:solidFill>
                  <a:schemeClr val="bg1">
                    <a:lumMod val="75000"/>
                  </a:schemeClr>
                </a:solidFill>
              </a:rPr>
              <a:t>9.30   start met welkom en programma van de dag</a:t>
            </a:r>
          </a:p>
          <a:p>
            <a:pPr marL="0" indent="0">
              <a:buNone/>
            </a:pPr>
            <a:r>
              <a:rPr lang="en-NL" sz="1800" dirty="0">
                <a:solidFill>
                  <a:schemeClr val="bg1">
                    <a:lumMod val="75000"/>
                  </a:schemeClr>
                </a:solidFill>
              </a:rPr>
              <a:t>10.00  huiswerk, materialen</a:t>
            </a:r>
          </a:p>
          <a:p>
            <a:pPr marL="0" indent="0">
              <a:buNone/>
            </a:pPr>
            <a:r>
              <a:rPr lang="en-NL" sz="1800" dirty="0">
                <a:solidFill>
                  <a:schemeClr val="bg1">
                    <a:lumMod val="75000"/>
                  </a:schemeClr>
                </a:solidFill>
              </a:rPr>
              <a:t>10.15  1. Kwaliteit, ja maar….</a:t>
            </a:r>
          </a:p>
          <a:p>
            <a:pPr marL="0" indent="0">
              <a:buNone/>
            </a:pPr>
            <a:r>
              <a:rPr lang="en-NL" sz="1800" dirty="0">
                <a:solidFill>
                  <a:schemeClr val="bg1">
                    <a:lumMod val="75000"/>
                  </a:schemeClr>
                </a:solidFill>
              </a:rPr>
              <a:t>11.00  2. In tijden van grote complexiteit</a:t>
            </a:r>
          </a:p>
          <a:p>
            <a:pPr marL="0" indent="0">
              <a:buNone/>
            </a:pPr>
            <a:r>
              <a:rPr lang="en-NL" sz="1800" dirty="0">
                <a:solidFill>
                  <a:schemeClr val="bg1">
                    <a:lumMod val="75000"/>
                  </a:schemeClr>
                </a:solidFill>
              </a:rPr>
              <a:t>13.00  3. Typologie in vier mentale modellen</a:t>
            </a:r>
          </a:p>
          <a:p>
            <a:pPr marL="0" indent="0">
              <a:buNone/>
            </a:pPr>
            <a:r>
              <a:rPr lang="en-NL" sz="1800" dirty="0">
                <a:solidFill>
                  <a:schemeClr val="bg1">
                    <a:lumMod val="75000"/>
                  </a:schemeClr>
                </a:solidFill>
              </a:rPr>
              <a:t>	3.1. Wat kunnen we leren van empirie?</a:t>
            </a:r>
          </a:p>
          <a:p>
            <a:pPr marL="0" indent="0">
              <a:buNone/>
            </a:pPr>
            <a:r>
              <a:rPr lang="en-NL" sz="1800" dirty="0">
                <a:solidFill>
                  <a:schemeClr val="bg1">
                    <a:lumMod val="75000"/>
                  </a:schemeClr>
                </a:solidFill>
              </a:rPr>
              <a:t>	3.2. Wat kunnen we leren van referentie</a:t>
            </a:r>
          </a:p>
          <a:p>
            <a:pPr marL="0" indent="0">
              <a:buNone/>
            </a:pPr>
            <a:r>
              <a:rPr lang="en-NL" sz="1800" dirty="0">
                <a:solidFill>
                  <a:schemeClr val="bg1">
                    <a:lumMod val="75000"/>
                  </a:schemeClr>
                </a:solidFill>
              </a:rPr>
              <a:t>             3.3. Wat kunnen we leren van reflectie?</a:t>
            </a:r>
          </a:p>
          <a:p>
            <a:pPr marL="0" indent="0">
              <a:buNone/>
            </a:pPr>
            <a:r>
              <a:rPr lang="en-NL" sz="1800" dirty="0">
                <a:solidFill>
                  <a:schemeClr val="bg1">
                    <a:lumMod val="75000"/>
                  </a:schemeClr>
                </a:solidFill>
              </a:rPr>
              <a:t>     	3.4. Wat kunnen we leren van emergentie</a:t>
            </a:r>
          </a:p>
          <a:p>
            <a:pPr marL="0" indent="0">
              <a:buNone/>
            </a:pPr>
            <a:r>
              <a:rPr lang="en-NL" sz="1800" dirty="0">
                <a:solidFill>
                  <a:schemeClr val="bg1">
                    <a:lumMod val="75000"/>
                  </a:schemeClr>
                </a:solidFill>
              </a:rPr>
              <a:t>14.00  4. Paradigma’s en complexiteit</a:t>
            </a:r>
          </a:p>
          <a:p>
            <a:pPr marL="0" indent="0">
              <a:buNone/>
            </a:pPr>
            <a:r>
              <a:rPr lang="en-NL" sz="1800" dirty="0"/>
              <a:t>15.30  5. Paradoxaal leiderschap</a:t>
            </a:r>
          </a:p>
          <a:p>
            <a:pPr marL="0" indent="0">
              <a:buNone/>
            </a:pPr>
            <a:r>
              <a:rPr lang="en-NL" sz="1800" dirty="0">
                <a:solidFill>
                  <a:schemeClr val="bg1">
                    <a:lumMod val="75000"/>
                  </a:schemeClr>
                </a:solidFill>
              </a:rPr>
              <a:t>16.15  korte evaluatie en toets (Ed W.)</a:t>
            </a:r>
          </a:p>
          <a:p>
            <a:pPr marL="0" indent="0">
              <a:buNone/>
            </a:pPr>
            <a:r>
              <a:rPr lang="en-NL" sz="1800" dirty="0">
                <a:solidFill>
                  <a:schemeClr val="bg1">
                    <a:lumMod val="75000"/>
                  </a:schemeClr>
                </a:solidFill>
              </a:rPr>
              <a:t>16.45  einde</a:t>
            </a:r>
          </a:p>
        </p:txBody>
      </p:sp>
    </p:spTree>
    <p:extLst>
      <p:ext uri="{BB962C8B-B14F-4D97-AF65-F5344CB8AC3E}">
        <p14:creationId xmlns:p14="http://schemas.microsoft.com/office/powerpoint/2010/main" val="25148582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55DF2-D063-04A0-291D-E8A9BE0392A6}"/>
              </a:ext>
            </a:extLst>
          </p:cNvPr>
          <p:cNvSpPr>
            <a:spLocks noGrp="1"/>
          </p:cNvSpPr>
          <p:nvPr>
            <p:ph type="title"/>
          </p:nvPr>
        </p:nvSpPr>
        <p:spPr/>
        <p:txBody>
          <a:bodyPr/>
          <a:lstStyle/>
          <a:p>
            <a:r>
              <a:rPr lang="en-GB" dirty="0">
                <a:solidFill>
                  <a:srgbClr val="00A7A2"/>
                </a:solidFill>
              </a:rPr>
              <a:t>5. </a:t>
            </a:r>
            <a:r>
              <a:rPr lang="en-GB" dirty="0" err="1">
                <a:solidFill>
                  <a:srgbClr val="00A7A2"/>
                </a:solidFill>
              </a:rPr>
              <a:t>Paradoxaal</a:t>
            </a:r>
            <a:r>
              <a:rPr lang="en-GB" dirty="0">
                <a:solidFill>
                  <a:srgbClr val="00A7A2"/>
                </a:solidFill>
              </a:rPr>
              <a:t> </a:t>
            </a:r>
            <a:r>
              <a:rPr lang="en-GB" dirty="0" err="1">
                <a:solidFill>
                  <a:srgbClr val="00A7A2"/>
                </a:solidFill>
              </a:rPr>
              <a:t>leiderschap</a:t>
            </a:r>
            <a:endParaRPr lang="en-GB" dirty="0">
              <a:solidFill>
                <a:srgbClr val="00A7A2"/>
              </a:solidFill>
            </a:endParaRPr>
          </a:p>
        </p:txBody>
      </p:sp>
      <p:sp>
        <p:nvSpPr>
          <p:cNvPr id="3" name="Content Placeholder 2">
            <a:extLst>
              <a:ext uri="{FF2B5EF4-FFF2-40B4-BE49-F238E27FC236}">
                <a16:creationId xmlns:a16="http://schemas.microsoft.com/office/drawing/2014/main" id="{E740DBEF-226C-723E-69FB-409E189A30D7}"/>
              </a:ext>
            </a:extLst>
          </p:cNvPr>
          <p:cNvSpPr>
            <a:spLocks noGrp="1"/>
          </p:cNvSpPr>
          <p:nvPr>
            <p:ph idx="1"/>
          </p:nvPr>
        </p:nvSpPr>
        <p:spPr>
          <a:xfrm>
            <a:off x="685800" y="2489076"/>
            <a:ext cx="7772400" cy="1879848"/>
          </a:xfrm>
        </p:spPr>
        <p:txBody>
          <a:bodyPr/>
          <a:lstStyle/>
          <a:p>
            <a:r>
              <a:rPr lang="en-GB" dirty="0"/>
              <a:t>Van Kemenade, de Kuiper </a:t>
            </a:r>
            <a:r>
              <a:rPr lang="en-GB" dirty="0" err="1"/>
              <a:t>en</a:t>
            </a:r>
            <a:r>
              <a:rPr lang="en-GB" dirty="0"/>
              <a:t> de Wit (2027)</a:t>
            </a:r>
          </a:p>
          <a:p>
            <a:r>
              <a:rPr lang="en-GB" dirty="0"/>
              <a:t> Schurende </a:t>
            </a:r>
            <a:r>
              <a:rPr lang="en-GB" dirty="0" err="1"/>
              <a:t>paradigma’s</a:t>
            </a:r>
            <a:r>
              <a:rPr lang="en-GB" dirty="0"/>
              <a:t>: </a:t>
            </a:r>
            <a:r>
              <a:rPr lang="en-NL" dirty="0"/>
              <a:t>Het Concept van de Vier KwaliteitsParadigma’s als instrument voor Paradoxaal Leiderschap </a:t>
            </a:r>
          </a:p>
          <a:p>
            <a:r>
              <a:rPr lang="en-NL" i="1" dirty="0"/>
              <a:t>Management &amp; Organisatie </a:t>
            </a:r>
          </a:p>
          <a:p>
            <a:pPr marL="0" indent="0">
              <a:buNone/>
            </a:pPr>
            <a:r>
              <a:rPr lang="en-NL" i="1" dirty="0"/>
              <a:t>    </a:t>
            </a:r>
            <a:r>
              <a:rPr lang="en-NL" dirty="0"/>
              <a:t>(in voorbereiding). </a:t>
            </a:r>
            <a:endParaRPr lang="en-GB" dirty="0"/>
          </a:p>
        </p:txBody>
      </p:sp>
    </p:spTree>
    <p:extLst>
      <p:ext uri="{BB962C8B-B14F-4D97-AF65-F5344CB8AC3E}">
        <p14:creationId xmlns:p14="http://schemas.microsoft.com/office/powerpoint/2010/main" val="16534993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p:cNvSpPr>
            <a:spLocks noGrp="1"/>
          </p:cNvSpPr>
          <p:nvPr>
            <p:ph type="title"/>
          </p:nvPr>
        </p:nvSpPr>
        <p:spPr>
          <a:xfrm>
            <a:off x="685800" y="609600"/>
            <a:ext cx="7772400" cy="1143000"/>
          </a:xfrm>
        </p:spPr>
        <p:txBody>
          <a:bodyPr wrap="square" anchor="ctr">
            <a:normAutofit fontScale="90000"/>
          </a:bodyPr>
          <a:lstStyle/>
          <a:p>
            <a:r>
              <a:rPr lang="nl-NL" altLang="nl-NL" dirty="0">
                <a:solidFill>
                  <a:srgbClr val="00ACB0"/>
                </a:solidFill>
              </a:rPr>
              <a:t>Elementen van paradoxaal  leiderschap</a:t>
            </a:r>
          </a:p>
        </p:txBody>
      </p:sp>
      <p:sp>
        <p:nvSpPr>
          <p:cNvPr id="3" name="Tijdelijke aanduiding voor inhoud 2"/>
          <p:cNvSpPr>
            <a:spLocks noGrp="1"/>
          </p:cNvSpPr>
          <p:nvPr>
            <p:ph sz="half" idx="1"/>
          </p:nvPr>
        </p:nvSpPr>
        <p:spPr>
          <a:xfrm>
            <a:off x="276403" y="2204864"/>
            <a:ext cx="4606280" cy="4114800"/>
          </a:xfrm>
        </p:spPr>
        <p:txBody>
          <a:bodyPr wrap="square" anchor="t">
            <a:normAutofit/>
          </a:bodyPr>
          <a:lstStyle/>
          <a:p>
            <a:pPr marL="0" indent="0">
              <a:buNone/>
              <a:defRPr/>
            </a:pPr>
            <a:endParaRPr lang="nl-NL" dirty="0"/>
          </a:p>
          <a:p>
            <a:pPr>
              <a:defRPr/>
            </a:pPr>
            <a:r>
              <a:rPr lang="nl-NL" dirty="0" err="1"/>
              <a:t>Emergentie</a:t>
            </a:r>
            <a:r>
              <a:rPr lang="nl-NL" dirty="0"/>
              <a:t> vraagt:</a:t>
            </a:r>
          </a:p>
          <a:p>
            <a:pPr>
              <a:defRPr/>
            </a:pPr>
            <a:r>
              <a:rPr lang="nl-NL" dirty="0"/>
              <a:t>Nieuw leiderschap vraagt:</a:t>
            </a:r>
          </a:p>
          <a:p>
            <a:pPr>
              <a:defRPr/>
            </a:pPr>
            <a:r>
              <a:rPr lang="nl-NL" dirty="0"/>
              <a:t>MEDUSA - tools</a:t>
            </a:r>
          </a:p>
        </p:txBody>
      </p:sp>
      <p:pic>
        <p:nvPicPr>
          <p:cNvPr id="18434" name="Picture 2">
            <a:extLst>
              <a:ext uri="{FF2B5EF4-FFF2-40B4-BE49-F238E27FC236}">
                <a16:creationId xmlns:a16="http://schemas.microsoft.com/office/drawing/2014/main" id="{8CEBA587-BCC8-DF4A-A25E-A80DA0CAAE1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57597" y="2564904"/>
            <a:ext cx="3810000" cy="2724149"/>
          </a:xfrm>
          <a:prstGeom prst="rect">
            <a:avLst/>
          </a:prstGeom>
          <a:solidFill>
            <a:srgbClr val="FFFFFF"/>
          </a:solidFill>
        </p:spPr>
      </p:pic>
    </p:spTree>
    <p:extLst>
      <p:ext uri="{BB962C8B-B14F-4D97-AF65-F5344CB8AC3E}">
        <p14:creationId xmlns:p14="http://schemas.microsoft.com/office/powerpoint/2010/main" val="718340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58A5E-68D3-A0D3-6DE5-24A350DAF12C}"/>
              </a:ext>
            </a:extLst>
          </p:cNvPr>
          <p:cNvSpPr>
            <a:spLocks noGrp="1"/>
          </p:cNvSpPr>
          <p:nvPr>
            <p:ph type="title"/>
          </p:nvPr>
        </p:nvSpPr>
        <p:spPr/>
        <p:txBody>
          <a:bodyPr/>
          <a:lstStyle/>
          <a:p>
            <a:r>
              <a:rPr lang="en-NL" dirty="0"/>
              <a:t>Zwermintelligentie</a:t>
            </a:r>
          </a:p>
        </p:txBody>
      </p:sp>
      <p:sp>
        <p:nvSpPr>
          <p:cNvPr id="3" name="Content Placeholder 2">
            <a:extLst>
              <a:ext uri="{FF2B5EF4-FFF2-40B4-BE49-F238E27FC236}">
                <a16:creationId xmlns:a16="http://schemas.microsoft.com/office/drawing/2014/main" id="{589E9775-34BC-8BB5-EA7E-F800F9303408}"/>
              </a:ext>
            </a:extLst>
          </p:cNvPr>
          <p:cNvSpPr>
            <a:spLocks noGrp="1"/>
          </p:cNvSpPr>
          <p:nvPr>
            <p:ph idx="1"/>
          </p:nvPr>
        </p:nvSpPr>
        <p:spPr/>
        <p:txBody>
          <a:bodyPr/>
          <a:lstStyle/>
          <a:p>
            <a:r>
              <a:rPr lang="en-GB" sz="1600" b="0" i="1" u="none" strike="noStrike" dirty="0">
                <a:solidFill>
                  <a:srgbClr val="2B323A"/>
                </a:solidFill>
                <a:effectLst/>
                <a:latin typeface="Inter"/>
              </a:rPr>
              <a:t>De </a:t>
            </a:r>
            <a:r>
              <a:rPr lang="en-GB" sz="1600" b="0" i="1" u="none" strike="noStrike" dirty="0" err="1">
                <a:solidFill>
                  <a:srgbClr val="2B323A"/>
                </a:solidFill>
                <a:effectLst/>
                <a:latin typeface="Inter"/>
              </a:rPr>
              <a:t>wetmatigheden</a:t>
            </a:r>
            <a:r>
              <a:rPr lang="en-GB" sz="1600" b="0" i="1" u="none" strike="noStrike" dirty="0">
                <a:solidFill>
                  <a:srgbClr val="2B323A"/>
                </a:solidFill>
                <a:effectLst/>
                <a:latin typeface="Inter"/>
              </a:rPr>
              <a:t> achter </a:t>
            </a:r>
            <a:r>
              <a:rPr lang="en-GB" sz="1600" b="0" i="1" u="none" strike="noStrike" dirty="0" err="1">
                <a:solidFill>
                  <a:srgbClr val="2B323A"/>
                </a:solidFill>
                <a:effectLst/>
                <a:latin typeface="Inter"/>
              </a:rPr>
              <a:t>zwermintelligentie</a:t>
            </a:r>
            <a:r>
              <a:rPr lang="en-GB" sz="1600" b="0" i="1" u="none" strike="noStrike" dirty="0">
                <a:solidFill>
                  <a:srgbClr val="2B323A"/>
                </a:solidFill>
                <a:effectLst/>
                <a:latin typeface="Inter"/>
              </a:rPr>
              <a:t>:</a:t>
            </a:r>
            <a:br>
              <a:rPr lang="en-GB" sz="1600" dirty="0"/>
            </a:br>
            <a:r>
              <a:rPr lang="en-GB" sz="1600" b="0" i="0" u="none" strike="noStrike" dirty="0">
                <a:solidFill>
                  <a:srgbClr val="2B323A"/>
                </a:solidFill>
                <a:effectLst/>
                <a:latin typeface="Inter"/>
              </a:rPr>
              <a:t>- Wie het </a:t>
            </a:r>
            <a:r>
              <a:rPr lang="en-GB" sz="1600" b="0" i="0" u="none" strike="noStrike" dirty="0" err="1">
                <a:solidFill>
                  <a:srgbClr val="2B323A"/>
                </a:solidFill>
                <a:effectLst/>
                <a:latin typeface="Inter"/>
              </a:rPr>
              <a:t>weet</a:t>
            </a:r>
            <a:r>
              <a:rPr lang="en-GB" sz="1600" b="0" i="0" u="none" strike="noStrike" dirty="0">
                <a:solidFill>
                  <a:srgbClr val="2B323A"/>
                </a:solidFill>
                <a:effectLst/>
                <a:latin typeface="Inter"/>
              </a:rPr>
              <a:t> mag het </a:t>
            </a:r>
            <a:r>
              <a:rPr lang="en-GB" sz="1600" b="0" i="0" u="none" strike="noStrike" dirty="0" err="1">
                <a:solidFill>
                  <a:srgbClr val="2B323A"/>
                </a:solidFill>
                <a:effectLst/>
                <a:latin typeface="Inter"/>
              </a:rPr>
              <a:t>zeggen</a:t>
            </a:r>
            <a:r>
              <a:rPr lang="en-GB" sz="1600" b="0" i="0" u="none" strike="noStrike" dirty="0">
                <a:solidFill>
                  <a:srgbClr val="2B323A"/>
                </a:solidFill>
                <a:effectLst/>
                <a:latin typeface="Inter"/>
              </a:rPr>
              <a:t>. </a:t>
            </a:r>
            <a:r>
              <a:rPr lang="en-GB" sz="1600" b="0" i="0" u="none" strike="noStrike" dirty="0">
                <a:effectLst/>
                <a:latin typeface="Inter"/>
                <a:hlinkClick r:id="rId2"/>
              </a:rPr>
              <a:t>Leiderschap</a:t>
            </a:r>
            <a:r>
              <a:rPr lang="en-GB" sz="1600" b="0" i="0" u="none" strike="noStrike" dirty="0">
                <a:solidFill>
                  <a:srgbClr val="2B323A"/>
                </a:solidFill>
                <a:effectLst/>
                <a:latin typeface="Inter"/>
              </a:rPr>
              <a:t> is </a:t>
            </a:r>
            <a:r>
              <a:rPr lang="en-GB" sz="1600" b="0" i="0" u="none" strike="noStrike" dirty="0" err="1">
                <a:solidFill>
                  <a:srgbClr val="2B323A"/>
                </a:solidFill>
                <a:effectLst/>
                <a:latin typeface="Inter"/>
              </a:rPr>
              <a:t>geen</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functie</a:t>
            </a:r>
            <a:r>
              <a:rPr lang="en-GB" sz="1600" b="0" i="0" u="none" strike="noStrike" dirty="0">
                <a:solidFill>
                  <a:srgbClr val="2B323A"/>
                </a:solidFill>
                <a:effectLst/>
                <a:latin typeface="Inter"/>
              </a:rPr>
              <a:t> maar </a:t>
            </a:r>
            <a:r>
              <a:rPr lang="en-GB" sz="1600" b="0" i="0" u="none" strike="noStrike" dirty="0" err="1">
                <a:solidFill>
                  <a:srgbClr val="2B323A"/>
                </a:solidFill>
                <a:effectLst/>
                <a:latin typeface="Inter"/>
              </a:rPr>
              <a:t>een</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rol</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Afhankelijk</a:t>
            </a:r>
            <a:r>
              <a:rPr lang="en-GB" sz="1600" b="0" i="0" u="none" strike="noStrike" dirty="0">
                <a:solidFill>
                  <a:srgbClr val="2B323A"/>
                </a:solidFill>
                <a:effectLst/>
                <a:latin typeface="Inter"/>
              </a:rPr>
              <a:t> van de </a:t>
            </a:r>
            <a:r>
              <a:rPr lang="en-GB" sz="1600" b="0" i="0" u="none" strike="noStrike" dirty="0" err="1">
                <a:solidFill>
                  <a:srgbClr val="2B323A"/>
                </a:solidFill>
                <a:effectLst/>
                <a:latin typeface="Inter"/>
              </a:rPr>
              <a:t>situatie</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wordt</a:t>
            </a:r>
            <a:r>
              <a:rPr lang="en-GB" sz="1600" b="0" i="0" u="none" strike="noStrike" dirty="0">
                <a:solidFill>
                  <a:srgbClr val="2B323A"/>
                </a:solidFill>
                <a:effectLst/>
                <a:latin typeface="Inter"/>
              </a:rPr>
              <a:t> de </a:t>
            </a:r>
            <a:r>
              <a:rPr lang="en-GB" sz="1600" b="0" i="0" u="none" strike="noStrike" dirty="0" err="1">
                <a:solidFill>
                  <a:srgbClr val="2B323A"/>
                </a:solidFill>
                <a:effectLst/>
                <a:latin typeface="Inter"/>
              </a:rPr>
              <a:t>leidersrol</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opgepakt</a:t>
            </a:r>
            <a:r>
              <a:rPr lang="en-GB" sz="1600" b="0" i="0" u="none" strike="noStrike" dirty="0">
                <a:solidFill>
                  <a:srgbClr val="2B323A"/>
                </a:solidFill>
                <a:effectLst/>
                <a:latin typeface="Inter"/>
              </a:rPr>
              <a:t> door de </a:t>
            </a:r>
            <a:r>
              <a:rPr lang="en-GB" sz="1600" b="0" i="0" u="none" strike="noStrike" dirty="0" err="1">
                <a:solidFill>
                  <a:srgbClr val="2B323A"/>
                </a:solidFill>
                <a:effectLst/>
                <a:latin typeface="Inter"/>
              </a:rPr>
              <a:t>meest</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competente</a:t>
            </a:r>
            <a:r>
              <a:rPr lang="en-GB" sz="1600" b="0" i="0" u="none" strike="noStrike" dirty="0">
                <a:solidFill>
                  <a:srgbClr val="2B323A"/>
                </a:solidFill>
                <a:effectLst/>
                <a:latin typeface="Inter"/>
              </a:rPr>
              <a:t>(n) in de </a:t>
            </a:r>
            <a:r>
              <a:rPr lang="en-GB" sz="1600" b="0" i="0" u="none" strike="noStrike" dirty="0" err="1">
                <a:solidFill>
                  <a:srgbClr val="2B323A"/>
                </a:solidFill>
                <a:effectLst/>
                <a:latin typeface="Inter"/>
              </a:rPr>
              <a:t>groep</a:t>
            </a:r>
            <a:r>
              <a:rPr lang="en-GB" sz="1600" b="0" i="0" u="none" strike="noStrike" dirty="0">
                <a:solidFill>
                  <a:srgbClr val="2B323A"/>
                </a:solidFill>
                <a:effectLst/>
                <a:latin typeface="Inter"/>
              </a:rPr>
              <a:t>.</a:t>
            </a:r>
            <a:br>
              <a:rPr lang="en-GB" sz="1600" dirty="0"/>
            </a:br>
            <a:r>
              <a:rPr lang="en-GB" sz="1600" b="0" i="0" u="none" strike="noStrike" dirty="0">
                <a:solidFill>
                  <a:srgbClr val="2B323A"/>
                </a:solidFill>
                <a:effectLst/>
                <a:latin typeface="Inter"/>
              </a:rPr>
              <a:t>- Twee </a:t>
            </a:r>
            <a:r>
              <a:rPr lang="en-GB" sz="1600" b="0" i="0" u="none" strike="noStrike" dirty="0" err="1">
                <a:solidFill>
                  <a:srgbClr val="2B323A"/>
                </a:solidFill>
                <a:effectLst/>
                <a:latin typeface="Inter"/>
              </a:rPr>
              <a:t>weten</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meer</a:t>
            </a:r>
            <a:r>
              <a:rPr lang="en-GB" sz="1600" b="0" i="0" u="none" strike="noStrike" dirty="0">
                <a:solidFill>
                  <a:srgbClr val="2B323A"/>
                </a:solidFill>
                <a:effectLst/>
                <a:latin typeface="Inter"/>
              </a:rPr>
              <a:t> dan </a:t>
            </a:r>
            <a:r>
              <a:rPr lang="en-GB" sz="1600" b="0" i="0" u="none" strike="noStrike" dirty="0" err="1">
                <a:solidFill>
                  <a:srgbClr val="2B323A"/>
                </a:solidFill>
                <a:effectLst/>
                <a:latin typeface="Inter"/>
              </a:rPr>
              <a:t>één</a:t>
            </a:r>
            <a:r>
              <a:rPr lang="en-GB" sz="1600" b="0" i="0" u="none" strike="noStrike" dirty="0">
                <a:solidFill>
                  <a:srgbClr val="2B323A"/>
                </a:solidFill>
                <a:effectLst/>
                <a:latin typeface="Inter"/>
              </a:rPr>
              <a:t>. Alle </a:t>
            </a:r>
            <a:r>
              <a:rPr lang="en-GB" sz="1600" b="0" i="0" u="none" strike="noStrike" dirty="0" err="1">
                <a:solidFill>
                  <a:srgbClr val="2B323A"/>
                </a:solidFill>
                <a:effectLst/>
                <a:latin typeface="Inter"/>
              </a:rPr>
              <a:t>beslissingen</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zijn</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groepsbeslissingen</a:t>
            </a:r>
            <a:r>
              <a:rPr lang="en-GB" sz="1600" b="0" i="0" u="none" strike="noStrike" dirty="0">
                <a:solidFill>
                  <a:srgbClr val="2B323A"/>
                </a:solidFill>
                <a:effectLst/>
                <a:latin typeface="Inter"/>
              </a:rPr>
              <a:t>. Benut </a:t>
            </a:r>
            <a:r>
              <a:rPr lang="en-GB" sz="1600" b="0" i="0" u="none" strike="noStrike" dirty="0" err="1">
                <a:solidFill>
                  <a:srgbClr val="2B323A"/>
                </a:solidFill>
                <a:effectLst/>
                <a:latin typeface="Inter"/>
              </a:rPr>
              <a:t>diversiteit</a:t>
            </a:r>
            <a:r>
              <a:rPr lang="en-GB" sz="1600" b="0" i="0" u="none" strike="noStrike" dirty="0">
                <a:solidFill>
                  <a:srgbClr val="2B323A"/>
                </a:solidFill>
                <a:effectLst/>
                <a:latin typeface="Inter"/>
              </a:rPr>
              <a:t>.</a:t>
            </a:r>
            <a:br>
              <a:rPr lang="en-GB" sz="1600" dirty="0"/>
            </a:br>
            <a:r>
              <a:rPr lang="en-GB" sz="1600" b="0" i="0" u="none" strike="noStrike" dirty="0">
                <a:solidFill>
                  <a:srgbClr val="2B323A"/>
                </a:solidFill>
                <a:effectLst/>
                <a:latin typeface="Inter"/>
              </a:rPr>
              <a:t>- Hou het </a:t>
            </a:r>
            <a:r>
              <a:rPr lang="en-GB" sz="1600" b="0" i="0" u="none" strike="noStrike" dirty="0" err="1">
                <a:solidFill>
                  <a:srgbClr val="2B323A"/>
                </a:solidFill>
                <a:effectLst/>
                <a:latin typeface="Inter"/>
              </a:rPr>
              <a:t>simpel</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Complexe</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omstandigheden</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vragen</a:t>
            </a:r>
            <a:r>
              <a:rPr lang="en-GB" sz="1600" b="0" i="0" u="none" strike="noStrike" dirty="0">
                <a:solidFill>
                  <a:srgbClr val="2B323A"/>
                </a:solidFill>
                <a:effectLst/>
                <a:latin typeface="Inter"/>
              </a:rPr>
              <a:t> om </a:t>
            </a:r>
            <a:r>
              <a:rPr lang="en-GB" sz="1600" b="0" i="0" u="none" strike="noStrike" dirty="0" err="1">
                <a:solidFill>
                  <a:srgbClr val="2B323A"/>
                </a:solidFill>
                <a:effectLst/>
                <a:latin typeface="Inter"/>
              </a:rPr>
              <a:t>eenvoudige</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oplossingen</a:t>
            </a:r>
            <a:r>
              <a:rPr lang="en-GB" sz="1600" b="0" i="0" u="none" strike="noStrike" dirty="0">
                <a:solidFill>
                  <a:srgbClr val="2B323A"/>
                </a:solidFill>
                <a:effectLst/>
                <a:latin typeface="Inter"/>
              </a:rPr>
              <a:t>.</a:t>
            </a:r>
            <a:br>
              <a:rPr lang="en-GB" sz="1600" dirty="0"/>
            </a:b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Duidelijke</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waarden</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en</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normen</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Duidelijke</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waarden</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en</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een</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klein</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aantal</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normen</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zijn</a:t>
            </a:r>
            <a:r>
              <a:rPr lang="en-GB" sz="1600" b="0" i="0" u="none" strike="noStrike" dirty="0">
                <a:solidFill>
                  <a:srgbClr val="2B323A"/>
                </a:solidFill>
                <a:effectLst/>
                <a:latin typeface="Inter"/>
              </a:rPr>
              <a:t> in </a:t>
            </a:r>
            <a:r>
              <a:rPr lang="en-GB" sz="1600" b="0" i="0" u="none" strike="noStrike" dirty="0" err="1">
                <a:solidFill>
                  <a:srgbClr val="2B323A"/>
                </a:solidFill>
                <a:effectLst/>
                <a:latin typeface="Inter"/>
              </a:rPr>
              <a:t>complexiteit</a:t>
            </a:r>
            <a:r>
              <a:rPr lang="en-GB" sz="1600" b="0" i="0" u="none" strike="noStrike" dirty="0">
                <a:solidFill>
                  <a:srgbClr val="2B323A"/>
                </a:solidFill>
                <a:effectLst/>
                <a:latin typeface="Inter"/>
              </a:rPr>
              <a:t> het </a:t>
            </a:r>
            <a:r>
              <a:rPr lang="en-GB" sz="1600" b="0" i="0" u="none" strike="noStrike" dirty="0" err="1">
                <a:solidFill>
                  <a:srgbClr val="2B323A"/>
                </a:solidFill>
                <a:effectLst/>
                <a:latin typeface="Inter"/>
              </a:rPr>
              <a:t>beste</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navigatie</a:t>
            </a:r>
            <a:r>
              <a:rPr lang="en-GB" sz="1600" b="0" i="0" u="none" strike="noStrike" dirty="0">
                <a:solidFill>
                  <a:srgbClr val="2B323A"/>
                </a:solidFill>
                <a:effectLst/>
                <a:latin typeface="Inter"/>
              </a:rPr>
              <a:t>-instrument.</a:t>
            </a:r>
            <a:br>
              <a:rPr lang="en-GB" sz="1600" dirty="0"/>
            </a:b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Individuele</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vrijheid</a:t>
            </a:r>
            <a:r>
              <a:rPr lang="en-GB" sz="1600" b="0" i="0" u="none" strike="noStrike" dirty="0">
                <a:solidFill>
                  <a:srgbClr val="2B323A"/>
                </a:solidFill>
                <a:effectLst/>
                <a:latin typeface="Inter"/>
              </a:rPr>
              <a:t>. Er </a:t>
            </a:r>
            <a:r>
              <a:rPr lang="en-GB" sz="1600" b="0" i="0" u="none" strike="noStrike" dirty="0" err="1">
                <a:solidFill>
                  <a:srgbClr val="2B323A"/>
                </a:solidFill>
                <a:effectLst/>
                <a:latin typeface="Inter"/>
              </a:rPr>
              <a:t>moet</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vrije</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interactie</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zijn</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tussen</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groepsgenoten</a:t>
            </a:r>
            <a:r>
              <a:rPr lang="en-GB" sz="1600" b="0" i="0" u="none" strike="noStrike" dirty="0">
                <a:solidFill>
                  <a:srgbClr val="2B323A"/>
                </a:solidFill>
                <a:effectLst/>
                <a:latin typeface="Inter"/>
              </a:rPr>
              <a:t>, er </a:t>
            </a:r>
            <a:r>
              <a:rPr lang="en-GB" sz="1600" b="0" i="0" u="none" strike="noStrike" dirty="0" err="1">
                <a:solidFill>
                  <a:srgbClr val="2B323A"/>
                </a:solidFill>
                <a:effectLst/>
                <a:latin typeface="Inter"/>
              </a:rPr>
              <a:t>moet</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vrijheid</a:t>
            </a:r>
            <a:r>
              <a:rPr lang="en-GB" sz="1600" b="0" i="0" u="none" strike="noStrike" dirty="0">
                <a:solidFill>
                  <a:srgbClr val="2B323A"/>
                </a:solidFill>
                <a:effectLst/>
                <a:latin typeface="Inter"/>
              </a:rPr>
              <a:t> van </a:t>
            </a:r>
            <a:r>
              <a:rPr lang="en-GB" sz="1600" b="0" i="0" u="none" strike="noStrike" dirty="0" err="1">
                <a:solidFill>
                  <a:srgbClr val="2B323A"/>
                </a:solidFill>
                <a:effectLst/>
                <a:latin typeface="Inter"/>
              </a:rPr>
              <a:t>keuze</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en</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vrijheid</a:t>
            </a:r>
            <a:r>
              <a:rPr lang="en-GB" sz="1600" b="0" i="0" u="none" strike="noStrike" dirty="0">
                <a:solidFill>
                  <a:srgbClr val="2B323A"/>
                </a:solidFill>
                <a:effectLst/>
                <a:latin typeface="Inter"/>
              </a:rPr>
              <a:t> van </a:t>
            </a:r>
            <a:r>
              <a:rPr lang="en-GB" sz="1600" b="0" i="0" u="none" strike="noStrike" dirty="0" err="1">
                <a:solidFill>
                  <a:srgbClr val="2B323A"/>
                </a:solidFill>
                <a:effectLst/>
                <a:latin typeface="Inter"/>
              </a:rPr>
              <a:t>handelen</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afwezigheid</a:t>
            </a:r>
            <a:r>
              <a:rPr lang="en-GB" sz="1600" b="0" i="0" u="none" strike="noStrike" dirty="0">
                <a:solidFill>
                  <a:srgbClr val="2B323A"/>
                </a:solidFill>
                <a:effectLst/>
                <a:latin typeface="Inter"/>
              </a:rPr>
              <a:t> van dwang) </a:t>
            </a:r>
            <a:r>
              <a:rPr lang="en-GB" sz="1600" b="0" i="0" u="none" strike="noStrike" dirty="0" err="1">
                <a:solidFill>
                  <a:srgbClr val="2B323A"/>
                </a:solidFill>
                <a:effectLst/>
                <a:latin typeface="Inter"/>
              </a:rPr>
              <a:t>zijn</a:t>
            </a:r>
            <a:r>
              <a:rPr lang="en-GB" sz="1600" b="0" i="0" u="none" strike="noStrike" dirty="0">
                <a:solidFill>
                  <a:srgbClr val="2B323A"/>
                </a:solidFill>
                <a:effectLst/>
                <a:latin typeface="Inter"/>
              </a:rPr>
              <a:t>.</a:t>
            </a:r>
            <a:br>
              <a:rPr lang="en-GB" sz="1600" dirty="0"/>
            </a:b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Toegankelijke</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informatie</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Informatie</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moet</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voor</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iedereen</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toegankelijk</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zijn</a:t>
            </a:r>
            <a:r>
              <a:rPr lang="en-GB" sz="1600" b="0" i="0" u="none" strike="noStrike" dirty="0">
                <a:solidFill>
                  <a:srgbClr val="2B323A"/>
                </a:solidFill>
                <a:effectLst/>
                <a:latin typeface="Inter"/>
              </a:rPr>
              <a:t>.</a:t>
            </a:r>
            <a:br>
              <a:rPr lang="en-GB" sz="1600" dirty="0"/>
            </a:b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Gezamenlijke</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ambitie</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gezamenlijk</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belang</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Waar</a:t>
            </a:r>
            <a:r>
              <a:rPr lang="en-GB" sz="1600" b="0" i="0" u="none" strike="noStrike" dirty="0">
                <a:solidFill>
                  <a:srgbClr val="2B323A"/>
                </a:solidFill>
                <a:effectLst/>
                <a:latin typeface="Inter"/>
              </a:rPr>
              <a:t> is </a:t>
            </a:r>
            <a:r>
              <a:rPr lang="en-GB" sz="1600" b="0" i="0" u="none" strike="noStrike" dirty="0" err="1">
                <a:solidFill>
                  <a:srgbClr val="2B323A"/>
                </a:solidFill>
                <a:effectLst/>
                <a:latin typeface="Inter"/>
              </a:rPr>
              <a:t>deze</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groep</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voor</a:t>
            </a:r>
            <a:r>
              <a:rPr lang="en-GB" sz="1600" b="0" i="0" u="none" strike="noStrike" dirty="0">
                <a:solidFill>
                  <a:srgbClr val="2B323A"/>
                </a:solidFill>
                <a:effectLst/>
                <a:latin typeface="Inter"/>
              </a:rPr>
              <a:t>? Wat is de </a:t>
            </a:r>
            <a:r>
              <a:rPr lang="en-GB" sz="1600" b="0" i="0" u="none" strike="noStrike" dirty="0" err="1">
                <a:solidFill>
                  <a:srgbClr val="2B323A"/>
                </a:solidFill>
                <a:effectLst/>
                <a:latin typeface="Inter"/>
              </a:rPr>
              <a:t>reden</a:t>
            </a:r>
            <a:r>
              <a:rPr lang="en-GB" sz="1600" b="0" i="0" u="none" strike="noStrike" dirty="0">
                <a:solidFill>
                  <a:srgbClr val="2B323A"/>
                </a:solidFill>
                <a:effectLst/>
                <a:latin typeface="Inter"/>
              </a:rPr>
              <a:t> van </a:t>
            </a:r>
            <a:r>
              <a:rPr lang="en-GB" sz="1600" b="0" i="0" u="none" strike="noStrike" dirty="0" err="1">
                <a:solidFill>
                  <a:srgbClr val="2B323A"/>
                </a:solidFill>
                <a:effectLst/>
                <a:latin typeface="Inter"/>
              </a:rPr>
              <a:t>samenzijn</a:t>
            </a:r>
            <a:r>
              <a:rPr lang="en-GB" sz="1600" b="0" i="0" u="none" strike="noStrike" dirty="0">
                <a:solidFill>
                  <a:srgbClr val="2B323A"/>
                </a:solidFill>
                <a:effectLst/>
                <a:latin typeface="Inter"/>
              </a:rPr>
              <a:t>? Wat </a:t>
            </a:r>
            <a:r>
              <a:rPr lang="en-GB" sz="1600" b="0" i="0" u="none" strike="noStrike" dirty="0" err="1">
                <a:solidFill>
                  <a:srgbClr val="2B323A"/>
                </a:solidFill>
                <a:effectLst/>
                <a:latin typeface="Inter"/>
              </a:rPr>
              <a:t>levert</a:t>
            </a:r>
            <a:r>
              <a:rPr lang="en-GB" sz="1600" b="0" i="0" u="none" strike="noStrike" dirty="0">
                <a:solidFill>
                  <a:srgbClr val="2B323A"/>
                </a:solidFill>
                <a:effectLst/>
                <a:latin typeface="Inter"/>
              </a:rPr>
              <a:t> het </a:t>
            </a:r>
            <a:r>
              <a:rPr lang="en-GB" sz="1600" b="0" i="0" u="none" strike="noStrike" dirty="0" err="1">
                <a:solidFill>
                  <a:srgbClr val="2B323A"/>
                </a:solidFill>
                <a:effectLst/>
                <a:latin typeface="Inter"/>
              </a:rPr>
              <a:t>voor</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wie</a:t>
            </a:r>
            <a:r>
              <a:rPr lang="en-GB" sz="1600" b="0" i="0" u="none" strike="noStrike" dirty="0">
                <a:solidFill>
                  <a:srgbClr val="2B323A"/>
                </a:solidFill>
                <a:effectLst/>
                <a:latin typeface="Inter"/>
              </a:rPr>
              <a:t> op?</a:t>
            </a:r>
            <a:br>
              <a:rPr lang="en-GB" sz="1600" dirty="0"/>
            </a:br>
            <a:r>
              <a:rPr lang="en-GB" sz="1600" b="0" i="0" u="none" strike="noStrike" dirty="0">
                <a:solidFill>
                  <a:srgbClr val="2B323A"/>
                </a:solidFill>
                <a:effectLst/>
                <a:latin typeface="Inter"/>
              </a:rPr>
              <a:t>- Eigen </a:t>
            </a:r>
            <a:r>
              <a:rPr lang="en-GB" sz="1600" b="0" i="0" u="none" strike="noStrike" dirty="0" err="1">
                <a:solidFill>
                  <a:srgbClr val="2B323A"/>
                </a:solidFill>
                <a:effectLst/>
                <a:latin typeface="Inter"/>
              </a:rPr>
              <a:t>verantwoordelijkheid</a:t>
            </a:r>
            <a:r>
              <a:rPr lang="en-GB" sz="1600" b="0" i="0" u="none" strike="noStrike" dirty="0">
                <a:solidFill>
                  <a:srgbClr val="2B323A"/>
                </a:solidFill>
                <a:effectLst/>
                <a:latin typeface="Inter"/>
              </a:rPr>
              <a:t>. De </a:t>
            </a:r>
            <a:r>
              <a:rPr lang="en-GB" sz="1600" b="0" i="0" u="none" strike="noStrike" dirty="0" err="1">
                <a:solidFill>
                  <a:srgbClr val="2B323A"/>
                </a:solidFill>
                <a:effectLst/>
                <a:latin typeface="Inter"/>
              </a:rPr>
              <a:t>consequenties</a:t>
            </a:r>
            <a:r>
              <a:rPr lang="en-GB" sz="1600" b="0" i="0" u="none" strike="noStrike" dirty="0">
                <a:solidFill>
                  <a:srgbClr val="2B323A"/>
                </a:solidFill>
                <a:effectLst/>
                <a:latin typeface="Inter"/>
              </a:rPr>
              <a:t> van </a:t>
            </a:r>
            <a:r>
              <a:rPr lang="en-GB" sz="1600" b="0" i="0" u="none" strike="noStrike" dirty="0" err="1">
                <a:solidFill>
                  <a:srgbClr val="2B323A"/>
                </a:solidFill>
                <a:effectLst/>
                <a:latin typeface="Inter"/>
              </a:rPr>
              <a:t>gemaakte</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keuzes</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zijn</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voor</a:t>
            </a:r>
            <a:r>
              <a:rPr lang="en-GB" sz="1600" b="0" i="0" u="none" strike="noStrike" dirty="0">
                <a:solidFill>
                  <a:srgbClr val="2B323A"/>
                </a:solidFill>
                <a:effectLst/>
                <a:latin typeface="Inter"/>
              </a:rPr>
              <a:t> </a:t>
            </a:r>
            <a:r>
              <a:rPr lang="en-GB" sz="1600" b="0" i="0" u="none" strike="noStrike" dirty="0" err="1">
                <a:solidFill>
                  <a:srgbClr val="2B323A"/>
                </a:solidFill>
                <a:effectLst/>
                <a:latin typeface="Inter"/>
              </a:rPr>
              <a:t>jezelf</a:t>
            </a:r>
            <a:r>
              <a:rPr lang="en-GB" sz="1600" b="0" i="0" u="none" strike="noStrike" dirty="0">
                <a:solidFill>
                  <a:srgbClr val="2B323A"/>
                </a:solidFill>
                <a:effectLst/>
                <a:latin typeface="Inter"/>
              </a:rPr>
              <a:t>.</a:t>
            </a:r>
            <a:endParaRPr lang="en-NL" sz="1600" dirty="0"/>
          </a:p>
        </p:txBody>
      </p:sp>
    </p:spTree>
    <p:extLst>
      <p:ext uri="{BB962C8B-B14F-4D97-AF65-F5344CB8AC3E}">
        <p14:creationId xmlns:p14="http://schemas.microsoft.com/office/powerpoint/2010/main" val="1376402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6F8CB-64FF-A448-B31D-B3915005C36D}"/>
              </a:ext>
            </a:extLst>
          </p:cNvPr>
          <p:cNvSpPr>
            <a:spLocks noGrp="1"/>
          </p:cNvSpPr>
          <p:nvPr>
            <p:ph type="title"/>
          </p:nvPr>
        </p:nvSpPr>
        <p:spPr>
          <a:xfrm>
            <a:off x="889000" y="603461"/>
            <a:ext cx="7772400" cy="1143000"/>
          </a:xfrm>
        </p:spPr>
        <p:txBody>
          <a:bodyPr/>
          <a:lstStyle/>
          <a:p>
            <a:r>
              <a:rPr lang="en-NL" sz="2800" dirty="0">
                <a:solidFill>
                  <a:srgbClr val="00ACB0"/>
                </a:solidFill>
              </a:rPr>
              <a:t>Medusa</a:t>
            </a:r>
          </a:p>
        </p:txBody>
      </p:sp>
      <p:sp>
        <p:nvSpPr>
          <p:cNvPr id="5" name="Rectangle 6">
            <a:extLst>
              <a:ext uri="{FF2B5EF4-FFF2-40B4-BE49-F238E27FC236}">
                <a16:creationId xmlns:a16="http://schemas.microsoft.com/office/drawing/2014/main" id="{C3990CC1-5B6E-4544-8FA3-9D91626B883D}"/>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L"/>
          </a:p>
        </p:txBody>
      </p:sp>
      <p:pic>
        <p:nvPicPr>
          <p:cNvPr id="19461" name="Picture 63" descr="A statue of a person&#10;&#10;Description automatically generated with medium confidence">
            <a:extLst>
              <a:ext uri="{FF2B5EF4-FFF2-40B4-BE49-F238E27FC236}">
                <a16:creationId xmlns:a16="http://schemas.microsoft.com/office/drawing/2014/main" id="{EE113718-49CF-BE49-8E4D-120A99F37906}"/>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0"/>
            <a:ext cx="1460500" cy="2070100"/>
          </a:xfrm>
          <a:prstGeom prst="rect">
            <a:avLst/>
          </a:prstGeom>
          <a:noFill/>
          <a:extLst>
            <a:ext uri="{909E8E84-426E-40DD-AFC4-6F175D3DCCD1}">
              <a14:hiddenFill xmlns:a14="http://schemas.microsoft.com/office/drawing/2010/main">
                <a:solidFill>
                  <a:srgbClr val="FFFFFF"/>
                </a:solidFill>
              </a14:hiddenFill>
            </a:ext>
          </a:extLst>
        </p:spPr>
      </p:pic>
      <p:pic>
        <p:nvPicPr>
          <p:cNvPr id="11" name="Content Placeholder 10" descr="A coin with a person's face on it&#10;&#10;Description automatically generated with medium confidence">
            <a:extLst>
              <a:ext uri="{FF2B5EF4-FFF2-40B4-BE49-F238E27FC236}">
                <a16:creationId xmlns:a16="http://schemas.microsoft.com/office/drawing/2014/main" id="{FE55A994-6DCE-5D4F-A06E-CF2881F05529}"/>
              </a:ext>
            </a:extLst>
          </p:cNvPr>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6223000" y="148245"/>
            <a:ext cx="2032000" cy="2070100"/>
          </a:xfrm>
          <a:prstGeom prst="rect">
            <a:avLst/>
          </a:prstGeom>
          <a:noFill/>
          <a:ln>
            <a:noFill/>
          </a:ln>
        </p:spPr>
      </p:pic>
      <p:pic>
        <p:nvPicPr>
          <p:cNvPr id="12" name="Picture 11" descr="A picture containing text, indoor&#10;&#10;Description automatically generated">
            <a:extLst>
              <a:ext uri="{FF2B5EF4-FFF2-40B4-BE49-F238E27FC236}">
                <a16:creationId xmlns:a16="http://schemas.microsoft.com/office/drawing/2014/main" id="{AD4C0446-A4E8-9842-B2D1-98FBD732E6E2}"/>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3860222" y="2033862"/>
            <a:ext cx="1779270" cy="3169285"/>
          </a:xfrm>
          <a:prstGeom prst="rect">
            <a:avLst/>
          </a:prstGeom>
        </p:spPr>
      </p:pic>
      <p:sp>
        <p:nvSpPr>
          <p:cNvPr id="6" name="Rectangle 8">
            <a:extLst>
              <a:ext uri="{FF2B5EF4-FFF2-40B4-BE49-F238E27FC236}">
                <a16:creationId xmlns:a16="http://schemas.microsoft.com/office/drawing/2014/main" id="{23FB83A8-3984-7B49-A2CF-A232E39F0A03}"/>
              </a:ext>
            </a:extLst>
          </p:cNvPr>
          <p:cNvSpPr>
            <a:spLocks noChangeArrowheads="1"/>
          </p:cNvSpPr>
          <p:nvPr/>
        </p:nvSpPr>
        <p:spPr bwMode="auto">
          <a:xfrm>
            <a:off x="76200" y="2349921"/>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L"/>
          </a:p>
        </p:txBody>
      </p:sp>
      <p:pic>
        <p:nvPicPr>
          <p:cNvPr id="19463" name="Picture 24" descr="&lt;p&gt;Juul Kraijer, Untitled, 2014-2015. (Foto: Juul Kraijer)&lt;/p&gt;&lt;table align=&quot;left&quot; border=&quot;0&quot; cellpadding=&quot;0&quot; cellspacing=&quot;0&quot; width=&quot;100%&quot;&gt;&lt;tbody&gt;&lt;/tbody&gt;&lt;/table&gt;&lt;p&gt;&lt;br&gt;&lt;/p&gt;  ">
            <a:hlinkClick r:id="rId6"/>
            <a:extLst>
              <a:ext uri="{FF2B5EF4-FFF2-40B4-BE49-F238E27FC236}">
                <a16:creationId xmlns:a16="http://schemas.microsoft.com/office/drawing/2014/main" id="{D810B9B2-83A1-FF4B-BE5C-5D6D38A26BC9}"/>
              </a:ext>
            </a:extLst>
          </p:cNvPr>
          <p:cNvPicPr>
            <a:picLocks noChangeAspect="1" noChangeArrowheads="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145099" y="3180503"/>
            <a:ext cx="3403600" cy="2006600"/>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63" descr="A statue of a person&#10;&#10;Description automatically generated with medium confidence">
            <a:extLst>
              <a:ext uri="{FF2B5EF4-FFF2-40B4-BE49-F238E27FC236}">
                <a16:creationId xmlns:a16="http://schemas.microsoft.com/office/drawing/2014/main" id="{A87FBF0F-4390-C045-A7D9-8CD16DFC23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460500" cy="20701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C6ACBD1-022A-684F-AD89-745BF36820A2}"/>
              </a:ext>
            </a:extLst>
          </p:cNvPr>
          <p:cNvSpPr txBox="1"/>
          <p:nvPr/>
        </p:nvSpPr>
        <p:spPr>
          <a:xfrm>
            <a:off x="6214786" y="3032418"/>
            <a:ext cx="2547492" cy="1938992"/>
          </a:xfrm>
          <a:prstGeom prst="rect">
            <a:avLst/>
          </a:prstGeom>
          <a:noFill/>
        </p:spPr>
        <p:txBody>
          <a:bodyPr wrap="none" rtlCol="0">
            <a:spAutoFit/>
          </a:bodyPr>
          <a:lstStyle/>
          <a:p>
            <a:r>
              <a:rPr lang="en-GB" dirty="0"/>
              <a:t>Rape</a:t>
            </a:r>
          </a:p>
          <a:p>
            <a:r>
              <a:rPr lang="en-GB" dirty="0"/>
              <a:t>“Gods”</a:t>
            </a:r>
          </a:p>
          <a:p>
            <a:r>
              <a:rPr lang="en-GB" dirty="0"/>
              <a:t>V</a:t>
            </a:r>
            <a:r>
              <a:rPr lang="en-NL" dirty="0"/>
              <a:t>ictim blaming</a:t>
            </a:r>
          </a:p>
          <a:p>
            <a:r>
              <a:rPr lang="en-NL" dirty="0"/>
              <a:t>Snakes and eyes</a:t>
            </a:r>
          </a:p>
          <a:p>
            <a:endParaRPr lang="en-NL" dirty="0"/>
          </a:p>
        </p:txBody>
      </p:sp>
    </p:spTree>
    <p:extLst>
      <p:ext uri="{BB962C8B-B14F-4D97-AF65-F5344CB8AC3E}">
        <p14:creationId xmlns:p14="http://schemas.microsoft.com/office/powerpoint/2010/main" val="1721372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Perseus and the Head of Medusa - A Very Florentine Story">
            <a:extLst>
              <a:ext uri="{FF2B5EF4-FFF2-40B4-BE49-F238E27FC236}">
                <a16:creationId xmlns:a16="http://schemas.microsoft.com/office/drawing/2014/main" id="{8B064628-697D-2642-B97A-D8EE38E96F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628" y="183856"/>
            <a:ext cx="4321481" cy="308902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icture containing floor, indoor, person, posing&#10;&#10;Description automatically generated">
            <a:extLst>
              <a:ext uri="{FF2B5EF4-FFF2-40B4-BE49-F238E27FC236}">
                <a16:creationId xmlns:a16="http://schemas.microsoft.com/office/drawing/2014/main" id="{E33A091E-497C-7C47-99C5-DD73D17E7EFF}"/>
              </a:ext>
            </a:extLst>
          </p:cNvPr>
          <p:cNvPicPr/>
          <p:nvPr/>
        </p:nvPicPr>
        <p:blipFill>
          <a:blip r:embed="rId3">
            <a:extLst>
              <a:ext uri="{28A0092B-C50C-407E-A947-70E740481C1C}">
                <a14:useLocalDpi xmlns:a14="http://schemas.microsoft.com/office/drawing/2010/main" val="0"/>
              </a:ext>
            </a:extLst>
          </a:blip>
          <a:stretch>
            <a:fillRect/>
          </a:stretch>
        </p:blipFill>
        <p:spPr>
          <a:xfrm>
            <a:off x="5724128" y="183857"/>
            <a:ext cx="3187700" cy="5736826"/>
          </a:xfrm>
          <a:prstGeom prst="rect">
            <a:avLst/>
          </a:prstGeom>
        </p:spPr>
      </p:pic>
      <p:pic>
        <p:nvPicPr>
          <p:cNvPr id="7" name="Picture 6" descr="A picture containing indoor&#10;&#10;Description automatically generated">
            <a:extLst>
              <a:ext uri="{FF2B5EF4-FFF2-40B4-BE49-F238E27FC236}">
                <a16:creationId xmlns:a16="http://schemas.microsoft.com/office/drawing/2014/main" id="{BCF0986F-CFED-D749-B96A-A74463E2FBA0}"/>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5416" y="3272886"/>
            <a:ext cx="4334666" cy="2647797"/>
          </a:xfrm>
          <a:prstGeom prst="rect">
            <a:avLst/>
          </a:prstGeom>
          <a:noFill/>
          <a:ln>
            <a:noFill/>
          </a:ln>
        </p:spPr>
      </p:pic>
      <p:sp>
        <p:nvSpPr>
          <p:cNvPr id="2" name="TextBox 1">
            <a:extLst>
              <a:ext uri="{FF2B5EF4-FFF2-40B4-BE49-F238E27FC236}">
                <a16:creationId xmlns:a16="http://schemas.microsoft.com/office/drawing/2014/main" id="{435CB7CE-2954-2D41-9DC2-115CDE6BB624}"/>
              </a:ext>
            </a:extLst>
          </p:cNvPr>
          <p:cNvSpPr txBox="1"/>
          <p:nvPr/>
        </p:nvSpPr>
        <p:spPr>
          <a:xfrm>
            <a:off x="735416" y="6001575"/>
            <a:ext cx="3852337" cy="369332"/>
          </a:xfrm>
          <a:prstGeom prst="rect">
            <a:avLst/>
          </a:prstGeom>
          <a:solidFill>
            <a:schemeClr val="bg1"/>
          </a:solidFill>
        </p:spPr>
        <p:txBody>
          <a:bodyPr wrap="none" rtlCol="0">
            <a:spAutoFit/>
          </a:bodyPr>
          <a:lstStyle/>
          <a:p>
            <a:r>
              <a:rPr lang="en-US" sz="1800" dirty="0"/>
              <a:t>The Birth of Pegasus and </a:t>
            </a:r>
            <a:r>
              <a:rPr lang="en-US" sz="1800" dirty="0" err="1"/>
              <a:t>Chrysoar</a:t>
            </a:r>
            <a:r>
              <a:rPr lang="en-US" sz="1800" dirty="0"/>
              <a:t> </a:t>
            </a:r>
            <a:endParaRPr lang="en-NL" sz="1800" dirty="0"/>
          </a:p>
        </p:txBody>
      </p:sp>
      <p:sp>
        <p:nvSpPr>
          <p:cNvPr id="3" name="TextBox 2">
            <a:extLst>
              <a:ext uri="{FF2B5EF4-FFF2-40B4-BE49-F238E27FC236}">
                <a16:creationId xmlns:a16="http://schemas.microsoft.com/office/drawing/2014/main" id="{CA90BE8A-A6AE-2147-A81E-431089B1B12B}"/>
              </a:ext>
            </a:extLst>
          </p:cNvPr>
          <p:cNvSpPr txBox="1"/>
          <p:nvPr/>
        </p:nvSpPr>
        <p:spPr>
          <a:xfrm>
            <a:off x="5070082" y="5989816"/>
            <a:ext cx="4073918" cy="646331"/>
          </a:xfrm>
          <a:prstGeom prst="rect">
            <a:avLst/>
          </a:prstGeom>
          <a:solidFill>
            <a:schemeClr val="bg1"/>
          </a:solidFill>
        </p:spPr>
        <p:txBody>
          <a:bodyPr wrap="square" rtlCol="0">
            <a:spAutoFit/>
          </a:bodyPr>
          <a:lstStyle/>
          <a:p>
            <a:r>
              <a:rPr lang="en-NL" sz="1800" dirty="0"/>
              <a:t>“How can a triumph be possible if </a:t>
            </a:r>
          </a:p>
          <a:p>
            <a:r>
              <a:rPr lang="en-NL" sz="1800" dirty="0"/>
              <a:t>you are defeating a victim?” Garbati</a:t>
            </a:r>
          </a:p>
        </p:txBody>
      </p:sp>
    </p:spTree>
    <p:extLst>
      <p:ext uri="{BB962C8B-B14F-4D97-AF65-F5344CB8AC3E}">
        <p14:creationId xmlns:p14="http://schemas.microsoft.com/office/powerpoint/2010/main" val="10468170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42540-5012-604F-AB03-FC9FD1960820}"/>
              </a:ext>
            </a:extLst>
          </p:cNvPr>
          <p:cNvSpPr>
            <a:spLocks noGrp="1"/>
          </p:cNvSpPr>
          <p:nvPr>
            <p:ph type="title"/>
          </p:nvPr>
        </p:nvSpPr>
        <p:spPr>
          <a:xfrm>
            <a:off x="685800" y="332656"/>
            <a:ext cx="7772400" cy="1143000"/>
          </a:xfrm>
        </p:spPr>
        <p:txBody>
          <a:bodyPr/>
          <a:lstStyle/>
          <a:p>
            <a:r>
              <a:rPr lang="en-NL" dirty="0">
                <a:solidFill>
                  <a:srgbClr val="C00000"/>
                </a:solidFill>
                <a:hlinkClick r:id="rId2"/>
              </a:rPr>
              <a:t>MEDUSA: Benadering van wilde problemen</a:t>
            </a:r>
            <a:endParaRPr lang="en-NL" dirty="0">
              <a:solidFill>
                <a:srgbClr val="C00000"/>
              </a:solidFill>
            </a:endParaRPr>
          </a:p>
        </p:txBody>
      </p:sp>
      <p:sp>
        <p:nvSpPr>
          <p:cNvPr id="3" name="Content Placeholder 2">
            <a:extLst>
              <a:ext uri="{FF2B5EF4-FFF2-40B4-BE49-F238E27FC236}">
                <a16:creationId xmlns:a16="http://schemas.microsoft.com/office/drawing/2014/main" id="{7A274496-CC4B-F144-9DF5-DF703CD222E7}"/>
              </a:ext>
            </a:extLst>
          </p:cNvPr>
          <p:cNvSpPr>
            <a:spLocks noGrp="1"/>
          </p:cNvSpPr>
          <p:nvPr>
            <p:ph idx="1"/>
          </p:nvPr>
        </p:nvSpPr>
        <p:spPr>
          <a:xfrm>
            <a:off x="467544" y="1624980"/>
            <a:ext cx="7772400" cy="3608040"/>
          </a:xfrm>
        </p:spPr>
        <p:txBody>
          <a:bodyPr/>
          <a:lstStyle/>
          <a:p>
            <a:pPr marL="0" indent="0">
              <a:buNone/>
            </a:pPr>
            <a:r>
              <a:rPr lang="en-NL" sz="1600" i="1" dirty="0"/>
              <a:t>De zes moeders van innovatie </a:t>
            </a:r>
            <a:endParaRPr lang="en-NL" sz="1600" dirty="0"/>
          </a:p>
          <a:p>
            <a:pPr lvl="0"/>
            <a:r>
              <a:rPr lang="en-NL" sz="1600" i="1" dirty="0">
                <a:solidFill>
                  <a:srgbClr val="C00000"/>
                </a:solidFill>
              </a:rPr>
              <a:t>M</a:t>
            </a:r>
            <a:r>
              <a:rPr lang="en-NL" sz="1600" i="1" dirty="0"/>
              <a:t>ogelijk maken (enable)</a:t>
            </a:r>
          </a:p>
          <a:p>
            <a:pPr lvl="1"/>
            <a:r>
              <a:rPr lang="en-GB" sz="1600" i="1" dirty="0">
                <a:solidFill>
                  <a:srgbClr val="FF0000"/>
                </a:solidFill>
              </a:rPr>
              <a:t>Z</a:t>
            </a:r>
            <a:r>
              <a:rPr lang="en-NL" sz="1600" i="1" dirty="0">
                <a:solidFill>
                  <a:srgbClr val="FF0000"/>
                </a:solidFill>
              </a:rPr>
              <a:t>elforganisatie </a:t>
            </a:r>
            <a:r>
              <a:rPr lang="en-NL" sz="1600" i="1" dirty="0"/>
              <a:t>/ simpele regels</a:t>
            </a:r>
            <a:endParaRPr lang="en-NL" sz="1600" dirty="0"/>
          </a:p>
          <a:p>
            <a:pPr lvl="0"/>
            <a:r>
              <a:rPr lang="en-US" sz="1600" i="1" dirty="0" err="1">
                <a:solidFill>
                  <a:srgbClr val="C00000"/>
                </a:solidFill>
              </a:rPr>
              <a:t>E</a:t>
            </a:r>
            <a:r>
              <a:rPr lang="en-US" sz="1600" i="1" dirty="0" err="1"/>
              <a:t>enheid</a:t>
            </a:r>
            <a:r>
              <a:rPr lang="en-US" sz="1600" i="1" dirty="0"/>
              <a:t> </a:t>
            </a:r>
            <a:r>
              <a:rPr lang="en-US" sz="1600" i="1" dirty="0" err="1"/>
              <a:t>smeden</a:t>
            </a:r>
            <a:r>
              <a:rPr lang="en-US" sz="1600" i="1" dirty="0"/>
              <a:t> (motivate)</a:t>
            </a:r>
          </a:p>
          <a:p>
            <a:pPr lvl="1"/>
            <a:r>
              <a:rPr lang="en-US" sz="1600" i="1" dirty="0" err="1"/>
              <a:t>Creëren</a:t>
            </a:r>
            <a:r>
              <a:rPr lang="en-US" sz="1600" i="1" dirty="0"/>
              <a:t> van </a:t>
            </a:r>
            <a:r>
              <a:rPr lang="en-US" sz="1600" i="1" dirty="0" err="1"/>
              <a:t>gedeelde</a:t>
            </a:r>
            <a:r>
              <a:rPr lang="en-US" sz="1600" i="1" dirty="0"/>
              <a:t> </a:t>
            </a:r>
            <a:r>
              <a:rPr lang="en-US" sz="1600" i="1" dirty="0" err="1"/>
              <a:t>verlangen</a:t>
            </a:r>
            <a:r>
              <a:rPr lang="en-US" sz="1600" i="1" dirty="0"/>
              <a:t> / </a:t>
            </a:r>
            <a:r>
              <a:rPr lang="en-US" sz="1600" i="1" dirty="0" err="1"/>
              <a:t>noden</a:t>
            </a:r>
            <a:endParaRPr lang="en-NL" sz="1600" dirty="0"/>
          </a:p>
          <a:p>
            <a:pPr lvl="0"/>
            <a:r>
              <a:rPr lang="en-NL" sz="1600" i="1" dirty="0">
                <a:solidFill>
                  <a:srgbClr val="C00000"/>
                </a:solidFill>
              </a:rPr>
              <a:t>D</a:t>
            </a:r>
            <a:r>
              <a:rPr lang="en-NL" sz="1600" i="1" dirty="0"/>
              <a:t>enken aan de toekomst (dream)</a:t>
            </a:r>
          </a:p>
          <a:p>
            <a:pPr lvl="1"/>
            <a:r>
              <a:rPr lang="en-NL" sz="1600" i="1" dirty="0">
                <a:solidFill>
                  <a:srgbClr val="FF0000"/>
                </a:solidFill>
              </a:rPr>
              <a:t>Scenario denken</a:t>
            </a:r>
            <a:r>
              <a:rPr lang="en-NL" sz="1600" i="1" dirty="0"/>
              <a:t>/ Appreciative Inquiry</a:t>
            </a:r>
            <a:endParaRPr lang="en-NL" sz="1600" dirty="0"/>
          </a:p>
          <a:p>
            <a:pPr lvl="0"/>
            <a:r>
              <a:rPr lang="en-US" sz="1600" i="1" dirty="0" err="1">
                <a:solidFill>
                  <a:srgbClr val="C00000"/>
                </a:solidFill>
              </a:rPr>
              <a:t>U</a:t>
            </a:r>
            <a:r>
              <a:rPr lang="en-US" sz="1600" i="1" dirty="0" err="1"/>
              <a:t>itwisselen</a:t>
            </a:r>
            <a:r>
              <a:rPr lang="en-US" sz="1600" i="1" dirty="0"/>
              <a:t> (interact)</a:t>
            </a:r>
          </a:p>
          <a:p>
            <a:pPr lvl="1"/>
            <a:r>
              <a:rPr lang="en-US" sz="1600" i="1" dirty="0" err="1"/>
              <a:t>Stakeholderanalyse</a:t>
            </a:r>
            <a:r>
              <a:rPr lang="en-US" sz="1600" i="1" dirty="0"/>
              <a:t> /  </a:t>
            </a:r>
            <a:r>
              <a:rPr lang="en-US" sz="1600" i="1" dirty="0" err="1">
                <a:solidFill>
                  <a:srgbClr val="FF0000"/>
                </a:solidFill>
              </a:rPr>
              <a:t>Interactie</a:t>
            </a:r>
            <a:endParaRPr lang="en-NL" sz="1600" dirty="0">
              <a:solidFill>
                <a:srgbClr val="FF0000"/>
              </a:solidFill>
            </a:endParaRPr>
          </a:p>
          <a:p>
            <a:pPr lvl="0"/>
            <a:r>
              <a:rPr lang="en-NL" sz="1600" i="1" dirty="0">
                <a:solidFill>
                  <a:srgbClr val="C00000"/>
                </a:solidFill>
              </a:rPr>
              <a:t>S</a:t>
            </a:r>
            <a:r>
              <a:rPr lang="en-NL" sz="1600" i="1" dirty="0"/>
              <a:t>nuiven van de context (context sensitivity)</a:t>
            </a:r>
          </a:p>
          <a:p>
            <a:pPr lvl="1"/>
            <a:r>
              <a:rPr lang="en-NL" sz="1600" i="1" dirty="0">
                <a:solidFill>
                  <a:srgbClr val="FF0000"/>
                </a:solidFill>
              </a:rPr>
              <a:t>Rich pictures</a:t>
            </a:r>
            <a:endParaRPr lang="en-NL" sz="1600" dirty="0">
              <a:solidFill>
                <a:srgbClr val="FF0000"/>
              </a:solidFill>
            </a:endParaRPr>
          </a:p>
          <a:p>
            <a:pPr lvl="0"/>
            <a:r>
              <a:rPr lang="en-US" sz="1600" i="1" dirty="0" err="1">
                <a:solidFill>
                  <a:srgbClr val="C00000"/>
                </a:solidFill>
              </a:rPr>
              <a:t>A</a:t>
            </a:r>
            <a:r>
              <a:rPr lang="en-US" sz="1600" i="1" dirty="0" err="1"/>
              <a:t>anpassen</a:t>
            </a:r>
            <a:r>
              <a:rPr lang="en-US" sz="1600" i="1" dirty="0"/>
              <a:t> (adapt)</a:t>
            </a:r>
          </a:p>
          <a:p>
            <a:pPr lvl="1"/>
            <a:r>
              <a:rPr lang="en-US" sz="1600" i="1" dirty="0" err="1">
                <a:solidFill>
                  <a:srgbClr val="FF0000"/>
                </a:solidFill>
              </a:rPr>
              <a:t>Improvisatie</a:t>
            </a:r>
            <a:endParaRPr lang="en-NL" sz="1600" dirty="0">
              <a:solidFill>
                <a:srgbClr val="FF0000"/>
              </a:solidFill>
            </a:endParaRPr>
          </a:p>
          <a:p>
            <a:endParaRPr lang="en-NL" dirty="0"/>
          </a:p>
        </p:txBody>
      </p:sp>
    </p:spTree>
    <p:extLst>
      <p:ext uri="{BB962C8B-B14F-4D97-AF65-F5344CB8AC3E}">
        <p14:creationId xmlns:p14="http://schemas.microsoft.com/office/powerpoint/2010/main" val="3448063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CE11E-287A-8B4B-AE7A-ACF58BBC728A}"/>
              </a:ext>
            </a:extLst>
          </p:cNvPr>
          <p:cNvSpPr>
            <a:spLocks noGrp="1"/>
          </p:cNvSpPr>
          <p:nvPr>
            <p:ph type="title"/>
          </p:nvPr>
        </p:nvSpPr>
        <p:spPr>
          <a:xfrm>
            <a:off x="685799" y="332656"/>
            <a:ext cx="7772400" cy="1143000"/>
          </a:xfrm>
        </p:spPr>
        <p:txBody>
          <a:bodyPr/>
          <a:lstStyle/>
          <a:p>
            <a:r>
              <a:rPr lang="en-NL" dirty="0">
                <a:solidFill>
                  <a:srgbClr val="00ACB0"/>
                </a:solidFill>
              </a:rPr>
              <a:t>Improvisatie</a:t>
            </a:r>
          </a:p>
        </p:txBody>
      </p:sp>
      <p:sp>
        <p:nvSpPr>
          <p:cNvPr id="8" name="Rectangle 6">
            <a:extLst>
              <a:ext uri="{FF2B5EF4-FFF2-40B4-BE49-F238E27FC236}">
                <a16:creationId xmlns:a16="http://schemas.microsoft.com/office/drawing/2014/main" id="{8CCB27E5-BCB8-3B40-AC3F-DE25478D5EAC}"/>
              </a:ext>
            </a:extLst>
          </p:cNvPr>
          <p:cNvSpPr>
            <a:spLocks noChangeArrowheads="1"/>
          </p:cNvSpPr>
          <p:nvPr/>
        </p:nvSpPr>
        <p:spPr bwMode="auto">
          <a:xfrm>
            <a:off x="450850" y="4211796"/>
            <a:ext cx="184731"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nl-NL" altLang="en-NL"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br>
              <a:rPr kumimoji="0" lang="nl-NL" altLang="en-NL"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endParaRPr kumimoji="0" lang="nl-NL" altLang="en-NL" sz="1800" b="0" i="0" u="none" strike="noStrike" cap="none" normalizeH="0" baseline="0" dirty="0">
              <a:ln>
                <a:noFill/>
              </a:ln>
              <a:solidFill>
                <a:schemeClr val="tx1"/>
              </a:solidFill>
              <a:effectLst/>
              <a:latin typeface="Arial" panose="020B0604020202020204" pitchFamily="34" charset="0"/>
            </a:endParaRPr>
          </a:p>
        </p:txBody>
      </p:sp>
      <p:pic>
        <p:nvPicPr>
          <p:cNvPr id="3" name="y2mate.com - Frank Zappa on Improvisation  Playing Interview 1281984_480p" descr="y2mate.com - Frank Zappa on Improvisation  Playing Interview 1281984_480p">
            <a:hlinkClick r:id="" action="ppaction://media"/>
            <a:extLst>
              <a:ext uri="{FF2B5EF4-FFF2-40B4-BE49-F238E27FC236}">
                <a16:creationId xmlns:a16="http://schemas.microsoft.com/office/drawing/2014/main" id="{7DF78B91-C314-4241-B4F9-410F49A735E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411721" y="1687542"/>
            <a:ext cx="4350557" cy="3262918"/>
          </a:xfrm>
          <a:prstGeom prst="rect">
            <a:avLst/>
          </a:prstGeom>
        </p:spPr>
      </p:pic>
      <p:sp>
        <p:nvSpPr>
          <p:cNvPr id="5" name="TextBox 4">
            <a:extLst>
              <a:ext uri="{FF2B5EF4-FFF2-40B4-BE49-F238E27FC236}">
                <a16:creationId xmlns:a16="http://schemas.microsoft.com/office/drawing/2014/main" id="{CCFFFA7D-8CDB-F73F-A0F8-099F86F447EB}"/>
              </a:ext>
            </a:extLst>
          </p:cNvPr>
          <p:cNvSpPr txBox="1"/>
          <p:nvPr/>
        </p:nvSpPr>
        <p:spPr>
          <a:xfrm>
            <a:off x="125721" y="4876620"/>
            <a:ext cx="4572000" cy="461665"/>
          </a:xfrm>
          <a:prstGeom prst="rect">
            <a:avLst/>
          </a:prstGeom>
          <a:noFill/>
        </p:spPr>
        <p:txBody>
          <a:bodyPr wrap="square">
            <a:spAutoFit/>
          </a:bodyPr>
          <a:lstStyle/>
          <a:p>
            <a:pPr marL="0" indent="0">
              <a:buNone/>
            </a:pPr>
            <a:r>
              <a:rPr lang="en-GB" sz="2400" dirty="0">
                <a:solidFill>
                  <a:srgbClr val="0FCBC2"/>
                </a:solidFill>
                <a:hlinkClick r:id="rId5">
                  <a:extLst>
                    <a:ext uri="{A12FA001-AC4F-418D-AE19-62706E023703}">
                      <ahyp:hlinkClr xmlns:ahyp="http://schemas.microsoft.com/office/drawing/2018/hyperlinkcolor" val="tx"/>
                    </a:ext>
                  </a:extLst>
                </a:hlinkClick>
              </a:rPr>
              <a:t>Approximate</a:t>
            </a:r>
            <a:r>
              <a:rPr lang="en-GB" sz="2400" dirty="0">
                <a:solidFill>
                  <a:srgbClr val="B2B2B2"/>
                </a:solidFill>
                <a:hlinkClick r:id="rId5">
                  <a:extLst>
                    <a:ext uri="{A12FA001-AC4F-418D-AE19-62706E023703}">
                      <ahyp:hlinkClr xmlns:ahyp="http://schemas.microsoft.com/office/drawing/2018/hyperlinkcolor" val="tx"/>
                    </a:ext>
                  </a:extLst>
                </a:hlinkClick>
              </a:rPr>
              <a:t>:</a:t>
            </a:r>
          </a:p>
        </p:txBody>
      </p:sp>
      <p:sp>
        <p:nvSpPr>
          <p:cNvPr id="6" name="TextBox 5">
            <a:extLst>
              <a:ext uri="{FF2B5EF4-FFF2-40B4-BE49-F238E27FC236}">
                <a16:creationId xmlns:a16="http://schemas.microsoft.com/office/drawing/2014/main" id="{23009253-4E45-785C-E697-1A93F76D7F69}"/>
              </a:ext>
            </a:extLst>
          </p:cNvPr>
          <p:cNvSpPr txBox="1"/>
          <p:nvPr/>
        </p:nvSpPr>
        <p:spPr>
          <a:xfrm>
            <a:off x="1534889" y="5338285"/>
            <a:ext cx="6900287" cy="830997"/>
          </a:xfrm>
          <a:prstGeom prst="rect">
            <a:avLst/>
          </a:prstGeom>
          <a:noFill/>
        </p:spPr>
        <p:txBody>
          <a:bodyPr wrap="none" rtlCol="0">
            <a:spAutoFit/>
          </a:bodyPr>
          <a:lstStyle/>
          <a:p>
            <a:r>
              <a:rPr lang="en-GB" dirty="0">
                <a:hlinkClick r:id="rId6"/>
              </a:rPr>
              <a:t>https://www.youtube.com/watch?v=89LPVXrm_Ic</a:t>
            </a:r>
            <a:endParaRPr lang="en-GB" dirty="0"/>
          </a:p>
          <a:p>
            <a:endParaRPr lang="en-NL" dirty="0"/>
          </a:p>
        </p:txBody>
      </p:sp>
    </p:spTree>
    <p:extLst>
      <p:ext uri="{BB962C8B-B14F-4D97-AF65-F5344CB8AC3E}">
        <p14:creationId xmlns:p14="http://schemas.microsoft.com/office/powerpoint/2010/main" val="1899157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642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DB491-F230-A647-BA29-1B04224B61C4}"/>
              </a:ext>
            </a:extLst>
          </p:cNvPr>
          <p:cNvSpPr>
            <a:spLocks noGrp="1"/>
          </p:cNvSpPr>
          <p:nvPr>
            <p:ph type="title"/>
          </p:nvPr>
        </p:nvSpPr>
        <p:spPr/>
        <p:txBody>
          <a:bodyPr/>
          <a:lstStyle/>
          <a:p>
            <a:r>
              <a:rPr lang="en-NL" sz="2800" dirty="0">
                <a:solidFill>
                  <a:srgbClr val="00ACB0"/>
                </a:solidFill>
              </a:rPr>
              <a:t>Stappen</a:t>
            </a:r>
          </a:p>
        </p:txBody>
      </p:sp>
      <p:sp>
        <p:nvSpPr>
          <p:cNvPr id="3" name="Content Placeholder 2">
            <a:extLst>
              <a:ext uri="{FF2B5EF4-FFF2-40B4-BE49-F238E27FC236}">
                <a16:creationId xmlns:a16="http://schemas.microsoft.com/office/drawing/2014/main" id="{D6E02F38-8FC6-9049-83F6-B6EE3C5288D4}"/>
              </a:ext>
            </a:extLst>
          </p:cNvPr>
          <p:cNvSpPr>
            <a:spLocks noGrp="1"/>
          </p:cNvSpPr>
          <p:nvPr>
            <p:ph idx="1"/>
          </p:nvPr>
        </p:nvSpPr>
        <p:spPr>
          <a:xfrm>
            <a:off x="685800" y="1981200"/>
            <a:ext cx="7772400" cy="2455912"/>
          </a:xfrm>
        </p:spPr>
        <p:txBody>
          <a:bodyPr/>
          <a:lstStyle/>
          <a:p>
            <a:pPr marL="0" indent="0">
              <a:buNone/>
            </a:pPr>
            <a:r>
              <a:rPr lang="en-GB" dirty="0"/>
              <a:t>They play the same one every night… spotless….</a:t>
            </a:r>
          </a:p>
          <a:p>
            <a:pPr marL="0" indent="0">
              <a:buNone/>
            </a:pPr>
            <a:r>
              <a:rPr lang="en-GB" dirty="0"/>
              <a:t>You need to have ‘the basic mechanical knowledge and imagination’. </a:t>
            </a:r>
          </a:p>
          <a:p>
            <a:pPr marL="0" indent="0">
              <a:buNone/>
            </a:pPr>
            <a:r>
              <a:rPr lang="en-GB" dirty="0"/>
              <a:t>You need ‘spontaneity’. </a:t>
            </a:r>
          </a:p>
          <a:p>
            <a:pPr marL="0" indent="0">
              <a:buNone/>
            </a:pPr>
            <a:r>
              <a:rPr lang="en-GB" dirty="0"/>
              <a:t>You take the chance to go out there and make a mistake…. </a:t>
            </a:r>
          </a:p>
          <a:p>
            <a:pPr marL="0" indent="0">
              <a:buNone/>
            </a:pPr>
            <a:r>
              <a:rPr lang="en-GB" dirty="0"/>
              <a:t>You depend on each other (on how intuitive the rhythm section is that is backing you up).</a:t>
            </a:r>
            <a:endParaRPr lang="en-NL" dirty="0"/>
          </a:p>
        </p:txBody>
      </p:sp>
    </p:spTree>
    <p:extLst>
      <p:ext uri="{BB962C8B-B14F-4D97-AF65-F5344CB8AC3E}">
        <p14:creationId xmlns:p14="http://schemas.microsoft.com/office/powerpoint/2010/main" val="350138281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9EC8BE-A2D8-B24D-BAA4-6B720017657D}"/>
              </a:ext>
            </a:extLst>
          </p:cNvPr>
          <p:cNvSpPr>
            <a:spLocks noGrp="1"/>
          </p:cNvSpPr>
          <p:nvPr>
            <p:ph idx="1"/>
          </p:nvPr>
        </p:nvSpPr>
        <p:spPr>
          <a:xfrm>
            <a:off x="685800" y="404664"/>
            <a:ext cx="7772400" cy="4114800"/>
          </a:xfrm>
        </p:spPr>
        <p:txBody>
          <a:bodyPr/>
          <a:lstStyle/>
          <a:p>
            <a:pPr lvl="0"/>
            <a:r>
              <a:rPr lang="en-NL" sz="2000" dirty="0"/>
              <a:t>Fouten bestaan niet, wel inzichten. Misschien niet met de uitkomst waar je op gehoopt had. Maar beter eerder dit inzicht, dan wanneer je helemaal klaar bent met het project.</a:t>
            </a:r>
          </a:p>
          <a:p>
            <a:r>
              <a:rPr lang="en-NL" sz="2000" dirty="0"/>
              <a:t>Denk in kleine brokken. Als je een grote hypothese hebt, kijk of je die zo klein mogelijk kan maken. Dan kan je namelijk makkelijker experimenteren. </a:t>
            </a:r>
          </a:p>
          <a:p>
            <a:pPr lvl="0"/>
            <a:r>
              <a:rPr lang="en-NL" sz="2000" dirty="0"/>
              <a:t>Doe niet heel veel experimenten tegelijkertijd. Dan kan je namelijk niet zien wat het gevolg is van een experiment. Dus zorg dat het experiment afgebakend is.</a:t>
            </a:r>
          </a:p>
          <a:p>
            <a:pPr lvl="0"/>
            <a:r>
              <a:rPr lang="en-NL" sz="2000" dirty="0"/>
              <a:t>Bepaal hoe lang een experiment duurt. En hierbij geldt ook: niet te lang.</a:t>
            </a:r>
            <a:r>
              <a:rPr lang="nl-NL" sz="2000" dirty="0"/>
              <a:t> Maar probeer wel opnieuw.</a:t>
            </a:r>
            <a:endParaRPr lang="en-NL" dirty="0"/>
          </a:p>
        </p:txBody>
      </p:sp>
      <p:sp>
        <p:nvSpPr>
          <p:cNvPr id="4" name="TextBox 3">
            <a:extLst>
              <a:ext uri="{FF2B5EF4-FFF2-40B4-BE49-F238E27FC236}">
                <a16:creationId xmlns:a16="http://schemas.microsoft.com/office/drawing/2014/main" id="{0AC65E6B-22EB-CBED-F540-ED63509D8959}"/>
              </a:ext>
            </a:extLst>
          </p:cNvPr>
          <p:cNvSpPr txBox="1"/>
          <p:nvPr/>
        </p:nvSpPr>
        <p:spPr>
          <a:xfrm>
            <a:off x="685800" y="4077072"/>
            <a:ext cx="7486600" cy="1323439"/>
          </a:xfrm>
          <a:prstGeom prst="rect">
            <a:avLst/>
          </a:prstGeom>
          <a:noFill/>
        </p:spPr>
        <p:txBody>
          <a:bodyPr wrap="square">
            <a:spAutoFit/>
          </a:bodyPr>
          <a:lstStyle/>
          <a:p>
            <a:pPr marL="342900" lvl="0" indent="-342900">
              <a:buFont typeface="Arial" panose="020B0604020202020204" pitchFamily="34" charset="0"/>
              <a:buChar char="•"/>
            </a:pPr>
            <a:r>
              <a:rPr lang="en-NL" sz="2000" dirty="0"/>
              <a:t>Evalueer je experiment. En dit doe je door naar alle aspecten te kijken. Onderbuik gevoel, maar ook cijfers. Bepaal daarom van te voren wat een goede uitkomst is. En hoe je dat kan meten</a:t>
            </a:r>
            <a:r>
              <a:rPr lang="nl-NL" sz="2000" dirty="0"/>
              <a:t>/weten.</a:t>
            </a:r>
            <a:endParaRPr lang="en-NL" sz="2000" dirty="0"/>
          </a:p>
        </p:txBody>
      </p:sp>
    </p:spTree>
    <p:extLst>
      <p:ext uri="{BB962C8B-B14F-4D97-AF65-F5344CB8AC3E}">
        <p14:creationId xmlns:p14="http://schemas.microsoft.com/office/powerpoint/2010/main" val="642690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E0115-27F1-8F49-88EB-1B213E3AF467}"/>
              </a:ext>
            </a:extLst>
          </p:cNvPr>
          <p:cNvSpPr>
            <a:spLocks noGrp="1"/>
          </p:cNvSpPr>
          <p:nvPr>
            <p:ph type="title"/>
          </p:nvPr>
        </p:nvSpPr>
        <p:spPr/>
        <p:txBody>
          <a:bodyPr/>
          <a:lstStyle/>
          <a:p>
            <a:r>
              <a:rPr lang="en-NL" dirty="0">
                <a:solidFill>
                  <a:srgbClr val="00ACB0"/>
                </a:solidFill>
              </a:rPr>
              <a:t>Experiment: Organisatie-meting</a:t>
            </a:r>
          </a:p>
        </p:txBody>
      </p:sp>
      <p:sp>
        <p:nvSpPr>
          <p:cNvPr id="3" name="Content Placeholder 2">
            <a:extLst>
              <a:ext uri="{FF2B5EF4-FFF2-40B4-BE49-F238E27FC236}">
                <a16:creationId xmlns:a16="http://schemas.microsoft.com/office/drawing/2014/main" id="{76B6B6F2-075E-6B43-B40A-1023507A7183}"/>
              </a:ext>
            </a:extLst>
          </p:cNvPr>
          <p:cNvSpPr>
            <a:spLocks noGrp="1"/>
          </p:cNvSpPr>
          <p:nvPr>
            <p:ph sz="half" idx="1"/>
          </p:nvPr>
        </p:nvSpPr>
        <p:spPr>
          <a:xfrm>
            <a:off x="685800" y="1752600"/>
            <a:ext cx="3810000" cy="4472136"/>
          </a:xfrm>
        </p:spPr>
        <p:txBody>
          <a:bodyPr/>
          <a:lstStyle/>
          <a:p>
            <a:r>
              <a:rPr lang="en-GB" dirty="0"/>
              <a:t>The R2E2 Dialogue© for Total Quality Management</a:t>
            </a:r>
          </a:p>
          <a:p>
            <a:endParaRPr lang="en-GB" dirty="0"/>
          </a:p>
          <a:p>
            <a:r>
              <a:rPr lang="en-GB" dirty="0"/>
              <a:t>St Maarten Medical Centre</a:t>
            </a:r>
          </a:p>
          <a:p>
            <a:endParaRPr lang="en-GB" dirty="0"/>
          </a:p>
          <a:p>
            <a:r>
              <a:rPr lang="en-GB" dirty="0"/>
              <a:t>March 2019</a:t>
            </a:r>
          </a:p>
          <a:p>
            <a:r>
              <a:rPr lang="en-GB" dirty="0"/>
              <a:t>Versie 3, April 2024</a:t>
            </a:r>
          </a:p>
          <a:p>
            <a:endParaRPr lang="en-NL" dirty="0"/>
          </a:p>
        </p:txBody>
      </p:sp>
      <p:sp>
        <p:nvSpPr>
          <p:cNvPr id="4" name="Content Placeholder 3">
            <a:extLst>
              <a:ext uri="{FF2B5EF4-FFF2-40B4-BE49-F238E27FC236}">
                <a16:creationId xmlns:a16="http://schemas.microsoft.com/office/drawing/2014/main" id="{C6F8422D-BF8A-0749-AA81-2A3A90E4BAD4}"/>
              </a:ext>
            </a:extLst>
          </p:cNvPr>
          <p:cNvSpPr>
            <a:spLocks noGrp="1"/>
          </p:cNvSpPr>
          <p:nvPr>
            <p:ph sz="half" idx="2"/>
          </p:nvPr>
        </p:nvSpPr>
        <p:spPr>
          <a:xfrm>
            <a:off x="4648200" y="1767145"/>
            <a:ext cx="3810000" cy="4114800"/>
          </a:xfrm>
        </p:spPr>
        <p:txBody>
          <a:bodyPr/>
          <a:lstStyle/>
          <a:p>
            <a:endParaRPr lang="en-NL" dirty="0"/>
          </a:p>
        </p:txBody>
      </p:sp>
    </p:spTree>
    <p:extLst>
      <p:ext uri="{BB962C8B-B14F-4D97-AF65-F5344CB8AC3E}">
        <p14:creationId xmlns:p14="http://schemas.microsoft.com/office/powerpoint/2010/main" val="255265090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CEEF7-9F17-6002-F667-9D06907D28D7}"/>
              </a:ext>
            </a:extLst>
          </p:cNvPr>
          <p:cNvSpPr>
            <a:spLocks noGrp="1"/>
          </p:cNvSpPr>
          <p:nvPr>
            <p:ph type="title"/>
          </p:nvPr>
        </p:nvSpPr>
        <p:spPr>
          <a:xfrm>
            <a:off x="539552" y="116632"/>
            <a:ext cx="7772400" cy="1143000"/>
          </a:xfrm>
        </p:spPr>
        <p:txBody>
          <a:bodyPr/>
          <a:lstStyle/>
          <a:p>
            <a:r>
              <a:rPr lang="en-NL" dirty="0">
                <a:solidFill>
                  <a:srgbClr val="0FCBC2"/>
                </a:solidFill>
              </a:rPr>
              <a:t>Terug </a:t>
            </a:r>
          </a:p>
        </p:txBody>
      </p:sp>
      <p:sp>
        <p:nvSpPr>
          <p:cNvPr id="3" name="Content Placeholder 2">
            <a:extLst>
              <a:ext uri="{FF2B5EF4-FFF2-40B4-BE49-F238E27FC236}">
                <a16:creationId xmlns:a16="http://schemas.microsoft.com/office/drawing/2014/main" id="{B647E438-DC2B-74DC-853B-D5D9A16F00E4}"/>
              </a:ext>
            </a:extLst>
          </p:cNvPr>
          <p:cNvSpPr>
            <a:spLocks noGrp="1"/>
          </p:cNvSpPr>
          <p:nvPr>
            <p:ph idx="1"/>
          </p:nvPr>
        </p:nvSpPr>
        <p:spPr>
          <a:xfrm>
            <a:off x="685800" y="1371600"/>
            <a:ext cx="7772400" cy="4114800"/>
          </a:xfrm>
        </p:spPr>
        <p:txBody>
          <a:bodyPr/>
          <a:lstStyle/>
          <a:p>
            <a:pPr lvl="1"/>
            <a:r>
              <a:rPr lang="en-GB" dirty="0" err="1"/>
              <a:t>Kwaliteit</a:t>
            </a:r>
            <a:r>
              <a:rPr lang="en-GB" dirty="0"/>
              <a:t> is in </a:t>
            </a:r>
            <a:r>
              <a:rPr lang="en-GB" dirty="0" err="1"/>
              <a:t>beperkte</a:t>
            </a:r>
            <a:r>
              <a:rPr lang="en-GB" dirty="0"/>
              <a:t> mate </a:t>
            </a:r>
            <a:r>
              <a:rPr lang="en-GB" dirty="0" err="1"/>
              <a:t>te</a:t>
            </a:r>
            <a:r>
              <a:rPr lang="en-GB" dirty="0"/>
              <a:t> </a:t>
            </a:r>
            <a:r>
              <a:rPr lang="en-GB" dirty="0" err="1"/>
              <a:t>managen</a:t>
            </a:r>
            <a:r>
              <a:rPr lang="en-GB" dirty="0"/>
              <a:t>. Luister </a:t>
            </a:r>
            <a:r>
              <a:rPr lang="en-GB" dirty="0" err="1"/>
              <a:t>naar</a:t>
            </a:r>
            <a:r>
              <a:rPr lang="en-GB" dirty="0"/>
              <a:t> de </a:t>
            </a:r>
            <a:r>
              <a:rPr lang="en-GB" dirty="0" err="1"/>
              <a:t>onderstroom</a:t>
            </a:r>
            <a:r>
              <a:rPr lang="en-GB" dirty="0"/>
              <a:t>.</a:t>
            </a:r>
          </a:p>
          <a:p>
            <a:pPr lvl="1"/>
            <a:r>
              <a:rPr lang="en-GB" dirty="0" err="1"/>
              <a:t>Zeker</a:t>
            </a:r>
            <a:r>
              <a:rPr lang="en-GB" dirty="0"/>
              <a:t> in </a:t>
            </a:r>
            <a:r>
              <a:rPr lang="en-GB" dirty="0" err="1"/>
              <a:t>deze</a:t>
            </a:r>
            <a:r>
              <a:rPr lang="en-GB" dirty="0"/>
              <a:t> </a:t>
            </a:r>
            <a:r>
              <a:rPr lang="en-GB" dirty="0" err="1"/>
              <a:t>complexe</a:t>
            </a:r>
            <a:r>
              <a:rPr lang="en-GB" dirty="0"/>
              <a:t> </a:t>
            </a:r>
            <a:r>
              <a:rPr lang="en-GB" dirty="0" err="1"/>
              <a:t>tijden</a:t>
            </a:r>
            <a:r>
              <a:rPr lang="en-GB" dirty="0"/>
              <a:t>. </a:t>
            </a:r>
            <a:r>
              <a:rPr lang="en-GB" dirty="0" err="1"/>
              <a:t>Systeemdenken</a:t>
            </a:r>
            <a:r>
              <a:rPr lang="en-GB" dirty="0"/>
              <a:t> </a:t>
            </a:r>
            <a:r>
              <a:rPr lang="en-GB" dirty="0" err="1"/>
              <a:t>en</a:t>
            </a:r>
            <a:r>
              <a:rPr lang="en-GB" dirty="0"/>
              <a:t> </a:t>
            </a:r>
            <a:r>
              <a:rPr lang="en-GB" dirty="0" err="1"/>
              <a:t>zoeken</a:t>
            </a:r>
            <a:r>
              <a:rPr lang="en-GB" dirty="0"/>
              <a:t> </a:t>
            </a:r>
            <a:r>
              <a:rPr lang="en-GB" dirty="0" err="1"/>
              <a:t>naar</a:t>
            </a:r>
            <a:r>
              <a:rPr lang="en-GB" dirty="0"/>
              <a:t> </a:t>
            </a:r>
            <a:r>
              <a:rPr lang="en-GB" dirty="0" err="1"/>
              <a:t>patronen</a:t>
            </a:r>
            <a:r>
              <a:rPr lang="en-GB" dirty="0"/>
              <a:t> </a:t>
            </a:r>
            <a:r>
              <a:rPr lang="en-GB" dirty="0" err="1"/>
              <a:t>helpt</a:t>
            </a:r>
            <a:r>
              <a:rPr lang="en-GB" dirty="0"/>
              <a:t>.</a:t>
            </a:r>
          </a:p>
          <a:p>
            <a:pPr lvl="1"/>
            <a:r>
              <a:rPr lang="en-GB" dirty="0" err="1"/>
              <a:t>Zoals</a:t>
            </a:r>
            <a:r>
              <a:rPr lang="en-GB" dirty="0"/>
              <a:t> in het concept van de vier </a:t>
            </a:r>
            <a:r>
              <a:rPr lang="en-GB" dirty="0" err="1"/>
              <a:t>kwaliteitsparadigma’s</a:t>
            </a:r>
            <a:r>
              <a:rPr lang="en-GB" dirty="0"/>
              <a:t>, </a:t>
            </a:r>
            <a:r>
              <a:rPr lang="en-GB" dirty="0" err="1"/>
              <a:t>een</a:t>
            </a:r>
            <a:r>
              <a:rPr lang="en-GB" dirty="0"/>
              <a:t> </a:t>
            </a:r>
            <a:r>
              <a:rPr lang="en-GB" dirty="0" err="1"/>
              <a:t>typologie</a:t>
            </a:r>
            <a:r>
              <a:rPr lang="en-GB" dirty="0"/>
              <a:t>. </a:t>
            </a:r>
            <a:endParaRPr lang="en-NL" dirty="0"/>
          </a:p>
          <a:p>
            <a:pPr lvl="1"/>
            <a:r>
              <a:rPr lang="nl-NL" dirty="0" err="1"/>
              <a:t>Emergentie</a:t>
            </a:r>
            <a:endParaRPr lang="nl-NL" dirty="0"/>
          </a:p>
          <a:p>
            <a:pPr lvl="1"/>
            <a:r>
              <a:rPr lang="nl-NL" dirty="0"/>
              <a:t>Paradoxaal leiderschap</a:t>
            </a:r>
            <a:endParaRPr lang="en-NL" dirty="0"/>
          </a:p>
        </p:txBody>
      </p:sp>
    </p:spTree>
    <p:extLst>
      <p:ext uri="{BB962C8B-B14F-4D97-AF65-F5344CB8AC3E}">
        <p14:creationId xmlns:p14="http://schemas.microsoft.com/office/powerpoint/2010/main" val="118911870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CE11E-287A-8B4B-AE7A-ACF58BBC728A}"/>
              </a:ext>
            </a:extLst>
          </p:cNvPr>
          <p:cNvSpPr>
            <a:spLocks noGrp="1"/>
          </p:cNvSpPr>
          <p:nvPr>
            <p:ph type="title"/>
          </p:nvPr>
        </p:nvSpPr>
        <p:spPr/>
        <p:txBody>
          <a:bodyPr/>
          <a:lstStyle/>
          <a:p>
            <a:r>
              <a:rPr lang="en-NL" sz="2800" dirty="0">
                <a:solidFill>
                  <a:srgbClr val="0FCBC2"/>
                </a:solidFill>
              </a:rPr>
              <a:t>Bijlage 1:  System archetypes </a:t>
            </a:r>
          </a:p>
        </p:txBody>
      </p:sp>
      <p:sp>
        <p:nvSpPr>
          <p:cNvPr id="8" name="Rectangle 6">
            <a:extLst>
              <a:ext uri="{FF2B5EF4-FFF2-40B4-BE49-F238E27FC236}">
                <a16:creationId xmlns:a16="http://schemas.microsoft.com/office/drawing/2014/main" id="{8CCB27E5-BCB8-3B40-AC3F-DE25478D5EAC}"/>
              </a:ext>
            </a:extLst>
          </p:cNvPr>
          <p:cNvSpPr>
            <a:spLocks noChangeArrowheads="1"/>
          </p:cNvSpPr>
          <p:nvPr/>
        </p:nvSpPr>
        <p:spPr bwMode="auto">
          <a:xfrm>
            <a:off x="450850" y="4211796"/>
            <a:ext cx="184731"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nl-NL" altLang="en-NL"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br>
              <a:rPr kumimoji="0" lang="nl-NL" altLang="en-NL"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endParaRPr kumimoji="0" lang="nl-NL" altLang="en-N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2846003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a:extLst>
              <a:ext uri="{FF2B5EF4-FFF2-40B4-BE49-F238E27FC236}">
                <a16:creationId xmlns:a16="http://schemas.microsoft.com/office/drawing/2014/main" id="{C4574493-32B5-5C4D-AA5C-E2FB69D36528}"/>
              </a:ext>
            </a:extLst>
          </p:cNvPr>
          <p:cNvSpPr>
            <a:spLocks noGrp="1" noChangeArrowheads="1"/>
          </p:cNvSpPr>
          <p:nvPr>
            <p:ph type="title"/>
          </p:nvPr>
        </p:nvSpPr>
        <p:spPr/>
        <p:txBody>
          <a:bodyPr/>
          <a:lstStyle/>
          <a:p>
            <a:r>
              <a:rPr lang="en-NL" altLang="en-NL" sz="2800" dirty="0">
                <a:solidFill>
                  <a:srgbClr val="00ACB0"/>
                </a:solidFill>
              </a:rPr>
              <a:t>Systeem denken helpt</a:t>
            </a:r>
          </a:p>
        </p:txBody>
      </p:sp>
      <p:sp>
        <p:nvSpPr>
          <p:cNvPr id="22530" name="Content Placeholder 2">
            <a:extLst>
              <a:ext uri="{FF2B5EF4-FFF2-40B4-BE49-F238E27FC236}">
                <a16:creationId xmlns:a16="http://schemas.microsoft.com/office/drawing/2014/main" id="{FE736F9B-A3CE-8043-874D-EE5D2491C8A7}"/>
              </a:ext>
            </a:extLst>
          </p:cNvPr>
          <p:cNvSpPr>
            <a:spLocks noGrp="1" noChangeArrowheads="1"/>
          </p:cNvSpPr>
          <p:nvPr>
            <p:ph idx="1"/>
          </p:nvPr>
        </p:nvSpPr>
        <p:spPr>
          <a:xfrm>
            <a:off x="827584" y="1916832"/>
            <a:ext cx="7881938" cy="3884613"/>
          </a:xfrm>
        </p:spPr>
        <p:txBody>
          <a:bodyPr/>
          <a:lstStyle/>
          <a:p>
            <a:r>
              <a:rPr lang="en-NL" altLang="en-NL" dirty="0"/>
              <a:t>Systeem analyse is de eerste stap bij systeeminnovatie;</a:t>
            </a:r>
          </a:p>
          <a:p>
            <a:r>
              <a:rPr lang="en-NL" altLang="en-NL" dirty="0"/>
              <a:t>We zoeken naar patronen in het systeem van de problemen;</a:t>
            </a:r>
          </a:p>
          <a:p>
            <a:r>
              <a:rPr lang="en-NL" altLang="en-NL" dirty="0"/>
              <a:t>We willen ‘double loop learning’ (Senge);</a:t>
            </a:r>
          </a:p>
          <a:p>
            <a:r>
              <a:rPr lang="en-GB" altLang="en-NL" dirty="0"/>
              <a:t>H</a:t>
            </a:r>
            <a:r>
              <a:rPr lang="en-NL" altLang="en-NL" dirty="0"/>
              <a:t>et gaat om het onderkennen van de (steeds terugkerende) verhalen in organisaties.</a:t>
            </a:r>
          </a:p>
          <a:p>
            <a:endParaRPr lang="en-NL" altLang="en-NL" dirty="0"/>
          </a:p>
        </p:txBody>
      </p:sp>
    </p:spTree>
    <p:extLst>
      <p:ext uri="{BB962C8B-B14F-4D97-AF65-F5344CB8AC3E}">
        <p14:creationId xmlns:p14="http://schemas.microsoft.com/office/powerpoint/2010/main" val="132913484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FEECD590-C9C6-DD4B-9337-330193E307F6}"/>
              </a:ext>
            </a:extLst>
          </p:cNvPr>
          <p:cNvSpPr>
            <a:spLocks noGrp="1" noChangeArrowheads="1"/>
          </p:cNvSpPr>
          <p:nvPr>
            <p:ph type="title"/>
          </p:nvPr>
        </p:nvSpPr>
        <p:spPr>
          <a:xfrm>
            <a:off x="685800" y="260648"/>
            <a:ext cx="7772400" cy="1143000"/>
          </a:xfrm>
        </p:spPr>
        <p:txBody>
          <a:bodyPr/>
          <a:lstStyle/>
          <a:p>
            <a:r>
              <a:rPr lang="en-NL" altLang="en-NL" sz="2800" dirty="0">
                <a:solidFill>
                  <a:srgbClr val="00ACB0"/>
                </a:solidFill>
              </a:rPr>
              <a:t>Simpele voorbeelden</a:t>
            </a:r>
          </a:p>
        </p:txBody>
      </p:sp>
      <p:pic>
        <p:nvPicPr>
          <p:cNvPr id="23554" name="Picture 6" descr="Diagram&#10;&#10;Description automatically generated">
            <a:extLst>
              <a:ext uri="{FF2B5EF4-FFF2-40B4-BE49-F238E27FC236}">
                <a16:creationId xmlns:a16="http://schemas.microsoft.com/office/drawing/2014/main" id="{2799A52B-A2BB-6B46-AE57-82B4EFE5F7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350" y="1124744"/>
            <a:ext cx="7607300"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52947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03D1E-5E43-4224-B7E8-4A506D47BC96}"/>
              </a:ext>
            </a:extLst>
          </p:cNvPr>
          <p:cNvSpPr>
            <a:spLocks noGrp="1"/>
          </p:cNvSpPr>
          <p:nvPr>
            <p:ph type="title"/>
          </p:nvPr>
        </p:nvSpPr>
        <p:spPr/>
        <p:txBody>
          <a:bodyPr/>
          <a:lstStyle/>
          <a:p>
            <a:r>
              <a:rPr lang="nl-NL" dirty="0">
                <a:solidFill>
                  <a:srgbClr val="00ACB0"/>
                </a:solidFill>
                <a:latin typeface="Trinite Roman Wide"/>
                <a:ea typeface="Calibri" panose="020F0502020204030204" pitchFamily="34" charset="0"/>
                <a:cs typeface="Times New Roman" panose="02020603050405020304" pitchFamily="18" charset="0"/>
              </a:rPr>
              <a:t>Ad hoc reageren voorkomt aandacht voor structurele oplossingen</a:t>
            </a:r>
            <a:br>
              <a:rPr lang="nl-NL" dirty="0">
                <a:latin typeface="Calibri" panose="020F0502020204030204" pitchFamily="34" charset="0"/>
                <a:ea typeface="Calibri" panose="020F0502020204030204" pitchFamily="34" charset="0"/>
                <a:cs typeface="Times New Roman" panose="02020603050405020304" pitchFamily="18" charset="0"/>
              </a:rPr>
            </a:br>
            <a:endParaRPr lang="nl-NL" dirty="0"/>
          </a:p>
        </p:txBody>
      </p:sp>
      <p:grpSp>
        <p:nvGrpSpPr>
          <p:cNvPr id="3" name="Groep 2">
            <a:extLst>
              <a:ext uri="{FF2B5EF4-FFF2-40B4-BE49-F238E27FC236}">
                <a16:creationId xmlns:a16="http://schemas.microsoft.com/office/drawing/2014/main" id="{A713FDD5-8BCB-457E-8FAB-0AFAAB8FC1C0}"/>
              </a:ext>
            </a:extLst>
          </p:cNvPr>
          <p:cNvGrpSpPr/>
          <p:nvPr/>
        </p:nvGrpSpPr>
        <p:grpSpPr>
          <a:xfrm>
            <a:off x="698022" y="1391367"/>
            <a:ext cx="7765681" cy="4335048"/>
            <a:chOff x="698022" y="1391367"/>
            <a:chExt cx="7765681" cy="4335048"/>
          </a:xfrm>
        </p:grpSpPr>
        <p:grpSp>
          <p:nvGrpSpPr>
            <p:cNvPr id="19" name="Groep 18">
              <a:extLst>
                <a:ext uri="{FF2B5EF4-FFF2-40B4-BE49-F238E27FC236}">
                  <a16:creationId xmlns:a16="http://schemas.microsoft.com/office/drawing/2014/main" id="{C86E4AA4-0A4D-4010-BAEE-E70CD5FC73E3}"/>
                </a:ext>
              </a:extLst>
            </p:cNvPr>
            <p:cNvGrpSpPr/>
            <p:nvPr/>
          </p:nvGrpSpPr>
          <p:grpSpPr>
            <a:xfrm>
              <a:off x="698022" y="1391367"/>
              <a:ext cx="7765681" cy="3541825"/>
              <a:chOff x="-1702256" y="-401115"/>
              <a:chExt cx="8125779" cy="3541825"/>
            </a:xfrm>
          </p:grpSpPr>
          <p:grpSp>
            <p:nvGrpSpPr>
              <p:cNvPr id="20" name="Groep 19">
                <a:extLst>
                  <a:ext uri="{FF2B5EF4-FFF2-40B4-BE49-F238E27FC236}">
                    <a16:creationId xmlns:a16="http://schemas.microsoft.com/office/drawing/2014/main" id="{775350C3-E58A-4D93-AF20-89D0AA6E3B73}"/>
                  </a:ext>
                </a:extLst>
              </p:cNvPr>
              <p:cNvGrpSpPr/>
              <p:nvPr/>
            </p:nvGrpSpPr>
            <p:grpSpPr>
              <a:xfrm>
                <a:off x="-1702256" y="-401115"/>
                <a:ext cx="8125779" cy="2891404"/>
                <a:chOff x="-1702256" y="-401115"/>
                <a:chExt cx="8125779" cy="2891404"/>
              </a:xfrm>
            </p:grpSpPr>
            <p:sp>
              <p:nvSpPr>
                <p:cNvPr id="22" name="Tekstvak 2">
                  <a:extLst>
                    <a:ext uri="{FF2B5EF4-FFF2-40B4-BE49-F238E27FC236}">
                      <a16:creationId xmlns:a16="http://schemas.microsoft.com/office/drawing/2014/main" id="{34ACF81B-87D2-4A28-B022-25C48DA08CB5}"/>
                    </a:ext>
                  </a:extLst>
                </p:cNvPr>
                <p:cNvSpPr txBox="1">
                  <a:spLocks noChangeArrowheads="1"/>
                </p:cNvSpPr>
                <p:nvPr/>
              </p:nvSpPr>
              <p:spPr bwMode="auto">
                <a:xfrm>
                  <a:off x="2819042" y="1447433"/>
                  <a:ext cx="3604481" cy="503554"/>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1800" dirty="0">
                      <a:effectLst/>
                      <a:latin typeface="Calibri" panose="020F0502020204030204" pitchFamily="34" charset="0"/>
                      <a:ea typeface="Calibri" panose="020F0502020204030204" pitchFamily="34" charset="0"/>
                      <a:cs typeface="Times New Roman" panose="02020603050405020304" pitchFamily="18" charset="0"/>
                    </a:rPr>
                    <a:t>Minder noodzaak om naar een structurele oplossing te zoeken</a:t>
                  </a:r>
                </a:p>
              </p:txBody>
            </p:sp>
            <p:sp>
              <p:nvSpPr>
                <p:cNvPr id="23" name="Tekstvak 2">
                  <a:extLst>
                    <a:ext uri="{FF2B5EF4-FFF2-40B4-BE49-F238E27FC236}">
                      <a16:creationId xmlns:a16="http://schemas.microsoft.com/office/drawing/2014/main" id="{7F2F04ED-B297-4074-B768-CDFBF13BA002}"/>
                    </a:ext>
                  </a:extLst>
                </p:cNvPr>
                <p:cNvSpPr txBox="1">
                  <a:spLocks noChangeArrowheads="1"/>
                </p:cNvSpPr>
                <p:nvPr/>
              </p:nvSpPr>
              <p:spPr bwMode="auto">
                <a:xfrm>
                  <a:off x="-958150" y="885825"/>
                  <a:ext cx="2263708" cy="40004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1800" dirty="0">
                      <a:effectLst/>
                      <a:latin typeface="Calibri" panose="020F0502020204030204" pitchFamily="34" charset="0"/>
                      <a:ea typeface="Calibri" panose="020F0502020204030204" pitchFamily="34" charset="0"/>
                      <a:cs typeface="Times New Roman" panose="02020603050405020304" pitchFamily="18" charset="0"/>
                    </a:rPr>
                    <a:t>Ad hoc oplossingen</a:t>
                  </a:r>
                </a:p>
              </p:txBody>
            </p:sp>
            <p:sp>
              <p:nvSpPr>
                <p:cNvPr id="24" name="Tekstvak 2">
                  <a:extLst>
                    <a:ext uri="{FF2B5EF4-FFF2-40B4-BE49-F238E27FC236}">
                      <a16:creationId xmlns:a16="http://schemas.microsoft.com/office/drawing/2014/main" id="{D23278B0-7BE7-4C17-8A52-E767FA9055B9}"/>
                    </a:ext>
                  </a:extLst>
                </p:cNvPr>
                <p:cNvSpPr txBox="1">
                  <a:spLocks noChangeArrowheads="1"/>
                </p:cNvSpPr>
                <p:nvPr/>
              </p:nvSpPr>
              <p:spPr bwMode="auto">
                <a:xfrm>
                  <a:off x="1762758" y="667387"/>
                  <a:ext cx="1885950" cy="400048"/>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1800" dirty="0">
                      <a:effectLst/>
                      <a:latin typeface="Calibri" panose="020F0502020204030204" pitchFamily="34" charset="0"/>
                      <a:ea typeface="Calibri" panose="020F0502020204030204" pitchFamily="34" charset="0"/>
                      <a:cs typeface="Times New Roman" panose="02020603050405020304" pitchFamily="18" charset="0"/>
                    </a:rPr>
                    <a:t>Tevreden klanten</a:t>
                  </a:r>
                </a:p>
              </p:txBody>
            </p:sp>
            <p:sp>
              <p:nvSpPr>
                <p:cNvPr id="25" name="Vrije vorm: vorm 24">
                  <a:extLst>
                    <a:ext uri="{FF2B5EF4-FFF2-40B4-BE49-F238E27FC236}">
                      <a16:creationId xmlns:a16="http://schemas.microsoft.com/office/drawing/2014/main" id="{CA2515D1-28E3-4DD2-962E-4B167BB22641}"/>
                    </a:ext>
                  </a:extLst>
                </p:cNvPr>
                <p:cNvSpPr/>
                <p:nvPr/>
              </p:nvSpPr>
              <p:spPr>
                <a:xfrm>
                  <a:off x="828675" y="542925"/>
                  <a:ext cx="1885950" cy="345440"/>
                </a:xfrm>
                <a:custGeom>
                  <a:avLst/>
                  <a:gdLst>
                    <a:gd name="connsiteX0" fmla="*/ 0 w 1885950"/>
                    <a:gd name="connsiteY0" fmla="*/ 431221 h 431221"/>
                    <a:gd name="connsiteX1" fmla="*/ 1152525 w 1885950"/>
                    <a:gd name="connsiteY1" fmla="*/ 2596 h 431221"/>
                    <a:gd name="connsiteX2" fmla="*/ 1885950 w 1885950"/>
                    <a:gd name="connsiteY2" fmla="*/ 240721 h 431221"/>
                    <a:gd name="connsiteX3" fmla="*/ 1885950 w 1885950"/>
                    <a:gd name="connsiteY3" fmla="*/ 240721 h 431221"/>
                  </a:gdLst>
                  <a:ahLst/>
                  <a:cxnLst>
                    <a:cxn ang="0">
                      <a:pos x="connsiteX0" y="connsiteY0"/>
                    </a:cxn>
                    <a:cxn ang="0">
                      <a:pos x="connsiteX1" y="connsiteY1"/>
                    </a:cxn>
                    <a:cxn ang="0">
                      <a:pos x="connsiteX2" y="connsiteY2"/>
                    </a:cxn>
                    <a:cxn ang="0">
                      <a:pos x="connsiteX3" y="connsiteY3"/>
                    </a:cxn>
                  </a:cxnLst>
                  <a:rect l="l" t="t" r="r" b="b"/>
                  <a:pathLst>
                    <a:path w="1885950" h="431221">
                      <a:moveTo>
                        <a:pt x="0" y="431221"/>
                      </a:moveTo>
                      <a:cubicBezTo>
                        <a:pt x="419100" y="232783"/>
                        <a:pt x="838200" y="34346"/>
                        <a:pt x="1152525" y="2596"/>
                      </a:cubicBezTo>
                      <a:cubicBezTo>
                        <a:pt x="1466850" y="-29154"/>
                        <a:pt x="1885950" y="240721"/>
                        <a:pt x="1885950" y="240721"/>
                      </a:cubicBezTo>
                      <a:lnTo>
                        <a:pt x="1885950" y="240721"/>
                      </a:lnTo>
                    </a:path>
                  </a:pathLst>
                </a:custGeom>
                <a:noFill/>
                <a:ln w="19050">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sp>
              <p:nvSpPr>
                <p:cNvPr id="26" name="Tekstvak 2">
                  <a:extLst>
                    <a:ext uri="{FF2B5EF4-FFF2-40B4-BE49-F238E27FC236}">
                      <a16:creationId xmlns:a16="http://schemas.microsoft.com/office/drawing/2014/main" id="{8EF071A8-4245-442F-BC4B-FCAAD0CFFB6B}"/>
                    </a:ext>
                  </a:extLst>
                </p:cNvPr>
                <p:cNvSpPr txBox="1">
                  <a:spLocks noChangeArrowheads="1"/>
                </p:cNvSpPr>
                <p:nvPr/>
              </p:nvSpPr>
              <p:spPr bwMode="auto">
                <a:xfrm>
                  <a:off x="-1702256" y="1447433"/>
                  <a:ext cx="2115228" cy="57023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1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Problemen in het bedrijf</a:t>
                  </a:r>
                </a:p>
              </p:txBody>
            </p:sp>
            <p:sp>
              <p:nvSpPr>
                <p:cNvPr id="27" name="Tekstvak 2">
                  <a:extLst>
                    <a:ext uri="{FF2B5EF4-FFF2-40B4-BE49-F238E27FC236}">
                      <a16:creationId xmlns:a16="http://schemas.microsoft.com/office/drawing/2014/main" id="{F6D2988B-3BD5-4FBC-8DA5-DFE030C21E5E}"/>
                    </a:ext>
                  </a:extLst>
                </p:cNvPr>
                <p:cNvSpPr txBox="1">
                  <a:spLocks noChangeArrowheads="1"/>
                </p:cNvSpPr>
                <p:nvPr/>
              </p:nvSpPr>
              <p:spPr bwMode="auto">
                <a:xfrm>
                  <a:off x="955408" y="1986735"/>
                  <a:ext cx="1885950" cy="503554"/>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1800" dirty="0">
                      <a:effectLst/>
                      <a:latin typeface="Calibri" panose="020F0502020204030204" pitchFamily="34" charset="0"/>
                      <a:ea typeface="Calibri" panose="020F0502020204030204" pitchFamily="34" charset="0"/>
                      <a:cs typeface="Times New Roman" panose="02020603050405020304" pitchFamily="18" charset="0"/>
                    </a:rPr>
                    <a:t>Opbouw reparatiecultuur</a:t>
                  </a:r>
                </a:p>
              </p:txBody>
            </p:sp>
            <p:sp>
              <p:nvSpPr>
                <p:cNvPr id="28" name="Vrije vorm: vorm 27">
                  <a:extLst>
                    <a:ext uri="{FF2B5EF4-FFF2-40B4-BE49-F238E27FC236}">
                      <a16:creationId xmlns:a16="http://schemas.microsoft.com/office/drawing/2014/main" id="{940BE45D-D0DC-4B2D-A1EF-A1B6343350EB}"/>
                    </a:ext>
                  </a:extLst>
                </p:cNvPr>
                <p:cNvSpPr/>
                <p:nvPr/>
              </p:nvSpPr>
              <p:spPr>
                <a:xfrm>
                  <a:off x="2943225" y="971550"/>
                  <a:ext cx="449458" cy="504825"/>
                </a:xfrm>
                <a:custGeom>
                  <a:avLst/>
                  <a:gdLst>
                    <a:gd name="connsiteX0" fmla="*/ 0 w 449458"/>
                    <a:gd name="connsiteY0" fmla="*/ 0 h 504825"/>
                    <a:gd name="connsiteX1" fmla="*/ 381000 w 449458"/>
                    <a:gd name="connsiteY1" fmla="*/ 238125 h 504825"/>
                    <a:gd name="connsiteX2" fmla="*/ 447675 w 449458"/>
                    <a:gd name="connsiteY2" fmla="*/ 504825 h 504825"/>
                  </a:gdLst>
                  <a:ahLst/>
                  <a:cxnLst>
                    <a:cxn ang="0">
                      <a:pos x="connsiteX0" y="connsiteY0"/>
                    </a:cxn>
                    <a:cxn ang="0">
                      <a:pos x="connsiteX1" y="connsiteY1"/>
                    </a:cxn>
                    <a:cxn ang="0">
                      <a:pos x="connsiteX2" y="connsiteY2"/>
                    </a:cxn>
                  </a:cxnLst>
                  <a:rect l="l" t="t" r="r" b="b"/>
                  <a:pathLst>
                    <a:path w="449458" h="504825">
                      <a:moveTo>
                        <a:pt x="0" y="0"/>
                      </a:moveTo>
                      <a:cubicBezTo>
                        <a:pt x="153194" y="76994"/>
                        <a:pt x="306388" y="153988"/>
                        <a:pt x="381000" y="238125"/>
                      </a:cubicBezTo>
                      <a:cubicBezTo>
                        <a:pt x="455613" y="322263"/>
                        <a:pt x="451644" y="413544"/>
                        <a:pt x="447675" y="504825"/>
                      </a:cubicBezTo>
                    </a:path>
                  </a:pathLst>
                </a:custGeom>
                <a:noFill/>
                <a:ln w="19050">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sp>
              <p:nvSpPr>
                <p:cNvPr id="29" name="Vrije vorm: vorm 28">
                  <a:extLst>
                    <a:ext uri="{FF2B5EF4-FFF2-40B4-BE49-F238E27FC236}">
                      <a16:creationId xmlns:a16="http://schemas.microsoft.com/office/drawing/2014/main" id="{E005B195-BDB0-4434-A47C-B7737C65F342}"/>
                    </a:ext>
                  </a:extLst>
                </p:cNvPr>
                <p:cNvSpPr/>
                <p:nvPr/>
              </p:nvSpPr>
              <p:spPr>
                <a:xfrm>
                  <a:off x="-705721" y="1181316"/>
                  <a:ext cx="95250" cy="342900"/>
                </a:xfrm>
                <a:custGeom>
                  <a:avLst/>
                  <a:gdLst>
                    <a:gd name="connsiteX0" fmla="*/ 199730 w 199730"/>
                    <a:gd name="connsiteY0" fmla="*/ 400050 h 400050"/>
                    <a:gd name="connsiteX1" fmla="*/ 9230 w 199730"/>
                    <a:gd name="connsiteY1" fmla="*/ 180975 h 400050"/>
                    <a:gd name="connsiteX2" fmla="*/ 47330 w 199730"/>
                    <a:gd name="connsiteY2" fmla="*/ 0 h 400050"/>
                  </a:gdLst>
                  <a:ahLst/>
                  <a:cxnLst>
                    <a:cxn ang="0">
                      <a:pos x="connsiteX0" y="connsiteY0"/>
                    </a:cxn>
                    <a:cxn ang="0">
                      <a:pos x="connsiteX1" y="connsiteY1"/>
                    </a:cxn>
                    <a:cxn ang="0">
                      <a:pos x="connsiteX2" y="connsiteY2"/>
                    </a:cxn>
                  </a:cxnLst>
                  <a:rect l="l" t="t" r="r" b="b"/>
                  <a:pathLst>
                    <a:path w="199730" h="400050">
                      <a:moveTo>
                        <a:pt x="199730" y="400050"/>
                      </a:moveTo>
                      <a:cubicBezTo>
                        <a:pt x="117180" y="323850"/>
                        <a:pt x="34630" y="247650"/>
                        <a:pt x="9230" y="180975"/>
                      </a:cubicBezTo>
                      <a:cubicBezTo>
                        <a:pt x="-16170" y="114300"/>
                        <a:pt x="15580" y="57150"/>
                        <a:pt x="47330" y="0"/>
                      </a:cubicBezTo>
                    </a:path>
                  </a:pathLst>
                </a:custGeom>
                <a:noFill/>
                <a:ln w="19050">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sp>
              <p:nvSpPr>
                <p:cNvPr id="30" name="Vrije vorm: vorm 29">
                  <a:extLst>
                    <a:ext uri="{FF2B5EF4-FFF2-40B4-BE49-F238E27FC236}">
                      <a16:creationId xmlns:a16="http://schemas.microsoft.com/office/drawing/2014/main" id="{9E5DAE48-E5F4-427D-B950-764242472770}"/>
                    </a:ext>
                  </a:extLst>
                </p:cNvPr>
                <p:cNvSpPr/>
                <p:nvPr/>
              </p:nvSpPr>
              <p:spPr>
                <a:xfrm rot="1218157">
                  <a:off x="591766" y="-401115"/>
                  <a:ext cx="3938772" cy="1992186"/>
                </a:xfrm>
                <a:custGeom>
                  <a:avLst/>
                  <a:gdLst>
                    <a:gd name="connsiteX0" fmla="*/ 0 w 1885950"/>
                    <a:gd name="connsiteY0" fmla="*/ 431221 h 431221"/>
                    <a:gd name="connsiteX1" fmla="*/ 1152525 w 1885950"/>
                    <a:gd name="connsiteY1" fmla="*/ 2596 h 431221"/>
                    <a:gd name="connsiteX2" fmla="*/ 1885950 w 1885950"/>
                    <a:gd name="connsiteY2" fmla="*/ 240721 h 431221"/>
                    <a:gd name="connsiteX3" fmla="*/ 1885950 w 1885950"/>
                    <a:gd name="connsiteY3" fmla="*/ 240721 h 431221"/>
                  </a:gdLst>
                  <a:ahLst/>
                  <a:cxnLst>
                    <a:cxn ang="0">
                      <a:pos x="connsiteX0" y="connsiteY0"/>
                    </a:cxn>
                    <a:cxn ang="0">
                      <a:pos x="connsiteX1" y="connsiteY1"/>
                    </a:cxn>
                    <a:cxn ang="0">
                      <a:pos x="connsiteX2" y="connsiteY2"/>
                    </a:cxn>
                    <a:cxn ang="0">
                      <a:pos x="connsiteX3" y="connsiteY3"/>
                    </a:cxn>
                  </a:cxnLst>
                  <a:rect l="l" t="t" r="r" b="b"/>
                  <a:pathLst>
                    <a:path w="1885950" h="431221">
                      <a:moveTo>
                        <a:pt x="0" y="431221"/>
                      </a:moveTo>
                      <a:cubicBezTo>
                        <a:pt x="419100" y="232783"/>
                        <a:pt x="838200" y="34346"/>
                        <a:pt x="1152525" y="2596"/>
                      </a:cubicBezTo>
                      <a:cubicBezTo>
                        <a:pt x="1466850" y="-29154"/>
                        <a:pt x="1885950" y="240721"/>
                        <a:pt x="1885950" y="240721"/>
                      </a:cubicBezTo>
                      <a:lnTo>
                        <a:pt x="1885950" y="240721"/>
                      </a:lnTo>
                    </a:path>
                  </a:pathLst>
                </a:custGeom>
                <a:noFill/>
                <a:ln w="19050" cap="flat" cmpd="sng" algn="ctr">
                  <a:solidFill>
                    <a:srgbClr val="4472C4">
                      <a:shade val="50000"/>
                    </a:srgbClr>
                  </a:solidFill>
                  <a:prstDash val="solid"/>
                  <a:miter lim="800000"/>
                  <a:headEnd type="none" w="med" len="med"/>
                  <a:tailEnd type="arrow" w="med" len="me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sp>
              <p:nvSpPr>
                <p:cNvPr id="31" name="Vrije vorm: vorm 30">
                  <a:extLst>
                    <a:ext uri="{FF2B5EF4-FFF2-40B4-BE49-F238E27FC236}">
                      <a16:creationId xmlns:a16="http://schemas.microsoft.com/office/drawing/2014/main" id="{9420C894-C614-484E-B3D8-F2912E53EC0D}"/>
                    </a:ext>
                  </a:extLst>
                </p:cNvPr>
                <p:cNvSpPr/>
                <p:nvPr/>
              </p:nvSpPr>
              <p:spPr>
                <a:xfrm>
                  <a:off x="2705732" y="2109078"/>
                  <a:ext cx="555553" cy="345018"/>
                </a:xfrm>
                <a:custGeom>
                  <a:avLst/>
                  <a:gdLst>
                    <a:gd name="connsiteX0" fmla="*/ 1228725 w 1228725"/>
                    <a:gd name="connsiteY0" fmla="*/ 0 h 366058"/>
                    <a:gd name="connsiteX1" fmla="*/ 342900 w 1228725"/>
                    <a:gd name="connsiteY1" fmla="*/ 323850 h 366058"/>
                    <a:gd name="connsiteX2" fmla="*/ 0 w 1228725"/>
                    <a:gd name="connsiteY2" fmla="*/ 352425 h 366058"/>
                  </a:gdLst>
                  <a:ahLst/>
                  <a:cxnLst>
                    <a:cxn ang="0">
                      <a:pos x="connsiteX0" y="connsiteY0"/>
                    </a:cxn>
                    <a:cxn ang="0">
                      <a:pos x="connsiteX1" y="connsiteY1"/>
                    </a:cxn>
                    <a:cxn ang="0">
                      <a:pos x="connsiteX2" y="connsiteY2"/>
                    </a:cxn>
                  </a:cxnLst>
                  <a:rect l="l" t="t" r="r" b="b"/>
                  <a:pathLst>
                    <a:path w="1228725" h="366058">
                      <a:moveTo>
                        <a:pt x="1228725" y="0"/>
                      </a:moveTo>
                      <a:cubicBezTo>
                        <a:pt x="888206" y="132556"/>
                        <a:pt x="547688" y="265112"/>
                        <a:pt x="342900" y="323850"/>
                      </a:cubicBezTo>
                      <a:cubicBezTo>
                        <a:pt x="138112" y="382588"/>
                        <a:pt x="69056" y="367506"/>
                        <a:pt x="0" y="352425"/>
                      </a:cubicBezTo>
                    </a:path>
                  </a:pathLst>
                </a:custGeom>
                <a:noFill/>
                <a:ln w="19050">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sp>
              <p:nvSpPr>
                <p:cNvPr id="32" name="Vrije vorm: vorm 31">
                  <a:extLst>
                    <a:ext uri="{FF2B5EF4-FFF2-40B4-BE49-F238E27FC236}">
                      <a16:creationId xmlns:a16="http://schemas.microsoft.com/office/drawing/2014/main" id="{32FB781A-DFAF-4BB1-9400-47CCFEF07BE2}"/>
                    </a:ext>
                  </a:extLst>
                </p:cNvPr>
                <p:cNvSpPr/>
                <p:nvPr/>
              </p:nvSpPr>
              <p:spPr>
                <a:xfrm>
                  <a:off x="942975" y="1285873"/>
                  <a:ext cx="524551" cy="665113"/>
                </a:xfrm>
                <a:custGeom>
                  <a:avLst/>
                  <a:gdLst>
                    <a:gd name="connsiteX0" fmla="*/ 781050 w 781050"/>
                    <a:gd name="connsiteY0" fmla="*/ 895350 h 895350"/>
                    <a:gd name="connsiteX1" fmla="*/ 161925 w 781050"/>
                    <a:gd name="connsiteY1" fmla="*/ 342900 h 895350"/>
                    <a:gd name="connsiteX2" fmla="*/ 0 w 781050"/>
                    <a:gd name="connsiteY2" fmla="*/ 0 h 895350"/>
                    <a:gd name="connsiteX3" fmla="*/ 0 w 781050"/>
                    <a:gd name="connsiteY3" fmla="*/ 0 h 895350"/>
                    <a:gd name="connsiteX4" fmla="*/ 0 w 781050"/>
                    <a:gd name="connsiteY4" fmla="*/ 0 h 895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50" h="895350">
                      <a:moveTo>
                        <a:pt x="781050" y="895350"/>
                      </a:moveTo>
                      <a:cubicBezTo>
                        <a:pt x="536575" y="693737"/>
                        <a:pt x="292100" y="492125"/>
                        <a:pt x="161925" y="342900"/>
                      </a:cubicBezTo>
                      <a:cubicBezTo>
                        <a:pt x="31750" y="193675"/>
                        <a:pt x="0" y="0"/>
                        <a:pt x="0" y="0"/>
                      </a:cubicBezTo>
                      <a:lnTo>
                        <a:pt x="0" y="0"/>
                      </a:lnTo>
                      <a:lnTo>
                        <a:pt x="0" y="0"/>
                      </a:lnTo>
                    </a:path>
                  </a:pathLst>
                </a:custGeom>
                <a:noFill/>
                <a:ln w="19050">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grpSp>
          <p:sp>
            <p:nvSpPr>
              <p:cNvPr id="21" name="Tekstvak 2">
                <a:extLst>
                  <a:ext uri="{FF2B5EF4-FFF2-40B4-BE49-F238E27FC236}">
                    <a16:creationId xmlns:a16="http://schemas.microsoft.com/office/drawing/2014/main" id="{A88917A4-67E4-4170-86B3-48E60F871DD6}"/>
                  </a:ext>
                </a:extLst>
              </p:cNvPr>
              <p:cNvSpPr txBox="1">
                <a:spLocks noChangeArrowheads="1"/>
              </p:cNvSpPr>
              <p:nvPr/>
            </p:nvSpPr>
            <p:spPr bwMode="auto">
              <a:xfrm>
                <a:off x="-958150" y="2895600"/>
                <a:ext cx="5952417" cy="24511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900" dirty="0">
                    <a:effectLst/>
                    <a:latin typeface="Calibri" panose="020F0502020204030204" pitchFamily="34" charset="0"/>
                    <a:ea typeface="Calibri" panose="020F0502020204030204" pitchFamily="34" charset="0"/>
                    <a:cs typeface="Times New Roman" panose="02020603050405020304" pitchFamily="18" charset="0"/>
                  </a:rPr>
                  <a:t> </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17" name="Vrije vorm: vorm 16">
              <a:extLst>
                <a:ext uri="{FF2B5EF4-FFF2-40B4-BE49-F238E27FC236}">
                  <a16:creationId xmlns:a16="http://schemas.microsoft.com/office/drawing/2014/main" id="{EC7C2496-34D8-4141-B0AF-597E872EE0BC}"/>
                </a:ext>
              </a:extLst>
            </p:cNvPr>
            <p:cNvSpPr/>
            <p:nvPr/>
          </p:nvSpPr>
          <p:spPr>
            <a:xfrm rot="11571335">
              <a:off x="1315890" y="3347503"/>
              <a:ext cx="5370065" cy="2378912"/>
            </a:xfrm>
            <a:custGeom>
              <a:avLst/>
              <a:gdLst>
                <a:gd name="connsiteX0" fmla="*/ 0 w 1885950"/>
                <a:gd name="connsiteY0" fmla="*/ 431221 h 431221"/>
                <a:gd name="connsiteX1" fmla="*/ 1152525 w 1885950"/>
                <a:gd name="connsiteY1" fmla="*/ 2596 h 431221"/>
                <a:gd name="connsiteX2" fmla="*/ 1885950 w 1885950"/>
                <a:gd name="connsiteY2" fmla="*/ 240721 h 431221"/>
                <a:gd name="connsiteX3" fmla="*/ 1885950 w 1885950"/>
                <a:gd name="connsiteY3" fmla="*/ 240721 h 431221"/>
              </a:gdLst>
              <a:ahLst/>
              <a:cxnLst>
                <a:cxn ang="0">
                  <a:pos x="connsiteX0" y="connsiteY0"/>
                </a:cxn>
                <a:cxn ang="0">
                  <a:pos x="connsiteX1" y="connsiteY1"/>
                </a:cxn>
                <a:cxn ang="0">
                  <a:pos x="connsiteX2" y="connsiteY2"/>
                </a:cxn>
                <a:cxn ang="0">
                  <a:pos x="connsiteX3" y="connsiteY3"/>
                </a:cxn>
              </a:cxnLst>
              <a:rect l="l" t="t" r="r" b="b"/>
              <a:pathLst>
                <a:path w="1885950" h="431221">
                  <a:moveTo>
                    <a:pt x="0" y="431221"/>
                  </a:moveTo>
                  <a:cubicBezTo>
                    <a:pt x="419100" y="232783"/>
                    <a:pt x="838200" y="34346"/>
                    <a:pt x="1152525" y="2596"/>
                  </a:cubicBezTo>
                  <a:cubicBezTo>
                    <a:pt x="1466850" y="-29154"/>
                    <a:pt x="1885950" y="240721"/>
                    <a:pt x="1885950" y="240721"/>
                  </a:cubicBezTo>
                  <a:lnTo>
                    <a:pt x="1885950" y="240721"/>
                  </a:lnTo>
                </a:path>
              </a:pathLst>
            </a:custGeom>
            <a:noFill/>
            <a:ln w="19050" cap="flat" cmpd="sng" algn="ctr">
              <a:solidFill>
                <a:srgbClr val="4472C4">
                  <a:shade val="50000"/>
                </a:srgbClr>
              </a:solidFill>
              <a:prstDash val="solid"/>
              <a:miter lim="800000"/>
              <a:headEnd type="none" w="med" len="med"/>
              <a:tailEnd type="arrow" w="med" len="me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grpSp>
    </p:spTree>
    <p:extLst>
      <p:ext uri="{BB962C8B-B14F-4D97-AF65-F5344CB8AC3E}">
        <p14:creationId xmlns:p14="http://schemas.microsoft.com/office/powerpoint/2010/main" val="401742322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70FC72-3B6B-412E-A9F0-3F7B422EECBD}"/>
              </a:ext>
            </a:extLst>
          </p:cNvPr>
          <p:cNvSpPr>
            <a:spLocks noGrp="1"/>
          </p:cNvSpPr>
          <p:nvPr>
            <p:ph type="title"/>
          </p:nvPr>
        </p:nvSpPr>
        <p:spPr/>
        <p:txBody>
          <a:bodyPr/>
          <a:lstStyle/>
          <a:p>
            <a:r>
              <a:rPr lang="nl-NL" dirty="0">
                <a:solidFill>
                  <a:srgbClr val="00ACB0"/>
                </a:solidFill>
              </a:rPr>
              <a:t>Opdracht in tweetal: Teken</a:t>
            </a:r>
          </a:p>
        </p:txBody>
      </p:sp>
      <p:sp>
        <p:nvSpPr>
          <p:cNvPr id="3" name="Tijdelijke aanduiding voor inhoud 2">
            <a:extLst>
              <a:ext uri="{FF2B5EF4-FFF2-40B4-BE49-F238E27FC236}">
                <a16:creationId xmlns:a16="http://schemas.microsoft.com/office/drawing/2014/main" id="{69D687B4-AC2C-4671-BA10-06C4B53C666A}"/>
              </a:ext>
            </a:extLst>
          </p:cNvPr>
          <p:cNvSpPr>
            <a:spLocks noGrp="1"/>
          </p:cNvSpPr>
          <p:nvPr>
            <p:ph idx="1"/>
          </p:nvPr>
        </p:nvSpPr>
        <p:spPr>
          <a:xfrm>
            <a:off x="685800" y="1981200"/>
            <a:ext cx="7772400" cy="1879848"/>
          </a:xfrm>
        </p:spPr>
        <p:txBody>
          <a:bodyPr/>
          <a:lstStyle/>
          <a:p>
            <a:pPr marL="0" indent="0">
              <a:buNone/>
            </a:pPr>
            <a:r>
              <a:rPr lang="nl-NL" dirty="0">
                <a:solidFill>
                  <a:schemeClr val="tx2"/>
                </a:solidFill>
              </a:rPr>
              <a:t>een voorbeeld van een ad hoc oplossing uit jullie praktijk die voorkomt dat er een structurele oplossing komt</a:t>
            </a:r>
          </a:p>
        </p:txBody>
      </p:sp>
    </p:spTree>
    <p:extLst>
      <p:ext uri="{BB962C8B-B14F-4D97-AF65-F5344CB8AC3E}">
        <p14:creationId xmlns:p14="http://schemas.microsoft.com/office/powerpoint/2010/main" val="267163550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9ECF6789-4B05-814D-86C0-C6CCC2246EC5}"/>
              </a:ext>
            </a:extLst>
          </p:cNvPr>
          <p:cNvSpPr>
            <a:spLocks noGrp="1" noChangeArrowheads="1"/>
          </p:cNvSpPr>
          <p:nvPr>
            <p:ph type="title"/>
          </p:nvPr>
        </p:nvSpPr>
        <p:spPr/>
        <p:txBody>
          <a:bodyPr/>
          <a:lstStyle/>
          <a:p>
            <a:r>
              <a:rPr lang="en-NL" altLang="en-NL" dirty="0">
                <a:solidFill>
                  <a:srgbClr val="00ACB0"/>
                </a:solidFill>
              </a:rPr>
              <a:t>1. Succes-leidt-tot-falen</a:t>
            </a:r>
          </a:p>
        </p:txBody>
      </p:sp>
      <p:pic>
        <p:nvPicPr>
          <p:cNvPr id="25602" name="Picture 4" descr="Diagram&#10;&#10;Description automatically generated">
            <a:extLst>
              <a:ext uri="{FF2B5EF4-FFF2-40B4-BE49-F238E27FC236}">
                <a16:creationId xmlns:a16="http://schemas.microsoft.com/office/drawing/2014/main" id="{6A5B4B65-1D64-614C-A13D-DCFC4CAF10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900" y="1773238"/>
            <a:ext cx="3708400" cy="410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6" descr="Diagram&#10;&#10;Description automatically generated">
            <a:extLst>
              <a:ext uri="{FF2B5EF4-FFF2-40B4-BE49-F238E27FC236}">
                <a16:creationId xmlns:a16="http://schemas.microsoft.com/office/drawing/2014/main" id="{D8D507D0-06A1-064F-9D4B-481298DD95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9475" y="1804988"/>
            <a:ext cx="4117975" cy="408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873061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93E6E-05A8-E445-873B-35427D1F92EF}"/>
              </a:ext>
            </a:extLst>
          </p:cNvPr>
          <p:cNvSpPr>
            <a:spLocks noGrp="1"/>
          </p:cNvSpPr>
          <p:nvPr>
            <p:ph type="title"/>
          </p:nvPr>
        </p:nvSpPr>
        <p:spPr/>
        <p:txBody>
          <a:bodyPr/>
          <a:lstStyle/>
          <a:p>
            <a:endParaRPr lang="en-NL"/>
          </a:p>
        </p:txBody>
      </p:sp>
      <p:sp>
        <p:nvSpPr>
          <p:cNvPr id="6" name="Oval 5">
            <a:extLst>
              <a:ext uri="{FF2B5EF4-FFF2-40B4-BE49-F238E27FC236}">
                <a16:creationId xmlns:a16="http://schemas.microsoft.com/office/drawing/2014/main" id="{A3FF63C1-1C78-3A43-B035-E500B29AF3ED}"/>
              </a:ext>
            </a:extLst>
          </p:cNvPr>
          <p:cNvSpPr/>
          <p:nvPr/>
        </p:nvSpPr>
        <p:spPr bwMode="auto">
          <a:xfrm>
            <a:off x="1979712" y="2708920"/>
            <a:ext cx="914400" cy="91440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Char char="•"/>
              <a:tabLst/>
            </a:pPr>
            <a:endParaRPr kumimoji="0" lang="en-NL" sz="2400" b="0" i="0" u="none" strike="noStrike" cap="none" normalizeH="0" baseline="0">
              <a:ln>
                <a:noFill/>
              </a:ln>
              <a:solidFill>
                <a:schemeClr val="tx1"/>
              </a:solidFill>
              <a:effectLst/>
              <a:latin typeface="Arial" charset="0"/>
            </a:endParaRPr>
          </a:p>
        </p:txBody>
      </p:sp>
      <p:sp>
        <p:nvSpPr>
          <p:cNvPr id="9" name="Oval 8">
            <a:extLst>
              <a:ext uri="{FF2B5EF4-FFF2-40B4-BE49-F238E27FC236}">
                <a16:creationId xmlns:a16="http://schemas.microsoft.com/office/drawing/2014/main" id="{058187BE-4E9C-B04D-B830-F3648E8947B5}"/>
              </a:ext>
            </a:extLst>
          </p:cNvPr>
          <p:cNvSpPr/>
          <p:nvPr/>
        </p:nvSpPr>
        <p:spPr bwMode="auto">
          <a:xfrm>
            <a:off x="1043608" y="2492896"/>
            <a:ext cx="914400" cy="91440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Char char="•"/>
              <a:tabLst/>
            </a:pPr>
            <a:endParaRPr kumimoji="0" lang="en-NL" sz="2400" b="0" i="0" u="none" strike="noStrike" cap="none" normalizeH="0" baseline="0">
              <a:ln>
                <a:noFill/>
              </a:ln>
              <a:solidFill>
                <a:schemeClr val="tx1"/>
              </a:solidFill>
              <a:effectLst/>
              <a:latin typeface="Arial" charset="0"/>
            </a:endParaRPr>
          </a:p>
        </p:txBody>
      </p:sp>
      <p:sp>
        <p:nvSpPr>
          <p:cNvPr id="10" name="Oval 9">
            <a:extLst>
              <a:ext uri="{FF2B5EF4-FFF2-40B4-BE49-F238E27FC236}">
                <a16:creationId xmlns:a16="http://schemas.microsoft.com/office/drawing/2014/main" id="{0267EC2A-D9ED-2743-9421-E1AE8423DAFB}"/>
              </a:ext>
            </a:extLst>
          </p:cNvPr>
          <p:cNvSpPr/>
          <p:nvPr/>
        </p:nvSpPr>
        <p:spPr bwMode="auto">
          <a:xfrm rot="6529656">
            <a:off x="3203848" y="4077072"/>
            <a:ext cx="914400" cy="91440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Char char="•"/>
              <a:tabLst/>
            </a:pPr>
            <a:endParaRPr kumimoji="0" lang="en-NL" sz="2400" b="0" i="0" u="none" strike="noStrike" cap="none" normalizeH="0" baseline="0">
              <a:ln>
                <a:noFill/>
              </a:ln>
              <a:solidFill>
                <a:schemeClr val="tx1"/>
              </a:solidFill>
              <a:effectLst/>
              <a:latin typeface="Arial" charset="0"/>
            </a:endParaRPr>
          </a:p>
        </p:txBody>
      </p:sp>
      <p:sp>
        <p:nvSpPr>
          <p:cNvPr id="13" name="Oval 12">
            <a:extLst>
              <a:ext uri="{FF2B5EF4-FFF2-40B4-BE49-F238E27FC236}">
                <a16:creationId xmlns:a16="http://schemas.microsoft.com/office/drawing/2014/main" id="{3C90A803-1A14-C648-9FEA-F6E4616EF33F}"/>
              </a:ext>
            </a:extLst>
          </p:cNvPr>
          <p:cNvSpPr/>
          <p:nvPr/>
        </p:nvSpPr>
        <p:spPr bwMode="auto">
          <a:xfrm>
            <a:off x="3661048" y="3672998"/>
            <a:ext cx="2088232" cy="127787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spcBef>
                <a:spcPct val="20000"/>
              </a:spcBef>
            </a:pPr>
            <a:r>
              <a:rPr lang="nl-NL" sz="1700" dirty="0" err="1">
                <a:latin typeface="Arial" charset="0"/>
              </a:rPr>
              <a:t>Decreasing</a:t>
            </a:r>
            <a:r>
              <a:rPr lang="nl-NL" sz="1700" dirty="0">
                <a:latin typeface="Arial" charset="0"/>
              </a:rPr>
              <a:t> </a:t>
            </a:r>
            <a:r>
              <a:rPr lang="nl-NL" sz="1700" dirty="0" err="1">
                <a:latin typeface="Arial" charset="0"/>
              </a:rPr>
              <a:t>internal</a:t>
            </a:r>
            <a:r>
              <a:rPr lang="nl-NL" sz="1700" dirty="0">
                <a:latin typeface="Arial" charset="0"/>
              </a:rPr>
              <a:t> </a:t>
            </a:r>
            <a:r>
              <a:rPr lang="nl-NL" sz="1700" dirty="0" err="1">
                <a:latin typeface="Arial" charset="0"/>
              </a:rPr>
              <a:t>motivation</a:t>
            </a:r>
            <a:endParaRPr lang="en-NL" sz="1700" dirty="0">
              <a:latin typeface="Arial" charset="0"/>
            </a:endParaRPr>
          </a:p>
        </p:txBody>
      </p:sp>
      <p:sp>
        <p:nvSpPr>
          <p:cNvPr id="14" name="Oval 13">
            <a:extLst>
              <a:ext uri="{FF2B5EF4-FFF2-40B4-BE49-F238E27FC236}">
                <a16:creationId xmlns:a16="http://schemas.microsoft.com/office/drawing/2014/main" id="{53E99D00-A241-B840-A65B-930DFBC60B87}"/>
              </a:ext>
            </a:extLst>
          </p:cNvPr>
          <p:cNvSpPr/>
          <p:nvPr/>
        </p:nvSpPr>
        <p:spPr bwMode="auto">
          <a:xfrm>
            <a:off x="1764466" y="1813403"/>
            <a:ext cx="1900544" cy="1371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914400" rtl="0" eaLnBrk="1" fontAlgn="base" latinLnBrk="0" hangingPunct="1">
              <a:lnSpc>
                <a:spcPct val="100000"/>
              </a:lnSpc>
              <a:spcBef>
                <a:spcPct val="20000"/>
              </a:spcBef>
              <a:spcAft>
                <a:spcPct val="0"/>
              </a:spcAft>
              <a:buClrTx/>
              <a:buSzTx/>
              <a:tabLst/>
            </a:pPr>
            <a:r>
              <a:rPr kumimoji="0" lang="en-GB" sz="1700" b="0" i="0" u="none" strike="noStrike" cap="none" normalizeH="0" baseline="0" dirty="0">
                <a:ln>
                  <a:noFill/>
                </a:ln>
                <a:solidFill>
                  <a:schemeClr val="tx1"/>
                </a:solidFill>
                <a:effectLst/>
                <a:latin typeface="Arial" charset="0"/>
              </a:rPr>
              <a:t>U</a:t>
            </a:r>
            <a:r>
              <a:rPr kumimoji="0" lang="en-NL" sz="1700" b="0" i="0" u="none" strike="noStrike" cap="none" normalizeH="0" baseline="0" dirty="0">
                <a:ln>
                  <a:noFill/>
                </a:ln>
                <a:solidFill>
                  <a:schemeClr val="tx1"/>
                </a:solidFill>
                <a:effectLst/>
                <a:latin typeface="Arial" charset="0"/>
              </a:rPr>
              <a:t>nder performing staff</a:t>
            </a:r>
          </a:p>
        </p:txBody>
      </p:sp>
      <p:sp>
        <p:nvSpPr>
          <p:cNvPr id="15" name="Oval 14">
            <a:extLst>
              <a:ext uri="{FF2B5EF4-FFF2-40B4-BE49-F238E27FC236}">
                <a16:creationId xmlns:a16="http://schemas.microsoft.com/office/drawing/2014/main" id="{04BCC704-83B3-E94D-B0F1-9526BC7479B3}"/>
              </a:ext>
            </a:extLst>
          </p:cNvPr>
          <p:cNvSpPr/>
          <p:nvPr/>
        </p:nvSpPr>
        <p:spPr bwMode="auto">
          <a:xfrm>
            <a:off x="5618236" y="1749161"/>
            <a:ext cx="1900544" cy="13716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spcBef>
                <a:spcPct val="20000"/>
              </a:spcBef>
            </a:pPr>
            <a:r>
              <a:rPr lang="nl-NL" sz="1700" dirty="0" err="1">
                <a:latin typeface="Arial" charset="0"/>
              </a:rPr>
              <a:t>Increasing</a:t>
            </a:r>
            <a:r>
              <a:rPr lang="nl-NL" sz="1700" dirty="0">
                <a:latin typeface="Arial" charset="0"/>
              </a:rPr>
              <a:t> control</a:t>
            </a:r>
            <a:endParaRPr lang="en-NL" sz="1700" dirty="0">
              <a:latin typeface="Arial" charset="0"/>
            </a:endParaRPr>
          </a:p>
        </p:txBody>
      </p:sp>
    </p:spTree>
    <p:extLst>
      <p:ext uri="{BB962C8B-B14F-4D97-AF65-F5344CB8AC3E}">
        <p14:creationId xmlns:p14="http://schemas.microsoft.com/office/powerpoint/2010/main" val="334477894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67C32C76-DD22-BF4C-AA89-58AEA5364C96}"/>
              </a:ext>
            </a:extLst>
          </p:cNvPr>
          <p:cNvSpPr>
            <a:spLocks noGrp="1" noChangeArrowheads="1"/>
          </p:cNvSpPr>
          <p:nvPr>
            <p:ph type="title"/>
          </p:nvPr>
        </p:nvSpPr>
        <p:spPr>
          <a:xfrm>
            <a:off x="467544" y="265112"/>
            <a:ext cx="7772400" cy="1143000"/>
          </a:xfrm>
        </p:spPr>
        <p:txBody>
          <a:bodyPr/>
          <a:lstStyle/>
          <a:p>
            <a:r>
              <a:rPr lang="en-NL" altLang="en-NL" dirty="0">
                <a:solidFill>
                  <a:srgbClr val="00ACB0"/>
                </a:solidFill>
              </a:rPr>
              <a:t>2. Afschuiven</a:t>
            </a:r>
          </a:p>
        </p:txBody>
      </p:sp>
      <p:pic>
        <p:nvPicPr>
          <p:cNvPr id="26626" name="Content Placeholder 4" descr="Diagram&#10;&#10;Description automatically generated">
            <a:extLst>
              <a:ext uri="{FF2B5EF4-FFF2-40B4-BE49-F238E27FC236}">
                <a16:creationId xmlns:a16="http://schemas.microsoft.com/office/drawing/2014/main" id="{9D9C7651-5498-5C49-A70A-84A612CFFDA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57175" y="1628775"/>
            <a:ext cx="3954463" cy="4392613"/>
          </a:xfrm>
        </p:spPr>
      </p:pic>
      <p:pic>
        <p:nvPicPr>
          <p:cNvPr id="26627" name="Picture 8" descr="Diagram&#10;&#10;Description automatically generated">
            <a:extLst>
              <a:ext uri="{FF2B5EF4-FFF2-40B4-BE49-F238E27FC236}">
                <a16:creationId xmlns:a16="http://schemas.microsoft.com/office/drawing/2014/main" id="{F0AA1053-0811-F541-8587-054807DC04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628775"/>
            <a:ext cx="3954463"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542767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41BF0B5E-5CF4-FF4C-A919-3A97D530574F}"/>
              </a:ext>
            </a:extLst>
          </p:cNvPr>
          <p:cNvSpPr>
            <a:spLocks noGrp="1" noChangeArrowheads="1"/>
          </p:cNvSpPr>
          <p:nvPr>
            <p:ph type="title"/>
          </p:nvPr>
        </p:nvSpPr>
        <p:spPr>
          <a:xfrm>
            <a:off x="685800" y="336550"/>
            <a:ext cx="7772400" cy="1143000"/>
          </a:xfrm>
        </p:spPr>
        <p:txBody>
          <a:bodyPr/>
          <a:lstStyle/>
          <a:p>
            <a:r>
              <a:rPr lang="en-NL" altLang="en-NL" dirty="0">
                <a:solidFill>
                  <a:srgbClr val="00ACB0"/>
                </a:solidFill>
              </a:rPr>
              <a:t>3. Beperkingen aan succes</a:t>
            </a:r>
          </a:p>
        </p:txBody>
      </p:sp>
      <p:pic>
        <p:nvPicPr>
          <p:cNvPr id="27650" name="Picture 4" descr="Diagram&#10;&#10;Description automatically generated">
            <a:extLst>
              <a:ext uri="{FF2B5EF4-FFF2-40B4-BE49-F238E27FC236}">
                <a16:creationId xmlns:a16="http://schemas.microsoft.com/office/drawing/2014/main" id="{8EA1AB23-94ED-2747-B9BD-42E1B94C20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1367091"/>
            <a:ext cx="5930900" cy="213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6" descr="Diagram&#10;&#10;Description automatically generated">
            <a:extLst>
              <a:ext uri="{FF2B5EF4-FFF2-40B4-BE49-F238E27FC236}">
                <a16:creationId xmlns:a16="http://schemas.microsoft.com/office/drawing/2014/main" id="{8711AA28-6E6E-354B-B9BD-78308E91CD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75" y="3722434"/>
            <a:ext cx="5930900"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588315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1E33B8-DFB4-42BE-83F9-11CD1B3D020E}"/>
              </a:ext>
            </a:extLst>
          </p:cNvPr>
          <p:cNvSpPr>
            <a:spLocks noGrp="1"/>
          </p:cNvSpPr>
          <p:nvPr>
            <p:ph type="title"/>
          </p:nvPr>
        </p:nvSpPr>
        <p:spPr>
          <a:xfrm>
            <a:off x="656263" y="190500"/>
            <a:ext cx="7772400" cy="1143000"/>
          </a:xfrm>
        </p:spPr>
        <p:txBody>
          <a:bodyPr/>
          <a:lstStyle/>
          <a:p>
            <a:r>
              <a:rPr lang="nl-NL" sz="3200" dirty="0">
                <a:solidFill>
                  <a:srgbClr val="00ACB0"/>
                </a:solidFill>
              </a:rPr>
              <a:t>Frankrijk raakt achterop door kwaliteit</a:t>
            </a:r>
          </a:p>
        </p:txBody>
      </p:sp>
      <p:sp>
        <p:nvSpPr>
          <p:cNvPr id="3" name="Tijdelijke aanduiding voor inhoud 2">
            <a:extLst>
              <a:ext uri="{FF2B5EF4-FFF2-40B4-BE49-F238E27FC236}">
                <a16:creationId xmlns:a16="http://schemas.microsoft.com/office/drawing/2014/main" id="{836116BC-7E4A-4A92-BC63-DF433E0B3BAB}"/>
              </a:ext>
            </a:extLst>
          </p:cNvPr>
          <p:cNvSpPr>
            <a:spLocks noGrp="1"/>
          </p:cNvSpPr>
          <p:nvPr>
            <p:ph idx="1"/>
          </p:nvPr>
        </p:nvSpPr>
        <p:spPr>
          <a:xfrm>
            <a:off x="652835" y="1333041"/>
            <a:ext cx="7772400" cy="2593435"/>
          </a:xfrm>
        </p:spPr>
        <p:txBody>
          <a:bodyPr/>
          <a:lstStyle/>
          <a:p>
            <a:pPr marL="0" indent="0">
              <a:buNone/>
            </a:pPr>
            <a:r>
              <a:rPr lang="nl-NL" sz="1800" dirty="0"/>
              <a:t>Frankrijk kijkt enigszins ongerust naar de snelle groei van nieuwe wijnlanden als Nieuw Zeeland, de Verenigde Staten, Australië, Zuid Afrika en Chili. Het probleem heeft te maken met de overtuiging van de Fransen dat elke streek die wijn produceert haar eigen onderscheidend karakter heeft die ten koste van alles beschermd moet worden. De stringente wetten die hieruit voortvloeien (appellation </a:t>
            </a:r>
            <a:r>
              <a:rPr lang="nl-NL" sz="1800" dirty="0" err="1"/>
              <a:t>contrôlée</a:t>
            </a:r>
            <a:r>
              <a:rPr lang="nl-NL" sz="1800" dirty="0"/>
              <a:t>) reguleren vrijwel elk aspect van het maken van wijn. Dat zorgt voor kwaliteitsgarantie, maar het maakt het ook moeilijk om de wijn aan te passen aan voorkeuren van klanten en aan nieuwe technologie</a:t>
            </a:r>
          </a:p>
        </p:txBody>
      </p:sp>
      <p:grpSp>
        <p:nvGrpSpPr>
          <p:cNvPr id="4" name="Groep 3">
            <a:extLst>
              <a:ext uri="{FF2B5EF4-FFF2-40B4-BE49-F238E27FC236}">
                <a16:creationId xmlns:a16="http://schemas.microsoft.com/office/drawing/2014/main" id="{C46317D4-B458-43B6-9C33-8333A8CE2FE9}"/>
              </a:ext>
            </a:extLst>
          </p:cNvPr>
          <p:cNvGrpSpPr/>
          <p:nvPr/>
        </p:nvGrpSpPr>
        <p:grpSpPr>
          <a:xfrm>
            <a:off x="904135" y="4149080"/>
            <a:ext cx="7269799" cy="1097399"/>
            <a:chOff x="686577" y="4572560"/>
            <a:chExt cx="7269799" cy="1097399"/>
          </a:xfrm>
        </p:grpSpPr>
        <p:sp>
          <p:nvSpPr>
            <p:cNvPr id="5" name="Tekstvak 4">
              <a:extLst>
                <a:ext uri="{FF2B5EF4-FFF2-40B4-BE49-F238E27FC236}">
                  <a16:creationId xmlns:a16="http://schemas.microsoft.com/office/drawing/2014/main" id="{C6013EF6-A866-498A-8621-1DAFE04E2995}"/>
                </a:ext>
              </a:extLst>
            </p:cNvPr>
            <p:cNvSpPr txBox="1"/>
            <p:nvPr/>
          </p:nvSpPr>
          <p:spPr>
            <a:xfrm>
              <a:off x="686577" y="4572560"/>
              <a:ext cx="2376264" cy="338554"/>
            </a:xfrm>
            <a:prstGeom prst="rect">
              <a:avLst/>
            </a:prstGeom>
            <a:noFill/>
          </p:spPr>
          <p:txBody>
            <a:bodyPr wrap="square" rtlCol="0">
              <a:spAutoFit/>
            </a:bodyPr>
            <a:lstStyle/>
            <a:p>
              <a:r>
                <a:rPr lang="nl-NL" sz="1600" kern="0" dirty="0">
                  <a:solidFill>
                    <a:srgbClr val="C00000"/>
                  </a:solidFill>
                </a:rPr>
                <a:t>appellation </a:t>
              </a:r>
              <a:r>
                <a:rPr lang="nl-NL" sz="1600" kern="0" dirty="0" err="1">
                  <a:solidFill>
                    <a:srgbClr val="C00000"/>
                  </a:solidFill>
                </a:rPr>
                <a:t>contrôlée</a:t>
              </a:r>
              <a:endParaRPr lang="nl-NL" sz="1600" dirty="0">
                <a:solidFill>
                  <a:srgbClr val="C00000"/>
                </a:solidFill>
              </a:endParaRPr>
            </a:p>
          </p:txBody>
        </p:sp>
        <p:sp>
          <p:nvSpPr>
            <p:cNvPr id="6" name="Tekstvak 5">
              <a:extLst>
                <a:ext uri="{FF2B5EF4-FFF2-40B4-BE49-F238E27FC236}">
                  <a16:creationId xmlns:a16="http://schemas.microsoft.com/office/drawing/2014/main" id="{525B4C13-AD96-4B55-9DA8-509727814CBC}"/>
                </a:ext>
              </a:extLst>
            </p:cNvPr>
            <p:cNvSpPr txBox="1"/>
            <p:nvPr/>
          </p:nvSpPr>
          <p:spPr>
            <a:xfrm>
              <a:off x="896443" y="5186404"/>
              <a:ext cx="2378496" cy="338554"/>
            </a:xfrm>
            <a:prstGeom prst="rect">
              <a:avLst/>
            </a:prstGeom>
            <a:noFill/>
          </p:spPr>
          <p:txBody>
            <a:bodyPr wrap="square" rtlCol="0">
              <a:spAutoFit/>
            </a:bodyPr>
            <a:lstStyle/>
            <a:p>
              <a:r>
                <a:rPr lang="nl-NL" sz="1600" kern="0" dirty="0">
                  <a:solidFill>
                    <a:srgbClr val="000000"/>
                  </a:solidFill>
                </a:rPr>
                <a:t>kwaliteitsgarantie</a:t>
              </a:r>
            </a:p>
          </p:txBody>
        </p:sp>
        <p:sp>
          <p:nvSpPr>
            <p:cNvPr id="7" name="Tekstvak 6">
              <a:extLst>
                <a:ext uri="{FF2B5EF4-FFF2-40B4-BE49-F238E27FC236}">
                  <a16:creationId xmlns:a16="http://schemas.microsoft.com/office/drawing/2014/main" id="{78B1B99D-B391-4C20-9E96-1A428CAA4A62}"/>
                </a:ext>
              </a:extLst>
            </p:cNvPr>
            <p:cNvSpPr txBox="1"/>
            <p:nvPr/>
          </p:nvSpPr>
          <p:spPr>
            <a:xfrm>
              <a:off x="4349106" y="4572560"/>
              <a:ext cx="2919389" cy="338554"/>
            </a:xfrm>
            <a:prstGeom prst="rect">
              <a:avLst/>
            </a:prstGeom>
            <a:noFill/>
          </p:spPr>
          <p:txBody>
            <a:bodyPr wrap="none" rtlCol="0">
              <a:spAutoFit/>
            </a:bodyPr>
            <a:lstStyle/>
            <a:p>
              <a:r>
                <a:rPr lang="nl-NL" sz="1600" kern="0" dirty="0">
                  <a:solidFill>
                    <a:srgbClr val="000000"/>
                  </a:solidFill>
                </a:rPr>
                <a:t>Gering aanpassingsvermogen</a:t>
              </a:r>
            </a:p>
          </p:txBody>
        </p:sp>
        <p:sp>
          <p:nvSpPr>
            <p:cNvPr id="8" name="Tekstvak 7">
              <a:extLst>
                <a:ext uri="{FF2B5EF4-FFF2-40B4-BE49-F238E27FC236}">
                  <a16:creationId xmlns:a16="http://schemas.microsoft.com/office/drawing/2014/main" id="{CC7C21DC-429F-4C57-99A5-9BA22250C102}"/>
                </a:ext>
              </a:extLst>
            </p:cNvPr>
            <p:cNvSpPr txBox="1"/>
            <p:nvPr/>
          </p:nvSpPr>
          <p:spPr>
            <a:xfrm>
              <a:off x="4542463" y="5085184"/>
              <a:ext cx="2189777" cy="584775"/>
            </a:xfrm>
            <a:prstGeom prst="rect">
              <a:avLst/>
            </a:prstGeom>
            <a:noFill/>
          </p:spPr>
          <p:txBody>
            <a:bodyPr wrap="square" rtlCol="0">
              <a:spAutoFit/>
            </a:bodyPr>
            <a:lstStyle/>
            <a:p>
              <a:r>
                <a:rPr lang="nl-NL" sz="1600" dirty="0"/>
                <a:t>Marktaandeel</a:t>
              </a:r>
            </a:p>
            <a:p>
              <a:r>
                <a:rPr lang="nl-NL" sz="1600" dirty="0"/>
                <a:t>Wordt kleiner</a:t>
              </a:r>
            </a:p>
          </p:txBody>
        </p:sp>
        <p:cxnSp>
          <p:nvCxnSpPr>
            <p:cNvPr id="10" name="Rechte verbindingslijn 9">
              <a:extLst>
                <a:ext uri="{FF2B5EF4-FFF2-40B4-BE49-F238E27FC236}">
                  <a16:creationId xmlns:a16="http://schemas.microsoft.com/office/drawing/2014/main" id="{10EDA5F8-0A14-441A-9938-FAA74146D348}"/>
                </a:ext>
              </a:extLst>
            </p:cNvPr>
            <p:cNvCxnSpPr/>
            <p:nvPr/>
          </p:nvCxnSpPr>
          <p:spPr bwMode="auto">
            <a:xfrm>
              <a:off x="1619672" y="4911114"/>
              <a:ext cx="0" cy="275290"/>
            </a:xfrm>
            <a:prstGeom prst="line">
              <a:avLst/>
            </a:prstGeom>
            <a:noFill/>
            <a:ln w="19050" cap="flat" cmpd="sng" algn="ctr">
              <a:solidFill>
                <a:srgbClr val="FF0000"/>
              </a:solidFill>
              <a:prstDash val="solid"/>
              <a:round/>
              <a:headEnd type="arrow" w="med" len="med"/>
              <a:tailEnd type="none" w="med" len="med"/>
            </a:ln>
            <a:effectLst/>
          </p:spPr>
        </p:cxnSp>
        <p:cxnSp>
          <p:nvCxnSpPr>
            <p:cNvPr id="12" name="Rechte verbindingslijn met pijl 11">
              <a:extLst>
                <a:ext uri="{FF2B5EF4-FFF2-40B4-BE49-F238E27FC236}">
                  <a16:creationId xmlns:a16="http://schemas.microsoft.com/office/drawing/2014/main" id="{6296E402-BF36-41DE-A297-695FAA3A590D}"/>
                </a:ext>
              </a:extLst>
            </p:cNvPr>
            <p:cNvCxnSpPr/>
            <p:nvPr/>
          </p:nvCxnSpPr>
          <p:spPr bwMode="auto">
            <a:xfrm>
              <a:off x="2843808" y="4741837"/>
              <a:ext cx="1440160" cy="0"/>
            </a:xfrm>
            <a:prstGeom prst="straightConnector1">
              <a:avLst/>
            </a:prstGeom>
            <a:noFill/>
            <a:ln w="9525" cap="flat" cmpd="sng" algn="ctr">
              <a:solidFill>
                <a:srgbClr val="FF0000"/>
              </a:solidFill>
              <a:prstDash val="solid"/>
              <a:round/>
              <a:headEnd type="none" w="med" len="med"/>
              <a:tailEnd type="triangle"/>
            </a:ln>
            <a:effectLst/>
          </p:spPr>
        </p:cxnSp>
        <p:sp>
          <p:nvSpPr>
            <p:cNvPr id="15" name="Boog 14">
              <a:extLst>
                <a:ext uri="{FF2B5EF4-FFF2-40B4-BE49-F238E27FC236}">
                  <a16:creationId xmlns:a16="http://schemas.microsoft.com/office/drawing/2014/main" id="{D6D0D72E-906A-4185-9F72-FD67C86A6808}"/>
                </a:ext>
              </a:extLst>
            </p:cNvPr>
            <p:cNvSpPr/>
            <p:nvPr/>
          </p:nvSpPr>
          <p:spPr bwMode="auto">
            <a:xfrm>
              <a:off x="7380312" y="4712513"/>
              <a:ext cx="576064" cy="45719"/>
            </a:xfrm>
            <a:prstGeom prst="arc">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Char char="•"/>
                <a:tabLst/>
              </a:pPr>
              <a:endParaRPr kumimoji="0" lang="nl-NL" sz="2400" b="0" i="0" u="none" strike="noStrike" cap="none" normalizeH="0" baseline="0">
                <a:ln>
                  <a:noFill/>
                </a:ln>
                <a:solidFill>
                  <a:schemeClr val="tx1"/>
                </a:solidFill>
                <a:effectLst/>
                <a:latin typeface="Arial" charset="0"/>
              </a:endParaRPr>
            </a:p>
          </p:txBody>
        </p:sp>
        <p:sp>
          <p:nvSpPr>
            <p:cNvPr id="16" name="Vrije vorm: vorm 15">
              <a:extLst>
                <a:ext uri="{FF2B5EF4-FFF2-40B4-BE49-F238E27FC236}">
                  <a16:creationId xmlns:a16="http://schemas.microsoft.com/office/drawing/2014/main" id="{E2050608-141B-432E-B29E-713C4BFB960A}"/>
                </a:ext>
              </a:extLst>
            </p:cNvPr>
            <p:cNvSpPr/>
            <p:nvPr/>
          </p:nvSpPr>
          <p:spPr bwMode="auto">
            <a:xfrm>
              <a:off x="6017342" y="4734232"/>
              <a:ext cx="1803437" cy="530942"/>
            </a:xfrm>
            <a:custGeom>
              <a:avLst/>
              <a:gdLst>
                <a:gd name="connsiteX0" fmla="*/ 1253613 w 1803437"/>
                <a:gd name="connsiteY0" fmla="*/ 0 h 530942"/>
                <a:gd name="connsiteX1" fmla="*/ 1740310 w 1803437"/>
                <a:gd name="connsiteY1" fmla="*/ 309716 h 530942"/>
                <a:gd name="connsiteX2" fmla="*/ 0 w 1803437"/>
                <a:gd name="connsiteY2" fmla="*/ 530942 h 530942"/>
              </a:gdLst>
              <a:ahLst/>
              <a:cxnLst>
                <a:cxn ang="0">
                  <a:pos x="connsiteX0" y="connsiteY0"/>
                </a:cxn>
                <a:cxn ang="0">
                  <a:pos x="connsiteX1" y="connsiteY1"/>
                </a:cxn>
                <a:cxn ang="0">
                  <a:pos x="connsiteX2" y="connsiteY2"/>
                </a:cxn>
              </a:cxnLst>
              <a:rect l="l" t="t" r="r" b="b"/>
              <a:pathLst>
                <a:path w="1803437" h="530942">
                  <a:moveTo>
                    <a:pt x="1253613" y="0"/>
                  </a:moveTo>
                  <a:cubicBezTo>
                    <a:pt x="1601429" y="110613"/>
                    <a:pt x="1949245" y="221226"/>
                    <a:pt x="1740310" y="309716"/>
                  </a:cubicBezTo>
                  <a:cubicBezTo>
                    <a:pt x="1531375" y="398206"/>
                    <a:pt x="765687" y="464574"/>
                    <a:pt x="0" y="530942"/>
                  </a:cubicBezTo>
                </a:path>
              </a:pathLst>
            </a:custGeom>
            <a:noFill/>
            <a:ln w="9525" cap="flat" cmpd="sng" algn="ctr">
              <a:solidFill>
                <a:srgbClr val="FF0000"/>
              </a:solidFill>
              <a:prstDash val="solid"/>
              <a:round/>
              <a:headEnd type="none" w="med" len="med"/>
              <a:tailEnd type="arrow"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Char char="•"/>
                <a:tabLst/>
              </a:pPr>
              <a:endParaRPr kumimoji="0" lang="nl-NL" sz="2400" b="0" i="0" u="none" strike="noStrike" cap="none" normalizeH="0" baseline="0">
                <a:ln>
                  <a:noFill/>
                </a:ln>
                <a:solidFill>
                  <a:schemeClr val="tx1"/>
                </a:solidFill>
                <a:effectLst/>
                <a:latin typeface="Arial" charset="0"/>
              </a:endParaRPr>
            </a:p>
          </p:txBody>
        </p:sp>
      </p:grpSp>
      <p:sp>
        <p:nvSpPr>
          <p:cNvPr id="9" name="Vrije vorm: vorm 8">
            <a:extLst>
              <a:ext uri="{FF2B5EF4-FFF2-40B4-BE49-F238E27FC236}">
                <a16:creationId xmlns:a16="http://schemas.microsoft.com/office/drawing/2014/main" id="{0299CAE1-200F-42E0-8F4D-144340047289}"/>
              </a:ext>
            </a:extLst>
          </p:cNvPr>
          <p:cNvSpPr/>
          <p:nvPr/>
        </p:nvSpPr>
        <p:spPr bwMode="auto">
          <a:xfrm>
            <a:off x="2728452" y="4557252"/>
            <a:ext cx="1961535" cy="353961"/>
          </a:xfrm>
          <a:custGeom>
            <a:avLst/>
            <a:gdLst>
              <a:gd name="connsiteX0" fmla="*/ 1961535 w 1961535"/>
              <a:gd name="connsiteY0" fmla="*/ 353961 h 353961"/>
              <a:gd name="connsiteX1" fmla="*/ 398206 w 1961535"/>
              <a:gd name="connsiteY1" fmla="*/ 206477 h 353961"/>
              <a:gd name="connsiteX2" fmla="*/ 0 w 1961535"/>
              <a:gd name="connsiteY2" fmla="*/ 0 h 353961"/>
              <a:gd name="connsiteX3" fmla="*/ 0 w 1961535"/>
              <a:gd name="connsiteY3" fmla="*/ 0 h 353961"/>
            </a:gdLst>
            <a:ahLst/>
            <a:cxnLst>
              <a:cxn ang="0">
                <a:pos x="connsiteX0" y="connsiteY0"/>
              </a:cxn>
              <a:cxn ang="0">
                <a:pos x="connsiteX1" y="connsiteY1"/>
              </a:cxn>
              <a:cxn ang="0">
                <a:pos x="connsiteX2" y="connsiteY2"/>
              </a:cxn>
              <a:cxn ang="0">
                <a:pos x="connsiteX3" y="connsiteY3"/>
              </a:cxn>
            </a:cxnLst>
            <a:rect l="l" t="t" r="r" b="b"/>
            <a:pathLst>
              <a:path w="1961535" h="353961">
                <a:moveTo>
                  <a:pt x="1961535" y="353961"/>
                </a:moveTo>
                <a:cubicBezTo>
                  <a:pt x="1343331" y="309715"/>
                  <a:pt x="725128" y="265470"/>
                  <a:pt x="398206" y="206477"/>
                </a:cubicBezTo>
                <a:cubicBezTo>
                  <a:pt x="71283" y="147483"/>
                  <a:pt x="0" y="0"/>
                  <a:pt x="0" y="0"/>
                </a:cubicBezTo>
                <a:lnTo>
                  <a:pt x="0" y="0"/>
                </a:lnTo>
              </a:path>
            </a:pathLst>
          </a:custGeom>
          <a:noFill/>
          <a:ln w="9525" cap="flat" cmpd="sng" algn="ctr">
            <a:solidFill>
              <a:srgbClr val="FF0000"/>
            </a:solidFill>
            <a:prstDash val="solid"/>
            <a:round/>
            <a:headEnd type="none" w="med" len="med"/>
            <a:tailEnd type="arrow"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Char char="•"/>
              <a:tabLst/>
            </a:pPr>
            <a:endParaRPr kumimoji="0" lang="nl-NL"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59075432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56BBAAB8-1D67-324C-9D1A-50094CDA080E}"/>
              </a:ext>
            </a:extLst>
          </p:cNvPr>
          <p:cNvSpPr>
            <a:spLocks noGrp="1" noChangeArrowheads="1"/>
          </p:cNvSpPr>
          <p:nvPr>
            <p:ph type="title"/>
          </p:nvPr>
        </p:nvSpPr>
        <p:spPr>
          <a:xfrm>
            <a:off x="685800" y="332656"/>
            <a:ext cx="7772400" cy="1143000"/>
          </a:xfrm>
        </p:spPr>
        <p:txBody>
          <a:bodyPr/>
          <a:lstStyle/>
          <a:p>
            <a:r>
              <a:rPr lang="en-NL" altLang="en-NL" dirty="0">
                <a:solidFill>
                  <a:srgbClr val="00ACB0"/>
                </a:solidFill>
              </a:rPr>
              <a:t>4. Verschuivende doelen</a:t>
            </a:r>
          </a:p>
        </p:txBody>
      </p:sp>
      <p:pic>
        <p:nvPicPr>
          <p:cNvPr id="28674" name="Picture 4" descr="Diagram&#10;&#10;Description automatically generated">
            <a:extLst>
              <a:ext uri="{FF2B5EF4-FFF2-40B4-BE49-F238E27FC236}">
                <a16:creationId xmlns:a16="http://schemas.microsoft.com/office/drawing/2014/main" id="{93BE2062-6E99-FB41-8488-4DE21D9A56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875" y="1824038"/>
            <a:ext cx="3654425"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6" descr="Diagram&#10;&#10;Description automatically generated">
            <a:extLst>
              <a:ext uri="{FF2B5EF4-FFF2-40B4-BE49-F238E27FC236}">
                <a16:creationId xmlns:a16="http://schemas.microsoft.com/office/drawing/2014/main" id="{E4D53BC1-8D66-7341-AA7C-6C651B3A7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1824038"/>
            <a:ext cx="3886200" cy="342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577553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Diagram&#10;&#10;Description automatically generated">
            <a:extLst>
              <a:ext uri="{FF2B5EF4-FFF2-40B4-BE49-F238E27FC236}">
                <a16:creationId xmlns:a16="http://schemas.microsoft.com/office/drawing/2014/main" id="{5200D0B0-F1F7-3546-B75D-3321C9EB86F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36900" y="836712"/>
            <a:ext cx="2870200" cy="3873500"/>
          </a:xfrm>
        </p:spPr>
      </p:pic>
    </p:spTree>
    <p:extLst>
      <p:ext uri="{BB962C8B-B14F-4D97-AF65-F5344CB8AC3E}">
        <p14:creationId xmlns:p14="http://schemas.microsoft.com/office/powerpoint/2010/main" val="373799286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56B125-46F0-4354-A966-2EEEAEA4E4C3}"/>
              </a:ext>
            </a:extLst>
          </p:cNvPr>
          <p:cNvSpPr>
            <a:spLocks noGrp="1"/>
          </p:cNvSpPr>
          <p:nvPr>
            <p:ph type="title"/>
          </p:nvPr>
        </p:nvSpPr>
        <p:spPr>
          <a:xfrm>
            <a:off x="755576" y="262048"/>
            <a:ext cx="7772400" cy="1143000"/>
          </a:xfrm>
        </p:spPr>
        <p:txBody>
          <a:bodyPr/>
          <a:lstStyle/>
          <a:p>
            <a:r>
              <a:rPr lang="nl-NL" dirty="0">
                <a:solidFill>
                  <a:srgbClr val="00ACB0"/>
                </a:solidFill>
              </a:rPr>
              <a:t>Verschuivende doelen</a:t>
            </a:r>
          </a:p>
        </p:txBody>
      </p:sp>
      <p:grpSp>
        <p:nvGrpSpPr>
          <p:cNvPr id="4" name="Groep 3">
            <a:extLst>
              <a:ext uri="{FF2B5EF4-FFF2-40B4-BE49-F238E27FC236}">
                <a16:creationId xmlns:a16="http://schemas.microsoft.com/office/drawing/2014/main" id="{C9B79D61-4135-49C1-8258-BA526CA599C7}"/>
              </a:ext>
            </a:extLst>
          </p:cNvPr>
          <p:cNvGrpSpPr/>
          <p:nvPr/>
        </p:nvGrpSpPr>
        <p:grpSpPr>
          <a:xfrm>
            <a:off x="387436" y="1700808"/>
            <a:ext cx="8369128" cy="3707090"/>
            <a:chOff x="501181" y="638175"/>
            <a:chExt cx="4051952" cy="2070974"/>
          </a:xfrm>
        </p:grpSpPr>
        <p:grpSp>
          <p:nvGrpSpPr>
            <p:cNvPr id="5" name="Groep 4">
              <a:extLst>
                <a:ext uri="{FF2B5EF4-FFF2-40B4-BE49-F238E27FC236}">
                  <a16:creationId xmlns:a16="http://schemas.microsoft.com/office/drawing/2014/main" id="{9D1E1DED-C92B-4A09-9D16-924B4427C7AB}"/>
                </a:ext>
              </a:extLst>
            </p:cNvPr>
            <p:cNvGrpSpPr/>
            <p:nvPr/>
          </p:nvGrpSpPr>
          <p:grpSpPr>
            <a:xfrm>
              <a:off x="914273" y="638175"/>
              <a:ext cx="3638860" cy="1630262"/>
              <a:chOff x="-127" y="0"/>
              <a:chExt cx="3638860" cy="1630262"/>
            </a:xfrm>
          </p:grpSpPr>
          <p:sp>
            <p:nvSpPr>
              <p:cNvPr id="7" name="Tekstvak 2">
                <a:extLst>
                  <a:ext uri="{FF2B5EF4-FFF2-40B4-BE49-F238E27FC236}">
                    <a16:creationId xmlns:a16="http://schemas.microsoft.com/office/drawing/2014/main" id="{FB884B46-006A-4F18-B7CE-76F6A5F2CCE5}"/>
                  </a:ext>
                </a:extLst>
              </p:cNvPr>
              <p:cNvSpPr txBox="1">
                <a:spLocks noChangeArrowheads="1"/>
              </p:cNvSpPr>
              <p:nvPr/>
            </p:nvSpPr>
            <p:spPr bwMode="auto">
              <a:xfrm>
                <a:off x="-127" y="95048"/>
                <a:ext cx="924559" cy="570864"/>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Doelen die gesteld zijn</a:t>
                </a:r>
              </a:p>
            </p:txBody>
          </p:sp>
          <p:sp>
            <p:nvSpPr>
              <p:cNvPr id="8" name="Tekstvak 2">
                <a:extLst>
                  <a:ext uri="{FF2B5EF4-FFF2-40B4-BE49-F238E27FC236}">
                    <a16:creationId xmlns:a16="http://schemas.microsoft.com/office/drawing/2014/main" id="{F5793FCC-DCEA-4024-A182-8ACC9CD3DFA8}"/>
                  </a:ext>
                </a:extLst>
              </p:cNvPr>
              <p:cNvSpPr txBox="1">
                <a:spLocks noChangeArrowheads="1"/>
              </p:cNvSpPr>
              <p:nvPr/>
            </p:nvSpPr>
            <p:spPr bwMode="auto">
              <a:xfrm>
                <a:off x="2323649" y="95048"/>
                <a:ext cx="1315084" cy="570864"/>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000" dirty="0">
                    <a:effectLst/>
                    <a:latin typeface="Calibri" panose="020F0502020204030204" pitchFamily="34" charset="0"/>
                    <a:ea typeface="Calibri" panose="020F0502020204030204" pitchFamily="34" charset="0"/>
                    <a:cs typeface="Times New Roman" panose="02020603050405020304" pitchFamily="18" charset="0"/>
                  </a:rPr>
                  <a:t>Resultaten blijken onder de maat</a:t>
                </a:r>
              </a:p>
            </p:txBody>
          </p:sp>
          <p:sp>
            <p:nvSpPr>
              <p:cNvPr id="9" name="Tekstvak 2">
                <a:extLst>
                  <a:ext uri="{FF2B5EF4-FFF2-40B4-BE49-F238E27FC236}">
                    <a16:creationId xmlns:a16="http://schemas.microsoft.com/office/drawing/2014/main" id="{1E03ED6E-23E0-434C-92D6-76BF60BE7E33}"/>
                  </a:ext>
                </a:extLst>
              </p:cNvPr>
              <p:cNvSpPr txBox="1">
                <a:spLocks noChangeArrowheads="1"/>
              </p:cNvSpPr>
              <p:nvPr/>
            </p:nvSpPr>
            <p:spPr bwMode="auto">
              <a:xfrm>
                <a:off x="904549" y="875883"/>
                <a:ext cx="1743074" cy="75437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000" dirty="0">
                    <a:effectLst/>
                    <a:latin typeface="Calibri" panose="020F0502020204030204" pitchFamily="34" charset="0"/>
                    <a:ea typeface="Calibri" panose="020F0502020204030204" pitchFamily="34" charset="0"/>
                    <a:cs typeface="Times New Roman" panose="02020603050405020304" pitchFamily="18" charset="0"/>
                  </a:rPr>
                  <a:t>Normen voor het halen van doelen worden naar beneden bijgesteld</a:t>
                </a:r>
              </a:p>
            </p:txBody>
          </p:sp>
          <p:sp>
            <p:nvSpPr>
              <p:cNvPr id="10" name="Vrije vorm: vorm 9">
                <a:extLst>
                  <a:ext uri="{FF2B5EF4-FFF2-40B4-BE49-F238E27FC236}">
                    <a16:creationId xmlns:a16="http://schemas.microsoft.com/office/drawing/2014/main" id="{46399048-9F2F-4357-856F-ACC1C778A79A}"/>
                  </a:ext>
                </a:extLst>
              </p:cNvPr>
              <p:cNvSpPr/>
              <p:nvPr/>
            </p:nvSpPr>
            <p:spPr>
              <a:xfrm>
                <a:off x="942975" y="0"/>
                <a:ext cx="1381125" cy="257315"/>
              </a:xfrm>
              <a:custGeom>
                <a:avLst/>
                <a:gdLst>
                  <a:gd name="connsiteX0" fmla="*/ 0 w 1381125"/>
                  <a:gd name="connsiteY0" fmla="*/ 257315 h 257315"/>
                  <a:gd name="connsiteX1" fmla="*/ 476250 w 1381125"/>
                  <a:gd name="connsiteY1" fmla="*/ 140 h 257315"/>
                  <a:gd name="connsiteX2" fmla="*/ 1381125 w 1381125"/>
                  <a:gd name="connsiteY2" fmla="*/ 228740 h 257315"/>
                </a:gdLst>
                <a:ahLst/>
                <a:cxnLst>
                  <a:cxn ang="0">
                    <a:pos x="connsiteX0" y="connsiteY0"/>
                  </a:cxn>
                  <a:cxn ang="0">
                    <a:pos x="connsiteX1" y="connsiteY1"/>
                  </a:cxn>
                  <a:cxn ang="0">
                    <a:pos x="connsiteX2" y="connsiteY2"/>
                  </a:cxn>
                </a:cxnLst>
                <a:rect l="l" t="t" r="r" b="b"/>
                <a:pathLst>
                  <a:path w="1381125" h="257315">
                    <a:moveTo>
                      <a:pt x="0" y="257315"/>
                    </a:moveTo>
                    <a:cubicBezTo>
                      <a:pt x="123031" y="131108"/>
                      <a:pt x="246063" y="4902"/>
                      <a:pt x="476250" y="140"/>
                    </a:cubicBezTo>
                    <a:cubicBezTo>
                      <a:pt x="706437" y="-4622"/>
                      <a:pt x="1043781" y="112059"/>
                      <a:pt x="1381125" y="228740"/>
                    </a:cubicBezTo>
                  </a:path>
                </a:pathLst>
              </a:custGeom>
              <a:noFill/>
              <a:ln w="19050" cap="flat" cmpd="sng" algn="ctr">
                <a:solidFill>
                  <a:srgbClr val="4472C4">
                    <a:shade val="50000"/>
                  </a:srgbClr>
                </a:solidFill>
                <a:prstDash val="solid"/>
                <a:miter lim="800000"/>
                <a:headEnd type="none" w="med" len="med"/>
                <a:tailEnd type="arrow" w="med" len="me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sp>
            <p:nvSpPr>
              <p:cNvPr id="11" name="Vrije vorm: vorm 10">
                <a:extLst>
                  <a:ext uri="{FF2B5EF4-FFF2-40B4-BE49-F238E27FC236}">
                    <a16:creationId xmlns:a16="http://schemas.microsoft.com/office/drawing/2014/main" id="{0A4F3F71-738C-46A6-BCC1-5EAF99C7D6E2}"/>
                  </a:ext>
                </a:extLst>
              </p:cNvPr>
              <p:cNvSpPr/>
              <p:nvPr/>
            </p:nvSpPr>
            <p:spPr>
              <a:xfrm>
                <a:off x="2657475" y="459788"/>
                <a:ext cx="328429" cy="711788"/>
              </a:xfrm>
              <a:custGeom>
                <a:avLst/>
                <a:gdLst>
                  <a:gd name="connsiteX0" fmla="*/ 457200 w 501194"/>
                  <a:gd name="connsiteY0" fmla="*/ 0 h 495300"/>
                  <a:gd name="connsiteX1" fmla="*/ 457200 w 501194"/>
                  <a:gd name="connsiteY1" fmla="*/ 276225 h 495300"/>
                  <a:gd name="connsiteX2" fmla="*/ 0 w 501194"/>
                  <a:gd name="connsiteY2" fmla="*/ 495300 h 495300"/>
                </a:gdLst>
                <a:ahLst/>
                <a:cxnLst>
                  <a:cxn ang="0">
                    <a:pos x="connsiteX0" y="connsiteY0"/>
                  </a:cxn>
                  <a:cxn ang="0">
                    <a:pos x="connsiteX1" y="connsiteY1"/>
                  </a:cxn>
                  <a:cxn ang="0">
                    <a:pos x="connsiteX2" y="connsiteY2"/>
                  </a:cxn>
                </a:cxnLst>
                <a:rect l="l" t="t" r="r" b="b"/>
                <a:pathLst>
                  <a:path w="501194" h="495300">
                    <a:moveTo>
                      <a:pt x="457200" y="0"/>
                    </a:moveTo>
                    <a:cubicBezTo>
                      <a:pt x="495300" y="96837"/>
                      <a:pt x="533400" y="193675"/>
                      <a:pt x="457200" y="276225"/>
                    </a:cubicBezTo>
                    <a:cubicBezTo>
                      <a:pt x="381000" y="358775"/>
                      <a:pt x="190500" y="427037"/>
                      <a:pt x="0" y="495300"/>
                    </a:cubicBezTo>
                  </a:path>
                </a:pathLst>
              </a:custGeom>
              <a:noFill/>
              <a:ln w="19050" cap="flat" cmpd="sng" algn="ctr">
                <a:solidFill>
                  <a:srgbClr val="4472C4">
                    <a:shade val="50000"/>
                  </a:srgbClr>
                </a:solidFill>
                <a:prstDash val="solid"/>
                <a:miter lim="800000"/>
                <a:headEnd type="none" w="med" len="med"/>
                <a:tailEnd type="arrow" w="med" len="me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sp>
            <p:nvSpPr>
              <p:cNvPr id="12" name="Vrije vorm: vorm 11">
                <a:extLst>
                  <a:ext uri="{FF2B5EF4-FFF2-40B4-BE49-F238E27FC236}">
                    <a16:creationId xmlns:a16="http://schemas.microsoft.com/office/drawing/2014/main" id="{E313D03E-4993-4F36-A499-DA00C8393DED}"/>
                  </a:ext>
                </a:extLst>
              </p:cNvPr>
              <p:cNvSpPr/>
              <p:nvPr/>
            </p:nvSpPr>
            <p:spPr>
              <a:xfrm>
                <a:off x="361950" y="685800"/>
                <a:ext cx="540878" cy="533400"/>
              </a:xfrm>
              <a:custGeom>
                <a:avLst/>
                <a:gdLst>
                  <a:gd name="connsiteX0" fmla="*/ 540878 w 540878"/>
                  <a:gd name="connsiteY0" fmla="*/ 533400 h 533400"/>
                  <a:gd name="connsiteX1" fmla="*/ 17003 w 540878"/>
                  <a:gd name="connsiteY1" fmla="*/ 304800 h 533400"/>
                  <a:gd name="connsiteX2" fmla="*/ 178928 w 540878"/>
                  <a:gd name="connsiteY2" fmla="*/ 0 h 533400"/>
                </a:gdLst>
                <a:ahLst/>
                <a:cxnLst>
                  <a:cxn ang="0">
                    <a:pos x="connsiteX0" y="connsiteY0"/>
                  </a:cxn>
                  <a:cxn ang="0">
                    <a:pos x="connsiteX1" y="connsiteY1"/>
                  </a:cxn>
                  <a:cxn ang="0">
                    <a:pos x="connsiteX2" y="connsiteY2"/>
                  </a:cxn>
                </a:cxnLst>
                <a:rect l="l" t="t" r="r" b="b"/>
                <a:pathLst>
                  <a:path w="540878" h="533400">
                    <a:moveTo>
                      <a:pt x="540878" y="533400"/>
                    </a:moveTo>
                    <a:cubicBezTo>
                      <a:pt x="309103" y="463550"/>
                      <a:pt x="77328" y="393700"/>
                      <a:pt x="17003" y="304800"/>
                    </a:cubicBezTo>
                    <a:cubicBezTo>
                      <a:pt x="-43322" y="215900"/>
                      <a:pt x="67803" y="107950"/>
                      <a:pt x="178928" y="0"/>
                    </a:cubicBezTo>
                  </a:path>
                </a:pathLst>
              </a:custGeom>
              <a:noFill/>
              <a:ln w="19050" cap="flat" cmpd="sng" algn="ctr">
                <a:solidFill>
                  <a:srgbClr val="4472C4">
                    <a:shade val="50000"/>
                  </a:srgbClr>
                </a:solidFill>
                <a:prstDash val="solid"/>
                <a:miter lim="800000"/>
                <a:headEnd type="none" w="med" len="med"/>
                <a:tailEnd type="arrow" w="med" len="me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grpSp>
        <p:sp>
          <p:nvSpPr>
            <p:cNvPr id="6" name="Tekstvak 2">
              <a:extLst>
                <a:ext uri="{FF2B5EF4-FFF2-40B4-BE49-F238E27FC236}">
                  <a16:creationId xmlns:a16="http://schemas.microsoft.com/office/drawing/2014/main" id="{9C34C7E7-06B9-4B5F-A5FC-0F0B9BD512D4}"/>
                </a:ext>
              </a:extLst>
            </p:cNvPr>
            <p:cNvSpPr txBox="1">
              <a:spLocks noChangeArrowheads="1"/>
            </p:cNvSpPr>
            <p:nvPr/>
          </p:nvSpPr>
          <p:spPr bwMode="auto">
            <a:xfrm>
              <a:off x="501181" y="2426502"/>
              <a:ext cx="2742311" cy="282647"/>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2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Patroon: doelen worden naar beneden bijgesteld</a:t>
              </a:r>
            </a:p>
          </p:txBody>
        </p:sp>
      </p:grpSp>
    </p:spTree>
    <p:extLst>
      <p:ext uri="{BB962C8B-B14F-4D97-AF65-F5344CB8AC3E}">
        <p14:creationId xmlns:p14="http://schemas.microsoft.com/office/powerpoint/2010/main" val="122469471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3771B3B4-0A63-724A-BE55-A686B14B2734}"/>
              </a:ext>
            </a:extLst>
          </p:cNvPr>
          <p:cNvSpPr>
            <a:spLocks noGrp="1" noChangeArrowheads="1"/>
          </p:cNvSpPr>
          <p:nvPr>
            <p:ph type="title"/>
          </p:nvPr>
        </p:nvSpPr>
        <p:spPr>
          <a:xfrm>
            <a:off x="685800" y="404664"/>
            <a:ext cx="7772400" cy="1143000"/>
          </a:xfrm>
        </p:spPr>
        <p:txBody>
          <a:bodyPr/>
          <a:lstStyle/>
          <a:p>
            <a:r>
              <a:rPr lang="en-NL" altLang="en-NL" dirty="0">
                <a:solidFill>
                  <a:srgbClr val="00ACB0"/>
                </a:solidFill>
              </a:rPr>
              <a:t>5. Groei en onderinvestering</a:t>
            </a:r>
          </a:p>
        </p:txBody>
      </p:sp>
      <p:pic>
        <p:nvPicPr>
          <p:cNvPr id="29698" name="Picture 4" descr="Diagram&#10;&#10;Description automatically generated">
            <a:extLst>
              <a:ext uri="{FF2B5EF4-FFF2-40B4-BE49-F238E27FC236}">
                <a16:creationId xmlns:a16="http://schemas.microsoft.com/office/drawing/2014/main" id="{66F2B7B4-12E0-5945-A317-2F306926EE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700213"/>
            <a:ext cx="4032250" cy="396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Picture 6">
            <a:extLst>
              <a:ext uri="{FF2B5EF4-FFF2-40B4-BE49-F238E27FC236}">
                <a16:creationId xmlns:a16="http://schemas.microsoft.com/office/drawing/2014/main" id="{B243E4AF-213D-B449-AFF8-7F30B2372A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1700213"/>
            <a:ext cx="4297362" cy="396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981887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4E385A10-AFCA-434C-A98F-13CD452ACCC1}"/>
              </a:ext>
            </a:extLst>
          </p:cNvPr>
          <p:cNvSpPr>
            <a:spLocks noGrp="1" noChangeArrowheads="1"/>
          </p:cNvSpPr>
          <p:nvPr>
            <p:ph type="title"/>
          </p:nvPr>
        </p:nvSpPr>
        <p:spPr>
          <a:xfrm>
            <a:off x="838200" y="604838"/>
            <a:ext cx="6172200" cy="584200"/>
          </a:xfrm>
        </p:spPr>
        <p:txBody>
          <a:bodyPr/>
          <a:lstStyle/>
          <a:p>
            <a:r>
              <a:rPr lang="en-NL" altLang="en-NL" dirty="0">
                <a:solidFill>
                  <a:srgbClr val="00ACB0"/>
                </a:solidFill>
              </a:rPr>
              <a:t>6. Succes-leidt-tot-aandacht</a:t>
            </a:r>
          </a:p>
        </p:txBody>
      </p:sp>
      <p:pic>
        <p:nvPicPr>
          <p:cNvPr id="30722" name="Picture 4">
            <a:extLst>
              <a:ext uri="{FF2B5EF4-FFF2-40B4-BE49-F238E27FC236}">
                <a16:creationId xmlns:a16="http://schemas.microsoft.com/office/drawing/2014/main" id="{9D6309D7-245B-7347-953A-1D48C23E94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3356992"/>
            <a:ext cx="5048250" cy="181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6" descr="Diagram&#10;&#10;Description automatically generated">
            <a:extLst>
              <a:ext uri="{FF2B5EF4-FFF2-40B4-BE49-F238E27FC236}">
                <a16:creationId xmlns:a16="http://schemas.microsoft.com/office/drawing/2014/main" id="{030A1863-F864-A240-896D-1193399597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1477668"/>
            <a:ext cx="504825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64789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a:extLst>
              <a:ext uri="{FF2B5EF4-FFF2-40B4-BE49-F238E27FC236}">
                <a16:creationId xmlns:a16="http://schemas.microsoft.com/office/drawing/2014/main" id="{D20B9F65-F818-AC41-B573-B971A3887B0A}"/>
              </a:ext>
            </a:extLst>
          </p:cNvPr>
          <p:cNvSpPr>
            <a:spLocks noGrp="1" noChangeArrowheads="1"/>
          </p:cNvSpPr>
          <p:nvPr>
            <p:ph type="title"/>
          </p:nvPr>
        </p:nvSpPr>
        <p:spPr>
          <a:xfrm>
            <a:off x="231775" y="228069"/>
            <a:ext cx="7772400" cy="1143000"/>
          </a:xfrm>
        </p:spPr>
        <p:txBody>
          <a:bodyPr/>
          <a:lstStyle/>
          <a:p>
            <a:r>
              <a:rPr lang="en-NL" altLang="en-NL" dirty="0">
                <a:solidFill>
                  <a:srgbClr val="00ACB0"/>
                </a:solidFill>
              </a:rPr>
              <a:t>7. Escalatie</a:t>
            </a:r>
          </a:p>
        </p:txBody>
      </p:sp>
      <p:pic>
        <p:nvPicPr>
          <p:cNvPr id="31746" name="Picture 4" descr="Diagram&#10;&#10;Description automatically generated">
            <a:extLst>
              <a:ext uri="{FF2B5EF4-FFF2-40B4-BE49-F238E27FC236}">
                <a16:creationId xmlns:a16="http://schemas.microsoft.com/office/drawing/2014/main" id="{112FEF0C-AF04-924E-B36B-3C54B497F7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7525" y="1371069"/>
            <a:ext cx="4708525"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Picture 6" descr="Diagram&#10;&#10;Description automatically generated">
            <a:extLst>
              <a:ext uri="{FF2B5EF4-FFF2-40B4-BE49-F238E27FC236}">
                <a16:creationId xmlns:a16="http://schemas.microsoft.com/office/drawing/2014/main" id="{EA1F0EFE-0286-8141-914C-6F06F298AC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3522131"/>
            <a:ext cx="4708525"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392366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1DFD6517-89F6-A04A-B140-3CF5A7DF3A6C}"/>
              </a:ext>
            </a:extLst>
          </p:cNvPr>
          <p:cNvSpPr>
            <a:spLocks noGrp="1" noChangeArrowheads="1"/>
          </p:cNvSpPr>
          <p:nvPr>
            <p:ph type="title"/>
          </p:nvPr>
        </p:nvSpPr>
        <p:spPr/>
        <p:txBody>
          <a:bodyPr/>
          <a:lstStyle/>
          <a:p>
            <a:r>
              <a:rPr lang="en-NL" altLang="en-NL" dirty="0">
                <a:solidFill>
                  <a:srgbClr val="00ACB0"/>
                </a:solidFill>
              </a:rPr>
              <a:t>8. Individueel gewin</a:t>
            </a:r>
          </a:p>
        </p:txBody>
      </p:sp>
      <p:pic>
        <p:nvPicPr>
          <p:cNvPr id="32770" name="Picture 6" descr="Diagram&#10;&#10;Description automatically generated">
            <a:extLst>
              <a:ext uri="{FF2B5EF4-FFF2-40B4-BE49-F238E27FC236}">
                <a16:creationId xmlns:a16="http://schemas.microsoft.com/office/drawing/2014/main" id="{96941831-2136-F444-A389-1DBA610D8F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1857375"/>
            <a:ext cx="3886200" cy="359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8" descr="Diagram&#10;&#10;Description automatically generated">
            <a:extLst>
              <a:ext uri="{FF2B5EF4-FFF2-40B4-BE49-F238E27FC236}">
                <a16:creationId xmlns:a16="http://schemas.microsoft.com/office/drawing/2014/main" id="{20C53A21-365A-7E42-A4FC-EAB720D3BC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844675"/>
            <a:ext cx="4173538" cy="360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52640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BD66949A-88B2-8746-B090-EABE696B34D0}"/>
              </a:ext>
            </a:extLst>
          </p:cNvPr>
          <p:cNvSpPr>
            <a:spLocks noGrp="1" noChangeArrowheads="1"/>
          </p:cNvSpPr>
          <p:nvPr>
            <p:ph type="title"/>
          </p:nvPr>
        </p:nvSpPr>
        <p:spPr>
          <a:xfrm>
            <a:off x="685800" y="188640"/>
            <a:ext cx="7772400" cy="1143000"/>
          </a:xfrm>
        </p:spPr>
        <p:txBody>
          <a:bodyPr/>
          <a:lstStyle/>
          <a:p>
            <a:r>
              <a:rPr lang="en-NL" altLang="en-NL" sz="2800" dirty="0">
                <a:solidFill>
                  <a:srgbClr val="00ACB0"/>
                </a:solidFill>
              </a:rPr>
              <a:t>Oefening in tweetallen</a:t>
            </a:r>
          </a:p>
        </p:txBody>
      </p:sp>
      <p:sp>
        <p:nvSpPr>
          <p:cNvPr id="4" name="Rectangle 3">
            <a:extLst>
              <a:ext uri="{FF2B5EF4-FFF2-40B4-BE49-F238E27FC236}">
                <a16:creationId xmlns:a16="http://schemas.microsoft.com/office/drawing/2014/main" id="{AD36411F-E65A-1842-AE93-C9895016F18B}"/>
              </a:ext>
            </a:extLst>
          </p:cNvPr>
          <p:cNvSpPr/>
          <p:nvPr/>
        </p:nvSpPr>
        <p:spPr>
          <a:xfrm>
            <a:off x="865187" y="1124744"/>
            <a:ext cx="7593013" cy="3416320"/>
          </a:xfrm>
          <a:prstGeom prst="rect">
            <a:avLst/>
          </a:prstGeom>
        </p:spPr>
        <p:txBody>
          <a:bodyPr>
            <a:spAutoFit/>
          </a:bodyPr>
          <a:lstStyle/>
          <a:p>
            <a:pPr marL="342900" indent="-342900">
              <a:buFontTx/>
              <a:buAutoNum type="arabicPeriod"/>
              <a:defRPr/>
            </a:pPr>
            <a:r>
              <a:rPr lang="en-GB" sz="2400" dirty="0" err="1">
                <a:latin typeface="Times" pitchFamily="2" charset="0"/>
              </a:rPr>
              <a:t>Herken</a:t>
            </a:r>
            <a:r>
              <a:rPr lang="en-GB" sz="2400" dirty="0">
                <a:latin typeface="Times" pitchFamily="2" charset="0"/>
              </a:rPr>
              <a:t> je </a:t>
            </a:r>
            <a:r>
              <a:rPr lang="en-GB" sz="2400" dirty="0" err="1">
                <a:latin typeface="Times" pitchFamily="2" charset="0"/>
              </a:rPr>
              <a:t>een</a:t>
            </a:r>
            <a:r>
              <a:rPr lang="en-GB" sz="2400" dirty="0">
                <a:latin typeface="Times" pitchFamily="2" charset="0"/>
              </a:rPr>
              <a:t> archetype in </a:t>
            </a:r>
            <a:r>
              <a:rPr lang="en-GB" sz="2400" dirty="0" err="1">
                <a:latin typeface="Times" pitchFamily="2" charset="0"/>
              </a:rPr>
              <a:t>jouw</a:t>
            </a:r>
            <a:r>
              <a:rPr lang="en-GB" sz="2400" dirty="0">
                <a:latin typeface="Times" pitchFamily="2" charset="0"/>
              </a:rPr>
              <a:t> </a:t>
            </a:r>
            <a:r>
              <a:rPr lang="en-GB" sz="2400" dirty="0" err="1">
                <a:latin typeface="Times" pitchFamily="2" charset="0"/>
              </a:rPr>
              <a:t>organisatie</a:t>
            </a:r>
            <a:r>
              <a:rPr lang="en-GB" sz="2400" dirty="0">
                <a:latin typeface="Times" pitchFamily="2" charset="0"/>
              </a:rPr>
              <a:t>?</a:t>
            </a:r>
          </a:p>
          <a:p>
            <a:pPr marL="342900" indent="-342900">
              <a:buFontTx/>
              <a:buAutoNum type="arabicPeriod"/>
              <a:defRPr/>
            </a:pPr>
            <a:r>
              <a:rPr lang="en-GB" sz="2400" dirty="0" err="1">
                <a:latin typeface="Times" pitchFamily="2" charset="0"/>
              </a:rPr>
              <a:t>Teken</a:t>
            </a:r>
            <a:r>
              <a:rPr lang="en-GB" sz="2400" dirty="0">
                <a:latin typeface="Times" pitchFamily="2" charset="0"/>
              </a:rPr>
              <a:t> het </a:t>
            </a:r>
            <a:r>
              <a:rPr lang="en-GB" sz="2400" dirty="0" err="1">
                <a:latin typeface="Times" pitchFamily="2" charset="0"/>
              </a:rPr>
              <a:t>gedrag</a:t>
            </a:r>
            <a:r>
              <a:rPr lang="en-GB" sz="2400" dirty="0">
                <a:latin typeface="Times" pitchFamily="2" charset="0"/>
              </a:rPr>
              <a:t> in </a:t>
            </a:r>
            <a:r>
              <a:rPr lang="en-GB" sz="2400" dirty="0" err="1">
                <a:latin typeface="Times" pitchFamily="2" charset="0"/>
              </a:rPr>
              <a:t>een</a:t>
            </a:r>
            <a:r>
              <a:rPr lang="en-GB" sz="2400" dirty="0">
                <a:latin typeface="Times" pitchFamily="2" charset="0"/>
              </a:rPr>
              <a:t> </a:t>
            </a:r>
            <a:r>
              <a:rPr lang="en-GB" sz="2400" dirty="0" err="1">
                <a:latin typeface="Times" pitchFamily="2" charset="0"/>
              </a:rPr>
              <a:t>systeemtekening</a:t>
            </a:r>
            <a:r>
              <a:rPr lang="en-GB" sz="2400" dirty="0">
                <a:latin typeface="Times" pitchFamily="2" charset="0"/>
              </a:rPr>
              <a:t>.</a:t>
            </a:r>
          </a:p>
          <a:p>
            <a:pPr marL="342900" indent="-342900">
              <a:buFontTx/>
              <a:buAutoNum type="arabicPeriod" startAt="4"/>
              <a:defRPr/>
            </a:pPr>
            <a:r>
              <a:rPr lang="en-GB" sz="2400" dirty="0" err="1">
                <a:latin typeface="Times" pitchFamily="2" charset="0"/>
              </a:rPr>
              <a:t>Als</a:t>
            </a:r>
            <a:r>
              <a:rPr lang="en-GB" sz="2400" dirty="0">
                <a:latin typeface="Times" pitchFamily="2" charset="0"/>
              </a:rPr>
              <a:t> je de </a:t>
            </a:r>
            <a:r>
              <a:rPr lang="en-GB" sz="2400" dirty="0" err="1">
                <a:latin typeface="Times" pitchFamily="2" charset="0"/>
              </a:rPr>
              <a:t>tekening</a:t>
            </a:r>
            <a:r>
              <a:rPr lang="en-GB" sz="2400" dirty="0">
                <a:latin typeface="Times" pitchFamily="2" charset="0"/>
              </a:rPr>
              <a:t> </a:t>
            </a:r>
            <a:r>
              <a:rPr lang="en-GB" sz="2400" dirty="0" err="1">
                <a:latin typeface="Times" pitchFamily="2" charset="0"/>
              </a:rPr>
              <a:t>gemaakt</a:t>
            </a:r>
            <a:r>
              <a:rPr lang="en-GB" sz="2400" dirty="0">
                <a:latin typeface="Times" pitchFamily="2" charset="0"/>
              </a:rPr>
              <a:t> </a:t>
            </a:r>
            <a:r>
              <a:rPr lang="en-GB" sz="2400" dirty="0" err="1">
                <a:latin typeface="Times" pitchFamily="2" charset="0"/>
              </a:rPr>
              <a:t>hebt</a:t>
            </a:r>
            <a:r>
              <a:rPr lang="en-GB" sz="2400" dirty="0">
                <a:latin typeface="Times" pitchFamily="2" charset="0"/>
              </a:rPr>
              <a:t>, check </a:t>
            </a:r>
            <a:r>
              <a:rPr lang="en-GB" sz="2400" dirty="0" err="1">
                <a:latin typeface="Times" pitchFamily="2" charset="0"/>
              </a:rPr>
              <a:t>deze</a:t>
            </a:r>
            <a:r>
              <a:rPr lang="en-GB" sz="2400" dirty="0">
                <a:latin typeface="Times" pitchFamily="2" charset="0"/>
              </a:rPr>
              <a:t> </a:t>
            </a:r>
            <a:r>
              <a:rPr lang="en-GB" sz="2400" dirty="0" err="1">
                <a:latin typeface="Times" pitchFamily="2" charset="0"/>
              </a:rPr>
              <a:t>nog</a:t>
            </a:r>
            <a:r>
              <a:rPr lang="en-GB" sz="2400" dirty="0">
                <a:latin typeface="Times" pitchFamily="2" charset="0"/>
              </a:rPr>
              <a:t> </a:t>
            </a:r>
            <a:r>
              <a:rPr lang="en-GB" sz="2400" dirty="0" err="1">
                <a:latin typeface="Times" pitchFamily="2" charset="0"/>
              </a:rPr>
              <a:t>eens</a:t>
            </a:r>
            <a:r>
              <a:rPr lang="en-GB" sz="2400" dirty="0">
                <a:latin typeface="Times" pitchFamily="2" charset="0"/>
              </a:rPr>
              <a:t> met de </a:t>
            </a:r>
            <a:r>
              <a:rPr lang="en-GB" sz="2400" dirty="0" err="1">
                <a:latin typeface="Times" pitchFamily="2" charset="0"/>
              </a:rPr>
              <a:t>werkelijkheid</a:t>
            </a:r>
            <a:r>
              <a:rPr lang="en-GB" sz="2400" dirty="0">
                <a:latin typeface="Times" pitchFamily="2" charset="0"/>
              </a:rPr>
              <a:t> van je </a:t>
            </a:r>
            <a:r>
              <a:rPr lang="en-GB" sz="2400" dirty="0" err="1">
                <a:latin typeface="Times" pitchFamily="2" charset="0"/>
              </a:rPr>
              <a:t>verhaal</a:t>
            </a:r>
            <a:r>
              <a:rPr lang="en-GB" sz="2400" dirty="0">
                <a:latin typeface="Times" pitchFamily="2" charset="0"/>
              </a:rPr>
              <a:t>.</a:t>
            </a:r>
          </a:p>
          <a:p>
            <a:pPr marL="342900" indent="-342900">
              <a:buFontTx/>
              <a:buAutoNum type="arabicPeriod" startAt="5"/>
              <a:defRPr/>
            </a:pPr>
            <a:r>
              <a:rPr lang="en-GB" sz="2400" dirty="0" err="1">
                <a:latin typeface="Times" pitchFamily="2" charset="0"/>
              </a:rPr>
              <a:t>Als</a:t>
            </a:r>
            <a:r>
              <a:rPr lang="en-GB" sz="2400" dirty="0">
                <a:latin typeface="Times" pitchFamily="2" charset="0"/>
              </a:rPr>
              <a:t> je </a:t>
            </a:r>
            <a:r>
              <a:rPr lang="en-GB" sz="2400" dirty="0" err="1">
                <a:latin typeface="Times" pitchFamily="2" charset="0"/>
              </a:rPr>
              <a:t>naar</a:t>
            </a:r>
            <a:r>
              <a:rPr lang="en-GB" sz="2400" dirty="0">
                <a:latin typeface="Times" pitchFamily="2" charset="0"/>
              </a:rPr>
              <a:t> het diagram </a:t>
            </a:r>
            <a:r>
              <a:rPr lang="en-GB" sz="2400" dirty="0" err="1">
                <a:latin typeface="Times" pitchFamily="2" charset="0"/>
              </a:rPr>
              <a:t>kijkt</a:t>
            </a:r>
            <a:r>
              <a:rPr lang="en-GB" sz="2400" dirty="0">
                <a:latin typeface="Times" pitchFamily="2" charset="0"/>
              </a:rPr>
              <a:t>, </a:t>
            </a:r>
            <a:r>
              <a:rPr lang="en-GB" sz="2400" dirty="0" err="1">
                <a:latin typeface="Times" pitchFamily="2" charset="0"/>
              </a:rPr>
              <a:t>zie</a:t>
            </a:r>
            <a:r>
              <a:rPr lang="en-GB" sz="2400" dirty="0">
                <a:latin typeface="Times" pitchFamily="2" charset="0"/>
              </a:rPr>
              <a:t> je </a:t>
            </a:r>
            <a:r>
              <a:rPr lang="en-GB" sz="2400" dirty="0" err="1">
                <a:latin typeface="Times" pitchFamily="2" charset="0"/>
              </a:rPr>
              <a:t>dat</a:t>
            </a:r>
            <a:r>
              <a:rPr lang="en-GB" sz="2400" dirty="0">
                <a:latin typeface="Times" pitchFamily="2" charset="0"/>
              </a:rPr>
              <a:t> het archetype </a:t>
            </a:r>
            <a:r>
              <a:rPr lang="en-GB" sz="2400" dirty="0" err="1">
                <a:latin typeface="Times" pitchFamily="2" charset="0"/>
              </a:rPr>
              <a:t>inderdaad</a:t>
            </a:r>
            <a:r>
              <a:rPr lang="en-GB" sz="2400" dirty="0">
                <a:latin typeface="Times" pitchFamily="2" charset="0"/>
              </a:rPr>
              <a:t> </a:t>
            </a:r>
            <a:r>
              <a:rPr lang="en-GB" sz="2400" dirty="0" err="1">
                <a:latin typeface="Times" pitchFamily="2" charset="0"/>
              </a:rPr>
              <a:t>terug</a:t>
            </a:r>
            <a:r>
              <a:rPr lang="en-GB" sz="2400" dirty="0">
                <a:latin typeface="Times" pitchFamily="2" charset="0"/>
              </a:rPr>
              <a:t>?</a:t>
            </a:r>
          </a:p>
          <a:p>
            <a:pPr marL="342900" indent="-342900">
              <a:buFontTx/>
              <a:buAutoNum type="arabicPeriod" startAt="6"/>
              <a:defRPr/>
            </a:pPr>
            <a:r>
              <a:rPr lang="en-GB" sz="2400" dirty="0" err="1">
                <a:latin typeface="Times" pitchFamily="2" charset="0"/>
              </a:rPr>
              <a:t>Welke</a:t>
            </a:r>
            <a:r>
              <a:rPr lang="en-GB" sz="2400" dirty="0">
                <a:latin typeface="Times" pitchFamily="2" charset="0"/>
              </a:rPr>
              <a:t> </a:t>
            </a:r>
            <a:r>
              <a:rPr lang="en-GB" sz="2400" dirty="0" err="1">
                <a:latin typeface="Times" pitchFamily="2" charset="0"/>
              </a:rPr>
              <a:t>andere</a:t>
            </a:r>
            <a:r>
              <a:rPr lang="en-GB" sz="2400" dirty="0">
                <a:latin typeface="Times" pitchFamily="2" charset="0"/>
              </a:rPr>
              <a:t> archetypes </a:t>
            </a:r>
            <a:r>
              <a:rPr lang="en-GB" sz="2400" dirty="0" err="1">
                <a:latin typeface="Times" pitchFamily="2" charset="0"/>
              </a:rPr>
              <a:t>zijn</a:t>
            </a:r>
            <a:r>
              <a:rPr lang="en-GB" sz="2400" dirty="0">
                <a:latin typeface="Times" pitchFamily="2" charset="0"/>
              </a:rPr>
              <a:t> </a:t>
            </a:r>
            <a:r>
              <a:rPr lang="en-GB" sz="2400" dirty="0" err="1">
                <a:latin typeface="Times" pitchFamily="2" charset="0"/>
              </a:rPr>
              <a:t>misschien</a:t>
            </a:r>
            <a:r>
              <a:rPr lang="en-GB" sz="2400" dirty="0">
                <a:latin typeface="Times" pitchFamily="2" charset="0"/>
              </a:rPr>
              <a:t> van </a:t>
            </a:r>
            <a:r>
              <a:rPr lang="en-GB" sz="2400" dirty="0" err="1">
                <a:latin typeface="Times" pitchFamily="2" charset="0"/>
              </a:rPr>
              <a:t>toepassing</a:t>
            </a:r>
            <a:r>
              <a:rPr lang="en-GB" sz="2400" dirty="0">
                <a:latin typeface="Times" pitchFamily="2" charset="0"/>
              </a:rPr>
              <a:t>?</a:t>
            </a:r>
          </a:p>
          <a:p>
            <a:pPr marL="342900" indent="-342900">
              <a:buFontTx/>
              <a:buAutoNum type="arabicPeriod" startAt="7"/>
              <a:defRPr/>
            </a:pPr>
            <a:r>
              <a:rPr lang="en-GB" sz="2400" dirty="0" err="1">
                <a:latin typeface="Times" pitchFamily="2" charset="0"/>
              </a:rPr>
              <a:t>Welke</a:t>
            </a:r>
            <a:r>
              <a:rPr lang="en-GB" sz="2400" dirty="0">
                <a:latin typeface="Times" pitchFamily="2" charset="0"/>
              </a:rPr>
              <a:t> </a:t>
            </a:r>
            <a:r>
              <a:rPr lang="en-GB" sz="2400" dirty="0" err="1">
                <a:latin typeface="Times" pitchFamily="2" charset="0"/>
              </a:rPr>
              <a:t>andere</a:t>
            </a:r>
            <a:r>
              <a:rPr lang="en-GB" sz="2400" dirty="0">
                <a:latin typeface="Times" pitchFamily="2" charset="0"/>
              </a:rPr>
              <a:t> archetypes </a:t>
            </a:r>
            <a:r>
              <a:rPr lang="en-GB" sz="2400" dirty="0" err="1">
                <a:latin typeface="Times" pitchFamily="2" charset="0"/>
              </a:rPr>
              <a:t>gaan</a:t>
            </a:r>
            <a:r>
              <a:rPr lang="en-GB" sz="2400" dirty="0">
                <a:latin typeface="Times" pitchFamily="2" charset="0"/>
              </a:rPr>
              <a:t> </a:t>
            </a:r>
            <a:r>
              <a:rPr lang="en-GB" sz="2400" dirty="0" err="1">
                <a:latin typeface="Times" pitchFamily="2" charset="0"/>
              </a:rPr>
              <a:t>wellicht</a:t>
            </a:r>
            <a:r>
              <a:rPr lang="en-GB" sz="2400" dirty="0">
                <a:latin typeface="Times" pitchFamily="2" charset="0"/>
              </a:rPr>
              <a:t> in de </a:t>
            </a:r>
            <a:r>
              <a:rPr lang="en-GB" sz="2400" dirty="0" err="1">
                <a:latin typeface="Times" pitchFamily="2" charset="0"/>
              </a:rPr>
              <a:t>toekomst</a:t>
            </a:r>
            <a:r>
              <a:rPr lang="en-GB" sz="2400" dirty="0">
                <a:latin typeface="Times" pitchFamily="2" charset="0"/>
              </a:rPr>
              <a:t> </a:t>
            </a:r>
            <a:r>
              <a:rPr lang="en-GB" sz="2400" dirty="0" err="1">
                <a:latin typeface="Times" pitchFamily="2" charset="0"/>
              </a:rPr>
              <a:t>nog</a:t>
            </a:r>
            <a:r>
              <a:rPr lang="en-GB" sz="2400" dirty="0">
                <a:latin typeface="Times" pitchFamily="2" charset="0"/>
              </a:rPr>
              <a:t> </a:t>
            </a:r>
            <a:r>
              <a:rPr lang="en-GB" sz="2400" dirty="0" err="1">
                <a:latin typeface="Times" pitchFamily="2" charset="0"/>
              </a:rPr>
              <a:t>spelen</a:t>
            </a:r>
            <a:r>
              <a:rPr lang="en-GB" sz="2400" dirty="0">
                <a:latin typeface="Times" pitchFamily="2" charset="0"/>
              </a:rPr>
              <a:t>?</a:t>
            </a:r>
            <a:endParaRPr lang="en-GB" dirty="0">
              <a:latin typeface="Times" pitchFamily="2" charset="0"/>
            </a:endParaRPr>
          </a:p>
        </p:txBody>
      </p:sp>
    </p:spTree>
    <p:extLst>
      <p:ext uri="{BB962C8B-B14F-4D97-AF65-F5344CB8AC3E}">
        <p14:creationId xmlns:p14="http://schemas.microsoft.com/office/powerpoint/2010/main" val="342201915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4DB24-5D62-E2D5-2D05-0FB63F67432C}"/>
              </a:ext>
            </a:extLst>
          </p:cNvPr>
          <p:cNvSpPr>
            <a:spLocks noGrp="1"/>
          </p:cNvSpPr>
          <p:nvPr>
            <p:ph type="title"/>
          </p:nvPr>
        </p:nvSpPr>
        <p:spPr/>
        <p:txBody>
          <a:bodyPr/>
          <a:lstStyle/>
          <a:p>
            <a:r>
              <a:rPr lang="en-NL" dirty="0"/>
              <a:t>Literatuur</a:t>
            </a:r>
          </a:p>
        </p:txBody>
      </p:sp>
      <p:sp>
        <p:nvSpPr>
          <p:cNvPr id="3" name="Content Placeholder 2">
            <a:extLst>
              <a:ext uri="{FF2B5EF4-FFF2-40B4-BE49-F238E27FC236}">
                <a16:creationId xmlns:a16="http://schemas.microsoft.com/office/drawing/2014/main" id="{D6D10DEB-14D8-C95D-B14D-B94036E8871C}"/>
              </a:ext>
            </a:extLst>
          </p:cNvPr>
          <p:cNvSpPr>
            <a:spLocks noGrp="1"/>
          </p:cNvSpPr>
          <p:nvPr>
            <p:ph idx="1"/>
          </p:nvPr>
        </p:nvSpPr>
        <p:spPr/>
        <p:txBody>
          <a:bodyPr/>
          <a:lstStyle/>
          <a:p>
            <a:r>
              <a:rPr lang="en-GB" dirty="0">
                <a:effectLst/>
                <a:latin typeface="Helvetica" pitchFamily="2" charset="0"/>
              </a:rPr>
              <a:t>Crosby, P. B. (1979). </a:t>
            </a:r>
            <a:r>
              <a:rPr lang="en-GB" i="1" dirty="0">
                <a:effectLst/>
                <a:latin typeface="Helvetica" pitchFamily="2" charset="0"/>
              </a:rPr>
              <a:t>Quality is free. </a:t>
            </a:r>
            <a:r>
              <a:rPr lang="en-GB" dirty="0">
                <a:effectLst/>
                <a:latin typeface="Helvetica" pitchFamily="2" charset="0"/>
              </a:rPr>
              <a:t>New York, McGraw-Hill.</a:t>
            </a:r>
          </a:p>
          <a:p>
            <a:r>
              <a:rPr lang="en-GB" dirty="0" err="1">
                <a:effectLst/>
                <a:latin typeface="Helvetica" pitchFamily="2" charset="0"/>
              </a:rPr>
              <a:t>Juran</a:t>
            </a:r>
            <a:r>
              <a:rPr lang="en-GB" dirty="0">
                <a:effectLst/>
                <a:latin typeface="Helvetica" pitchFamily="2" charset="0"/>
              </a:rPr>
              <a:t>, J.M. (1992). </a:t>
            </a:r>
            <a:r>
              <a:rPr lang="en-GB" i="1" dirty="0" err="1">
                <a:effectLst/>
                <a:latin typeface="Helvetica" pitchFamily="2" charset="0"/>
              </a:rPr>
              <a:t>Juran</a:t>
            </a:r>
            <a:r>
              <a:rPr lang="en-GB" i="1" dirty="0">
                <a:effectLst/>
                <a:latin typeface="Helvetica" pitchFamily="2" charset="0"/>
              </a:rPr>
              <a:t> over </a:t>
            </a:r>
            <a:r>
              <a:rPr lang="en-GB" i="1" dirty="0" err="1">
                <a:effectLst/>
                <a:latin typeface="Helvetica" pitchFamily="2" charset="0"/>
              </a:rPr>
              <a:t>Kwaliteitsmanagement</a:t>
            </a:r>
            <a:r>
              <a:rPr lang="en-GB" i="1" dirty="0">
                <a:effectLst/>
                <a:latin typeface="Helvetica" pitchFamily="2" charset="0"/>
              </a:rPr>
              <a:t>: </a:t>
            </a:r>
            <a:r>
              <a:rPr lang="en-GB" i="1" dirty="0" err="1">
                <a:effectLst/>
                <a:latin typeface="Helvetica" pitchFamily="2" charset="0"/>
              </a:rPr>
              <a:t>plannen</a:t>
            </a:r>
            <a:r>
              <a:rPr lang="en-GB" i="1" dirty="0">
                <a:effectLst/>
                <a:latin typeface="Helvetica" pitchFamily="2" charset="0"/>
              </a:rPr>
              <a:t>, </a:t>
            </a:r>
            <a:r>
              <a:rPr lang="en-GB" i="1" dirty="0" err="1">
                <a:effectLst/>
                <a:latin typeface="Helvetica" pitchFamily="2" charset="0"/>
              </a:rPr>
              <a:t>besturen</a:t>
            </a:r>
            <a:r>
              <a:rPr lang="en-GB" i="1" dirty="0">
                <a:effectLst/>
                <a:latin typeface="Helvetica" pitchFamily="2" charset="0"/>
              </a:rPr>
              <a:t>, </a:t>
            </a:r>
            <a:r>
              <a:rPr lang="en-GB" i="1" dirty="0" err="1">
                <a:effectLst/>
                <a:latin typeface="Helvetica" pitchFamily="2" charset="0"/>
              </a:rPr>
              <a:t>verbeteren</a:t>
            </a:r>
            <a:r>
              <a:rPr lang="en-GB" i="1" dirty="0">
                <a:effectLst/>
                <a:latin typeface="Helvetica" pitchFamily="2" charset="0"/>
              </a:rPr>
              <a:t>. </a:t>
            </a:r>
            <a:r>
              <a:rPr lang="en-GB" dirty="0">
                <a:effectLst/>
                <a:latin typeface="Helvetica" pitchFamily="2" charset="0"/>
              </a:rPr>
              <a:t>Kluwer. ISBN 9020126873.</a:t>
            </a:r>
          </a:p>
          <a:p>
            <a:endParaRPr lang="en-GB" dirty="0">
              <a:effectLst/>
              <a:latin typeface="Helvetica" pitchFamily="2" charset="0"/>
            </a:endParaRPr>
          </a:p>
          <a:p>
            <a:endParaRPr lang="en-NL" dirty="0"/>
          </a:p>
        </p:txBody>
      </p:sp>
    </p:spTree>
    <p:extLst>
      <p:ext uri="{BB962C8B-B14F-4D97-AF65-F5344CB8AC3E}">
        <p14:creationId xmlns:p14="http://schemas.microsoft.com/office/powerpoint/2010/main" val="393405278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C961F-875C-22D3-BEAC-957EB941BE8C}"/>
              </a:ext>
            </a:extLst>
          </p:cNvPr>
          <p:cNvSpPr>
            <a:spLocks noGrp="1"/>
          </p:cNvSpPr>
          <p:nvPr>
            <p:ph type="title"/>
          </p:nvPr>
        </p:nvSpPr>
        <p:spPr/>
        <p:txBody>
          <a:bodyPr/>
          <a:lstStyle/>
          <a:p>
            <a:r>
              <a:rPr lang="en-NL" dirty="0"/>
              <a:t>Zappa</a:t>
            </a:r>
          </a:p>
        </p:txBody>
      </p:sp>
      <p:sp>
        <p:nvSpPr>
          <p:cNvPr id="3" name="Content Placeholder 2">
            <a:extLst>
              <a:ext uri="{FF2B5EF4-FFF2-40B4-BE49-F238E27FC236}">
                <a16:creationId xmlns:a16="http://schemas.microsoft.com/office/drawing/2014/main" id="{5B59928B-5640-DA27-0EAB-251CE1371660}"/>
              </a:ext>
            </a:extLst>
          </p:cNvPr>
          <p:cNvSpPr>
            <a:spLocks noGrp="1"/>
          </p:cNvSpPr>
          <p:nvPr>
            <p:ph idx="1"/>
          </p:nvPr>
        </p:nvSpPr>
        <p:spPr>
          <a:xfrm>
            <a:off x="685800" y="1484784"/>
            <a:ext cx="7772400" cy="4114800"/>
          </a:xfrm>
        </p:spPr>
        <p:txBody>
          <a:bodyPr/>
          <a:lstStyle/>
          <a:p>
            <a:pPr marL="0" indent="0">
              <a:buNone/>
            </a:pPr>
            <a:r>
              <a:rPr lang="en-GB" sz="1800" dirty="0">
                <a:solidFill>
                  <a:srgbClr val="0FCBC2"/>
                </a:solidFill>
                <a:hlinkClick r:id="rId2">
                  <a:extLst>
                    <a:ext uri="{A12FA001-AC4F-418D-AE19-62706E023703}">
                      <ahyp:hlinkClr xmlns:ahyp="http://schemas.microsoft.com/office/drawing/2018/hyperlinkcolor" val="tx"/>
                    </a:ext>
                  </a:extLst>
                </a:hlinkClick>
              </a:rPr>
              <a:t>Trouble every day</a:t>
            </a:r>
            <a:r>
              <a:rPr lang="en-GB" sz="1800" dirty="0">
                <a:solidFill>
                  <a:srgbClr val="B2B2B2"/>
                </a:solidFill>
                <a:hlinkClick r:id="rId2">
                  <a:extLst>
                    <a:ext uri="{A12FA001-AC4F-418D-AE19-62706E023703}">
                      <ahyp:hlinkClr xmlns:ahyp="http://schemas.microsoft.com/office/drawing/2018/hyperlinkcolor" val="tx"/>
                    </a:ext>
                  </a:extLst>
                </a:hlinkClick>
              </a:rPr>
              <a:t>:</a:t>
            </a:r>
          </a:p>
          <a:p>
            <a:pPr marL="0" indent="0">
              <a:buNone/>
            </a:pPr>
            <a:r>
              <a:rPr lang="en-GB" sz="1800" dirty="0">
                <a:solidFill>
                  <a:srgbClr val="B2B2B2"/>
                </a:solidFill>
                <a:hlinkClick r:id="rId2">
                  <a:extLst>
                    <a:ext uri="{A12FA001-AC4F-418D-AE19-62706E023703}">
                      <ahyp:hlinkClr xmlns:ahyp="http://schemas.microsoft.com/office/drawing/2018/hyperlinkcolor" val="tx"/>
                    </a:ext>
                  </a:extLst>
                </a:hlinkClick>
              </a:rPr>
              <a:t>https://www.youtube.com/watch?v=GL551K4CeJw</a:t>
            </a:r>
          </a:p>
          <a:p>
            <a:pPr marL="0" indent="0">
              <a:buNone/>
            </a:pPr>
            <a:endParaRPr lang="en-GB" sz="1800" dirty="0">
              <a:solidFill>
                <a:srgbClr val="B2B2B2"/>
              </a:solidFill>
              <a:hlinkClick r:id="rId2">
                <a:extLst>
                  <a:ext uri="{A12FA001-AC4F-418D-AE19-62706E023703}">
                    <ahyp:hlinkClr xmlns:ahyp="http://schemas.microsoft.com/office/drawing/2018/hyperlinkcolor" val="tx"/>
                  </a:ext>
                </a:extLst>
              </a:hlinkClick>
            </a:endParaRPr>
          </a:p>
          <a:p>
            <a:pPr marL="0" indent="0">
              <a:buNone/>
            </a:pPr>
            <a:r>
              <a:rPr lang="en-GB" sz="1800" dirty="0">
                <a:solidFill>
                  <a:srgbClr val="0FCBC2"/>
                </a:solidFill>
                <a:hlinkClick r:id="rId2">
                  <a:extLst>
                    <a:ext uri="{A12FA001-AC4F-418D-AE19-62706E023703}">
                      <ahyp:hlinkClr xmlns:ahyp="http://schemas.microsoft.com/office/drawing/2018/hyperlinkcolor" val="tx"/>
                    </a:ext>
                  </a:extLst>
                </a:hlinkClick>
              </a:rPr>
              <a:t>Stinkfoot</a:t>
            </a:r>
            <a:r>
              <a:rPr lang="en-GB" sz="1800" dirty="0">
                <a:solidFill>
                  <a:srgbClr val="B2B2B2"/>
                </a:solidFill>
                <a:hlinkClick r:id="rId2">
                  <a:extLst>
                    <a:ext uri="{A12FA001-AC4F-418D-AE19-62706E023703}">
                      <ahyp:hlinkClr xmlns:ahyp="http://schemas.microsoft.com/office/drawing/2018/hyperlinkcolor" val="tx"/>
                    </a:ext>
                  </a:extLst>
                </a:hlinkClick>
              </a:rPr>
              <a:t>: https://www.youtube.com/watch?v=HrmtAQvmfN8</a:t>
            </a:r>
          </a:p>
          <a:p>
            <a:pPr marL="0" indent="0">
              <a:buNone/>
            </a:pPr>
            <a:endParaRPr lang="en-GB" sz="1800" dirty="0">
              <a:solidFill>
                <a:srgbClr val="B2B2B2"/>
              </a:solidFill>
              <a:hlinkClick r:id="rId2">
                <a:extLst>
                  <a:ext uri="{A12FA001-AC4F-418D-AE19-62706E023703}">
                    <ahyp:hlinkClr xmlns:ahyp="http://schemas.microsoft.com/office/drawing/2018/hyperlinkcolor" val="tx"/>
                  </a:ext>
                </a:extLst>
              </a:hlinkClick>
            </a:endParaRPr>
          </a:p>
          <a:p>
            <a:pPr marL="0" indent="0">
              <a:buNone/>
            </a:pPr>
            <a:r>
              <a:rPr lang="en-GB" sz="1800" dirty="0">
                <a:solidFill>
                  <a:srgbClr val="0FCBC2"/>
                </a:solidFill>
                <a:hlinkClick r:id="rId2">
                  <a:extLst>
                    <a:ext uri="{A12FA001-AC4F-418D-AE19-62706E023703}">
                      <ahyp:hlinkClr xmlns:ahyp="http://schemas.microsoft.com/office/drawing/2018/hyperlinkcolor" val="tx"/>
                    </a:ext>
                  </a:extLst>
                </a:hlinkClick>
              </a:rPr>
              <a:t>Approximate</a:t>
            </a:r>
            <a:r>
              <a:rPr lang="en-GB" sz="1800" dirty="0">
                <a:solidFill>
                  <a:srgbClr val="B2B2B2"/>
                </a:solidFill>
                <a:hlinkClick r:id="rId2">
                  <a:extLst>
                    <a:ext uri="{A12FA001-AC4F-418D-AE19-62706E023703}">
                      <ahyp:hlinkClr xmlns:ahyp="http://schemas.microsoft.com/office/drawing/2018/hyperlinkcolor" val="tx"/>
                    </a:ext>
                  </a:extLst>
                </a:hlinkClick>
              </a:rPr>
              <a:t>: https://www.youtube.com/watch?v=89LPVXrm_Ic</a:t>
            </a:r>
          </a:p>
          <a:p>
            <a:pPr marL="0" indent="0">
              <a:buNone/>
            </a:pPr>
            <a:endParaRPr lang="en-GB" sz="1800" dirty="0">
              <a:solidFill>
                <a:srgbClr val="B2B2B2"/>
              </a:solidFill>
              <a:hlinkClick r:id="rId2">
                <a:extLst>
                  <a:ext uri="{A12FA001-AC4F-418D-AE19-62706E023703}">
                    <ahyp:hlinkClr xmlns:ahyp="http://schemas.microsoft.com/office/drawing/2018/hyperlinkcolor" val="tx"/>
                  </a:ext>
                </a:extLst>
              </a:hlinkClick>
            </a:endParaRPr>
          </a:p>
          <a:p>
            <a:pPr marL="0" indent="0">
              <a:buNone/>
            </a:pPr>
            <a:r>
              <a:rPr lang="en-GB" sz="1800" dirty="0">
                <a:solidFill>
                  <a:srgbClr val="0FCBC2"/>
                </a:solidFill>
                <a:hlinkClick r:id="rId2">
                  <a:extLst>
                    <a:ext uri="{A12FA001-AC4F-418D-AE19-62706E023703}">
                      <ahyp:hlinkClr xmlns:ahyp="http://schemas.microsoft.com/office/drawing/2018/hyperlinkcolor" val="tx"/>
                    </a:ext>
                  </a:extLst>
                </a:hlinkClick>
              </a:rPr>
              <a:t>Bolero</a:t>
            </a:r>
            <a:r>
              <a:rPr lang="en-GB" sz="1800" dirty="0">
                <a:solidFill>
                  <a:srgbClr val="B2B2B2"/>
                </a:solidFill>
                <a:hlinkClick r:id="rId2">
                  <a:extLst>
                    <a:ext uri="{A12FA001-AC4F-418D-AE19-62706E023703}">
                      <ahyp:hlinkClr xmlns:ahyp="http://schemas.microsoft.com/office/drawing/2018/hyperlinkcolor" val="tx"/>
                    </a:ext>
                  </a:extLst>
                </a:hlinkClick>
              </a:rPr>
              <a:t>: https://www.youtube.com/watch?v=Y2hiDYE5Qdw</a:t>
            </a:r>
            <a:endParaRPr lang="en-GB" sz="1800" dirty="0">
              <a:solidFill>
                <a:srgbClr val="B2B2B2"/>
              </a:solidFill>
            </a:endParaRPr>
          </a:p>
          <a:p>
            <a:pPr marL="0" indent="0">
              <a:buNone/>
            </a:pPr>
            <a:endParaRPr lang="en-NL" dirty="0"/>
          </a:p>
          <a:p>
            <a:pPr marL="0" indent="0">
              <a:buNone/>
            </a:pPr>
            <a:r>
              <a:rPr lang="en-NL" sz="1800" dirty="0">
                <a:solidFill>
                  <a:srgbClr val="0FCBC2"/>
                </a:solidFill>
              </a:rPr>
              <a:t>Strictly gentile</a:t>
            </a:r>
            <a:r>
              <a:rPr lang="en-NL" sz="1800" dirty="0"/>
              <a:t>: </a:t>
            </a:r>
            <a:r>
              <a:rPr lang="en-GB" sz="1800" dirty="0">
                <a:hlinkClick r:id="rId3"/>
              </a:rPr>
              <a:t>https://www.youtube.com/watch?v=9L5AJwnp6f0</a:t>
            </a:r>
            <a:endParaRPr lang="en-GB" sz="1800" dirty="0"/>
          </a:p>
          <a:p>
            <a:pPr marL="0" indent="0">
              <a:buNone/>
            </a:pPr>
            <a:endParaRPr lang="en-NL" dirty="0"/>
          </a:p>
        </p:txBody>
      </p:sp>
    </p:spTree>
    <p:extLst>
      <p:ext uri="{BB962C8B-B14F-4D97-AF65-F5344CB8AC3E}">
        <p14:creationId xmlns:p14="http://schemas.microsoft.com/office/powerpoint/2010/main" val="322932461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8849C-E077-53DA-4A93-E20C55D10A3B}"/>
              </a:ext>
            </a:extLst>
          </p:cNvPr>
          <p:cNvSpPr>
            <a:spLocks noGrp="1"/>
          </p:cNvSpPr>
          <p:nvPr>
            <p:ph type="title"/>
          </p:nvPr>
        </p:nvSpPr>
        <p:spPr/>
        <p:txBody>
          <a:bodyPr/>
          <a:lstStyle/>
          <a:p>
            <a:r>
              <a:rPr lang="en-NL" dirty="0">
                <a:solidFill>
                  <a:srgbClr val="0FCBC2"/>
                </a:solidFill>
              </a:rPr>
              <a:t>Boeken (Teams map)</a:t>
            </a:r>
          </a:p>
        </p:txBody>
      </p:sp>
      <p:sp>
        <p:nvSpPr>
          <p:cNvPr id="6" name="TextBox 5">
            <a:extLst>
              <a:ext uri="{FF2B5EF4-FFF2-40B4-BE49-F238E27FC236}">
                <a16:creationId xmlns:a16="http://schemas.microsoft.com/office/drawing/2014/main" id="{17BBD07B-9A97-B9B2-493F-3B4C7F821F2C}"/>
              </a:ext>
            </a:extLst>
          </p:cNvPr>
          <p:cNvSpPr txBox="1"/>
          <p:nvPr/>
        </p:nvSpPr>
        <p:spPr>
          <a:xfrm>
            <a:off x="467544" y="1916832"/>
            <a:ext cx="7560840" cy="3357522"/>
          </a:xfrm>
          <a:prstGeom prst="rect">
            <a:avLst/>
          </a:prstGeom>
          <a:noFill/>
        </p:spPr>
        <p:txBody>
          <a:bodyPr wrap="square">
            <a:spAutoFit/>
          </a:bodyPr>
          <a:lstStyle/>
          <a:p>
            <a:pPr marL="342900" lvl="0" indent="-342900">
              <a:lnSpc>
                <a:spcPct val="150000"/>
              </a:lnSpc>
              <a:buClr>
                <a:srgbClr val="DE2531"/>
              </a:buClr>
              <a:buSzPts val="1400"/>
              <a:buFont typeface="Symbol" pitchFamily="2" charset="2"/>
              <a:buChar char=""/>
            </a:pPr>
            <a:r>
              <a:rPr lang="nl-NL" sz="2400" u="none" strike="noStrike" dirty="0">
                <a:solidFill>
                  <a:srgbClr val="575757"/>
                </a:solidFill>
                <a:effectLst/>
                <a:latin typeface="Quire Sans Light" panose="020F0302020204030204" pitchFamily="34" charset="0"/>
                <a:ea typeface="Calibri" panose="020F0502020204030204" pitchFamily="34" charset="0"/>
                <a:cs typeface="Quire Sans" panose="020B0502040400020003" pitchFamily="34" charset="0"/>
              </a:rPr>
              <a:t>Van </a:t>
            </a:r>
            <a:r>
              <a:rPr lang="nl-NL" sz="2400" u="none" strike="noStrike" dirty="0" err="1">
                <a:solidFill>
                  <a:srgbClr val="575757"/>
                </a:solidFill>
                <a:effectLst/>
                <a:latin typeface="Quire Sans Light" panose="020F0302020204030204" pitchFamily="34" charset="0"/>
                <a:ea typeface="Calibri" panose="020F0502020204030204" pitchFamily="34" charset="0"/>
                <a:cs typeface="Quire Sans" panose="020B0502040400020003" pitchFamily="34" charset="0"/>
              </a:rPr>
              <a:t>Kemenade,E.A</a:t>
            </a:r>
            <a:r>
              <a:rPr lang="nl-NL" sz="2400" u="none" strike="noStrike" dirty="0">
                <a:solidFill>
                  <a:srgbClr val="575757"/>
                </a:solidFill>
                <a:effectLst/>
                <a:latin typeface="Quire Sans Light" panose="020F0302020204030204" pitchFamily="34" charset="0"/>
                <a:ea typeface="Calibri" panose="020F0502020204030204" pitchFamily="34" charset="0"/>
                <a:cs typeface="Quire Sans" panose="020B0502040400020003" pitchFamily="34" charset="0"/>
              </a:rPr>
              <a:t>. (2022). </a:t>
            </a:r>
            <a:r>
              <a:rPr lang="nl-NL" sz="2400" u="none" strike="noStrike" dirty="0">
                <a:solidFill>
                  <a:srgbClr val="575757"/>
                </a:solidFill>
                <a:effectLst/>
                <a:latin typeface="Quire Sans Light" panose="020F0302020204030204" pitchFamily="34" charset="0"/>
                <a:ea typeface="Calibri" panose="020F0502020204030204" pitchFamily="34" charset="0"/>
                <a:cs typeface="Quire Sans" panose="020B0502040400020003" pitchFamily="34" charset="0"/>
                <a:hlinkClick r:id="rId2"/>
              </a:rPr>
              <a:t>Emergent innoveren volgens Medusa, deel 1, Theorie. Over tien reuzen en vier vensters</a:t>
            </a:r>
            <a:r>
              <a:rPr lang="nl-NL" sz="2400" u="none" strike="noStrike" dirty="0">
                <a:solidFill>
                  <a:srgbClr val="575757"/>
                </a:solidFill>
                <a:effectLst/>
                <a:latin typeface="Quire Sans Light" panose="020F0302020204030204" pitchFamily="34" charset="0"/>
                <a:ea typeface="Calibri" panose="020F0502020204030204" pitchFamily="34" charset="0"/>
                <a:cs typeface="Quire Sans" panose="020B0502040400020003" pitchFamily="34" charset="0"/>
              </a:rPr>
              <a:t>, uitgave in eigen beheer*</a:t>
            </a:r>
            <a:endParaRPr lang="en-NL" sz="2400" u="none" strike="noStrike" dirty="0">
              <a:solidFill>
                <a:srgbClr val="575757"/>
              </a:solidFill>
              <a:effectLst/>
              <a:latin typeface="Quire Sans Light" panose="020F0302020204030204" pitchFamily="34" charset="0"/>
              <a:ea typeface="Calibri" panose="020F0502020204030204" pitchFamily="34" charset="0"/>
              <a:cs typeface="Quire Sans" panose="020B0502040400020003" pitchFamily="34" charset="0"/>
            </a:endParaRPr>
          </a:p>
          <a:p>
            <a:pPr marL="342900" lvl="0" indent="-342900">
              <a:lnSpc>
                <a:spcPct val="150000"/>
              </a:lnSpc>
              <a:buClr>
                <a:srgbClr val="DE2531"/>
              </a:buClr>
              <a:buSzPts val="1400"/>
              <a:buFont typeface="Symbol" pitchFamily="2" charset="2"/>
              <a:buChar char=""/>
            </a:pPr>
            <a:r>
              <a:rPr lang="nl-NL" sz="2400" u="none" strike="noStrike" dirty="0">
                <a:solidFill>
                  <a:srgbClr val="575757"/>
                </a:solidFill>
                <a:effectLst/>
                <a:latin typeface="Quire Sans Light" panose="020F0302020204030204" pitchFamily="34" charset="0"/>
                <a:ea typeface="Calibri" panose="020F0502020204030204" pitchFamily="34" charset="0"/>
                <a:cs typeface="Quire Sans" panose="020B0502040400020003" pitchFamily="34" charset="0"/>
              </a:rPr>
              <a:t>Van </a:t>
            </a:r>
            <a:r>
              <a:rPr lang="nl-NL" sz="2400" u="none" strike="noStrike" dirty="0" err="1">
                <a:solidFill>
                  <a:srgbClr val="575757"/>
                </a:solidFill>
                <a:effectLst/>
                <a:latin typeface="Quire Sans Light" panose="020F0302020204030204" pitchFamily="34" charset="0"/>
                <a:ea typeface="Calibri" panose="020F0502020204030204" pitchFamily="34" charset="0"/>
                <a:cs typeface="Quire Sans" panose="020B0502040400020003" pitchFamily="34" charset="0"/>
              </a:rPr>
              <a:t>Kemenade,E.A</a:t>
            </a:r>
            <a:r>
              <a:rPr lang="nl-NL" sz="2400" u="none" strike="noStrike" dirty="0">
                <a:solidFill>
                  <a:srgbClr val="575757"/>
                </a:solidFill>
                <a:effectLst/>
                <a:latin typeface="Quire Sans Light" panose="020F0302020204030204" pitchFamily="34" charset="0"/>
                <a:ea typeface="Calibri" panose="020F0502020204030204" pitchFamily="34" charset="0"/>
                <a:cs typeface="Quire Sans" panose="020B0502040400020003" pitchFamily="34" charset="0"/>
              </a:rPr>
              <a:t>. (2022). </a:t>
            </a:r>
            <a:r>
              <a:rPr lang="nl-NL" sz="2400" u="none" strike="noStrike" dirty="0">
                <a:solidFill>
                  <a:srgbClr val="575757"/>
                </a:solidFill>
                <a:effectLst/>
                <a:latin typeface="Quire Sans Light" panose="020F0302020204030204" pitchFamily="34" charset="0"/>
                <a:ea typeface="Calibri" panose="020F0502020204030204" pitchFamily="34" charset="0"/>
                <a:cs typeface="Quire Sans" panose="020B0502040400020003" pitchFamily="34" charset="0"/>
                <a:hlinkClick r:id="rId3"/>
              </a:rPr>
              <a:t>Emergent innoveren volgens Medusa, deel 2, Sills lab. Over  vier vensters en zes moeders</a:t>
            </a:r>
            <a:r>
              <a:rPr lang="nl-NL" sz="2400" u="none" strike="noStrike" dirty="0">
                <a:solidFill>
                  <a:srgbClr val="575757"/>
                </a:solidFill>
                <a:effectLst/>
                <a:latin typeface="Quire Sans Light" panose="020F0302020204030204" pitchFamily="34" charset="0"/>
                <a:ea typeface="Calibri" panose="020F0502020204030204" pitchFamily="34" charset="0"/>
                <a:cs typeface="Quire Sans" panose="020B0502040400020003" pitchFamily="34" charset="0"/>
              </a:rPr>
              <a:t>, uitgave in eigen beheer*</a:t>
            </a:r>
            <a:endParaRPr lang="en-NL" sz="2400" u="none" strike="noStrike" dirty="0">
              <a:solidFill>
                <a:srgbClr val="575757"/>
              </a:solidFill>
              <a:effectLst/>
              <a:latin typeface="Quire Sans Light" panose="020F0302020204030204" pitchFamily="34" charset="0"/>
              <a:ea typeface="Calibri" panose="020F0502020204030204" pitchFamily="34" charset="0"/>
              <a:cs typeface="Quire Sans" panose="020B0502040400020003" pitchFamily="34" charset="0"/>
            </a:endParaRPr>
          </a:p>
        </p:txBody>
      </p:sp>
    </p:spTree>
    <p:extLst>
      <p:ext uri="{BB962C8B-B14F-4D97-AF65-F5344CB8AC3E}">
        <p14:creationId xmlns:p14="http://schemas.microsoft.com/office/powerpoint/2010/main" val="371871546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9|22|31.3|16.9|18.1|16.2|9.6|30.1|19.5|29.9|28|21.1|39.8|35.1|9.5|12.5|12.5|21.1|0.2|16.7|42.8|50.9|16.1|7|10|6.4|11.9|58|13.9|38.9|45.6|165.6|15.7|18.1|19.3|20.4|14.9"/>
</p:tagLst>
</file>

<file path=ppt/tags/tag2.xml><?xml version="1.0" encoding="utf-8"?>
<p:tagLst xmlns:a="http://schemas.openxmlformats.org/drawingml/2006/main" xmlns:r="http://schemas.openxmlformats.org/officeDocument/2006/relationships" xmlns:p="http://schemas.openxmlformats.org/presentationml/2006/main">
  <p:tag name="TIMING" val="|2.9|22|31.3|16.9|18.1|16.2|9.6|30.1|19.5|29.9|28|21.1|39.8|35.1|9.5|12.5|12.5|21.1|0.2|16.7|42.8|50.9|16.1|7|10|6.4|11.9|58|13.9|38.9|45.6|165.6|15.7|18.1|19.3|20.4|14.9"/>
</p:tagLst>
</file>

<file path=ppt/tags/tag3.xml><?xml version="1.0" encoding="utf-8"?>
<p:tagLst xmlns:a="http://schemas.openxmlformats.org/drawingml/2006/main" xmlns:r="http://schemas.openxmlformats.org/officeDocument/2006/relationships" xmlns:p="http://schemas.openxmlformats.org/presentationml/2006/main">
  <p:tag name="TIMING" val="|2.9|22|31.3|16.9|18.1|16.2|9.6|30.1|19.5|29.9|28|21.1|39.8|35.1|9.5|12.5|12.5|21.1|0.2|16.7|42.8|50.9|16.1|7|10|6.4|11.9|58|13.9|38.9|45.6|165.6|15.7|18.1|19.3|20.4|14.9"/>
</p:tagLst>
</file>

<file path=ppt/tags/tag4.xml><?xml version="1.0" encoding="utf-8"?>
<p:tagLst xmlns:a="http://schemas.openxmlformats.org/drawingml/2006/main" xmlns:r="http://schemas.openxmlformats.org/officeDocument/2006/relationships" xmlns:p="http://schemas.openxmlformats.org/presentationml/2006/main">
  <p:tag name="TIMING" val="|2.9|22|31.3|16.9|18.1|16.2|9.6|30.1|19.5|29.9|28|21.1|39.8|35.1|9.5|12.5|12.5|21.1|0.2|16.7|42.8|50.9|16.1|7|10|6.4|11.9|58|13.9|38.9|45.6|165.6|15.7|18.1|19.3|20.4|14.9"/>
</p:tagLst>
</file>

<file path=ppt/theme/theme1.xml><?xml version="1.0" encoding="utf-8"?>
<a:theme xmlns:a="http://schemas.openxmlformats.org/drawingml/2006/main" name="ma kwaliteit pp 2014">
  <a:themeElements>
    <a:clrScheme name="Standaardontwerp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ardontwerp">
      <a:majorFont>
        <a:latin typeface="Times New Roman"/>
        <a:ea typeface=""/>
        <a:cs typeface=""/>
      </a:majorFont>
      <a:minorFont>
        <a:latin typeface="Times New Roman"/>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nl-NL"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Char char="•"/>
          <a:tabLst/>
          <a:defRPr kumimoji="0" lang="nl-NL" sz="2400" b="0" i="0" u="none" strike="noStrike" cap="none" normalizeH="0" baseline="0" smtClean="0">
            <a:ln>
              <a:noFill/>
            </a:ln>
            <a:solidFill>
              <a:schemeClr val="tx1"/>
            </a:solidFill>
            <a:effectLst/>
            <a:latin typeface="Arial" charset="0"/>
          </a:defRPr>
        </a:defPPr>
      </a:lstStyle>
    </a:lnDef>
  </a:objectDefaults>
  <a:extraClrSchemeLst>
    <a:extraClrScheme>
      <a:clrScheme name="Standaardontwerp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ardontwerp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ardontwerp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vKSNU10" id="{82AE7825-BB53-DD42-B9D4-8214DD0B110E}" vid="{4D798A2F-2654-4A41-BA1D-6F38985B0971}"/>
    </a:ext>
  </a:ext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0BCE58A73B5D749985CC4093525741A" ma:contentTypeVersion="11" ma:contentTypeDescription="Een nieuw document maken." ma:contentTypeScope="" ma:versionID="9b852e39c259429049e42bbb871412dd">
  <xsd:schema xmlns:xsd="http://www.w3.org/2001/XMLSchema" xmlns:xs="http://www.w3.org/2001/XMLSchema" xmlns:p="http://schemas.microsoft.com/office/2006/metadata/properties" xmlns:ns2="73feb2a9-da4a-4d5e-892e-46d1edb75838" xmlns:ns3="4f9a0af8-0c74-46d0-baa5-9af7d00287f9" targetNamespace="http://schemas.microsoft.com/office/2006/metadata/properties" ma:root="true" ma:fieldsID="f1f347c4c65e11a1fbf29640ba3b6397" ns2:_="" ns3:_="">
    <xsd:import namespace="73feb2a9-da4a-4d5e-892e-46d1edb75838"/>
    <xsd:import namespace="4f9a0af8-0c74-46d0-baa5-9af7d00287f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feb2a9-da4a-4d5e-892e-46d1edb758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f9a0af8-0c74-46d0-baa5-9af7d00287f9"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8A35EC5-4935-40DB-9731-F1D09BDA14F8}">
  <ds:schemaRefs>
    <ds:schemaRef ds:uri="http://schemas.microsoft.com/office/2006/metadata/properties"/>
    <ds:schemaRef ds:uri="http://schemas.microsoft.com/office/2006/documentManagement/types"/>
    <ds:schemaRef ds:uri="http://purl.org/dc/elements/1.1/"/>
    <ds:schemaRef ds:uri="4f9a0af8-0c74-46d0-baa5-9af7d00287f9"/>
    <ds:schemaRef ds:uri="http://purl.org/dc/dcmitype/"/>
    <ds:schemaRef ds:uri="http://schemas.microsoft.com/office/infopath/2007/PartnerControls"/>
    <ds:schemaRef ds:uri="http://purl.org/dc/terms/"/>
    <ds:schemaRef ds:uri="http://schemas.openxmlformats.org/package/2006/metadata/core-properties"/>
    <ds:schemaRef ds:uri="73feb2a9-da4a-4d5e-892e-46d1edb75838"/>
    <ds:schemaRef ds:uri="http://www.w3.org/XML/1998/namespace"/>
  </ds:schemaRefs>
</ds:datastoreItem>
</file>

<file path=customXml/itemProps2.xml><?xml version="1.0" encoding="utf-8"?>
<ds:datastoreItem xmlns:ds="http://schemas.openxmlformats.org/officeDocument/2006/customXml" ds:itemID="{B815BB64-BD6C-45CA-A394-AA86662174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feb2a9-da4a-4d5e-892e-46d1edb75838"/>
    <ds:schemaRef ds:uri="4f9a0af8-0c74-46d0-baa5-9af7d00287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3F50266-4BCD-438C-8DB3-1352A454F4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 kwaliteit pp 2014</Template>
  <TotalTime>6295</TotalTime>
  <Words>4353</Words>
  <Application>Microsoft Macintosh PowerPoint</Application>
  <PresentationFormat>On-screen Show (4:3)</PresentationFormat>
  <Paragraphs>788</Paragraphs>
  <Slides>118</Slides>
  <Notes>12</Notes>
  <HiddenSlides>0</HiddenSlides>
  <MMClips>5</MMClips>
  <ScaleCrop>false</ScaleCrop>
  <HeadingPairs>
    <vt:vector size="8" baseType="variant">
      <vt:variant>
        <vt:lpstr>Fonts Used</vt:lpstr>
      </vt:variant>
      <vt:variant>
        <vt:i4>19</vt:i4>
      </vt:variant>
      <vt:variant>
        <vt:lpstr>Theme</vt:lpstr>
      </vt:variant>
      <vt:variant>
        <vt:i4>1</vt:i4>
      </vt:variant>
      <vt:variant>
        <vt:lpstr>Embedded OLE Servers</vt:lpstr>
      </vt:variant>
      <vt:variant>
        <vt:i4>1</vt:i4>
      </vt:variant>
      <vt:variant>
        <vt:lpstr>Slide Titles</vt:lpstr>
      </vt:variant>
      <vt:variant>
        <vt:i4>118</vt:i4>
      </vt:variant>
    </vt:vector>
  </HeadingPairs>
  <TitlesOfParts>
    <vt:vector size="139" baseType="lpstr">
      <vt:lpstr>ＭＳ Ｐゴシック</vt:lpstr>
      <vt:lpstr>ＭＳ Ｐゴシック</vt:lpstr>
      <vt:lpstr>Arial</vt:lpstr>
      <vt:lpstr>Calibri</vt:lpstr>
      <vt:lpstr>Footlight MT Light</vt:lpstr>
      <vt:lpstr>Futura</vt:lpstr>
      <vt:lpstr>Gill Sans</vt:lpstr>
      <vt:lpstr>Helvetica</vt:lpstr>
      <vt:lpstr>Inter</vt:lpstr>
      <vt:lpstr>Lato</vt:lpstr>
      <vt:lpstr>Quire Sans Light</vt:lpstr>
      <vt:lpstr>Symbol</vt:lpstr>
      <vt:lpstr>Times</vt:lpstr>
      <vt:lpstr>Times New Roman</vt:lpstr>
      <vt:lpstr>Trinite Roman Wide</vt:lpstr>
      <vt:lpstr>var(--pplx-sans)</vt:lpstr>
      <vt:lpstr>Verdana</vt:lpstr>
      <vt:lpstr>Wingdings</vt:lpstr>
      <vt:lpstr>Zapf Dingbats</vt:lpstr>
      <vt:lpstr>ma kwaliteit pp 2014</vt:lpstr>
      <vt:lpstr>Photo Editor-foto</vt:lpstr>
      <vt:lpstr>PowerPoint Presentation</vt:lpstr>
      <vt:lpstr>    Vier “vensters op kwaliteit”</vt:lpstr>
      <vt:lpstr>De paradigma’s en kwaliteit</vt:lpstr>
      <vt:lpstr>Wat is kwaliteit?</vt:lpstr>
      <vt:lpstr>PowerPoint Presentation</vt:lpstr>
      <vt:lpstr>Discussie Dutch Academy for Quality</vt:lpstr>
      <vt:lpstr>Discussie Dutch Academy for Quality</vt:lpstr>
      <vt:lpstr>PowerPoint Presentation</vt:lpstr>
      <vt:lpstr> </vt:lpstr>
      <vt:lpstr>3.1. Wat kunnen we leren van het empirisch paradigma?</vt:lpstr>
      <vt:lpstr>What is Quality?</vt:lpstr>
      <vt:lpstr>Tools of Q: Fishbone diagram</vt:lpstr>
      <vt:lpstr>PowerPoint Presentation</vt:lpstr>
      <vt:lpstr>Pareto</vt:lpstr>
      <vt:lpstr>De weerbare organisatie</vt:lpstr>
      <vt:lpstr>Mangrove</vt:lpstr>
      <vt:lpstr> </vt:lpstr>
      <vt:lpstr>3.2. Wat kunnen we leren van het referentie paradigma?</vt:lpstr>
      <vt:lpstr>CONTINUOUS IMPROVEMENT</vt:lpstr>
      <vt:lpstr>IMAI: KAIZEN</vt:lpstr>
      <vt:lpstr>Continuous Improvement</vt:lpstr>
      <vt:lpstr>PDSA-circle</vt:lpstr>
      <vt:lpstr>  </vt:lpstr>
      <vt:lpstr>PowerPoint Presentation</vt:lpstr>
      <vt:lpstr>What is Quality?</vt:lpstr>
      <vt:lpstr>Customer delight</vt:lpstr>
      <vt:lpstr>PowerPoint Presentation</vt:lpstr>
      <vt:lpstr>KANO-model  </vt:lpstr>
      <vt:lpstr>PowerPoint Presentation</vt:lpstr>
      <vt:lpstr>PowerPoint Presentation</vt:lpstr>
      <vt:lpstr>PowerPoint Presentation</vt:lpstr>
      <vt:lpstr> Waar was ik?</vt:lpstr>
      <vt:lpstr>PowerPoint Presentation</vt:lpstr>
      <vt:lpstr>PowerPoint Presentation</vt:lpstr>
      <vt:lpstr>PowerPoint Presentation</vt:lpstr>
      <vt:lpstr>PowerPoint Presentation</vt:lpstr>
      <vt:lpstr>The Value of a cup of coffee</vt:lpstr>
      <vt:lpstr>PowerPoint Presentation</vt:lpstr>
      <vt:lpstr>Disney</vt:lpstr>
      <vt:lpstr>Customer Satisfaction is a fool’s gold</vt:lpstr>
      <vt:lpstr>Measuring Loyalty </vt:lpstr>
      <vt:lpstr>Net promoter score: How surely will you recommend us to a friend or colleague ?</vt:lpstr>
      <vt:lpstr>Coaching</vt:lpstr>
      <vt:lpstr>De veerkrachtige organisatie.</vt:lpstr>
      <vt:lpstr>Bamboe</vt:lpstr>
      <vt:lpstr> </vt:lpstr>
      <vt:lpstr>Pirsig (1972)</vt:lpstr>
      <vt:lpstr>3.3. Wat kunnen we leren van het reflectie paradigma?</vt:lpstr>
      <vt:lpstr>What is Quality?</vt:lpstr>
      <vt:lpstr>ΔΙΑΛΟΓΟΣ</vt:lpstr>
      <vt:lpstr>PowerPoint Presentation</vt:lpstr>
      <vt:lpstr>De wendbare organisatie</vt:lpstr>
      <vt:lpstr>Zeilboot</vt:lpstr>
      <vt:lpstr> </vt:lpstr>
      <vt:lpstr>3.4. Wat kunnen we leren van het emergentie paradigma?</vt:lpstr>
      <vt:lpstr>Definitie Emergentie  </vt:lpstr>
      <vt:lpstr>Emergentie</vt:lpstr>
      <vt:lpstr>Het “vlinder-effect” (Lorenz, 1993) escalerende effecten in dynamische systemen</vt:lpstr>
      <vt:lpstr>PowerPoint Presentation</vt:lpstr>
      <vt:lpstr>What is Quality?</vt:lpstr>
      <vt:lpstr>Statische en Dynamische kwaliteit</vt:lpstr>
      <vt:lpstr>Pirsig (1991) !!!</vt:lpstr>
      <vt:lpstr>“Als je een heleboel statische wetten uitvaardigt om het ergste te voorkomen, dan zal ook het beste in de kiem worden gesmoord, dan zal de vonk verdwijnen en blijft er niets anders over dan de saaiheid van een forensendorp”</vt:lpstr>
      <vt:lpstr>De anti-fragiele organisatie</vt:lpstr>
      <vt:lpstr>Een bos-ecosysteem. </vt:lpstr>
      <vt:lpstr>PowerPoint Presentation</vt:lpstr>
      <vt:lpstr>Tussentijdse conclusie 3</vt:lpstr>
      <vt:lpstr>Vraag</vt:lpstr>
      <vt:lpstr>       </vt:lpstr>
      <vt:lpstr>De vier vensters</vt:lpstr>
      <vt:lpstr>Agenda</vt:lpstr>
      <vt:lpstr>4. De paradigma’s en complexiteit</vt:lpstr>
      <vt:lpstr>PowerPoint Presentation</vt:lpstr>
      <vt:lpstr>Contexten</vt:lpstr>
      <vt:lpstr>Complex versus complicated</vt:lpstr>
      <vt:lpstr>PowerPoint Presentation</vt:lpstr>
      <vt:lpstr>Complex en emergentie paradigma</vt:lpstr>
      <vt:lpstr>PowerPoint Presentation</vt:lpstr>
      <vt:lpstr>4.2. Groeiende polarisatie en paradoxen</vt:lpstr>
      <vt:lpstr>PowerPoint Presentation</vt:lpstr>
      <vt:lpstr>Innovatiemanagement</vt:lpstr>
      <vt:lpstr>Paradox Sturen versus laten ontstaan</vt:lpstr>
      <vt:lpstr>Tools</vt:lpstr>
      <vt:lpstr>World cafe</vt:lpstr>
      <vt:lpstr>World cafe</vt:lpstr>
      <vt:lpstr>Agenda</vt:lpstr>
      <vt:lpstr>5. Paradoxaal leiderschap</vt:lpstr>
      <vt:lpstr>Elementen van paradoxaal  leiderschap</vt:lpstr>
      <vt:lpstr>Zwermintelligentie</vt:lpstr>
      <vt:lpstr>Medusa</vt:lpstr>
      <vt:lpstr>PowerPoint Presentation</vt:lpstr>
      <vt:lpstr>MEDUSA: Benadering van wilde problemen</vt:lpstr>
      <vt:lpstr>Improvisatie</vt:lpstr>
      <vt:lpstr>Stappen</vt:lpstr>
      <vt:lpstr>PowerPoint Presentation</vt:lpstr>
      <vt:lpstr>Experiment: Organisatie-meting</vt:lpstr>
      <vt:lpstr>Terug </vt:lpstr>
      <vt:lpstr>Bijlage 1:  System archetypes </vt:lpstr>
      <vt:lpstr>Systeem denken helpt</vt:lpstr>
      <vt:lpstr>Simpele voorbeelden</vt:lpstr>
      <vt:lpstr>Ad hoc reageren voorkomt aandacht voor structurele oplossingen </vt:lpstr>
      <vt:lpstr>Opdracht in tweetal: Teken</vt:lpstr>
      <vt:lpstr>1. Succes-leidt-tot-falen</vt:lpstr>
      <vt:lpstr>PowerPoint Presentation</vt:lpstr>
      <vt:lpstr>2. Afschuiven</vt:lpstr>
      <vt:lpstr>3. Beperkingen aan succes</vt:lpstr>
      <vt:lpstr>Frankrijk raakt achterop door kwaliteit</vt:lpstr>
      <vt:lpstr>4. Verschuivende doelen</vt:lpstr>
      <vt:lpstr>PowerPoint Presentation</vt:lpstr>
      <vt:lpstr>Verschuivende doelen</vt:lpstr>
      <vt:lpstr>5. Groei en onderinvestering</vt:lpstr>
      <vt:lpstr>6. Succes-leidt-tot-aandacht</vt:lpstr>
      <vt:lpstr>7. Escalatie</vt:lpstr>
      <vt:lpstr>8. Individueel gewin</vt:lpstr>
      <vt:lpstr>Oefening in tweetallen</vt:lpstr>
      <vt:lpstr>Literatuur</vt:lpstr>
      <vt:lpstr>Zappa</vt:lpstr>
      <vt:lpstr>Boeken (Teams map)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Everard van Kemenade</dc:creator>
  <cp:lastModifiedBy>Everard van Kemenade</cp:lastModifiedBy>
  <cp:revision>19</cp:revision>
  <cp:lastPrinted>2023-12-09T15:06:06Z</cp:lastPrinted>
  <dcterms:created xsi:type="dcterms:W3CDTF">2026-08-24T15:13:23Z</dcterms:created>
  <dcterms:modified xsi:type="dcterms:W3CDTF">2026-10-12T11:59:03Z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0x010100B0BCE58A73B5D749985CC4093525741A</vt:lpwstr>
  </property>
</Properties>
</file>