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7"/>
  </p:notesMasterIdLst>
  <p:handoutMasterIdLst>
    <p:handoutMasterId r:id="rId98"/>
  </p:handoutMasterIdLst>
  <p:sldIdLst>
    <p:sldId id="256" r:id="rId5"/>
    <p:sldId id="1205" r:id="rId6"/>
    <p:sldId id="535" r:id="rId7"/>
    <p:sldId id="1214" r:id="rId8"/>
    <p:sldId id="544" r:id="rId9"/>
    <p:sldId id="530" r:id="rId10"/>
    <p:sldId id="395" r:id="rId11"/>
    <p:sldId id="1029" r:id="rId12"/>
    <p:sldId id="398" r:id="rId13"/>
    <p:sldId id="1018" r:id="rId14"/>
    <p:sldId id="1007" r:id="rId15"/>
    <p:sldId id="1069" r:id="rId16"/>
    <p:sldId id="396" r:id="rId17"/>
    <p:sldId id="400" r:id="rId18"/>
    <p:sldId id="1030" r:id="rId19"/>
    <p:sldId id="545" r:id="rId20"/>
    <p:sldId id="1009" r:id="rId21"/>
    <p:sldId id="537" r:id="rId22"/>
    <p:sldId id="1070" r:id="rId23"/>
    <p:sldId id="304" r:id="rId24"/>
    <p:sldId id="520" r:id="rId25"/>
    <p:sldId id="1025" r:id="rId26"/>
    <p:sldId id="1054" r:id="rId27"/>
    <p:sldId id="522" r:id="rId28"/>
    <p:sldId id="521" r:id="rId29"/>
    <p:sldId id="1160" r:id="rId30"/>
    <p:sldId id="1161" r:id="rId31"/>
    <p:sldId id="1162" r:id="rId32"/>
    <p:sldId id="302" r:id="rId33"/>
    <p:sldId id="335" r:id="rId34"/>
    <p:sldId id="355" r:id="rId35"/>
    <p:sldId id="1000" r:id="rId36"/>
    <p:sldId id="1048" r:id="rId37"/>
    <p:sldId id="1058" r:id="rId38"/>
    <p:sldId id="1102" r:id="rId39"/>
    <p:sldId id="1192" r:id="rId40"/>
    <p:sldId id="1193" r:id="rId41"/>
    <p:sldId id="1027" r:id="rId42"/>
    <p:sldId id="523" r:id="rId43"/>
    <p:sldId id="997" r:id="rId44"/>
    <p:sldId id="998" r:id="rId45"/>
    <p:sldId id="996" r:id="rId46"/>
    <p:sldId id="1152" r:id="rId47"/>
    <p:sldId id="1028" r:id="rId48"/>
    <p:sldId id="1032" r:id="rId49"/>
    <p:sldId id="1163" r:id="rId50"/>
    <p:sldId id="1182" r:id="rId51"/>
    <p:sldId id="1183" r:id="rId52"/>
    <p:sldId id="547" r:id="rId53"/>
    <p:sldId id="1194" r:id="rId54"/>
    <p:sldId id="995" r:id="rId55"/>
    <p:sldId id="984" r:id="rId56"/>
    <p:sldId id="570" r:id="rId57"/>
    <p:sldId id="1169" r:id="rId58"/>
    <p:sldId id="986" r:id="rId59"/>
    <p:sldId id="994" r:id="rId60"/>
    <p:sldId id="983" r:id="rId61"/>
    <p:sldId id="993" r:id="rId62"/>
    <p:sldId id="985" r:id="rId63"/>
    <p:sldId id="992" r:id="rId64"/>
    <p:sldId id="987" r:id="rId65"/>
    <p:sldId id="991" r:id="rId66"/>
    <p:sldId id="988" r:id="rId67"/>
    <p:sldId id="990" r:id="rId68"/>
    <p:sldId id="989" r:id="rId69"/>
    <p:sldId id="1197" r:id="rId70"/>
    <p:sldId id="1198" r:id="rId71"/>
    <p:sldId id="1148" r:id="rId72"/>
    <p:sldId id="1156" r:id="rId73"/>
    <p:sldId id="340" r:id="rId74"/>
    <p:sldId id="276" r:id="rId75"/>
    <p:sldId id="274" r:id="rId76"/>
    <p:sldId id="318" r:id="rId77"/>
    <p:sldId id="342" r:id="rId78"/>
    <p:sldId id="1077" r:id="rId79"/>
    <p:sldId id="1200" r:id="rId80"/>
    <p:sldId id="1085" r:id="rId81"/>
    <p:sldId id="1086" r:id="rId82"/>
    <p:sldId id="1087" r:id="rId83"/>
    <p:sldId id="309" r:id="rId84"/>
    <p:sldId id="1206" r:id="rId85"/>
    <p:sldId id="1201" r:id="rId86"/>
    <p:sldId id="359" r:id="rId87"/>
    <p:sldId id="1088" r:id="rId88"/>
    <p:sldId id="1089" r:id="rId89"/>
    <p:sldId id="1090" r:id="rId90"/>
    <p:sldId id="328" r:id="rId91"/>
    <p:sldId id="1067" r:id="rId92"/>
    <p:sldId id="1080" r:id="rId93"/>
    <p:sldId id="1082" r:id="rId94"/>
    <p:sldId id="1083" r:id="rId95"/>
    <p:sldId id="1149" r:id="rId96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A2"/>
    <a:srgbClr val="00ACB0"/>
    <a:srgbClr val="0FCBC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0890"/>
  </p:normalViewPr>
  <p:slideViewPr>
    <p:cSldViewPr>
      <p:cViewPr varScale="1">
        <p:scale>
          <a:sx n="115" d="100"/>
          <a:sy n="115" d="100"/>
        </p:scale>
        <p:origin x="10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tableStyles" Target="tableStyle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20000"/>
              </a:spcBef>
              <a:buFontTx/>
              <a:buChar char="•"/>
              <a:defRPr sz="1200"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20000"/>
              </a:spcBef>
              <a:buFontTx/>
              <a:buChar char="•"/>
              <a:defRPr sz="1200">
                <a:cs typeface="+mn-cs"/>
              </a:defRPr>
            </a:lvl1pPr>
          </a:lstStyle>
          <a:p>
            <a:pPr>
              <a:defRPr/>
            </a:pPr>
            <a:fld id="{AEAAFDA9-901E-47BC-8323-DE59EAB27F1A}" type="datetimeFigureOut">
              <a:rPr lang="nl-NL"/>
              <a:pPr>
                <a:defRPr/>
              </a:pPr>
              <a:t>12-10-2026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20000"/>
              </a:spcBef>
              <a:buFontTx/>
              <a:buChar char="•"/>
              <a:defRPr sz="1200"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20000"/>
              </a:spcBef>
              <a:buFontTx/>
              <a:buChar char="•"/>
              <a:defRPr sz="1200">
                <a:cs typeface="+mn-cs"/>
              </a:defRPr>
            </a:lvl1pPr>
          </a:lstStyle>
          <a:p>
            <a:pPr>
              <a:defRPr/>
            </a:pPr>
            <a:fld id="{DA54AA44-8E49-45A3-9EF3-3C7CD47A71F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6338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ct val="20000"/>
              </a:spcBef>
              <a:buFontTx/>
              <a:buChar char="•"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ct val="20000"/>
              </a:spcBef>
              <a:buFontTx/>
              <a:buChar char="•"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EDB6A1B-DC53-4B4A-93E5-FC67E26A3CED}" type="datetimeFigureOut">
              <a:rPr lang="nl-NL"/>
              <a:pPr>
                <a:defRPr/>
              </a:pPr>
              <a:t>12-10-2026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ct val="20000"/>
              </a:spcBef>
              <a:buFontTx/>
              <a:buChar char="•"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ct val="20000"/>
              </a:spcBef>
              <a:buFontTx/>
              <a:buChar char="•"/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980A64D-5AA0-42B9-839D-E995EEE28CA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99350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CR_Corporation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Balance_sheet" TargetMode="External"/><Relationship Id="rId5" Type="http://schemas.openxmlformats.org/officeDocument/2006/relationships/hyperlink" Target="https://en.wikipedia.org/wiki/Xerox" TargetMode="External"/><Relationship Id="rId4" Type="http://schemas.openxmlformats.org/officeDocument/2006/relationships/hyperlink" Target="https://en.wikipedia.org/wiki/Wang_Labs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Wie zijn jullie?</a:t>
            </a:r>
          </a:p>
          <a:p>
            <a:r>
              <a:rPr lang="en-NL" dirty="0"/>
              <a:t>Naam; functie; passie, flow in het werk?</a:t>
            </a:r>
          </a:p>
          <a:p>
            <a:endParaRPr lang="en-NL" dirty="0"/>
          </a:p>
          <a:p>
            <a:r>
              <a:rPr lang="en-NL" dirty="0"/>
              <a:t>Ik. 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5842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Simpele regels (soms duizenden bij elkaar, veiliger voor roofvogels)</a:t>
            </a:r>
          </a:p>
          <a:p>
            <a:pPr marL="228600" indent="-228600">
              <a:buAutoNum type="arabicPeriod"/>
            </a:pPr>
            <a:r>
              <a:rPr lang="en-NL" dirty="0"/>
              <a:t>We vliegen allemaal even snel (36km per uur) (alignment)</a:t>
            </a:r>
          </a:p>
          <a:p>
            <a:pPr marL="228600" indent="-228600">
              <a:buAutoNum type="arabicPeriod"/>
            </a:pPr>
            <a:r>
              <a:rPr lang="en-NL" dirty="0"/>
              <a:t>Max 7 andere vogels in de gaten houden (limitation)</a:t>
            </a:r>
          </a:p>
          <a:p>
            <a:pPr marL="228600" indent="-228600">
              <a:buAutoNum type="arabicPeriod"/>
            </a:pPr>
            <a:r>
              <a:rPr lang="en-GB" dirty="0"/>
              <a:t>V</a:t>
            </a:r>
            <a:r>
              <a:rPr lang="en-NL" dirty="0"/>
              <a:t>eranderen deze van richting, verander ik mee (adaptation)</a:t>
            </a:r>
          </a:p>
          <a:p>
            <a:pPr marL="228600" indent="-228600">
              <a:buAutoNum type="arabicPeriod"/>
            </a:pPr>
            <a:r>
              <a:rPr lang="en-NL" dirty="0"/>
              <a:t>Vaste afstand van elkaar (separation)</a:t>
            </a:r>
          </a:p>
          <a:p>
            <a:pPr marL="228600" indent="-228600">
              <a:buAutoNum type="arabicPeriod"/>
            </a:pPr>
            <a:r>
              <a:rPr lang="en-GB" dirty="0"/>
              <a:t>Z</a:t>
            </a:r>
            <a:r>
              <a:rPr lang="en-NL" dirty="0"/>
              <a:t>e blijven in de groep (cohesion)                 Simple rules but unpredictable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0766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In Search of Excellence Tom Peters &amp; Robert H. Waterman jr. (1982)</a:t>
            </a:r>
          </a:p>
          <a:p>
            <a:r>
              <a:rPr lang="en-NL" dirty="0"/>
              <a:t>At least three of the companies studied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NCR Corporation"/>
              </a:rPr>
              <a:t>NCR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Wang Labs"/>
              </a:rPr>
              <a:t>Wang Labs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Xerox"/>
              </a:rPr>
              <a:t>Xerox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others did not produce excellent results in their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Balance sheet"/>
              </a:rPr>
              <a:t>balance sheets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 the 1980s. 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9753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Officials at 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Wallace Co.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forgot one thing after winning the coveted Malcolm Baldrige National Quality Award in 1990: How to run a profitable business.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family-owned pipe and valve distribution company filed for Chapter 11 bankruptcy protection January 1992.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4175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Central staat de sociale dynamiek tussen management/werknemers; auditoren en werknemers; kwaliteitsfunctuonarissen en medewerkers:  Fontys trainingen om mensen voor te bereiden op een audit; dramaturgical compliance?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8988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ACT: moeilijkste stap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937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EVERARD TAKES 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32C67-23E5-4A47-98F7-E463C46F8E5E}" type="slidenum">
              <a:rPr lang="nl-NL" smtClean="0"/>
              <a:pPr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821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Obesitas: genetisch, eetgedrag, cultuur, omgeving, ecologie</a:t>
            </a:r>
          </a:p>
          <a:p>
            <a:r>
              <a:rPr lang="en-NL" dirty="0"/>
              <a:t>Vaccinatie Corona: bijv nu weer boosterprik</a:t>
            </a:r>
          </a:p>
          <a:p>
            <a:r>
              <a:rPr lang="en-NL" dirty="0"/>
              <a:t>Algoritme bij belastingfraude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70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8834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</a:t>
            </a:r>
            <a:r>
              <a:rPr lang="en-NL" dirty="0"/>
              <a:t>ridlock      patstelling</a:t>
            </a:r>
          </a:p>
          <a:p>
            <a:r>
              <a:rPr lang="en-GB" dirty="0"/>
              <a:t>S</a:t>
            </a:r>
            <a:r>
              <a:rPr lang="en-NL" dirty="0"/>
              <a:t>prawling   uitgestrekt</a:t>
            </a:r>
          </a:p>
          <a:p>
            <a:r>
              <a:rPr lang="en-GB" dirty="0"/>
              <a:t>U</a:t>
            </a:r>
            <a:r>
              <a:rPr lang="en-NL" dirty="0"/>
              <a:t>nbounded onbegrensd</a:t>
            </a:r>
          </a:p>
          <a:p>
            <a:r>
              <a:rPr lang="en-NL" dirty="0"/>
              <a:t>Nexus       verbinding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73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9883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Vriendin Tineke ASML, nieuw systeem voor beheer van de voorraad onderdelen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80A64D-5AA0-42B9-839D-E995EEE28CA2}" type="slidenum">
              <a:rPr lang="nl-NL" smtClean="0"/>
              <a:pPr>
                <a:defRPr/>
              </a:pPr>
              <a:t>87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6125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DF071-4495-4141-92B3-D2D81A65599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355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N_University-ppt-ba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2200"/>
            <a:ext cx="9144000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400">
                <a:latin typeface="Arial" pitchFamily="34" charset="0"/>
                <a:cs typeface="Arial" pitchFamily="34" charset="0"/>
              </a:defRPr>
            </a:lvl4pPr>
            <a:lvl5pPr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F875E-AD53-4D73-8327-F01A44EF5CA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066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59C15-4527-42EA-AF47-5729C706ACD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722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0BC4-0ECC-4DE6-BE24-2F6B274C0DE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55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C36B8-371D-459A-9121-DED95F8C94B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0100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94132-7CCC-4A17-BE58-37361C8A985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494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7FEEA-A9FD-4D9B-8AC1-907C75895D5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80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7761D-7EA6-4DB8-8E91-EC9BFA09786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429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673D8-DEE6-4D60-85B4-02B979ADCB4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32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72AF8-8EB4-4FCF-809F-B891F138BC0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200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BDD3F-DDE8-4A9C-8029-9F3592FCA49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111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3CCA268B-88DD-44B0-AD24-94F43A77002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zz.nl/product/100-6976_Leidinggeven-aan-lean-transformaties?_ga=2.254858318.731091328.1633938061-1985476001.163393806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nagementimpact.nl/artikel/waarom-lean-niet-werkt-jcpr16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l.com/nl/nl/p/wiskunde-is-overal/9200000103008055/?suggestionType=typedsearch&amp;bltgh=l4yP7QCLlgorgOWNkK1DNg.1.2.ProductTitle&amp;Referrer=ADVNLPPcef36100ca4c88a40065bba51d000001234&amp;utm_source=1234&amp;utm_medium=Affiliates&amp;utm_campaign=CPS&amp;utm_content=txl" TargetMode="External"/><Relationship Id="rId2" Type="http://schemas.openxmlformats.org/officeDocument/2006/relationships/hyperlink" Target="https://www.scientias.nl/waarom-statistiek-niet-te-vertrouwen-i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259645824_De_Mythe_van_de_PDCA-cyclu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kwaliteit-in-bedrijf.nl/artikel/wat-maakt-dat-verandering-slaagt-of-faalt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dza3txPNT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N_University-ppt-voorbl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458788"/>
            <a:ext cx="7086600" cy="1143000"/>
          </a:xfrm>
        </p:spPr>
        <p:txBody>
          <a:bodyPr/>
          <a:lstStyle/>
          <a:p>
            <a:pPr algn="l" eaLnBrk="1" hangingPunct="1"/>
            <a:r>
              <a:rPr lang="nl-NL" altLang="nl-NL" sz="2800" b="1" dirty="0"/>
              <a:t>SCHOUTEN &amp; NELISSEN UNIVERSITY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1100" y="1642120"/>
            <a:ext cx="6934200" cy="106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nl-NL" altLang="nl-NL" sz="3200" dirty="0">
                <a:solidFill>
                  <a:srgbClr val="00ACB0"/>
                </a:solidFill>
              </a:rPr>
              <a:t>Kwaliteit in dynamische en complexe omgevingen</a:t>
            </a:r>
          </a:p>
          <a:p>
            <a:pPr eaLnBrk="1" hangingPunct="1">
              <a:buFontTx/>
              <a:buNone/>
            </a:pPr>
            <a:endParaRPr lang="nl-NL" altLang="nl-NL" dirty="0"/>
          </a:p>
          <a:p>
            <a:pPr eaLnBrk="1" hangingPunct="1">
              <a:buFontTx/>
              <a:buNone/>
            </a:pPr>
            <a:endParaRPr lang="nl-NL" altLang="nl-NL" dirty="0"/>
          </a:p>
          <a:p>
            <a:pPr eaLnBrk="1" hangingPunct="1">
              <a:buFontTx/>
              <a:buNone/>
            </a:pPr>
            <a:endParaRPr lang="nl-NL" altLang="nl-NL" dirty="0"/>
          </a:p>
          <a:p>
            <a:pPr eaLnBrk="1" hangingPunct="1">
              <a:buFontTx/>
              <a:buNone/>
            </a:pPr>
            <a:r>
              <a:rPr lang="nl-NL" altLang="nl-NL" dirty="0"/>
              <a:t>                                                    Everard van  </a:t>
            </a:r>
          </a:p>
          <a:p>
            <a:pPr eaLnBrk="1" hangingPunct="1">
              <a:buFontTx/>
              <a:buNone/>
            </a:pPr>
            <a:r>
              <a:rPr lang="nl-NL" altLang="nl-NL" dirty="0"/>
              <a:t>                                                    Kemenade, PhD</a:t>
            </a:r>
          </a:p>
          <a:p>
            <a:pPr eaLnBrk="1" hangingPunct="1">
              <a:buFontTx/>
              <a:buNone/>
            </a:pPr>
            <a:r>
              <a:rPr lang="nl-NL" altLang="nl-NL" sz="1600" dirty="0"/>
              <a:t>										</a:t>
            </a:r>
            <a:endParaRPr lang="nl-NL" alt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78655-FEF5-7379-2F13-0EE71313A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994D1-4174-B62D-3DF2-0D0FE8B7A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Frank Zappa &quot;- Watermelon In Easter Hay -&quot; 1988 [HD]">
            <a:hlinkClick r:id="" action="ppaction://media"/>
            <a:extLst>
              <a:ext uri="{FF2B5EF4-FFF2-40B4-BE49-F238E27FC236}">
                <a16:creationId xmlns:a16="http://schemas.microsoft.com/office/drawing/2014/main" id="{CD582060-A8A1-7868-7603-95C46BB1AE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4"/>
            <a:ext cx="9144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5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C629-01B3-4D43-814E-83274E1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07" y="1557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48D1-05DD-C542-B05B-0B11ECA1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193" y="980728"/>
            <a:ext cx="7772400" cy="4680520"/>
          </a:xfrm>
        </p:spPr>
        <p:txBody>
          <a:bodyPr/>
          <a:lstStyle/>
          <a:p>
            <a:pPr marL="0" indent="0">
              <a:buNone/>
            </a:pPr>
            <a:r>
              <a:rPr lang="en-NL" sz="1800" dirty="0"/>
              <a:t>9.30   start met welkom en programma van de dag</a:t>
            </a:r>
          </a:p>
          <a:p>
            <a:pPr marL="0" indent="0">
              <a:buNone/>
            </a:pPr>
            <a:r>
              <a:rPr lang="en-NL" sz="1800" dirty="0"/>
              <a:t>10.00  huiswerk, materialen</a:t>
            </a:r>
          </a:p>
          <a:p>
            <a:pPr marL="0" indent="0">
              <a:buNone/>
            </a:pPr>
            <a:r>
              <a:rPr lang="en-NL" sz="1800" dirty="0"/>
              <a:t>10.15  1. Wat is kwaliteit en kun je kwaliteit managen?</a:t>
            </a:r>
          </a:p>
          <a:p>
            <a:pPr marL="0" indent="0">
              <a:buNone/>
            </a:pPr>
            <a:r>
              <a:rPr lang="en-NL" sz="1800" dirty="0"/>
              <a:t>11.00  2. In tijden van grote complexiteit?</a:t>
            </a:r>
          </a:p>
          <a:p>
            <a:pPr marL="0" indent="0">
              <a:buNone/>
            </a:pPr>
            <a:r>
              <a:rPr lang="en-NL" sz="1800" dirty="0"/>
              <a:t>13.00  3. Typologie in vier mentale modellen</a:t>
            </a:r>
          </a:p>
          <a:p>
            <a:pPr marL="0" indent="0">
              <a:buNone/>
            </a:pPr>
            <a:r>
              <a:rPr lang="en-NL" sz="1800" dirty="0"/>
              <a:t>	3.1. Wat kunnen we leren van empirie?</a:t>
            </a:r>
          </a:p>
          <a:p>
            <a:pPr marL="0" indent="0">
              <a:buNone/>
            </a:pPr>
            <a:r>
              <a:rPr lang="en-NL" sz="1800" dirty="0"/>
              <a:t>	3.2. Wat kunnen we leren van referentie?</a:t>
            </a:r>
          </a:p>
          <a:p>
            <a:pPr marL="0" indent="0">
              <a:buNone/>
            </a:pPr>
            <a:r>
              <a:rPr lang="en-NL" sz="1800" dirty="0"/>
              <a:t>               3.3. Wat kunnen we leren van reflectie?</a:t>
            </a:r>
          </a:p>
          <a:p>
            <a:pPr marL="0" indent="0">
              <a:buNone/>
            </a:pPr>
            <a:r>
              <a:rPr lang="en-NL" sz="1800" dirty="0"/>
              <a:t>     	3.4. Wat kunnen we leren van emergentie?</a:t>
            </a:r>
          </a:p>
          <a:p>
            <a:pPr marL="0" indent="0">
              <a:buNone/>
            </a:pPr>
            <a:r>
              <a:rPr lang="en-NL" sz="1800" dirty="0"/>
              <a:t>14.00  4.Paradigma’s en complexiteit</a:t>
            </a:r>
          </a:p>
          <a:p>
            <a:pPr marL="0" indent="0">
              <a:buNone/>
            </a:pPr>
            <a:r>
              <a:rPr lang="en-NL" sz="1800" dirty="0"/>
              <a:t>15.00  5. Paradoxaal leiderschap</a:t>
            </a:r>
          </a:p>
          <a:p>
            <a:pPr marL="0" indent="0">
              <a:buNone/>
            </a:pPr>
            <a:r>
              <a:rPr lang="en-NL" sz="1800" dirty="0"/>
              <a:t>16.15  korte evaluatie </a:t>
            </a:r>
          </a:p>
          <a:p>
            <a:pPr marL="0" indent="0">
              <a:buNone/>
            </a:pPr>
            <a:r>
              <a:rPr lang="en-NL" sz="1800" dirty="0"/>
              <a:t>16.45  einde</a:t>
            </a:r>
          </a:p>
        </p:txBody>
      </p:sp>
    </p:spTree>
    <p:extLst>
      <p:ext uri="{BB962C8B-B14F-4D97-AF65-F5344CB8AC3E}">
        <p14:creationId xmlns:p14="http://schemas.microsoft.com/office/powerpoint/2010/main" val="53724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2489D-5292-128B-11ED-1B77490D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D0E8C-C363-568F-E20A-BAFEB00C9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Van </a:t>
            </a:r>
            <a:r>
              <a:rPr lang="en-GB" dirty="0" err="1"/>
              <a:t>kwaliteit</a:t>
            </a:r>
            <a:r>
              <a:rPr lang="en-GB" dirty="0"/>
              <a:t> </a:t>
            </a:r>
          </a:p>
          <a:p>
            <a:r>
              <a:rPr lang="en-GB" dirty="0" err="1"/>
              <a:t>naar</a:t>
            </a:r>
            <a:r>
              <a:rPr lang="en-GB" dirty="0"/>
              <a:t> </a:t>
            </a:r>
            <a:r>
              <a:rPr lang="en-GB" dirty="0" err="1"/>
              <a:t>complexiteit</a:t>
            </a:r>
            <a:r>
              <a:rPr lang="en-GB" dirty="0"/>
              <a:t> </a:t>
            </a:r>
          </a:p>
          <a:p>
            <a:r>
              <a:rPr lang="en-GB" dirty="0" err="1"/>
              <a:t>naar</a:t>
            </a:r>
            <a:r>
              <a:rPr lang="en-GB" dirty="0"/>
              <a:t> </a:t>
            </a:r>
            <a:r>
              <a:rPr lang="en-GB" dirty="0" err="1"/>
              <a:t>patronen</a:t>
            </a:r>
            <a:r>
              <a:rPr lang="en-GB" dirty="0"/>
              <a:t> </a:t>
            </a:r>
          </a:p>
          <a:p>
            <a:r>
              <a:rPr lang="en-GB" dirty="0" err="1"/>
              <a:t>naar</a:t>
            </a:r>
            <a:r>
              <a:rPr lang="en-GB" dirty="0"/>
              <a:t> </a:t>
            </a:r>
            <a:r>
              <a:rPr lang="en-GB" dirty="0" err="1"/>
              <a:t>paradoxaal</a:t>
            </a:r>
            <a:r>
              <a:rPr lang="en-GB" dirty="0"/>
              <a:t> </a:t>
            </a:r>
            <a:r>
              <a:rPr lang="en-GB" dirty="0" err="1"/>
              <a:t>leiderschap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4383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C629-01B3-4D43-814E-83274E1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07" y="1557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48D1-05DD-C542-B05B-0B11ECA1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193" y="980728"/>
            <a:ext cx="7772400" cy="4680520"/>
          </a:xfrm>
        </p:spPr>
        <p:txBody>
          <a:bodyPr/>
          <a:lstStyle/>
          <a:p>
            <a:pPr marL="0" indent="0">
              <a:buNone/>
            </a:pPr>
            <a:r>
              <a:rPr lang="en-NL" dirty="0"/>
              <a:t>9.30   start met welkom en programma van de dag</a:t>
            </a:r>
          </a:p>
          <a:p>
            <a:pPr marL="0" indent="0">
              <a:buNone/>
            </a:pPr>
            <a:r>
              <a:rPr lang="en-NL" dirty="0"/>
              <a:t>	korte kennismaking: naam, functie</a:t>
            </a:r>
          </a:p>
        </p:txBody>
      </p:sp>
    </p:spTree>
    <p:extLst>
      <p:ext uri="{BB962C8B-B14F-4D97-AF65-F5344CB8AC3E}">
        <p14:creationId xmlns:p14="http://schemas.microsoft.com/office/powerpoint/2010/main" val="235263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98110" y="2608649"/>
            <a:ext cx="3840480" cy="271839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1953 born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589" y="207120"/>
            <a:ext cx="4936040" cy="657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0774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92969" y="620688"/>
            <a:ext cx="7358062" cy="747296"/>
          </a:xfrm>
        </p:spPr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A7A2"/>
                </a:solidFill>
              </a:rPr>
              <a:t>Passie</a:t>
            </a:r>
            <a:r>
              <a:rPr lang="en-GB" dirty="0">
                <a:solidFill>
                  <a:srgbClr val="00A7A2"/>
                </a:solidFill>
              </a:rPr>
              <a:t> 1 : KWALITEIT</a:t>
            </a:r>
          </a:p>
          <a:p>
            <a:pPr marL="0" indent="0">
              <a:buNone/>
            </a:pPr>
            <a:r>
              <a:rPr lang="en-GB" dirty="0">
                <a:solidFill>
                  <a:srgbClr val="00A7A2"/>
                </a:solidFill>
              </a:rPr>
              <a:t>1980 </a:t>
            </a:r>
            <a:r>
              <a:rPr lang="en-GB" dirty="0" err="1">
                <a:solidFill>
                  <a:srgbClr val="00A7A2"/>
                </a:solidFill>
              </a:rPr>
              <a:t>eerste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opdracht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voor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Kwaliteit</a:t>
            </a:r>
            <a:r>
              <a:rPr lang="en-GB" dirty="0">
                <a:solidFill>
                  <a:srgbClr val="00A7A2"/>
                </a:solidFill>
              </a:rPr>
              <a:t>: Van Kemenade ACT (Audit, Coaching and Training)</a:t>
            </a:r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04864"/>
            <a:ext cx="4462463" cy="3121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5365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C143-615B-5C80-22B7-E3F74875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Passie 2: ONDERZOEK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0701-6725-14D1-EA88-8FAE8A08D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90813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64054" y="483282"/>
            <a:ext cx="5456374" cy="747296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A7A2"/>
                </a:solidFill>
              </a:rPr>
              <a:t>2009 PhD.</a:t>
            </a:r>
          </a:p>
          <a:p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07121"/>
            <a:ext cx="4323807" cy="271961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545" y="2060467"/>
            <a:ext cx="4152455" cy="2611839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4000647"/>
            <a:ext cx="4402183" cy="275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2582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97973-9B4E-FCEA-1DEB-27A9C7521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90615"/>
            <a:ext cx="7772400" cy="1143000"/>
          </a:xfrm>
        </p:spPr>
        <p:txBody>
          <a:bodyPr/>
          <a:lstStyle/>
          <a:p>
            <a:r>
              <a:rPr lang="en-NL" dirty="0"/>
              <a:t>Frank Zappa (1940-1993)</a:t>
            </a:r>
          </a:p>
        </p:txBody>
      </p:sp>
      <p:pic>
        <p:nvPicPr>
          <p:cNvPr id="1026" name="Picture 2" descr="Jerry Schatzberg | Frank Zappa, Himself | Available for Sale | Artsy">
            <a:extLst>
              <a:ext uri="{FF2B5EF4-FFF2-40B4-BE49-F238E27FC236}">
                <a16:creationId xmlns:a16="http://schemas.microsoft.com/office/drawing/2014/main" id="{AAC3740D-A2C8-D4E5-221B-13A0A8260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28800"/>
            <a:ext cx="2973556" cy="305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CD992-EE27-3BAD-2728-189E4816F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77058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E2E4-56B9-3872-AC99-8FF6D7089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260648"/>
            <a:ext cx="7772400" cy="1143000"/>
          </a:xfrm>
        </p:spPr>
        <p:txBody>
          <a:bodyPr/>
          <a:lstStyle/>
          <a:p>
            <a:r>
              <a:rPr lang="en-NL" dirty="0"/>
              <a:t>Emergentie &amp; Kwaliteit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37FC4B-9006-9B4D-BE47-04BD884AD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26843"/>
            <a:ext cx="6359697" cy="4114800"/>
          </a:xfrm>
        </p:spPr>
      </p:pic>
    </p:spTree>
    <p:extLst>
      <p:ext uri="{BB962C8B-B14F-4D97-AF65-F5344CB8AC3E}">
        <p14:creationId xmlns:p14="http://schemas.microsoft.com/office/powerpoint/2010/main" val="1453037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F925-B325-189C-06AF-50620E9F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Ten Million Starlings Swarm (7 Tonnes of Bird Poo) | Superswarm | BBC Earth">
            <a:hlinkClick r:id="" action="ppaction://media"/>
            <a:extLst>
              <a:ext uri="{FF2B5EF4-FFF2-40B4-BE49-F238E27FC236}">
                <a16:creationId xmlns:a16="http://schemas.microsoft.com/office/drawing/2014/main" id="{1AAC63BC-A56D-1571-53D0-EE6A7DE8300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990601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325072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9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80928"/>
            <a:ext cx="4100661" cy="2180735"/>
          </a:xfrm>
        </p:spPr>
        <p:txBody>
          <a:bodyPr/>
          <a:lstStyle/>
          <a:p>
            <a:r>
              <a:rPr lang="en-GB" sz="3866" dirty="0" err="1">
                <a:solidFill>
                  <a:srgbClr val="00A7A2"/>
                </a:solidFill>
              </a:rPr>
              <a:t>Passie</a:t>
            </a:r>
            <a:r>
              <a:rPr lang="en-GB" sz="3866" dirty="0">
                <a:solidFill>
                  <a:srgbClr val="00A7A2"/>
                </a:solidFill>
              </a:rPr>
              <a:t> 3:</a:t>
            </a:r>
            <a:br>
              <a:rPr lang="en-GB" sz="3866" dirty="0">
                <a:solidFill>
                  <a:srgbClr val="00A7A2"/>
                </a:solidFill>
              </a:rPr>
            </a:br>
            <a:r>
              <a:rPr lang="en-GB" sz="3200" dirty="0">
                <a:solidFill>
                  <a:srgbClr val="00A7A2"/>
                </a:solidFill>
              </a:rPr>
              <a:t>INTERNATIONAAL.</a:t>
            </a:r>
            <a:br>
              <a:rPr lang="en-GB" sz="3866" dirty="0">
                <a:solidFill>
                  <a:srgbClr val="00A7A2"/>
                </a:solidFill>
              </a:rPr>
            </a:br>
            <a:br>
              <a:rPr lang="en-GB" sz="3866" dirty="0">
                <a:solidFill>
                  <a:srgbClr val="00A7A2"/>
                </a:solidFill>
              </a:rPr>
            </a:br>
            <a:r>
              <a:rPr lang="en-GB" sz="2400" dirty="0">
                <a:solidFill>
                  <a:srgbClr val="00A7A2"/>
                </a:solidFill>
              </a:rPr>
              <a:t>2004 </a:t>
            </a:r>
            <a:br>
              <a:rPr lang="en-GB" sz="2400" dirty="0">
                <a:solidFill>
                  <a:srgbClr val="00A7A2"/>
                </a:solidFill>
              </a:rPr>
            </a:br>
            <a:r>
              <a:rPr lang="en-GB" sz="2400" dirty="0" err="1">
                <a:solidFill>
                  <a:srgbClr val="00A7A2"/>
                </a:solidFill>
              </a:rPr>
              <a:t>eerste</a:t>
            </a:r>
            <a:r>
              <a:rPr lang="en-GB" sz="2400" dirty="0">
                <a:solidFill>
                  <a:srgbClr val="00A7A2"/>
                </a:solidFill>
              </a:rPr>
              <a:t> </a:t>
            </a:r>
            <a:br>
              <a:rPr lang="en-GB" sz="2400" dirty="0">
                <a:solidFill>
                  <a:srgbClr val="00A7A2"/>
                </a:solidFill>
              </a:rPr>
            </a:br>
            <a:r>
              <a:rPr lang="en-GB" sz="2400" dirty="0" err="1">
                <a:solidFill>
                  <a:srgbClr val="00A7A2"/>
                </a:solidFill>
              </a:rPr>
              <a:t>opdracht</a:t>
            </a:r>
            <a:br>
              <a:rPr lang="en-GB" sz="2400" dirty="0">
                <a:solidFill>
                  <a:srgbClr val="00A7A2"/>
                </a:solidFill>
              </a:rPr>
            </a:br>
            <a:r>
              <a:rPr lang="en-GB" sz="2400" dirty="0" err="1">
                <a:solidFill>
                  <a:srgbClr val="00A7A2"/>
                </a:solidFill>
              </a:rPr>
              <a:t>buitenland</a:t>
            </a:r>
            <a:r>
              <a:rPr lang="en-GB" sz="2400" dirty="0">
                <a:solidFill>
                  <a:srgbClr val="00A7A2"/>
                </a:solidFill>
              </a:rPr>
              <a:t> </a:t>
            </a:r>
            <a:br>
              <a:rPr lang="en-GB" sz="3866" dirty="0">
                <a:solidFill>
                  <a:srgbClr val="00A7A2"/>
                </a:solidFill>
              </a:rPr>
            </a:br>
            <a:br>
              <a:rPr lang="en-GB" sz="3866" dirty="0"/>
            </a:br>
            <a:endParaRPr lang="en-GB" sz="3866" dirty="0"/>
          </a:p>
        </p:txBody>
      </p:sp>
      <p:pic>
        <p:nvPicPr>
          <p:cNvPr id="1026" name="Picture 2" descr="D:\Prive\FOTOS\FOTOBOEKJE\fotos 2004\Dsc00002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0688"/>
            <a:ext cx="4618181" cy="578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78325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640456" cy="1036933"/>
          </a:xfrm>
        </p:spPr>
        <p:txBody>
          <a:bodyPr/>
          <a:lstStyle/>
          <a:p>
            <a:r>
              <a:rPr lang="nl-NL" sz="4400" dirty="0">
                <a:solidFill>
                  <a:srgbClr val="00A7A2"/>
                </a:solidFill>
              </a:rPr>
              <a:t>2015 eerste opdracht </a:t>
            </a:r>
            <a:r>
              <a:rPr lang="nl-NL" sz="4400" dirty="0" err="1">
                <a:solidFill>
                  <a:srgbClr val="00A7A2"/>
                </a:solidFill>
              </a:rPr>
              <a:t>Caribben</a:t>
            </a:r>
            <a:endParaRPr lang="nl-NL" sz="4400" dirty="0">
              <a:solidFill>
                <a:srgbClr val="00A7A2"/>
              </a:solidFill>
            </a:endParaRPr>
          </a:p>
        </p:txBody>
      </p:sp>
      <p:pic>
        <p:nvPicPr>
          <p:cNvPr id="8" name="Afbeelding 7" descr="IMG_19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700808"/>
            <a:ext cx="5672550" cy="398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472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74EDC-945B-1957-1BF7-D9AA6CABC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40" y="1059481"/>
            <a:ext cx="8280920" cy="4114800"/>
          </a:xfrm>
        </p:spPr>
        <p:txBody>
          <a:bodyPr/>
          <a:lstStyle/>
          <a:p>
            <a:pPr marL="0" indent="0">
              <a:buNone/>
            </a:pPr>
            <a:r>
              <a:rPr lang="en-NL" b="1" dirty="0">
                <a:solidFill>
                  <a:srgbClr val="0FCBC2"/>
                </a:solidFill>
              </a:rPr>
              <a:t>               </a:t>
            </a:r>
            <a:r>
              <a:rPr lang="en-NL" b="1" dirty="0">
                <a:solidFill>
                  <a:srgbClr val="00A7A2"/>
                </a:solidFill>
              </a:rPr>
              <a:t>             INTERNATIONAAL</a:t>
            </a:r>
          </a:p>
          <a:p>
            <a:pPr marL="0" indent="0">
              <a:buNone/>
            </a:pPr>
            <a:endParaRPr lang="en-NL" b="1" dirty="0">
              <a:solidFill>
                <a:srgbClr val="00A7A2"/>
              </a:solidFill>
            </a:endParaRPr>
          </a:p>
          <a:p>
            <a:pPr marL="0" indent="0">
              <a:buNone/>
            </a:pPr>
            <a:endParaRPr lang="en-NL" b="1" dirty="0">
              <a:solidFill>
                <a:srgbClr val="00A7A2"/>
              </a:solidFill>
            </a:endParaRPr>
          </a:p>
          <a:p>
            <a:pPr marL="0" indent="0">
              <a:buNone/>
            </a:pPr>
            <a:endParaRPr lang="en-NL" b="1" dirty="0">
              <a:solidFill>
                <a:srgbClr val="00A7A2"/>
              </a:solidFill>
            </a:endParaRPr>
          </a:p>
          <a:p>
            <a:pPr marL="0" indent="0">
              <a:buNone/>
            </a:pPr>
            <a:endParaRPr lang="en-NL" b="1" dirty="0">
              <a:solidFill>
                <a:srgbClr val="00A7A2"/>
              </a:solidFill>
            </a:endParaRPr>
          </a:p>
          <a:p>
            <a:pPr marL="0" indent="0">
              <a:buNone/>
            </a:pPr>
            <a:r>
              <a:rPr lang="en-NL" b="1" dirty="0">
                <a:solidFill>
                  <a:srgbClr val="00A7A2"/>
                </a:solidFill>
              </a:rPr>
              <a:t>    KWALITEIT                                       ONDERZOEK 						   NAAR EMERGENTIE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F64ED78-3191-E2FB-0272-875AF4B59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683719"/>
            <a:ext cx="1924367" cy="256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13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C629-01B3-4D43-814E-83274E1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07" y="1557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48D1-05DD-C542-B05B-0B11ECA1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193" y="980728"/>
            <a:ext cx="7772400" cy="4680520"/>
          </a:xfrm>
        </p:spPr>
        <p:txBody>
          <a:bodyPr/>
          <a:lstStyle/>
          <a:p>
            <a:pPr marL="0" indent="0">
              <a:buNone/>
            </a:pPr>
            <a:r>
              <a:rPr lang="en-NL" dirty="0">
                <a:solidFill>
                  <a:schemeClr val="bg1">
                    <a:lumMod val="85000"/>
                  </a:schemeClr>
                </a:solidFill>
              </a:rPr>
              <a:t>9.30   start welkom</a:t>
            </a:r>
          </a:p>
          <a:p>
            <a:pPr marL="0" indent="0">
              <a:buNone/>
            </a:pPr>
            <a:r>
              <a:rPr lang="en-NL" dirty="0"/>
              <a:t>10.00  materialen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r>
              <a:rPr lang="en-NL" dirty="0"/>
              <a:t>www.vankemenade-act.nl</a:t>
            </a:r>
          </a:p>
          <a:p>
            <a:pPr marL="0" indent="0">
              <a:buNone/>
            </a:pPr>
            <a:r>
              <a:rPr lang="en-NL" dirty="0"/>
              <a:t>		</a:t>
            </a:r>
          </a:p>
        </p:txBody>
      </p:sp>
      <p:pic>
        <p:nvPicPr>
          <p:cNvPr id="4" name="Picture 3" descr="A book cover with a picture of a landscape&#10;&#10;Description automatically generated">
            <a:extLst>
              <a:ext uri="{FF2B5EF4-FFF2-40B4-BE49-F238E27FC236}">
                <a16:creationId xmlns:a16="http://schemas.microsoft.com/office/drawing/2014/main" id="{6C722181-8299-1E49-CECF-2C3FCCACA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70893"/>
            <a:ext cx="2092169" cy="2973472"/>
          </a:xfrm>
          <a:prstGeom prst="rect">
            <a:avLst/>
          </a:prstGeom>
        </p:spPr>
      </p:pic>
      <p:pic>
        <p:nvPicPr>
          <p:cNvPr id="8" name="Picture 7" descr="A computer with a rocket flying out of it&#10;&#10;Description automatically generated">
            <a:extLst>
              <a:ext uri="{FF2B5EF4-FFF2-40B4-BE49-F238E27FC236}">
                <a16:creationId xmlns:a16="http://schemas.microsoft.com/office/drawing/2014/main" id="{2E3CADC5-4A44-35DB-ED4F-27E8DC96C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607593"/>
            <a:ext cx="2104713" cy="1603859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1D7380DC-DB2F-1344-9C99-FDA993D7E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79" y="2322448"/>
            <a:ext cx="5364088" cy="221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9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C629-01B3-4D43-814E-83274E1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07" y="1557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48D1-05DD-C542-B05B-0B11ECA1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193" y="980728"/>
            <a:ext cx="7772400" cy="4464496"/>
          </a:xfrm>
        </p:spPr>
        <p:txBody>
          <a:bodyPr/>
          <a:lstStyle/>
          <a:p>
            <a:pPr marL="0" indent="0">
              <a:buNone/>
            </a:pPr>
            <a:r>
              <a:rPr lang="en-NL" dirty="0">
                <a:solidFill>
                  <a:schemeClr val="bg1">
                    <a:lumMod val="85000"/>
                  </a:schemeClr>
                </a:solidFill>
              </a:rPr>
              <a:t>9.30    start welkom</a:t>
            </a:r>
          </a:p>
          <a:p>
            <a:pPr marL="0" indent="0">
              <a:buNone/>
            </a:pPr>
            <a:r>
              <a:rPr lang="en-NL" dirty="0"/>
              <a:t>10.00  materialen (boeken)</a:t>
            </a:r>
          </a:p>
          <a:p>
            <a:pPr marL="0" indent="0">
              <a:buNone/>
            </a:pPr>
            <a:r>
              <a:rPr lang="en-NL" dirty="0"/>
              <a:t>           en huiswerk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r>
              <a:rPr lang="en-NL" dirty="0"/>
              <a:t>		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81D33D5-335F-B6F2-AF40-4665FC2FF5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401160"/>
              </p:ext>
            </p:extLst>
          </p:nvPr>
        </p:nvGraphicFramePr>
        <p:xfrm>
          <a:off x="5436096" y="1117119"/>
          <a:ext cx="281463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53100" imgH="8305800" progId="Word.Document.12">
                  <p:embed/>
                </p:oleObj>
              </mc:Choice>
              <mc:Fallback>
                <p:oleObj name="Document" r:id="rId2" imgW="5753100" imgH="8305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36096" y="1117119"/>
                        <a:ext cx="281463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What is a good question? | Dragonfly Training">
            <a:extLst>
              <a:ext uri="{FF2B5EF4-FFF2-40B4-BE49-F238E27FC236}">
                <a16:creationId xmlns:a16="http://schemas.microsoft.com/office/drawing/2014/main" id="{677A5B04-30EC-168B-12AF-1EBA45981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01" y="2348880"/>
            <a:ext cx="3185592" cy="318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74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C629-01B3-4D43-814E-83274E1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07" y="1557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48D1-05DD-C542-B05B-0B11ECA1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616" y="836712"/>
            <a:ext cx="7772400" cy="4680520"/>
          </a:xfrm>
        </p:spPr>
        <p:txBody>
          <a:bodyPr/>
          <a:lstStyle/>
          <a:p>
            <a:pPr marL="0" indent="0">
              <a:buNone/>
            </a:pPr>
            <a:r>
              <a:rPr lang="en-NL" dirty="0">
                <a:solidFill>
                  <a:schemeClr val="bg1">
                    <a:lumMod val="65000"/>
                  </a:schemeClr>
                </a:solidFill>
              </a:rPr>
              <a:t>9.30   start welkom</a:t>
            </a:r>
          </a:p>
          <a:p>
            <a:pPr marL="0" indent="0">
              <a:buNone/>
            </a:pPr>
            <a:r>
              <a:rPr lang="en-NL" dirty="0">
                <a:solidFill>
                  <a:schemeClr val="bg1">
                    <a:lumMod val="65000"/>
                  </a:schemeClr>
                </a:solidFill>
              </a:rPr>
              <a:t>	korte kennismaking: naam, functie, reden KM 	master, passie in Q</a:t>
            </a:r>
          </a:p>
          <a:p>
            <a:pPr marL="0" indent="0">
              <a:buNone/>
            </a:pPr>
            <a:r>
              <a:rPr lang="en-NL" dirty="0">
                <a:solidFill>
                  <a:schemeClr val="bg1">
                    <a:lumMod val="65000"/>
                  </a:schemeClr>
                </a:solidFill>
              </a:rPr>
              <a:t>10.00  materialen en huiswerk</a:t>
            </a:r>
          </a:p>
          <a:p>
            <a:pPr marL="0" indent="0">
              <a:buNone/>
            </a:pPr>
            <a:r>
              <a:rPr lang="en-NL" dirty="0"/>
              <a:t>10.15  1. Wat is kwaliteit en kun je dat managen?</a:t>
            </a:r>
          </a:p>
          <a:p>
            <a:pPr marL="0" indent="0">
              <a:buNone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15320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65091-0C16-8947-0E17-4D1FDCE9D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Opdracht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29EF8-62E1-EB81-13B4-45423D4E9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9404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NL" dirty="0"/>
              <a:t>Kies een foto die voor jou uitdrukt, </a:t>
            </a:r>
          </a:p>
          <a:p>
            <a:pPr marL="0" indent="0">
              <a:buNone/>
            </a:pPr>
            <a:r>
              <a:rPr lang="en-NL" dirty="0"/>
              <a:t>wat kwaliteit is </a:t>
            </a:r>
          </a:p>
          <a:p>
            <a:pPr marL="0" indent="0">
              <a:buNone/>
            </a:pPr>
            <a:r>
              <a:rPr lang="en-NL" dirty="0"/>
              <a:t>(liefst gerelateerd aan je werk). </a:t>
            </a:r>
          </a:p>
        </p:txBody>
      </p:sp>
    </p:spTree>
    <p:extLst>
      <p:ext uri="{BB962C8B-B14F-4D97-AF65-F5344CB8AC3E}">
        <p14:creationId xmlns:p14="http://schemas.microsoft.com/office/powerpoint/2010/main" val="2637439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752600"/>
          </a:xfrm>
        </p:spPr>
        <p:txBody>
          <a:bodyPr/>
          <a:lstStyle/>
          <a:p>
            <a:r>
              <a:rPr lang="nl-NL" altLang="nl-NL" sz="2800" dirty="0">
                <a:solidFill>
                  <a:srgbClr val="00ACB0"/>
                </a:solidFill>
              </a:rPr>
              <a:t>Systeemdynamiek en kwaliteit: </a:t>
            </a:r>
            <a:r>
              <a:rPr lang="nl-NL" altLang="nl-NL" sz="2800" dirty="0"/>
              <a:t>spanning tussen overeenkomsten en verschillen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3D05DE13-3CA4-4BE6-B0AE-34DFDBF1DD5B}"/>
              </a:ext>
            </a:extLst>
          </p:cNvPr>
          <p:cNvGrpSpPr/>
          <p:nvPr/>
        </p:nvGrpSpPr>
        <p:grpSpPr>
          <a:xfrm>
            <a:off x="881062" y="1844824"/>
            <a:ext cx="7381875" cy="3492500"/>
            <a:chOff x="358775" y="1952625"/>
            <a:chExt cx="7381875" cy="3492500"/>
          </a:xfrm>
        </p:grpSpPr>
        <p:sp>
          <p:nvSpPr>
            <p:cNvPr id="6" name="Ovaal 5"/>
            <p:cNvSpPr/>
            <p:nvPr/>
          </p:nvSpPr>
          <p:spPr bwMode="auto">
            <a:xfrm>
              <a:off x="358775" y="1952625"/>
              <a:ext cx="3673475" cy="1800225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20000"/>
                </a:spcBef>
                <a:defRPr/>
              </a:pPr>
              <a:r>
                <a:rPr lang="nl-NL" dirty="0">
                  <a:latin typeface="Arial" charset="0"/>
                  <a:cs typeface="+mn-cs"/>
                </a:rPr>
                <a:t>Management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Deadlines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Standaardisatie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Kosten / Winst</a:t>
              </a:r>
            </a:p>
          </p:txBody>
        </p:sp>
        <p:sp>
          <p:nvSpPr>
            <p:cNvPr id="9" name="Ovaal 8"/>
            <p:cNvSpPr/>
            <p:nvPr/>
          </p:nvSpPr>
          <p:spPr bwMode="auto">
            <a:xfrm>
              <a:off x="4067175" y="1989138"/>
              <a:ext cx="3673475" cy="1871662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20000"/>
                </a:spcBef>
                <a:defRPr/>
              </a:pPr>
              <a:r>
                <a:rPr lang="nl-NL" dirty="0">
                  <a:latin typeface="Arial" charset="0"/>
                  <a:cs typeface="+mn-cs"/>
                </a:rPr>
                <a:t>Kwaliteitsafdeling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Kwaliteit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Procescontrole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Betrouwbaarheid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endParaRPr lang="nl-NL" sz="1800" dirty="0">
                <a:latin typeface="Arial" charset="0"/>
                <a:cs typeface="+mn-cs"/>
              </a:endParaRPr>
            </a:p>
          </p:txBody>
        </p:sp>
        <p:sp>
          <p:nvSpPr>
            <p:cNvPr id="10" name="Ovaal 9"/>
            <p:cNvSpPr/>
            <p:nvPr/>
          </p:nvSpPr>
          <p:spPr bwMode="auto">
            <a:xfrm>
              <a:off x="1979613" y="3573463"/>
              <a:ext cx="3671887" cy="1871662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20000"/>
                </a:spcBef>
                <a:defRPr/>
              </a:pPr>
              <a:r>
                <a:rPr lang="nl-NL" dirty="0">
                  <a:latin typeface="Arial" charset="0"/>
                  <a:cs typeface="+mn-cs"/>
                </a:rPr>
                <a:t>Verkoopafdeling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Flexibiliteit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Maatwerk</a:t>
              </a:r>
              <a:endParaRPr lang="nl-NL" sz="1800" b="1" dirty="0">
                <a:latin typeface="Arial" charset="0"/>
                <a:cs typeface="+mn-cs"/>
              </a:endParaRP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r>
                <a:rPr lang="nl-NL" sz="1800" dirty="0">
                  <a:latin typeface="Arial" charset="0"/>
                  <a:cs typeface="+mn-cs"/>
                </a:rPr>
                <a:t>Kwantiteit</a:t>
              </a:r>
            </a:p>
            <a:p>
              <a:pPr marL="285750" indent="-285750">
                <a:spcBef>
                  <a:spcPct val="20000"/>
                </a:spcBef>
                <a:buFontTx/>
                <a:buChar char="•"/>
                <a:defRPr/>
              </a:pPr>
              <a:endParaRPr lang="nl-NL" sz="1800" dirty="0">
                <a:latin typeface="Arial" charset="0"/>
                <a:cs typeface="+mn-cs"/>
              </a:endParaRPr>
            </a:p>
          </p:txBody>
        </p:sp>
        <p:sp>
          <p:nvSpPr>
            <p:cNvPr id="11273" name="Ovaal 6"/>
            <p:cNvSpPr>
              <a:spLocks noChangeArrowheads="1"/>
            </p:cNvSpPr>
            <p:nvPr/>
          </p:nvSpPr>
          <p:spPr bwMode="auto">
            <a:xfrm>
              <a:off x="4067175" y="2349500"/>
              <a:ext cx="576263" cy="503238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nl-NL" altLang="nl-NL"/>
            </a:p>
          </p:txBody>
        </p:sp>
        <p:sp>
          <p:nvSpPr>
            <p:cNvPr id="8" name="Afgeronde rechthoek 7"/>
            <p:cNvSpPr/>
            <p:nvPr/>
          </p:nvSpPr>
          <p:spPr bwMode="auto">
            <a:xfrm>
              <a:off x="3059880" y="2600325"/>
              <a:ext cx="1512888" cy="1152525"/>
            </a:xfrm>
            <a:prstGeom prst="roundRect">
              <a:avLst/>
            </a:prstGeom>
            <a:solidFill>
              <a:schemeClr val="accent3">
                <a:lumMod val="85000"/>
              </a:schemeClr>
            </a:solidFill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20000"/>
                </a:spcBef>
                <a:defRPr/>
              </a:pPr>
              <a:r>
                <a:rPr lang="nl-NL" dirty="0">
                  <a:solidFill>
                    <a:srgbClr val="C00000"/>
                  </a:solidFill>
                  <a:latin typeface="Arial" charset="0"/>
                  <a:cs typeface="+mn-cs"/>
                </a:rPr>
                <a:t> Mentale</a:t>
              </a:r>
            </a:p>
            <a:p>
              <a:pPr>
                <a:spcBef>
                  <a:spcPct val="20000"/>
                </a:spcBef>
                <a:defRPr/>
              </a:pPr>
              <a:r>
                <a:rPr lang="nl-NL" dirty="0">
                  <a:solidFill>
                    <a:srgbClr val="C00000"/>
                  </a:solidFill>
                  <a:latin typeface="Arial" charset="0"/>
                  <a:cs typeface="+mn-cs"/>
                </a:rPr>
                <a:t> model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917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063CB-3C52-C941-86B2-6AA3C588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260648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1. Kwaliteit, ja maar (of deviation from the norm) </a:t>
            </a:r>
          </a:p>
        </p:txBody>
      </p:sp>
      <p:pic>
        <p:nvPicPr>
          <p:cNvPr id="1026" name="Picture 2" descr="verwarring - AXON Leertrajecten">
            <a:extLst>
              <a:ext uri="{FF2B5EF4-FFF2-40B4-BE49-F238E27FC236}">
                <a16:creationId xmlns:a16="http://schemas.microsoft.com/office/drawing/2014/main" id="{BFC6500A-BC51-2440-B468-701CE66C9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24" y="1628800"/>
            <a:ext cx="6592351" cy="399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290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0E50-8FBF-D15B-7AA4-FCEB06B7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Wat is eigenlijk kwaliteit?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B79B3-A293-48C9-BBCE-1BD264980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L" dirty="0"/>
              <a:t>Zie ook Emergent innoveren volgens Medusa, </a:t>
            </a:r>
          </a:p>
          <a:p>
            <a:pPr marL="0" indent="0">
              <a:buNone/>
            </a:pPr>
            <a:r>
              <a:rPr lang="en-NL" dirty="0"/>
              <a:t>deel 1, hoofdstuk 1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r>
              <a:rPr lang="en-NL" dirty="0"/>
              <a:t>Kwaliteit heeft altijd een object.</a:t>
            </a:r>
          </a:p>
          <a:p>
            <a:pPr marL="0" indent="0">
              <a:buNone/>
            </a:pPr>
            <a:r>
              <a:rPr lang="en-NL" dirty="0"/>
              <a:t>Kwaliteit is subjectief.</a:t>
            </a:r>
          </a:p>
          <a:p>
            <a:pPr marL="0" indent="0">
              <a:buNone/>
            </a:pPr>
            <a:r>
              <a:rPr lang="en-NL" dirty="0"/>
              <a:t>Kwaliteit is veranderlijk in plaats en tijd.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04530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66E55-73B1-79BD-4152-E0D6D0206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Kun je kwaliteit ‘managen’?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3114D-4131-C528-0745-FE765D573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752600"/>
            <a:ext cx="7772400" cy="4114800"/>
          </a:xfrm>
        </p:spPr>
        <p:txBody>
          <a:bodyPr/>
          <a:lstStyle/>
          <a:p>
            <a:r>
              <a:rPr lang="en-NL" dirty="0"/>
              <a:t>Lean?</a:t>
            </a:r>
          </a:p>
          <a:p>
            <a:r>
              <a:rPr lang="en-NL" dirty="0"/>
              <a:t>Statistiek? (Six Sigma)</a:t>
            </a:r>
          </a:p>
          <a:p>
            <a:r>
              <a:rPr lang="en-NL" dirty="0"/>
              <a:t>Certificering?</a:t>
            </a:r>
          </a:p>
          <a:p>
            <a:r>
              <a:rPr lang="en-NL" dirty="0"/>
              <a:t>Kwaliteitsstandaarden?</a:t>
            </a:r>
          </a:p>
          <a:p>
            <a:r>
              <a:rPr lang="en-NL" dirty="0"/>
              <a:t>SMART doelen?</a:t>
            </a:r>
          </a:p>
          <a:p>
            <a:r>
              <a:rPr lang="en-NL" dirty="0"/>
              <a:t>PDCA???</a:t>
            </a:r>
          </a:p>
          <a:p>
            <a:r>
              <a:rPr lang="en-NL" dirty="0"/>
              <a:t>Organisatieveranderings projecten?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64783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79E87-B5B5-A940-A2F5-D4C183C37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56" y="332656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chemeClr val="tx1"/>
                </a:solidFill>
              </a:rPr>
              <a:t>Werkt lean?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98CCC-DF0D-CE4D-970F-168C5BBB1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944" y="1124744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GB" i="1" dirty="0"/>
              <a:t>“</a:t>
            </a:r>
            <a:r>
              <a:rPr lang="en-GB" i="1" dirty="0" err="1"/>
              <a:t>Ongeveer</a:t>
            </a:r>
            <a:r>
              <a:rPr lang="en-GB" i="1" dirty="0"/>
              <a:t> 70% van de Lean </a:t>
            </a:r>
            <a:r>
              <a:rPr lang="en-GB" i="1" dirty="0" err="1"/>
              <a:t>transformaties</a:t>
            </a:r>
            <a:r>
              <a:rPr lang="en-GB" i="1" dirty="0"/>
              <a:t>, </a:t>
            </a:r>
            <a:r>
              <a:rPr lang="en-GB" i="1" dirty="0" err="1"/>
              <a:t>behaalt</a:t>
            </a:r>
            <a:r>
              <a:rPr lang="en-GB" i="1" dirty="0"/>
              <a:t> </a:t>
            </a:r>
            <a:r>
              <a:rPr lang="en-GB" i="1" dirty="0" err="1"/>
              <a:t>niet</a:t>
            </a:r>
            <a:r>
              <a:rPr lang="en-GB" i="1" dirty="0"/>
              <a:t> het </a:t>
            </a:r>
            <a:r>
              <a:rPr lang="en-GB" i="1" dirty="0" err="1"/>
              <a:t>beoogde</a:t>
            </a:r>
            <a:r>
              <a:rPr lang="en-GB" i="1" dirty="0"/>
              <a:t> </a:t>
            </a:r>
            <a:r>
              <a:rPr lang="en-GB" i="1" dirty="0" err="1"/>
              <a:t>resultaat</a:t>
            </a:r>
            <a:r>
              <a:rPr lang="en-GB" i="1" dirty="0"/>
              <a:t>”.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Holt,P</a:t>
            </a:r>
            <a:r>
              <a:rPr lang="en-GB" dirty="0"/>
              <a:t>. (2016), </a:t>
            </a:r>
            <a:r>
              <a:rPr lang="en-GB" i="1" dirty="0">
                <a:hlinkClick r:id="rId3"/>
              </a:rPr>
              <a:t>Leiding geven aan lean transformaties</a:t>
            </a:r>
            <a:endParaRPr lang="en-NL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>
                <a:hlinkClick r:id="rId4"/>
              </a:rPr>
              <a:t>” In circa 90% van de gevallen presteert de organisatie vijf jaar nadat de transformatie is opgestart niet beter, of zelfs slechter”.</a:t>
            </a: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r>
              <a:rPr lang="en-GB" i="1" dirty="0"/>
              <a:t>Ook Mehri: the darker side of lean: </a:t>
            </a:r>
            <a:r>
              <a:rPr lang="en-NL" dirty="0"/>
              <a:t>tatemae versus honne; difference between sup</a:t>
            </a:r>
            <a:r>
              <a:rPr lang="en-GB" dirty="0"/>
              <a:t>p</a:t>
            </a:r>
            <a:r>
              <a:rPr lang="en-NL" dirty="0"/>
              <a:t>osed to and actually do.</a:t>
            </a:r>
          </a:p>
          <a:p>
            <a:pPr marL="0" indent="0">
              <a:buNone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01731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4E3A4-B8BD-B740-89C5-03FE46227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432" y="18864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chemeClr val="tx1"/>
                </a:solidFill>
              </a:rPr>
              <a:t>Werkt statistiek?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4F201-B922-1946-8485-ED8D33F46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5320" y="1772816"/>
            <a:ext cx="5616624" cy="2057401"/>
          </a:xfrm>
        </p:spPr>
        <p:txBody>
          <a:bodyPr/>
          <a:lstStyle/>
          <a:p>
            <a:pPr marL="0" indent="0">
              <a:buNone/>
            </a:pPr>
            <a:r>
              <a:rPr lang="en-NL" dirty="0">
                <a:hlinkClick r:id="rId2"/>
              </a:rPr>
              <a:t>“Statistiek is totaal onbetrouwbaar.” </a:t>
            </a:r>
            <a:r>
              <a:rPr lang="en-NL" dirty="0">
                <a:hlinkClick r:id="rId3"/>
              </a:rPr>
              <a:t>(Orlin, B., 2019)</a:t>
            </a: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DCE562-9EA7-274C-A51F-CF990095B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6" y="3667277"/>
            <a:ext cx="4455768" cy="217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9A1033B-F08B-5446-96CF-4146498C8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94" y="3654257"/>
            <a:ext cx="4644010" cy="217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17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E5F0F-763A-B576-8A59-742662417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en-GB" dirty="0"/>
              <a:t>p-</a:t>
            </a:r>
            <a:r>
              <a:rPr lang="en-GB" dirty="0" err="1"/>
              <a:t>waarde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19589-7812-2A4F-D33E-E7463890E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69" y="1403648"/>
            <a:ext cx="7772400" cy="4114800"/>
          </a:xfrm>
        </p:spPr>
        <p:txBody>
          <a:bodyPr/>
          <a:lstStyle/>
          <a:p>
            <a:r>
              <a:rPr lang="en-GB" dirty="0" err="1"/>
              <a:t>Keulemans</a:t>
            </a:r>
            <a:r>
              <a:rPr lang="en-GB" dirty="0"/>
              <a:t>, M. “</a:t>
            </a:r>
            <a:r>
              <a:rPr lang="en-GB" dirty="0" err="1"/>
              <a:t>Geen</a:t>
            </a:r>
            <a:r>
              <a:rPr lang="en-GB" dirty="0"/>
              <a:t> </a:t>
            </a:r>
            <a:r>
              <a:rPr lang="en-GB" dirty="0" err="1"/>
              <a:t>toeval</a:t>
            </a:r>
            <a:r>
              <a:rPr lang="en-GB" dirty="0"/>
              <a:t> </a:t>
            </a:r>
            <a:r>
              <a:rPr lang="en-GB" dirty="0" err="1"/>
              <a:t>meer</a:t>
            </a:r>
            <a:r>
              <a:rPr lang="en-GB" dirty="0"/>
              <a:t>” </a:t>
            </a:r>
            <a:r>
              <a:rPr lang="en-GB" dirty="0" err="1"/>
              <a:t>Volkskrant</a:t>
            </a:r>
            <a:r>
              <a:rPr lang="en-GB" dirty="0"/>
              <a:t>, 20 April 2024</a:t>
            </a:r>
          </a:p>
          <a:p>
            <a:r>
              <a:rPr lang="en-GB" dirty="0"/>
              <a:t>P-</a:t>
            </a:r>
            <a:r>
              <a:rPr lang="en-GB" dirty="0" err="1"/>
              <a:t>waarde</a:t>
            </a:r>
            <a:r>
              <a:rPr lang="en-GB" dirty="0"/>
              <a:t> </a:t>
            </a:r>
            <a:r>
              <a:rPr lang="en-GB" b="0" i="0" u="none" strike="noStrike" dirty="0">
                <a:solidFill>
                  <a:srgbClr val="474747"/>
                </a:solidFill>
                <a:effectLst/>
                <a:highlight>
                  <a:srgbClr val="FFFFFF"/>
                </a:highlight>
              </a:rPr>
              <a:t>(p-value) is 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een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getal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tussen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0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en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1,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waarmee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je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bepaalt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of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een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steekproefuitkomst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40C28"/>
                </a:solidFill>
                <a:effectLst/>
              </a:rPr>
              <a:t>statistisch</a:t>
            </a:r>
            <a:r>
              <a:rPr lang="en-GB" b="0" i="0" u="none" strike="noStrike" dirty="0">
                <a:solidFill>
                  <a:srgbClr val="040C28"/>
                </a:solidFill>
                <a:effectLst/>
              </a:rPr>
              <a:t> significant is</a:t>
            </a:r>
            <a:r>
              <a:rPr lang="en-GB" dirty="0">
                <a:solidFill>
                  <a:srgbClr val="474747"/>
                </a:solidFill>
              </a:rPr>
              <a:t> (probability). De p-</a:t>
            </a:r>
            <a:r>
              <a:rPr lang="en-GB" dirty="0" err="1">
                <a:solidFill>
                  <a:srgbClr val="474747"/>
                </a:solidFill>
              </a:rPr>
              <a:t>waarde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moet</a:t>
            </a:r>
            <a:r>
              <a:rPr lang="en-GB" dirty="0">
                <a:solidFill>
                  <a:srgbClr val="474747"/>
                </a:solidFill>
              </a:rPr>
              <a:t> &lt; </a:t>
            </a:r>
            <a:r>
              <a:rPr lang="en-GB" dirty="0" err="1">
                <a:solidFill>
                  <a:srgbClr val="474747"/>
                </a:solidFill>
              </a:rPr>
              <a:t>zijn</a:t>
            </a:r>
            <a:r>
              <a:rPr lang="en-GB" dirty="0">
                <a:solidFill>
                  <a:srgbClr val="474747"/>
                </a:solidFill>
              </a:rPr>
              <a:t> dan 0.05.</a:t>
            </a:r>
          </a:p>
          <a:p>
            <a:r>
              <a:rPr lang="en-GB" dirty="0" err="1">
                <a:solidFill>
                  <a:srgbClr val="474747"/>
                </a:solidFill>
              </a:rPr>
              <a:t>Vbd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Kerendia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medicijn</a:t>
            </a:r>
            <a:r>
              <a:rPr lang="en-GB" dirty="0">
                <a:solidFill>
                  <a:srgbClr val="474747"/>
                </a:solidFill>
              </a:rPr>
              <a:t> (0,051). </a:t>
            </a:r>
          </a:p>
          <a:p>
            <a:r>
              <a:rPr lang="en-GB" dirty="0">
                <a:solidFill>
                  <a:srgbClr val="474747"/>
                </a:solidFill>
              </a:rPr>
              <a:t>“Hoe </a:t>
            </a:r>
            <a:r>
              <a:rPr lang="en-GB" dirty="0" err="1">
                <a:solidFill>
                  <a:srgbClr val="474747"/>
                </a:solidFill>
              </a:rPr>
              <a:t>kan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statistiek</a:t>
            </a:r>
            <a:r>
              <a:rPr lang="en-GB" dirty="0">
                <a:solidFill>
                  <a:srgbClr val="474747"/>
                </a:solidFill>
              </a:rPr>
              <a:t> er zo </a:t>
            </a:r>
            <a:r>
              <a:rPr lang="en-GB" dirty="0" err="1">
                <a:solidFill>
                  <a:srgbClr val="474747"/>
                </a:solidFill>
              </a:rPr>
              <a:t>vaak</a:t>
            </a:r>
            <a:r>
              <a:rPr lang="en-GB" dirty="0">
                <a:solidFill>
                  <a:srgbClr val="474747"/>
                </a:solidFill>
              </a:rPr>
              <a:t> toe </a:t>
            </a:r>
            <a:r>
              <a:rPr lang="en-GB" dirty="0" err="1">
                <a:solidFill>
                  <a:srgbClr val="474747"/>
                </a:solidFill>
              </a:rPr>
              <a:t>leiden</a:t>
            </a:r>
            <a:r>
              <a:rPr lang="en-GB" dirty="0">
                <a:solidFill>
                  <a:srgbClr val="474747"/>
                </a:solidFill>
              </a:rPr>
              <a:t>, </a:t>
            </a:r>
            <a:r>
              <a:rPr lang="en-GB" dirty="0" err="1">
                <a:solidFill>
                  <a:srgbClr val="474747"/>
                </a:solidFill>
              </a:rPr>
              <a:t>dat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wetenschappers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effecten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ontkennen</a:t>
            </a:r>
            <a:r>
              <a:rPr lang="en-GB" dirty="0">
                <a:solidFill>
                  <a:srgbClr val="474747"/>
                </a:solidFill>
              </a:rPr>
              <a:t>, die </a:t>
            </a:r>
            <a:r>
              <a:rPr lang="en-GB" dirty="0" err="1">
                <a:solidFill>
                  <a:srgbClr val="474747"/>
                </a:solidFill>
              </a:rPr>
              <a:t>mensen</a:t>
            </a:r>
            <a:r>
              <a:rPr lang="en-GB" dirty="0">
                <a:solidFill>
                  <a:srgbClr val="474747"/>
                </a:solidFill>
              </a:rPr>
              <a:t> die </a:t>
            </a:r>
            <a:r>
              <a:rPr lang="en-GB" dirty="0" err="1">
                <a:solidFill>
                  <a:srgbClr val="474747"/>
                </a:solidFill>
              </a:rPr>
              <a:t>niet</a:t>
            </a:r>
            <a:r>
              <a:rPr lang="en-GB" dirty="0">
                <a:solidFill>
                  <a:srgbClr val="474747"/>
                </a:solidFill>
              </a:rPr>
              <a:t> in </a:t>
            </a:r>
            <a:r>
              <a:rPr lang="en-GB" dirty="0" err="1">
                <a:solidFill>
                  <a:srgbClr val="474747"/>
                </a:solidFill>
              </a:rPr>
              <a:t>statistiek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zijn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opgeleid</a:t>
            </a:r>
            <a:r>
              <a:rPr lang="en-GB" dirty="0">
                <a:solidFill>
                  <a:srgbClr val="474747"/>
                </a:solidFill>
              </a:rPr>
              <a:t>, </a:t>
            </a:r>
            <a:r>
              <a:rPr lang="en-GB" dirty="0" err="1">
                <a:solidFill>
                  <a:srgbClr val="474747"/>
                </a:solidFill>
              </a:rPr>
              <a:t>duidelijk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kunnen</a:t>
            </a:r>
            <a:r>
              <a:rPr lang="en-GB" dirty="0">
                <a:solidFill>
                  <a:srgbClr val="474747"/>
                </a:solidFill>
              </a:rPr>
              <a:t> </a:t>
            </a:r>
            <a:r>
              <a:rPr lang="en-GB" dirty="0" err="1">
                <a:solidFill>
                  <a:srgbClr val="474747"/>
                </a:solidFill>
              </a:rPr>
              <a:t>zien</a:t>
            </a:r>
            <a:r>
              <a:rPr lang="en-GB" dirty="0">
                <a:solidFill>
                  <a:srgbClr val="474747"/>
                </a:solidFill>
              </a:rPr>
              <a:t>???”</a:t>
            </a:r>
          </a:p>
        </p:txBody>
      </p:sp>
    </p:spTree>
    <p:extLst>
      <p:ext uri="{BB962C8B-B14F-4D97-AF65-F5344CB8AC3E}">
        <p14:creationId xmlns:p14="http://schemas.microsoft.com/office/powerpoint/2010/main" val="1857500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A5130-6529-99FB-AB63-05896FCBA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13792"/>
            <a:ext cx="7772400" cy="1143000"/>
          </a:xfrm>
        </p:spPr>
        <p:txBody>
          <a:bodyPr/>
          <a:lstStyle/>
          <a:p>
            <a:r>
              <a:rPr lang="en-GB" dirty="0"/>
              <a:t>ISO-</a:t>
            </a:r>
            <a:r>
              <a:rPr lang="en-GB" dirty="0" err="1"/>
              <a:t>certificering</a:t>
            </a:r>
            <a:endParaRPr lang="en-GB" dirty="0"/>
          </a:p>
        </p:txBody>
      </p:sp>
      <p:pic>
        <p:nvPicPr>
          <p:cNvPr id="1026" name="Picture 2" descr="Yes, wij zijn ISO-gecertificeerd! Maar wat zegt dat nou eigenlijk? - Obsurv">
            <a:extLst>
              <a:ext uri="{FF2B5EF4-FFF2-40B4-BE49-F238E27FC236}">
                <a16:creationId xmlns:a16="http://schemas.microsoft.com/office/drawing/2014/main" id="{83294835-4937-5B2D-704D-C14DAA838C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22" y="1556792"/>
            <a:ext cx="736635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324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B681-FDC9-DF1E-825A-F9E921B0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Betonnen</a:t>
            </a:r>
            <a:r>
              <a:rPr lang="en-GB" dirty="0"/>
              <a:t> </a:t>
            </a:r>
            <a:r>
              <a:rPr lang="en-GB" dirty="0" err="1"/>
              <a:t>zwemvesten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35002-EECA-4A2A-9FD5-53AE71479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8404"/>
            <a:ext cx="7772400" cy="4114800"/>
          </a:xfrm>
        </p:spPr>
        <p:txBody>
          <a:bodyPr/>
          <a:lstStyle/>
          <a:p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Aan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een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ISO9001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certificaat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worden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inhoudelijk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geen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kwaliteitseisen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gesteld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. Als de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juiste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procedures maar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gevolgd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worden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, </a:t>
            </a:r>
            <a:r>
              <a:rPr lang="en-GB" b="1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kon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je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zonder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op- of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aanmerkingen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van de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certificerende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instantie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(CI) </a:t>
            </a:r>
            <a:r>
              <a:rPr lang="en-GB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betonnen</a:t>
            </a:r>
            <a:r>
              <a:rPr lang="en-GB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zwemvesten</a:t>
            </a:r>
            <a:r>
              <a:rPr lang="en-GB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produceren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.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Samengevat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alle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processen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kloppen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(op papier),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echter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het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eindproduct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rammelt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. Maar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aan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de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muur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hangt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wel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het (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kostbare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)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ingelijste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 ISO 9001 </a:t>
            </a:r>
            <a:r>
              <a:rPr lang="en-GB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certificaat</a:t>
            </a:r>
            <a:r>
              <a:rPr lang="en-GB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Verdana" panose="020B0604030504040204" pitchFamily="34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242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D6EB8CB3-E456-4BBB-87B0-308CC39C4166}"/>
              </a:ext>
            </a:extLst>
          </p:cNvPr>
          <p:cNvGrpSpPr/>
          <p:nvPr/>
        </p:nvGrpSpPr>
        <p:grpSpPr>
          <a:xfrm>
            <a:off x="845493" y="548680"/>
            <a:ext cx="7776864" cy="3672408"/>
            <a:chOff x="755576" y="174434"/>
            <a:chExt cx="7776864" cy="5484514"/>
          </a:xfrm>
        </p:grpSpPr>
        <p:sp>
          <p:nvSpPr>
            <p:cNvPr id="2" name="Tekstvak 1">
              <a:extLst>
                <a:ext uri="{FF2B5EF4-FFF2-40B4-BE49-F238E27FC236}">
                  <a16:creationId xmlns:a16="http://schemas.microsoft.com/office/drawing/2014/main" id="{BCEC2AC4-9055-4D8C-9E0D-E4D9E1405DA9}"/>
                </a:ext>
              </a:extLst>
            </p:cNvPr>
            <p:cNvSpPr txBox="1"/>
            <p:nvPr/>
          </p:nvSpPr>
          <p:spPr>
            <a:xfrm>
              <a:off x="755576" y="174434"/>
              <a:ext cx="7776864" cy="965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3600" dirty="0"/>
                <a:t>Werkt certificering ?</a:t>
              </a:r>
            </a:p>
          </p:txBody>
        </p: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350B0B0F-3723-4DE9-9BD2-1B65993EDFF9}"/>
                </a:ext>
              </a:extLst>
            </p:cNvPr>
            <p:cNvSpPr txBox="1"/>
            <p:nvPr/>
          </p:nvSpPr>
          <p:spPr>
            <a:xfrm>
              <a:off x="755576" y="3340489"/>
              <a:ext cx="1512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800" kern="0" dirty="0">
                  <a:solidFill>
                    <a:srgbClr val="C00000"/>
                  </a:solidFill>
                  <a:latin typeface="Times New Roman"/>
                  <a:ea typeface="Times New Roman" panose="02020603050405020304" pitchFamily="18" charset="0"/>
                </a:rPr>
                <a:t>Streven naar certificering</a:t>
              </a:r>
              <a:endParaRPr lang="nl-NL" sz="1800" dirty="0">
                <a:solidFill>
                  <a:srgbClr val="C00000"/>
                </a:solidFill>
              </a:endParaRPr>
            </a:p>
          </p:txBody>
        </p:sp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BF49B1F3-1239-4C0D-92E0-7D85789EE4B7}"/>
                </a:ext>
              </a:extLst>
            </p:cNvPr>
            <p:cNvSpPr txBox="1"/>
            <p:nvPr/>
          </p:nvSpPr>
          <p:spPr>
            <a:xfrm>
              <a:off x="3382970" y="2659603"/>
              <a:ext cx="183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800" kern="0" dirty="0">
                  <a:solidFill>
                    <a:srgbClr val="000000"/>
                  </a:solidFill>
                  <a:latin typeface="Times New Roman"/>
                </a:rPr>
                <a:t>Hoop op procesverbetering</a:t>
              </a:r>
            </a:p>
          </p:txBody>
        </p:sp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4A2E101F-B6A1-4E63-ADF2-AD5401ABFF0D}"/>
                </a:ext>
              </a:extLst>
            </p:cNvPr>
            <p:cNvSpPr txBox="1"/>
            <p:nvPr/>
          </p:nvSpPr>
          <p:spPr>
            <a:xfrm>
              <a:off x="5940152" y="3212998"/>
              <a:ext cx="2592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nl-NL" sz="1800" kern="0" dirty="0">
                  <a:solidFill>
                    <a:srgbClr val="000000"/>
                  </a:solidFill>
                  <a:latin typeface="Times New Roman"/>
                </a:rPr>
                <a:t>Hoop op verbetering van product/dienstkwaliteit</a:t>
              </a: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E67CC6B5-CEF8-41F0-85B2-035384ED50C9}"/>
                </a:ext>
              </a:extLst>
            </p:cNvPr>
            <p:cNvSpPr txBox="1"/>
            <p:nvPr/>
          </p:nvSpPr>
          <p:spPr>
            <a:xfrm>
              <a:off x="4967655" y="4606151"/>
              <a:ext cx="25922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800" kern="0" dirty="0">
                  <a:solidFill>
                    <a:srgbClr val="000000"/>
                  </a:solidFill>
                  <a:latin typeface="Times New Roman"/>
                </a:rPr>
                <a:t>Hoop op grotere klantentrouw en aantrekkingskracht</a:t>
              </a:r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F3AE9806-656D-4753-80F0-979B6641C2A8}"/>
                </a:ext>
              </a:extLst>
            </p:cNvPr>
            <p:cNvSpPr txBox="1"/>
            <p:nvPr/>
          </p:nvSpPr>
          <p:spPr>
            <a:xfrm>
              <a:off x="1618775" y="4606151"/>
              <a:ext cx="259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nl-NL" sz="1800" kern="0" dirty="0">
                  <a:solidFill>
                    <a:srgbClr val="000000"/>
                  </a:solidFill>
                  <a:latin typeface="Times New Roman"/>
                </a:rPr>
                <a:t>Hoop op meer winst</a:t>
              </a:r>
            </a:p>
          </p:txBody>
        </p:sp>
        <p:sp>
          <p:nvSpPr>
            <p:cNvPr id="14" name="Vrije vorm: vorm 13">
              <a:extLst>
                <a:ext uri="{FF2B5EF4-FFF2-40B4-BE49-F238E27FC236}">
                  <a16:creationId xmlns:a16="http://schemas.microsoft.com/office/drawing/2014/main" id="{31065787-5AA6-43FC-80A7-917F4330E16A}"/>
                </a:ext>
              </a:extLst>
            </p:cNvPr>
            <p:cNvSpPr/>
            <p:nvPr/>
          </p:nvSpPr>
          <p:spPr bwMode="auto">
            <a:xfrm>
              <a:off x="1618775" y="2835227"/>
              <a:ext cx="1710813" cy="576571"/>
            </a:xfrm>
            <a:custGeom>
              <a:avLst/>
              <a:gdLst>
                <a:gd name="connsiteX0" fmla="*/ 0 w 1710813"/>
                <a:gd name="connsiteY0" fmla="*/ 576571 h 576571"/>
                <a:gd name="connsiteX1" fmla="*/ 825910 w 1710813"/>
                <a:gd name="connsiteY1" fmla="*/ 60377 h 576571"/>
                <a:gd name="connsiteX2" fmla="*/ 1710813 w 1710813"/>
                <a:gd name="connsiteY2" fmla="*/ 30880 h 57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0813" h="576571">
                  <a:moveTo>
                    <a:pt x="0" y="576571"/>
                  </a:moveTo>
                  <a:cubicBezTo>
                    <a:pt x="270387" y="363948"/>
                    <a:pt x="540775" y="151325"/>
                    <a:pt x="825910" y="60377"/>
                  </a:cubicBezTo>
                  <a:cubicBezTo>
                    <a:pt x="1111045" y="-30571"/>
                    <a:pt x="1410929" y="154"/>
                    <a:pt x="1710813" y="3088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D6FE80A4-6E0F-40B2-8379-F5C48B9A74E4}"/>
                </a:ext>
              </a:extLst>
            </p:cNvPr>
            <p:cNvSpPr/>
            <p:nvPr/>
          </p:nvSpPr>
          <p:spPr bwMode="auto">
            <a:xfrm rot="12461001">
              <a:off x="2599453" y="4913855"/>
              <a:ext cx="2118670" cy="745093"/>
            </a:xfrm>
            <a:custGeom>
              <a:avLst/>
              <a:gdLst>
                <a:gd name="connsiteX0" fmla="*/ 0 w 1710813"/>
                <a:gd name="connsiteY0" fmla="*/ 576571 h 576571"/>
                <a:gd name="connsiteX1" fmla="*/ 825910 w 1710813"/>
                <a:gd name="connsiteY1" fmla="*/ 60377 h 576571"/>
                <a:gd name="connsiteX2" fmla="*/ 1710813 w 1710813"/>
                <a:gd name="connsiteY2" fmla="*/ 30880 h 57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0813" h="576571">
                  <a:moveTo>
                    <a:pt x="0" y="576571"/>
                  </a:moveTo>
                  <a:cubicBezTo>
                    <a:pt x="270387" y="363948"/>
                    <a:pt x="540775" y="151325"/>
                    <a:pt x="825910" y="60377"/>
                  </a:cubicBezTo>
                  <a:cubicBezTo>
                    <a:pt x="1111045" y="-30571"/>
                    <a:pt x="1410929" y="154"/>
                    <a:pt x="1710813" y="3088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C0866456-F52A-4BC3-9A1A-EC4A9C4A4C14}"/>
                </a:ext>
              </a:extLst>
            </p:cNvPr>
            <p:cNvSpPr/>
            <p:nvPr/>
          </p:nvSpPr>
          <p:spPr bwMode="auto">
            <a:xfrm rot="16875032">
              <a:off x="1476278" y="4021086"/>
              <a:ext cx="539124" cy="602606"/>
            </a:xfrm>
            <a:custGeom>
              <a:avLst/>
              <a:gdLst>
                <a:gd name="connsiteX0" fmla="*/ 0 w 1710813"/>
                <a:gd name="connsiteY0" fmla="*/ 576571 h 576571"/>
                <a:gd name="connsiteX1" fmla="*/ 825910 w 1710813"/>
                <a:gd name="connsiteY1" fmla="*/ 60377 h 576571"/>
                <a:gd name="connsiteX2" fmla="*/ 1710813 w 1710813"/>
                <a:gd name="connsiteY2" fmla="*/ 30880 h 57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0813" h="576571">
                  <a:moveTo>
                    <a:pt x="0" y="576571"/>
                  </a:moveTo>
                  <a:cubicBezTo>
                    <a:pt x="270387" y="363948"/>
                    <a:pt x="540775" y="151325"/>
                    <a:pt x="825910" y="60377"/>
                  </a:cubicBezTo>
                  <a:cubicBezTo>
                    <a:pt x="1111045" y="-30571"/>
                    <a:pt x="1410929" y="154"/>
                    <a:pt x="1710813" y="3088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Vrije vorm: vorm 17">
              <a:extLst>
                <a:ext uri="{FF2B5EF4-FFF2-40B4-BE49-F238E27FC236}">
                  <a16:creationId xmlns:a16="http://schemas.microsoft.com/office/drawing/2014/main" id="{61F14DCE-1BA5-48F5-9AC3-88E0FEEE3E8D}"/>
                </a:ext>
              </a:extLst>
            </p:cNvPr>
            <p:cNvSpPr/>
            <p:nvPr/>
          </p:nvSpPr>
          <p:spPr bwMode="auto">
            <a:xfrm rot="1532669">
              <a:off x="4568558" y="2683138"/>
              <a:ext cx="2160305" cy="633480"/>
            </a:xfrm>
            <a:custGeom>
              <a:avLst/>
              <a:gdLst>
                <a:gd name="connsiteX0" fmla="*/ 0 w 1710813"/>
                <a:gd name="connsiteY0" fmla="*/ 576571 h 576571"/>
                <a:gd name="connsiteX1" fmla="*/ 825910 w 1710813"/>
                <a:gd name="connsiteY1" fmla="*/ 60377 h 576571"/>
                <a:gd name="connsiteX2" fmla="*/ 1710813 w 1710813"/>
                <a:gd name="connsiteY2" fmla="*/ 30880 h 57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0813" h="576571">
                  <a:moveTo>
                    <a:pt x="0" y="576571"/>
                  </a:moveTo>
                  <a:cubicBezTo>
                    <a:pt x="270387" y="363948"/>
                    <a:pt x="540775" y="151325"/>
                    <a:pt x="825910" y="60377"/>
                  </a:cubicBezTo>
                  <a:cubicBezTo>
                    <a:pt x="1111045" y="-30571"/>
                    <a:pt x="1410929" y="154"/>
                    <a:pt x="1710813" y="3088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Boog 14">
              <a:extLst>
                <a:ext uri="{FF2B5EF4-FFF2-40B4-BE49-F238E27FC236}">
                  <a16:creationId xmlns:a16="http://schemas.microsoft.com/office/drawing/2014/main" id="{04605A26-B9FE-49B4-AEB6-F1F0B29984ED}"/>
                </a:ext>
              </a:extLst>
            </p:cNvPr>
            <p:cNvSpPr/>
            <p:nvPr/>
          </p:nvSpPr>
          <p:spPr bwMode="auto">
            <a:xfrm>
              <a:off x="7164288" y="3859329"/>
              <a:ext cx="45719" cy="45719"/>
            </a:xfrm>
            <a:prstGeom prst="arc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C63BEFAD-AE56-49F7-AFAB-C2FF0239B2C0}"/>
                </a:ext>
              </a:extLst>
            </p:cNvPr>
            <p:cNvSpPr/>
            <p:nvPr/>
          </p:nvSpPr>
          <p:spPr bwMode="auto">
            <a:xfrm>
              <a:off x="6548284" y="3849329"/>
              <a:ext cx="480480" cy="811161"/>
            </a:xfrm>
            <a:custGeom>
              <a:avLst/>
              <a:gdLst>
                <a:gd name="connsiteX0" fmla="*/ 427703 w 480480"/>
                <a:gd name="connsiteY0" fmla="*/ 0 h 811161"/>
                <a:gd name="connsiteX1" fmla="*/ 442451 w 480480"/>
                <a:gd name="connsiteY1" fmla="*/ 471948 h 811161"/>
                <a:gd name="connsiteX2" fmla="*/ 0 w 480480"/>
                <a:gd name="connsiteY2" fmla="*/ 811161 h 811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0480" h="811161">
                  <a:moveTo>
                    <a:pt x="427703" y="0"/>
                  </a:moveTo>
                  <a:cubicBezTo>
                    <a:pt x="470719" y="168377"/>
                    <a:pt x="513735" y="336755"/>
                    <a:pt x="442451" y="471948"/>
                  </a:cubicBezTo>
                  <a:cubicBezTo>
                    <a:pt x="371167" y="607142"/>
                    <a:pt x="185583" y="709151"/>
                    <a:pt x="0" y="811161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1136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ADECF7-5A53-4CA7-9248-3F7D6D77C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0"/>
            <a:ext cx="9144000" cy="1143000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De werkelijkheid van certificering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72E581B-59C8-4E1E-AF11-025418873964}"/>
              </a:ext>
            </a:extLst>
          </p:cNvPr>
          <p:cNvGrpSpPr/>
          <p:nvPr/>
        </p:nvGrpSpPr>
        <p:grpSpPr>
          <a:xfrm>
            <a:off x="-108520" y="1348418"/>
            <a:ext cx="8784976" cy="4161163"/>
            <a:chOff x="144813" y="1428077"/>
            <a:chExt cx="8784976" cy="4341324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1354D139-AC13-44AB-9142-FA9A9664D169}"/>
                </a:ext>
              </a:extLst>
            </p:cNvPr>
            <p:cNvSpPr/>
            <p:nvPr/>
          </p:nvSpPr>
          <p:spPr>
            <a:xfrm>
              <a:off x="144813" y="1428077"/>
              <a:ext cx="8784976" cy="16376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34290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nl-NL" dirty="0">
                  <a:latin typeface="Trinite Roman Wide"/>
                  <a:ea typeface="Times New Roman" panose="02020603050405020304" pitchFamily="18" charset="0"/>
                </a:rPr>
                <a:t>veel medewerkers laten zich niet graag in een keurslijf dwingen,</a:t>
              </a:r>
            </a:p>
            <a:p>
              <a:pPr marL="571500" indent="-34290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nl-NL" dirty="0">
                  <a:latin typeface="Trinite Roman Wide"/>
                  <a:ea typeface="Times New Roman" panose="02020603050405020304" pitchFamily="18" charset="0"/>
                </a:rPr>
                <a:t>bureaucratie neemt toe en doet kosten stijgen,</a:t>
              </a:r>
            </a:p>
            <a:p>
              <a:pPr marL="571500" indent="-34290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nl-NL" dirty="0">
                  <a:latin typeface="Trinite Roman Wide"/>
                  <a:ea typeface="Times New Roman" panose="02020603050405020304" pitchFamily="18" charset="0"/>
                </a:rPr>
                <a:t>de focus ligt op het behalen van het certificaat in plaats van op de doelstellingen van de onderneming. </a:t>
              </a:r>
              <a:r>
                <a:rPr lang="nl-NL" sz="1400" dirty="0">
                  <a:latin typeface="Trinite Roman Wide"/>
                  <a:ea typeface="Times New Roman" panose="02020603050405020304" pitchFamily="18" charset="0"/>
                </a:rPr>
                <a:t>(</a:t>
              </a:r>
              <a:r>
                <a:rPr lang="nl-NL" sz="1400" dirty="0" err="1">
                  <a:latin typeface="Trinite Roman Wide"/>
                  <a:ea typeface="Times New Roman" panose="02020603050405020304" pitchFamily="18" charset="0"/>
                </a:rPr>
                <a:t>vbd</a:t>
              </a:r>
              <a:r>
                <a:rPr lang="nl-NL" sz="1400" dirty="0">
                  <a:latin typeface="Trinite Roman Wide"/>
                  <a:ea typeface="Times New Roman" panose="02020603050405020304" pitchFamily="18" charset="0"/>
                </a:rPr>
                <a:t> van een systeem)</a:t>
              </a:r>
              <a:endParaRPr lang="nl-NL" sz="140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" name="Text Box 78">
              <a:extLst>
                <a:ext uri="{FF2B5EF4-FFF2-40B4-BE49-F238E27FC236}">
                  <a16:creationId xmlns:a16="http://schemas.microsoft.com/office/drawing/2014/main" id="{AD34704D-80CF-4592-97DA-5BEBCCE69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84" y="3933056"/>
              <a:ext cx="1584176" cy="3657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l-NL" sz="200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certificering</a:t>
              </a:r>
            </a:p>
          </p:txBody>
        </p:sp>
        <p:sp>
          <p:nvSpPr>
            <p:cNvPr id="7" name="Text Box 79">
              <a:extLst>
                <a:ext uri="{FF2B5EF4-FFF2-40B4-BE49-F238E27FC236}">
                  <a16:creationId xmlns:a16="http://schemas.microsoft.com/office/drawing/2014/main" id="{473A2A43-ACE4-44D7-8B7D-CAC59A103C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7301" y="3588713"/>
              <a:ext cx="2232248" cy="12730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l-NL" sz="2000" dirty="0">
                  <a:latin typeface="Times New Roman" panose="02020603050405020304" pitchFamily="18" charset="0"/>
                </a:rPr>
                <a:t>Keurslijfgevoel</a:t>
              </a:r>
            </a:p>
            <a:p>
              <a:pPr>
                <a:spcAft>
                  <a:spcPts val="0"/>
                </a:spcAft>
              </a:pPr>
              <a:r>
                <a:rPr lang="nl-NL" sz="2000" dirty="0">
                  <a:latin typeface="Times New Roman" panose="02020603050405020304" pitchFamily="18" charset="0"/>
                </a:rPr>
                <a:t>Toename kosten</a:t>
              </a:r>
            </a:p>
            <a:p>
              <a:pPr>
                <a:spcAft>
                  <a:spcPts val="0"/>
                </a:spcAft>
              </a:pPr>
              <a:r>
                <a:rPr lang="nl-NL" sz="2000" dirty="0">
                  <a:latin typeface="Times New Roman" panose="02020603050405020304" pitchFamily="18" charset="0"/>
                </a:rPr>
                <a:t>Focus op behalen </a:t>
              </a:r>
            </a:p>
            <a:p>
              <a:pPr>
                <a:spcAft>
                  <a:spcPts val="0"/>
                </a:spcAft>
              </a:pPr>
              <a:r>
                <a:rPr lang="nl-NL" sz="2000" dirty="0">
                  <a:latin typeface="Times New Roman" panose="02020603050405020304" pitchFamily="18" charset="0"/>
                </a:rPr>
                <a:t>van certificaat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E68A581E-373D-4B39-AF79-87ACC872A078}"/>
                </a:ext>
              </a:extLst>
            </p:cNvPr>
            <p:cNvSpPr/>
            <p:nvPr/>
          </p:nvSpPr>
          <p:spPr>
            <a:xfrm>
              <a:off x="648905" y="5061515"/>
              <a:ext cx="206017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nl-NL" sz="2000" dirty="0">
                  <a:latin typeface="Times New Roman" panose="02020603050405020304" pitchFamily="18" charset="0"/>
                </a:rPr>
                <a:t>Minder realiseren </a:t>
              </a:r>
            </a:p>
            <a:p>
              <a:pPr>
                <a:spcAft>
                  <a:spcPts val="0"/>
                </a:spcAft>
              </a:pPr>
              <a:r>
                <a:rPr lang="nl-NL" sz="2000" dirty="0">
                  <a:latin typeface="Times New Roman" panose="02020603050405020304" pitchFamily="18" charset="0"/>
                </a:rPr>
                <a:t>van doelstellingen</a:t>
              </a:r>
            </a:p>
          </p:txBody>
        </p: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4146732A-872B-4D7E-8A5A-ECD9C6AF0D21}"/>
                </a:ext>
              </a:extLst>
            </p:cNvPr>
            <p:cNvSpPr/>
            <p:nvPr/>
          </p:nvSpPr>
          <p:spPr bwMode="auto">
            <a:xfrm rot="9816500">
              <a:off x="2741566" y="5148478"/>
              <a:ext cx="2109020" cy="533960"/>
            </a:xfrm>
            <a:custGeom>
              <a:avLst/>
              <a:gdLst>
                <a:gd name="connsiteX0" fmla="*/ 0 w 2109020"/>
                <a:gd name="connsiteY0" fmla="*/ 533960 h 533960"/>
                <a:gd name="connsiteX1" fmla="*/ 825910 w 2109020"/>
                <a:gd name="connsiteY1" fmla="*/ 3018 h 533960"/>
                <a:gd name="connsiteX2" fmla="*/ 2109020 w 2109020"/>
                <a:gd name="connsiteY2" fmla="*/ 356979 h 53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9020" h="533960">
                  <a:moveTo>
                    <a:pt x="0" y="533960"/>
                  </a:moveTo>
                  <a:cubicBezTo>
                    <a:pt x="237203" y="283237"/>
                    <a:pt x="474407" y="32515"/>
                    <a:pt x="825910" y="3018"/>
                  </a:cubicBezTo>
                  <a:cubicBezTo>
                    <a:pt x="1177413" y="-26479"/>
                    <a:pt x="1643216" y="165250"/>
                    <a:pt x="2109020" y="356979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D05CA2EA-E0CD-48B4-AC06-01839CCE1A2B}"/>
                </a:ext>
              </a:extLst>
            </p:cNvPr>
            <p:cNvSpPr/>
            <p:nvPr/>
          </p:nvSpPr>
          <p:spPr bwMode="auto">
            <a:xfrm>
              <a:off x="2314771" y="3587654"/>
              <a:ext cx="2232247" cy="533960"/>
            </a:xfrm>
            <a:custGeom>
              <a:avLst/>
              <a:gdLst>
                <a:gd name="connsiteX0" fmla="*/ 0 w 2109020"/>
                <a:gd name="connsiteY0" fmla="*/ 533960 h 533960"/>
                <a:gd name="connsiteX1" fmla="*/ 825910 w 2109020"/>
                <a:gd name="connsiteY1" fmla="*/ 3018 h 533960"/>
                <a:gd name="connsiteX2" fmla="*/ 2109020 w 2109020"/>
                <a:gd name="connsiteY2" fmla="*/ 356979 h 53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9020" h="533960">
                  <a:moveTo>
                    <a:pt x="0" y="533960"/>
                  </a:moveTo>
                  <a:cubicBezTo>
                    <a:pt x="237203" y="283237"/>
                    <a:pt x="474407" y="32515"/>
                    <a:pt x="825910" y="3018"/>
                  </a:cubicBezTo>
                  <a:cubicBezTo>
                    <a:pt x="1177413" y="-26479"/>
                    <a:pt x="1643216" y="165250"/>
                    <a:pt x="2109020" y="356979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38A8937B-1F56-479E-B74F-2C8E9D1F3282}"/>
                </a:ext>
              </a:extLst>
            </p:cNvPr>
            <p:cNvSpPr/>
            <p:nvPr/>
          </p:nvSpPr>
          <p:spPr bwMode="auto">
            <a:xfrm>
              <a:off x="1636917" y="4311334"/>
              <a:ext cx="275002" cy="791608"/>
            </a:xfrm>
            <a:custGeom>
              <a:avLst/>
              <a:gdLst>
                <a:gd name="connsiteX0" fmla="*/ 221380 w 275002"/>
                <a:gd name="connsiteY0" fmla="*/ 791608 h 791608"/>
                <a:gd name="connsiteX1" fmla="*/ 154 w 275002"/>
                <a:gd name="connsiteY1" fmla="*/ 496640 h 791608"/>
                <a:gd name="connsiteX2" fmla="*/ 250877 w 275002"/>
                <a:gd name="connsiteY2" fmla="*/ 39440 h 791608"/>
                <a:gd name="connsiteX3" fmla="*/ 250877 w 275002"/>
                <a:gd name="connsiteY3" fmla="*/ 54189 h 79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002" h="791608">
                  <a:moveTo>
                    <a:pt x="221380" y="791608"/>
                  </a:moveTo>
                  <a:cubicBezTo>
                    <a:pt x="108309" y="706804"/>
                    <a:pt x="-4762" y="622001"/>
                    <a:pt x="154" y="496640"/>
                  </a:cubicBezTo>
                  <a:cubicBezTo>
                    <a:pt x="5070" y="371279"/>
                    <a:pt x="250877" y="39440"/>
                    <a:pt x="250877" y="39440"/>
                  </a:cubicBezTo>
                  <a:cubicBezTo>
                    <a:pt x="292664" y="-34302"/>
                    <a:pt x="271770" y="9943"/>
                    <a:pt x="250877" y="54189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527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DFC73-17E9-8140-AD48-8F447ADC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6712"/>
            <a:ext cx="7772400" cy="1143000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Certificering hoger onderwijs:</a:t>
            </a:r>
            <a:br>
              <a:rPr lang="nl-NL" dirty="0">
                <a:solidFill>
                  <a:schemeClr val="tx1"/>
                </a:solidFill>
              </a:rPr>
            </a:br>
            <a:r>
              <a:rPr lang="nl-NL" dirty="0">
                <a:solidFill>
                  <a:schemeClr val="tx1"/>
                </a:solidFill>
              </a:rPr>
              <a:t>een toneelstukje?</a:t>
            </a:r>
            <a:br>
              <a:rPr lang="nl-NL" dirty="0">
                <a:solidFill>
                  <a:srgbClr val="C00000"/>
                </a:solidFill>
              </a:rPr>
            </a:br>
            <a:endParaRPr lang="en-NL" dirty="0">
              <a:solidFill>
                <a:srgbClr val="FF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A35577-FB03-1342-8BCC-E48AD9824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59050" y="2132856"/>
            <a:ext cx="4025900" cy="29523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15A2CE-43A7-D34E-B6F0-8AD3012799ED}"/>
              </a:ext>
            </a:extLst>
          </p:cNvPr>
          <p:cNvSpPr txBox="1"/>
          <p:nvPr/>
        </p:nvSpPr>
        <p:spPr>
          <a:xfrm>
            <a:off x="685800" y="5238328"/>
            <a:ext cx="3431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/>
              <a:t>Van Kemenade, (2009).</a:t>
            </a:r>
          </a:p>
        </p:txBody>
      </p:sp>
    </p:spTree>
    <p:extLst>
      <p:ext uri="{BB962C8B-B14F-4D97-AF65-F5344CB8AC3E}">
        <p14:creationId xmlns:p14="http://schemas.microsoft.com/office/powerpoint/2010/main" val="3927931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179C0-EBE6-ACF7-DBD2-78DBE310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chemeClr val="tx1"/>
                </a:solidFill>
              </a:rPr>
              <a:t>Werkt SMART?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C1BC8-FC02-9EAC-6260-1F18B71E3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624" y="1765176"/>
            <a:ext cx="7772400" cy="4114800"/>
          </a:xfrm>
        </p:spPr>
        <p:txBody>
          <a:bodyPr/>
          <a:lstStyle/>
          <a:p>
            <a:r>
              <a:rPr lang="en-NL" dirty="0"/>
              <a:t>Specificering stuurt teveel in 1 richting</a:t>
            </a:r>
          </a:p>
        </p:txBody>
      </p:sp>
      <p:pic>
        <p:nvPicPr>
          <p:cNvPr id="2050" name="Picture 2" descr="Elliot Eisner Quote: “Not everything important is measurable, and not everything  measurable is important.”">
            <a:extLst>
              <a:ext uri="{FF2B5EF4-FFF2-40B4-BE49-F238E27FC236}">
                <a16:creationId xmlns:a16="http://schemas.microsoft.com/office/drawing/2014/main" id="{3A97D49D-2854-EC90-426C-49045A91C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36912"/>
            <a:ext cx="38100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86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D742B-7F99-04F6-1ADE-F21E8BC4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NL"/>
              <a:t>The Tyranny of Metrics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A31CA-7836-E19F-288F-8A6281F66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NL"/>
              <a:t>We meten alleen wat te tellen is, niet wat BELANGRIJK is.</a:t>
            </a:r>
          </a:p>
          <a:p>
            <a:endParaRPr lang="en-NL"/>
          </a:p>
          <a:p>
            <a:r>
              <a:rPr lang="en-NL"/>
              <a:t>JEFFREY Z. MULLER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19906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23ED8-0E85-D375-3B20-60D159AF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chemeClr val="tx1"/>
                </a:solidFill>
              </a:rPr>
              <a:t>Standaarden dan?? Frank Zappa (1940-1993)</a:t>
            </a:r>
          </a:p>
        </p:txBody>
      </p:sp>
      <p:pic>
        <p:nvPicPr>
          <p:cNvPr id="8" name="Picture 7" descr="A person with long curly hair and mustache&#10;&#10;Description automatically generated">
            <a:extLst>
              <a:ext uri="{FF2B5EF4-FFF2-40B4-BE49-F238E27FC236}">
                <a16:creationId xmlns:a16="http://schemas.microsoft.com/office/drawing/2014/main" id="{2948B2E8-8C24-D11F-5253-A47C505A5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16832"/>
            <a:ext cx="3766517" cy="379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55E2-B6F4-A045-C83E-55A1A11F5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/>
          </a:bodyPr>
          <a:lstStyle/>
          <a:p>
            <a:r>
              <a:rPr lang="en-NL" dirty="0">
                <a:solidFill>
                  <a:schemeClr val="tx1"/>
                </a:solidFill>
              </a:rPr>
              <a:t>“Treating dandruff by decapitation”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A0C85-DF89-1233-EFF2-33A3E88F8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NL" sz="1900" dirty="0"/>
              <a:t>Parents Music Resource Centre: </a:t>
            </a:r>
            <a:r>
              <a:rPr lang="en-GB" sz="1900" dirty="0"/>
              <a:t>‘B</a:t>
            </a:r>
            <a:r>
              <a:rPr lang="en-NL" sz="1900" dirty="0"/>
              <a:t>escherming van onze kinderen tegenover sexueel of geweldadig getinte muziekteksten’ (mei 1985).</a:t>
            </a:r>
          </a:p>
          <a:p>
            <a:pPr marL="0" indent="0">
              <a:lnSpc>
                <a:spcPct val="90000"/>
              </a:lnSpc>
              <a:buNone/>
            </a:pPr>
            <a:endParaRPr lang="en-NL" sz="1900" dirty="0"/>
          </a:p>
          <a:p>
            <a:pPr marL="0" indent="0">
              <a:lnSpc>
                <a:spcPct val="90000"/>
              </a:lnSpc>
              <a:buNone/>
            </a:pPr>
            <a:r>
              <a:rPr lang="en-NL" sz="1900" i="1" dirty="0"/>
              <a:t>“The establishment of a rating system voluntary or otherwise, opens the door to an endless parade of Moral Quality Control Programs based on ‘Things  Certain Christians Don’t like”.  </a:t>
            </a:r>
            <a:r>
              <a:rPr lang="en-NL" sz="1900" dirty="0"/>
              <a:t>Zappa &amp; Occhiogrosso (1989, page 272).</a:t>
            </a:r>
          </a:p>
          <a:p>
            <a:pPr marL="0" indent="0">
              <a:lnSpc>
                <a:spcPct val="90000"/>
              </a:lnSpc>
              <a:buNone/>
            </a:pPr>
            <a:endParaRPr lang="en-NL" sz="1900" dirty="0"/>
          </a:p>
        </p:txBody>
      </p:sp>
      <p:pic>
        <p:nvPicPr>
          <p:cNvPr id="5" name="Picture 4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BFD77078-5442-DF26-6A18-A4FCC4C2D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14" y="2564904"/>
            <a:ext cx="4041775" cy="2374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95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B5F8E-8F75-F4EC-3959-098B86E39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Zappa on Trump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D0EE3-94E5-CC07-7ACA-86E3BC926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1989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3889596-F300-FD40-7942-2427A05AA1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292350"/>
            <a:ext cx="4040188" cy="383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823BFB-33DE-3DBF-A232-F6C12FF45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Register to vote!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BEB1E4D-3BFF-96F9-6E1A-49DF3F2E4C0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2199489"/>
            <a:ext cx="4041775" cy="390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250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7F3E-8703-E982-001A-A90E12725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0F349-858B-23DD-6719-59EFFCE79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199" y="1535113"/>
            <a:ext cx="8229601" cy="63976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5095FA-C8FF-F92F-1B63-BCD0A442C4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200" y="2492896"/>
            <a:ext cx="8229600" cy="395128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you don’t register,</a:t>
            </a:r>
          </a:p>
          <a:p>
            <a:pPr marL="0" indent="0">
              <a:buNone/>
            </a:pPr>
            <a:r>
              <a:rPr lang="en-GB" dirty="0"/>
              <a:t>You can’t vote,</a:t>
            </a:r>
          </a:p>
          <a:p>
            <a:pPr marL="0" indent="0">
              <a:buNone/>
            </a:pPr>
            <a:r>
              <a:rPr lang="en-GB" dirty="0"/>
              <a:t>And if you don’t vote,</a:t>
            </a:r>
          </a:p>
          <a:p>
            <a:pPr marL="0" indent="0">
              <a:buNone/>
            </a:pPr>
            <a:r>
              <a:rPr lang="en-GB" dirty="0"/>
              <a:t>Democracy does not work.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FZ</a:t>
            </a:r>
          </a:p>
        </p:txBody>
      </p:sp>
    </p:spTree>
    <p:extLst>
      <p:ext uri="{BB962C8B-B14F-4D97-AF65-F5344CB8AC3E}">
        <p14:creationId xmlns:p14="http://schemas.microsoft.com/office/powerpoint/2010/main" val="377294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C07AA-33E1-13CA-14C5-6F457DE0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chemeClr val="tx1"/>
                </a:solidFill>
              </a:rPr>
              <a:t>PDCA dan ? De kern van kwaliteitsmanagement</a:t>
            </a:r>
          </a:p>
        </p:txBody>
      </p:sp>
      <p:pic>
        <p:nvPicPr>
          <p:cNvPr id="1026" name="Picture 2" descr="PDCA - Wikipedia">
            <a:extLst>
              <a:ext uri="{FF2B5EF4-FFF2-40B4-BE49-F238E27FC236}">
                <a16:creationId xmlns:a16="http://schemas.microsoft.com/office/drawing/2014/main" id="{7EAE0713-3534-250C-213A-C8BCF241E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93" y="1988840"/>
            <a:ext cx="5217413" cy="354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12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6D47-5E5C-3A4F-85C5-13B8BEDD3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050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chemeClr val="tx1"/>
                </a:solidFill>
              </a:rPr>
              <a:t>Werkt de PDCA-Cyclus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AF933-553A-B144-87DD-26DB5D46B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752"/>
            <a:ext cx="7772400" cy="4536504"/>
          </a:xfrm>
        </p:spPr>
        <p:txBody>
          <a:bodyPr/>
          <a:lstStyle/>
          <a:p>
            <a:pPr marL="0" indent="0">
              <a:buNone/>
            </a:pPr>
            <a:r>
              <a:rPr lang="en-NL" dirty="0"/>
              <a:t>“PDCA? We moeten op zoek naar een alternatief”. </a:t>
            </a:r>
          </a:p>
          <a:p>
            <a:pPr marL="0" indent="0">
              <a:buNone/>
            </a:pPr>
            <a:r>
              <a:rPr lang="en-NL" dirty="0">
                <a:hlinkClick r:id="rId3"/>
              </a:rPr>
              <a:t>Van Kemenade (2013), De mythe van de PDCA-cyclus, </a:t>
            </a:r>
            <a:r>
              <a:rPr lang="en-NL" i="1" dirty="0">
                <a:hlinkClick r:id="rId3"/>
              </a:rPr>
              <a:t>Sigma, 5</a:t>
            </a:r>
            <a:r>
              <a:rPr lang="en-NL" dirty="0">
                <a:hlinkClick r:id="rId3"/>
              </a:rPr>
              <a:t>, 32-36</a:t>
            </a:r>
            <a:endParaRPr lang="en-NL" dirty="0"/>
          </a:p>
          <a:p>
            <a:pPr marL="0" indent="0">
              <a:buNone/>
            </a:pPr>
            <a:endParaRPr lang="en-NL" dirty="0"/>
          </a:p>
          <a:p>
            <a:r>
              <a:rPr lang="en-NL" sz="2000" dirty="0"/>
              <a:t>PLAN?</a:t>
            </a:r>
          </a:p>
          <a:p>
            <a:pPr lvl="1"/>
            <a:r>
              <a:rPr lang="en-NL" sz="2000" dirty="0"/>
              <a:t>Vermeend universeel: andere visie op ‘plannen’</a:t>
            </a:r>
          </a:p>
          <a:p>
            <a:pPr lvl="1"/>
            <a:r>
              <a:rPr lang="en-GB" sz="2000" dirty="0"/>
              <a:t>S</a:t>
            </a:r>
            <a:r>
              <a:rPr lang="en-NL" sz="2000" dirty="0"/>
              <a:t>nelle veranderingen : RaRa: Planbaarheid/maakbaarheid?</a:t>
            </a:r>
          </a:p>
          <a:p>
            <a:r>
              <a:rPr lang="en-GB" sz="2000" dirty="0"/>
              <a:t>DO?</a:t>
            </a:r>
          </a:p>
          <a:p>
            <a:pPr lvl="1"/>
            <a:r>
              <a:rPr lang="en-GB" sz="2000" dirty="0" err="1"/>
              <a:t>Doen</a:t>
            </a:r>
            <a:r>
              <a:rPr lang="en-GB" sz="2000" dirty="0"/>
              <a:t> we wat we </a:t>
            </a:r>
            <a:r>
              <a:rPr lang="en-GB" sz="2000" dirty="0" err="1"/>
              <a:t>zeggen</a:t>
            </a:r>
            <a:r>
              <a:rPr lang="en-GB" sz="2000" dirty="0"/>
              <a:t>? </a:t>
            </a:r>
          </a:p>
          <a:p>
            <a:r>
              <a:rPr lang="en-GB" sz="2000" dirty="0"/>
              <a:t>CHECK? Study? </a:t>
            </a:r>
            <a:r>
              <a:rPr lang="en-GB" sz="2000" dirty="0" err="1"/>
              <a:t>Meten</a:t>
            </a:r>
            <a:r>
              <a:rPr lang="en-GB" sz="2000" dirty="0"/>
              <a:t> is </a:t>
            </a:r>
            <a:r>
              <a:rPr lang="en-GB" sz="2000" dirty="0" err="1"/>
              <a:t>weten</a:t>
            </a:r>
            <a:r>
              <a:rPr lang="en-GB" sz="2000" dirty="0"/>
              <a:t>?  R</a:t>
            </a:r>
            <a:r>
              <a:rPr lang="en-NL" sz="2000" dirty="0"/>
              <a:t>igide toepassing</a:t>
            </a:r>
            <a:endParaRPr lang="en-GB" sz="2000" dirty="0"/>
          </a:p>
          <a:p>
            <a:r>
              <a:rPr lang="en-NL" sz="2000" dirty="0"/>
              <a:t>ACT? Mensen willen niet veranderen….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5863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78C1C-59D0-31B7-7FD6-AE8F5655E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Innovatie?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5740B-D884-E3D6-5490-9106DAFED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1025" name="Picture 1" descr="page4image1552570912">
            <a:extLst>
              <a:ext uri="{FF2B5EF4-FFF2-40B4-BE49-F238E27FC236}">
                <a16:creationId xmlns:a16="http://schemas.microsoft.com/office/drawing/2014/main" id="{4E908DD7-C36F-5053-E95F-728D8776B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 descr="page4image1552570912">
            <a:extLst>
              <a:ext uri="{FF2B5EF4-FFF2-40B4-BE49-F238E27FC236}">
                <a16:creationId xmlns:a16="http://schemas.microsoft.com/office/drawing/2014/main" id="{370A25BF-F58C-54B4-0D1A-DF8075063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A0D5F79-5163-2578-87EE-F15A5B6C01FB}"/>
              </a:ext>
            </a:extLst>
          </p:cNvPr>
          <p:cNvSpPr txBox="1">
            <a:spLocks/>
          </p:cNvSpPr>
          <p:nvPr/>
        </p:nvSpPr>
        <p:spPr bwMode="auto">
          <a:xfrm>
            <a:off x="685800" y="4191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NL" kern="0" dirty="0">
                <a:solidFill>
                  <a:srgbClr val="00A7A2"/>
                </a:solidFill>
              </a:rPr>
              <a:t>Kun je organisatieverandering sturen?</a:t>
            </a:r>
          </a:p>
        </p:txBody>
      </p:sp>
    </p:spTree>
    <p:extLst>
      <p:ext uri="{BB962C8B-B14F-4D97-AF65-F5344CB8AC3E}">
        <p14:creationId xmlns:p14="http://schemas.microsoft.com/office/powerpoint/2010/main" val="2210256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5F9A4-E81C-913A-DCCC-B7DCFAAF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chemeClr val="tx1"/>
                </a:solidFill>
              </a:rPr>
              <a:t>Werkt organisatieverandering?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510B0-C751-EF19-F61A-85D5B9827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u="none" strike="noStrike" dirty="0">
                <a:solidFill>
                  <a:srgbClr val="000000"/>
                </a:solidFill>
                <a:effectLst/>
                <a:latin typeface="robotoslab"/>
              </a:rPr>
              <a:t>70 tot 80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robotoslab"/>
              </a:rPr>
              <a:t>procent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robotoslab"/>
              </a:rPr>
              <a:t> van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robotoslab"/>
              </a:rPr>
              <a:t>geplande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robotoslab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robotoslab"/>
              </a:rPr>
              <a:t>organisatieveranderingen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robotoslab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robotoslab"/>
              </a:rPr>
              <a:t>blijken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robotoslab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robotoslab"/>
              </a:rPr>
              <a:t>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robotoslab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robotoslab"/>
              </a:rPr>
              <a:t>mislukken</a:t>
            </a:r>
            <a:endParaRPr lang="en-GB" b="0" i="0" u="none" strike="noStrike" dirty="0">
              <a:solidFill>
                <a:srgbClr val="000000"/>
              </a:solidFill>
              <a:effectLst/>
              <a:latin typeface="robotoslab"/>
            </a:endParaRPr>
          </a:p>
          <a:p>
            <a:endParaRPr lang="en-GB" dirty="0">
              <a:solidFill>
                <a:srgbClr val="000000"/>
              </a:solidFill>
              <a:latin typeface="robotoslab"/>
            </a:endParaRPr>
          </a:p>
          <a:p>
            <a:r>
              <a:rPr lang="en-GB" dirty="0">
                <a:solidFill>
                  <a:srgbClr val="000000"/>
                </a:solidFill>
                <a:latin typeface="robotoslab"/>
              </a:rPr>
              <a:t>Homan T. (2013), </a:t>
            </a:r>
            <a:r>
              <a:rPr lang="en-GB" i="1" dirty="0">
                <a:solidFill>
                  <a:srgbClr val="000000"/>
                </a:solidFill>
                <a:latin typeface="robotoslab"/>
              </a:rPr>
              <a:t>Het et-cetera </a:t>
            </a:r>
            <a:r>
              <a:rPr lang="en-GB" i="1" dirty="0" err="1">
                <a:solidFill>
                  <a:srgbClr val="000000"/>
                </a:solidFill>
                <a:latin typeface="robotoslab"/>
              </a:rPr>
              <a:t>principe</a:t>
            </a:r>
            <a:r>
              <a:rPr lang="en-GB" dirty="0">
                <a:solidFill>
                  <a:srgbClr val="000000"/>
                </a:solidFill>
                <a:latin typeface="robotoslab"/>
              </a:rPr>
              <a:t>, Boom </a:t>
            </a:r>
            <a:r>
              <a:rPr lang="en-GB" dirty="0" err="1">
                <a:solidFill>
                  <a:srgbClr val="000000"/>
                </a:solidFill>
                <a:latin typeface="robotoslab"/>
              </a:rPr>
              <a:t>uitgeverijen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76808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96BE0-5BDF-E3C8-A7A0-2B58707C5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I</a:t>
            </a:r>
            <a:r>
              <a:rPr lang="en-NL" dirty="0">
                <a:solidFill>
                  <a:schemeClr val="tx1"/>
                </a:solidFill>
              </a:rPr>
              <a:t>nnovatiesucces?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7792F-96B8-3D03-C28E-8E9670039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536032"/>
          </a:xfrm>
        </p:spPr>
        <p:txBody>
          <a:bodyPr/>
          <a:lstStyle/>
          <a:p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Volgens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onderzoek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onder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leiding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van Henk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Volberda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hoogleraar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strategie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innovatie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aan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de Universiteit van Amsterdam,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blijkt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75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procent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van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innovatiesucces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wordt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bepaald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door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niet-technologische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factoren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dus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slechts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25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procent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van het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succes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komt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door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technologie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Die 75% van het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succes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wordt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bepaald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door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vormen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van </a:t>
            </a:r>
            <a:r>
              <a:rPr lang="en-GB" b="1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sociale</a:t>
            </a:r>
            <a:r>
              <a:rPr lang="en-GB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1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innovatie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zoals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zelforganisatie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dienend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leiderschap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slimmer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werken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co-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creatie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 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1788082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199B7-F72C-9C6E-2180-C2B1B40DC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>
                <a:hlinkClick r:id="rId2"/>
              </a:rPr>
              <a:t>https://kwaliteit-in-bedrijf.nl/artikel/wat-maakt-dat-verandering-slaagt-of-faalt/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136C-362B-EA05-8CA6-0FCDE01CF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“de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gewenste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verandering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kan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moeiteloos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ontstaan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, in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harmonie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met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onze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menselijke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natuur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 Het is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geen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moeizaam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proces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dat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‘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gemanaged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’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moet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worden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Integendeel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Verandering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is er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altijd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 De kunst is om de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verandering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te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laten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ontstaan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in de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richting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van de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visie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ambities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van de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organisatie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,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mits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die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gedeeld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zijn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door alle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betrokken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mensen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Dat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gebeurt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wanneer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het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verandervermogen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dat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elke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organisatie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heeft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optimaal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de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ruimte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krijgt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dat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gaat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over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mensen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hun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onderlinge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relaties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Dat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‘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managen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’ is,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zoals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ik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eerder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schreef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,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meer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00A7A2"/>
                </a:solidFill>
                <a:effectLst/>
                <a:highlight>
                  <a:srgbClr val="FFFFFF"/>
                </a:highlight>
                <a:latin typeface="Quicksand"/>
              </a:rPr>
              <a:t>een</a:t>
            </a:r>
            <a:r>
              <a:rPr lang="en-GB" sz="1800" b="0" i="0" dirty="0">
                <a:solidFill>
                  <a:srgbClr val="00A7A2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00A7A2"/>
                </a:solidFill>
                <a:effectLst/>
                <a:highlight>
                  <a:srgbClr val="FFFFFF"/>
                </a:highlight>
                <a:latin typeface="Quicksand"/>
              </a:rPr>
              <a:t>sociale</a:t>
            </a:r>
            <a:r>
              <a:rPr lang="en-GB" sz="1800" b="0" i="0" dirty="0">
                <a:solidFill>
                  <a:srgbClr val="00A7A2"/>
                </a:solidFill>
                <a:effectLst/>
                <a:highlight>
                  <a:srgbClr val="FFFFFF"/>
                </a:highlight>
                <a:latin typeface="Quicksand"/>
              </a:rPr>
              <a:t> kunst 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dan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een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ambacht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” (Theo </a:t>
            </a:r>
            <a:r>
              <a:rPr lang="en-GB" sz="1800" b="0" i="0" dirty="0" err="1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Kroese</a:t>
            </a:r>
            <a:r>
              <a:rPr lang="en-GB" sz="1800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)</a:t>
            </a:r>
            <a:r>
              <a:rPr lang="en-GB" b="0" i="0" dirty="0">
                <a:solidFill>
                  <a:srgbClr val="1E2829"/>
                </a:solidFill>
                <a:effectLst/>
                <a:highlight>
                  <a:srgbClr val="FFFFFF"/>
                </a:highlight>
                <a:latin typeface="Quicksand"/>
              </a:rPr>
              <a:t>.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8775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7B39D-A312-6FAE-95DF-D29EB375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FCBC2"/>
                </a:solidFill>
              </a:rPr>
              <a:t>Verwarring</a:t>
            </a:r>
          </a:p>
        </p:txBody>
      </p:sp>
      <p:pic>
        <p:nvPicPr>
          <p:cNvPr id="2050" name="Picture 2" descr="110,183 Verwarring de Foto's van de Voorraad - de Vrije &amp; Royalty-Vrije  Foto's van de Voorraad van Dreamweaver">
            <a:extLst>
              <a:ext uri="{FF2B5EF4-FFF2-40B4-BE49-F238E27FC236}">
                <a16:creationId xmlns:a16="http://schemas.microsoft.com/office/drawing/2014/main" id="{B3F4067F-2B25-83B6-9C4A-EAA5041FDB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24" y="1752600"/>
            <a:ext cx="3777952" cy="37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9348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8B75B-100D-7EBF-981A-BC81F3B7F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FCBC2"/>
                </a:solidFill>
              </a:rPr>
              <a:t>Wat is waar?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E8D8D-F118-C746-B219-E5697AC35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</a:t>
            </a:r>
            <a:r>
              <a:rPr lang="en-NL" dirty="0"/>
              <a:t>ake news</a:t>
            </a:r>
          </a:p>
          <a:p>
            <a:r>
              <a:rPr lang="en-NL" dirty="0"/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1644687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9279-728F-F0B6-F7A4-3A105012B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en-GB" dirty="0"/>
              <a:t>Deepfake / videos</a:t>
            </a:r>
          </a:p>
        </p:txBody>
      </p:sp>
      <p:pic>
        <p:nvPicPr>
          <p:cNvPr id="2050" name="Picture 2" descr="Fighting Deepfakes: Whats Being Done? Biden Robocalls to Taylor Swift AI  Images - Bloomberg">
            <a:extLst>
              <a:ext uri="{FF2B5EF4-FFF2-40B4-BE49-F238E27FC236}">
                <a16:creationId xmlns:a16="http://schemas.microsoft.com/office/drawing/2014/main" id="{CF521C05-8768-14F1-E4AA-8C37B1C97A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41" y="1404012"/>
            <a:ext cx="564831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038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401A-A98C-0992-C4C9-1AF8601BB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A7A2"/>
                </a:solidFill>
              </a:rPr>
              <a:t>Tussentijdse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conclusie</a:t>
            </a:r>
            <a:r>
              <a:rPr lang="en-GB" dirty="0">
                <a:solidFill>
                  <a:srgbClr val="00A7A2"/>
                </a:solidFill>
              </a:rPr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762CC-7B5D-28B0-62A2-42E6F5DE6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591816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err="1"/>
              <a:t>Kwaliteit</a:t>
            </a:r>
            <a:r>
              <a:rPr lang="en-GB" dirty="0"/>
              <a:t> is </a:t>
            </a:r>
            <a:r>
              <a:rPr lang="en-GB" dirty="0" err="1"/>
              <a:t>subjectief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goed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‘</a:t>
            </a:r>
            <a:r>
              <a:rPr lang="en-GB" dirty="0" err="1"/>
              <a:t>managen</a:t>
            </a:r>
            <a:r>
              <a:rPr lang="en-GB" dirty="0"/>
              <a:t>’.</a:t>
            </a:r>
          </a:p>
        </p:txBody>
      </p:sp>
    </p:spTree>
    <p:extLst>
      <p:ext uri="{BB962C8B-B14F-4D97-AF65-F5344CB8AC3E}">
        <p14:creationId xmlns:p14="http://schemas.microsoft.com/office/powerpoint/2010/main" val="125355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F02FA-6C2D-EDFC-2D22-9122FC56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A7A2"/>
                </a:solidFill>
              </a:rPr>
              <a:t>Sociale </a:t>
            </a:r>
            <a:r>
              <a:rPr lang="en-GB" dirty="0" err="1">
                <a:solidFill>
                  <a:srgbClr val="00A7A2"/>
                </a:solidFill>
              </a:rPr>
              <a:t>innovatie</a:t>
            </a:r>
            <a:r>
              <a:rPr lang="en-GB" dirty="0">
                <a:solidFill>
                  <a:srgbClr val="00A7A2"/>
                </a:solidFill>
              </a:rPr>
              <a:t>: </a:t>
            </a:r>
            <a:r>
              <a:rPr lang="en-GB" dirty="0" err="1">
                <a:solidFill>
                  <a:srgbClr val="00A7A2"/>
                </a:solidFill>
              </a:rPr>
              <a:t>Luisteren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naar</a:t>
            </a:r>
            <a:r>
              <a:rPr lang="en-GB" dirty="0">
                <a:solidFill>
                  <a:srgbClr val="00A7A2"/>
                </a:solidFill>
              </a:rPr>
              <a:t> de </a:t>
            </a:r>
            <a:r>
              <a:rPr lang="en-GB" dirty="0" err="1">
                <a:solidFill>
                  <a:srgbClr val="00A7A2"/>
                </a:solidFill>
              </a:rPr>
              <a:t>onderstroom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helpt</a:t>
            </a:r>
            <a:endParaRPr lang="en-GB" dirty="0">
              <a:solidFill>
                <a:srgbClr val="00A7A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5DAE2-2EC0-6883-CC04-E364BC138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6547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E8A9-DC09-4693-94F3-F23CE9A4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3158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Onderstroom en bovenstroom</a:t>
            </a:r>
          </a:p>
        </p:txBody>
      </p:sp>
      <p:pic>
        <p:nvPicPr>
          <p:cNvPr id="2052" name="Picture 4" descr="ijsberg model van McClelland">
            <a:extLst>
              <a:ext uri="{FF2B5EF4-FFF2-40B4-BE49-F238E27FC236}">
                <a16:creationId xmlns:a16="http://schemas.microsoft.com/office/drawing/2014/main" id="{8D0B2164-7437-38A7-D5B0-B89437A09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04314"/>
            <a:ext cx="4499098" cy="33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EF1355-C13A-F3DD-9813-1D93A39EABC6}"/>
              </a:ext>
            </a:extLst>
          </p:cNvPr>
          <p:cNvSpPr txBox="1"/>
          <p:nvPr/>
        </p:nvSpPr>
        <p:spPr>
          <a:xfrm>
            <a:off x="467544" y="4566792"/>
            <a:ext cx="87560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>
              <a:effectLst/>
              <a:latin typeface="Times New Roman" panose="02020603050405020304" pitchFamily="18" charset="0"/>
            </a:endParaRPr>
          </a:p>
          <a:p>
            <a:r>
              <a:rPr lang="en-GB" sz="1600" dirty="0">
                <a:effectLst/>
                <a:latin typeface="Times New Roman" panose="02020603050405020304" pitchFamily="18" charset="0"/>
              </a:rPr>
              <a:t>McClelland D C., (1973) “Testing for competence rather than for intelligence”, </a:t>
            </a:r>
            <a:r>
              <a:rPr lang="en-GB" sz="1600" i="1" dirty="0">
                <a:effectLst/>
                <a:latin typeface="Times New Roman" panose="02020603050405020304" pitchFamily="18" charset="0"/>
              </a:rPr>
              <a:t>American Psychologist</a:t>
            </a:r>
            <a:r>
              <a:rPr lang="en-GB" sz="1600" dirty="0">
                <a:effectLst/>
                <a:latin typeface="Times New Roman" panose="02020603050405020304" pitchFamily="18" charset="0"/>
              </a:rPr>
              <a:t>, </a:t>
            </a:r>
          </a:p>
          <a:p>
            <a:r>
              <a:rPr lang="en-GB" sz="1600" i="1" dirty="0">
                <a:effectLst/>
                <a:latin typeface="Times New Roman" panose="02020603050405020304" pitchFamily="18" charset="0"/>
              </a:rPr>
              <a:t>28</a:t>
            </a:r>
            <a:r>
              <a:rPr lang="en-GB" sz="1600" dirty="0">
                <a:effectLst/>
                <a:latin typeface="Times New Roman" panose="02020603050405020304" pitchFamily="18" charset="0"/>
              </a:rPr>
              <a:t>,: 12-21,.</a:t>
            </a:r>
          </a:p>
        </p:txBody>
      </p:sp>
    </p:spTree>
    <p:extLst>
      <p:ext uri="{BB962C8B-B14F-4D97-AF65-F5344CB8AC3E}">
        <p14:creationId xmlns:p14="http://schemas.microsoft.com/office/powerpoint/2010/main" val="3035837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F29A-2638-69FA-2121-4B2B9CFB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F87097-AFCC-D6B8-C2A1-BF3EB9BAE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88640"/>
            <a:ext cx="8064896" cy="561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2194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1EF0E-202A-56C3-4FFB-C517F39B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4" name="3.5. Holbewoners en verandering" descr="3.5. Holbewoners en verandering">
            <a:hlinkClick r:id="" action="ppaction://media"/>
            <a:extLst>
              <a:ext uri="{FF2B5EF4-FFF2-40B4-BE49-F238E27FC236}">
                <a16:creationId xmlns:a16="http://schemas.microsoft.com/office/drawing/2014/main" id="{E57224C4-F802-4C50-9DA7-05054930A86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7513" y="764704"/>
            <a:ext cx="5668973" cy="4251730"/>
          </a:xfrm>
        </p:spPr>
      </p:pic>
    </p:spTree>
    <p:extLst>
      <p:ext uri="{BB962C8B-B14F-4D97-AF65-F5344CB8AC3E}">
        <p14:creationId xmlns:p14="http://schemas.microsoft.com/office/powerpoint/2010/main" val="83283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3A70B-CA87-FFF5-763E-6717DCD8A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Thermometer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DD3DD-91B3-6AB2-E549-088931792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L" dirty="0"/>
              <a:t>Elephant dictionary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r>
              <a:rPr lang="en-NL" dirty="0"/>
              <a:t>Things dont ever change here.</a:t>
            </a:r>
          </a:p>
          <a:p>
            <a:pPr marL="0" indent="0">
              <a:buNone/>
            </a:pPr>
            <a:r>
              <a:rPr lang="en-NL" dirty="0"/>
              <a:t>We do not need to change, everything </a:t>
            </a:r>
            <a:r>
              <a:rPr lang="en-GB" dirty="0"/>
              <a:t>is</a:t>
            </a:r>
            <a:r>
              <a:rPr lang="en-NL" dirty="0"/>
              <a:t> ok!</a:t>
            </a:r>
          </a:p>
          <a:p>
            <a:pPr marL="0" indent="0">
              <a:buNone/>
            </a:pPr>
            <a:r>
              <a:rPr lang="en-NL" dirty="0"/>
              <a:t>We tried this before…</a:t>
            </a:r>
          </a:p>
          <a:p>
            <a:pPr marL="0" indent="0">
              <a:buNone/>
            </a:pPr>
            <a:endParaRPr lang="en-NL" dirty="0"/>
          </a:p>
          <a:p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90320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7746" y="836712"/>
            <a:ext cx="7556358" cy="4846413"/>
          </a:xfrm>
        </p:spPr>
        <p:txBody>
          <a:bodyPr/>
          <a:lstStyle/>
          <a:p>
            <a:pPr algn="l"/>
            <a:r>
              <a:rPr lang="nl-NL" sz="1600" dirty="0" err="1">
                <a:solidFill>
                  <a:srgbClr val="00A7A2"/>
                </a:solidFill>
              </a:rPr>
              <a:t>Providing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is </a:t>
            </a:r>
            <a:r>
              <a:rPr lang="nl-NL" sz="1600" b="1" dirty="0" err="1">
                <a:solidFill>
                  <a:srgbClr val="00A7A2"/>
                </a:solidFill>
              </a:rPr>
              <a:t>too</a:t>
            </a:r>
            <a:r>
              <a:rPr lang="nl-NL" sz="1600" b="1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costly</a:t>
            </a:r>
            <a:r>
              <a:rPr lang="nl-NL" sz="1600" b="1" dirty="0">
                <a:solidFill>
                  <a:srgbClr val="00A7A2"/>
                </a:solidFill>
              </a:rPr>
              <a:t>.</a:t>
            </a:r>
          </a:p>
          <a:p>
            <a:pPr algn="l"/>
            <a:r>
              <a:rPr lang="nl-NL" sz="1600" dirty="0">
                <a:solidFill>
                  <a:srgbClr val="00A7A2"/>
                </a:solidFill>
              </a:rPr>
              <a:t>Bein </a:t>
            </a:r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centered</a:t>
            </a:r>
            <a:r>
              <a:rPr lang="nl-NL" sz="1600" dirty="0">
                <a:solidFill>
                  <a:srgbClr val="00A7A2"/>
                </a:solidFill>
              </a:rPr>
              <a:t> is </a:t>
            </a:r>
            <a:r>
              <a:rPr lang="nl-NL" sz="1600" b="1" dirty="0" err="1">
                <a:solidFill>
                  <a:srgbClr val="00A7A2"/>
                </a:solidFill>
              </a:rPr>
              <a:t>too</a:t>
            </a:r>
            <a:r>
              <a:rPr lang="nl-NL" sz="1600" b="1" dirty="0">
                <a:solidFill>
                  <a:srgbClr val="00A7A2"/>
                </a:solidFill>
              </a:rPr>
              <a:t> time </a:t>
            </a:r>
            <a:r>
              <a:rPr lang="nl-NL" sz="1600" b="1" dirty="0" err="1">
                <a:solidFill>
                  <a:srgbClr val="00A7A2"/>
                </a:solidFill>
              </a:rPr>
              <a:t>consuming</a:t>
            </a:r>
            <a:r>
              <a:rPr lang="nl-NL" sz="1600" dirty="0">
                <a:solidFill>
                  <a:srgbClr val="00A7A2"/>
                </a:solidFill>
              </a:rPr>
              <a:t>. </a:t>
            </a:r>
            <a:r>
              <a:rPr lang="nl-NL" sz="1600" dirty="0" err="1">
                <a:solidFill>
                  <a:srgbClr val="00A7A2"/>
                </a:solidFill>
              </a:rPr>
              <a:t>Staff</a:t>
            </a:r>
            <a:r>
              <a:rPr lang="nl-NL" sz="1600" dirty="0">
                <a:solidFill>
                  <a:srgbClr val="00A7A2"/>
                </a:solidFill>
              </a:rPr>
              <a:t> is </a:t>
            </a:r>
            <a:r>
              <a:rPr lang="nl-NL" sz="1600" dirty="0" err="1">
                <a:solidFill>
                  <a:srgbClr val="00A7A2"/>
                </a:solidFill>
              </a:rPr>
              <a:t>streched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thin</a:t>
            </a:r>
            <a:r>
              <a:rPr lang="nl-NL" sz="1600" dirty="0">
                <a:solidFill>
                  <a:srgbClr val="00A7A2"/>
                </a:solidFill>
              </a:rPr>
              <a:t> as </a:t>
            </a:r>
            <a:r>
              <a:rPr lang="nl-NL" sz="1600" dirty="0" err="1">
                <a:solidFill>
                  <a:srgbClr val="00A7A2"/>
                </a:solidFill>
              </a:rPr>
              <a:t>it</a:t>
            </a:r>
            <a:r>
              <a:rPr lang="nl-NL" sz="1600" dirty="0">
                <a:solidFill>
                  <a:srgbClr val="00A7A2"/>
                </a:solidFill>
              </a:rPr>
              <a:t> is.</a:t>
            </a:r>
          </a:p>
          <a:p>
            <a:pPr algn="l"/>
            <a:r>
              <a:rPr lang="nl-NL" sz="1600" dirty="0">
                <a:solidFill>
                  <a:srgbClr val="00A7A2"/>
                </a:solidFill>
              </a:rPr>
              <a:t>More </a:t>
            </a:r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is </a:t>
            </a:r>
            <a:r>
              <a:rPr lang="nl-NL" sz="1600" b="1" dirty="0">
                <a:solidFill>
                  <a:srgbClr val="00A7A2"/>
                </a:solidFill>
              </a:rPr>
              <a:t>‘</a:t>
            </a:r>
            <a:r>
              <a:rPr lang="nl-NL" sz="1600" b="1" dirty="0" err="1">
                <a:solidFill>
                  <a:srgbClr val="00A7A2"/>
                </a:solidFill>
              </a:rPr>
              <a:t>nice</a:t>
            </a:r>
            <a:r>
              <a:rPr lang="nl-NL" sz="1600" b="1" dirty="0">
                <a:solidFill>
                  <a:srgbClr val="00A7A2"/>
                </a:solidFill>
              </a:rPr>
              <a:t>’ but </a:t>
            </a:r>
            <a:r>
              <a:rPr lang="nl-NL" sz="1600" b="1" dirty="0" err="1">
                <a:solidFill>
                  <a:srgbClr val="00A7A2"/>
                </a:solidFill>
              </a:rPr>
              <a:t>not</a:t>
            </a:r>
            <a:r>
              <a:rPr lang="nl-NL" sz="1600" b="1" dirty="0">
                <a:solidFill>
                  <a:srgbClr val="00A7A2"/>
                </a:solidFill>
              </a:rPr>
              <a:t> important.</a:t>
            </a:r>
          </a:p>
          <a:p>
            <a:pPr algn="l"/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is </a:t>
            </a:r>
            <a:r>
              <a:rPr lang="nl-NL" sz="1600" b="1" dirty="0" err="1">
                <a:solidFill>
                  <a:srgbClr val="00A7A2"/>
                </a:solidFill>
              </a:rPr>
              <a:t>only</a:t>
            </a:r>
            <a:r>
              <a:rPr lang="nl-NL" sz="1600" b="1" dirty="0">
                <a:solidFill>
                  <a:srgbClr val="00A7A2"/>
                </a:solidFill>
              </a:rPr>
              <a:t> the job of </a:t>
            </a:r>
            <a:r>
              <a:rPr lang="nl-NL" sz="1600" b="1" dirty="0" err="1">
                <a:solidFill>
                  <a:srgbClr val="00A7A2"/>
                </a:solidFill>
              </a:rPr>
              <a:t>those</a:t>
            </a:r>
            <a:r>
              <a:rPr lang="nl-NL" sz="1600" b="1" dirty="0">
                <a:solidFill>
                  <a:srgbClr val="00A7A2"/>
                </a:solidFill>
              </a:rPr>
              <a:t> in direct contact </a:t>
            </a:r>
            <a:r>
              <a:rPr lang="nl-NL" sz="1600" b="1" dirty="0" err="1">
                <a:solidFill>
                  <a:srgbClr val="00A7A2"/>
                </a:solidFill>
              </a:rPr>
              <a:t>with</a:t>
            </a:r>
            <a:r>
              <a:rPr lang="nl-NL" sz="1600" b="1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customers</a:t>
            </a:r>
            <a:r>
              <a:rPr lang="nl-NL" sz="1600" b="1" dirty="0">
                <a:solidFill>
                  <a:srgbClr val="00A7A2"/>
                </a:solidFill>
              </a:rPr>
              <a:t>.</a:t>
            </a:r>
          </a:p>
          <a:p>
            <a:pPr algn="l"/>
            <a:r>
              <a:rPr lang="nl-NL" sz="1600" dirty="0">
                <a:solidFill>
                  <a:srgbClr val="00A7A2"/>
                </a:solidFill>
              </a:rPr>
              <a:t>To </a:t>
            </a:r>
            <a:r>
              <a:rPr lang="nl-NL" sz="1600" dirty="0" err="1">
                <a:solidFill>
                  <a:srgbClr val="00A7A2"/>
                </a:solidFill>
              </a:rPr>
              <a:t>provide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, we </a:t>
            </a:r>
            <a:r>
              <a:rPr lang="nl-NL" sz="1600" dirty="0" err="1">
                <a:solidFill>
                  <a:srgbClr val="00A7A2"/>
                </a:solidFill>
              </a:rPr>
              <a:t>will</a:t>
            </a:r>
            <a:r>
              <a:rPr lang="nl-NL" sz="1600" dirty="0">
                <a:solidFill>
                  <a:srgbClr val="00A7A2"/>
                </a:solidFill>
              </a:rPr>
              <a:t> have to </a:t>
            </a:r>
            <a:r>
              <a:rPr lang="nl-NL" sz="1600" b="1" dirty="0" err="1">
                <a:solidFill>
                  <a:srgbClr val="00A7A2"/>
                </a:solidFill>
              </a:rPr>
              <a:t>increase</a:t>
            </a:r>
            <a:r>
              <a:rPr lang="nl-NL" sz="1600" b="1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our</a:t>
            </a:r>
            <a:r>
              <a:rPr lang="nl-NL" sz="1600" b="1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staffing</a:t>
            </a:r>
            <a:r>
              <a:rPr lang="nl-NL" sz="1600" b="1" dirty="0">
                <a:solidFill>
                  <a:srgbClr val="00A7A2"/>
                </a:solidFill>
              </a:rPr>
              <a:t> ratio.</a:t>
            </a:r>
          </a:p>
          <a:p>
            <a:pPr algn="l"/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can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only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be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truly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effective</a:t>
            </a:r>
            <a:r>
              <a:rPr lang="nl-NL" sz="1600" dirty="0">
                <a:solidFill>
                  <a:srgbClr val="00A7A2"/>
                </a:solidFill>
              </a:rPr>
              <a:t> in a </a:t>
            </a:r>
            <a:r>
              <a:rPr lang="nl-NL" sz="1600" b="1" dirty="0">
                <a:solidFill>
                  <a:srgbClr val="00A7A2"/>
                </a:solidFill>
              </a:rPr>
              <a:t>small </a:t>
            </a:r>
            <a:r>
              <a:rPr lang="nl-NL" sz="1600" dirty="0" err="1">
                <a:solidFill>
                  <a:srgbClr val="00A7A2"/>
                </a:solidFill>
              </a:rPr>
              <a:t>institute</a:t>
            </a:r>
            <a:r>
              <a:rPr lang="nl-NL" sz="1600" dirty="0">
                <a:solidFill>
                  <a:srgbClr val="00A7A2"/>
                </a:solidFill>
              </a:rPr>
              <a:t>.</a:t>
            </a:r>
          </a:p>
          <a:p>
            <a:pPr algn="l"/>
            <a:r>
              <a:rPr lang="nl-NL" sz="1600" dirty="0">
                <a:solidFill>
                  <a:srgbClr val="00A7A2"/>
                </a:solidFill>
              </a:rPr>
              <a:t>We </a:t>
            </a:r>
            <a:r>
              <a:rPr lang="nl-NL" sz="1600" dirty="0" err="1">
                <a:solidFill>
                  <a:srgbClr val="00A7A2"/>
                </a:solidFill>
              </a:rPr>
              <a:t>may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think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is </a:t>
            </a:r>
            <a:r>
              <a:rPr lang="nl-NL" sz="1600" dirty="0" err="1">
                <a:solidFill>
                  <a:srgbClr val="00A7A2"/>
                </a:solidFill>
              </a:rPr>
              <a:t>effective</a:t>
            </a:r>
            <a:r>
              <a:rPr lang="nl-NL" sz="1600" dirty="0">
                <a:solidFill>
                  <a:srgbClr val="00A7A2"/>
                </a:solidFill>
              </a:rPr>
              <a:t>, but </a:t>
            </a:r>
            <a:r>
              <a:rPr lang="nl-NL" sz="1600" dirty="0" err="1">
                <a:solidFill>
                  <a:srgbClr val="00A7A2"/>
                </a:solidFill>
              </a:rPr>
              <a:t>there</a:t>
            </a:r>
            <a:r>
              <a:rPr lang="nl-NL" sz="1600" dirty="0">
                <a:solidFill>
                  <a:srgbClr val="00A7A2"/>
                </a:solidFill>
              </a:rPr>
              <a:t> is no </a:t>
            </a:r>
            <a:r>
              <a:rPr lang="nl-NL" sz="1600" b="1" dirty="0" err="1">
                <a:solidFill>
                  <a:srgbClr val="00A7A2"/>
                </a:solidFill>
              </a:rPr>
              <a:t>evidence</a:t>
            </a:r>
            <a:r>
              <a:rPr lang="nl-NL" sz="1600" dirty="0">
                <a:solidFill>
                  <a:srgbClr val="00A7A2"/>
                </a:solidFill>
              </a:rPr>
              <a:t> to prove it.</a:t>
            </a:r>
          </a:p>
          <a:p>
            <a:pPr algn="l"/>
            <a:r>
              <a:rPr lang="nl-NL" sz="1600" dirty="0" err="1">
                <a:solidFill>
                  <a:srgbClr val="00A7A2"/>
                </a:solidFill>
              </a:rPr>
              <a:t>Many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practices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compromise</a:t>
            </a:r>
            <a:r>
              <a:rPr lang="nl-NL" sz="1600" b="1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safety</a:t>
            </a:r>
            <a:r>
              <a:rPr lang="nl-NL" sz="1600" dirty="0">
                <a:solidFill>
                  <a:srgbClr val="00A7A2"/>
                </a:solidFill>
              </a:rPr>
              <a:t>,  </a:t>
            </a:r>
            <a:r>
              <a:rPr lang="nl-NL" sz="1600" dirty="0" err="1">
                <a:solidFill>
                  <a:srgbClr val="00A7A2"/>
                </a:solidFill>
              </a:rPr>
              <a:t>and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therefore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should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not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be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implemented</a:t>
            </a:r>
            <a:r>
              <a:rPr lang="nl-NL" sz="1600" dirty="0">
                <a:solidFill>
                  <a:srgbClr val="00A7A2"/>
                </a:solidFill>
              </a:rPr>
              <a:t>.</a:t>
            </a:r>
          </a:p>
          <a:p>
            <a:pPr algn="l"/>
            <a:r>
              <a:rPr lang="nl-NL" sz="1600" dirty="0">
                <a:solidFill>
                  <a:srgbClr val="00A7A2"/>
                </a:solidFill>
              </a:rPr>
              <a:t>The first step </a:t>
            </a:r>
            <a:r>
              <a:rPr lang="nl-NL" sz="1600" dirty="0" err="1">
                <a:solidFill>
                  <a:srgbClr val="00A7A2"/>
                </a:solidFill>
              </a:rPr>
              <a:t>to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quaity</a:t>
            </a:r>
            <a:r>
              <a:rPr lang="nl-NL" sz="1600" dirty="0">
                <a:solidFill>
                  <a:srgbClr val="00A7A2"/>
                </a:solidFill>
              </a:rPr>
              <a:t> is </a:t>
            </a:r>
            <a:r>
              <a:rPr lang="nl-NL" sz="1600" b="1" dirty="0" err="1">
                <a:solidFill>
                  <a:srgbClr val="00A7A2"/>
                </a:solidFill>
              </a:rPr>
              <a:t>renovation</a:t>
            </a:r>
            <a:r>
              <a:rPr lang="nl-NL" sz="1600" b="1" dirty="0">
                <a:solidFill>
                  <a:srgbClr val="00A7A2"/>
                </a:solidFill>
              </a:rPr>
              <a:t> or </a:t>
            </a:r>
            <a:r>
              <a:rPr lang="nl-NL" sz="1600" b="1" dirty="0" err="1">
                <a:solidFill>
                  <a:srgbClr val="00A7A2"/>
                </a:solidFill>
              </a:rPr>
              <a:t>construction</a:t>
            </a:r>
            <a:r>
              <a:rPr lang="nl-NL" sz="1600" b="1" dirty="0">
                <a:solidFill>
                  <a:srgbClr val="00A7A2"/>
                </a:solidFill>
              </a:rPr>
              <a:t>.</a:t>
            </a:r>
          </a:p>
          <a:p>
            <a:pPr algn="l"/>
            <a:r>
              <a:rPr lang="nl-NL" sz="1600" dirty="0">
                <a:solidFill>
                  <a:srgbClr val="00A7A2"/>
                </a:solidFill>
              </a:rPr>
              <a:t>We have </a:t>
            </a:r>
            <a:r>
              <a:rPr lang="nl-NL" sz="1600" dirty="0" err="1">
                <a:solidFill>
                  <a:srgbClr val="00A7A2"/>
                </a:solidFill>
              </a:rPr>
              <a:t>already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received</a:t>
            </a:r>
            <a:r>
              <a:rPr lang="nl-NL" sz="1600" dirty="0">
                <a:solidFill>
                  <a:srgbClr val="00A7A2"/>
                </a:solidFill>
              </a:rPr>
              <a:t> a </a:t>
            </a:r>
            <a:r>
              <a:rPr lang="nl-NL" sz="1600" dirty="0" err="1">
                <a:solidFill>
                  <a:srgbClr val="00A7A2"/>
                </a:solidFill>
              </a:rPr>
              <a:t>number</a:t>
            </a:r>
            <a:r>
              <a:rPr lang="nl-NL" sz="1600" dirty="0">
                <a:solidFill>
                  <a:srgbClr val="00A7A2"/>
                </a:solidFill>
              </a:rPr>
              <a:t> of </a:t>
            </a:r>
            <a:r>
              <a:rPr lang="nl-NL" sz="1600" b="1" dirty="0" err="1">
                <a:solidFill>
                  <a:srgbClr val="00A7A2"/>
                </a:solidFill>
              </a:rPr>
              <a:t>quality</a:t>
            </a:r>
            <a:r>
              <a:rPr lang="nl-NL" sz="1600" b="1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awards</a:t>
            </a:r>
            <a:r>
              <a:rPr lang="nl-NL" sz="1600" dirty="0">
                <a:solidFill>
                  <a:srgbClr val="00A7A2"/>
                </a:solidFill>
              </a:rPr>
              <a:t>, </a:t>
            </a:r>
            <a:r>
              <a:rPr lang="nl-NL" sz="1600" dirty="0" err="1">
                <a:solidFill>
                  <a:srgbClr val="00A7A2"/>
                </a:solidFill>
              </a:rPr>
              <a:t>so</a:t>
            </a:r>
            <a:r>
              <a:rPr lang="nl-NL" sz="1600" dirty="0">
                <a:solidFill>
                  <a:srgbClr val="00A7A2"/>
                </a:solidFill>
              </a:rPr>
              <a:t> we must  </a:t>
            </a:r>
            <a:r>
              <a:rPr lang="nl-NL" sz="1600" dirty="0" err="1">
                <a:solidFill>
                  <a:srgbClr val="00A7A2"/>
                </a:solidFill>
              </a:rPr>
              <a:t>be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good</a:t>
            </a:r>
            <a:r>
              <a:rPr lang="nl-NL" sz="1600" dirty="0">
                <a:solidFill>
                  <a:srgbClr val="00A7A2"/>
                </a:solidFill>
              </a:rPr>
              <a:t>.</a:t>
            </a:r>
          </a:p>
          <a:p>
            <a:pPr algn="l"/>
            <a:r>
              <a:rPr lang="nl-NL" sz="1600" dirty="0" err="1">
                <a:solidFill>
                  <a:srgbClr val="00A7A2"/>
                </a:solidFill>
              </a:rPr>
              <a:t>Our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customers</a:t>
            </a:r>
            <a:r>
              <a:rPr lang="nl-NL" sz="1600" dirty="0">
                <a:solidFill>
                  <a:srgbClr val="00A7A2"/>
                </a:solidFill>
              </a:rPr>
              <a:t> are </a:t>
            </a:r>
            <a:r>
              <a:rPr lang="nl-NL" sz="1600" b="1" dirty="0" err="1">
                <a:solidFill>
                  <a:srgbClr val="00A7A2"/>
                </a:solidFill>
              </a:rPr>
              <a:t>not</a:t>
            </a:r>
            <a:r>
              <a:rPr lang="nl-NL" sz="1600" b="1" dirty="0">
                <a:solidFill>
                  <a:srgbClr val="00A7A2"/>
                </a:solidFill>
              </a:rPr>
              <a:t> </a:t>
            </a:r>
            <a:r>
              <a:rPr lang="nl-NL" sz="1600" b="1" dirty="0" err="1">
                <a:solidFill>
                  <a:srgbClr val="00A7A2"/>
                </a:solidFill>
              </a:rPr>
              <a:t>complaining</a:t>
            </a:r>
            <a:r>
              <a:rPr lang="nl-NL" sz="1600" dirty="0">
                <a:solidFill>
                  <a:srgbClr val="00A7A2"/>
                </a:solidFill>
              </a:rPr>
              <a:t>, </a:t>
            </a:r>
            <a:r>
              <a:rPr lang="nl-NL" sz="1600" dirty="0" err="1">
                <a:solidFill>
                  <a:srgbClr val="00A7A2"/>
                </a:solidFill>
              </a:rPr>
              <a:t>so</a:t>
            </a:r>
            <a:r>
              <a:rPr lang="nl-NL" sz="1600" dirty="0">
                <a:solidFill>
                  <a:srgbClr val="00A7A2"/>
                </a:solidFill>
              </a:rPr>
              <a:t> we must </a:t>
            </a:r>
            <a:r>
              <a:rPr lang="nl-NL" sz="1600" dirty="0" err="1">
                <a:solidFill>
                  <a:srgbClr val="00A7A2"/>
                </a:solidFill>
              </a:rPr>
              <a:t>be</a:t>
            </a:r>
            <a:r>
              <a:rPr lang="nl-NL" sz="1600" dirty="0">
                <a:solidFill>
                  <a:srgbClr val="00A7A2"/>
                </a:solidFill>
              </a:rPr>
              <a:t> a high </a:t>
            </a:r>
            <a:r>
              <a:rPr lang="nl-NL" sz="1600" dirty="0" err="1">
                <a:solidFill>
                  <a:srgbClr val="00A7A2"/>
                </a:solidFill>
              </a:rPr>
              <a:t>quality</a:t>
            </a:r>
            <a:r>
              <a:rPr lang="nl-NL" sz="1600" dirty="0">
                <a:solidFill>
                  <a:srgbClr val="00A7A2"/>
                </a:solidFill>
              </a:rPr>
              <a:t> </a:t>
            </a:r>
            <a:r>
              <a:rPr lang="nl-NL" sz="1600" dirty="0" err="1">
                <a:solidFill>
                  <a:srgbClr val="00A7A2"/>
                </a:solidFill>
              </a:rPr>
              <a:t>organisation</a:t>
            </a:r>
            <a:r>
              <a:rPr lang="nl-NL" sz="1600" dirty="0">
                <a:solidFill>
                  <a:srgbClr val="00A7A2"/>
                </a:solidFill>
              </a:rPr>
              <a:t>.</a:t>
            </a:r>
          </a:p>
          <a:p>
            <a:endParaRPr lang="nl-N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4932040" y="116632"/>
            <a:ext cx="3924255" cy="1241020"/>
          </a:xfrm>
        </p:spPr>
        <p:txBody>
          <a:bodyPr/>
          <a:lstStyle/>
          <a:p>
            <a:pPr eaLnBrk="1" hangingPunct="1">
              <a:defRPr/>
            </a:pPr>
            <a:r>
              <a:rPr lang="en-GB" sz="2295" dirty="0" err="1">
                <a:solidFill>
                  <a:srgbClr val="00A7A2"/>
                </a:solidFill>
              </a:rPr>
              <a:t>Voorbeeld</a:t>
            </a:r>
            <a:endParaRPr lang="en-GB" sz="2295" dirty="0">
              <a:solidFill>
                <a:srgbClr val="00A7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737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AFB47-1B75-3CA1-3D29-353D38287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A7A2"/>
                </a:solidFill>
              </a:rPr>
              <a:t>Zicht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krijgen</a:t>
            </a:r>
            <a:r>
              <a:rPr lang="en-GB" dirty="0">
                <a:solidFill>
                  <a:srgbClr val="00A7A2"/>
                </a:solidFill>
              </a:rPr>
              <a:t> op de </a:t>
            </a:r>
            <a:r>
              <a:rPr lang="en-GB" dirty="0" err="1">
                <a:solidFill>
                  <a:srgbClr val="00A7A2"/>
                </a:solidFill>
              </a:rPr>
              <a:t>onderstroom</a:t>
            </a:r>
            <a:endParaRPr lang="en-GB" dirty="0">
              <a:solidFill>
                <a:srgbClr val="00A7A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24751-57C3-66C1-48CE-159CC0320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GB" dirty="0" err="1"/>
              <a:t>Observatie</a:t>
            </a:r>
            <a:endParaRPr lang="en-GB" dirty="0"/>
          </a:p>
          <a:p>
            <a:pPr lvl="1"/>
            <a:r>
              <a:rPr lang="en-GB" dirty="0" err="1"/>
              <a:t>Stiltes</a:t>
            </a:r>
            <a:r>
              <a:rPr lang="en-GB" dirty="0"/>
              <a:t> , non-verbale </a:t>
            </a:r>
            <a:r>
              <a:rPr lang="en-GB" dirty="0" err="1"/>
              <a:t>signalen</a:t>
            </a:r>
            <a:r>
              <a:rPr lang="en-GB" dirty="0"/>
              <a:t>, de </a:t>
            </a:r>
            <a:r>
              <a:rPr lang="en-GB" dirty="0" err="1"/>
              <a:t>grapjes</a:t>
            </a:r>
            <a:endParaRPr lang="en-GB" dirty="0"/>
          </a:p>
          <a:p>
            <a:pPr lvl="1"/>
            <a:r>
              <a:rPr lang="en-GB" dirty="0" err="1"/>
              <a:t>Kijken</a:t>
            </a:r>
            <a:r>
              <a:rPr lang="en-GB" dirty="0"/>
              <a:t> </a:t>
            </a:r>
            <a:r>
              <a:rPr lang="en-GB" dirty="0" err="1"/>
              <a:t>naar</a:t>
            </a:r>
            <a:r>
              <a:rPr lang="en-GB" dirty="0"/>
              <a:t> wat er </a:t>
            </a:r>
            <a:r>
              <a:rPr lang="en-GB" dirty="0" err="1"/>
              <a:t>gebeurt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erkenen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iets</a:t>
            </a:r>
            <a:r>
              <a:rPr lang="en-GB" dirty="0"/>
              <a:t>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meer</a:t>
            </a:r>
            <a:r>
              <a:rPr lang="en-GB" dirty="0"/>
              <a:t> </a:t>
            </a:r>
            <a:r>
              <a:rPr lang="en-GB" dirty="0" err="1"/>
              <a:t>werkt</a:t>
            </a:r>
            <a:endParaRPr lang="en-GB" dirty="0"/>
          </a:p>
          <a:p>
            <a:r>
              <a:rPr lang="en-GB" dirty="0" err="1"/>
              <a:t>Rondlopen</a:t>
            </a:r>
            <a:endParaRPr lang="en-GB" dirty="0"/>
          </a:p>
          <a:p>
            <a:pPr lvl="1"/>
            <a:r>
              <a:rPr lang="en-GB" dirty="0"/>
              <a:t>Luister, </a:t>
            </a:r>
            <a:r>
              <a:rPr lang="en-GB" dirty="0" err="1"/>
              <a:t>organiseer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wandeling</a:t>
            </a:r>
            <a:r>
              <a:rPr lang="en-GB" dirty="0"/>
              <a:t> 1-1</a:t>
            </a:r>
          </a:p>
          <a:p>
            <a:r>
              <a:rPr lang="en-GB" dirty="0" err="1"/>
              <a:t>Vraag</a:t>
            </a:r>
            <a:r>
              <a:rPr lang="en-GB" dirty="0"/>
              <a:t> </a:t>
            </a:r>
            <a:r>
              <a:rPr lang="en-GB" dirty="0" err="1"/>
              <a:t>naar</a:t>
            </a:r>
            <a:r>
              <a:rPr lang="en-GB" dirty="0"/>
              <a:t> </a:t>
            </a:r>
            <a:r>
              <a:rPr lang="en-GB" dirty="0" err="1"/>
              <a:t>metaforen</a:t>
            </a:r>
            <a:endParaRPr lang="en-GB" dirty="0"/>
          </a:p>
          <a:p>
            <a:pPr lvl="1"/>
            <a:r>
              <a:rPr lang="en-GB" dirty="0"/>
              <a:t>Als </a:t>
            </a:r>
            <a:r>
              <a:rPr lang="en-GB" dirty="0" err="1"/>
              <a:t>onze</a:t>
            </a:r>
            <a:r>
              <a:rPr lang="en-GB" dirty="0"/>
              <a:t> </a:t>
            </a:r>
            <a:r>
              <a:rPr lang="en-GB" dirty="0" err="1"/>
              <a:t>organisatie</a:t>
            </a:r>
            <a:r>
              <a:rPr lang="en-GB" dirty="0"/>
              <a:t> op </a:t>
            </a:r>
            <a:r>
              <a:rPr lang="en-GB" dirty="0" err="1"/>
              <a:t>dit</a:t>
            </a:r>
            <a:r>
              <a:rPr lang="en-GB" dirty="0"/>
              <a:t> moment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schip</a:t>
            </a:r>
            <a:r>
              <a:rPr lang="en-GB" dirty="0"/>
              <a:t> was…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27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501EF-B4A8-56A2-7E53-4598DEE8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Five elements 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58EA4-4C7E-DF25-3537-07A0D2C14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1386" indent="-621386">
              <a:buAutoNum type="arabicPeriod"/>
            </a:pPr>
            <a:r>
              <a:rPr lang="en-NL" dirty="0"/>
              <a:t>Sense of urgency / catalyst</a:t>
            </a:r>
          </a:p>
          <a:p>
            <a:pPr marL="621386" indent="-621386">
              <a:buAutoNum type="arabicPeriod"/>
            </a:pPr>
            <a:r>
              <a:rPr lang="en-NL" dirty="0"/>
              <a:t>Letting go</a:t>
            </a:r>
          </a:p>
          <a:p>
            <a:pPr marL="621386" indent="-621386">
              <a:buAutoNum type="arabicPeriod"/>
            </a:pPr>
            <a:r>
              <a:rPr lang="en-NL" dirty="0"/>
              <a:t>Do not kn</a:t>
            </a:r>
            <a:r>
              <a:rPr lang="en-GB" dirty="0"/>
              <a:t>ow</a:t>
            </a:r>
            <a:endParaRPr lang="en-NL" dirty="0"/>
          </a:p>
          <a:p>
            <a:pPr marL="621386" indent="-621386">
              <a:buAutoNum type="arabicPeriod"/>
            </a:pPr>
            <a:r>
              <a:rPr lang="en-NL" dirty="0"/>
              <a:t>Co-create</a:t>
            </a:r>
          </a:p>
          <a:p>
            <a:pPr marL="621386" indent="-621386">
              <a:buAutoNum type="arabicPeriod"/>
            </a:pPr>
            <a:r>
              <a:rPr lang="en-NL" dirty="0"/>
              <a:t>New beginning</a:t>
            </a:r>
          </a:p>
        </p:txBody>
      </p:sp>
    </p:spTree>
    <p:extLst>
      <p:ext uri="{BB962C8B-B14F-4D97-AF65-F5344CB8AC3E}">
        <p14:creationId xmlns:p14="http://schemas.microsoft.com/office/powerpoint/2010/main" val="18556493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eader Time: 6 ways to increase the sense of urgency on your team - The  Business Journals">
            <a:extLst>
              <a:ext uri="{FF2B5EF4-FFF2-40B4-BE49-F238E27FC236}">
                <a16:creationId xmlns:a16="http://schemas.microsoft.com/office/drawing/2014/main" id="{E20BB229-008D-E2C1-2D55-C9556B890B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3" r="9402" b="1"/>
          <a:stretch/>
        </p:blipFill>
        <p:spPr bwMode="auto">
          <a:xfrm>
            <a:off x="24" y="207133"/>
            <a:ext cx="9143976" cy="644374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032728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D0541CA-B740-46F8-20EC-A563B0B67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169"/>
            <a:ext cx="8229600" cy="1073960"/>
          </a:xfrm>
        </p:spPr>
        <p:txBody>
          <a:bodyPr/>
          <a:lstStyle/>
          <a:p>
            <a:r>
              <a:rPr lang="en-US" dirty="0"/>
              <a:t>1. Sense of urgency</a:t>
            </a:r>
            <a:br>
              <a:rPr lang="en-US" dirty="0"/>
            </a:b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14B52FB-9849-F963-AB41-098915BF1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10666"/>
            <a:ext cx="8229600" cy="4252582"/>
          </a:xfrm>
        </p:spPr>
        <p:txBody>
          <a:bodyPr/>
          <a:lstStyle/>
          <a:p>
            <a:pPr marL="621386" indent="-621386">
              <a:buAutoNum type="arabicPeriod"/>
            </a:pPr>
            <a:endParaRPr lang="en-US" dirty="0"/>
          </a:p>
          <a:p>
            <a:pPr fontAlgn="t"/>
            <a:r>
              <a:rPr lang="nl-NL" sz="2899" dirty="0" err="1"/>
              <a:t>Repeat</a:t>
            </a:r>
            <a:r>
              <a:rPr lang="nl-NL" sz="2899" dirty="0"/>
              <a:t>, </a:t>
            </a:r>
            <a:r>
              <a:rPr lang="nl-NL" sz="2899" dirty="0" err="1"/>
              <a:t>repeat</a:t>
            </a:r>
            <a:r>
              <a:rPr lang="nl-NL" sz="2899" dirty="0"/>
              <a:t>, </a:t>
            </a:r>
            <a:r>
              <a:rPr lang="nl-NL" sz="2899" dirty="0" err="1"/>
              <a:t>repeat</a:t>
            </a:r>
            <a:endParaRPr lang="nl-NL" sz="2899" dirty="0"/>
          </a:p>
          <a:p>
            <a:pPr fontAlgn="t"/>
            <a:r>
              <a:rPr lang="nl-NL" sz="2899" dirty="0"/>
              <a:t>Do </a:t>
            </a:r>
            <a:r>
              <a:rPr lang="nl-NL" sz="2899" dirty="0" err="1"/>
              <a:t>not</a:t>
            </a:r>
            <a:r>
              <a:rPr lang="nl-NL" sz="2899" dirty="0"/>
              <a:t> </a:t>
            </a:r>
            <a:r>
              <a:rPr lang="nl-NL" sz="2899" dirty="0" err="1"/>
              <a:t>give</a:t>
            </a:r>
            <a:r>
              <a:rPr lang="nl-NL" sz="2899" dirty="0"/>
              <a:t> up</a:t>
            </a:r>
            <a:endParaRPr lang="en-NL" sz="2899" dirty="0"/>
          </a:p>
          <a:p>
            <a:pPr fontAlgn="t"/>
            <a:r>
              <a:rPr lang="nl-NL" sz="2899" dirty="0"/>
              <a:t>Change </a:t>
            </a:r>
            <a:r>
              <a:rPr lang="nl-NL" sz="2899" dirty="0" err="1"/>
              <a:t>your</a:t>
            </a:r>
            <a:r>
              <a:rPr lang="nl-NL" sz="2899" dirty="0"/>
              <a:t> </a:t>
            </a:r>
            <a:r>
              <a:rPr lang="nl-NL" sz="2899" dirty="0" err="1"/>
              <a:t>own</a:t>
            </a:r>
            <a:r>
              <a:rPr lang="nl-NL" sz="2899" dirty="0"/>
              <a:t> </a:t>
            </a:r>
            <a:r>
              <a:rPr lang="nl-NL" sz="2899" dirty="0" err="1"/>
              <a:t>behaviour</a:t>
            </a:r>
            <a:endParaRPr lang="nl-NL" sz="2899" dirty="0"/>
          </a:p>
          <a:p>
            <a:pPr fontAlgn="t"/>
            <a:r>
              <a:rPr lang="nl-NL" sz="2899" dirty="0" err="1"/>
              <a:t>Inspire</a:t>
            </a:r>
            <a:endParaRPr lang="en-NL" sz="2899" dirty="0"/>
          </a:p>
          <a:p>
            <a:pPr fontAlgn="t"/>
            <a:r>
              <a:rPr lang="nl-NL" sz="2899" dirty="0" err="1"/>
              <a:t>Recognise</a:t>
            </a:r>
            <a:r>
              <a:rPr lang="nl-NL" sz="2899" dirty="0"/>
              <a:t> supporters</a:t>
            </a:r>
          </a:p>
          <a:p>
            <a:pPr fontAlgn="t"/>
            <a:r>
              <a:rPr lang="nl-NL" sz="2899" dirty="0" err="1"/>
              <a:t>Your</a:t>
            </a:r>
            <a:r>
              <a:rPr lang="nl-NL" sz="2899" dirty="0"/>
              <a:t> </a:t>
            </a:r>
            <a:r>
              <a:rPr lang="nl-NL" sz="2899" dirty="0" err="1"/>
              <a:t>urgency</a:t>
            </a:r>
            <a:r>
              <a:rPr lang="nl-NL" sz="2899" dirty="0"/>
              <a:t>???</a:t>
            </a:r>
            <a:endParaRPr lang="en-US" sz="2899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726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We Gain from Letting Go | Meer">
            <a:extLst>
              <a:ext uri="{FF2B5EF4-FFF2-40B4-BE49-F238E27FC236}">
                <a16:creationId xmlns:a16="http://schemas.microsoft.com/office/drawing/2014/main" id="{4E1BC160-7783-F92A-51AA-5F4D42FF77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2" r="1888" b="2"/>
          <a:stretch/>
        </p:blipFill>
        <p:spPr bwMode="auto">
          <a:xfrm>
            <a:off x="24" y="207133"/>
            <a:ext cx="9143976" cy="644374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309520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5E5B4-B930-AF6D-1C23-D0624FEA4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2. Letting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BC1BE-31F8-F485-21C2-9A212C788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6142"/>
            <a:ext cx="8229600" cy="4252582"/>
          </a:xfrm>
        </p:spPr>
        <p:txBody>
          <a:bodyPr/>
          <a:lstStyle/>
          <a:p>
            <a:r>
              <a:rPr lang="en-NL" sz="2899" dirty="0"/>
              <a:t>Every change has a price (loslaten en rouwen)</a:t>
            </a:r>
          </a:p>
          <a:p>
            <a:r>
              <a:rPr lang="nl-NL" sz="2899" dirty="0" err="1">
                <a:solidFill>
                  <a:prstClr val="black"/>
                </a:solidFill>
              </a:rPr>
              <a:t>Knowing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what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the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price</a:t>
            </a:r>
            <a:r>
              <a:rPr lang="nl-NL" sz="2899" dirty="0">
                <a:solidFill>
                  <a:prstClr val="black"/>
                </a:solidFill>
              </a:rPr>
              <a:t> is, </a:t>
            </a:r>
            <a:r>
              <a:rPr lang="nl-NL" sz="2899" dirty="0" err="1">
                <a:solidFill>
                  <a:prstClr val="black"/>
                </a:solidFill>
              </a:rPr>
              <a:t>makes</a:t>
            </a:r>
            <a:r>
              <a:rPr lang="nl-NL" sz="2899" dirty="0">
                <a:solidFill>
                  <a:prstClr val="black"/>
                </a:solidFill>
              </a:rPr>
              <a:t> change </a:t>
            </a:r>
            <a:r>
              <a:rPr lang="nl-NL" sz="2899" dirty="0" err="1">
                <a:solidFill>
                  <a:prstClr val="black"/>
                </a:solidFill>
              </a:rPr>
              <a:t>easier</a:t>
            </a:r>
            <a:r>
              <a:rPr lang="nl-NL" sz="2899" dirty="0">
                <a:solidFill>
                  <a:prstClr val="black"/>
                </a:solidFill>
              </a:rPr>
              <a:t>.</a:t>
            </a:r>
          </a:p>
          <a:p>
            <a:r>
              <a:rPr lang="nl-NL" sz="2899" dirty="0">
                <a:solidFill>
                  <a:prstClr val="black"/>
                </a:solidFill>
              </a:rPr>
              <a:t>Do </a:t>
            </a:r>
            <a:r>
              <a:rPr lang="nl-NL" sz="2899" dirty="0" err="1">
                <a:solidFill>
                  <a:prstClr val="black"/>
                </a:solidFill>
              </a:rPr>
              <a:t>not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ignore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what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gets</a:t>
            </a:r>
            <a:r>
              <a:rPr lang="nl-NL" sz="2899" dirty="0">
                <a:solidFill>
                  <a:prstClr val="black"/>
                </a:solidFill>
              </a:rPr>
              <a:t> lost.</a:t>
            </a:r>
          </a:p>
          <a:p>
            <a:r>
              <a:rPr lang="nl-NL" sz="2899" dirty="0" err="1">
                <a:solidFill>
                  <a:prstClr val="black"/>
                </a:solidFill>
              </a:rPr>
              <a:t>Recognise</a:t>
            </a:r>
            <a:r>
              <a:rPr lang="nl-NL" sz="2899" dirty="0">
                <a:solidFill>
                  <a:prstClr val="black"/>
                </a:solidFill>
              </a:rPr>
              <a:t> supporters</a:t>
            </a:r>
          </a:p>
          <a:p>
            <a:r>
              <a:rPr lang="nl-NL" sz="2899" dirty="0" err="1">
                <a:solidFill>
                  <a:prstClr val="black"/>
                </a:solidFill>
              </a:rPr>
              <a:t>What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about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your</a:t>
            </a:r>
            <a:r>
              <a:rPr lang="nl-NL" sz="2899" dirty="0">
                <a:solidFill>
                  <a:prstClr val="black"/>
                </a:solidFill>
              </a:rPr>
              <a:t> </a:t>
            </a:r>
            <a:r>
              <a:rPr lang="nl-NL" sz="2899" dirty="0" err="1">
                <a:solidFill>
                  <a:prstClr val="black"/>
                </a:solidFill>
              </a:rPr>
              <a:t>losses</a:t>
            </a:r>
            <a:r>
              <a:rPr lang="nl-NL" sz="2899" dirty="0">
                <a:solidFill>
                  <a:prstClr val="black"/>
                </a:solidFill>
              </a:rPr>
              <a:t>?</a:t>
            </a:r>
            <a:endParaRPr lang="en-NL" sz="2899" dirty="0"/>
          </a:p>
        </p:txBody>
      </p:sp>
    </p:spTree>
    <p:extLst>
      <p:ext uri="{BB962C8B-B14F-4D97-AF65-F5344CB8AC3E}">
        <p14:creationId xmlns:p14="http://schemas.microsoft.com/office/powerpoint/2010/main" val="40820754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ung Puzzled Woman Gesturing Do Not Know and Holding Smart Phone in Hand.  Oops, Question, Doubt, I Don`t Know. Stock Vector - Illustration of call,  conversation: 132450924">
            <a:extLst>
              <a:ext uri="{FF2B5EF4-FFF2-40B4-BE49-F238E27FC236}">
                <a16:creationId xmlns:a16="http://schemas.microsoft.com/office/drawing/2014/main" id="{CF5C13BC-B30D-36CB-8743-C04483568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2474" y="270409"/>
            <a:ext cx="5259055" cy="631718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9174860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0B796-3BFD-5FED-8100-6903DCE0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3. Do not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F1860-F3E2-2A3D-3EAC-D666F836D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L" dirty="0"/>
              <a:t>Which behaviour that we do not want reoccurs?</a:t>
            </a:r>
          </a:p>
          <a:p>
            <a:pPr fontAlgn="t"/>
            <a:r>
              <a:rPr lang="nl-NL" dirty="0" err="1"/>
              <a:t>What</a:t>
            </a:r>
            <a:r>
              <a:rPr lang="nl-NL" dirty="0"/>
              <a:t> does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solve</a:t>
            </a:r>
            <a:r>
              <a:rPr lang="nl-NL" dirty="0"/>
              <a:t>?</a:t>
            </a:r>
            <a:endParaRPr lang="en-NL" dirty="0"/>
          </a:p>
          <a:p>
            <a:pPr fontAlgn="t"/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happen,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stops</a:t>
            </a:r>
            <a:r>
              <a:rPr lang="nl-NL" dirty="0"/>
              <a:t>?</a:t>
            </a:r>
            <a:endParaRPr lang="en-NL" dirty="0"/>
          </a:p>
          <a:p>
            <a:pPr fontAlgn="t"/>
            <a:r>
              <a:rPr lang="nl-NL" dirty="0"/>
              <a:t>Who </a:t>
            </a:r>
            <a:r>
              <a:rPr lang="nl-NL" dirty="0" err="1"/>
              <a:t>will</a:t>
            </a:r>
            <a:r>
              <a:rPr lang="nl-NL" dirty="0"/>
              <a:t> suffer most?</a:t>
            </a:r>
          </a:p>
          <a:p>
            <a:pPr fontAlgn="t"/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whom</a:t>
            </a:r>
            <a:r>
              <a:rPr lang="nl-NL" dirty="0"/>
              <a:t> are </a:t>
            </a:r>
            <a:r>
              <a:rPr lang="nl-NL" dirty="0" err="1"/>
              <a:t>people</a:t>
            </a:r>
            <a:r>
              <a:rPr lang="nl-NL" dirty="0"/>
              <a:t> </a:t>
            </a:r>
            <a:r>
              <a:rPr lang="nl-NL" dirty="0" err="1"/>
              <a:t>loyal</a:t>
            </a:r>
            <a:r>
              <a:rPr lang="nl-NL" dirty="0"/>
              <a:t> in </a:t>
            </a:r>
            <a:r>
              <a:rPr lang="nl-NL" dirty="0" err="1"/>
              <a:t>doing</a:t>
            </a:r>
            <a:r>
              <a:rPr lang="nl-NL" dirty="0"/>
              <a:t> </a:t>
            </a:r>
            <a:r>
              <a:rPr lang="nl-NL" dirty="0" err="1"/>
              <a:t>so</a:t>
            </a:r>
            <a:r>
              <a:rPr lang="nl-NL" dirty="0"/>
              <a:t>? 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5175821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B34E214-7A96-6902-293A-08AB1F29A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5169"/>
            <a:ext cx="8229600" cy="107396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2" descr="Jaarthema 'Creatie' | Parkstraatgemeente">
            <a:extLst>
              <a:ext uri="{FF2B5EF4-FFF2-40B4-BE49-F238E27FC236}">
                <a16:creationId xmlns:a16="http://schemas.microsoft.com/office/drawing/2014/main" id="{32731261-F6EA-5852-E98C-8AB459189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8311" y="1710666"/>
            <a:ext cx="6847378" cy="425258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4902095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92226-5BE6-6EC7-5B98-B849238A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4. Co-create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9ADA6-FFE5-4B61-F94A-6A9B8BF0B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40249"/>
            <a:ext cx="8229600" cy="4252582"/>
          </a:xfrm>
        </p:spPr>
        <p:txBody>
          <a:bodyPr/>
          <a:lstStyle/>
          <a:p>
            <a:pPr fontAlgn="t"/>
            <a:r>
              <a:rPr lang="nl-NL" sz="2899" dirty="0"/>
              <a:t>Verbeelden</a:t>
            </a:r>
          </a:p>
          <a:p>
            <a:pPr fontAlgn="t"/>
            <a:r>
              <a:rPr lang="nl-NL" sz="2899" dirty="0"/>
              <a:t>Experiment</a:t>
            </a:r>
            <a:endParaRPr lang="en-NL" sz="2899" dirty="0"/>
          </a:p>
          <a:p>
            <a:pPr fontAlgn="t"/>
            <a:r>
              <a:rPr lang="nl-NL" sz="2899" dirty="0" err="1"/>
              <a:t>Within</a:t>
            </a:r>
            <a:r>
              <a:rPr lang="nl-NL" sz="2899" dirty="0"/>
              <a:t> </a:t>
            </a:r>
            <a:r>
              <a:rPr lang="nl-NL" sz="2899" dirty="0" err="1"/>
              <a:t>simple</a:t>
            </a:r>
            <a:r>
              <a:rPr lang="nl-NL" sz="2899" dirty="0"/>
              <a:t> </a:t>
            </a:r>
            <a:r>
              <a:rPr lang="nl-NL" sz="2899" dirty="0" err="1"/>
              <a:t>rules</a:t>
            </a:r>
            <a:endParaRPr lang="en-NL" sz="2899" dirty="0"/>
          </a:p>
          <a:p>
            <a:pPr fontAlgn="t"/>
            <a:r>
              <a:rPr lang="en-NL" sz="2899" dirty="0"/>
              <a:t>We learn from mistakes</a:t>
            </a:r>
          </a:p>
          <a:p>
            <a:pPr fontAlgn="t"/>
            <a:r>
              <a:rPr lang="en-NL" sz="2899" dirty="0"/>
              <a:t>Recognise support</a:t>
            </a:r>
          </a:p>
          <a:p>
            <a:pPr fontAlgn="t"/>
            <a:r>
              <a:rPr lang="nl-NL" sz="2899" dirty="0" err="1"/>
              <a:t>Know</a:t>
            </a:r>
            <a:r>
              <a:rPr lang="nl-NL" sz="2899" dirty="0"/>
              <a:t> </a:t>
            </a:r>
            <a:r>
              <a:rPr lang="nl-NL" sz="2899" dirty="0" err="1"/>
              <a:t>your</a:t>
            </a:r>
            <a:r>
              <a:rPr lang="nl-NL" sz="2899" dirty="0"/>
              <a:t> </a:t>
            </a:r>
            <a:r>
              <a:rPr lang="nl-NL" sz="2899" dirty="0" err="1"/>
              <a:t>own</a:t>
            </a:r>
            <a:r>
              <a:rPr lang="nl-NL" sz="2899" dirty="0"/>
              <a:t> </a:t>
            </a:r>
            <a:r>
              <a:rPr lang="nl-NL" sz="2899" dirty="0" err="1"/>
              <a:t>creation</a:t>
            </a:r>
            <a:r>
              <a:rPr lang="nl-NL" sz="2899" dirty="0"/>
              <a:t> </a:t>
            </a:r>
            <a:r>
              <a:rPr lang="nl-NL" sz="2899" dirty="0" err="1"/>
              <a:t>history</a:t>
            </a:r>
            <a:endParaRPr lang="nl-NL" sz="2899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109605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euw begin!">
            <a:extLst>
              <a:ext uri="{FF2B5EF4-FFF2-40B4-BE49-F238E27FC236}">
                <a16:creationId xmlns:a16="http://schemas.microsoft.com/office/drawing/2014/main" id="{F09CDC2C-09CF-7520-101E-3C64D0A11E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920"/>
          <a:stretch/>
        </p:blipFill>
        <p:spPr bwMode="auto">
          <a:xfrm>
            <a:off x="24" y="207133"/>
            <a:ext cx="9143976" cy="644374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2574891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82A97-01E3-1581-5EB9-69C2D8F2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5. New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45715-9A28-8937-B381-A62F78331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L" sz="2899" dirty="0"/>
              <a:t>Beginnen en doen, groeien</a:t>
            </a:r>
          </a:p>
          <a:p>
            <a:r>
              <a:rPr lang="en-NL" sz="2899" dirty="0"/>
              <a:t>Be the example</a:t>
            </a:r>
          </a:p>
          <a:p>
            <a:pPr fontAlgn="t"/>
            <a:r>
              <a:rPr lang="nl-NL" sz="2899" dirty="0" err="1"/>
              <a:t>Reward</a:t>
            </a:r>
            <a:r>
              <a:rPr lang="nl-NL" sz="2899" dirty="0"/>
              <a:t> </a:t>
            </a:r>
          </a:p>
          <a:p>
            <a:pPr fontAlgn="t"/>
            <a:r>
              <a:rPr lang="nl-NL" sz="2899" dirty="0" err="1"/>
              <a:t>Cherish</a:t>
            </a:r>
            <a:r>
              <a:rPr lang="nl-NL" sz="2899" dirty="0"/>
              <a:t> </a:t>
            </a:r>
            <a:r>
              <a:rPr lang="nl-NL" sz="2899" dirty="0" err="1"/>
              <a:t>successes</a:t>
            </a:r>
            <a:endParaRPr lang="nl-NL" sz="2899" dirty="0"/>
          </a:p>
          <a:p>
            <a:pPr fontAlgn="t"/>
            <a:r>
              <a:rPr lang="nl-NL" sz="2899" dirty="0" err="1"/>
              <a:t>Recognise</a:t>
            </a:r>
            <a:r>
              <a:rPr lang="nl-NL" sz="2899" dirty="0"/>
              <a:t> support</a:t>
            </a:r>
            <a:endParaRPr lang="en-NL" sz="2899" dirty="0"/>
          </a:p>
          <a:p>
            <a:pPr fontAlgn="t"/>
            <a:r>
              <a:rPr lang="nl-NL" sz="2899" dirty="0" err="1"/>
              <a:t>What</a:t>
            </a:r>
            <a:r>
              <a:rPr lang="nl-NL" sz="2899" dirty="0"/>
              <a:t> is </a:t>
            </a:r>
            <a:r>
              <a:rPr lang="nl-NL" sz="2899" dirty="0" err="1"/>
              <a:t>your</a:t>
            </a:r>
            <a:r>
              <a:rPr lang="nl-NL" sz="2899" dirty="0"/>
              <a:t> </a:t>
            </a:r>
            <a:r>
              <a:rPr lang="nl-NL" sz="2899" dirty="0" err="1"/>
              <a:t>contribution</a:t>
            </a:r>
            <a:r>
              <a:rPr lang="nl-NL" sz="2899" dirty="0"/>
              <a:t>?</a:t>
            </a:r>
          </a:p>
          <a:p>
            <a:pPr fontAlgn="t"/>
            <a:r>
              <a:rPr lang="nl-NL" sz="2899" dirty="0"/>
              <a:t>Groeien en leven. </a:t>
            </a:r>
            <a:endParaRPr lang="en-NL" sz="2899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3498683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E7FEA-A62E-EF38-9AFC-44A2BD734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9613B-1751-3726-3768-A91466455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072B52-B812-B177-74C8-4055D7D4DE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88640"/>
            <a:ext cx="8064896" cy="561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1833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93714-271D-3637-06A5-FA43854F8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DA940-859D-924D-83D7-87C3A0BA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Oefening 1: Five elements 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5CF9D-B7D6-E9C4-076D-FBDD32939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1386" indent="-621386">
              <a:buAutoNum type="arabicPeriod"/>
            </a:pPr>
            <a:r>
              <a:rPr lang="en-NL" dirty="0"/>
              <a:t>Sense of urgency / catalyst</a:t>
            </a:r>
          </a:p>
          <a:p>
            <a:pPr marL="621386" indent="-621386">
              <a:buAutoNum type="arabicPeriod"/>
            </a:pPr>
            <a:r>
              <a:rPr lang="en-NL" dirty="0"/>
              <a:t>Letting go</a:t>
            </a:r>
          </a:p>
          <a:p>
            <a:pPr marL="621386" indent="-621386">
              <a:buAutoNum type="arabicPeriod"/>
            </a:pPr>
            <a:r>
              <a:rPr lang="en-NL" dirty="0"/>
              <a:t>Do not kn</a:t>
            </a:r>
            <a:r>
              <a:rPr lang="en-GB" dirty="0"/>
              <a:t>ow</a:t>
            </a:r>
            <a:endParaRPr lang="en-NL" dirty="0"/>
          </a:p>
          <a:p>
            <a:pPr marL="621386" indent="-621386">
              <a:buAutoNum type="arabicPeriod"/>
            </a:pPr>
            <a:r>
              <a:rPr lang="en-NL" dirty="0"/>
              <a:t>Co-create</a:t>
            </a:r>
          </a:p>
          <a:p>
            <a:pPr marL="621386" indent="-621386">
              <a:buAutoNum type="arabicPeriod"/>
            </a:pPr>
            <a:r>
              <a:rPr lang="en-NL" dirty="0"/>
              <a:t>New beginning</a:t>
            </a:r>
          </a:p>
        </p:txBody>
      </p:sp>
    </p:spTree>
    <p:extLst>
      <p:ext uri="{BB962C8B-B14F-4D97-AF65-F5344CB8AC3E}">
        <p14:creationId xmlns:p14="http://schemas.microsoft.com/office/powerpoint/2010/main" val="24302988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C629-01B3-4D43-814E-83274E1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07" y="1557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48D1-05DD-C542-B05B-0B11ECA1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193" y="980728"/>
            <a:ext cx="7772400" cy="4680520"/>
          </a:xfrm>
        </p:spPr>
        <p:txBody>
          <a:bodyPr/>
          <a:lstStyle/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9.30   start met welkom en programma van de dag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10.00  huiswerk, materialen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10.15  1. Wat is kwaliteit en kun je kwaliteit managen? </a:t>
            </a:r>
          </a:p>
          <a:p>
            <a:pPr marL="0" indent="0">
              <a:buNone/>
            </a:pPr>
            <a:r>
              <a:rPr lang="en-NL" sz="1800" dirty="0"/>
              <a:t>11.00  2. In tijden van grote complexiteit?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13.00  3. Typologie in vier mentale modellen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	3.1. Wat kunnen we leren van empirie?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	3.2. Wat kunnen we leren van referentie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             3.3. Wat kunnen we leren van reflectie?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     	3.4. Wat kunnen we leren van emergentie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14.00  4. Paradigma’s en complexiteit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15.30  5. Paradoxaal leiderschap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16.15  korte evaluatie en toets (Ed W.)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16.45  einde</a:t>
            </a:r>
          </a:p>
        </p:txBody>
      </p:sp>
    </p:spTree>
    <p:extLst>
      <p:ext uri="{BB962C8B-B14F-4D97-AF65-F5344CB8AC3E}">
        <p14:creationId xmlns:p14="http://schemas.microsoft.com/office/powerpoint/2010/main" val="12698349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F812A-E579-1322-9A6D-0D9E2F5EF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Rittel</a:t>
            </a:r>
            <a:r>
              <a:rPr lang="en-GB" dirty="0"/>
              <a:t> H.W. J. and Webber M.M. (1973), Dilemmas in General Theory of Planning, </a:t>
            </a:r>
            <a:r>
              <a:rPr lang="en-GB" i="1" dirty="0"/>
              <a:t>Policy Sciences, 4</a:t>
            </a:r>
            <a:r>
              <a:rPr lang="en-GB" dirty="0"/>
              <a:t>(2), 155-169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A29295E-BFEA-92B3-B263-770EA5552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945" y="54868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GB" altLang="en-NL" sz="3200" kern="0" dirty="0">
                <a:solidFill>
                  <a:srgbClr val="00A7A2"/>
                </a:solidFill>
              </a:rPr>
              <a:t>2. Kunnen we </a:t>
            </a:r>
            <a:r>
              <a:rPr lang="en-GB" altLang="en-NL" sz="3200" kern="0" dirty="0" err="1">
                <a:solidFill>
                  <a:srgbClr val="00A7A2"/>
                </a:solidFill>
              </a:rPr>
              <a:t>kwaliteit</a:t>
            </a:r>
            <a:r>
              <a:rPr lang="en-GB" altLang="en-NL" sz="3200" kern="0" dirty="0">
                <a:solidFill>
                  <a:srgbClr val="00A7A2"/>
                </a:solidFill>
              </a:rPr>
              <a:t> </a:t>
            </a:r>
            <a:r>
              <a:rPr lang="en-GB" altLang="en-NL" sz="3200" kern="0" dirty="0" err="1">
                <a:solidFill>
                  <a:srgbClr val="00A7A2"/>
                </a:solidFill>
              </a:rPr>
              <a:t>managen</a:t>
            </a:r>
            <a:r>
              <a:rPr lang="en-GB" altLang="en-NL" sz="3200" kern="0" dirty="0">
                <a:solidFill>
                  <a:srgbClr val="00A7A2"/>
                </a:solidFill>
              </a:rPr>
              <a:t> in </a:t>
            </a:r>
            <a:r>
              <a:rPr lang="en-GB" altLang="en-NL" sz="3200" kern="0" dirty="0" err="1">
                <a:solidFill>
                  <a:srgbClr val="00A7A2"/>
                </a:solidFill>
              </a:rPr>
              <a:t>tijden</a:t>
            </a:r>
            <a:r>
              <a:rPr lang="en-GB" altLang="en-NL" sz="3200" kern="0" dirty="0">
                <a:solidFill>
                  <a:srgbClr val="00A7A2"/>
                </a:solidFill>
              </a:rPr>
              <a:t> van  </a:t>
            </a:r>
            <a:r>
              <a:rPr lang="en-GB" altLang="en-NL" sz="3200" kern="0" dirty="0" err="1">
                <a:solidFill>
                  <a:srgbClr val="00A7A2"/>
                </a:solidFill>
              </a:rPr>
              <a:t>grote</a:t>
            </a:r>
            <a:r>
              <a:rPr lang="en-GB" altLang="en-NL" sz="3200" kern="0" dirty="0">
                <a:solidFill>
                  <a:srgbClr val="00A7A2"/>
                </a:solidFill>
              </a:rPr>
              <a:t> </a:t>
            </a:r>
            <a:r>
              <a:rPr lang="nl-NL" altLang="en-NL" sz="3200" kern="0" dirty="0">
                <a:solidFill>
                  <a:srgbClr val="00A7A2"/>
                </a:solidFill>
              </a:rPr>
              <a:t>complexiteit?</a:t>
            </a:r>
            <a:endParaRPr lang="en-NL" altLang="en-NL" sz="3200" kern="0" dirty="0">
              <a:solidFill>
                <a:srgbClr val="00A7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75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91344E86-D93A-E245-84AF-690480DD90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584" y="836712"/>
            <a:ext cx="7881938" cy="4402600"/>
          </a:xfrm>
        </p:spPr>
        <p:txBody>
          <a:bodyPr/>
          <a:lstStyle/>
          <a:p>
            <a:r>
              <a:rPr lang="en-NL" altLang="en-NL" sz="2400" dirty="0"/>
              <a:t>Vaak denken we te weten wat het probleem is, maar is dat nog maar de vraag (vbd obesitas);</a:t>
            </a:r>
          </a:p>
          <a:p>
            <a:r>
              <a:rPr lang="en-NL" altLang="en-NL" sz="2400" dirty="0"/>
              <a:t>We maken problemen soms moeilijker dan ze zijn (vbd vaccinatie Corona);</a:t>
            </a:r>
          </a:p>
          <a:p>
            <a:r>
              <a:rPr lang="en-NL" altLang="en-NL" sz="2400" dirty="0"/>
              <a:t>We maken problemen soms makkelijker dan ze zijn (vbd algoritmen bij fraude);</a:t>
            </a:r>
          </a:p>
          <a:p>
            <a:r>
              <a:rPr lang="en-NL" altLang="en-NL" sz="2400" dirty="0"/>
              <a:t>Sommige oplossingen zorgen voor nieuwe problemen (vbd jeugdzorg bezuinigen waardoor maatwerk verdwijnt);</a:t>
            </a:r>
          </a:p>
          <a:p>
            <a:r>
              <a:rPr lang="en-NL" altLang="en-NL" dirty="0"/>
              <a:t>Een probleem en de context daarvan zijn dynamisch, niet statisch (vbd Corona).</a:t>
            </a:r>
          </a:p>
          <a:p>
            <a:endParaRPr lang="en-NL" altLang="en-NL" sz="2400" dirty="0"/>
          </a:p>
          <a:p>
            <a:endParaRPr lang="en-NL" altLang="en-NL" sz="2400" dirty="0"/>
          </a:p>
          <a:p>
            <a:endParaRPr lang="en-NL" altLang="en-NL" dirty="0"/>
          </a:p>
        </p:txBody>
      </p:sp>
    </p:spTree>
    <p:extLst>
      <p:ext uri="{BB962C8B-B14F-4D97-AF65-F5344CB8AC3E}">
        <p14:creationId xmlns:p14="http://schemas.microsoft.com/office/powerpoint/2010/main" val="389698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81CE0717-B87A-4783-BD5F-5C92AE2E9948}"/>
              </a:ext>
            </a:extLst>
          </p:cNvPr>
          <p:cNvGrpSpPr/>
          <p:nvPr/>
        </p:nvGrpSpPr>
        <p:grpSpPr>
          <a:xfrm>
            <a:off x="239323" y="50800"/>
            <a:ext cx="8904677" cy="5738812"/>
            <a:chOff x="239323" y="50800"/>
            <a:chExt cx="8904677" cy="5738812"/>
          </a:xfrm>
        </p:grpSpPr>
        <p:pic>
          <p:nvPicPr>
            <p:cNvPr id="1741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323" y="1284287"/>
              <a:ext cx="4144962" cy="4505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1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5488" y="1341438"/>
              <a:ext cx="4176712" cy="439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1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850" y="50800"/>
              <a:ext cx="1835150" cy="155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kstvak 2">
              <a:extLst>
                <a:ext uri="{FF2B5EF4-FFF2-40B4-BE49-F238E27FC236}">
                  <a16:creationId xmlns:a16="http://schemas.microsoft.com/office/drawing/2014/main" id="{88048F99-AE20-4376-ACF5-25FBE5A4CB83}"/>
                </a:ext>
              </a:extLst>
            </p:cNvPr>
            <p:cNvSpPr txBox="1"/>
            <p:nvPr/>
          </p:nvSpPr>
          <p:spPr>
            <a:xfrm>
              <a:off x="251520" y="476672"/>
              <a:ext cx="720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rgbClr val="0070C0"/>
                  </a:solidFill>
                </a:rPr>
                <a:t>Getemde Wereld                        </a:t>
              </a:r>
              <a:r>
                <a:rPr lang="nl-NL" dirty="0">
                  <a:solidFill>
                    <a:srgbClr val="00ACB0"/>
                  </a:solidFill>
                </a:rPr>
                <a:t>Wilde wereld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280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3DB300CB-AFBD-4F41-A255-07027EF8A8F4}"/>
              </a:ext>
            </a:extLst>
          </p:cNvPr>
          <p:cNvGrpSpPr/>
          <p:nvPr/>
        </p:nvGrpSpPr>
        <p:grpSpPr>
          <a:xfrm>
            <a:off x="87312" y="-117810"/>
            <a:ext cx="9056688" cy="6427131"/>
            <a:chOff x="0" y="-57150"/>
            <a:chExt cx="9056688" cy="6427131"/>
          </a:xfrm>
        </p:grpSpPr>
        <p:pic>
          <p:nvPicPr>
            <p:cNvPr id="1945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50" y="908050"/>
              <a:ext cx="4133850" cy="785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6088" y="944563"/>
              <a:ext cx="4133850" cy="785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57339"/>
              <a:ext cx="3803650" cy="4812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0513" y="1520825"/>
              <a:ext cx="4956175" cy="433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3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1538" y="-57150"/>
              <a:ext cx="1835150" cy="1557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0B13B61-50DA-4743-9B71-73173FBCD0C6}"/>
              </a:ext>
            </a:extLst>
          </p:cNvPr>
          <p:cNvSpPr txBox="1"/>
          <p:nvPr/>
        </p:nvSpPr>
        <p:spPr>
          <a:xfrm>
            <a:off x="1376764" y="297649"/>
            <a:ext cx="5566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800" dirty="0">
                <a:solidFill>
                  <a:srgbClr val="00ACB0"/>
                </a:solidFill>
              </a:rPr>
              <a:t>Vergelijking: </a:t>
            </a:r>
            <a:r>
              <a:rPr lang="en-NL" sz="2800" dirty="0">
                <a:solidFill>
                  <a:srgbClr val="0070C0"/>
                </a:solidFill>
              </a:rPr>
              <a:t>order</a:t>
            </a:r>
            <a:r>
              <a:rPr lang="en-NL" sz="2800" dirty="0">
                <a:solidFill>
                  <a:srgbClr val="00ACB0"/>
                </a:solidFill>
              </a:rPr>
              <a:t> versus unorder</a:t>
            </a:r>
          </a:p>
        </p:txBody>
      </p:sp>
    </p:spTree>
    <p:extLst>
      <p:ext uri="{BB962C8B-B14F-4D97-AF65-F5344CB8AC3E}">
        <p14:creationId xmlns:p14="http://schemas.microsoft.com/office/powerpoint/2010/main" val="395481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dirty="0">
                <a:solidFill>
                  <a:srgbClr val="C00000"/>
                </a:solidFill>
                <a:hlinkClick r:id="rId3"/>
              </a:rPr>
              <a:t>Nog meer voorbeelden van wilde problemen</a:t>
            </a:r>
            <a:endParaRPr lang="nl-NL" sz="2800" dirty="0">
              <a:solidFill>
                <a:srgbClr val="C0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Obesitas, asielzoekers, banenverlies en robotisering, terrorisme, economische crisis, trek naar de stad (</a:t>
            </a:r>
            <a:r>
              <a:rPr lang="nl-NL" dirty="0" err="1"/>
              <a:t>urban</a:t>
            </a:r>
            <a:r>
              <a:rPr lang="nl-NL" dirty="0"/>
              <a:t> </a:t>
            </a:r>
            <a:r>
              <a:rPr lang="nl-NL" dirty="0" err="1"/>
              <a:t>growth</a:t>
            </a:r>
            <a:r>
              <a:rPr lang="nl-NL" dirty="0"/>
              <a:t>) en ontvolking van het platteland (</a:t>
            </a:r>
            <a:r>
              <a:rPr lang="nl-NL" dirty="0" err="1"/>
              <a:t>lagged</a:t>
            </a:r>
            <a:r>
              <a:rPr lang="nl-NL" dirty="0"/>
              <a:t> </a:t>
            </a:r>
            <a:r>
              <a:rPr lang="nl-NL" dirty="0" err="1"/>
              <a:t>regions</a:t>
            </a:r>
            <a:r>
              <a:rPr lang="nl-NL" dirty="0"/>
              <a:t>), klimaatverandering, gasboringen en aardbevingen, ebola-uitbraak, toekomst EU, samenleving van ouderen, invloed van Uber, </a:t>
            </a:r>
            <a:r>
              <a:rPr lang="nl-NL" dirty="0" err="1"/>
              <a:t>Airbnb</a:t>
            </a:r>
            <a:r>
              <a:rPr lang="nl-NL" dirty="0"/>
              <a:t> e.a., </a:t>
            </a:r>
            <a:r>
              <a:rPr lang="nl-NL" dirty="0" err="1"/>
              <a:t>the</a:t>
            </a:r>
            <a:r>
              <a:rPr lang="nl-NL" dirty="0"/>
              <a:t> internet of </a:t>
            </a:r>
            <a:r>
              <a:rPr lang="nl-NL" dirty="0" err="1"/>
              <a:t>things</a:t>
            </a:r>
            <a:r>
              <a:rPr lang="nl-NL" dirty="0"/>
              <a:t>, drugscriminaliteit en drugsmoorden, financiële beurs, </a:t>
            </a:r>
            <a:r>
              <a:rPr lang="nl-NL" dirty="0" err="1"/>
              <a:t>Trump’s</a:t>
            </a:r>
            <a:r>
              <a:rPr lang="nl-NL" dirty="0"/>
              <a:t> Amerika, enz.</a:t>
            </a:r>
          </a:p>
        </p:txBody>
      </p:sp>
    </p:spTree>
    <p:extLst>
      <p:ext uri="{BB962C8B-B14F-4D97-AF65-F5344CB8AC3E}">
        <p14:creationId xmlns:p14="http://schemas.microsoft.com/office/powerpoint/2010/main" val="278415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E1F4414-3041-423C-8C42-DF304A4A1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16632"/>
            <a:ext cx="7560835" cy="648418"/>
          </a:xfrm>
        </p:spPr>
        <p:txBody>
          <a:bodyPr/>
          <a:lstStyle/>
          <a:p>
            <a:r>
              <a:rPr lang="nl-NL" sz="3200" dirty="0">
                <a:solidFill>
                  <a:srgbClr val="0070C0"/>
                </a:solidFill>
              </a:rPr>
              <a:t>Tamme</a:t>
            </a:r>
            <a:r>
              <a:rPr lang="nl-NL" sz="3200" dirty="0">
                <a:solidFill>
                  <a:srgbClr val="C00000"/>
                </a:solidFill>
              </a:rPr>
              <a:t> </a:t>
            </a:r>
            <a:r>
              <a:rPr lang="nl-NL" sz="3200" dirty="0">
                <a:solidFill>
                  <a:srgbClr val="00ACB0"/>
                </a:solidFill>
              </a:rPr>
              <a:t>en Wilde Problemen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F63BB0C3-D9EA-4EB2-AC49-09F1F3A1A033}"/>
              </a:ext>
            </a:extLst>
          </p:cNvPr>
          <p:cNvGrpSpPr/>
          <p:nvPr/>
        </p:nvGrpSpPr>
        <p:grpSpPr>
          <a:xfrm>
            <a:off x="-47237" y="-1395536"/>
            <a:ext cx="9083732" cy="8750922"/>
            <a:chOff x="1687403" y="-1167503"/>
            <a:chExt cx="9116490" cy="9228616"/>
          </a:xfrm>
        </p:grpSpPr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C7678A07-038D-4292-926C-D5268DB2AC80}"/>
                </a:ext>
              </a:extLst>
            </p:cNvPr>
            <p:cNvGrpSpPr/>
            <p:nvPr/>
          </p:nvGrpSpPr>
          <p:grpSpPr>
            <a:xfrm>
              <a:off x="2465821" y="1457968"/>
              <a:ext cx="6708400" cy="4766024"/>
              <a:chOff x="2465821" y="1457968"/>
              <a:chExt cx="6708400" cy="4766024"/>
            </a:xfrm>
          </p:grpSpPr>
          <p:sp>
            <p:nvSpPr>
              <p:cNvPr id="13" name="Line">
                <a:extLst>
                  <a:ext uri="{FF2B5EF4-FFF2-40B4-BE49-F238E27FC236}">
                    <a16:creationId xmlns:a16="http://schemas.microsoft.com/office/drawing/2014/main" id="{90746AD1-7D0E-4D6C-9AEB-371F16147177}"/>
                  </a:ext>
                </a:extLst>
              </p:cNvPr>
              <p:cNvSpPr/>
              <p:nvPr/>
            </p:nvSpPr>
            <p:spPr>
              <a:xfrm flipV="1">
                <a:off x="3515321" y="1596584"/>
                <a:ext cx="1" cy="3664833"/>
              </a:xfrm>
              <a:prstGeom prst="line">
                <a:avLst/>
              </a:prstGeom>
              <a:ln w="63500">
                <a:solidFill>
                  <a:srgbClr val="70AD47">
                    <a:hueOff val="268947"/>
                    <a:satOff val="-2541"/>
                    <a:lumOff val="-27730"/>
                  </a:srgbClr>
                </a:solidFill>
                <a:miter lim="400000"/>
              </a:ln>
            </p:spPr>
            <p:txBody>
              <a:bodyPr lIns="35719" tIns="35719" rIns="35719" bIns="35719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i="0" spc="0">
                    <a:latin typeface="DIN Alternate"/>
                    <a:ea typeface="DIN Alternate"/>
                    <a:cs typeface="DIN Alternate"/>
                    <a:sym typeface="DIN Alternate"/>
                  </a:defRPr>
                </a:pPr>
                <a:endParaRPr kumimoji="0" sz="168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N Alternate"/>
                  <a:ea typeface="DIN Alternate"/>
                  <a:cs typeface="DIN Alternate"/>
                  <a:sym typeface="DIN Alternate"/>
                </a:endParaRPr>
              </a:p>
            </p:txBody>
          </p:sp>
          <p:sp>
            <p:nvSpPr>
              <p:cNvPr id="14" name="Line">
                <a:extLst>
                  <a:ext uri="{FF2B5EF4-FFF2-40B4-BE49-F238E27FC236}">
                    <a16:creationId xmlns:a16="http://schemas.microsoft.com/office/drawing/2014/main" id="{65D4DE6F-17A1-4724-9EDF-3EDA88022C75}"/>
                  </a:ext>
                </a:extLst>
              </p:cNvPr>
              <p:cNvSpPr/>
              <p:nvPr/>
            </p:nvSpPr>
            <p:spPr>
              <a:xfrm>
                <a:off x="3506390" y="5275457"/>
                <a:ext cx="5667831" cy="1"/>
              </a:xfrm>
              <a:prstGeom prst="line">
                <a:avLst/>
              </a:prstGeom>
              <a:ln w="63500">
                <a:solidFill>
                  <a:srgbClr val="70AD47">
                    <a:hueOff val="268947"/>
                    <a:satOff val="-2541"/>
                    <a:lumOff val="-27730"/>
                  </a:srgbClr>
                </a:solidFill>
                <a:miter lim="400000"/>
              </a:ln>
            </p:spPr>
            <p:txBody>
              <a:bodyPr lIns="35719" tIns="35719" rIns="35719" bIns="35719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i="0" spc="0">
                    <a:latin typeface="DIN Alternate"/>
                    <a:ea typeface="DIN Alternate"/>
                    <a:cs typeface="DIN Alternate"/>
                    <a:sym typeface="DIN Alternate"/>
                  </a:defRPr>
                </a:pPr>
                <a:endParaRPr kumimoji="0" sz="168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IN Alternate"/>
                  <a:ea typeface="DIN Alternate"/>
                  <a:cs typeface="DIN Alternate"/>
                  <a:sym typeface="DIN Alternate"/>
                </a:endParaRPr>
              </a:p>
            </p:txBody>
          </p:sp>
          <p:sp>
            <p:nvSpPr>
              <p:cNvPr id="15" name="VALUE CONFLICT">
                <a:extLst>
                  <a:ext uri="{FF2B5EF4-FFF2-40B4-BE49-F238E27FC236}">
                    <a16:creationId xmlns:a16="http://schemas.microsoft.com/office/drawing/2014/main" id="{015A7CBB-0F7C-4416-9CCD-B48BCB259F3D}"/>
                  </a:ext>
                </a:extLst>
              </p:cNvPr>
              <p:cNvSpPr/>
              <p:nvPr/>
            </p:nvSpPr>
            <p:spPr>
              <a:xfrm>
                <a:off x="4216592" y="5331023"/>
                <a:ext cx="4247428" cy="8929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24" y="14524"/>
                    </a:moveTo>
                    <a:lnTo>
                      <a:pt x="18224" y="21600"/>
                    </a:lnTo>
                    <a:lnTo>
                      <a:pt x="21600" y="10800"/>
                    </a:lnTo>
                    <a:lnTo>
                      <a:pt x="18224" y="0"/>
                    </a:lnTo>
                    <a:lnTo>
                      <a:pt x="18224" y="7076"/>
                    </a:lnTo>
                    <a:lnTo>
                      <a:pt x="0" y="7076"/>
                    </a:lnTo>
                    <a:lnTo>
                      <a:pt x="0" y="14524"/>
                    </a:lnTo>
                    <a:lnTo>
                      <a:pt x="18224" y="14524"/>
                    </a:lnTo>
                    <a:close/>
                  </a:path>
                </a:pathLst>
              </a:custGeom>
              <a:solidFill>
                <a:srgbClr val="4472C4">
                  <a:hueOff val="-522454"/>
                  <a:satOff val="1153"/>
                  <a:lumOff val="13444"/>
                </a:srgbClr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35719" tIns="35719" rIns="35719" bIns="35719" anchor="ctr"/>
              <a:lstStyle>
                <a:lvl1pPr algn="ctr">
                  <a:spcBef>
                    <a:spcPts val="0"/>
                  </a:spcBef>
                  <a:defRPr sz="2200" i="0" spc="0">
                    <a:solidFill>
                      <a:srgbClr val="000000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54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DIN Alternate"/>
                    <a:sym typeface="DIN Alternate"/>
                  </a:rPr>
                  <a:t>VALUE CONFLICT</a:t>
                </a:r>
              </a:p>
            </p:txBody>
          </p:sp>
          <p:sp>
            <p:nvSpPr>
              <p:cNvPr id="16" name="Low">
                <a:extLst>
                  <a:ext uri="{FF2B5EF4-FFF2-40B4-BE49-F238E27FC236}">
                    <a16:creationId xmlns:a16="http://schemas.microsoft.com/office/drawing/2014/main" id="{335E50A1-9DF4-412C-8F9D-2552CD3C6E9C}"/>
                  </a:ext>
                </a:extLst>
              </p:cNvPr>
              <p:cNvSpPr txBox="1"/>
              <p:nvPr/>
            </p:nvSpPr>
            <p:spPr>
              <a:xfrm>
                <a:off x="3547501" y="5622401"/>
                <a:ext cx="399982" cy="3102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>
                <a:lvl1pPr algn="ctr">
                  <a:spcBef>
                    <a:spcPts val="0"/>
                  </a:spcBef>
                  <a:defRPr sz="2200" i="0" spc="0">
                    <a:solidFill>
                      <a:srgbClr val="000000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54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DIN Alternate"/>
                    <a:sym typeface="DIN Alternate"/>
                  </a:rPr>
                  <a:t>Low</a:t>
                </a:r>
              </a:p>
            </p:txBody>
          </p:sp>
          <p:sp>
            <p:nvSpPr>
              <p:cNvPr id="17" name="Low">
                <a:extLst>
                  <a:ext uri="{FF2B5EF4-FFF2-40B4-BE49-F238E27FC236}">
                    <a16:creationId xmlns:a16="http://schemas.microsoft.com/office/drawing/2014/main" id="{C346E220-CB4F-4DBB-838F-CC48D818612F}"/>
                  </a:ext>
                </a:extLst>
              </p:cNvPr>
              <p:cNvSpPr txBox="1"/>
              <p:nvPr/>
            </p:nvSpPr>
            <p:spPr>
              <a:xfrm>
                <a:off x="2715945" y="4997323"/>
                <a:ext cx="399982" cy="3102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>
                <a:lvl1pPr algn="ctr">
                  <a:spcBef>
                    <a:spcPts val="0"/>
                  </a:spcBef>
                  <a:defRPr sz="2200" i="0" spc="0">
                    <a:solidFill>
                      <a:srgbClr val="000000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54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DIN Alternate"/>
                    <a:sym typeface="DIN Alternate"/>
                  </a:rPr>
                  <a:t>Low</a:t>
                </a:r>
              </a:p>
            </p:txBody>
          </p:sp>
          <p:sp>
            <p:nvSpPr>
              <p:cNvPr id="18" name="High">
                <a:extLst>
                  <a:ext uri="{FF2B5EF4-FFF2-40B4-BE49-F238E27FC236}">
                    <a16:creationId xmlns:a16="http://schemas.microsoft.com/office/drawing/2014/main" id="{F98544D1-3560-47D0-9018-829FF7CB56C1}"/>
                  </a:ext>
                </a:extLst>
              </p:cNvPr>
              <p:cNvSpPr txBox="1"/>
              <p:nvPr/>
            </p:nvSpPr>
            <p:spPr>
              <a:xfrm>
                <a:off x="8730568" y="5622401"/>
                <a:ext cx="437621" cy="3102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>
                <a:lvl1pPr algn="ctr">
                  <a:spcBef>
                    <a:spcPts val="0"/>
                  </a:spcBef>
                  <a:defRPr sz="2200" i="0" spc="0">
                    <a:solidFill>
                      <a:srgbClr val="000000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54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DIN Alternate"/>
                    <a:sym typeface="DIN Alternate"/>
                  </a:rPr>
                  <a:t>High</a:t>
                </a:r>
              </a:p>
            </p:txBody>
          </p:sp>
          <p:sp>
            <p:nvSpPr>
              <p:cNvPr id="19" name="High">
                <a:extLst>
                  <a:ext uri="{FF2B5EF4-FFF2-40B4-BE49-F238E27FC236}">
                    <a16:creationId xmlns:a16="http://schemas.microsoft.com/office/drawing/2014/main" id="{24E937F6-4909-4A3C-9078-E2A81BD32270}"/>
                  </a:ext>
                </a:extLst>
              </p:cNvPr>
              <p:cNvSpPr txBox="1"/>
              <p:nvPr/>
            </p:nvSpPr>
            <p:spPr>
              <a:xfrm>
                <a:off x="2697126" y="1457968"/>
                <a:ext cx="437621" cy="3102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5719" tIns="35719" rIns="35719" bIns="35719" anchor="ctr">
                <a:spAutoFit/>
              </a:bodyPr>
              <a:lstStyle>
                <a:lvl1pPr algn="ctr">
                  <a:spcBef>
                    <a:spcPts val="0"/>
                  </a:spcBef>
                  <a:defRPr sz="2200" i="0" spc="0">
                    <a:solidFill>
                      <a:srgbClr val="000000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54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DIN Alternate"/>
                    <a:sym typeface="DIN Alternate"/>
                  </a:rPr>
                  <a:t>High</a:t>
                </a:r>
              </a:p>
            </p:txBody>
          </p:sp>
          <p:sp>
            <p:nvSpPr>
              <p:cNvPr id="20" name="UNCERTAINTY">
                <a:extLst>
                  <a:ext uri="{FF2B5EF4-FFF2-40B4-BE49-F238E27FC236}">
                    <a16:creationId xmlns:a16="http://schemas.microsoft.com/office/drawing/2014/main" id="{FA3F7919-9C61-4950-A71F-E2F877C2199E}"/>
                  </a:ext>
                </a:extLst>
              </p:cNvPr>
              <p:cNvSpPr/>
              <p:nvPr/>
            </p:nvSpPr>
            <p:spPr>
              <a:xfrm rot="16202930">
                <a:off x="1329469" y="2923842"/>
                <a:ext cx="3171364" cy="898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24" y="14524"/>
                    </a:moveTo>
                    <a:lnTo>
                      <a:pt x="18224" y="21600"/>
                    </a:lnTo>
                    <a:lnTo>
                      <a:pt x="21600" y="10800"/>
                    </a:lnTo>
                    <a:lnTo>
                      <a:pt x="18224" y="0"/>
                    </a:lnTo>
                    <a:lnTo>
                      <a:pt x="18224" y="7076"/>
                    </a:lnTo>
                    <a:lnTo>
                      <a:pt x="0" y="7076"/>
                    </a:lnTo>
                    <a:lnTo>
                      <a:pt x="0" y="14524"/>
                    </a:lnTo>
                    <a:lnTo>
                      <a:pt x="18224" y="14524"/>
                    </a:lnTo>
                    <a:close/>
                  </a:path>
                </a:pathLst>
              </a:custGeom>
              <a:solidFill>
                <a:srgbClr val="4472C4">
                  <a:hueOff val="-522454"/>
                  <a:satOff val="1153"/>
                  <a:lumOff val="13444"/>
                </a:srgbClr>
              </a:solid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lIns="35719" tIns="35719" rIns="35719" bIns="35719" anchor="ctr"/>
              <a:lstStyle>
                <a:lvl1pPr algn="ctr">
                  <a:spcBef>
                    <a:spcPts val="0"/>
                  </a:spcBef>
                  <a:defRPr sz="2200" i="0" spc="0">
                    <a:solidFill>
                      <a:srgbClr val="000000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54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DIN Alternate"/>
                    <a:sym typeface="DIN Alternate"/>
                  </a:rPr>
                  <a:t>UNCERTAINTY</a:t>
                </a:r>
              </a:p>
            </p:txBody>
          </p:sp>
        </p:grpSp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3C036AFD-D5D6-4970-9E75-EC98B6EF454F}"/>
                </a:ext>
              </a:extLst>
            </p:cNvPr>
            <p:cNvSpPr txBox="1"/>
            <p:nvPr/>
          </p:nvSpPr>
          <p:spPr>
            <a:xfrm>
              <a:off x="3634714" y="3079997"/>
              <a:ext cx="2994989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Tame Problems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Top down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Designed as a machine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Linking parts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Planning and norming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Standardising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Use of protocols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Measuring and controlling</a:t>
              </a:r>
            </a:p>
          </p:txBody>
        </p:sp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B13EC151-2CF7-4F26-BD7F-845B65F5EDD3}"/>
                </a:ext>
              </a:extLst>
            </p:cNvPr>
            <p:cNvSpPr txBox="1"/>
            <p:nvPr/>
          </p:nvSpPr>
          <p:spPr>
            <a:xfrm>
              <a:off x="6634158" y="1368785"/>
              <a:ext cx="327328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Wicked Problems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Bottom-up and top down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Context is important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Self-organisation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Stakeholders visions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Variety of approaches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Accelerations and stabilisations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Interactions for results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" name="Boog 9">
              <a:extLst>
                <a:ext uri="{FF2B5EF4-FFF2-40B4-BE49-F238E27FC236}">
                  <a16:creationId xmlns:a16="http://schemas.microsoft.com/office/drawing/2014/main" id="{388AB625-0012-4B76-B62C-44F38CEBBC8E}"/>
                </a:ext>
              </a:extLst>
            </p:cNvPr>
            <p:cNvSpPr/>
            <p:nvPr/>
          </p:nvSpPr>
          <p:spPr>
            <a:xfrm>
              <a:off x="2674081" y="2553961"/>
              <a:ext cx="3783748" cy="5507152"/>
            </a:xfrm>
            <a:prstGeom prst="arc">
              <a:avLst>
                <a:gd name="adj1" fmla="val 14685119"/>
                <a:gd name="adj2" fmla="val 21464182"/>
              </a:avLst>
            </a:prstGeom>
            <a:noFill/>
            <a:ln w="6350" cap="flat" cmpd="sng" algn="ctr">
              <a:solidFill>
                <a:srgbClr val="4472C4"/>
              </a:solidFill>
              <a:prstDash val="lgDashDot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Boog 10">
              <a:extLst>
                <a:ext uri="{FF2B5EF4-FFF2-40B4-BE49-F238E27FC236}">
                  <a16:creationId xmlns:a16="http://schemas.microsoft.com/office/drawing/2014/main" id="{9CBD23C7-46E9-40F1-A5A7-95AD9D4E9C44}"/>
                </a:ext>
              </a:extLst>
            </p:cNvPr>
            <p:cNvSpPr/>
            <p:nvPr/>
          </p:nvSpPr>
          <p:spPr>
            <a:xfrm rot="11280000">
              <a:off x="5956147" y="-1167503"/>
              <a:ext cx="4847746" cy="5368846"/>
            </a:xfrm>
            <a:prstGeom prst="arc">
              <a:avLst>
                <a:gd name="adj1" fmla="val 14811058"/>
                <a:gd name="adj2" fmla="val 21464182"/>
              </a:avLst>
            </a:prstGeom>
            <a:noFill/>
            <a:ln w="6350" cap="flat" cmpd="sng" algn="ctr">
              <a:solidFill>
                <a:srgbClr val="4472C4"/>
              </a:solidFill>
              <a:prstDash val="lgDashDot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ndertitel 2">
              <a:extLst>
                <a:ext uri="{FF2B5EF4-FFF2-40B4-BE49-F238E27FC236}">
                  <a16:creationId xmlns:a16="http://schemas.microsoft.com/office/drawing/2014/main" id="{E40EEB92-3AE0-4967-8F78-679F8D51523F}"/>
                </a:ext>
              </a:extLst>
            </p:cNvPr>
            <p:cNvSpPr txBox="1">
              <a:spLocks/>
            </p:cNvSpPr>
            <p:nvPr/>
          </p:nvSpPr>
          <p:spPr>
            <a:xfrm>
              <a:off x="1687403" y="6144845"/>
              <a:ext cx="1554265" cy="35594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77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Anu Manickam &amp; Karel van Berkel,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64591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B2672240-7CC4-4A34-B40A-359CEF7C0DA5}"/>
              </a:ext>
            </a:extLst>
          </p:cNvPr>
          <p:cNvSpPr txBox="1"/>
          <p:nvPr/>
        </p:nvSpPr>
        <p:spPr>
          <a:xfrm>
            <a:off x="547382" y="188640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rgbClr val="00ACB0"/>
                </a:solidFill>
              </a:rPr>
              <a:t>voorbeeld: overvolle steden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ACB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4" name="Image">
            <a:extLst>
              <a:ext uri="{FF2B5EF4-FFF2-40B4-BE49-F238E27FC236}">
                <a16:creationId xmlns:a16="http://schemas.microsoft.com/office/drawing/2014/main" id="{E4011931-C4C7-4B41-9878-D9135D52EF1B}"/>
              </a:ext>
            </a:extLst>
          </p:cNvPr>
          <p:cNvGrpSpPr/>
          <p:nvPr/>
        </p:nvGrpSpPr>
        <p:grpSpPr>
          <a:xfrm>
            <a:off x="323528" y="980728"/>
            <a:ext cx="7995274" cy="4608512"/>
            <a:chOff x="0" y="0"/>
            <a:chExt cx="8436838" cy="6684638"/>
          </a:xfrm>
        </p:grpSpPr>
        <p:pic>
          <p:nvPicPr>
            <p:cNvPr id="5" name="Image" descr="Image">
              <a:extLst>
                <a:ext uri="{FF2B5EF4-FFF2-40B4-BE49-F238E27FC236}">
                  <a16:creationId xmlns:a16="http://schemas.microsoft.com/office/drawing/2014/main" id="{7E7D12BF-762C-42E0-BA7C-7D4B77907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000" y="88900"/>
              <a:ext cx="8182839" cy="635443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797484E1-01D8-4064-B349-3CFFB3BDB1CD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8436839" cy="6684640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21324328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28839-ED53-98E6-4D08-ABC8F7675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D6396-8A79-AF34-940F-1508FA5F2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A7A2"/>
                </a:solidFill>
              </a:rPr>
              <a:t>Tussentijdse</a:t>
            </a:r>
            <a:r>
              <a:rPr lang="en-GB" dirty="0">
                <a:solidFill>
                  <a:srgbClr val="00A7A2"/>
                </a:solidFill>
              </a:rPr>
              <a:t> </a:t>
            </a:r>
            <a:r>
              <a:rPr lang="en-GB" dirty="0" err="1">
                <a:solidFill>
                  <a:srgbClr val="00A7A2"/>
                </a:solidFill>
              </a:rPr>
              <a:t>conclusie</a:t>
            </a:r>
            <a:r>
              <a:rPr lang="en-GB" dirty="0">
                <a:solidFill>
                  <a:srgbClr val="00A7A2"/>
                </a:solidFill>
              </a:rPr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2B1C4-9C88-48FC-07DB-247E984B4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591816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We </a:t>
            </a:r>
            <a:r>
              <a:rPr lang="en-GB" dirty="0" err="1"/>
              <a:t>leven</a:t>
            </a:r>
            <a:r>
              <a:rPr lang="en-GB" dirty="0"/>
              <a:t> in </a:t>
            </a:r>
            <a:r>
              <a:rPr lang="en-GB" dirty="0" err="1"/>
              <a:t>tijden</a:t>
            </a:r>
            <a:r>
              <a:rPr lang="en-GB" dirty="0"/>
              <a:t> van steeds </a:t>
            </a:r>
            <a:r>
              <a:rPr lang="en-GB" dirty="0" err="1"/>
              <a:t>groeiende</a:t>
            </a:r>
            <a:r>
              <a:rPr lang="en-GB" dirty="0"/>
              <a:t> </a:t>
            </a:r>
            <a:r>
              <a:rPr lang="en-GB" dirty="0" err="1"/>
              <a:t>complexiteit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4490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C4574493-32B5-5C4D-AA5C-E2FB69D365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L" altLang="en-NL" sz="2800" dirty="0">
                <a:solidFill>
                  <a:srgbClr val="00ACB0"/>
                </a:solidFill>
              </a:rPr>
              <a:t>Systeem denken helpt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FE736F9B-A3CE-8043-874D-EE5D2491C8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584" y="1916832"/>
            <a:ext cx="7881938" cy="3884613"/>
          </a:xfrm>
        </p:spPr>
        <p:txBody>
          <a:bodyPr/>
          <a:lstStyle/>
          <a:p>
            <a:r>
              <a:rPr lang="en-NL" altLang="en-NL" dirty="0"/>
              <a:t>Systeem analyse is de eerste stap bij systeeminnovatie;</a:t>
            </a:r>
          </a:p>
          <a:p>
            <a:r>
              <a:rPr lang="en-NL" altLang="en-NL" dirty="0"/>
              <a:t>We zoeken naar patronen in het systeem van de problemen;</a:t>
            </a:r>
          </a:p>
          <a:p>
            <a:r>
              <a:rPr lang="en-NL" altLang="en-NL" dirty="0"/>
              <a:t>We willen ‘double loop learning’ (Senge);</a:t>
            </a:r>
          </a:p>
          <a:p>
            <a:r>
              <a:rPr lang="en-GB" altLang="en-NL" dirty="0"/>
              <a:t>H</a:t>
            </a:r>
            <a:r>
              <a:rPr lang="en-NL" altLang="en-NL" dirty="0"/>
              <a:t>et gaat om het onderkennen van de (steeds terugkerende) verhalen in organisaties.</a:t>
            </a:r>
          </a:p>
          <a:p>
            <a:endParaRPr lang="en-NL" altLang="en-NL" dirty="0"/>
          </a:p>
        </p:txBody>
      </p:sp>
    </p:spTree>
    <p:extLst>
      <p:ext uri="{BB962C8B-B14F-4D97-AF65-F5344CB8AC3E}">
        <p14:creationId xmlns:p14="http://schemas.microsoft.com/office/powerpoint/2010/main" val="1248719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FEECD590-C9C6-DD4B-9337-330193E307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en-NL" altLang="en-NL" sz="2800" dirty="0">
                <a:solidFill>
                  <a:srgbClr val="00ACB0"/>
                </a:solidFill>
              </a:rPr>
              <a:t>Simpele voorbeelden</a:t>
            </a:r>
          </a:p>
        </p:txBody>
      </p:sp>
      <p:pic>
        <p:nvPicPr>
          <p:cNvPr id="23554" name="Picture 6" descr="Diagram&#10;&#10;Description automatically generated">
            <a:extLst>
              <a:ext uri="{FF2B5EF4-FFF2-40B4-BE49-F238E27FC236}">
                <a16:creationId xmlns:a16="http://schemas.microsoft.com/office/drawing/2014/main" id="{2799A52B-A2BB-6B46-AE57-82B4EFE5F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1124744"/>
            <a:ext cx="76073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5427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03D1E-5E43-4224-B7E8-4A506D47B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00ACB0"/>
                </a:solidFill>
                <a:latin typeface="Trinite Roman Wide"/>
                <a:ea typeface="Calibri" panose="020F0502020204030204" pitchFamily="34" charset="0"/>
                <a:cs typeface="Times New Roman" panose="02020603050405020304" pitchFamily="18" charset="0"/>
              </a:rPr>
              <a:t>Ad hoc reageren voorkomt aandacht voor structurele oplossingen</a:t>
            </a:r>
            <a:b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713FDD5-8BCB-457E-8FAB-0AFAAB8FC1C0}"/>
              </a:ext>
            </a:extLst>
          </p:cNvPr>
          <p:cNvGrpSpPr/>
          <p:nvPr/>
        </p:nvGrpSpPr>
        <p:grpSpPr>
          <a:xfrm>
            <a:off x="698022" y="1391367"/>
            <a:ext cx="7765681" cy="4335048"/>
            <a:chOff x="698022" y="1391367"/>
            <a:chExt cx="7765681" cy="4335048"/>
          </a:xfrm>
        </p:grpSpPr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C86E4AA4-0A4D-4010-BAEE-E70CD5FC73E3}"/>
                </a:ext>
              </a:extLst>
            </p:cNvPr>
            <p:cNvGrpSpPr/>
            <p:nvPr/>
          </p:nvGrpSpPr>
          <p:grpSpPr>
            <a:xfrm>
              <a:off x="698022" y="1391367"/>
              <a:ext cx="7765681" cy="3541825"/>
              <a:chOff x="-1702256" y="-401115"/>
              <a:chExt cx="8125779" cy="3541825"/>
            </a:xfrm>
          </p:grpSpPr>
          <p:grpSp>
            <p:nvGrpSpPr>
              <p:cNvPr id="20" name="Groep 19">
                <a:extLst>
                  <a:ext uri="{FF2B5EF4-FFF2-40B4-BE49-F238E27FC236}">
                    <a16:creationId xmlns:a16="http://schemas.microsoft.com/office/drawing/2014/main" id="{775350C3-E58A-4D93-AF20-89D0AA6E3B73}"/>
                  </a:ext>
                </a:extLst>
              </p:cNvPr>
              <p:cNvGrpSpPr/>
              <p:nvPr/>
            </p:nvGrpSpPr>
            <p:grpSpPr>
              <a:xfrm>
                <a:off x="-1702256" y="-401115"/>
                <a:ext cx="8125779" cy="2891404"/>
                <a:chOff x="-1702256" y="-401115"/>
                <a:chExt cx="8125779" cy="2891404"/>
              </a:xfrm>
            </p:grpSpPr>
            <p:sp>
              <p:nvSpPr>
                <p:cNvPr id="22" name="Tekstvak 2">
                  <a:extLst>
                    <a:ext uri="{FF2B5EF4-FFF2-40B4-BE49-F238E27FC236}">
                      <a16:creationId xmlns:a16="http://schemas.microsoft.com/office/drawing/2014/main" id="{34ACF81B-87D2-4A28-B022-25C48DA08CB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19042" y="1447433"/>
                  <a:ext cx="3604481" cy="5035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nl-NL" sz="18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Minder noodzaak om naar een structurele oplossing te zoeken</a:t>
                  </a:r>
                </a:p>
              </p:txBody>
            </p:sp>
            <p:sp>
              <p:nvSpPr>
                <p:cNvPr id="23" name="Tekstvak 2">
                  <a:extLst>
                    <a:ext uri="{FF2B5EF4-FFF2-40B4-BE49-F238E27FC236}">
                      <a16:creationId xmlns:a16="http://schemas.microsoft.com/office/drawing/2014/main" id="{7F2F04ED-B297-4074-B768-CDFBF13BA00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958150" y="885825"/>
                  <a:ext cx="2263708" cy="40004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nl-NL" sz="18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Ad hoc oplossingen</a:t>
                  </a:r>
                </a:p>
              </p:txBody>
            </p:sp>
            <p:sp>
              <p:nvSpPr>
                <p:cNvPr id="24" name="Tekstvak 2">
                  <a:extLst>
                    <a:ext uri="{FF2B5EF4-FFF2-40B4-BE49-F238E27FC236}">
                      <a16:creationId xmlns:a16="http://schemas.microsoft.com/office/drawing/2014/main" id="{D23278B0-7BE7-4C17-8A52-E767FA9055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62758" y="667387"/>
                  <a:ext cx="1885950" cy="40004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nl-NL" sz="18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Tevreden klanten</a:t>
                  </a:r>
                </a:p>
              </p:txBody>
            </p:sp>
            <p:sp>
              <p:nvSpPr>
                <p:cNvPr id="25" name="Vrije vorm: vorm 24">
                  <a:extLst>
                    <a:ext uri="{FF2B5EF4-FFF2-40B4-BE49-F238E27FC236}">
                      <a16:creationId xmlns:a16="http://schemas.microsoft.com/office/drawing/2014/main" id="{CA2515D1-28E3-4DD2-962E-4B167BB22641}"/>
                    </a:ext>
                  </a:extLst>
                </p:cNvPr>
                <p:cNvSpPr/>
                <p:nvPr/>
              </p:nvSpPr>
              <p:spPr>
                <a:xfrm>
                  <a:off x="828675" y="542925"/>
                  <a:ext cx="1885950" cy="345440"/>
                </a:xfrm>
                <a:custGeom>
                  <a:avLst/>
                  <a:gdLst>
                    <a:gd name="connsiteX0" fmla="*/ 0 w 1885950"/>
                    <a:gd name="connsiteY0" fmla="*/ 431221 h 431221"/>
                    <a:gd name="connsiteX1" fmla="*/ 1152525 w 1885950"/>
                    <a:gd name="connsiteY1" fmla="*/ 2596 h 431221"/>
                    <a:gd name="connsiteX2" fmla="*/ 1885950 w 1885950"/>
                    <a:gd name="connsiteY2" fmla="*/ 240721 h 431221"/>
                    <a:gd name="connsiteX3" fmla="*/ 1885950 w 1885950"/>
                    <a:gd name="connsiteY3" fmla="*/ 240721 h 43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85950" h="431221">
                      <a:moveTo>
                        <a:pt x="0" y="431221"/>
                      </a:moveTo>
                      <a:cubicBezTo>
                        <a:pt x="419100" y="232783"/>
                        <a:pt x="838200" y="34346"/>
                        <a:pt x="1152525" y="2596"/>
                      </a:cubicBezTo>
                      <a:cubicBezTo>
                        <a:pt x="1466850" y="-29154"/>
                        <a:pt x="1885950" y="240721"/>
                        <a:pt x="1885950" y="240721"/>
                      </a:cubicBezTo>
                      <a:lnTo>
                        <a:pt x="1885950" y="240721"/>
                      </a:lnTo>
                    </a:path>
                  </a:pathLst>
                </a:custGeom>
                <a:noFill/>
                <a:ln w="19050"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nl-NL"/>
                </a:p>
              </p:txBody>
            </p:sp>
            <p:sp>
              <p:nvSpPr>
                <p:cNvPr id="26" name="Tekstvak 2">
                  <a:extLst>
                    <a:ext uri="{FF2B5EF4-FFF2-40B4-BE49-F238E27FC236}">
                      <a16:creationId xmlns:a16="http://schemas.microsoft.com/office/drawing/2014/main" id="{8EF071A8-4245-442F-BC4B-FCAAD0CFFB6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1702256" y="1447433"/>
                  <a:ext cx="2115228" cy="57023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nl-NL" sz="1800" dirty="0">
                      <a:solidFill>
                        <a:srgbClr val="C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Problemen in het bedrijf</a:t>
                  </a:r>
                </a:p>
              </p:txBody>
            </p:sp>
            <p:sp>
              <p:nvSpPr>
                <p:cNvPr id="27" name="Tekstvak 2">
                  <a:extLst>
                    <a:ext uri="{FF2B5EF4-FFF2-40B4-BE49-F238E27FC236}">
                      <a16:creationId xmlns:a16="http://schemas.microsoft.com/office/drawing/2014/main" id="{F6D2988B-3BD5-4FBC-8DA5-DFE030C21E5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5408" y="1986735"/>
                  <a:ext cx="1885950" cy="5035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nl-NL" sz="18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Opbouw reparatiecultuur</a:t>
                  </a:r>
                </a:p>
              </p:txBody>
            </p:sp>
            <p:sp>
              <p:nvSpPr>
                <p:cNvPr id="28" name="Vrije vorm: vorm 27">
                  <a:extLst>
                    <a:ext uri="{FF2B5EF4-FFF2-40B4-BE49-F238E27FC236}">
                      <a16:creationId xmlns:a16="http://schemas.microsoft.com/office/drawing/2014/main" id="{940BE45D-D0DC-4B2D-A1EF-A1B6343350EB}"/>
                    </a:ext>
                  </a:extLst>
                </p:cNvPr>
                <p:cNvSpPr/>
                <p:nvPr/>
              </p:nvSpPr>
              <p:spPr>
                <a:xfrm>
                  <a:off x="2943225" y="971550"/>
                  <a:ext cx="449458" cy="504825"/>
                </a:xfrm>
                <a:custGeom>
                  <a:avLst/>
                  <a:gdLst>
                    <a:gd name="connsiteX0" fmla="*/ 0 w 449458"/>
                    <a:gd name="connsiteY0" fmla="*/ 0 h 504825"/>
                    <a:gd name="connsiteX1" fmla="*/ 381000 w 449458"/>
                    <a:gd name="connsiteY1" fmla="*/ 238125 h 504825"/>
                    <a:gd name="connsiteX2" fmla="*/ 447675 w 449458"/>
                    <a:gd name="connsiteY2" fmla="*/ 504825 h 50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9458" h="504825">
                      <a:moveTo>
                        <a:pt x="0" y="0"/>
                      </a:moveTo>
                      <a:cubicBezTo>
                        <a:pt x="153194" y="76994"/>
                        <a:pt x="306388" y="153988"/>
                        <a:pt x="381000" y="238125"/>
                      </a:cubicBezTo>
                      <a:cubicBezTo>
                        <a:pt x="455613" y="322263"/>
                        <a:pt x="451644" y="413544"/>
                        <a:pt x="447675" y="504825"/>
                      </a:cubicBezTo>
                    </a:path>
                  </a:pathLst>
                </a:custGeom>
                <a:noFill/>
                <a:ln w="19050"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nl-NL"/>
                </a:p>
              </p:txBody>
            </p:sp>
            <p:sp>
              <p:nvSpPr>
                <p:cNvPr id="29" name="Vrije vorm: vorm 28">
                  <a:extLst>
                    <a:ext uri="{FF2B5EF4-FFF2-40B4-BE49-F238E27FC236}">
                      <a16:creationId xmlns:a16="http://schemas.microsoft.com/office/drawing/2014/main" id="{E005B195-BDB0-4434-A47C-B7737C65F342}"/>
                    </a:ext>
                  </a:extLst>
                </p:cNvPr>
                <p:cNvSpPr/>
                <p:nvPr/>
              </p:nvSpPr>
              <p:spPr>
                <a:xfrm>
                  <a:off x="-705721" y="1181316"/>
                  <a:ext cx="95250" cy="342900"/>
                </a:xfrm>
                <a:custGeom>
                  <a:avLst/>
                  <a:gdLst>
                    <a:gd name="connsiteX0" fmla="*/ 199730 w 199730"/>
                    <a:gd name="connsiteY0" fmla="*/ 400050 h 400050"/>
                    <a:gd name="connsiteX1" fmla="*/ 9230 w 199730"/>
                    <a:gd name="connsiteY1" fmla="*/ 180975 h 400050"/>
                    <a:gd name="connsiteX2" fmla="*/ 47330 w 199730"/>
                    <a:gd name="connsiteY2" fmla="*/ 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9730" h="400050">
                      <a:moveTo>
                        <a:pt x="199730" y="400050"/>
                      </a:moveTo>
                      <a:cubicBezTo>
                        <a:pt x="117180" y="323850"/>
                        <a:pt x="34630" y="247650"/>
                        <a:pt x="9230" y="180975"/>
                      </a:cubicBezTo>
                      <a:cubicBezTo>
                        <a:pt x="-16170" y="114300"/>
                        <a:pt x="15580" y="57150"/>
                        <a:pt x="47330" y="0"/>
                      </a:cubicBezTo>
                    </a:path>
                  </a:pathLst>
                </a:custGeom>
                <a:noFill/>
                <a:ln w="19050"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nl-NL"/>
                </a:p>
              </p:txBody>
            </p:sp>
            <p:sp>
              <p:nvSpPr>
                <p:cNvPr id="30" name="Vrije vorm: vorm 29">
                  <a:extLst>
                    <a:ext uri="{FF2B5EF4-FFF2-40B4-BE49-F238E27FC236}">
                      <a16:creationId xmlns:a16="http://schemas.microsoft.com/office/drawing/2014/main" id="{9E5DAE48-E5F4-427D-B950-764242472770}"/>
                    </a:ext>
                  </a:extLst>
                </p:cNvPr>
                <p:cNvSpPr/>
                <p:nvPr/>
              </p:nvSpPr>
              <p:spPr>
                <a:xfrm rot="1218157">
                  <a:off x="591766" y="-401115"/>
                  <a:ext cx="3938772" cy="1992186"/>
                </a:xfrm>
                <a:custGeom>
                  <a:avLst/>
                  <a:gdLst>
                    <a:gd name="connsiteX0" fmla="*/ 0 w 1885950"/>
                    <a:gd name="connsiteY0" fmla="*/ 431221 h 431221"/>
                    <a:gd name="connsiteX1" fmla="*/ 1152525 w 1885950"/>
                    <a:gd name="connsiteY1" fmla="*/ 2596 h 431221"/>
                    <a:gd name="connsiteX2" fmla="*/ 1885950 w 1885950"/>
                    <a:gd name="connsiteY2" fmla="*/ 240721 h 431221"/>
                    <a:gd name="connsiteX3" fmla="*/ 1885950 w 1885950"/>
                    <a:gd name="connsiteY3" fmla="*/ 240721 h 43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85950" h="431221">
                      <a:moveTo>
                        <a:pt x="0" y="431221"/>
                      </a:moveTo>
                      <a:cubicBezTo>
                        <a:pt x="419100" y="232783"/>
                        <a:pt x="838200" y="34346"/>
                        <a:pt x="1152525" y="2596"/>
                      </a:cubicBezTo>
                      <a:cubicBezTo>
                        <a:pt x="1466850" y="-29154"/>
                        <a:pt x="1885950" y="240721"/>
                        <a:pt x="1885950" y="240721"/>
                      </a:cubicBezTo>
                      <a:lnTo>
                        <a:pt x="1885950" y="240721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4472C4">
                      <a:shade val="50000"/>
                    </a:srgbClr>
                  </a:solidFill>
                  <a:prstDash val="solid"/>
                  <a:miter lim="800000"/>
                  <a:headEnd type="none" w="med" len="med"/>
                  <a:tailEnd type="arrow" w="med" len="me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nl-NL"/>
                </a:p>
              </p:txBody>
            </p:sp>
            <p:sp>
              <p:nvSpPr>
                <p:cNvPr id="31" name="Vrije vorm: vorm 30">
                  <a:extLst>
                    <a:ext uri="{FF2B5EF4-FFF2-40B4-BE49-F238E27FC236}">
                      <a16:creationId xmlns:a16="http://schemas.microsoft.com/office/drawing/2014/main" id="{9420C894-C614-484E-B3D8-F2912E53EC0D}"/>
                    </a:ext>
                  </a:extLst>
                </p:cNvPr>
                <p:cNvSpPr/>
                <p:nvPr/>
              </p:nvSpPr>
              <p:spPr>
                <a:xfrm>
                  <a:off x="2705732" y="2109078"/>
                  <a:ext cx="555553" cy="345018"/>
                </a:xfrm>
                <a:custGeom>
                  <a:avLst/>
                  <a:gdLst>
                    <a:gd name="connsiteX0" fmla="*/ 1228725 w 1228725"/>
                    <a:gd name="connsiteY0" fmla="*/ 0 h 366058"/>
                    <a:gd name="connsiteX1" fmla="*/ 342900 w 1228725"/>
                    <a:gd name="connsiteY1" fmla="*/ 323850 h 366058"/>
                    <a:gd name="connsiteX2" fmla="*/ 0 w 1228725"/>
                    <a:gd name="connsiteY2" fmla="*/ 352425 h 366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28725" h="366058">
                      <a:moveTo>
                        <a:pt x="1228725" y="0"/>
                      </a:moveTo>
                      <a:cubicBezTo>
                        <a:pt x="888206" y="132556"/>
                        <a:pt x="547688" y="265112"/>
                        <a:pt x="342900" y="323850"/>
                      </a:cubicBezTo>
                      <a:cubicBezTo>
                        <a:pt x="138112" y="382588"/>
                        <a:pt x="69056" y="367506"/>
                        <a:pt x="0" y="352425"/>
                      </a:cubicBezTo>
                    </a:path>
                  </a:pathLst>
                </a:custGeom>
                <a:noFill/>
                <a:ln w="19050"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nl-NL"/>
                </a:p>
              </p:txBody>
            </p:sp>
            <p:sp>
              <p:nvSpPr>
                <p:cNvPr id="32" name="Vrije vorm: vorm 31">
                  <a:extLst>
                    <a:ext uri="{FF2B5EF4-FFF2-40B4-BE49-F238E27FC236}">
                      <a16:creationId xmlns:a16="http://schemas.microsoft.com/office/drawing/2014/main" id="{32FB781A-DFAF-4BB1-9400-47CCFEF07BE2}"/>
                    </a:ext>
                  </a:extLst>
                </p:cNvPr>
                <p:cNvSpPr/>
                <p:nvPr/>
              </p:nvSpPr>
              <p:spPr>
                <a:xfrm>
                  <a:off x="942975" y="1285873"/>
                  <a:ext cx="524551" cy="665113"/>
                </a:xfrm>
                <a:custGeom>
                  <a:avLst/>
                  <a:gdLst>
                    <a:gd name="connsiteX0" fmla="*/ 781050 w 781050"/>
                    <a:gd name="connsiteY0" fmla="*/ 895350 h 895350"/>
                    <a:gd name="connsiteX1" fmla="*/ 161925 w 781050"/>
                    <a:gd name="connsiteY1" fmla="*/ 342900 h 895350"/>
                    <a:gd name="connsiteX2" fmla="*/ 0 w 781050"/>
                    <a:gd name="connsiteY2" fmla="*/ 0 h 895350"/>
                    <a:gd name="connsiteX3" fmla="*/ 0 w 781050"/>
                    <a:gd name="connsiteY3" fmla="*/ 0 h 895350"/>
                    <a:gd name="connsiteX4" fmla="*/ 0 w 781050"/>
                    <a:gd name="connsiteY4" fmla="*/ 0 h 895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1050" h="895350">
                      <a:moveTo>
                        <a:pt x="781050" y="895350"/>
                      </a:moveTo>
                      <a:cubicBezTo>
                        <a:pt x="536575" y="693737"/>
                        <a:pt x="292100" y="492125"/>
                        <a:pt x="161925" y="342900"/>
                      </a:cubicBezTo>
                      <a:cubicBezTo>
                        <a:pt x="31750" y="193675"/>
                        <a:pt x="0" y="0"/>
                        <a:pt x="0" y="0"/>
                      </a:cubicBez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nl-NL"/>
                </a:p>
              </p:txBody>
            </p:sp>
          </p:grpSp>
          <p:sp>
            <p:nvSpPr>
              <p:cNvPr id="21" name="Tekstvak 2">
                <a:extLst>
                  <a:ext uri="{FF2B5EF4-FFF2-40B4-BE49-F238E27FC236}">
                    <a16:creationId xmlns:a16="http://schemas.microsoft.com/office/drawing/2014/main" id="{A88917A4-67E4-4170-86B3-48E60F871D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58150" y="2895600"/>
                <a:ext cx="5952417" cy="245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l-NL" sz="9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nl-NL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EC7C2496-34D8-4141-B0AF-597E872EE0BC}"/>
                </a:ext>
              </a:extLst>
            </p:cNvPr>
            <p:cNvSpPr/>
            <p:nvPr/>
          </p:nvSpPr>
          <p:spPr>
            <a:xfrm rot="11571335">
              <a:off x="1315890" y="3347503"/>
              <a:ext cx="5370065" cy="2378912"/>
            </a:xfrm>
            <a:custGeom>
              <a:avLst/>
              <a:gdLst>
                <a:gd name="connsiteX0" fmla="*/ 0 w 1885950"/>
                <a:gd name="connsiteY0" fmla="*/ 431221 h 431221"/>
                <a:gd name="connsiteX1" fmla="*/ 1152525 w 1885950"/>
                <a:gd name="connsiteY1" fmla="*/ 2596 h 431221"/>
                <a:gd name="connsiteX2" fmla="*/ 1885950 w 1885950"/>
                <a:gd name="connsiteY2" fmla="*/ 240721 h 431221"/>
                <a:gd name="connsiteX3" fmla="*/ 1885950 w 1885950"/>
                <a:gd name="connsiteY3" fmla="*/ 240721 h 431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950" h="431221">
                  <a:moveTo>
                    <a:pt x="0" y="431221"/>
                  </a:moveTo>
                  <a:cubicBezTo>
                    <a:pt x="419100" y="232783"/>
                    <a:pt x="838200" y="34346"/>
                    <a:pt x="1152525" y="2596"/>
                  </a:cubicBezTo>
                  <a:cubicBezTo>
                    <a:pt x="1466850" y="-29154"/>
                    <a:pt x="1885950" y="240721"/>
                    <a:pt x="1885950" y="240721"/>
                  </a:cubicBezTo>
                  <a:lnTo>
                    <a:pt x="1885950" y="240721"/>
                  </a:lnTo>
                </a:path>
              </a:pathLst>
            </a:custGeom>
            <a:noFill/>
            <a:ln w="1905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7890721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el 1"/>
          <p:cNvSpPr>
            <a:spLocks noGrp="1"/>
          </p:cNvSpPr>
          <p:nvPr>
            <p:ph type="title"/>
          </p:nvPr>
        </p:nvSpPr>
        <p:spPr>
          <a:xfrm>
            <a:off x="763588" y="188913"/>
            <a:ext cx="7772400" cy="803275"/>
          </a:xfrm>
        </p:spPr>
        <p:txBody>
          <a:bodyPr/>
          <a:lstStyle/>
          <a:p>
            <a:r>
              <a:rPr lang="nl-NL" altLang="nl-NL" sz="2800" dirty="0">
                <a:solidFill>
                  <a:srgbClr val="00ACB0"/>
                </a:solidFill>
              </a:rPr>
              <a:t>Systeemdynamiek en kwaliteit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130C57EC-A608-4863-B042-B5F3C79FD557}"/>
              </a:ext>
            </a:extLst>
          </p:cNvPr>
          <p:cNvGrpSpPr/>
          <p:nvPr/>
        </p:nvGrpSpPr>
        <p:grpSpPr>
          <a:xfrm>
            <a:off x="190853" y="1104367"/>
            <a:ext cx="8773635" cy="4556881"/>
            <a:chOff x="190853" y="1104367"/>
            <a:chExt cx="8773635" cy="4901314"/>
          </a:xfrm>
        </p:grpSpPr>
        <p:sp>
          <p:nvSpPr>
            <p:cNvPr id="12" name="Boog 11"/>
            <p:cNvSpPr/>
            <p:nvPr/>
          </p:nvSpPr>
          <p:spPr bwMode="auto">
            <a:xfrm>
              <a:off x="900113" y="2219325"/>
              <a:ext cx="1008062" cy="912813"/>
            </a:xfrm>
            <a:prstGeom prst="arc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nl-NL">
                <a:latin typeface="Arial" charset="0"/>
                <a:cs typeface="+mn-cs"/>
              </a:endParaRPr>
            </a:p>
          </p:txBody>
        </p:sp>
        <p:cxnSp>
          <p:nvCxnSpPr>
            <p:cNvPr id="7173" name="Gekromde verbindingslijn 13"/>
            <p:cNvCxnSpPr>
              <a:cxnSpLocks noChangeShapeType="1"/>
            </p:cNvCxnSpPr>
            <p:nvPr/>
          </p:nvCxnSpPr>
          <p:spPr bwMode="auto">
            <a:xfrm rot="5400000" flipH="1" flipV="1">
              <a:off x="898525" y="2220913"/>
              <a:ext cx="849313" cy="846137"/>
            </a:xfrm>
            <a:prstGeom prst="curvedConnector3">
              <a:avLst>
                <a:gd name="adj1" fmla="val 50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 type="arrow" w="med" len="med"/>
                </a14:hiddenLine>
              </a:ext>
            </a:extLst>
          </p:spPr>
        </p:cxnSp>
        <p:sp>
          <p:nvSpPr>
            <p:cNvPr id="15" name="Boog 14"/>
            <p:cNvSpPr/>
            <p:nvPr/>
          </p:nvSpPr>
          <p:spPr bwMode="auto">
            <a:xfrm>
              <a:off x="1042988" y="2349500"/>
              <a:ext cx="865187" cy="719138"/>
            </a:xfrm>
            <a:prstGeom prst="arc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nl-NL">
                <a:latin typeface="Arial" charset="0"/>
                <a:cs typeface="+mn-cs"/>
              </a:endParaRPr>
            </a:p>
          </p:txBody>
        </p:sp>
        <p:sp>
          <p:nvSpPr>
            <p:cNvPr id="3" name="Tekstvak 2"/>
            <p:cNvSpPr txBox="1"/>
            <p:nvPr/>
          </p:nvSpPr>
          <p:spPr>
            <a:xfrm>
              <a:off x="1042988" y="1628800"/>
              <a:ext cx="18008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Winst</a:t>
              </a:r>
            </a:p>
          </p:txBody>
        </p:sp>
        <p:sp>
          <p:nvSpPr>
            <p:cNvPr id="4" name="Tekstvak 3"/>
            <p:cNvSpPr txBox="1"/>
            <p:nvPr/>
          </p:nvSpPr>
          <p:spPr>
            <a:xfrm>
              <a:off x="4283968" y="1661865"/>
              <a:ext cx="3024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Proceskosten</a:t>
              </a:r>
            </a:p>
          </p:txBody>
        </p:sp>
        <p:sp>
          <p:nvSpPr>
            <p:cNvPr id="5" name="Tekstvak 4"/>
            <p:cNvSpPr txBox="1"/>
            <p:nvPr/>
          </p:nvSpPr>
          <p:spPr>
            <a:xfrm>
              <a:off x="3058418" y="2709069"/>
              <a:ext cx="2520280" cy="496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b="1" dirty="0">
                  <a:solidFill>
                    <a:srgbClr val="C00000"/>
                  </a:solidFill>
                </a:rPr>
                <a:t>KWALITEIT</a:t>
              </a:r>
            </a:p>
          </p:txBody>
        </p:sp>
        <p:sp>
          <p:nvSpPr>
            <p:cNvPr id="6" name="Tekstvak 5"/>
            <p:cNvSpPr txBox="1"/>
            <p:nvPr/>
          </p:nvSpPr>
          <p:spPr>
            <a:xfrm>
              <a:off x="340680" y="4033598"/>
              <a:ext cx="2880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Marktaandeel</a:t>
              </a:r>
            </a:p>
          </p:txBody>
        </p:sp>
        <p:sp>
          <p:nvSpPr>
            <p:cNvPr id="8" name="Tekstvak 7"/>
            <p:cNvSpPr txBox="1"/>
            <p:nvPr/>
          </p:nvSpPr>
          <p:spPr>
            <a:xfrm>
              <a:off x="1780840" y="4972525"/>
              <a:ext cx="2537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Loyaliteit klant</a:t>
              </a:r>
            </a:p>
          </p:txBody>
        </p:sp>
        <p:sp>
          <p:nvSpPr>
            <p:cNvPr id="9" name="Tekstvak 8"/>
            <p:cNvSpPr txBox="1"/>
            <p:nvPr/>
          </p:nvSpPr>
          <p:spPr>
            <a:xfrm>
              <a:off x="6156176" y="2643981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Druk op winst</a:t>
              </a:r>
            </a:p>
          </p:txBody>
        </p:sp>
        <p:sp>
          <p:nvSpPr>
            <p:cNvPr id="10" name="Tekstvak 9"/>
            <p:cNvSpPr txBox="1"/>
            <p:nvPr/>
          </p:nvSpPr>
          <p:spPr>
            <a:xfrm>
              <a:off x="5796136" y="4005064"/>
              <a:ext cx="31683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Noodzaak kostenreductie</a:t>
              </a:r>
            </a:p>
          </p:txBody>
        </p:sp>
        <p:sp>
          <p:nvSpPr>
            <p:cNvPr id="11" name="Tekstvak 10"/>
            <p:cNvSpPr txBox="1"/>
            <p:nvPr/>
          </p:nvSpPr>
          <p:spPr>
            <a:xfrm>
              <a:off x="5148064" y="5157192"/>
              <a:ext cx="3816424" cy="496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rgbClr val="C00000"/>
                  </a:solidFill>
                </a:rPr>
                <a:t>Prijs van het aandeel</a:t>
              </a:r>
            </a:p>
          </p:txBody>
        </p:sp>
        <p:sp>
          <p:nvSpPr>
            <p:cNvPr id="14" name="Vrije vorm 13"/>
            <p:cNvSpPr/>
            <p:nvPr/>
          </p:nvSpPr>
          <p:spPr bwMode="auto">
            <a:xfrm>
              <a:off x="2386013" y="1785378"/>
              <a:ext cx="1071562" cy="957822"/>
            </a:xfrm>
            <a:custGeom>
              <a:avLst/>
              <a:gdLst>
                <a:gd name="connsiteX0" fmla="*/ 1071562 w 1071562"/>
                <a:gd name="connsiteY0" fmla="*/ 957822 h 957822"/>
                <a:gd name="connsiteX1" fmla="*/ 814387 w 1071562"/>
                <a:gd name="connsiteY1" fmla="*/ 129147 h 957822"/>
                <a:gd name="connsiteX2" fmla="*/ 0 w 1071562"/>
                <a:gd name="connsiteY2" fmla="*/ 14847 h 9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62" h="957822">
                  <a:moveTo>
                    <a:pt x="1071562" y="957822"/>
                  </a:moveTo>
                  <a:cubicBezTo>
                    <a:pt x="1032271" y="622065"/>
                    <a:pt x="992981" y="286309"/>
                    <a:pt x="814387" y="129147"/>
                  </a:cubicBezTo>
                  <a:cubicBezTo>
                    <a:pt x="635793" y="-28015"/>
                    <a:pt x="317896" y="-6584"/>
                    <a:pt x="0" y="14847"/>
                  </a:cubicBez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Rechte verbindingslijn met pijl 19"/>
            <p:cNvCxnSpPr>
              <a:cxnSpLocks/>
              <a:stCxn id="14" idx="0"/>
            </p:cNvCxnSpPr>
            <p:nvPr/>
          </p:nvCxnSpPr>
          <p:spPr bwMode="auto">
            <a:xfrm flipH="1" flipV="1">
              <a:off x="2067621" y="1885169"/>
              <a:ext cx="1389954" cy="858031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22" name="Rechte verbindingslijn met pijl 21"/>
            <p:cNvCxnSpPr/>
            <p:nvPr/>
          </p:nvCxnSpPr>
          <p:spPr bwMode="auto">
            <a:xfrm flipH="1">
              <a:off x="1404144" y="2090465"/>
              <a:ext cx="71437" cy="1914599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26" name="Rechte verbindingslijn met pijl 25"/>
            <p:cNvCxnSpPr>
              <a:cxnSpLocks/>
              <a:stCxn id="8" idx="1"/>
            </p:cNvCxnSpPr>
            <p:nvPr/>
          </p:nvCxnSpPr>
          <p:spPr bwMode="auto">
            <a:xfrm flipH="1" flipV="1">
              <a:off x="1404144" y="4466730"/>
              <a:ext cx="376696" cy="73662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2" name="Rechte verbindingslijn met pijl 31"/>
            <p:cNvCxnSpPr>
              <a:cxnSpLocks/>
            </p:cNvCxnSpPr>
            <p:nvPr/>
          </p:nvCxnSpPr>
          <p:spPr bwMode="auto">
            <a:xfrm flipH="1" flipV="1">
              <a:off x="6425406" y="2016138"/>
              <a:ext cx="1134925" cy="548766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34" name="Rechte verbindingslijn met pijl 33"/>
            <p:cNvCxnSpPr/>
            <p:nvPr/>
          </p:nvCxnSpPr>
          <p:spPr bwMode="auto">
            <a:xfrm flipV="1">
              <a:off x="7056276" y="3047765"/>
              <a:ext cx="404936" cy="957299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36" name="Rechte verbindingslijn met pijl 35"/>
            <p:cNvCxnSpPr/>
            <p:nvPr/>
          </p:nvCxnSpPr>
          <p:spPr bwMode="auto">
            <a:xfrm>
              <a:off x="4716016" y="3170734"/>
              <a:ext cx="1224136" cy="83433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42" name="Rechte verbindingslijn met pijl 41"/>
            <p:cNvCxnSpPr>
              <a:cxnSpLocks/>
            </p:cNvCxnSpPr>
            <p:nvPr/>
          </p:nvCxnSpPr>
          <p:spPr bwMode="auto">
            <a:xfrm flipH="1" flipV="1">
              <a:off x="6904143" y="4829598"/>
              <a:ext cx="90858" cy="39975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44" name="Rechte verbindingslijn met pijl 43"/>
            <p:cNvCxnSpPr/>
            <p:nvPr/>
          </p:nvCxnSpPr>
          <p:spPr bwMode="auto">
            <a:xfrm flipV="1">
              <a:off x="4663591" y="2063106"/>
              <a:ext cx="672393" cy="657396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6" name="Rechte verbindingslijn met pijl 45"/>
            <p:cNvCxnSpPr/>
            <p:nvPr/>
          </p:nvCxnSpPr>
          <p:spPr bwMode="auto">
            <a:xfrm flipH="1">
              <a:off x="3457575" y="3170734"/>
              <a:ext cx="483096" cy="175664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7178" name="Tekstvak 7177"/>
            <p:cNvSpPr txBox="1"/>
            <p:nvPr/>
          </p:nvSpPr>
          <p:spPr>
            <a:xfrm>
              <a:off x="962620" y="2743200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+</a:t>
              </a:r>
            </a:p>
          </p:txBody>
        </p:sp>
        <p:sp>
          <p:nvSpPr>
            <p:cNvPr id="50" name="Tekstvak 49"/>
            <p:cNvSpPr txBox="1"/>
            <p:nvPr/>
          </p:nvSpPr>
          <p:spPr>
            <a:xfrm>
              <a:off x="7380050" y="3295581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+</a:t>
              </a:r>
            </a:p>
          </p:txBody>
        </p:sp>
        <p:sp>
          <p:nvSpPr>
            <p:cNvPr id="51" name="Tekstvak 50"/>
            <p:cNvSpPr txBox="1"/>
            <p:nvPr/>
          </p:nvSpPr>
          <p:spPr>
            <a:xfrm>
              <a:off x="6954386" y="1765152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+</a:t>
              </a:r>
            </a:p>
          </p:txBody>
        </p:sp>
        <p:sp>
          <p:nvSpPr>
            <p:cNvPr id="52" name="Tekstvak 51"/>
            <p:cNvSpPr txBox="1"/>
            <p:nvPr/>
          </p:nvSpPr>
          <p:spPr>
            <a:xfrm>
              <a:off x="4336162" y="2113707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+</a:t>
              </a:r>
            </a:p>
          </p:txBody>
        </p:sp>
        <p:sp>
          <p:nvSpPr>
            <p:cNvPr id="53" name="Tekstvak 52"/>
            <p:cNvSpPr txBox="1"/>
            <p:nvPr/>
          </p:nvSpPr>
          <p:spPr>
            <a:xfrm>
              <a:off x="2663527" y="1649809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+</a:t>
              </a:r>
            </a:p>
          </p:txBody>
        </p:sp>
        <p:sp>
          <p:nvSpPr>
            <p:cNvPr id="54" name="Tekstvak 53"/>
            <p:cNvSpPr txBox="1"/>
            <p:nvPr/>
          </p:nvSpPr>
          <p:spPr>
            <a:xfrm>
              <a:off x="3627548" y="4215455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+</a:t>
              </a:r>
            </a:p>
          </p:txBody>
        </p:sp>
        <p:sp>
          <p:nvSpPr>
            <p:cNvPr id="55" name="Tekstvak 54"/>
            <p:cNvSpPr txBox="1"/>
            <p:nvPr/>
          </p:nvSpPr>
          <p:spPr>
            <a:xfrm>
              <a:off x="1164771" y="4732396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+</a:t>
              </a:r>
            </a:p>
          </p:txBody>
        </p:sp>
        <p:sp>
          <p:nvSpPr>
            <p:cNvPr id="56" name="Tekstvak 55"/>
            <p:cNvSpPr txBox="1"/>
            <p:nvPr/>
          </p:nvSpPr>
          <p:spPr>
            <a:xfrm>
              <a:off x="4907756" y="3366815"/>
              <a:ext cx="360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-</a:t>
              </a:r>
            </a:p>
          </p:txBody>
        </p:sp>
        <p:sp>
          <p:nvSpPr>
            <p:cNvPr id="2" name="Vrije vorm 1"/>
            <p:cNvSpPr/>
            <p:nvPr/>
          </p:nvSpPr>
          <p:spPr bwMode="auto">
            <a:xfrm>
              <a:off x="238291" y="1971675"/>
              <a:ext cx="4962359" cy="4034006"/>
            </a:xfrm>
            <a:custGeom>
              <a:avLst/>
              <a:gdLst>
                <a:gd name="connsiteX0" fmla="*/ 4962359 w 4962359"/>
                <a:gd name="connsiteY0" fmla="*/ 3557588 h 4034006"/>
                <a:gd name="connsiteX1" fmla="*/ 2033422 w 4962359"/>
                <a:gd name="connsiteY1" fmla="*/ 3943350 h 4034006"/>
                <a:gd name="connsiteX2" fmla="*/ 533234 w 4962359"/>
                <a:gd name="connsiteY2" fmla="*/ 3757613 h 4034006"/>
                <a:gd name="connsiteX3" fmla="*/ 4597 w 4962359"/>
                <a:gd name="connsiteY3" fmla="*/ 1214438 h 4034006"/>
                <a:gd name="connsiteX4" fmla="*/ 776122 w 4962359"/>
                <a:gd name="connsiteY4" fmla="*/ 0 h 403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2359" h="4034006">
                  <a:moveTo>
                    <a:pt x="4962359" y="3557588"/>
                  </a:moveTo>
                  <a:cubicBezTo>
                    <a:pt x="3866984" y="3733800"/>
                    <a:pt x="2771609" y="3910013"/>
                    <a:pt x="2033422" y="3943350"/>
                  </a:cubicBezTo>
                  <a:cubicBezTo>
                    <a:pt x="1295234" y="3976688"/>
                    <a:pt x="871372" y="4212432"/>
                    <a:pt x="533234" y="3757613"/>
                  </a:cubicBezTo>
                  <a:cubicBezTo>
                    <a:pt x="195096" y="3302794"/>
                    <a:pt x="-35884" y="1840707"/>
                    <a:pt x="4597" y="1214438"/>
                  </a:cubicBezTo>
                  <a:cubicBezTo>
                    <a:pt x="45078" y="588169"/>
                    <a:pt x="410600" y="294084"/>
                    <a:pt x="776122" y="0"/>
                  </a:cubicBez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Vrije vorm 6"/>
            <p:cNvSpPr/>
            <p:nvPr/>
          </p:nvSpPr>
          <p:spPr bwMode="auto">
            <a:xfrm>
              <a:off x="298548" y="1914525"/>
              <a:ext cx="4730652" cy="3986811"/>
            </a:xfrm>
            <a:custGeom>
              <a:avLst/>
              <a:gdLst>
                <a:gd name="connsiteX0" fmla="*/ 701577 w 4730652"/>
                <a:gd name="connsiteY0" fmla="*/ 0 h 3986811"/>
                <a:gd name="connsiteX1" fmla="*/ 15777 w 4730652"/>
                <a:gd name="connsiteY1" fmla="*/ 2414588 h 3986811"/>
                <a:gd name="connsiteX2" fmla="*/ 1301652 w 4730652"/>
                <a:gd name="connsiteY2" fmla="*/ 3943350 h 3986811"/>
                <a:gd name="connsiteX3" fmla="*/ 4730652 w 4730652"/>
                <a:gd name="connsiteY3" fmla="*/ 3600450 h 3986811"/>
                <a:gd name="connsiteX4" fmla="*/ 4730652 w 4730652"/>
                <a:gd name="connsiteY4" fmla="*/ 3600450 h 3986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0652" h="3986811">
                  <a:moveTo>
                    <a:pt x="701577" y="0"/>
                  </a:moveTo>
                  <a:cubicBezTo>
                    <a:pt x="308670" y="878681"/>
                    <a:pt x="-84236" y="1757363"/>
                    <a:pt x="15777" y="2414588"/>
                  </a:cubicBezTo>
                  <a:cubicBezTo>
                    <a:pt x="115789" y="3071813"/>
                    <a:pt x="515840" y="3745706"/>
                    <a:pt x="1301652" y="3943350"/>
                  </a:cubicBezTo>
                  <a:cubicBezTo>
                    <a:pt x="2087464" y="4140994"/>
                    <a:pt x="4730652" y="3600450"/>
                    <a:pt x="4730652" y="3600450"/>
                  </a:cubicBezTo>
                  <a:lnTo>
                    <a:pt x="4730652" y="360045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Vrije vorm 12"/>
            <p:cNvSpPr/>
            <p:nvPr/>
          </p:nvSpPr>
          <p:spPr bwMode="auto">
            <a:xfrm>
              <a:off x="190853" y="1104367"/>
              <a:ext cx="4909785" cy="4864837"/>
            </a:xfrm>
            <a:custGeom>
              <a:avLst/>
              <a:gdLst>
                <a:gd name="connsiteX0" fmla="*/ 4909785 w 4909785"/>
                <a:gd name="connsiteY0" fmla="*/ 4224871 h 4864837"/>
                <a:gd name="connsiteX1" fmla="*/ 4081110 w 4909785"/>
                <a:gd name="connsiteY1" fmla="*/ 4224871 h 4864837"/>
                <a:gd name="connsiteX2" fmla="*/ 1895122 w 4909785"/>
                <a:gd name="connsiteY2" fmla="*/ 4839233 h 4864837"/>
                <a:gd name="connsiteX3" fmla="*/ 52035 w 4909785"/>
                <a:gd name="connsiteY3" fmla="*/ 3239033 h 4864837"/>
                <a:gd name="connsiteX4" fmla="*/ 566385 w 4909785"/>
                <a:gd name="connsiteY4" fmla="*/ 224371 h 4864837"/>
                <a:gd name="connsiteX5" fmla="*/ 1195035 w 4909785"/>
                <a:gd name="connsiteY5" fmla="*/ 452971 h 486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9785" h="4864837">
                  <a:moveTo>
                    <a:pt x="4909785" y="4224871"/>
                  </a:moveTo>
                  <a:cubicBezTo>
                    <a:pt x="4746669" y="4173674"/>
                    <a:pt x="4583554" y="4122477"/>
                    <a:pt x="4081110" y="4224871"/>
                  </a:cubicBezTo>
                  <a:cubicBezTo>
                    <a:pt x="3578666" y="4327265"/>
                    <a:pt x="2566634" y="5003539"/>
                    <a:pt x="1895122" y="4839233"/>
                  </a:cubicBezTo>
                  <a:cubicBezTo>
                    <a:pt x="1223610" y="4674927"/>
                    <a:pt x="273491" y="4008177"/>
                    <a:pt x="52035" y="3239033"/>
                  </a:cubicBezTo>
                  <a:cubicBezTo>
                    <a:pt x="-169421" y="2469889"/>
                    <a:pt x="375885" y="688715"/>
                    <a:pt x="566385" y="224371"/>
                  </a:cubicBezTo>
                  <a:cubicBezTo>
                    <a:pt x="756885" y="-239973"/>
                    <a:pt x="975960" y="106499"/>
                    <a:pt x="1195035" y="452971"/>
                  </a:cubicBez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3547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AB723-9EAD-7A5D-26D1-50FAC8A32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62454C-27D0-9B55-219D-18656F3C61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990601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3567A7-2E8E-52CF-60E2-88064AF62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90601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6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9790-D179-3FC1-0A8F-E1770C44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0FCBC2"/>
                </a:solidFill>
              </a:rPr>
              <a:t>Patronen</a:t>
            </a:r>
            <a:r>
              <a:rPr lang="en-GB" dirty="0">
                <a:solidFill>
                  <a:srgbClr val="0FCBC2"/>
                </a:solidFill>
              </a:rPr>
              <a:t> </a:t>
            </a:r>
            <a:r>
              <a:rPr lang="en-GB" dirty="0" err="1">
                <a:solidFill>
                  <a:srgbClr val="0FCBC2"/>
                </a:solidFill>
              </a:rPr>
              <a:t>zien</a:t>
            </a:r>
            <a:r>
              <a:rPr lang="en-GB" dirty="0">
                <a:solidFill>
                  <a:srgbClr val="0FCBC2"/>
                </a:solidFill>
              </a:rPr>
              <a:t> </a:t>
            </a:r>
            <a:r>
              <a:rPr lang="en-GB" dirty="0" err="1">
                <a:solidFill>
                  <a:srgbClr val="0FCBC2"/>
                </a:solidFill>
              </a:rPr>
              <a:t>helpt</a:t>
            </a:r>
            <a:endParaRPr lang="en-GB" dirty="0">
              <a:solidFill>
                <a:srgbClr val="0FCBC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143D6-663C-C5D0-A793-CBE1E10AD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6424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CAC90A34-2258-D444-BDA1-050522579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60337"/>
            <a:ext cx="7772400" cy="1143000"/>
          </a:xfrm>
        </p:spPr>
        <p:txBody>
          <a:bodyPr/>
          <a:lstStyle/>
          <a:p>
            <a:r>
              <a:rPr lang="en-NL" altLang="en-NL" dirty="0">
                <a:solidFill>
                  <a:srgbClr val="00ACB0"/>
                </a:solidFill>
              </a:rPr>
              <a:t>Kim &amp; Anderson (1998)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AE8F3067-D3CE-C741-A8B6-67F178C72F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6688" y="1246981"/>
            <a:ext cx="7881938" cy="4364038"/>
          </a:xfrm>
        </p:spPr>
        <p:txBody>
          <a:bodyPr/>
          <a:lstStyle/>
          <a:p>
            <a:r>
              <a:rPr lang="en-NL" altLang="en-NL" dirty="0"/>
              <a:t>Acht archetypen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1. Icarus paradox (succes-leidt-tot-falen);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2. Afschuiven;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3. Beperkingen aan succes;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4. Verschuivende doelen;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5. Groei en onderinvestering;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6. Succes-leidt-tot-aandacht;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7. Escalatie</a:t>
            </a:r>
          </a:p>
          <a:p>
            <a:pPr marL="533400" lvl="1" indent="0">
              <a:buFont typeface="Zapf Dingbats" charset="2"/>
              <a:buNone/>
            </a:pPr>
            <a:r>
              <a:rPr lang="en-NL" altLang="en-NL" dirty="0"/>
              <a:t>8. Individueel gewin</a:t>
            </a:r>
          </a:p>
        </p:txBody>
      </p:sp>
    </p:spTree>
    <p:extLst>
      <p:ext uri="{BB962C8B-B14F-4D97-AF65-F5344CB8AC3E}">
        <p14:creationId xmlns:p14="http://schemas.microsoft.com/office/powerpoint/2010/main" val="35682848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9ECF6789-4B05-814D-86C0-C6CCC2246E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L" altLang="en-NL" dirty="0">
                <a:solidFill>
                  <a:srgbClr val="00ACB0"/>
                </a:solidFill>
              </a:rPr>
              <a:t>Patroon1. Succes-leidt-tot-falen</a:t>
            </a:r>
          </a:p>
        </p:txBody>
      </p:sp>
      <p:pic>
        <p:nvPicPr>
          <p:cNvPr id="25602" name="Picture 4" descr="Diagram&#10;&#10;Description automatically generated">
            <a:extLst>
              <a:ext uri="{FF2B5EF4-FFF2-40B4-BE49-F238E27FC236}">
                <a16:creationId xmlns:a16="http://schemas.microsoft.com/office/drawing/2014/main" id="{6A5B4B65-1D64-614C-A13D-DCFC4CAF1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73238"/>
            <a:ext cx="37084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 descr="Diagram&#10;&#10;Description automatically generated">
            <a:extLst>
              <a:ext uri="{FF2B5EF4-FFF2-40B4-BE49-F238E27FC236}">
                <a16:creationId xmlns:a16="http://schemas.microsoft.com/office/drawing/2014/main" id="{D8D507D0-06A1-064F-9D4B-481298DD9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75" y="1804988"/>
            <a:ext cx="4117975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29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93E6E-05A8-E445-873B-35427D1F9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FF63C1-1C78-3A43-B035-E500B29AF3ED}"/>
              </a:ext>
            </a:extLst>
          </p:cNvPr>
          <p:cNvSpPr/>
          <p:nvPr/>
        </p:nvSpPr>
        <p:spPr bwMode="auto">
          <a:xfrm>
            <a:off x="1979712" y="2708920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58187BE-4E9C-B04D-B830-F3648E8947B5}"/>
              </a:ext>
            </a:extLst>
          </p:cNvPr>
          <p:cNvSpPr/>
          <p:nvPr/>
        </p:nvSpPr>
        <p:spPr bwMode="auto">
          <a:xfrm>
            <a:off x="1043608" y="2492896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67EC2A-D9ED-2743-9421-E1AE8423DAFB}"/>
              </a:ext>
            </a:extLst>
          </p:cNvPr>
          <p:cNvSpPr/>
          <p:nvPr/>
        </p:nvSpPr>
        <p:spPr bwMode="auto">
          <a:xfrm rot="6529656">
            <a:off x="3203848" y="4077072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C90A803-1A14-C648-9FEA-F6E4616EF33F}"/>
              </a:ext>
            </a:extLst>
          </p:cNvPr>
          <p:cNvSpPr/>
          <p:nvPr/>
        </p:nvSpPr>
        <p:spPr bwMode="auto">
          <a:xfrm>
            <a:off x="3661048" y="3672998"/>
            <a:ext cx="2088232" cy="127787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nl-NL" sz="1700" dirty="0" err="1">
                <a:latin typeface="Arial" charset="0"/>
              </a:rPr>
              <a:t>Decreasing</a:t>
            </a:r>
            <a:r>
              <a:rPr lang="nl-NL" sz="1700" dirty="0">
                <a:latin typeface="Arial" charset="0"/>
              </a:rPr>
              <a:t> </a:t>
            </a:r>
            <a:r>
              <a:rPr lang="nl-NL" sz="1700" dirty="0" err="1">
                <a:latin typeface="Arial" charset="0"/>
              </a:rPr>
              <a:t>internal</a:t>
            </a:r>
            <a:r>
              <a:rPr lang="nl-NL" sz="1700" dirty="0">
                <a:latin typeface="Arial" charset="0"/>
              </a:rPr>
              <a:t> </a:t>
            </a:r>
            <a:r>
              <a:rPr lang="nl-NL" sz="1700" dirty="0" err="1">
                <a:latin typeface="Arial" charset="0"/>
              </a:rPr>
              <a:t>motivation</a:t>
            </a:r>
            <a:endParaRPr lang="en-NL" sz="1700" dirty="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3E99D00-A241-B840-A65B-930DFBC60B87}"/>
              </a:ext>
            </a:extLst>
          </p:cNvPr>
          <p:cNvSpPr/>
          <p:nvPr/>
        </p:nvSpPr>
        <p:spPr bwMode="auto">
          <a:xfrm>
            <a:off x="1764466" y="1813403"/>
            <a:ext cx="1900544" cy="13716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</a:t>
            </a:r>
            <a:r>
              <a:rPr kumimoji="0" lang="en-NL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nder performing staff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BCC704-83B3-E94D-B0F1-9526BC7479B3}"/>
              </a:ext>
            </a:extLst>
          </p:cNvPr>
          <p:cNvSpPr/>
          <p:nvPr/>
        </p:nvSpPr>
        <p:spPr bwMode="auto">
          <a:xfrm>
            <a:off x="5618236" y="1749161"/>
            <a:ext cx="1900544" cy="13716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nl-NL" sz="1700" dirty="0" err="1">
                <a:latin typeface="Arial" charset="0"/>
              </a:rPr>
              <a:t>Increasing</a:t>
            </a:r>
            <a:r>
              <a:rPr lang="nl-NL" sz="1700" dirty="0">
                <a:latin typeface="Arial" charset="0"/>
              </a:rPr>
              <a:t> control</a:t>
            </a:r>
            <a:endParaRPr lang="en-NL" sz="1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71731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67C32C76-DD22-BF4C-AA89-58AEA5364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265112"/>
            <a:ext cx="7772400" cy="1143000"/>
          </a:xfrm>
        </p:spPr>
        <p:txBody>
          <a:bodyPr/>
          <a:lstStyle/>
          <a:p>
            <a:r>
              <a:rPr lang="en-GB" altLang="en-NL" dirty="0">
                <a:solidFill>
                  <a:srgbClr val="00ACB0"/>
                </a:solidFill>
              </a:rPr>
              <a:t>P</a:t>
            </a:r>
            <a:r>
              <a:rPr lang="en-NL" altLang="en-NL" dirty="0">
                <a:solidFill>
                  <a:srgbClr val="00ACB0"/>
                </a:solidFill>
              </a:rPr>
              <a:t>atroon 2. Afschuiven</a:t>
            </a:r>
          </a:p>
        </p:txBody>
      </p:sp>
      <p:pic>
        <p:nvPicPr>
          <p:cNvPr id="26626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9D9C7651-5498-5C49-A70A-84A612CFFD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" y="1628775"/>
            <a:ext cx="3954463" cy="4392613"/>
          </a:xfrm>
        </p:spPr>
      </p:pic>
      <p:pic>
        <p:nvPicPr>
          <p:cNvPr id="26627" name="Picture 8" descr="Diagram&#10;&#10;Description automatically generated">
            <a:extLst>
              <a:ext uri="{FF2B5EF4-FFF2-40B4-BE49-F238E27FC236}">
                <a16:creationId xmlns:a16="http://schemas.microsoft.com/office/drawing/2014/main" id="{F0AA1053-0811-F541-8587-054807DC0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775"/>
            <a:ext cx="3954463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111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51466A86-763D-412E-B8F2-A55C2ACB230F}"/>
              </a:ext>
            </a:extLst>
          </p:cNvPr>
          <p:cNvGrpSpPr/>
          <p:nvPr/>
        </p:nvGrpSpPr>
        <p:grpSpPr>
          <a:xfrm>
            <a:off x="251519" y="260648"/>
            <a:ext cx="8441624" cy="5196051"/>
            <a:chOff x="251519" y="260648"/>
            <a:chExt cx="8441624" cy="5196051"/>
          </a:xfrm>
        </p:grpSpPr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1B601524-C85E-4C49-B7FE-1D6355496BDC}"/>
                </a:ext>
              </a:extLst>
            </p:cNvPr>
            <p:cNvGrpSpPr/>
            <p:nvPr/>
          </p:nvGrpSpPr>
          <p:grpSpPr>
            <a:xfrm>
              <a:off x="251519" y="449528"/>
              <a:ext cx="8441624" cy="5007171"/>
              <a:chOff x="537799" y="-6769"/>
              <a:chExt cx="8441624" cy="5007171"/>
            </a:xfrm>
          </p:grpSpPr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A29989E6-F5F7-430B-B030-5263E85F3496}"/>
                  </a:ext>
                </a:extLst>
              </p:cNvPr>
              <p:cNvSpPr txBox="1"/>
              <p:nvPr/>
            </p:nvSpPr>
            <p:spPr>
              <a:xfrm>
                <a:off x="827584" y="2492896"/>
                <a:ext cx="27363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800" dirty="0">
                    <a:solidFill>
                      <a:srgbClr val="C00000"/>
                    </a:solidFill>
                  </a:rPr>
                  <a:t>Problemen bij het leveren aan klanten</a:t>
                </a:r>
              </a:p>
            </p:txBody>
          </p:sp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28907E20-97E8-45AC-BA66-752EEB52A3E7}"/>
                  </a:ext>
                </a:extLst>
              </p:cNvPr>
              <p:cNvSpPr txBox="1"/>
              <p:nvPr/>
            </p:nvSpPr>
            <p:spPr>
              <a:xfrm>
                <a:off x="2104571" y="918168"/>
                <a:ext cx="208823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800" dirty="0"/>
                  <a:t>Heroïsche reddingsoperatie van Jan om problemen op te lossen</a:t>
                </a:r>
              </a:p>
            </p:txBody>
          </p:sp>
          <p:sp>
            <p:nvSpPr>
              <p:cNvPr id="9" name="Tekstvak 8">
                <a:extLst>
                  <a:ext uri="{FF2B5EF4-FFF2-40B4-BE49-F238E27FC236}">
                    <a16:creationId xmlns:a16="http://schemas.microsoft.com/office/drawing/2014/main" id="{5145C743-0B8A-41CC-8F92-0073003FCBD3}"/>
                  </a:ext>
                </a:extLst>
              </p:cNvPr>
              <p:cNvSpPr txBox="1"/>
              <p:nvPr/>
            </p:nvSpPr>
            <p:spPr>
              <a:xfrm>
                <a:off x="4901891" y="1795331"/>
                <a:ext cx="3024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800" dirty="0"/>
                  <a:t>Beloning volgt voor de ‘redding’</a:t>
                </a:r>
              </a:p>
            </p:txBody>
          </p:sp>
          <p:sp>
            <p:nvSpPr>
              <p:cNvPr id="11" name="Tekstvak 10">
                <a:extLst>
                  <a:ext uri="{FF2B5EF4-FFF2-40B4-BE49-F238E27FC236}">
                    <a16:creationId xmlns:a16="http://schemas.microsoft.com/office/drawing/2014/main" id="{F6981F26-8FB0-46AE-A72A-9A9DA5C94BB4}"/>
                  </a:ext>
                </a:extLst>
              </p:cNvPr>
              <p:cNvSpPr txBox="1"/>
              <p:nvPr/>
            </p:nvSpPr>
            <p:spPr>
              <a:xfrm>
                <a:off x="4860032" y="3573016"/>
                <a:ext cx="34563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800" dirty="0"/>
                  <a:t>Verbeteren en herontwerpen van leverancier-klant-proces is niet in het belang van de ‘</a:t>
                </a:r>
                <a:r>
                  <a:rPr lang="nl-NL" sz="1800" dirty="0" err="1"/>
                  <a:t>hero</a:t>
                </a:r>
                <a:r>
                  <a:rPr lang="nl-NL" sz="1800" dirty="0"/>
                  <a:t>’ </a:t>
                </a:r>
              </a:p>
            </p:txBody>
          </p:sp>
          <p:sp>
            <p:nvSpPr>
              <p:cNvPr id="12" name="Tekstvak 11">
                <a:extLst>
                  <a:ext uri="{FF2B5EF4-FFF2-40B4-BE49-F238E27FC236}">
                    <a16:creationId xmlns:a16="http://schemas.microsoft.com/office/drawing/2014/main" id="{CB66FAAC-17EA-47FB-96EA-7B621340F859}"/>
                  </a:ext>
                </a:extLst>
              </p:cNvPr>
              <p:cNvSpPr txBox="1"/>
              <p:nvPr/>
            </p:nvSpPr>
            <p:spPr>
              <a:xfrm>
                <a:off x="1475656" y="4077072"/>
                <a:ext cx="27363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800" dirty="0"/>
                  <a:t>Effectiviteit van het distributiesysteem wordt</a:t>
                </a:r>
              </a:p>
              <a:p>
                <a:r>
                  <a:rPr lang="nl-NL" sz="1800" dirty="0"/>
                  <a:t>niet verbeterd</a:t>
                </a:r>
              </a:p>
            </p:txBody>
          </p:sp>
          <p:sp>
            <p:nvSpPr>
              <p:cNvPr id="13" name="Vrije vorm: vorm 12">
                <a:extLst>
                  <a:ext uri="{FF2B5EF4-FFF2-40B4-BE49-F238E27FC236}">
                    <a16:creationId xmlns:a16="http://schemas.microsoft.com/office/drawing/2014/main" id="{E4B29C1C-CA5A-452B-A006-C3B8B9917D7C}"/>
                  </a:ext>
                </a:extLst>
              </p:cNvPr>
              <p:cNvSpPr/>
              <p:nvPr/>
            </p:nvSpPr>
            <p:spPr bwMode="auto">
              <a:xfrm>
                <a:off x="537799" y="1538514"/>
                <a:ext cx="1566772" cy="1117600"/>
              </a:xfrm>
              <a:custGeom>
                <a:avLst/>
                <a:gdLst>
                  <a:gd name="connsiteX0" fmla="*/ 245972 w 1566772"/>
                  <a:gd name="connsiteY0" fmla="*/ 1117600 h 1117600"/>
                  <a:gd name="connsiteX1" fmla="*/ 100830 w 1566772"/>
                  <a:gd name="connsiteY1" fmla="*/ 290286 h 1117600"/>
                  <a:gd name="connsiteX2" fmla="*/ 1566772 w 1566772"/>
                  <a:gd name="connsiteY2" fmla="*/ 0 h 111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66772" h="1117600">
                    <a:moveTo>
                      <a:pt x="245972" y="1117600"/>
                    </a:moveTo>
                    <a:cubicBezTo>
                      <a:pt x="63334" y="797076"/>
                      <a:pt x="-119303" y="476553"/>
                      <a:pt x="100830" y="290286"/>
                    </a:cubicBezTo>
                    <a:cubicBezTo>
                      <a:pt x="320963" y="104019"/>
                      <a:pt x="943867" y="52009"/>
                      <a:pt x="1566772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5666D461-7615-4CD6-A2E3-F60903A309CB}"/>
                  </a:ext>
                </a:extLst>
              </p:cNvPr>
              <p:cNvSpPr/>
              <p:nvPr/>
            </p:nvSpPr>
            <p:spPr bwMode="auto">
              <a:xfrm>
                <a:off x="2989943" y="1915886"/>
                <a:ext cx="901124" cy="856343"/>
              </a:xfrm>
              <a:custGeom>
                <a:avLst/>
                <a:gdLst>
                  <a:gd name="connsiteX0" fmla="*/ 841828 w 901124"/>
                  <a:gd name="connsiteY0" fmla="*/ 0 h 856343"/>
                  <a:gd name="connsiteX1" fmla="*/ 812800 w 901124"/>
                  <a:gd name="connsiteY1" fmla="*/ 551543 h 856343"/>
                  <a:gd name="connsiteX2" fmla="*/ 0 w 901124"/>
                  <a:gd name="connsiteY2" fmla="*/ 856343 h 856343"/>
                  <a:gd name="connsiteX3" fmla="*/ 0 w 901124"/>
                  <a:gd name="connsiteY3" fmla="*/ 856343 h 856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1124" h="856343">
                    <a:moveTo>
                      <a:pt x="841828" y="0"/>
                    </a:moveTo>
                    <a:cubicBezTo>
                      <a:pt x="897466" y="204409"/>
                      <a:pt x="953105" y="408819"/>
                      <a:pt x="812800" y="551543"/>
                    </a:cubicBezTo>
                    <a:cubicBezTo>
                      <a:pt x="672495" y="694267"/>
                      <a:pt x="0" y="856343"/>
                      <a:pt x="0" y="856343"/>
                    </a:cubicBezTo>
                    <a:lnTo>
                      <a:pt x="0" y="856343"/>
                    </a:ln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Vrije vorm: vorm 16">
                <a:extLst>
                  <a:ext uri="{FF2B5EF4-FFF2-40B4-BE49-F238E27FC236}">
                    <a16:creationId xmlns:a16="http://schemas.microsoft.com/office/drawing/2014/main" id="{8F748062-1929-4269-A555-55D9E9E337B7}"/>
                  </a:ext>
                </a:extLst>
              </p:cNvPr>
              <p:cNvSpPr/>
              <p:nvPr/>
            </p:nvSpPr>
            <p:spPr bwMode="auto">
              <a:xfrm rot="542931">
                <a:off x="3667339" y="1087849"/>
                <a:ext cx="2170831" cy="487608"/>
              </a:xfrm>
              <a:custGeom>
                <a:avLst/>
                <a:gdLst>
                  <a:gd name="connsiteX0" fmla="*/ 0 w 2743200"/>
                  <a:gd name="connsiteY0" fmla="*/ 259989 h 826046"/>
                  <a:gd name="connsiteX1" fmla="*/ 1756229 w 2743200"/>
                  <a:gd name="connsiteY1" fmla="*/ 27760 h 826046"/>
                  <a:gd name="connsiteX2" fmla="*/ 2743200 w 2743200"/>
                  <a:gd name="connsiteY2" fmla="*/ 826046 h 826046"/>
                  <a:gd name="connsiteX3" fmla="*/ 2743200 w 2743200"/>
                  <a:gd name="connsiteY3" fmla="*/ 826046 h 826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3200" h="826046">
                    <a:moveTo>
                      <a:pt x="0" y="259989"/>
                    </a:moveTo>
                    <a:cubicBezTo>
                      <a:pt x="649514" y="96703"/>
                      <a:pt x="1299029" y="-66583"/>
                      <a:pt x="1756229" y="27760"/>
                    </a:cubicBezTo>
                    <a:cubicBezTo>
                      <a:pt x="2213429" y="122103"/>
                      <a:pt x="2743200" y="826046"/>
                      <a:pt x="2743200" y="826046"/>
                    </a:cubicBezTo>
                    <a:lnTo>
                      <a:pt x="2743200" y="826046"/>
                    </a:lnTo>
                  </a:path>
                </a:pathLst>
              </a:custGeom>
              <a:noFill/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Vrije vorm: vorm 17">
                <a:extLst>
                  <a:ext uri="{FF2B5EF4-FFF2-40B4-BE49-F238E27FC236}">
                    <a16:creationId xmlns:a16="http://schemas.microsoft.com/office/drawing/2014/main" id="{7B01B8CF-2243-4BC8-A4D3-C99267E95E68}"/>
                  </a:ext>
                </a:extLst>
              </p:cNvPr>
              <p:cNvSpPr/>
              <p:nvPr/>
            </p:nvSpPr>
            <p:spPr bwMode="auto">
              <a:xfrm>
                <a:off x="3130087" y="4527876"/>
                <a:ext cx="1773272" cy="335616"/>
              </a:xfrm>
              <a:custGeom>
                <a:avLst/>
                <a:gdLst>
                  <a:gd name="connsiteX0" fmla="*/ 2206171 w 2206171"/>
                  <a:gd name="connsiteY0" fmla="*/ 0 h 592160"/>
                  <a:gd name="connsiteX1" fmla="*/ 798285 w 2206171"/>
                  <a:gd name="connsiteY1" fmla="*/ 551543 h 592160"/>
                  <a:gd name="connsiteX2" fmla="*/ 0 w 2206171"/>
                  <a:gd name="connsiteY2" fmla="*/ 508000 h 592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06171" h="592160">
                    <a:moveTo>
                      <a:pt x="2206171" y="0"/>
                    </a:moveTo>
                    <a:cubicBezTo>
                      <a:pt x="1686075" y="233438"/>
                      <a:pt x="1165980" y="466876"/>
                      <a:pt x="798285" y="551543"/>
                    </a:cubicBezTo>
                    <a:cubicBezTo>
                      <a:pt x="430590" y="636210"/>
                      <a:pt x="215295" y="572105"/>
                      <a:pt x="0" y="50800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9" name="Vrije vorm: vorm 18">
                <a:extLst>
                  <a:ext uri="{FF2B5EF4-FFF2-40B4-BE49-F238E27FC236}">
                    <a16:creationId xmlns:a16="http://schemas.microsoft.com/office/drawing/2014/main" id="{29374C6D-56CC-46BF-B832-C557B15C6AF5}"/>
                  </a:ext>
                </a:extLst>
              </p:cNvPr>
              <p:cNvSpPr/>
              <p:nvPr/>
            </p:nvSpPr>
            <p:spPr bwMode="auto">
              <a:xfrm>
                <a:off x="763176" y="3134796"/>
                <a:ext cx="636968" cy="1361550"/>
              </a:xfrm>
              <a:custGeom>
                <a:avLst/>
                <a:gdLst>
                  <a:gd name="connsiteX0" fmla="*/ 636968 w 636968"/>
                  <a:gd name="connsiteY0" fmla="*/ 899885 h 899885"/>
                  <a:gd name="connsiteX1" fmla="*/ 70911 w 636968"/>
                  <a:gd name="connsiteY1" fmla="*/ 595085 h 899885"/>
                  <a:gd name="connsiteX2" fmla="*/ 27368 w 636968"/>
                  <a:gd name="connsiteY2" fmla="*/ 0 h 89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6968" h="899885">
                    <a:moveTo>
                      <a:pt x="636968" y="899885"/>
                    </a:moveTo>
                    <a:cubicBezTo>
                      <a:pt x="404739" y="822475"/>
                      <a:pt x="172511" y="745066"/>
                      <a:pt x="70911" y="595085"/>
                    </a:cubicBezTo>
                    <a:cubicBezTo>
                      <a:pt x="-30689" y="445104"/>
                      <a:pt x="-1661" y="222552"/>
                      <a:pt x="27368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1BC5F203-B39F-4A79-A2F2-59B97CA9D8AE}"/>
                  </a:ext>
                </a:extLst>
              </p:cNvPr>
              <p:cNvSpPr/>
              <p:nvPr/>
            </p:nvSpPr>
            <p:spPr bwMode="auto">
              <a:xfrm>
                <a:off x="2946400" y="3018971"/>
                <a:ext cx="1973943" cy="522515"/>
              </a:xfrm>
              <a:custGeom>
                <a:avLst/>
                <a:gdLst>
                  <a:gd name="connsiteX0" fmla="*/ 0 w 1973943"/>
                  <a:gd name="connsiteY0" fmla="*/ 0 h 522515"/>
                  <a:gd name="connsiteX1" fmla="*/ 1538514 w 1973943"/>
                  <a:gd name="connsiteY1" fmla="*/ 159658 h 522515"/>
                  <a:gd name="connsiteX2" fmla="*/ 1973943 w 1973943"/>
                  <a:gd name="connsiteY2" fmla="*/ 522515 h 522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3943" h="522515">
                    <a:moveTo>
                      <a:pt x="0" y="0"/>
                    </a:moveTo>
                    <a:cubicBezTo>
                      <a:pt x="604762" y="36286"/>
                      <a:pt x="1209524" y="72572"/>
                      <a:pt x="1538514" y="159658"/>
                    </a:cubicBezTo>
                    <a:cubicBezTo>
                      <a:pt x="1867504" y="246744"/>
                      <a:pt x="1920723" y="384629"/>
                      <a:pt x="1973943" y="522515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8" name="Gedachtewolkje: wolk 27">
                <a:extLst>
                  <a:ext uri="{FF2B5EF4-FFF2-40B4-BE49-F238E27FC236}">
                    <a16:creationId xmlns:a16="http://schemas.microsoft.com/office/drawing/2014/main" id="{124433B9-B48B-4435-84CD-75DAF445BC78}"/>
                  </a:ext>
                </a:extLst>
              </p:cNvPr>
              <p:cNvSpPr/>
              <p:nvPr/>
            </p:nvSpPr>
            <p:spPr bwMode="auto">
              <a:xfrm>
                <a:off x="2204151" y="-6769"/>
                <a:ext cx="2472707" cy="820543"/>
              </a:xfrm>
              <a:prstGeom prst="cloudCallou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R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nl-NL" sz="1400" dirty="0">
                    <a:solidFill>
                      <a:schemeClr val="tx1"/>
                    </a:solidFill>
                    <a:latin typeface="Arial" charset="0"/>
                  </a:rPr>
                  <a:t>Ik krijg misschien promotie</a:t>
                </a:r>
                <a:endParaRPr kumimoji="0" lang="nl-NL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9" name="Gedachtewolkje: wolk 28">
                <a:extLst>
                  <a:ext uri="{FF2B5EF4-FFF2-40B4-BE49-F238E27FC236}">
                    <a16:creationId xmlns:a16="http://schemas.microsoft.com/office/drawing/2014/main" id="{A473AD2D-27CE-4FC4-91D7-220FC321D1C8}"/>
                  </a:ext>
                </a:extLst>
              </p:cNvPr>
              <p:cNvSpPr/>
              <p:nvPr/>
            </p:nvSpPr>
            <p:spPr bwMode="auto">
              <a:xfrm>
                <a:off x="6675167" y="2704889"/>
                <a:ext cx="2304256" cy="820543"/>
              </a:xfrm>
              <a:prstGeom prst="cloudCallou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F45F7177-C8BD-4235-914E-D50AE2920DC4}"/>
                  </a:ext>
                </a:extLst>
              </p:cNvPr>
              <p:cNvSpPr txBox="1"/>
              <p:nvPr/>
            </p:nvSpPr>
            <p:spPr>
              <a:xfrm>
                <a:off x="7077127" y="2845959"/>
                <a:ext cx="15003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400" dirty="0"/>
                  <a:t>Jan: “Heb ik geen belang bij”</a:t>
                </a:r>
              </a:p>
            </p:txBody>
          </p:sp>
        </p:grpSp>
        <p:sp>
          <p:nvSpPr>
            <p:cNvPr id="32" name="Tekstvak 31">
              <a:extLst>
                <a:ext uri="{FF2B5EF4-FFF2-40B4-BE49-F238E27FC236}">
                  <a16:creationId xmlns:a16="http://schemas.microsoft.com/office/drawing/2014/main" id="{D273710D-841C-4136-BA99-C686B6D76F40}"/>
                </a:ext>
              </a:extLst>
            </p:cNvPr>
            <p:cNvSpPr txBox="1"/>
            <p:nvPr/>
          </p:nvSpPr>
          <p:spPr>
            <a:xfrm>
              <a:off x="5364088" y="260648"/>
              <a:ext cx="33290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800" dirty="0">
                  <a:solidFill>
                    <a:srgbClr val="00ACB0"/>
                  </a:solidFill>
                </a:rPr>
                <a:t>Patroon 3: ad hoc</a:t>
              </a:r>
            </a:p>
          </p:txBody>
        </p:sp>
        <p:sp>
          <p:nvSpPr>
            <p:cNvPr id="2" name="Vrije vorm: vorm 1">
              <a:extLst>
                <a:ext uri="{FF2B5EF4-FFF2-40B4-BE49-F238E27FC236}">
                  <a16:creationId xmlns:a16="http://schemas.microsoft.com/office/drawing/2014/main" id="{A1FAF0FC-3659-4701-A991-A8EA59FFA488}"/>
                </a:ext>
              </a:extLst>
            </p:cNvPr>
            <p:cNvSpPr/>
            <p:nvPr/>
          </p:nvSpPr>
          <p:spPr bwMode="auto">
            <a:xfrm rot="5726880">
              <a:off x="4043784" y="1972362"/>
              <a:ext cx="254774" cy="941153"/>
            </a:xfrm>
            <a:custGeom>
              <a:avLst/>
              <a:gdLst>
                <a:gd name="connsiteX0" fmla="*/ 117987 w 326707"/>
                <a:gd name="connsiteY0" fmla="*/ 0 h 1356852"/>
                <a:gd name="connsiteX1" fmla="*/ 324465 w 326707"/>
                <a:gd name="connsiteY1" fmla="*/ 884903 h 1356852"/>
                <a:gd name="connsiteX2" fmla="*/ 0 w 326707"/>
                <a:gd name="connsiteY2" fmla="*/ 1356852 h 135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707" h="1356852">
                  <a:moveTo>
                    <a:pt x="117987" y="0"/>
                  </a:moveTo>
                  <a:cubicBezTo>
                    <a:pt x="231058" y="329380"/>
                    <a:pt x="344129" y="658761"/>
                    <a:pt x="324465" y="884903"/>
                  </a:cubicBezTo>
                  <a:cubicBezTo>
                    <a:pt x="304801" y="1111045"/>
                    <a:pt x="152400" y="1233948"/>
                    <a:pt x="0" y="1356852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15775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4E9C-D21D-29AA-E355-8ADAB9E3B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143000"/>
          </a:xfrm>
        </p:spPr>
        <p:txBody>
          <a:bodyPr/>
          <a:lstStyle/>
          <a:p>
            <a:r>
              <a:rPr lang="en-GB" dirty="0">
                <a:solidFill>
                  <a:srgbClr val="0FCBC2"/>
                </a:solidFill>
              </a:rPr>
              <a:t>O</a:t>
            </a:r>
            <a:r>
              <a:rPr lang="en-NL" dirty="0">
                <a:solidFill>
                  <a:srgbClr val="0FCBC2"/>
                </a:solidFill>
              </a:rPr>
              <a:t>efening 2 in trio’s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382D5-A663-8CEA-17C9-DE7131EE7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089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Een</a:t>
            </a:r>
            <a:r>
              <a:rPr lang="en-GB" dirty="0"/>
              <a:t> wild </a:t>
            </a:r>
            <a:r>
              <a:rPr lang="en-GB" dirty="0" err="1"/>
              <a:t>probleem</a:t>
            </a:r>
            <a:r>
              <a:rPr lang="en-GB" dirty="0"/>
              <a:t>: </a:t>
            </a:r>
            <a:r>
              <a:rPr lang="nl-NL" dirty="0"/>
              <a:t>Gebrek aan motivatie </a:t>
            </a:r>
            <a:r>
              <a:rPr lang="en-NL" dirty="0"/>
              <a:t>van medewerkers ten aanzien van kwaliteit van het werk</a:t>
            </a:r>
          </a:p>
          <a:p>
            <a:pPr marL="0" indent="0">
              <a:buNone/>
            </a:pPr>
            <a:r>
              <a:rPr lang="en-NL" dirty="0"/>
              <a:t>Wat is er aan de hand? (wie, waar, wanneer, hoe) doet het verschijnsel zich voor?</a:t>
            </a:r>
          </a:p>
          <a:p>
            <a:pPr marL="0" indent="0">
              <a:buNone/>
            </a:pPr>
            <a:endParaRPr lang="en-NL" b="1" dirty="0"/>
          </a:p>
          <a:p>
            <a:pPr marL="0" indent="0">
              <a:buNone/>
            </a:pPr>
            <a:r>
              <a:rPr lang="en-NL" b="1" dirty="0"/>
              <a:t>Teken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r>
              <a:rPr lang="en-NL" dirty="0"/>
              <a:t>1. Relaties: </a:t>
            </a:r>
            <a:r>
              <a:rPr lang="en-GB" dirty="0"/>
              <a:t>W</a:t>
            </a:r>
            <a:r>
              <a:rPr lang="en-NL" dirty="0"/>
              <a:t>at stimuleert het gedrag (+) of wat vermindert het gedrag (-) ?</a:t>
            </a:r>
          </a:p>
          <a:p>
            <a:pPr marL="0" indent="0">
              <a:buNone/>
            </a:pPr>
            <a:r>
              <a:rPr lang="en-NL" dirty="0"/>
              <a:t>2. </a:t>
            </a:r>
            <a:r>
              <a:rPr lang="en-GB" dirty="0"/>
              <a:t>K</a:t>
            </a:r>
            <a:r>
              <a:rPr lang="en-NL" dirty="0"/>
              <a:t>un je daarin patronen onderscheiden ?</a:t>
            </a:r>
          </a:p>
          <a:p>
            <a:pPr marL="0" indent="0">
              <a:buNone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8859226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1231C-02CD-7979-8931-A2992483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FCBC2"/>
                </a:solidFill>
              </a:rPr>
              <a:t>Patronen zien helpt.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8E6A3-EC37-2918-A2A7-ADA0876FD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L" dirty="0"/>
              <a:t>Danielle Braun, antropologe </a:t>
            </a:r>
          </a:p>
          <a:p>
            <a:r>
              <a:rPr lang="en-GB" dirty="0"/>
              <a:t>L</a:t>
            </a:r>
            <a:r>
              <a:rPr lang="en-NL" dirty="0"/>
              <a:t>inkedin.com/in/daniellebraundr</a:t>
            </a:r>
          </a:p>
          <a:p>
            <a:endParaRPr lang="en-NL" dirty="0"/>
          </a:p>
          <a:p>
            <a:endParaRPr lang="en-NL" dirty="0"/>
          </a:p>
        </p:txBody>
      </p:sp>
      <p:pic>
        <p:nvPicPr>
          <p:cNvPr id="5" name="Picture 4" descr="A spiral staircase with people walking&#10;&#10;Description automatically generated">
            <a:extLst>
              <a:ext uri="{FF2B5EF4-FFF2-40B4-BE49-F238E27FC236}">
                <a16:creationId xmlns:a16="http://schemas.microsoft.com/office/drawing/2014/main" id="{22DBEC7E-4F4C-D600-9C68-6466D7F7A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996952"/>
            <a:ext cx="2690025" cy="2588515"/>
          </a:xfrm>
          <a:prstGeom prst="rect">
            <a:avLst/>
          </a:prstGeom>
        </p:spPr>
      </p:pic>
      <p:pic>
        <p:nvPicPr>
          <p:cNvPr id="7" name="Picture 6" descr="A person sitting on a hill with a computer&#10;&#10;Description automatically generated">
            <a:extLst>
              <a:ext uri="{FF2B5EF4-FFF2-40B4-BE49-F238E27FC236}">
                <a16:creationId xmlns:a16="http://schemas.microsoft.com/office/drawing/2014/main" id="{5DB059BA-A144-21F2-6B37-99F32A23F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32" y="2996952"/>
            <a:ext cx="2386658" cy="257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1852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0599-85AD-4267-65FD-12BBAA3FF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Patronen herkennen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F8240-77A8-69FA-2B9A-791BD1D72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32919"/>
            <a:ext cx="4620682" cy="274426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NL" dirty="0"/>
              <a:t>Grounded theory</a:t>
            </a:r>
          </a:p>
          <a:p>
            <a:pPr marL="457200" indent="-457200">
              <a:buAutoNum type="arabicPeriod"/>
            </a:pPr>
            <a:endParaRPr lang="en-NL" dirty="0"/>
          </a:p>
          <a:p>
            <a:pPr marL="457200" indent="-457200">
              <a:buAutoNum type="arabicPeriod"/>
            </a:pPr>
            <a:endParaRPr lang="en-NL" dirty="0"/>
          </a:p>
          <a:p>
            <a:pPr marL="457200" indent="-457200">
              <a:buAutoNum type="arabicPeriod"/>
            </a:pPr>
            <a:endParaRPr lang="en-NL" dirty="0"/>
          </a:p>
          <a:p>
            <a:pPr marL="0" indent="0">
              <a:buNone/>
            </a:pPr>
            <a:r>
              <a:rPr lang="en-NL" dirty="0"/>
              <a:t>2. Dimensies bijv.</a:t>
            </a:r>
          </a:p>
          <a:p>
            <a:pPr marL="0" indent="0">
              <a:buNone/>
            </a:pPr>
            <a:r>
              <a:rPr lang="en-NL" dirty="0"/>
              <a:t>Quinn/Cameron</a:t>
            </a:r>
          </a:p>
          <a:p>
            <a:pPr marL="0" indent="0">
              <a:buNone/>
            </a:pPr>
            <a:r>
              <a:rPr lang="en-NL" dirty="0"/>
              <a:t>Concurrerende</a:t>
            </a:r>
          </a:p>
          <a:p>
            <a:pPr marL="0" indent="0">
              <a:buNone/>
            </a:pPr>
            <a:r>
              <a:rPr lang="en-GB" dirty="0"/>
              <a:t>W</a:t>
            </a:r>
            <a:r>
              <a:rPr lang="en-NL" dirty="0"/>
              <a:t>aardenmodel</a:t>
            </a:r>
          </a:p>
          <a:p>
            <a:pPr marL="457200" indent="-457200">
              <a:buAutoNum type="arabicPeriod"/>
            </a:pPr>
            <a:endParaRPr lang="en-NL" dirty="0"/>
          </a:p>
          <a:p>
            <a:pPr marL="0" indent="0">
              <a:buNone/>
            </a:pPr>
            <a:endParaRPr lang="en-NL" dirty="0"/>
          </a:p>
        </p:txBody>
      </p:sp>
      <p:pic>
        <p:nvPicPr>
          <p:cNvPr id="2050" name="Picture 2" descr="grounded theory definition, pros and cons, explained below">
            <a:extLst>
              <a:ext uri="{FF2B5EF4-FFF2-40B4-BE49-F238E27FC236}">
                <a16:creationId xmlns:a16="http://schemas.microsoft.com/office/drawing/2014/main" id="{10534ADF-3D4F-CF64-5902-F5273CCF3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563" y="1752600"/>
            <a:ext cx="2709293" cy="191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CDA06C2-F3D6-2664-5E9F-192855B25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984" y="3766464"/>
            <a:ext cx="2420450" cy="179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8192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1BABE-BA33-0470-692C-C86501BF0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>
                <a:solidFill>
                  <a:srgbClr val="00A7A2"/>
                </a:solidFill>
              </a:rPr>
              <a:t>Patronen herkennen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B8463-418F-CCD5-169C-357095F71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L" dirty="0"/>
              <a:t>3. Typologie</a:t>
            </a:r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</p:txBody>
      </p:sp>
      <p:pic>
        <p:nvPicPr>
          <p:cNvPr id="4" name="Picture 3" descr="Chart, diagram&#10;&#10;Description automatically generated">
            <a:extLst>
              <a:ext uri="{FF2B5EF4-FFF2-40B4-BE49-F238E27FC236}">
                <a16:creationId xmlns:a16="http://schemas.microsoft.com/office/drawing/2014/main" id="{5E3FFD31-501D-F6A5-9835-759B09231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2060848"/>
            <a:ext cx="6150702" cy="345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7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C629-01B3-4D43-814E-83274E17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07" y="15570"/>
            <a:ext cx="7772400" cy="1143000"/>
          </a:xfrm>
        </p:spPr>
        <p:txBody>
          <a:bodyPr/>
          <a:lstStyle/>
          <a:p>
            <a:r>
              <a:rPr lang="en-NL" dirty="0">
                <a:solidFill>
                  <a:srgbClr val="00ACB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48D1-05DD-C542-B05B-0B11ECA1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193" y="980728"/>
            <a:ext cx="7772400" cy="4680520"/>
          </a:xfrm>
        </p:spPr>
        <p:txBody>
          <a:bodyPr/>
          <a:lstStyle/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9.30   start met welkom en programma van de dag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10.00  huiswerk, materialen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10.15  1. Kwaliteit, ja maar….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11.00  2. In tijden van grote complexiteit</a:t>
            </a:r>
          </a:p>
          <a:p>
            <a:pPr marL="0" indent="0">
              <a:buNone/>
            </a:pPr>
            <a:r>
              <a:rPr lang="en-NL" sz="1800" dirty="0"/>
              <a:t>13.00  3. Typologie in vier mentale modellen</a:t>
            </a:r>
          </a:p>
          <a:p>
            <a:pPr marL="0" indent="0">
              <a:buNone/>
            </a:pPr>
            <a:r>
              <a:rPr lang="en-NL" sz="1800" dirty="0"/>
              <a:t>	3.1. Wat kunnen we leren van empirie?</a:t>
            </a:r>
          </a:p>
          <a:p>
            <a:pPr marL="0" indent="0">
              <a:buNone/>
            </a:pPr>
            <a:r>
              <a:rPr lang="en-NL" sz="1800" dirty="0"/>
              <a:t>	3.2. Wat kunnen we leren van referentie</a:t>
            </a:r>
          </a:p>
          <a:p>
            <a:pPr marL="0" indent="0">
              <a:buNone/>
            </a:pPr>
            <a:r>
              <a:rPr lang="en-NL" sz="1800" dirty="0"/>
              <a:t>              3.3. Wat kunnen we leren van reflectie?</a:t>
            </a:r>
          </a:p>
          <a:p>
            <a:pPr marL="0" indent="0">
              <a:buNone/>
            </a:pPr>
            <a:r>
              <a:rPr lang="en-NL" sz="1800" dirty="0"/>
              <a:t>     	3.4. Wat kunnen we leren van emergentie?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14.00  4. Paradigma’s en complexiteit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15.30  5. Leiderschap in complexiteit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16.15  korte evaluatie en toets (Ed W.)</a:t>
            </a:r>
          </a:p>
          <a:p>
            <a:pPr marL="0" indent="0">
              <a:buNone/>
            </a:pPr>
            <a:r>
              <a:rPr lang="en-NL" sz="1800" dirty="0">
                <a:solidFill>
                  <a:schemeClr val="bg1">
                    <a:lumMod val="75000"/>
                  </a:schemeClr>
                </a:solidFill>
              </a:rPr>
              <a:t>16.45  einde</a:t>
            </a:r>
          </a:p>
        </p:txBody>
      </p:sp>
    </p:spTree>
    <p:extLst>
      <p:ext uri="{BB962C8B-B14F-4D97-AF65-F5344CB8AC3E}">
        <p14:creationId xmlns:p14="http://schemas.microsoft.com/office/powerpoint/2010/main" val="244045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 kwaliteit pp 2014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vKSNU10" id="{82AE7825-BB53-DD42-B9D4-8214DD0B110E}" vid="{4D798A2F-2654-4A41-BA1D-6F38985B0971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BCE58A73B5D749985CC4093525741A" ma:contentTypeVersion="11" ma:contentTypeDescription="Een nieuw document maken." ma:contentTypeScope="" ma:versionID="9b852e39c259429049e42bbb871412dd">
  <xsd:schema xmlns:xsd="http://www.w3.org/2001/XMLSchema" xmlns:xs="http://www.w3.org/2001/XMLSchema" xmlns:p="http://schemas.microsoft.com/office/2006/metadata/properties" xmlns:ns2="73feb2a9-da4a-4d5e-892e-46d1edb75838" xmlns:ns3="4f9a0af8-0c74-46d0-baa5-9af7d00287f9" targetNamespace="http://schemas.microsoft.com/office/2006/metadata/properties" ma:root="true" ma:fieldsID="f1f347c4c65e11a1fbf29640ba3b6397" ns2:_="" ns3:_="">
    <xsd:import namespace="73feb2a9-da4a-4d5e-892e-46d1edb75838"/>
    <xsd:import namespace="4f9a0af8-0c74-46d0-baa5-9af7d00287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eb2a9-da4a-4d5e-892e-46d1edb758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9a0af8-0c74-46d0-baa5-9af7d00287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A35EC5-4935-40DB-9731-F1D09BDA14F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4f9a0af8-0c74-46d0-baa5-9af7d00287f9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73feb2a9-da4a-4d5e-892e-46d1edb7583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815BB64-BD6C-45CA-A394-AA86662174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feb2a9-da4a-4d5e-892e-46d1edb75838"/>
    <ds:schemaRef ds:uri="4f9a0af8-0c74-46d0-baa5-9af7d00287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F50266-4BCD-438C-8DB3-1352A454F4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 kwaliteit pp 2014</Template>
  <TotalTime>6294</TotalTime>
  <Words>2746</Words>
  <Application>Microsoft Macintosh PowerPoint</Application>
  <PresentationFormat>On-screen Show (4:3)</PresentationFormat>
  <Paragraphs>466</Paragraphs>
  <Slides>92</Slides>
  <Notes>10</Notes>
  <HiddenSlides>0</HiddenSlides>
  <MMClips>3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3" baseType="lpstr">
      <vt:lpstr>Arial</vt:lpstr>
      <vt:lpstr>Calibri</vt:lpstr>
      <vt:lpstr>DIN Alternate</vt:lpstr>
      <vt:lpstr>Quicksand</vt:lpstr>
      <vt:lpstr>robotoslab</vt:lpstr>
      <vt:lpstr>Times New Roman</vt:lpstr>
      <vt:lpstr>Trinite Roman Wide</vt:lpstr>
      <vt:lpstr>Verdana</vt:lpstr>
      <vt:lpstr>Zapf Dingbats</vt:lpstr>
      <vt:lpstr>ma kwaliteit pp 2014</vt:lpstr>
      <vt:lpstr>Document</vt:lpstr>
      <vt:lpstr>SCHOUTEN &amp; NELISSEN UNIVERSITY</vt:lpstr>
      <vt:lpstr>PowerPoint Presentation</vt:lpstr>
      <vt:lpstr>Agenda</vt:lpstr>
      <vt:lpstr>PowerPoint Presentation</vt:lpstr>
      <vt:lpstr>Agenda</vt:lpstr>
      <vt:lpstr>PowerPoint Presentation</vt:lpstr>
      <vt:lpstr>PowerPoint Presentation</vt:lpstr>
      <vt:lpstr>Passie 2: ONDERZOEK</vt:lpstr>
      <vt:lpstr>PowerPoint Presentation</vt:lpstr>
      <vt:lpstr>Frank Zappa (1940-1993)</vt:lpstr>
      <vt:lpstr>Emergentie &amp; Kwaliteit</vt:lpstr>
      <vt:lpstr>PowerPoint Presentation</vt:lpstr>
      <vt:lpstr>Passie 3: INTERNATIONAAL.  2004  eerste  opdracht buitenland   </vt:lpstr>
      <vt:lpstr>2015 eerste opdracht Caribben</vt:lpstr>
      <vt:lpstr>PowerPoint Presentation</vt:lpstr>
      <vt:lpstr>Agenda</vt:lpstr>
      <vt:lpstr>Agenda</vt:lpstr>
      <vt:lpstr>Agenda</vt:lpstr>
      <vt:lpstr>Opdracht</vt:lpstr>
      <vt:lpstr>Systeemdynamiek en kwaliteit: spanning tussen overeenkomsten en verschillen</vt:lpstr>
      <vt:lpstr>1. Kwaliteit, ja maar (of deviation from the norm) </vt:lpstr>
      <vt:lpstr>Wat is eigenlijk kwaliteit?</vt:lpstr>
      <vt:lpstr>Kun je kwaliteit ‘managen’?</vt:lpstr>
      <vt:lpstr>Werkt lean?</vt:lpstr>
      <vt:lpstr>Werkt statistiek?</vt:lpstr>
      <vt:lpstr>p-waarde</vt:lpstr>
      <vt:lpstr>ISO-certificering</vt:lpstr>
      <vt:lpstr>Betonnen zwemvesten</vt:lpstr>
      <vt:lpstr>PowerPoint Presentation</vt:lpstr>
      <vt:lpstr>De werkelijkheid van certificering</vt:lpstr>
      <vt:lpstr>Certificering hoger onderwijs: een toneelstukje? </vt:lpstr>
      <vt:lpstr>Werkt SMART?</vt:lpstr>
      <vt:lpstr>The Tyranny of Metrics</vt:lpstr>
      <vt:lpstr>Standaarden dan?? Frank Zappa (1940-1993)</vt:lpstr>
      <vt:lpstr>“Treating dandruff by decapitation”</vt:lpstr>
      <vt:lpstr>Zappa on Trump</vt:lpstr>
      <vt:lpstr>PowerPoint Presentation</vt:lpstr>
      <vt:lpstr>PDCA dan ? De kern van kwaliteitsmanagement</vt:lpstr>
      <vt:lpstr>Werkt de PDCA-Cyclus ?</vt:lpstr>
      <vt:lpstr>Innovatie?</vt:lpstr>
      <vt:lpstr>Werkt organisatieverandering?</vt:lpstr>
      <vt:lpstr>Innovatiesucces?</vt:lpstr>
      <vt:lpstr>https://kwaliteit-in-bedrijf.nl/artikel/wat-maakt-dat-verandering-slaagt-of-faalt/ </vt:lpstr>
      <vt:lpstr>Verwarring</vt:lpstr>
      <vt:lpstr>Wat is waar?</vt:lpstr>
      <vt:lpstr>Deepfake / videos</vt:lpstr>
      <vt:lpstr>Tussentijdse conclusie 1</vt:lpstr>
      <vt:lpstr>Sociale innovatie: Luisteren naar de onderstroom helpt</vt:lpstr>
      <vt:lpstr>Onderstroom en bovenstroom</vt:lpstr>
      <vt:lpstr>PowerPoint Presentation</vt:lpstr>
      <vt:lpstr>PowerPoint Presentation</vt:lpstr>
      <vt:lpstr>Thermometer</vt:lpstr>
      <vt:lpstr>Voorbeeld</vt:lpstr>
      <vt:lpstr>Zicht krijgen op de onderstroom</vt:lpstr>
      <vt:lpstr>Five elements in change</vt:lpstr>
      <vt:lpstr>PowerPoint Presentation</vt:lpstr>
      <vt:lpstr>1. Sense of urgency </vt:lpstr>
      <vt:lpstr>PowerPoint Presentation</vt:lpstr>
      <vt:lpstr>2. Letting go</vt:lpstr>
      <vt:lpstr>PowerPoint Presentation</vt:lpstr>
      <vt:lpstr>3. Do not know</vt:lpstr>
      <vt:lpstr>PowerPoint Presentation</vt:lpstr>
      <vt:lpstr>4. Co-create</vt:lpstr>
      <vt:lpstr>PowerPoint Presentation</vt:lpstr>
      <vt:lpstr>5. New Beginning</vt:lpstr>
      <vt:lpstr>PowerPoint Presentation</vt:lpstr>
      <vt:lpstr>Oefening 1: Five elements in change</vt:lpstr>
      <vt:lpstr>Agenda</vt:lpstr>
      <vt:lpstr>PowerPoint Presentation</vt:lpstr>
      <vt:lpstr>PowerPoint Presentation</vt:lpstr>
      <vt:lpstr>PowerPoint Presentation</vt:lpstr>
      <vt:lpstr>PowerPoint Presentation</vt:lpstr>
      <vt:lpstr>Nog meer voorbeelden van wilde problemen</vt:lpstr>
      <vt:lpstr>Tamme en Wilde Problemen</vt:lpstr>
      <vt:lpstr>PowerPoint Presentation</vt:lpstr>
      <vt:lpstr>Tussentijdse conclusie 2</vt:lpstr>
      <vt:lpstr>Systeem denken helpt</vt:lpstr>
      <vt:lpstr>Simpele voorbeelden</vt:lpstr>
      <vt:lpstr>Ad hoc reageren voorkomt aandacht voor structurele oplossingen </vt:lpstr>
      <vt:lpstr>Systeemdynamiek en kwaliteit</vt:lpstr>
      <vt:lpstr>PowerPoint Presentation</vt:lpstr>
      <vt:lpstr>Patronen zien helpt</vt:lpstr>
      <vt:lpstr>Kim &amp; Anderson (1998)</vt:lpstr>
      <vt:lpstr>Patroon1. Succes-leidt-tot-falen</vt:lpstr>
      <vt:lpstr>PowerPoint Presentation</vt:lpstr>
      <vt:lpstr>Patroon 2. Afschuiven</vt:lpstr>
      <vt:lpstr>PowerPoint Presentation</vt:lpstr>
      <vt:lpstr>Oefening 2 in trio’s</vt:lpstr>
      <vt:lpstr>Patronen zien helpt.</vt:lpstr>
      <vt:lpstr>Patronen herkennen</vt:lpstr>
      <vt:lpstr>Patronen herkennen</vt:lpstr>
      <vt:lpstr>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Everard van Kemenade</dc:creator>
  <cp:lastModifiedBy>Everard van Kemenade</cp:lastModifiedBy>
  <cp:revision>18</cp:revision>
  <cp:lastPrinted>2023-12-09T15:06:06Z</cp:lastPrinted>
  <dcterms:created xsi:type="dcterms:W3CDTF">2026-08-24T15:13:23Z</dcterms:created>
  <dcterms:modified xsi:type="dcterms:W3CDTF">2026-10-12T11:58:11Z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0x010100B0BCE58A73B5D749985CC4093525741A</vt:lpwstr>
  </property>
</Properties>
</file>