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3"/>
  </p:notesMasterIdLst>
  <p:handoutMasterIdLst>
    <p:handoutMasterId r:id="rId94"/>
  </p:handoutMasterIdLst>
  <p:sldIdLst>
    <p:sldId id="1036" r:id="rId5"/>
    <p:sldId id="1150" r:id="rId6"/>
    <p:sldId id="1174" r:id="rId7"/>
    <p:sldId id="1175" r:id="rId8"/>
    <p:sldId id="1176" r:id="rId9"/>
    <p:sldId id="1178" r:id="rId10"/>
    <p:sldId id="1098" r:id="rId11"/>
    <p:sldId id="1099" r:id="rId12"/>
    <p:sldId id="1101" r:id="rId13"/>
    <p:sldId id="1177" r:id="rId14"/>
    <p:sldId id="547" r:id="rId15"/>
    <p:sldId id="984" r:id="rId16"/>
    <p:sldId id="995" r:id="rId17"/>
    <p:sldId id="570" r:id="rId18"/>
    <p:sldId id="986" r:id="rId19"/>
    <p:sldId id="994" r:id="rId20"/>
    <p:sldId id="983" r:id="rId21"/>
    <p:sldId id="993" r:id="rId22"/>
    <p:sldId id="985" r:id="rId23"/>
    <p:sldId id="992" r:id="rId24"/>
    <p:sldId id="987" r:id="rId25"/>
    <p:sldId id="1168" r:id="rId26"/>
    <p:sldId id="1169" r:id="rId27"/>
    <p:sldId id="1170" r:id="rId28"/>
    <p:sldId id="1171" r:id="rId29"/>
    <p:sldId id="991" r:id="rId30"/>
    <p:sldId id="988" r:id="rId31"/>
    <p:sldId id="1172" r:id="rId32"/>
    <p:sldId id="990" r:id="rId33"/>
    <p:sldId id="989" r:id="rId34"/>
    <p:sldId id="996" r:id="rId35"/>
    <p:sldId id="1151" r:id="rId36"/>
    <p:sldId id="277" r:id="rId37"/>
    <p:sldId id="1079" r:id="rId38"/>
    <p:sldId id="1092" r:id="rId39"/>
    <p:sldId id="1093" r:id="rId40"/>
    <p:sldId id="1094" r:id="rId41"/>
    <p:sldId id="1145" r:id="rId42"/>
    <p:sldId id="1146" r:id="rId43"/>
    <p:sldId id="1147" r:id="rId44"/>
    <p:sldId id="526" r:id="rId45"/>
    <p:sldId id="1182" r:id="rId46"/>
    <p:sldId id="1057" r:id="rId47"/>
    <p:sldId id="461" r:id="rId48"/>
    <p:sldId id="480" r:id="rId49"/>
    <p:sldId id="479" r:id="rId50"/>
    <p:sldId id="1201" r:id="rId51"/>
    <p:sldId id="1037" r:id="rId52"/>
    <p:sldId id="1056" r:id="rId53"/>
    <p:sldId id="1179" r:id="rId54"/>
    <p:sldId id="510" r:id="rId55"/>
    <p:sldId id="343" r:id="rId56"/>
    <p:sldId id="358" r:id="rId57"/>
    <p:sldId id="338" r:id="rId58"/>
    <p:sldId id="336" r:id="rId59"/>
    <p:sldId id="359" r:id="rId60"/>
    <p:sldId id="360" r:id="rId61"/>
    <p:sldId id="528" r:id="rId62"/>
    <p:sldId id="361" r:id="rId63"/>
    <p:sldId id="362" r:id="rId64"/>
    <p:sldId id="334" r:id="rId65"/>
    <p:sldId id="363" r:id="rId66"/>
    <p:sldId id="529" r:id="rId67"/>
    <p:sldId id="339" r:id="rId68"/>
    <p:sldId id="364" r:id="rId69"/>
    <p:sldId id="365" r:id="rId70"/>
    <p:sldId id="366" r:id="rId71"/>
    <p:sldId id="367" r:id="rId72"/>
    <p:sldId id="368" r:id="rId73"/>
    <p:sldId id="354" r:id="rId74"/>
    <p:sldId id="1072" r:id="rId75"/>
    <p:sldId id="1020" r:id="rId76"/>
    <p:sldId id="1165" r:id="rId77"/>
    <p:sldId id="1166" r:id="rId78"/>
    <p:sldId id="1167" r:id="rId79"/>
    <p:sldId id="1021" r:id="rId80"/>
    <p:sldId id="1023" r:id="rId81"/>
    <p:sldId id="1022" r:id="rId82"/>
    <p:sldId id="488" r:id="rId83"/>
    <p:sldId id="1097" r:id="rId84"/>
    <p:sldId id="499" r:id="rId85"/>
    <p:sldId id="1006" r:id="rId86"/>
    <p:sldId id="1002" r:id="rId87"/>
    <p:sldId id="507" r:id="rId88"/>
    <p:sldId id="509" r:id="rId89"/>
    <p:sldId id="512" r:id="rId90"/>
    <p:sldId id="1039" r:id="rId91"/>
    <p:sldId id="1103" r:id="rId92"/>
  </p:sldIdLst>
  <p:sldSz cx="9144000" cy="6858000" type="screen4x3"/>
  <p:notesSz cx="6797675" cy="9926638"/>
  <p:defaultTextStyle>
    <a:defPPr>
      <a:defRPr lang="nl-NL"/>
    </a:defPPr>
    <a:lvl1pPr algn="l" rtl="0" fontAlgn="base">
      <a:spcBef>
        <a:spcPct val="0"/>
      </a:spcBef>
      <a:spcAft>
        <a:spcPct val="0"/>
      </a:spcAft>
      <a:defRPr sz="24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pitchFamily="34" charset="0"/>
        <a:ea typeface="+mn-ea"/>
        <a:cs typeface="Arial" pitchFamily="34" charset="0"/>
      </a:defRPr>
    </a:lvl5pPr>
    <a:lvl6pPr marL="2286000" algn="l" defTabSz="914400" rtl="0" eaLnBrk="1" latinLnBrk="0" hangingPunct="1">
      <a:defRPr sz="2400" kern="1200">
        <a:solidFill>
          <a:schemeClr val="tx1"/>
        </a:solidFill>
        <a:latin typeface="Arial" pitchFamily="34" charset="0"/>
        <a:ea typeface="+mn-ea"/>
        <a:cs typeface="Arial" pitchFamily="34" charset="0"/>
      </a:defRPr>
    </a:lvl6pPr>
    <a:lvl7pPr marL="2743200" algn="l" defTabSz="914400" rtl="0" eaLnBrk="1" latinLnBrk="0" hangingPunct="1">
      <a:defRPr sz="2400" kern="1200">
        <a:solidFill>
          <a:schemeClr val="tx1"/>
        </a:solidFill>
        <a:latin typeface="Arial" pitchFamily="34" charset="0"/>
        <a:ea typeface="+mn-ea"/>
        <a:cs typeface="Arial" pitchFamily="34" charset="0"/>
      </a:defRPr>
    </a:lvl7pPr>
    <a:lvl8pPr marL="3200400" algn="l" defTabSz="914400" rtl="0" eaLnBrk="1" latinLnBrk="0" hangingPunct="1">
      <a:defRPr sz="2400" kern="1200">
        <a:solidFill>
          <a:schemeClr val="tx1"/>
        </a:solidFill>
        <a:latin typeface="Arial" pitchFamily="34" charset="0"/>
        <a:ea typeface="+mn-ea"/>
        <a:cs typeface="Arial" pitchFamily="34" charset="0"/>
      </a:defRPr>
    </a:lvl8pPr>
    <a:lvl9pPr marL="3657600" algn="l" defTabSz="914400" rtl="0" eaLnBrk="1" latinLnBrk="0" hangingPunct="1">
      <a:defRPr sz="24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7A2"/>
    <a:srgbClr val="00ACB0"/>
    <a:srgbClr val="0FCBC2"/>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967" autoAdjust="0"/>
    <p:restoredTop sz="86484"/>
  </p:normalViewPr>
  <p:slideViewPr>
    <p:cSldViewPr>
      <p:cViewPr varScale="1">
        <p:scale>
          <a:sx n="69" d="100"/>
          <a:sy n="69" d="100"/>
        </p:scale>
        <p:origin x="1928" y="480"/>
      </p:cViewPr>
      <p:guideLst>
        <p:guide orient="horz" pos="2160"/>
        <p:guide pos="2880"/>
      </p:guideLst>
    </p:cSldViewPr>
  </p:slideViewPr>
  <p:outlineViewPr>
    <p:cViewPr>
      <p:scale>
        <a:sx n="33" d="100"/>
        <a:sy n="33" d="100"/>
      </p:scale>
      <p:origin x="0" y="-5304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notesMaster" Target="notesMasters/notesMaster1.xml"/><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everardvankemenade/Desktop/TQM%20analysis%20secondary.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1313971593488383E-2"/>
          <c:y val="6.5405492023574097E-2"/>
          <c:w val="0.89960923386902858"/>
          <c:h val="0.77646973057324586"/>
        </c:manualLayout>
      </c:layout>
      <c:pie3DChart>
        <c:varyColors val="1"/>
        <c:ser>
          <c:idx val="0"/>
          <c:order val="0"/>
          <c:dPt>
            <c:idx val="0"/>
            <c:bubble3D val="0"/>
            <c:spPr>
              <a:solidFill>
                <a:srgbClr val="ED7B2E"/>
              </a:solidFill>
              <a:ln w="25400">
                <a:solidFill>
                  <a:schemeClr val="lt1"/>
                </a:solidFill>
              </a:ln>
              <a:effectLst/>
              <a:sp3d contourW="25400">
                <a:contourClr>
                  <a:schemeClr val="lt1"/>
                </a:contourClr>
              </a:sp3d>
            </c:spPr>
            <c:extLst>
              <c:ext xmlns:c16="http://schemas.microsoft.com/office/drawing/2014/chart" uri="{C3380CC4-5D6E-409C-BE32-E72D297353CC}">
                <c16:uniqueId val="{00000001-A146-7648-9B3B-275D00818108}"/>
              </c:ext>
            </c:extLst>
          </c:dPt>
          <c:dPt>
            <c:idx val="1"/>
            <c:bubble3D val="0"/>
            <c:spPr>
              <a:solidFill>
                <a:srgbClr val="4777D8"/>
              </a:solidFill>
              <a:ln w="25400">
                <a:solidFill>
                  <a:schemeClr val="lt1"/>
                </a:solidFill>
              </a:ln>
              <a:effectLst/>
              <a:sp3d contourW="25400">
                <a:contourClr>
                  <a:schemeClr val="lt1"/>
                </a:contourClr>
              </a:sp3d>
            </c:spPr>
            <c:extLst>
              <c:ext xmlns:c16="http://schemas.microsoft.com/office/drawing/2014/chart" uri="{C3380CC4-5D6E-409C-BE32-E72D297353CC}">
                <c16:uniqueId val="{00000003-A146-7648-9B3B-275D00818108}"/>
              </c:ext>
            </c:extLst>
          </c:dPt>
          <c:dPt>
            <c:idx val="2"/>
            <c:bubble3D val="0"/>
            <c:spPr>
              <a:solidFill>
                <a:srgbClr val="90BF70"/>
              </a:solidFill>
              <a:ln w="25400">
                <a:solidFill>
                  <a:schemeClr val="lt1"/>
                </a:solidFill>
              </a:ln>
              <a:effectLst/>
              <a:sp3d contourW="25400">
                <a:contourClr>
                  <a:schemeClr val="lt1"/>
                </a:contourClr>
              </a:sp3d>
            </c:spPr>
            <c:extLst>
              <c:ext xmlns:c16="http://schemas.microsoft.com/office/drawing/2014/chart" uri="{C3380CC4-5D6E-409C-BE32-E72D297353CC}">
                <c16:uniqueId val="{00000005-A146-7648-9B3B-275D00818108}"/>
              </c:ext>
            </c:extLst>
          </c:dPt>
          <c:dPt>
            <c:idx val="3"/>
            <c:bubble3D val="0"/>
            <c:spPr>
              <a:solidFill>
                <a:srgbClr val="9EE0D8"/>
              </a:solidFill>
              <a:ln w="25400">
                <a:solidFill>
                  <a:schemeClr val="lt1"/>
                </a:solidFill>
              </a:ln>
              <a:effectLst/>
              <a:sp3d contourW="25400">
                <a:contourClr>
                  <a:schemeClr val="lt1"/>
                </a:contourClr>
              </a:sp3d>
            </c:spPr>
            <c:extLst>
              <c:ext xmlns:c16="http://schemas.microsoft.com/office/drawing/2014/chart" uri="{C3380CC4-5D6E-409C-BE32-E72D297353CC}">
                <c16:uniqueId val="{00000007-A146-7648-9B3B-275D00818108}"/>
              </c:ext>
            </c:extLst>
          </c:dPt>
          <c:dLbls>
            <c:dLbl>
              <c:idx val="3"/>
              <c:layout>
                <c:manualLayout>
                  <c:x val="3.1546310357759844E-2"/>
                  <c:y val="5.40431585982007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146-7648-9B3B-275D00818108}"/>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N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Sheet1!$E$5:$E$8</c:f>
              <c:strCache>
                <c:ptCount val="4"/>
                <c:pt idx="0">
                  <c:v>Reference</c:v>
                </c:pt>
                <c:pt idx="1">
                  <c:v>Empirical</c:v>
                </c:pt>
                <c:pt idx="2">
                  <c:v>Reflective</c:v>
                </c:pt>
                <c:pt idx="3">
                  <c:v>Emergence</c:v>
                </c:pt>
              </c:strCache>
            </c:strRef>
          </c:cat>
          <c:val>
            <c:numRef>
              <c:f>Sheet1!$F$5:$F$8</c:f>
              <c:numCache>
                <c:formatCode>0%</c:formatCode>
                <c:ptCount val="4"/>
                <c:pt idx="0">
                  <c:v>0.57999999999999996</c:v>
                </c:pt>
                <c:pt idx="1">
                  <c:v>0.21</c:v>
                </c:pt>
                <c:pt idx="2">
                  <c:v>0.18</c:v>
                </c:pt>
                <c:pt idx="3">
                  <c:v>0.03</c:v>
                </c:pt>
              </c:numCache>
            </c:numRef>
          </c:val>
          <c:extLst>
            <c:ext xmlns:c16="http://schemas.microsoft.com/office/drawing/2014/chart" uri="{C3380CC4-5D6E-409C-BE32-E72D297353CC}">
              <c16:uniqueId val="{00000008-A146-7648-9B3B-275D00818108}"/>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8.8167852399865618E-2"/>
          <c:y val="0.78353993624009333"/>
          <c:w val="0.8370871813806271"/>
          <c:h val="0.21646006375990667"/>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Four paradigms (purpose)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NL"/>
        </a:p>
      </c:txPr>
    </c:title>
    <c:autoTitleDeleted val="0"/>
    <c:plotArea>
      <c:layout/>
      <c:pieChart>
        <c:varyColors val="1"/>
        <c:ser>
          <c:idx val="0"/>
          <c:order val="0"/>
          <c:spPr>
            <a:solidFill>
              <a:srgbClr val="FFC000"/>
            </a:solidFill>
          </c:spPr>
          <c:dPt>
            <c:idx val="0"/>
            <c:bubble3D val="0"/>
            <c:spPr>
              <a:solidFill>
                <a:srgbClr val="FFC000"/>
              </a:solidFill>
              <a:ln w="19050">
                <a:solidFill>
                  <a:schemeClr val="lt1"/>
                </a:solidFill>
              </a:ln>
              <a:effectLst/>
            </c:spPr>
            <c:extLst>
              <c:ext xmlns:c16="http://schemas.microsoft.com/office/drawing/2014/chart" uri="{C3380CC4-5D6E-409C-BE32-E72D297353CC}">
                <c16:uniqueId val="{00000001-949E-014C-84FE-1C7EE63E333D}"/>
              </c:ext>
            </c:extLst>
          </c:dPt>
          <c:dPt>
            <c:idx val="1"/>
            <c:bubble3D val="0"/>
            <c:spPr>
              <a:solidFill>
                <a:srgbClr val="0070C0"/>
              </a:solidFill>
              <a:ln w="19050">
                <a:solidFill>
                  <a:schemeClr val="lt1"/>
                </a:solidFill>
              </a:ln>
              <a:effectLst/>
            </c:spPr>
            <c:extLst>
              <c:ext xmlns:c16="http://schemas.microsoft.com/office/drawing/2014/chart" uri="{C3380CC4-5D6E-409C-BE32-E72D297353CC}">
                <c16:uniqueId val="{00000003-949E-014C-84FE-1C7EE63E333D}"/>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949E-014C-84FE-1C7EE63E333D}"/>
              </c:ext>
            </c:extLst>
          </c:dPt>
          <c:dPt>
            <c:idx val="3"/>
            <c:bubble3D val="0"/>
            <c:spPr>
              <a:solidFill>
                <a:srgbClr val="35AFA6"/>
              </a:solidFill>
              <a:ln w="19050">
                <a:solidFill>
                  <a:schemeClr val="lt1"/>
                </a:solidFill>
              </a:ln>
              <a:effectLst/>
            </c:spPr>
            <c:extLst>
              <c:ext xmlns:c16="http://schemas.microsoft.com/office/drawing/2014/chart" uri="{C3380CC4-5D6E-409C-BE32-E72D297353CC}">
                <c16:uniqueId val="{00000007-949E-014C-84FE-1C7EE63E333D}"/>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49E-014C-84FE-1C7EE63E333D}"/>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49E-014C-84FE-1C7EE63E333D}"/>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49E-014C-84FE-1C7EE63E333D}"/>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49E-014C-84FE-1C7EE63E333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NL"/>
              </a:p>
            </c:txPr>
            <c:showLegendKey val="0"/>
            <c:showVal val="0"/>
            <c:showCatName val="0"/>
            <c:showSerName val="0"/>
            <c:showPercent val="0"/>
            <c:showBubbleSize val="0"/>
            <c:extLst>
              <c:ext xmlns:c15="http://schemas.microsoft.com/office/drawing/2012/chart" uri="{CE6537A1-D6FC-4f65-9D91-7224C49458BB}"/>
            </c:extLst>
          </c:dLbls>
          <c:cat>
            <c:strRef>
              <c:f>Sheet2!$A$16:$A$19</c:f>
              <c:strCache>
                <c:ptCount val="4"/>
                <c:pt idx="0">
                  <c:v>reference</c:v>
                </c:pt>
                <c:pt idx="1">
                  <c:v>empirical</c:v>
                </c:pt>
                <c:pt idx="2">
                  <c:v>reflective</c:v>
                </c:pt>
                <c:pt idx="3">
                  <c:v>emergence</c:v>
                </c:pt>
              </c:strCache>
            </c:strRef>
          </c:cat>
          <c:val>
            <c:numRef>
              <c:f>Sheet2!$B$16:$B$19</c:f>
              <c:numCache>
                <c:formatCode>General</c:formatCode>
                <c:ptCount val="4"/>
                <c:pt idx="0">
                  <c:v>206</c:v>
                </c:pt>
                <c:pt idx="1">
                  <c:v>27</c:v>
                </c:pt>
                <c:pt idx="2">
                  <c:v>13</c:v>
                </c:pt>
                <c:pt idx="3">
                  <c:v>37</c:v>
                </c:pt>
              </c:numCache>
            </c:numRef>
          </c:val>
          <c:extLst>
            <c:ext xmlns:c16="http://schemas.microsoft.com/office/drawing/2014/chart" uri="{C3380CC4-5D6E-409C-BE32-E72D297353CC}">
              <c16:uniqueId val="{00000008-949E-014C-84FE-1C7EE63E333D}"/>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7333667780804467"/>
          <c:y val="0.25106941765288565"/>
          <c:w val="0.2641222659667542"/>
          <c:h val="0.55083904645221826"/>
        </c:manualLayout>
      </c:layout>
      <c:overlay val="0"/>
      <c:spPr>
        <a:solidFill>
          <a:srgbClr val="FFFFFF"/>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spcBef>
                <a:spcPct val="20000"/>
              </a:spcBef>
              <a:buFontTx/>
              <a:buChar char="•"/>
              <a:defRPr sz="1200">
                <a:cs typeface="+mn-cs"/>
              </a:defRPr>
            </a:lvl1pPr>
          </a:lstStyle>
          <a:p>
            <a:pPr>
              <a:defRPr/>
            </a:pPr>
            <a:endParaRPr lang="nl-NL"/>
          </a:p>
        </p:txBody>
      </p:sp>
      <p:sp>
        <p:nvSpPr>
          <p:cNvPr id="3" name="Tijdelijke aanduiding voor datum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spcBef>
                <a:spcPct val="20000"/>
              </a:spcBef>
              <a:buFontTx/>
              <a:buChar char="•"/>
              <a:defRPr sz="1200">
                <a:cs typeface="+mn-cs"/>
              </a:defRPr>
            </a:lvl1pPr>
          </a:lstStyle>
          <a:p>
            <a:pPr>
              <a:defRPr/>
            </a:pPr>
            <a:fld id="{AEAAFDA9-901E-47BC-8323-DE59EAB27F1A}" type="datetimeFigureOut">
              <a:rPr lang="nl-NL"/>
              <a:pPr>
                <a:defRPr/>
              </a:pPr>
              <a:t>08-12-2025</a:t>
            </a:fld>
            <a:endParaRPr lang="nl-NL"/>
          </a:p>
        </p:txBody>
      </p:sp>
      <p:sp>
        <p:nvSpPr>
          <p:cNvPr id="4" name="Tijdelijke aanduiding voor voetteks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spcBef>
                <a:spcPct val="20000"/>
              </a:spcBef>
              <a:buFontTx/>
              <a:buChar char="•"/>
              <a:defRPr sz="1200">
                <a:cs typeface="+mn-cs"/>
              </a:defRPr>
            </a:lvl1pPr>
          </a:lstStyle>
          <a:p>
            <a:pPr>
              <a:defRPr/>
            </a:pPr>
            <a:endParaRPr lang="nl-NL"/>
          </a:p>
        </p:txBody>
      </p:sp>
      <p:sp>
        <p:nvSpPr>
          <p:cNvPr id="5" name="Tijdelijke aanduiding voor dia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spcBef>
                <a:spcPct val="20000"/>
              </a:spcBef>
              <a:buFontTx/>
              <a:buChar char="•"/>
              <a:defRPr sz="1200">
                <a:cs typeface="+mn-cs"/>
              </a:defRPr>
            </a:lvl1pPr>
          </a:lstStyle>
          <a:p>
            <a:pPr>
              <a:defRPr/>
            </a:pPr>
            <a:fld id="{DA54AA44-8E49-45A3-9EF3-3C7CD47A71FA}" type="slidenum">
              <a:rPr lang="nl-NL"/>
              <a:pPr>
                <a:defRPr/>
              </a:pPr>
              <a:t>‹#›</a:t>
            </a:fld>
            <a:endParaRPr lang="nl-NL"/>
          </a:p>
        </p:txBody>
      </p:sp>
    </p:spTree>
    <p:extLst>
      <p:ext uri="{BB962C8B-B14F-4D97-AF65-F5344CB8AC3E}">
        <p14:creationId xmlns:p14="http://schemas.microsoft.com/office/powerpoint/2010/main" val="281633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spcBef>
                <a:spcPct val="20000"/>
              </a:spcBef>
              <a:buFontTx/>
              <a:buChar char="•"/>
              <a:defRPr sz="1200">
                <a:latin typeface="Arial" charset="0"/>
                <a:cs typeface="+mn-cs"/>
              </a:defRPr>
            </a:lvl1pPr>
          </a:lstStyle>
          <a:p>
            <a:pPr>
              <a:defRPr/>
            </a:pPr>
            <a:endParaRPr lang="nl-NL"/>
          </a:p>
        </p:txBody>
      </p:sp>
      <p:sp>
        <p:nvSpPr>
          <p:cNvPr id="3" name="Tijdelijke aanduiding voor datum 2"/>
          <p:cNvSpPr>
            <a:spLocks noGrp="1"/>
          </p:cNvSpPr>
          <p:nvPr>
            <p:ph type="dt" idx="1"/>
          </p:nvPr>
        </p:nvSpPr>
        <p:spPr>
          <a:xfrm>
            <a:off x="3850443" y="0"/>
            <a:ext cx="2945659" cy="496332"/>
          </a:xfrm>
          <a:prstGeom prst="rect">
            <a:avLst/>
          </a:prstGeom>
        </p:spPr>
        <p:txBody>
          <a:bodyPr vert="horz" lIns="91440" tIns="45720" rIns="91440" bIns="45720" rtlCol="0"/>
          <a:lstStyle>
            <a:lvl1pPr algn="r">
              <a:spcBef>
                <a:spcPct val="20000"/>
              </a:spcBef>
              <a:buFontTx/>
              <a:buChar char="•"/>
              <a:defRPr sz="1200">
                <a:latin typeface="Arial" charset="0"/>
                <a:cs typeface="+mn-cs"/>
              </a:defRPr>
            </a:lvl1pPr>
          </a:lstStyle>
          <a:p>
            <a:pPr>
              <a:defRPr/>
            </a:pPr>
            <a:fld id="{8EDB6A1B-DC53-4B4A-93E5-FC67E26A3CED}" type="datetimeFigureOut">
              <a:rPr lang="nl-NL"/>
              <a:pPr>
                <a:defRPr/>
              </a:pPr>
              <a:t>08-12-2025</a:t>
            </a:fld>
            <a:endParaRPr lang="nl-NL"/>
          </a:p>
        </p:txBody>
      </p:sp>
      <p:sp>
        <p:nvSpPr>
          <p:cNvPr id="4" name="Tijdelijke aanduiding voor dia-afbeelding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spcBef>
                <a:spcPct val="20000"/>
              </a:spcBef>
              <a:buFontTx/>
              <a:buChar char="•"/>
              <a:defRPr sz="1200">
                <a:latin typeface="Arial" charset="0"/>
                <a:cs typeface="+mn-cs"/>
              </a:defRPr>
            </a:lvl1pPr>
          </a:lstStyle>
          <a:p>
            <a:pPr>
              <a:defRPr/>
            </a:pPr>
            <a:endParaRPr lang="nl-NL"/>
          </a:p>
        </p:txBody>
      </p:sp>
      <p:sp>
        <p:nvSpPr>
          <p:cNvPr id="7" name="Tijdelijke aanduiding voor dia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spcBef>
                <a:spcPct val="20000"/>
              </a:spcBef>
              <a:buFontTx/>
              <a:buChar char="•"/>
              <a:defRPr sz="1200">
                <a:latin typeface="Arial" charset="0"/>
                <a:cs typeface="+mn-cs"/>
              </a:defRPr>
            </a:lvl1pPr>
          </a:lstStyle>
          <a:p>
            <a:pPr>
              <a:defRPr/>
            </a:pPr>
            <a:fld id="{F980A64D-5AA0-42B9-839D-E995EEE28CA2}" type="slidenum">
              <a:rPr lang="nl-NL"/>
              <a:pPr>
                <a:defRPr/>
              </a:pPr>
              <a:t>‹#›</a:t>
            </a:fld>
            <a:endParaRPr lang="nl-NL"/>
          </a:p>
        </p:txBody>
      </p:sp>
    </p:spTree>
    <p:extLst>
      <p:ext uri="{BB962C8B-B14F-4D97-AF65-F5344CB8AC3E}">
        <p14:creationId xmlns:p14="http://schemas.microsoft.com/office/powerpoint/2010/main" val="12099350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t>
            </a:r>
            <a:r>
              <a:rPr lang="en-NL" dirty="0"/>
              <a:t>lacation consessies doen</a:t>
            </a:r>
          </a:p>
        </p:txBody>
      </p:sp>
      <p:sp>
        <p:nvSpPr>
          <p:cNvPr id="4" name="Slide Number Placeholder 3"/>
          <p:cNvSpPr>
            <a:spLocks noGrp="1"/>
          </p:cNvSpPr>
          <p:nvPr>
            <p:ph type="sldNum" sz="quarter" idx="5"/>
          </p:nvPr>
        </p:nvSpPr>
        <p:spPr/>
        <p:txBody>
          <a:bodyPr/>
          <a:lstStyle/>
          <a:p>
            <a:pPr>
              <a:defRPr/>
            </a:pPr>
            <a:fld id="{F980A64D-5AA0-42B9-839D-E995EEE28CA2}" type="slidenum">
              <a:rPr lang="nl-NL" smtClean="0"/>
              <a:pPr>
                <a:defRPr/>
              </a:pPr>
              <a:t>3</a:t>
            </a:fld>
            <a:endParaRPr lang="nl-NL"/>
          </a:p>
        </p:txBody>
      </p:sp>
    </p:spTree>
    <p:extLst>
      <p:ext uri="{BB962C8B-B14F-4D97-AF65-F5344CB8AC3E}">
        <p14:creationId xmlns:p14="http://schemas.microsoft.com/office/powerpoint/2010/main" val="3536229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EVERARD TAKES OVER</a:t>
            </a:r>
          </a:p>
        </p:txBody>
      </p:sp>
      <p:sp>
        <p:nvSpPr>
          <p:cNvPr id="4" name="Slide Number Placeholder 3"/>
          <p:cNvSpPr>
            <a:spLocks noGrp="1"/>
          </p:cNvSpPr>
          <p:nvPr>
            <p:ph type="sldNum" sz="quarter" idx="5"/>
          </p:nvPr>
        </p:nvSpPr>
        <p:spPr/>
        <p:txBody>
          <a:bodyPr/>
          <a:lstStyle/>
          <a:p>
            <a:fld id="{EDD32C67-23E5-4A47-98F7-E463C46F8E5E}" type="slidenum">
              <a:rPr lang="nl-NL" smtClean="0"/>
              <a:pPr/>
              <a:t>14</a:t>
            </a:fld>
            <a:endParaRPr lang="nl-NL"/>
          </a:p>
        </p:txBody>
      </p:sp>
    </p:spTree>
    <p:extLst>
      <p:ext uri="{BB962C8B-B14F-4D97-AF65-F5344CB8AC3E}">
        <p14:creationId xmlns:p14="http://schemas.microsoft.com/office/powerpoint/2010/main" val="3663041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NL" sz="1200" dirty="0"/>
              <a:t>Misschien niet met de uitkomst waar je op gehoopt had. Maar beter eerder dit inzicht, dan wanneer je helemaal klaar bent met het project.</a:t>
            </a:r>
          </a:p>
          <a:p>
            <a:r>
              <a:rPr lang="en-NL" sz="1200" dirty="0"/>
              <a:t>Als je een grote hypothese hebt, kijk of je die zo klein mogelijk kan maken. Dan kan je namelijk makkelijker experimenteren.</a:t>
            </a: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NL" sz="1200" dirty="0"/>
              <a:t>Dan kan je namelijk niet zien wat het gevolg is van een experiment. Dus zorg dat het experiment afgebakend is.</a:t>
            </a:r>
          </a:p>
          <a:p>
            <a:r>
              <a:rPr lang="en-NL" sz="1200" dirty="0"/>
              <a:t>Hoelang?  En hierbij geldt ook: niet te lang.</a:t>
            </a:r>
            <a:r>
              <a:rPr lang="nl-NL" sz="1200" dirty="0"/>
              <a:t> Maar probeer wel opnieuw.</a:t>
            </a:r>
          </a:p>
          <a:p>
            <a:r>
              <a:rPr lang="en-NL" sz="1200" dirty="0"/>
              <a:t>En dit doe je door naar alle aspecten te kijken. Onderbuik gevoel, maar ook cijfers. Bepaal daarom van te voren wat een goede uitkomst is. En hoe je dat kan meten</a:t>
            </a:r>
            <a:r>
              <a:rPr lang="nl-NL" sz="1200" dirty="0"/>
              <a:t>/weten.</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F980A64D-5AA0-42B9-839D-E995EEE28CA2}" type="slidenum">
              <a:rPr lang="nl-NL" smtClean="0"/>
              <a:pPr>
                <a:defRPr/>
              </a:pPr>
              <a:t>40</a:t>
            </a:fld>
            <a:endParaRPr lang="nl-NL"/>
          </a:p>
        </p:txBody>
      </p:sp>
    </p:spTree>
    <p:extLst>
      <p:ext uri="{BB962C8B-B14F-4D97-AF65-F5344CB8AC3E}">
        <p14:creationId xmlns:p14="http://schemas.microsoft.com/office/powerpoint/2010/main" val="2203541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a:t>
            </a:r>
            <a:r>
              <a:rPr lang="en-NL" dirty="0"/>
              <a:t>bd allochtone studenten op sociale academie</a:t>
            </a:r>
          </a:p>
        </p:txBody>
      </p:sp>
      <p:sp>
        <p:nvSpPr>
          <p:cNvPr id="4" name="Slide Number Placeholder 3"/>
          <p:cNvSpPr>
            <a:spLocks noGrp="1"/>
          </p:cNvSpPr>
          <p:nvPr>
            <p:ph type="sldNum" sz="quarter" idx="5"/>
          </p:nvPr>
        </p:nvSpPr>
        <p:spPr/>
        <p:txBody>
          <a:bodyPr/>
          <a:lstStyle/>
          <a:p>
            <a:pPr>
              <a:defRPr/>
            </a:pPr>
            <a:fld id="{F980A64D-5AA0-42B9-839D-E995EEE28CA2}" type="slidenum">
              <a:rPr lang="nl-NL" smtClean="0"/>
              <a:pPr>
                <a:defRPr/>
              </a:pPr>
              <a:t>64</a:t>
            </a:fld>
            <a:endParaRPr lang="nl-NL"/>
          </a:p>
        </p:txBody>
      </p:sp>
    </p:spTree>
    <p:extLst>
      <p:ext uri="{BB962C8B-B14F-4D97-AF65-F5344CB8AC3E}">
        <p14:creationId xmlns:p14="http://schemas.microsoft.com/office/powerpoint/2010/main" val="3339805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a:t>
            </a:r>
            <a:r>
              <a:rPr lang="en-NL" dirty="0"/>
              <a:t>fd 1 en afd 2. </a:t>
            </a:r>
          </a:p>
        </p:txBody>
      </p:sp>
      <p:sp>
        <p:nvSpPr>
          <p:cNvPr id="4" name="Slide Number Placeholder 3"/>
          <p:cNvSpPr>
            <a:spLocks noGrp="1"/>
          </p:cNvSpPr>
          <p:nvPr>
            <p:ph type="sldNum" sz="quarter" idx="5"/>
          </p:nvPr>
        </p:nvSpPr>
        <p:spPr/>
        <p:txBody>
          <a:bodyPr/>
          <a:lstStyle/>
          <a:p>
            <a:pPr>
              <a:defRPr/>
            </a:pPr>
            <a:fld id="{F980A64D-5AA0-42B9-839D-E995EEE28CA2}" type="slidenum">
              <a:rPr lang="nl-NL" smtClean="0"/>
              <a:pPr>
                <a:defRPr/>
              </a:pPr>
              <a:t>68</a:t>
            </a:fld>
            <a:endParaRPr lang="nl-NL"/>
          </a:p>
        </p:txBody>
      </p:sp>
    </p:spTree>
    <p:extLst>
      <p:ext uri="{BB962C8B-B14F-4D97-AF65-F5344CB8AC3E}">
        <p14:creationId xmlns:p14="http://schemas.microsoft.com/office/powerpoint/2010/main" val="1334042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NL" dirty="0"/>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9FEDF071-4495-4141-92B3-D2D81A655999}" type="slidenum">
              <a:rPr lang="nl-NL"/>
              <a:pPr>
                <a:defRPr/>
              </a:pPr>
              <a:t>‹#›</a:t>
            </a:fld>
            <a:endParaRPr lang="nl-NL"/>
          </a:p>
        </p:txBody>
      </p:sp>
    </p:spTree>
    <p:extLst>
      <p:ext uri="{BB962C8B-B14F-4D97-AF65-F5344CB8AC3E}">
        <p14:creationId xmlns:p14="http://schemas.microsoft.com/office/powerpoint/2010/main" val="4293554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77872AF8-8EB4-4FCF-809F-B891F138BC08}" type="slidenum">
              <a:rPr lang="nl-NL"/>
              <a:pPr>
                <a:defRPr/>
              </a:pPr>
              <a:t>‹#›</a:t>
            </a:fld>
            <a:endParaRPr lang="nl-NL"/>
          </a:p>
        </p:txBody>
      </p:sp>
    </p:spTree>
    <p:extLst>
      <p:ext uri="{BB962C8B-B14F-4D97-AF65-F5344CB8AC3E}">
        <p14:creationId xmlns:p14="http://schemas.microsoft.com/office/powerpoint/2010/main" val="169200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15100" y="609600"/>
            <a:ext cx="1943100" cy="548640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85800" y="609600"/>
            <a:ext cx="5676900" cy="54864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9A4BDD3F-DDE8-4A9C-8029-9F3592FCA49A}" type="slidenum">
              <a:rPr lang="nl-NL"/>
              <a:pPr>
                <a:defRPr/>
              </a:pPr>
              <a:t>‹#›</a:t>
            </a:fld>
            <a:endParaRPr lang="nl-NL"/>
          </a:p>
        </p:txBody>
      </p:sp>
    </p:spTree>
    <p:extLst>
      <p:ext uri="{BB962C8B-B14F-4D97-AF65-F5344CB8AC3E}">
        <p14:creationId xmlns:p14="http://schemas.microsoft.com/office/powerpoint/2010/main" val="1591110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4" name="Picture 5" descr="SN_University-ppt-ba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02200"/>
            <a:ext cx="914400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lvl1pPr>
              <a:defRPr sz="3600">
                <a:latin typeface="Arial" pitchFamily="34" charset="0"/>
                <a:cs typeface="Arial" pitchFamily="34" charset="0"/>
              </a:defRPr>
            </a:lvl1pPr>
          </a:lstStyle>
          <a:p>
            <a:r>
              <a:rPr lang="nl-NL"/>
              <a:t>Klik om de stijl te bewerken</a:t>
            </a:r>
            <a:endParaRPr lang="nl-NL" dirty="0"/>
          </a:p>
        </p:txBody>
      </p:sp>
      <p:sp>
        <p:nvSpPr>
          <p:cNvPr id="3" name="Tijdelijke aanduiding voor inhoud 2"/>
          <p:cNvSpPr>
            <a:spLocks noGrp="1"/>
          </p:cNvSpPr>
          <p:nvPr>
            <p:ph idx="1"/>
          </p:nvPr>
        </p:nvSpPr>
        <p:spPr/>
        <p:txBody>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a:defRPr sz="2400">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3"/>
          <p:cNvSpPr>
            <a:spLocks noGrp="1"/>
          </p:cNvSpPr>
          <p:nvPr>
            <p:ph type="dt" sz="half" idx="10"/>
          </p:nvPr>
        </p:nvSpPr>
        <p:spPr/>
        <p:txBody>
          <a:bodyPr/>
          <a:lstStyle>
            <a:lvl1pPr>
              <a:defRPr/>
            </a:lvl1pPr>
          </a:lstStyle>
          <a:p>
            <a:pPr>
              <a:defRPr/>
            </a:pPr>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C3EF875E-AD53-4D73-8327-F01A44EF5CAD}" type="slidenum">
              <a:rPr lang="nl-NL"/>
              <a:pPr>
                <a:defRPr/>
              </a:pPr>
              <a:t>‹#›</a:t>
            </a:fld>
            <a:endParaRPr lang="nl-NL"/>
          </a:p>
        </p:txBody>
      </p:sp>
    </p:spTree>
    <p:extLst>
      <p:ext uri="{BB962C8B-B14F-4D97-AF65-F5344CB8AC3E}">
        <p14:creationId xmlns:p14="http://schemas.microsoft.com/office/powerpoint/2010/main" val="1870665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A9659C15-4527-42EA-AF47-5729C706ACD8}" type="slidenum">
              <a:rPr lang="nl-NL"/>
              <a:pPr>
                <a:defRPr/>
              </a:pPr>
              <a:t>‹#›</a:t>
            </a:fld>
            <a:endParaRPr lang="nl-NL"/>
          </a:p>
        </p:txBody>
      </p:sp>
    </p:spTree>
    <p:extLst>
      <p:ext uri="{BB962C8B-B14F-4D97-AF65-F5344CB8AC3E}">
        <p14:creationId xmlns:p14="http://schemas.microsoft.com/office/powerpoint/2010/main" val="2207223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AEF50BC4-0ECC-4DE6-BE24-2F6B274C0DE7}" type="slidenum">
              <a:rPr lang="nl-NL"/>
              <a:pPr>
                <a:defRPr/>
              </a:pPr>
              <a:t>‹#›</a:t>
            </a:fld>
            <a:endParaRPr lang="nl-NL"/>
          </a:p>
        </p:txBody>
      </p:sp>
    </p:spTree>
    <p:extLst>
      <p:ext uri="{BB962C8B-B14F-4D97-AF65-F5344CB8AC3E}">
        <p14:creationId xmlns:p14="http://schemas.microsoft.com/office/powerpoint/2010/main" val="475553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pPr>
              <a:defRPr/>
            </a:pPr>
            <a:fld id="{B76C36B8-371D-459A-9121-DED95F8C94B1}" type="slidenum">
              <a:rPr lang="nl-NL"/>
              <a:pPr>
                <a:defRPr/>
              </a:pPr>
              <a:t>‹#›</a:t>
            </a:fld>
            <a:endParaRPr lang="nl-NL"/>
          </a:p>
        </p:txBody>
      </p:sp>
    </p:spTree>
    <p:extLst>
      <p:ext uri="{BB962C8B-B14F-4D97-AF65-F5344CB8AC3E}">
        <p14:creationId xmlns:p14="http://schemas.microsoft.com/office/powerpoint/2010/main" val="2130100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4"/>
          <p:cNvSpPr>
            <a:spLocks noGrp="1" noChangeArrowheads="1"/>
          </p:cNvSpPr>
          <p:nvPr>
            <p:ph type="dt" sz="half" idx="10"/>
          </p:nvPr>
        </p:nvSpPr>
        <p:spPr>
          <a:ln/>
        </p:spPr>
        <p:txBody>
          <a:bodyPr/>
          <a:lstStyle>
            <a:lvl1pPr>
              <a:defRPr/>
            </a:lvl1pPr>
          </a:lstStyle>
          <a:p>
            <a:pPr>
              <a:defRPr/>
            </a:pPr>
            <a:endParaRPr 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pPr>
              <a:defRPr/>
            </a:pPr>
            <a:fld id="{58394132-7CCC-4A17-BE58-37361C8A9853}" type="slidenum">
              <a:rPr lang="nl-NL"/>
              <a:pPr>
                <a:defRPr/>
              </a:pPr>
              <a:t>‹#›</a:t>
            </a:fld>
            <a:endParaRPr lang="nl-NL"/>
          </a:p>
        </p:txBody>
      </p:sp>
    </p:spTree>
    <p:extLst>
      <p:ext uri="{BB962C8B-B14F-4D97-AF65-F5344CB8AC3E}">
        <p14:creationId xmlns:p14="http://schemas.microsoft.com/office/powerpoint/2010/main" val="1104949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pPr>
              <a:defRPr/>
            </a:pPr>
            <a:fld id="{2087FEEA-A9FD-4D9B-8AC1-907C75895D54}" type="slidenum">
              <a:rPr lang="nl-NL"/>
              <a:pPr>
                <a:defRPr/>
              </a:pPr>
              <a:t>‹#›</a:t>
            </a:fld>
            <a:endParaRPr lang="nl-NL"/>
          </a:p>
        </p:txBody>
      </p:sp>
    </p:spTree>
    <p:extLst>
      <p:ext uri="{BB962C8B-B14F-4D97-AF65-F5344CB8AC3E}">
        <p14:creationId xmlns:p14="http://schemas.microsoft.com/office/powerpoint/2010/main" val="2552804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BEA7761D-7EA6-4DB8-8E91-EC9BFA097861}" type="slidenum">
              <a:rPr lang="nl-NL"/>
              <a:pPr>
                <a:defRPr/>
              </a:pPr>
              <a:t>‹#›</a:t>
            </a:fld>
            <a:endParaRPr lang="nl-NL"/>
          </a:p>
        </p:txBody>
      </p:sp>
    </p:spTree>
    <p:extLst>
      <p:ext uri="{BB962C8B-B14F-4D97-AF65-F5344CB8AC3E}">
        <p14:creationId xmlns:p14="http://schemas.microsoft.com/office/powerpoint/2010/main" val="352429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FE8673D8-DEE6-4D60-85B4-02B979ADCB4D}" type="slidenum">
              <a:rPr lang="nl-NL"/>
              <a:pPr>
                <a:defRPr/>
              </a:pPr>
              <a:t>‹#›</a:t>
            </a:fld>
            <a:endParaRPr lang="nl-NL"/>
          </a:p>
        </p:txBody>
      </p:sp>
    </p:spTree>
    <p:extLst>
      <p:ext uri="{BB962C8B-B14F-4D97-AF65-F5344CB8AC3E}">
        <p14:creationId xmlns:p14="http://schemas.microsoft.com/office/powerpoint/2010/main" val="4053236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het opmaakprofiel van de modeltitel te bewerken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a:latin typeface="+mn-lt"/>
                <a:cs typeface="+mn-cs"/>
              </a:defRPr>
            </a:lvl1pPr>
          </a:lstStyle>
          <a:p>
            <a:pPr>
              <a:defRPr/>
            </a:pPr>
            <a:endParaRPr lang="nl-N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mn-lt"/>
                <a:cs typeface="+mn-cs"/>
              </a:defRPr>
            </a:lvl1pPr>
          </a:lstStyle>
          <a:p>
            <a:pPr>
              <a:defRPr/>
            </a:pPr>
            <a:endParaRPr lang="nl-N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latin typeface="+mn-lt"/>
                <a:cs typeface="+mn-cs"/>
              </a:defRPr>
            </a:lvl1pPr>
          </a:lstStyle>
          <a:p>
            <a:pPr>
              <a:defRPr/>
            </a:pPr>
            <a:fld id="{3CCA268B-88DD-44B0-AD24-94F43A770022}" type="slidenum">
              <a:rPr lang="nl-NL"/>
              <a:pPr>
                <a:defRPr/>
              </a:pPr>
              <a:t>‹#›</a:t>
            </a:fld>
            <a:endParaRPr lang="nl-NL"/>
          </a:p>
        </p:txBody>
      </p:sp>
    </p:spTree>
  </p:cSld>
  <p:clrMap bg1="lt1" tx1="dk1" bg2="lt2" tx2="dk2" accent1="accent1" accent2="accent2" accent3="accent3" accent4="accent4" accent5="accent5" accent6="accent6" hlink="hlink" folHlink="folHlink"/>
  <p:sldLayoutIdLst>
    <p:sldLayoutId id="2147483769" r:id="rId1"/>
    <p:sldLayoutId id="214748377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ctr" rtl="0" eaLnBrk="1" fontAlgn="base" hangingPunct="1">
        <a:spcBef>
          <a:spcPct val="0"/>
        </a:spcBef>
        <a:spcAft>
          <a:spcPct val="0"/>
        </a:spcAft>
        <a:defRPr sz="3600">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a:solidFill>
            <a:schemeClr val="tx2"/>
          </a:solidFill>
          <a:latin typeface="Arial" charset="0"/>
          <a:cs typeface="Arial" charset="0"/>
        </a:defRPr>
      </a:lvl2pPr>
      <a:lvl3pPr algn="ctr" rtl="0" eaLnBrk="1" fontAlgn="base" hangingPunct="1">
        <a:spcBef>
          <a:spcPct val="0"/>
        </a:spcBef>
        <a:spcAft>
          <a:spcPct val="0"/>
        </a:spcAft>
        <a:defRPr sz="3600">
          <a:solidFill>
            <a:schemeClr val="tx2"/>
          </a:solidFill>
          <a:latin typeface="Arial" charset="0"/>
          <a:cs typeface="Arial" charset="0"/>
        </a:defRPr>
      </a:lvl3pPr>
      <a:lvl4pPr algn="ctr" rtl="0" eaLnBrk="1" fontAlgn="base" hangingPunct="1">
        <a:spcBef>
          <a:spcPct val="0"/>
        </a:spcBef>
        <a:spcAft>
          <a:spcPct val="0"/>
        </a:spcAft>
        <a:defRPr sz="3600">
          <a:solidFill>
            <a:schemeClr val="tx2"/>
          </a:solidFill>
          <a:latin typeface="Arial" charset="0"/>
          <a:cs typeface="Arial" charset="0"/>
        </a:defRPr>
      </a:lvl4pPr>
      <a:lvl5pPr algn="ctr" rtl="0" eaLnBrk="1" fontAlgn="base" hangingPunct="1">
        <a:spcBef>
          <a:spcPct val="0"/>
        </a:spcBef>
        <a:spcAft>
          <a:spcPct val="0"/>
        </a:spcAft>
        <a:defRPr sz="36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Times New Roman" charset="0"/>
        </a:defRPr>
      </a:lvl6pPr>
      <a:lvl7pPr marL="914400" algn="ctr" rtl="0" eaLnBrk="1" fontAlgn="base" hangingPunct="1">
        <a:spcBef>
          <a:spcPct val="0"/>
        </a:spcBef>
        <a:spcAft>
          <a:spcPct val="0"/>
        </a:spcAft>
        <a:defRPr sz="4400">
          <a:solidFill>
            <a:schemeClr val="tx2"/>
          </a:solidFill>
          <a:latin typeface="Times New Roman" charset="0"/>
        </a:defRPr>
      </a:lvl7pPr>
      <a:lvl8pPr marL="1371600" algn="ctr" rtl="0" eaLnBrk="1" fontAlgn="base" hangingPunct="1">
        <a:spcBef>
          <a:spcPct val="0"/>
        </a:spcBef>
        <a:spcAft>
          <a:spcPct val="0"/>
        </a:spcAft>
        <a:defRPr sz="4400">
          <a:solidFill>
            <a:schemeClr val="tx2"/>
          </a:solidFill>
          <a:latin typeface="Times New Roman" charset="0"/>
        </a:defRPr>
      </a:lvl8pPr>
      <a:lvl9pPr marL="1828800" algn="ctr" rtl="0" eaLnBrk="1" fontAlgn="base" hangingPunct="1">
        <a:spcBef>
          <a:spcPct val="0"/>
        </a:spcBef>
        <a:spcAft>
          <a:spcPct val="0"/>
        </a:spcAft>
        <a:defRPr sz="4400">
          <a:solidFill>
            <a:schemeClr val="tx2"/>
          </a:solidFill>
          <a:latin typeface="Times New Roman" charset="0"/>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s://www.jamesnorbury.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hyperlink" Target="https://www.managementsite.nl/kennisbank/leiderschap"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file:///C:/var/folders/nb/_jmxyyws6j72l0hmggmb_drw0000gn/T/com.microsoft.Word/WebArchiveCopyPasteTempFiles/120119d7-e7b5-4f26-a583-0b495c56c760_thumb840.jpg" TargetMode="External"/><Relationship Id="rId3" Type="http://schemas.openxmlformats.org/officeDocument/2006/relationships/image" Target="file:///C:/var/folders/nb/_jmxyyws6j72l0hmggmb_drw0000gn/T/com.microsoft.Word/WebArchiveCopyPasteTempFiles/800px-Hosmer_Medusa_MIA_7629.jpg" TargetMode="External"/><Relationship Id="rId7" Type="http://schemas.openxmlformats.org/officeDocument/2006/relationships/image" Target="../media/image24.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hyperlink" Target="https://www.youtube.com/watch?v=3Lu2nIMUzks" TargetMode="External"/><Relationship Id="rId5" Type="http://schemas.openxmlformats.org/officeDocument/2006/relationships/image" Target="../media/image23.png"/><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2" Type="http://schemas.openxmlformats.org/officeDocument/2006/relationships/hyperlink" Target="https://www.youtube.com/watch?v=HrWbicvDLPw"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youtube.com/watch?v=89LPVXrm_Ic" TargetMode="External"/><Relationship Id="rId5" Type="http://schemas.openxmlformats.org/officeDocument/2006/relationships/hyperlink" Target="https://www.youtube.com/watch?v=Y2hiDYE5Qdw" TargetMode="Externa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s://www.cbs.nl/nl-nl/visualisaties/dashboard-bevolking"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ijic.org/articles/10.5334/ijic.7560"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youtube.com/watch?v=89LPVXrm_Ic" TargetMode="External"/><Relationship Id="rId5" Type="http://schemas.openxmlformats.org/officeDocument/2006/relationships/hyperlink" Target="https://www.youtube.com/watch?v=Y2hiDYE5Qdw" TargetMode="External"/><Relationship Id="rId4" Type="http://schemas.openxmlformats.org/officeDocument/2006/relationships/image" Target="../media/image28.png"/></Relationships>
</file>

<file path=ppt/slides/_rels/slide87.xml.rels><?xml version="1.0" encoding="UTF-8" standalone="yes"?>
<Relationships xmlns="http://schemas.openxmlformats.org/package/2006/relationships"><Relationship Id="rId3" Type="http://schemas.openxmlformats.org/officeDocument/2006/relationships/hyperlink" Target="chrome-extension://efaidnbmnnnibpcajpcglclefindmkaj/https:/www.vankemenade-act.nl/wp-content/uploads/2022/05/EEF-Boek2MEI22.pdf" TargetMode="External"/><Relationship Id="rId2" Type="http://schemas.openxmlformats.org/officeDocument/2006/relationships/hyperlink" Target="chrome-extension://efaidnbmnnnibpcajpcglclefindmkaj/https:/www.vankemenade-act.nl/wp-content/uploads/2022/05/EEF-Boek1MEI22.pdf" TargetMode="Externa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hyperlink" Target="https://www.youtube.com/watch?v=9L5AJwnp6f0" TargetMode="External"/><Relationship Id="rId2" Type="http://schemas.openxmlformats.org/officeDocument/2006/relationships/hyperlink" Target="https://www.youtube.com/watch?v=Y2hiDYE5Qdw"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182860"/>
            <a:ext cx="7772400" cy="1143000"/>
          </a:xfrm>
        </p:spPr>
        <p:txBody>
          <a:bodyPr/>
          <a:lstStyle/>
          <a:p>
            <a:r>
              <a:rPr lang="nl-NL" sz="2800" dirty="0">
                <a:solidFill>
                  <a:srgbClr val="00ACB0"/>
                </a:solidFill>
              </a:rPr>
              <a:t>Vier redenen voor een aparte bijeenkomst over kwaliteit in dynamische en complexe omgevingen (duo’s)</a:t>
            </a:r>
          </a:p>
        </p:txBody>
      </p:sp>
      <p:sp>
        <p:nvSpPr>
          <p:cNvPr id="3" name="Tijdelijke aanduiding voor inhoud 2"/>
          <p:cNvSpPr>
            <a:spLocks noGrp="1"/>
          </p:cNvSpPr>
          <p:nvPr>
            <p:ph idx="1"/>
          </p:nvPr>
        </p:nvSpPr>
        <p:spPr>
          <a:xfrm>
            <a:off x="539552" y="1556792"/>
            <a:ext cx="8064896" cy="4114800"/>
          </a:xfrm>
        </p:spPr>
        <p:txBody>
          <a:bodyPr/>
          <a:lstStyle/>
          <a:p>
            <a:pPr marL="457200" indent="-457200">
              <a:buAutoNum type="arabicPeriod"/>
            </a:pPr>
            <a:r>
              <a:rPr lang="nl-NL" sz="2200" dirty="0">
                <a:solidFill>
                  <a:schemeClr val="bg1">
                    <a:lumMod val="75000"/>
                  </a:schemeClr>
                </a:solidFill>
              </a:rPr>
              <a:t>We verschillen van mening over wat kwaliteit is.</a:t>
            </a:r>
          </a:p>
          <a:p>
            <a:pPr marL="457200" indent="-457200">
              <a:buAutoNum type="arabicPeriod"/>
            </a:pPr>
            <a:r>
              <a:rPr lang="nl-NL" sz="2200" dirty="0">
                <a:solidFill>
                  <a:schemeClr val="bg1">
                    <a:lumMod val="75000"/>
                  </a:schemeClr>
                </a:solidFill>
              </a:rPr>
              <a:t>De wereld is complex, onzeker,.. Kwaliteit is onder dergelijke omstandigheden moeilijk te beheersen.</a:t>
            </a:r>
            <a:r>
              <a:rPr lang="nl-NL" sz="2200" dirty="0"/>
              <a:t> </a:t>
            </a:r>
            <a:r>
              <a:rPr lang="nl-NL" sz="2200" dirty="0">
                <a:solidFill>
                  <a:schemeClr val="bg1">
                    <a:lumMod val="75000"/>
                  </a:schemeClr>
                </a:solidFill>
              </a:rPr>
              <a:t>Traditionele manieren van kwaliteitszorg werken niet meer (optimaal).</a:t>
            </a:r>
          </a:p>
          <a:p>
            <a:pPr marL="457200" indent="-457200">
              <a:buAutoNum type="arabicPeriod"/>
            </a:pPr>
            <a:r>
              <a:rPr lang="nl-NL" sz="2200" dirty="0">
                <a:solidFill>
                  <a:schemeClr val="bg1">
                    <a:lumMod val="65000"/>
                  </a:schemeClr>
                </a:solidFill>
              </a:rPr>
              <a:t>Veel kwaliteit is niet georganiseerd via de formele organisatiekanalen maar ontstaat (</a:t>
            </a:r>
            <a:r>
              <a:rPr lang="nl-NL" sz="2200" dirty="0" err="1">
                <a:solidFill>
                  <a:schemeClr val="bg1">
                    <a:lumMod val="65000"/>
                  </a:schemeClr>
                </a:solidFill>
              </a:rPr>
              <a:t>emergeert</a:t>
            </a:r>
            <a:r>
              <a:rPr lang="nl-NL" sz="2200" dirty="0">
                <a:solidFill>
                  <a:schemeClr val="bg1">
                    <a:lumMod val="65000"/>
                  </a:schemeClr>
                </a:solidFill>
              </a:rPr>
              <a:t>) door zelforganisatie. </a:t>
            </a:r>
          </a:p>
          <a:p>
            <a:pPr marL="457200" indent="-457200">
              <a:buAutoNum type="arabicPeriod"/>
            </a:pPr>
            <a:r>
              <a:rPr lang="nl-NL" sz="2200" dirty="0"/>
              <a:t>We kunnen de huidige problemen alleen maar oplossen door middel van co-creatie / co-design.</a:t>
            </a:r>
          </a:p>
          <a:p>
            <a:pPr marL="0" indent="0">
              <a:buNone/>
            </a:pPr>
            <a:endParaRPr lang="nl-NL" dirty="0"/>
          </a:p>
          <a:p>
            <a:pPr marL="457200" indent="-457200">
              <a:buFont typeface="+mj-lt"/>
              <a:buAutoNum type="arabicPeriod"/>
            </a:pPr>
            <a:endParaRPr lang="nl-NL" dirty="0"/>
          </a:p>
          <a:p>
            <a:pPr marL="457200" indent="-457200">
              <a:buFont typeface="+mj-lt"/>
              <a:buAutoNum type="arabicPeriod"/>
            </a:pPr>
            <a:endParaRPr lang="nl-NL" dirty="0"/>
          </a:p>
        </p:txBody>
      </p:sp>
    </p:spTree>
    <p:extLst>
      <p:ext uri="{BB962C8B-B14F-4D97-AF65-F5344CB8AC3E}">
        <p14:creationId xmlns:p14="http://schemas.microsoft.com/office/powerpoint/2010/main" val="420438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897C-036B-8EE7-5A71-2C4A1EAEF1C1}"/>
              </a:ext>
            </a:extLst>
          </p:cNvPr>
          <p:cNvSpPr>
            <a:spLocks noGrp="1"/>
          </p:cNvSpPr>
          <p:nvPr>
            <p:ph type="title"/>
          </p:nvPr>
        </p:nvSpPr>
        <p:spPr/>
        <p:txBody>
          <a:bodyPr/>
          <a:lstStyle/>
          <a:p>
            <a:r>
              <a:rPr lang="en-GB" dirty="0">
                <a:solidFill>
                  <a:srgbClr val="00A7A2"/>
                </a:solidFill>
              </a:rPr>
              <a:t>Homan (2024)</a:t>
            </a:r>
          </a:p>
        </p:txBody>
      </p:sp>
      <p:sp>
        <p:nvSpPr>
          <p:cNvPr id="3" name="Content Placeholder 2">
            <a:extLst>
              <a:ext uri="{FF2B5EF4-FFF2-40B4-BE49-F238E27FC236}">
                <a16:creationId xmlns:a16="http://schemas.microsoft.com/office/drawing/2014/main" id="{DF1447E3-015F-EAFF-289F-7CEA3EA07260}"/>
              </a:ext>
            </a:extLst>
          </p:cNvPr>
          <p:cNvSpPr>
            <a:spLocks noGrp="1"/>
          </p:cNvSpPr>
          <p:nvPr>
            <p:ph idx="1"/>
          </p:nvPr>
        </p:nvSpPr>
        <p:spPr>
          <a:xfrm>
            <a:off x="668409" y="1628800"/>
            <a:ext cx="7772400" cy="4114800"/>
          </a:xfrm>
        </p:spPr>
        <p:txBody>
          <a:bodyPr/>
          <a:lstStyle/>
          <a:p>
            <a:pPr marL="0" indent="0">
              <a:buNone/>
            </a:pPr>
            <a:r>
              <a:rPr lang="en-GB" i="1" dirty="0"/>
              <a:t>On stage </a:t>
            </a:r>
            <a:r>
              <a:rPr lang="en-GB" dirty="0"/>
              <a:t>versus </a:t>
            </a:r>
            <a:r>
              <a:rPr lang="en-GB" i="1" dirty="0"/>
              <a:t>off stage</a:t>
            </a:r>
          </a:p>
          <a:p>
            <a:pPr marL="0" indent="0">
              <a:buNone/>
            </a:pPr>
            <a:r>
              <a:rPr lang="en-GB" dirty="0"/>
              <a:t>Wat off-stage </a:t>
            </a:r>
            <a:r>
              <a:rPr lang="en-GB" dirty="0" err="1"/>
              <a:t>gebeurt</a:t>
            </a:r>
            <a:r>
              <a:rPr lang="en-GB" dirty="0"/>
              <a:t> </a:t>
            </a:r>
            <a:r>
              <a:rPr lang="en-GB" dirty="0" err="1"/>
              <a:t>heeft</a:t>
            </a:r>
            <a:r>
              <a:rPr lang="en-GB" dirty="0"/>
              <a:t> </a:t>
            </a:r>
            <a:r>
              <a:rPr lang="en-GB" dirty="0" err="1"/>
              <a:t>meer</a:t>
            </a:r>
            <a:r>
              <a:rPr lang="en-GB" dirty="0"/>
              <a:t> </a:t>
            </a:r>
            <a:r>
              <a:rPr lang="en-GB" dirty="0" err="1"/>
              <a:t>invloed</a:t>
            </a:r>
            <a:r>
              <a:rPr lang="en-GB" dirty="0"/>
              <a:t> op het concrete </a:t>
            </a:r>
            <a:r>
              <a:rPr lang="en-GB" dirty="0" err="1"/>
              <a:t>gedrag</a:t>
            </a:r>
            <a:r>
              <a:rPr lang="en-GB" dirty="0"/>
              <a:t> dan wat on stage </a:t>
            </a:r>
            <a:r>
              <a:rPr lang="en-GB" dirty="0" err="1"/>
              <a:t>gebeurt</a:t>
            </a:r>
            <a:r>
              <a:rPr lang="en-GB" dirty="0"/>
              <a:t>.</a:t>
            </a:r>
          </a:p>
          <a:p>
            <a:pPr marL="0" indent="0">
              <a:buNone/>
            </a:pPr>
            <a:r>
              <a:rPr lang="en-GB" dirty="0"/>
              <a:t>Off-stage </a:t>
            </a:r>
            <a:r>
              <a:rPr lang="en-GB" dirty="0" err="1"/>
              <a:t>gesprekken</a:t>
            </a:r>
            <a:r>
              <a:rPr lang="en-GB" dirty="0"/>
              <a:t> </a:t>
            </a:r>
            <a:r>
              <a:rPr lang="en-GB" dirty="0" err="1"/>
              <a:t>hebben</a:t>
            </a:r>
            <a:r>
              <a:rPr lang="en-GB" dirty="0"/>
              <a:t> </a:t>
            </a:r>
            <a:r>
              <a:rPr lang="en-GB" dirty="0" err="1"/>
              <a:t>plaats</a:t>
            </a:r>
            <a:r>
              <a:rPr lang="en-GB" dirty="0"/>
              <a:t> met </a:t>
            </a:r>
            <a:r>
              <a:rPr lang="en-GB" dirty="0" err="1"/>
              <a:t>kleine</a:t>
            </a:r>
            <a:r>
              <a:rPr lang="en-GB" dirty="0"/>
              <a:t> </a:t>
            </a:r>
            <a:r>
              <a:rPr lang="en-GB" dirty="0" err="1"/>
              <a:t>groepjes</a:t>
            </a:r>
            <a:r>
              <a:rPr lang="en-GB" dirty="0"/>
              <a:t> </a:t>
            </a:r>
            <a:r>
              <a:rPr lang="en-GB" dirty="0" err="1"/>
              <a:t>vertrouwelingen</a:t>
            </a:r>
            <a:r>
              <a:rPr lang="en-GB" dirty="0"/>
              <a:t> (</a:t>
            </a:r>
            <a:r>
              <a:rPr lang="en-GB" dirty="0" err="1"/>
              <a:t>petrischaaltjes</a:t>
            </a:r>
            <a:r>
              <a:rPr lang="en-GB" dirty="0"/>
              <a:t>) of in </a:t>
            </a:r>
            <a:r>
              <a:rPr lang="en-GB" dirty="0" err="1"/>
              <a:t>whatsapp</a:t>
            </a:r>
            <a:r>
              <a:rPr lang="en-GB" dirty="0"/>
              <a:t> </a:t>
            </a:r>
            <a:r>
              <a:rPr lang="en-GB" dirty="0" err="1"/>
              <a:t>groepen</a:t>
            </a:r>
            <a:r>
              <a:rPr lang="en-GB" dirty="0"/>
              <a:t>.</a:t>
            </a:r>
          </a:p>
          <a:p>
            <a:pPr marL="0" indent="0">
              <a:buNone/>
            </a:pPr>
            <a:r>
              <a:rPr lang="en-GB" dirty="0"/>
              <a:t>On stage: </a:t>
            </a:r>
            <a:r>
              <a:rPr lang="en-GB" dirty="0" err="1"/>
              <a:t>missie</a:t>
            </a:r>
            <a:r>
              <a:rPr lang="en-GB" dirty="0"/>
              <a:t>, </a:t>
            </a:r>
            <a:r>
              <a:rPr lang="en-GB" dirty="0" err="1"/>
              <a:t>visie</a:t>
            </a:r>
            <a:r>
              <a:rPr lang="en-GB" dirty="0"/>
              <a:t>, values</a:t>
            </a:r>
          </a:p>
          <a:p>
            <a:pPr marL="0" indent="0">
              <a:buNone/>
            </a:pPr>
            <a:r>
              <a:rPr lang="en-GB" dirty="0"/>
              <a:t>Off stage: “</a:t>
            </a:r>
            <a:r>
              <a:rPr lang="en-GB" dirty="0" err="1"/>
              <a:t>ik</a:t>
            </a:r>
            <a:r>
              <a:rPr lang="en-GB" dirty="0"/>
              <a:t> </a:t>
            </a:r>
            <a:r>
              <a:rPr lang="en-GB" dirty="0" err="1"/>
              <a:t>kan</a:t>
            </a:r>
            <a:r>
              <a:rPr lang="en-GB" dirty="0"/>
              <a:t> </a:t>
            </a:r>
            <a:r>
              <a:rPr lang="en-GB" dirty="0" err="1"/>
              <a:t>hier</a:t>
            </a:r>
            <a:r>
              <a:rPr lang="en-GB" dirty="0"/>
              <a:t> </a:t>
            </a:r>
            <a:r>
              <a:rPr lang="en-GB" dirty="0" err="1"/>
              <a:t>niets</a:t>
            </a:r>
            <a:r>
              <a:rPr lang="en-GB" dirty="0"/>
              <a:t> mee”; “</a:t>
            </a:r>
            <a:r>
              <a:rPr lang="en-GB" dirty="0" err="1"/>
              <a:t>Dat</a:t>
            </a:r>
            <a:r>
              <a:rPr lang="en-GB" dirty="0"/>
              <a:t> </a:t>
            </a:r>
            <a:r>
              <a:rPr lang="en-GB" dirty="0" err="1"/>
              <a:t>gaan</a:t>
            </a:r>
            <a:r>
              <a:rPr lang="en-GB" dirty="0"/>
              <a:t> we </a:t>
            </a:r>
            <a:r>
              <a:rPr lang="en-GB" dirty="0" err="1"/>
              <a:t>dus</a:t>
            </a:r>
            <a:r>
              <a:rPr lang="en-GB" dirty="0"/>
              <a:t> </a:t>
            </a:r>
            <a:r>
              <a:rPr lang="en-GB" dirty="0" err="1"/>
              <a:t>niet</a:t>
            </a:r>
            <a:r>
              <a:rPr lang="en-GB" dirty="0"/>
              <a:t> </a:t>
            </a:r>
            <a:r>
              <a:rPr lang="en-GB" dirty="0" err="1"/>
              <a:t>doen</a:t>
            </a:r>
            <a:r>
              <a:rPr lang="en-GB" dirty="0"/>
              <a:t>”.</a:t>
            </a:r>
          </a:p>
          <a:p>
            <a:pPr marL="0" indent="0">
              <a:buNone/>
            </a:pPr>
            <a:endParaRPr lang="en-GB" dirty="0"/>
          </a:p>
        </p:txBody>
      </p:sp>
    </p:spTree>
    <p:extLst>
      <p:ext uri="{BB962C8B-B14F-4D97-AF65-F5344CB8AC3E}">
        <p14:creationId xmlns:p14="http://schemas.microsoft.com/office/powerpoint/2010/main" val="226116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FE8A9-DC09-4693-94F3-F23CE9A4D346}"/>
              </a:ext>
            </a:extLst>
          </p:cNvPr>
          <p:cNvSpPr>
            <a:spLocks noGrp="1"/>
          </p:cNvSpPr>
          <p:nvPr>
            <p:ph type="title"/>
          </p:nvPr>
        </p:nvSpPr>
        <p:spPr>
          <a:xfrm>
            <a:off x="685800" y="273158"/>
            <a:ext cx="7772400" cy="1143000"/>
          </a:xfrm>
        </p:spPr>
        <p:txBody>
          <a:bodyPr/>
          <a:lstStyle/>
          <a:p>
            <a:r>
              <a:rPr lang="en-NL" dirty="0">
                <a:solidFill>
                  <a:srgbClr val="00A7A2"/>
                </a:solidFill>
              </a:rPr>
              <a:t>Onderstroom en bovenstroom</a:t>
            </a:r>
          </a:p>
        </p:txBody>
      </p:sp>
      <p:pic>
        <p:nvPicPr>
          <p:cNvPr id="2052" name="Picture 4" descr="ijsberg model van McClelland">
            <a:extLst>
              <a:ext uri="{FF2B5EF4-FFF2-40B4-BE49-F238E27FC236}">
                <a16:creationId xmlns:a16="http://schemas.microsoft.com/office/drawing/2014/main" id="{8D0B2164-7437-38A7-D5B0-B89437A09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304314"/>
            <a:ext cx="4499098" cy="33743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4EF1355-C13A-F3DD-9813-1D93A39EABC6}"/>
              </a:ext>
            </a:extLst>
          </p:cNvPr>
          <p:cNvSpPr txBox="1"/>
          <p:nvPr/>
        </p:nvSpPr>
        <p:spPr>
          <a:xfrm>
            <a:off x="467544" y="4566792"/>
            <a:ext cx="8756051" cy="954107"/>
          </a:xfrm>
          <a:prstGeom prst="rect">
            <a:avLst/>
          </a:prstGeom>
          <a:noFill/>
        </p:spPr>
        <p:txBody>
          <a:bodyPr wrap="none" rtlCol="0">
            <a:spAutoFit/>
          </a:bodyPr>
          <a:lstStyle/>
          <a:p>
            <a:endParaRPr lang="en-GB" dirty="0">
              <a:effectLst/>
              <a:latin typeface="Times New Roman" panose="02020603050405020304" pitchFamily="18" charset="0"/>
            </a:endParaRPr>
          </a:p>
          <a:p>
            <a:r>
              <a:rPr lang="en-GB" sz="1600" dirty="0">
                <a:effectLst/>
                <a:latin typeface="Times New Roman" panose="02020603050405020304" pitchFamily="18" charset="0"/>
              </a:rPr>
              <a:t>McClelland D C., (1973) “Testing for competence rather than for intelligence”, </a:t>
            </a:r>
            <a:r>
              <a:rPr lang="en-GB" sz="1600" i="1" dirty="0">
                <a:effectLst/>
                <a:latin typeface="Times New Roman" panose="02020603050405020304" pitchFamily="18" charset="0"/>
              </a:rPr>
              <a:t>American Psychologist</a:t>
            </a:r>
            <a:r>
              <a:rPr lang="en-GB" sz="1600" dirty="0">
                <a:effectLst/>
                <a:latin typeface="Times New Roman" panose="02020603050405020304" pitchFamily="18" charset="0"/>
              </a:rPr>
              <a:t>, </a:t>
            </a:r>
          </a:p>
          <a:p>
            <a:r>
              <a:rPr lang="en-GB" sz="1600" i="1" dirty="0">
                <a:effectLst/>
                <a:latin typeface="Times New Roman" panose="02020603050405020304" pitchFamily="18" charset="0"/>
              </a:rPr>
              <a:t>28</a:t>
            </a:r>
            <a:r>
              <a:rPr lang="en-GB" sz="1600" dirty="0">
                <a:effectLst/>
                <a:latin typeface="Times New Roman" panose="02020603050405020304" pitchFamily="18" charset="0"/>
              </a:rPr>
              <a:t>,: 12-21,.</a:t>
            </a:r>
          </a:p>
        </p:txBody>
      </p:sp>
    </p:spTree>
    <p:extLst>
      <p:ext uri="{BB962C8B-B14F-4D97-AF65-F5344CB8AC3E}">
        <p14:creationId xmlns:p14="http://schemas.microsoft.com/office/powerpoint/2010/main" val="1882619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3A70B-CA87-FFF5-763E-6717DCD8A40F}"/>
              </a:ext>
            </a:extLst>
          </p:cNvPr>
          <p:cNvSpPr>
            <a:spLocks noGrp="1"/>
          </p:cNvSpPr>
          <p:nvPr>
            <p:ph type="title"/>
          </p:nvPr>
        </p:nvSpPr>
        <p:spPr/>
        <p:txBody>
          <a:bodyPr/>
          <a:lstStyle/>
          <a:p>
            <a:r>
              <a:rPr lang="en-NL" dirty="0">
                <a:solidFill>
                  <a:srgbClr val="00A7A2"/>
                </a:solidFill>
              </a:rPr>
              <a:t>Thermometer</a:t>
            </a:r>
          </a:p>
        </p:txBody>
      </p:sp>
      <p:sp>
        <p:nvSpPr>
          <p:cNvPr id="3" name="Content Placeholder 2">
            <a:extLst>
              <a:ext uri="{FF2B5EF4-FFF2-40B4-BE49-F238E27FC236}">
                <a16:creationId xmlns:a16="http://schemas.microsoft.com/office/drawing/2014/main" id="{8E5DD3DD-91B3-6AB2-E549-088931792741}"/>
              </a:ext>
            </a:extLst>
          </p:cNvPr>
          <p:cNvSpPr>
            <a:spLocks noGrp="1"/>
          </p:cNvSpPr>
          <p:nvPr>
            <p:ph idx="1"/>
          </p:nvPr>
        </p:nvSpPr>
        <p:spPr/>
        <p:txBody>
          <a:bodyPr/>
          <a:lstStyle/>
          <a:p>
            <a:pPr marL="0" indent="0">
              <a:buNone/>
            </a:pPr>
            <a:r>
              <a:rPr lang="en-NL" dirty="0"/>
              <a:t>Elephant dictionary</a:t>
            </a:r>
          </a:p>
          <a:p>
            <a:pPr marL="0" indent="0">
              <a:buNone/>
            </a:pPr>
            <a:endParaRPr lang="en-NL" dirty="0"/>
          </a:p>
          <a:p>
            <a:pPr marL="0" indent="0">
              <a:buNone/>
            </a:pPr>
            <a:r>
              <a:rPr lang="en-NL" dirty="0"/>
              <a:t>Things dont ever change here.</a:t>
            </a:r>
          </a:p>
          <a:p>
            <a:pPr marL="0" indent="0">
              <a:buNone/>
            </a:pPr>
            <a:r>
              <a:rPr lang="en-NL" dirty="0"/>
              <a:t>We do not need to change, everything </a:t>
            </a:r>
            <a:r>
              <a:rPr lang="en-GB" dirty="0"/>
              <a:t>is</a:t>
            </a:r>
            <a:r>
              <a:rPr lang="en-NL" dirty="0"/>
              <a:t> ok!</a:t>
            </a:r>
          </a:p>
          <a:p>
            <a:pPr marL="0" indent="0">
              <a:buNone/>
            </a:pPr>
            <a:r>
              <a:rPr lang="en-NL" dirty="0"/>
              <a:t>We tried this before…</a:t>
            </a:r>
          </a:p>
          <a:p>
            <a:pPr marL="0" indent="0">
              <a:buNone/>
            </a:pPr>
            <a:endParaRPr lang="en-NL" dirty="0"/>
          </a:p>
          <a:p>
            <a:endParaRPr lang="en-NL" dirty="0"/>
          </a:p>
          <a:p>
            <a:endParaRPr lang="en-NL" dirty="0"/>
          </a:p>
        </p:txBody>
      </p:sp>
    </p:spTree>
    <p:extLst>
      <p:ext uri="{BB962C8B-B14F-4D97-AF65-F5344CB8AC3E}">
        <p14:creationId xmlns:p14="http://schemas.microsoft.com/office/powerpoint/2010/main" val="280909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1EF0E-202A-56C3-4FFB-C517F39B66B8}"/>
              </a:ext>
            </a:extLst>
          </p:cNvPr>
          <p:cNvSpPr>
            <a:spLocks noGrp="1"/>
          </p:cNvSpPr>
          <p:nvPr>
            <p:ph type="title"/>
          </p:nvPr>
        </p:nvSpPr>
        <p:spPr/>
        <p:txBody>
          <a:bodyPr/>
          <a:lstStyle/>
          <a:p>
            <a:endParaRPr lang="en-NL"/>
          </a:p>
        </p:txBody>
      </p:sp>
      <p:pic>
        <p:nvPicPr>
          <p:cNvPr id="4" name="3.5. Holbewoners en verandering" descr="3.5. Holbewoners en verandering">
            <a:hlinkClick r:id="" action="ppaction://media"/>
            <a:extLst>
              <a:ext uri="{FF2B5EF4-FFF2-40B4-BE49-F238E27FC236}">
                <a16:creationId xmlns:a16="http://schemas.microsoft.com/office/drawing/2014/main" id="{E57224C4-F802-4C50-9DA7-05054930A86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37513" y="764704"/>
            <a:ext cx="5668973" cy="4251730"/>
          </a:xfrm>
        </p:spPr>
      </p:pic>
    </p:spTree>
    <p:extLst>
      <p:ext uri="{BB962C8B-B14F-4D97-AF65-F5344CB8AC3E}">
        <p14:creationId xmlns:p14="http://schemas.microsoft.com/office/powerpoint/2010/main" val="183095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11560" y="1124744"/>
            <a:ext cx="7556358" cy="4846413"/>
          </a:xfrm>
        </p:spPr>
        <p:txBody>
          <a:bodyPr/>
          <a:lstStyle/>
          <a:p>
            <a:pPr algn="l"/>
            <a:r>
              <a:rPr lang="nl-NL" sz="1600" dirty="0" err="1"/>
              <a:t>Providing</a:t>
            </a:r>
            <a:r>
              <a:rPr lang="nl-NL" sz="1600" dirty="0"/>
              <a:t> </a:t>
            </a:r>
            <a:r>
              <a:rPr lang="nl-NL" sz="1600" dirty="0" err="1"/>
              <a:t>quality</a:t>
            </a:r>
            <a:r>
              <a:rPr lang="nl-NL" sz="1600" dirty="0"/>
              <a:t> is </a:t>
            </a:r>
            <a:r>
              <a:rPr lang="nl-NL" sz="1600" b="1" dirty="0" err="1"/>
              <a:t>too</a:t>
            </a:r>
            <a:r>
              <a:rPr lang="nl-NL" sz="1600" b="1" dirty="0"/>
              <a:t> </a:t>
            </a:r>
            <a:r>
              <a:rPr lang="nl-NL" sz="1600" b="1" dirty="0" err="1"/>
              <a:t>costly</a:t>
            </a:r>
            <a:r>
              <a:rPr lang="nl-NL" sz="1600" b="1" dirty="0"/>
              <a:t>.</a:t>
            </a:r>
          </a:p>
          <a:p>
            <a:pPr algn="l"/>
            <a:r>
              <a:rPr lang="nl-NL" sz="1600" dirty="0"/>
              <a:t>Bein </a:t>
            </a:r>
            <a:r>
              <a:rPr lang="nl-NL" sz="1600" dirty="0" err="1"/>
              <a:t>quality</a:t>
            </a:r>
            <a:r>
              <a:rPr lang="nl-NL" sz="1600" dirty="0"/>
              <a:t> </a:t>
            </a:r>
            <a:r>
              <a:rPr lang="nl-NL" sz="1600" dirty="0" err="1"/>
              <a:t>centered</a:t>
            </a:r>
            <a:r>
              <a:rPr lang="nl-NL" sz="1600" dirty="0"/>
              <a:t> is </a:t>
            </a:r>
            <a:r>
              <a:rPr lang="nl-NL" sz="1600" b="1" dirty="0" err="1"/>
              <a:t>too</a:t>
            </a:r>
            <a:r>
              <a:rPr lang="nl-NL" sz="1600" b="1" dirty="0"/>
              <a:t> time </a:t>
            </a:r>
            <a:r>
              <a:rPr lang="nl-NL" sz="1600" b="1" dirty="0" err="1"/>
              <a:t>consuming</a:t>
            </a:r>
            <a:r>
              <a:rPr lang="nl-NL" sz="1600" dirty="0"/>
              <a:t>. </a:t>
            </a:r>
            <a:r>
              <a:rPr lang="nl-NL" sz="1600" dirty="0" err="1"/>
              <a:t>Staff</a:t>
            </a:r>
            <a:r>
              <a:rPr lang="nl-NL" sz="1600" dirty="0"/>
              <a:t> is </a:t>
            </a:r>
            <a:r>
              <a:rPr lang="nl-NL" sz="1600" dirty="0" err="1"/>
              <a:t>streched</a:t>
            </a:r>
            <a:r>
              <a:rPr lang="nl-NL" sz="1600" dirty="0"/>
              <a:t> </a:t>
            </a:r>
            <a:r>
              <a:rPr lang="nl-NL" sz="1600" dirty="0" err="1"/>
              <a:t>thin</a:t>
            </a:r>
            <a:r>
              <a:rPr lang="nl-NL" sz="1600" dirty="0"/>
              <a:t> as </a:t>
            </a:r>
            <a:r>
              <a:rPr lang="nl-NL" sz="1600" dirty="0" err="1"/>
              <a:t>it</a:t>
            </a:r>
            <a:r>
              <a:rPr lang="nl-NL" sz="1600" dirty="0"/>
              <a:t> is.</a:t>
            </a:r>
          </a:p>
          <a:p>
            <a:pPr algn="l"/>
            <a:r>
              <a:rPr lang="nl-NL" sz="1600" dirty="0"/>
              <a:t>More </a:t>
            </a:r>
            <a:r>
              <a:rPr lang="nl-NL" sz="1600" dirty="0" err="1"/>
              <a:t>quality</a:t>
            </a:r>
            <a:r>
              <a:rPr lang="nl-NL" sz="1600" dirty="0"/>
              <a:t> is </a:t>
            </a:r>
            <a:r>
              <a:rPr lang="nl-NL" sz="1600" b="1" dirty="0"/>
              <a:t>‘</a:t>
            </a:r>
            <a:r>
              <a:rPr lang="nl-NL" sz="1600" b="1" dirty="0" err="1"/>
              <a:t>nice</a:t>
            </a:r>
            <a:r>
              <a:rPr lang="nl-NL" sz="1600" b="1" dirty="0"/>
              <a:t>’ but </a:t>
            </a:r>
            <a:r>
              <a:rPr lang="nl-NL" sz="1600" b="1" dirty="0" err="1"/>
              <a:t>not</a:t>
            </a:r>
            <a:r>
              <a:rPr lang="nl-NL" sz="1600" b="1" dirty="0"/>
              <a:t> important.</a:t>
            </a:r>
          </a:p>
          <a:p>
            <a:pPr algn="l"/>
            <a:r>
              <a:rPr lang="nl-NL" sz="1600" dirty="0" err="1"/>
              <a:t>Quality</a:t>
            </a:r>
            <a:r>
              <a:rPr lang="nl-NL" sz="1600" dirty="0"/>
              <a:t> is </a:t>
            </a:r>
            <a:r>
              <a:rPr lang="nl-NL" sz="1600" b="1" dirty="0" err="1"/>
              <a:t>only</a:t>
            </a:r>
            <a:r>
              <a:rPr lang="nl-NL" sz="1600" b="1" dirty="0"/>
              <a:t> the job of </a:t>
            </a:r>
            <a:r>
              <a:rPr lang="nl-NL" sz="1600" b="1" dirty="0" err="1"/>
              <a:t>those</a:t>
            </a:r>
            <a:r>
              <a:rPr lang="nl-NL" sz="1600" b="1" dirty="0"/>
              <a:t> in direct contact </a:t>
            </a:r>
            <a:r>
              <a:rPr lang="nl-NL" sz="1600" b="1" dirty="0" err="1"/>
              <a:t>with</a:t>
            </a:r>
            <a:r>
              <a:rPr lang="nl-NL" sz="1600" b="1" dirty="0"/>
              <a:t> </a:t>
            </a:r>
            <a:r>
              <a:rPr lang="nl-NL" sz="1600" b="1" dirty="0" err="1"/>
              <a:t>customers</a:t>
            </a:r>
            <a:r>
              <a:rPr lang="nl-NL" sz="1600" b="1" dirty="0"/>
              <a:t>.</a:t>
            </a:r>
          </a:p>
          <a:p>
            <a:pPr algn="l"/>
            <a:r>
              <a:rPr lang="nl-NL" sz="1600" dirty="0"/>
              <a:t>To </a:t>
            </a:r>
            <a:r>
              <a:rPr lang="nl-NL" sz="1600" dirty="0" err="1"/>
              <a:t>provide</a:t>
            </a:r>
            <a:r>
              <a:rPr lang="nl-NL" sz="1600" dirty="0"/>
              <a:t> </a:t>
            </a:r>
            <a:r>
              <a:rPr lang="nl-NL" sz="1600" dirty="0" err="1"/>
              <a:t>quality</a:t>
            </a:r>
            <a:r>
              <a:rPr lang="nl-NL" sz="1600" dirty="0"/>
              <a:t>, we </a:t>
            </a:r>
            <a:r>
              <a:rPr lang="nl-NL" sz="1600" dirty="0" err="1"/>
              <a:t>will</a:t>
            </a:r>
            <a:r>
              <a:rPr lang="nl-NL" sz="1600" dirty="0"/>
              <a:t> have to </a:t>
            </a:r>
            <a:r>
              <a:rPr lang="nl-NL" sz="1600" b="1" dirty="0" err="1"/>
              <a:t>increase</a:t>
            </a:r>
            <a:r>
              <a:rPr lang="nl-NL" sz="1600" b="1" dirty="0"/>
              <a:t> </a:t>
            </a:r>
            <a:r>
              <a:rPr lang="nl-NL" sz="1600" b="1" dirty="0" err="1"/>
              <a:t>our</a:t>
            </a:r>
            <a:r>
              <a:rPr lang="nl-NL" sz="1600" b="1" dirty="0"/>
              <a:t> </a:t>
            </a:r>
            <a:r>
              <a:rPr lang="nl-NL" sz="1600" b="1" dirty="0" err="1"/>
              <a:t>staffing</a:t>
            </a:r>
            <a:r>
              <a:rPr lang="nl-NL" sz="1600" b="1" dirty="0"/>
              <a:t> ratio.</a:t>
            </a:r>
          </a:p>
          <a:p>
            <a:pPr algn="l"/>
            <a:r>
              <a:rPr lang="nl-NL" sz="1600" dirty="0" err="1"/>
              <a:t>Quality</a:t>
            </a:r>
            <a:r>
              <a:rPr lang="nl-NL" sz="1600" dirty="0"/>
              <a:t> </a:t>
            </a:r>
            <a:r>
              <a:rPr lang="nl-NL" sz="1600" dirty="0" err="1"/>
              <a:t>can</a:t>
            </a:r>
            <a:r>
              <a:rPr lang="nl-NL" sz="1600" dirty="0"/>
              <a:t> </a:t>
            </a:r>
            <a:r>
              <a:rPr lang="nl-NL" sz="1600" dirty="0" err="1"/>
              <a:t>only</a:t>
            </a:r>
            <a:r>
              <a:rPr lang="nl-NL" sz="1600" dirty="0"/>
              <a:t> </a:t>
            </a:r>
            <a:r>
              <a:rPr lang="nl-NL" sz="1600" dirty="0" err="1"/>
              <a:t>be</a:t>
            </a:r>
            <a:r>
              <a:rPr lang="nl-NL" sz="1600" dirty="0"/>
              <a:t> </a:t>
            </a:r>
            <a:r>
              <a:rPr lang="nl-NL" sz="1600" dirty="0" err="1"/>
              <a:t>truly</a:t>
            </a:r>
            <a:r>
              <a:rPr lang="nl-NL" sz="1600" dirty="0"/>
              <a:t> </a:t>
            </a:r>
            <a:r>
              <a:rPr lang="nl-NL" sz="1600" dirty="0" err="1"/>
              <a:t>effective</a:t>
            </a:r>
            <a:r>
              <a:rPr lang="nl-NL" sz="1600" dirty="0"/>
              <a:t> in a </a:t>
            </a:r>
            <a:r>
              <a:rPr lang="nl-NL" sz="1600" b="1" dirty="0"/>
              <a:t>small </a:t>
            </a:r>
            <a:r>
              <a:rPr lang="nl-NL" sz="1600" dirty="0" err="1"/>
              <a:t>institute</a:t>
            </a:r>
            <a:r>
              <a:rPr lang="nl-NL" sz="1600" dirty="0"/>
              <a:t>.</a:t>
            </a:r>
          </a:p>
          <a:p>
            <a:pPr algn="l"/>
            <a:r>
              <a:rPr lang="nl-NL" sz="1600" dirty="0"/>
              <a:t>We </a:t>
            </a:r>
            <a:r>
              <a:rPr lang="nl-NL" sz="1600" dirty="0" err="1"/>
              <a:t>may</a:t>
            </a:r>
            <a:r>
              <a:rPr lang="nl-NL" sz="1600" dirty="0"/>
              <a:t> </a:t>
            </a:r>
            <a:r>
              <a:rPr lang="nl-NL" sz="1600" dirty="0" err="1"/>
              <a:t>think</a:t>
            </a:r>
            <a:r>
              <a:rPr lang="nl-NL" sz="1600" dirty="0"/>
              <a:t> </a:t>
            </a:r>
            <a:r>
              <a:rPr lang="nl-NL" sz="1600" dirty="0" err="1"/>
              <a:t>quality</a:t>
            </a:r>
            <a:r>
              <a:rPr lang="nl-NL" sz="1600" dirty="0"/>
              <a:t> is </a:t>
            </a:r>
            <a:r>
              <a:rPr lang="nl-NL" sz="1600" dirty="0" err="1"/>
              <a:t>effective</a:t>
            </a:r>
            <a:r>
              <a:rPr lang="nl-NL" sz="1600" dirty="0"/>
              <a:t>, but </a:t>
            </a:r>
            <a:r>
              <a:rPr lang="nl-NL" sz="1600" dirty="0" err="1"/>
              <a:t>there</a:t>
            </a:r>
            <a:r>
              <a:rPr lang="nl-NL" sz="1600" dirty="0"/>
              <a:t> is no </a:t>
            </a:r>
            <a:r>
              <a:rPr lang="nl-NL" sz="1600" b="1" dirty="0" err="1"/>
              <a:t>evidence</a:t>
            </a:r>
            <a:r>
              <a:rPr lang="nl-NL" sz="1600" dirty="0"/>
              <a:t> to prove it.</a:t>
            </a:r>
          </a:p>
          <a:p>
            <a:pPr algn="l"/>
            <a:r>
              <a:rPr lang="nl-NL" sz="1600" dirty="0" err="1"/>
              <a:t>Many</a:t>
            </a:r>
            <a:r>
              <a:rPr lang="nl-NL" sz="1600" dirty="0"/>
              <a:t> </a:t>
            </a:r>
            <a:r>
              <a:rPr lang="nl-NL" sz="1600" dirty="0" err="1"/>
              <a:t>quality</a:t>
            </a:r>
            <a:r>
              <a:rPr lang="nl-NL" sz="1600" dirty="0"/>
              <a:t> </a:t>
            </a:r>
            <a:r>
              <a:rPr lang="nl-NL" sz="1600" dirty="0" err="1"/>
              <a:t>practices</a:t>
            </a:r>
            <a:r>
              <a:rPr lang="nl-NL" sz="1600" dirty="0"/>
              <a:t> </a:t>
            </a:r>
            <a:r>
              <a:rPr lang="nl-NL" sz="1600" b="1" dirty="0" err="1"/>
              <a:t>compromise</a:t>
            </a:r>
            <a:r>
              <a:rPr lang="nl-NL" sz="1600" b="1" dirty="0"/>
              <a:t> </a:t>
            </a:r>
            <a:r>
              <a:rPr lang="nl-NL" sz="1600" b="1" dirty="0" err="1"/>
              <a:t>safety</a:t>
            </a:r>
            <a:r>
              <a:rPr lang="nl-NL" sz="1600" dirty="0"/>
              <a:t>,  </a:t>
            </a:r>
            <a:r>
              <a:rPr lang="nl-NL" sz="1600" dirty="0" err="1"/>
              <a:t>and</a:t>
            </a:r>
            <a:r>
              <a:rPr lang="nl-NL" sz="1600" dirty="0"/>
              <a:t> </a:t>
            </a:r>
            <a:r>
              <a:rPr lang="nl-NL" sz="1600" dirty="0" err="1"/>
              <a:t>therefore</a:t>
            </a:r>
            <a:r>
              <a:rPr lang="nl-NL" sz="1600" dirty="0"/>
              <a:t> </a:t>
            </a:r>
            <a:r>
              <a:rPr lang="nl-NL" sz="1600" dirty="0" err="1"/>
              <a:t>should</a:t>
            </a:r>
            <a:r>
              <a:rPr lang="nl-NL" sz="1600" dirty="0"/>
              <a:t> </a:t>
            </a:r>
            <a:r>
              <a:rPr lang="nl-NL" sz="1600" dirty="0" err="1"/>
              <a:t>not</a:t>
            </a:r>
            <a:r>
              <a:rPr lang="nl-NL" sz="1600" dirty="0"/>
              <a:t> </a:t>
            </a:r>
            <a:r>
              <a:rPr lang="nl-NL" sz="1600" dirty="0" err="1"/>
              <a:t>be</a:t>
            </a:r>
            <a:r>
              <a:rPr lang="nl-NL" sz="1600" dirty="0"/>
              <a:t> </a:t>
            </a:r>
            <a:r>
              <a:rPr lang="nl-NL" sz="1600" dirty="0" err="1"/>
              <a:t>implemented</a:t>
            </a:r>
            <a:r>
              <a:rPr lang="nl-NL" sz="1600" dirty="0"/>
              <a:t>.</a:t>
            </a:r>
          </a:p>
          <a:p>
            <a:pPr algn="l"/>
            <a:r>
              <a:rPr lang="nl-NL" sz="1600" dirty="0"/>
              <a:t>The first step </a:t>
            </a:r>
            <a:r>
              <a:rPr lang="nl-NL" sz="1600" dirty="0" err="1"/>
              <a:t>to</a:t>
            </a:r>
            <a:r>
              <a:rPr lang="nl-NL" sz="1600" dirty="0"/>
              <a:t> </a:t>
            </a:r>
            <a:r>
              <a:rPr lang="nl-NL" sz="1600" dirty="0" err="1"/>
              <a:t>quaity</a:t>
            </a:r>
            <a:r>
              <a:rPr lang="nl-NL" sz="1600" dirty="0"/>
              <a:t> is </a:t>
            </a:r>
            <a:r>
              <a:rPr lang="nl-NL" sz="1600" b="1" dirty="0" err="1"/>
              <a:t>renovation</a:t>
            </a:r>
            <a:r>
              <a:rPr lang="nl-NL" sz="1600" b="1" dirty="0"/>
              <a:t> or </a:t>
            </a:r>
            <a:r>
              <a:rPr lang="nl-NL" sz="1600" b="1" dirty="0" err="1"/>
              <a:t>construction</a:t>
            </a:r>
            <a:r>
              <a:rPr lang="nl-NL" sz="1600" b="1" dirty="0"/>
              <a:t>.</a:t>
            </a:r>
          </a:p>
          <a:p>
            <a:pPr algn="l"/>
            <a:r>
              <a:rPr lang="nl-NL" sz="1600" dirty="0"/>
              <a:t>We have </a:t>
            </a:r>
            <a:r>
              <a:rPr lang="nl-NL" sz="1600" dirty="0" err="1"/>
              <a:t>already</a:t>
            </a:r>
            <a:r>
              <a:rPr lang="nl-NL" sz="1600" dirty="0"/>
              <a:t> </a:t>
            </a:r>
            <a:r>
              <a:rPr lang="nl-NL" sz="1600" dirty="0" err="1"/>
              <a:t>received</a:t>
            </a:r>
            <a:r>
              <a:rPr lang="nl-NL" sz="1600" dirty="0"/>
              <a:t> a </a:t>
            </a:r>
            <a:r>
              <a:rPr lang="nl-NL" sz="1600" dirty="0" err="1"/>
              <a:t>number</a:t>
            </a:r>
            <a:r>
              <a:rPr lang="nl-NL" sz="1600" dirty="0"/>
              <a:t> of </a:t>
            </a:r>
            <a:r>
              <a:rPr lang="nl-NL" sz="1600" b="1" dirty="0" err="1"/>
              <a:t>quality</a:t>
            </a:r>
            <a:r>
              <a:rPr lang="nl-NL" sz="1600" b="1" dirty="0"/>
              <a:t> </a:t>
            </a:r>
            <a:r>
              <a:rPr lang="nl-NL" sz="1600" b="1" dirty="0" err="1"/>
              <a:t>awards</a:t>
            </a:r>
            <a:r>
              <a:rPr lang="nl-NL" sz="1600" dirty="0"/>
              <a:t>, </a:t>
            </a:r>
            <a:r>
              <a:rPr lang="nl-NL" sz="1600" dirty="0" err="1"/>
              <a:t>so</a:t>
            </a:r>
            <a:r>
              <a:rPr lang="nl-NL" sz="1600" dirty="0"/>
              <a:t> we must  </a:t>
            </a:r>
            <a:r>
              <a:rPr lang="nl-NL" sz="1600" dirty="0" err="1"/>
              <a:t>be</a:t>
            </a:r>
            <a:r>
              <a:rPr lang="nl-NL" sz="1600" dirty="0"/>
              <a:t> </a:t>
            </a:r>
            <a:r>
              <a:rPr lang="nl-NL" sz="1600" dirty="0" err="1"/>
              <a:t>good</a:t>
            </a:r>
            <a:r>
              <a:rPr lang="nl-NL" sz="1600" dirty="0"/>
              <a:t>.</a:t>
            </a:r>
          </a:p>
          <a:p>
            <a:pPr algn="l"/>
            <a:r>
              <a:rPr lang="nl-NL" sz="1600" dirty="0" err="1"/>
              <a:t>Our</a:t>
            </a:r>
            <a:r>
              <a:rPr lang="nl-NL" sz="1600" dirty="0"/>
              <a:t> </a:t>
            </a:r>
            <a:r>
              <a:rPr lang="nl-NL" sz="1600" dirty="0" err="1"/>
              <a:t>customers</a:t>
            </a:r>
            <a:r>
              <a:rPr lang="nl-NL" sz="1600" dirty="0"/>
              <a:t> are </a:t>
            </a:r>
            <a:r>
              <a:rPr lang="nl-NL" sz="1600" b="1" dirty="0" err="1"/>
              <a:t>not</a:t>
            </a:r>
            <a:r>
              <a:rPr lang="nl-NL" sz="1600" b="1" dirty="0"/>
              <a:t> </a:t>
            </a:r>
            <a:r>
              <a:rPr lang="nl-NL" sz="1600" b="1" dirty="0" err="1"/>
              <a:t>complaining</a:t>
            </a:r>
            <a:r>
              <a:rPr lang="nl-NL" sz="1600" dirty="0"/>
              <a:t>, </a:t>
            </a:r>
            <a:r>
              <a:rPr lang="nl-NL" sz="1600" dirty="0" err="1"/>
              <a:t>so</a:t>
            </a:r>
            <a:r>
              <a:rPr lang="nl-NL" sz="1600" dirty="0"/>
              <a:t> we must </a:t>
            </a:r>
            <a:r>
              <a:rPr lang="nl-NL" sz="1600" dirty="0" err="1"/>
              <a:t>be</a:t>
            </a:r>
            <a:r>
              <a:rPr lang="nl-NL" sz="1600" dirty="0"/>
              <a:t> a high </a:t>
            </a:r>
            <a:r>
              <a:rPr lang="nl-NL" sz="1600" dirty="0" err="1"/>
              <a:t>quality</a:t>
            </a:r>
            <a:r>
              <a:rPr lang="nl-NL" sz="1600" dirty="0"/>
              <a:t> </a:t>
            </a:r>
            <a:r>
              <a:rPr lang="nl-NL" sz="1600" dirty="0" err="1"/>
              <a:t>organisation</a:t>
            </a:r>
            <a:r>
              <a:rPr lang="nl-NL" sz="1600" dirty="0"/>
              <a:t>.</a:t>
            </a:r>
          </a:p>
          <a:p>
            <a:endParaRPr lang="nl-NL" dirty="0"/>
          </a:p>
        </p:txBody>
      </p:sp>
      <p:sp>
        <p:nvSpPr>
          <p:cNvPr id="4" name="Rectangle 3"/>
          <p:cNvSpPr>
            <a:spLocks noGrp="1" noChangeArrowheads="1"/>
          </p:cNvSpPr>
          <p:nvPr>
            <p:ph type="title"/>
          </p:nvPr>
        </p:nvSpPr>
        <p:spPr>
          <a:xfrm>
            <a:off x="4932040" y="116632"/>
            <a:ext cx="3924255" cy="1241020"/>
          </a:xfrm>
        </p:spPr>
        <p:txBody>
          <a:bodyPr/>
          <a:lstStyle/>
          <a:p>
            <a:pPr eaLnBrk="1" hangingPunct="1">
              <a:defRPr/>
            </a:pPr>
            <a:r>
              <a:rPr lang="en-GB" sz="2295" dirty="0" err="1">
                <a:solidFill>
                  <a:srgbClr val="00A7A2"/>
                </a:solidFill>
              </a:rPr>
              <a:t>Voorbeeld</a:t>
            </a:r>
            <a:endParaRPr lang="en-GB" sz="2295" dirty="0">
              <a:solidFill>
                <a:srgbClr val="00A7A2"/>
              </a:solidFill>
            </a:endParaRPr>
          </a:p>
        </p:txBody>
      </p:sp>
    </p:spTree>
    <p:extLst>
      <p:ext uri="{BB962C8B-B14F-4D97-AF65-F5344CB8AC3E}">
        <p14:creationId xmlns:p14="http://schemas.microsoft.com/office/powerpoint/2010/main" val="31486978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501EF-B4A8-56A2-7E53-4598DEE81C80}"/>
              </a:ext>
            </a:extLst>
          </p:cNvPr>
          <p:cNvSpPr>
            <a:spLocks noGrp="1"/>
          </p:cNvSpPr>
          <p:nvPr>
            <p:ph type="title"/>
          </p:nvPr>
        </p:nvSpPr>
        <p:spPr/>
        <p:txBody>
          <a:bodyPr/>
          <a:lstStyle/>
          <a:p>
            <a:r>
              <a:rPr lang="en-NL" dirty="0">
                <a:solidFill>
                  <a:srgbClr val="00A7A2"/>
                </a:solidFill>
              </a:rPr>
              <a:t>De onderstroom: Five elements in change</a:t>
            </a:r>
          </a:p>
        </p:txBody>
      </p:sp>
      <p:sp>
        <p:nvSpPr>
          <p:cNvPr id="3" name="Content Placeholder 2">
            <a:extLst>
              <a:ext uri="{FF2B5EF4-FFF2-40B4-BE49-F238E27FC236}">
                <a16:creationId xmlns:a16="http://schemas.microsoft.com/office/drawing/2014/main" id="{61B58EA4-4C7E-DF25-3537-07A0D2C14CAF}"/>
              </a:ext>
            </a:extLst>
          </p:cNvPr>
          <p:cNvSpPr>
            <a:spLocks noGrp="1"/>
          </p:cNvSpPr>
          <p:nvPr>
            <p:ph idx="1"/>
          </p:nvPr>
        </p:nvSpPr>
        <p:spPr/>
        <p:txBody>
          <a:bodyPr/>
          <a:lstStyle/>
          <a:p>
            <a:pPr marL="621386" indent="-621386">
              <a:buAutoNum type="arabicPeriod"/>
            </a:pPr>
            <a:r>
              <a:rPr lang="en-NL" dirty="0"/>
              <a:t>Sense of urgency / catalyst</a:t>
            </a:r>
          </a:p>
          <a:p>
            <a:pPr marL="621386" indent="-621386">
              <a:buAutoNum type="arabicPeriod"/>
            </a:pPr>
            <a:r>
              <a:rPr lang="en-NL" dirty="0"/>
              <a:t>Letting go</a:t>
            </a:r>
          </a:p>
          <a:p>
            <a:pPr marL="621386" indent="-621386">
              <a:buAutoNum type="arabicPeriod"/>
            </a:pPr>
            <a:r>
              <a:rPr lang="en-NL" dirty="0"/>
              <a:t>Do not kn</a:t>
            </a:r>
            <a:r>
              <a:rPr lang="en-GB" dirty="0"/>
              <a:t>ow</a:t>
            </a:r>
            <a:endParaRPr lang="en-NL" dirty="0"/>
          </a:p>
          <a:p>
            <a:pPr marL="621386" indent="-621386">
              <a:buAutoNum type="arabicPeriod"/>
            </a:pPr>
            <a:r>
              <a:rPr lang="en-NL" dirty="0"/>
              <a:t>Co-create</a:t>
            </a:r>
          </a:p>
          <a:p>
            <a:pPr marL="621386" indent="-621386">
              <a:buAutoNum type="arabicPeriod"/>
            </a:pPr>
            <a:r>
              <a:rPr lang="en-NL" dirty="0"/>
              <a:t>New beginning</a:t>
            </a:r>
          </a:p>
        </p:txBody>
      </p:sp>
    </p:spTree>
    <p:extLst>
      <p:ext uri="{BB962C8B-B14F-4D97-AF65-F5344CB8AC3E}">
        <p14:creationId xmlns:p14="http://schemas.microsoft.com/office/powerpoint/2010/main" val="1118693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eader Time: 6 ways to increase the sense of urgency on your team - The  Business Journals">
            <a:extLst>
              <a:ext uri="{FF2B5EF4-FFF2-40B4-BE49-F238E27FC236}">
                <a16:creationId xmlns:a16="http://schemas.microsoft.com/office/drawing/2014/main" id="{E20BB229-008D-E2C1-2D55-C9556B890BA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423" r="9402" b="1"/>
          <a:stretch/>
        </p:blipFill>
        <p:spPr bwMode="auto">
          <a:xfrm>
            <a:off x="24" y="207133"/>
            <a:ext cx="9143976" cy="6443746"/>
          </a:xfrm>
          <a:prstGeom prst="rect">
            <a:avLst/>
          </a:prstGeom>
          <a:solidFill>
            <a:srgbClr val="FFFFFF"/>
          </a:solidFill>
        </p:spPr>
      </p:pic>
    </p:spTree>
    <p:extLst>
      <p:ext uri="{BB962C8B-B14F-4D97-AF65-F5344CB8AC3E}">
        <p14:creationId xmlns:p14="http://schemas.microsoft.com/office/powerpoint/2010/main" val="2742772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D0541CA-B740-46F8-20EC-A563B0B67739}"/>
              </a:ext>
            </a:extLst>
          </p:cNvPr>
          <p:cNvSpPr>
            <a:spLocks noGrp="1"/>
          </p:cNvSpPr>
          <p:nvPr>
            <p:ph type="title"/>
          </p:nvPr>
        </p:nvSpPr>
        <p:spPr>
          <a:xfrm>
            <a:off x="457200" y="465169"/>
            <a:ext cx="8229600" cy="1073960"/>
          </a:xfrm>
        </p:spPr>
        <p:txBody>
          <a:bodyPr/>
          <a:lstStyle/>
          <a:p>
            <a:r>
              <a:rPr lang="en-US" dirty="0">
                <a:solidFill>
                  <a:srgbClr val="00A7A2"/>
                </a:solidFill>
              </a:rPr>
              <a:t>1. Sense of urgency / catalyst</a:t>
            </a:r>
            <a:br>
              <a:rPr lang="en-US" dirty="0"/>
            </a:br>
            <a:endParaRPr lang="en-US" dirty="0"/>
          </a:p>
        </p:txBody>
      </p:sp>
      <p:sp>
        <p:nvSpPr>
          <p:cNvPr id="11" name="Content Placeholder 2">
            <a:extLst>
              <a:ext uri="{FF2B5EF4-FFF2-40B4-BE49-F238E27FC236}">
                <a16:creationId xmlns:a16="http://schemas.microsoft.com/office/drawing/2014/main" id="{714B52FB-9849-F963-AB41-098915BF1D30}"/>
              </a:ext>
            </a:extLst>
          </p:cNvPr>
          <p:cNvSpPr>
            <a:spLocks noGrp="1"/>
          </p:cNvSpPr>
          <p:nvPr>
            <p:ph idx="1"/>
          </p:nvPr>
        </p:nvSpPr>
        <p:spPr>
          <a:xfrm>
            <a:off x="457200" y="1710666"/>
            <a:ext cx="8229600" cy="4252582"/>
          </a:xfrm>
        </p:spPr>
        <p:txBody>
          <a:bodyPr/>
          <a:lstStyle/>
          <a:p>
            <a:pPr marL="621386" indent="-621386">
              <a:buAutoNum type="arabicPeriod"/>
            </a:pPr>
            <a:endParaRPr lang="en-US" dirty="0"/>
          </a:p>
          <a:p>
            <a:pPr fontAlgn="t"/>
            <a:r>
              <a:rPr lang="nl-NL" sz="2899" dirty="0" err="1"/>
              <a:t>Repeat</a:t>
            </a:r>
            <a:r>
              <a:rPr lang="nl-NL" sz="2899" dirty="0"/>
              <a:t>, </a:t>
            </a:r>
            <a:r>
              <a:rPr lang="nl-NL" sz="2899" dirty="0" err="1"/>
              <a:t>repeat</a:t>
            </a:r>
            <a:r>
              <a:rPr lang="nl-NL" sz="2899" dirty="0"/>
              <a:t>, </a:t>
            </a:r>
            <a:r>
              <a:rPr lang="nl-NL" sz="2899" dirty="0" err="1"/>
              <a:t>repeat</a:t>
            </a:r>
            <a:endParaRPr lang="nl-NL" sz="2899" dirty="0"/>
          </a:p>
          <a:p>
            <a:pPr fontAlgn="t"/>
            <a:r>
              <a:rPr lang="nl-NL" sz="2899" dirty="0"/>
              <a:t>Do </a:t>
            </a:r>
            <a:r>
              <a:rPr lang="nl-NL" sz="2899" dirty="0" err="1"/>
              <a:t>not</a:t>
            </a:r>
            <a:r>
              <a:rPr lang="nl-NL" sz="2899" dirty="0"/>
              <a:t> </a:t>
            </a:r>
            <a:r>
              <a:rPr lang="nl-NL" sz="2899" dirty="0" err="1"/>
              <a:t>give</a:t>
            </a:r>
            <a:r>
              <a:rPr lang="nl-NL" sz="2899" dirty="0"/>
              <a:t> up</a:t>
            </a:r>
            <a:endParaRPr lang="en-NL" sz="2899" dirty="0"/>
          </a:p>
          <a:p>
            <a:pPr fontAlgn="t"/>
            <a:r>
              <a:rPr lang="nl-NL" sz="2899" dirty="0"/>
              <a:t>Change </a:t>
            </a:r>
            <a:r>
              <a:rPr lang="nl-NL" sz="2899" dirty="0" err="1"/>
              <a:t>your</a:t>
            </a:r>
            <a:r>
              <a:rPr lang="nl-NL" sz="2899" dirty="0"/>
              <a:t> </a:t>
            </a:r>
            <a:r>
              <a:rPr lang="nl-NL" sz="2899" dirty="0" err="1"/>
              <a:t>own</a:t>
            </a:r>
            <a:r>
              <a:rPr lang="nl-NL" sz="2899" dirty="0"/>
              <a:t> </a:t>
            </a:r>
            <a:r>
              <a:rPr lang="nl-NL" sz="2899" dirty="0" err="1"/>
              <a:t>behaviour</a:t>
            </a:r>
            <a:endParaRPr lang="nl-NL" sz="2899" dirty="0"/>
          </a:p>
          <a:p>
            <a:pPr fontAlgn="t"/>
            <a:r>
              <a:rPr lang="nl-NL" sz="2899" dirty="0" err="1"/>
              <a:t>Inspire</a:t>
            </a:r>
            <a:endParaRPr lang="en-NL" sz="2899" dirty="0"/>
          </a:p>
          <a:p>
            <a:pPr fontAlgn="t"/>
            <a:r>
              <a:rPr lang="nl-NL" sz="2899" dirty="0" err="1"/>
              <a:t>Recognise</a:t>
            </a:r>
            <a:r>
              <a:rPr lang="nl-NL" sz="2899" dirty="0"/>
              <a:t> supporters</a:t>
            </a:r>
          </a:p>
          <a:p>
            <a:pPr fontAlgn="t"/>
            <a:r>
              <a:rPr lang="nl-NL" sz="2899" dirty="0" err="1"/>
              <a:t>Your</a:t>
            </a:r>
            <a:r>
              <a:rPr lang="nl-NL" sz="2899" dirty="0"/>
              <a:t> </a:t>
            </a:r>
            <a:r>
              <a:rPr lang="nl-NL" sz="2899" dirty="0" err="1"/>
              <a:t>urgency</a:t>
            </a:r>
            <a:r>
              <a:rPr lang="nl-NL" sz="2899" dirty="0"/>
              <a:t>???</a:t>
            </a:r>
            <a:endParaRPr lang="en-US" sz="2899" dirty="0"/>
          </a:p>
          <a:p>
            <a:endParaRPr lang="en-US" dirty="0"/>
          </a:p>
        </p:txBody>
      </p:sp>
    </p:spTree>
    <p:extLst>
      <p:ext uri="{BB962C8B-B14F-4D97-AF65-F5344CB8AC3E}">
        <p14:creationId xmlns:p14="http://schemas.microsoft.com/office/powerpoint/2010/main" val="3999032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at We Gain from Letting Go | Meer">
            <a:extLst>
              <a:ext uri="{FF2B5EF4-FFF2-40B4-BE49-F238E27FC236}">
                <a16:creationId xmlns:a16="http://schemas.microsoft.com/office/drawing/2014/main" id="{4E1BC160-7783-F92A-51AA-5F4D42FF77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292" r="1888" b="2"/>
          <a:stretch/>
        </p:blipFill>
        <p:spPr bwMode="auto">
          <a:xfrm>
            <a:off x="24" y="207133"/>
            <a:ext cx="9143976" cy="6443746"/>
          </a:xfrm>
          <a:prstGeom prst="rect">
            <a:avLst/>
          </a:prstGeom>
          <a:solidFill>
            <a:srgbClr val="FFFFFF"/>
          </a:solidFill>
        </p:spPr>
      </p:pic>
    </p:spTree>
    <p:extLst>
      <p:ext uri="{BB962C8B-B14F-4D97-AF65-F5344CB8AC3E}">
        <p14:creationId xmlns:p14="http://schemas.microsoft.com/office/powerpoint/2010/main" val="1133160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5E5B4-B930-AF6D-1C23-D0624FEA42A5}"/>
              </a:ext>
            </a:extLst>
          </p:cNvPr>
          <p:cNvSpPr>
            <a:spLocks noGrp="1"/>
          </p:cNvSpPr>
          <p:nvPr>
            <p:ph type="title"/>
          </p:nvPr>
        </p:nvSpPr>
        <p:spPr/>
        <p:txBody>
          <a:bodyPr/>
          <a:lstStyle/>
          <a:p>
            <a:r>
              <a:rPr lang="en-NL" dirty="0">
                <a:solidFill>
                  <a:srgbClr val="00A7A2"/>
                </a:solidFill>
              </a:rPr>
              <a:t>2. Letting go</a:t>
            </a:r>
          </a:p>
        </p:txBody>
      </p:sp>
      <p:sp>
        <p:nvSpPr>
          <p:cNvPr id="3" name="Content Placeholder 2">
            <a:extLst>
              <a:ext uri="{FF2B5EF4-FFF2-40B4-BE49-F238E27FC236}">
                <a16:creationId xmlns:a16="http://schemas.microsoft.com/office/drawing/2014/main" id="{768BC1BE-31F8-F485-21C2-9A212C788412}"/>
              </a:ext>
            </a:extLst>
          </p:cNvPr>
          <p:cNvSpPr>
            <a:spLocks noGrp="1"/>
          </p:cNvSpPr>
          <p:nvPr>
            <p:ph idx="1"/>
          </p:nvPr>
        </p:nvSpPr>
        <p:spPr>
          <a:xfrm>
            <a:off x="457200" y="1956142"/>
            <a:ext cx="8229600" cy="4252582"/>
          </a:xfrm>
        </p:spPr>
        <p:txBody>
          <a:bodyPr/>
          <a:lstStyle/>
          <a:p>
            <a:r>
              <a:rPr lang="en-NL" sz="2899" dirty="0"/>
              <a:t>Every change has a price.</a:t>
            </a:r>
          </a:p>
          <a:p>
            <a:r>
              <a:rPr lang="nl-NL" sz="2899" dirty="0" err="1">
                <a:solidFill>
                  <a:prstClr val="black"/>
                </a:solidFill>
              </a:rPr>
              <a:t>Knowing</a:t>
            </a:r>
            <a:r>
              <a:rPr lang="nl-NL" sz="2899" dirty="0">
                <a:solidFill>
                  <a:prstClr val="black"/>
                </a:solidFill>
              </a:rPr>
              <a:t> </a:t>
            </a:r>
            <a:r>
              <a:rPr lang="nl-NL" sz="2899" dirty="0" err="1">
                <a:solidFill>
                  <a:prstClr val="black"/>
                </a:solidFill>
              </a:rPr>
              <a:t>what</a:t>
            </a:r>
            <a:r>
              <a:rPr lang="nl-NL" sz="2899" dirty="0">
                <a:solidFill>
                  <a:prstClr val="black"/>
                </a:solidFill>
              </a:rPr>
              <a:t> </a:t>
            </a:r>
            <a:r>
              <a:rPr lang="nl-NL" sz="2899" dirty="0" err="1">
                <a:solidFill>
                  <a:prstClr val="black"/>
                </a:solidFill>
              </a:rPr>
              <a:t>the</a:t>
            </a:r>
            <a:r>
              <a:rPr lang="nl-NL" sz="2899" dirty="0">
                <a:solidFill>
                  <a:prstClr val="black"/>
                </a:solidFill>
              </a:rPr>
              <a:t> </a:t>
            </a:r>
            <a:r>
              <a:rPr lang="nl-NL" sz="2899" dirty="0" err="1">
                <a:solidFill>
                  <a:prstClr val="black"/>
                </a:solidFill>
              </a:rPr>
              <a:t>price</a:t>
            </a:r>
            <a:r>
              <a:rPr lang="nl-NL" sz="2899" dirty="0">
                <a:solidFill>
                  <a:prstClr val="black"/>
                </a:solidFill>
              </a:rPr>
              <a:t> is, </a:t>
            </a:r>
            <a:r>
              <a:rPr lang="nl-NL" sz="2899" dirty="0" err="1">
                <a:solidFill>
                  <a:prstClr val="black"/>
                </a:solidFill>
              </a:rPr>
              <a:t>makes</a:t>
            </a:r>
            <a:r>
              <a:rPr lang="nl-NL" sz="2899" dirty="0">
                <a:solidFill>
                  <a:prstClr val="black"/>
                </a:solidFill>
              </a:rPr>
              <a:t> change </a:t>
            </a:r>
            <a:r>
              <a:rPr lang="nl-NL" sz="2899" dirty="0" err="1">
                <a:solidFill>
                  <a:prstClr val="black"/>
                </a:solidFill>
              </a:rPr>
              <a:t>easier</a:t>
            </a:r>
            <a:r>
              <a:rPr lang="nl-NL" sz="2899" dirty="0">
                <a:solidFill>
                  <a:prstClr val="black"/>
                </a:solidFill>
              </a:rPr>
              <a:t>.</a:t>
            </a:r>
          </a:p>
          <a:p>
            <a:r>
              <a:rPr lang="nl-NL" sz="2899" dirty="0">
                <a:solidFill>
                  <a:prstClr val="black"/>
                </a:solidFill>
              </a:rPr>
              <a:t>Do </a:t>
            </a:r>
            <a:r>
              <a:rPr lang="nl-NL" sz="2899" dirty="0" err="1">
                <a:solidFill>
                  <a:prstClr val="black"/>
                </a:solidFill>
              </a:rPr>
              <a:t>not</a:t>
            </a:r>
            <a:r>
              <a:rPr lang="nl-NL" sz="2899" dirty="0">
                <a:solidFill>
                  <a:prstClr val="black"/>
                </a:solidFill>
              </a:rPr>
              <a:t> </a:t>
            </a:r>
            <a:r>
              <a:rPr lang="nl-NL" sz="2899" dirty="0" err="1">
                <a:solidFill>
                  <a:prstClr val="black"/>
                </a:solidFill>
              </a:rPr>
              <a:t>ignore</a:t>
            </a:r>
            <a:r>
              <a:rPr lang="nl-NL" sz="2899" dirty="0">
                <a:solidFill>
                  <a:prstClr val="black"/>
                </a:solidFill>
              </a:rPr>
              <a:t> </a:t>
            </a:r>
            <a:r>
              <a:rPr lang="nl-NL" sz="2899" dirty="0" err="1">
                <a:solidFill>
                  <a:prstClr val="black"/>
                </a:solidFill>
              </a:rPr>
              <a:t>what</a:t>
            </a:r>
            <a:r>
              <a:rPr lang="nl-NL" sz="2899" dirty="0">
                <a:solidFill>
                  <a:prstClr val="black"/>
                </a:solidFill>
              </a:rPr>
              <a:t> </a:t>
            </a:r>
            <a:r>
              <a:rPr lang="nl-NL" sz="2899" dirty="0" err="1">
                <a:solidFill>
                  <a:prstClr val="black"/>
                </a:solidFill>
              </a:rPr>
              <a:t>gets</a:t>
            </a:r>
            <a:r>
              <a:rPr lang="nl-NL" sz="2899" dirty="0">
                <a:solidFill>
                  <a:prstClr val="black"/>
                </a:solidFill>
              </a:rPr>
              <a:t> lost.</a:t>
            </a:r>
          </a:p>
          <a:p>
            <a:r>
              <a:rPr lang="nl-NL" sz="2899" dirty="0" err="1">
                <a:solidFill>
                  <a:prstClr val="black"/>
                </a:solidFill>
              </a:rPr>
              <a:t>Recognise</a:t>
            </a:r>
            <a:r>
              <a:rPr lang="nl-NL" sz="2899" dirty="0">
                <a:solidFill>
                  <a:prstClr val="black"/>
                </a:solidFill>
              </a:rPr>
              <a:t> supporters</a:t>
            </a:r>
          </a:p>
          <a:p>
            <a:r>
              <a:rPr lang="nl-NL" sz="2899" dirty="0" err="1">
                <a:solidFill>
                  <a:prstClr val="black"/>
                </a:solidFill>
              </a:rPr>
              <a:t>What</a:t>
            </a:r>
            <a:r>
              <a:rPr lang="nl-NL" sz="2899" dirty="0">
                <a:solidFill>
                  <a:prstClr val="black"/>
                </a:solidFill>
              </a:rPr>
              <a:t> </a:t>
            </a:r>
            <a:r>
              <a:rPr lang="nl-NL" sz="2899" dirty="0" err="1">
                <a:solidFill>
                  <a:prstClr val="black"/>
                </a:solidFill>
              </a:rPr>
              <a:t>about</a:t>
            </a:r>
            <a:r>
              <a:rPr lang="nl-NL" sz="2899" dirty="0">
                <a:solidFill>
                  <a:prstClr val="black"/>
                </a:solidFill>
              </a:rPr>
              <a:t> </a:t>
            </a:r>
            <a:r>
              <a:rPr lang="nl-NL" sz="2899" dirty="0" err="1">
                <a:solidFill>
                  <a:prstClr val="black"/>
                </a:solidFill>
              </a:rPr>
              <a:t>your</a:t>
            </a:r>
            <a:r>
              <a:rPr lang="nl-NL" sz="2899" dirty="0">
                <a:solidFill>
                  <a:prstClr val="black"/>
                </a:solidFill>
              </a:rPr>
              <a:t> </a:t>
            </a:r>
            <a:r>
              <a:rPr lang="nl-NL" sz="2899" dirty="0" err="1">
                <a:solidFill>
                  <a:prstClr val="black"/>
                </a:solidFill>
              </a:rPr>
              <a:t>losses</a:t>
            </a:r>
            <a:r>
              <a:rPr lang="nl-NL" sz="2899" dirty="0">
                <a:solidFill>
                  <a:prstClr val="black"/>
                </a:solidFill>
              </a:rPr>
              <a:t>?</a:t>
            </a:r>
            <a:endParaRPr lang="en-NL" sz="2899" dirty="0"/>
          </a:p>
        </p:txBody>
      </p:sp>
    </p:spTree>
    <p:extLst>
      <p:ext uri="{BB962C8B-B14F-4D97-AF65-F5344CB8AC3E}">
        <p14:creationId xmlns:p14="http://schemas.microsoft.com/office/powerpoint/2010/main" val="2061269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C629-01B3-4D43-814E-83274E17559F}"/>
              </a:ext>
            </a:extLst>
          </p:cNvPr>
          <p:cNvSpPr>
            <a:spLocks noGrp="1"/>
          </p:cNvSpPr>
          <p:nvPr>
            <p:ph type="title"/>
          </p:nvPr>
        </p:nvSpPr>
        <p:spPr>
          <a:xfrm>
            <a:off x="701407" y="15570"/>
            <a:ext cx="7772400" cy="1143000"/>
          </a:xfrm>
        </p:spPr>
        <p:txBody>
          <a:bodyPr/>
          <a:lstStyle/>
          <a:p>
            <a:r>
              <a:rPr lang="en-NL" dirty="0">
                <a:solidFill>
                  <a:srgbClr val="00ACB0"/>
                </a:solidFill>
              </a:rPr>
              <a:t>Agenda</a:t>
            </a:r>
          </a:p>
        </p:txBody>
      </p:sp>
      <p:sp>
        <p:nvSpPr>
          <p:cNvPr id="3" name="Content Placeholder 2">
            <a:extLst>
              <a:ext uri="{FF2B5EF4-FFF2-40B4-BE49-F238E27FC236}">
                <a16:creationId xmlns:a16="http://schemas.microsoft.com/office/drawing/2014/main" id="{D3E248D1-05DD-C542-B05B-0B11ECA13EDE}"/>
              </a:ext>
            </a:extLst>
          </p:cNvPr>
          <p:cNvSpPr>
            <a:spLocks noGrp="1"/>
          </p:cNvSpPr>
          <p:nvPr>
            <p:ph idx="1"/>
          </p:nvPr>
        </p:nvSpPr>
        <p:spPr>
          <a:xfrm>
            <a:off x="670193" y="980728"/>
            <a:ext cx="7772400" cy="4680520"/>
          </a:xfrm>
        </p:spPr>
        <p:txBody>
          <a:bodyPr/>
          <a:lstStyle/>
          <a:p>
            <a:pPr marL="0" indent="0">
              <a:buNone/>
            </a:pPr>
            <a:r>
              <a:rPr lang="en-NL" sz="1800" dirty="0">
                <a:solidFill>
                  <a:schemeClr val="bg1">
                    <a:lumMod val="75000"/>
                  </a:schemeClr>
                </a:solidFill>
              </a:rPr>
              <a:t>9.30   start met welkom en programma van de dag</a:t>
            </a:r>
          </a:p>
          <a:p>
            <a:pPr marL="0" indent="0">
              <a:buNone/>
            </a:pPr>
            <a:r>
              <a:rPr lang="en-NL" sz="1800" dirty="0">
                <a:solidFill>
                  <a:schemeClr val="bg1">
                    <a:lumMod val="75000"/>
                  </a:schemeClr>
                </a:solidFill>
              </a:rPr>
              <a:t>10.00  huiswerk, materialen</a:t>
            </a:r>
          </a:p>
          <a:p>
            <a:pPr marL="0" indent="0">
              <a:buNone/>
            </a:pPr>
            <a:r>
              <a:rPr lang="en-NL" sz="1800" dirty="0">
                <a:solidFill>
                  <a:schemeClr val="bg1">
                    <a:lumMod val="75000"/>
                  </a:schemeClr>
                </a:solidFill>
              </a:rPr>
              <a:t>10.15  1. Kwaliteit, ja maar….</a:t>
            </a:r>
          </a:p>
          <a:p>
            <a:pPr marL="0" indent="0">
              <a:buNone/>
            </a:pPr>
            <a:r>
              <a:rPr lang="en-NL" sz="1800" dirty="0">
                <a:solidFill>
                  <a:schemeClr val="bg1">
                    <a:lumMod val="75000"/>
                  </a:schemeClr>
                </a:solidFill>
              </a:rPr>
              <a:t>11.00  2. Complexiteit</a:t>
            </a:r>
          </a:p>
          <a:p>
            <a:pPr marL="0" indent="0">
              <a:buNone/>
            </a:pPr>
            <a:r>
              <a:rPr lang="en-NL" sz="1800" dirty="0">
                <a:solidFill>
                  <a:schemeClr val="bg1">
                    <a:lumMod val="75000"/>
                  </a:schemeClr>
                </a:solidFill>
              </a:rPr>
              <a:t>13.00  3. Typologie in vier mentale modellen</a:t>
            </a:r>
          </a:p>
          <a:p>
            <a:pPr marL="0" indent="0">
              <a:buNone/>
            </a:pPr>
            <a:r>
              <a:rPr lang="en-NL" sz="1800" dirty="0">
                <a:solidFill>
                  <a:schemeClr val="bg1">
                    <a:lumMod val="75000"/>
                  </a:schemeClr>
                </a:solidFill>
              </a:rPr>
              <a:t>	3.1. Wat kunnen we leren van empirie?</a:t>
            </a:r>
          </a:p>
          <a:p>
            <a:pPr marL="0" indent="0">
              <a:buNone/>
            </a:pPr>
            <a:r>
              <a:rPr lang="en-NL" sz="1800" dirty="0">
                <a:solidFill>
                  <a:schemeClr val="bg1">
                    <a:lumMod val="75000"/>
                  </a:schemeClr>
                </a:solidFill>
              </a:rPr>
              <a:t>	3.2. Wat kunnen we leren van referentie</a:t>
            </a:r>
          </a:p>
          <a:p>
            <a:pPr marL="0" indent="0">
              <a:buNone/>
            </a:pPr>
            <a:r>
              <a:rPr lang="en-NL" sz="1800" dirty="0">
                <a:solidFill>
                  <a:schemeClr val="bg1">
                    <a:lumMod val="75000"/>
                  </a:schemeClr>
                </a:solidFill>
              </a:rPr>
              <a:t>             3.3. Wat kunnen we leren van reflectie?</a:t>
            </a:r>
          </a:p>
          <a:p>
            <a:pPr marL="0" indent="0">
              <a:buNone/>
            </a:pPr>
            <a:r>
              <a:rPr lang="en-NL" sz="1800" dirty="0">
                <a:solidFill>
                  <a:schemeClr val="bg1">
                    <a:lumMod val="75000"/>
                  </a:schemeClr>
                </a:solidFill>
              </a:rPr>
              <a:t>     	3.4. Wat kunnen we leren van emergentie</a:t>
            </a:r>
          </a:p>
          <a:p>
            <a:pPr marL="0" indent="0">
              <a:buNone/>
            </a:pPr>
            <a:r>
              <a:rPr lang="en-NL" sz="1800" dirty="0">
                <a:solidFill>
                  <a:schemeClr val="bg1">
                    <a:lumMod val="75000"/>
                  </a:schemeClr>
                </a:solidFill>
              </a:rPr>
              <a:t>14.00  4. Emergentie en zelforganisatie</a:t>
            </a:r>
          </a:p>
          <a:p>
            <a:pPr marL="0" indent="0">
              <a:buNone/>
            </a:pPr>
            <a:r>
              <a:rPr lang="en-NL" sz="1800" dirty="0"/>
              <a:t>15.00  5. Complexiteitsleiderschap</a:t>
            </a:r>
          </a:p>
          <a:p>
            <a:pPr marL="0" indent="0">
              <a:buNone/>
            </a:pPr>
            <a:r>
              <a:rPr lang="en-NL" sz="1800" dirty="0">
                <a:solidFill>
                  <a:schemeClr val="bg1">
                    <a:lumMod val="75000"/>
                  </a:schemeClr>
                </a:solidFill>
              </a:rPr>
              <a:t>16.15  korte evaluatie en toets (Ed W.)</a:t>
            </a:r>
          </a:p>
          <a:p>
            <a:pPr marL="0" indent="0">
              <a:buNone/>
            </a:pPr>
            <a:r>
              <a:rPr lang="en-NL" sz="1800" dirty="0">
                <a:solidFill>
                  <a:schemeClr val="bg1">
                    <a:lumMod val="75000"/>
                  </a:schemeClr>
                </a:solidFill>
              </a:rPr>
              <a:t>16.45  einde</a:t>
            </a:r>
          </a:p>
        </p:txBody>
      </p:sp>
    </p:spTree>
    <p:extLst>
      <p:ext uri="{BB962C8B-B14F-4D97-AF65-F5344CB8AC3E}">
        <p14:creationId xmlns:p14="http://schemas.microsoft.com/office/powerpoint/2010/main" val="361038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oung Puzzled Woman Gesturing Do Not Know and Holding Smart Phone in Hand.  Oops, Question, Doubt, I Don`t Know. Stock Vector - Illustration of call,  conversation: 132450924">
            <a:extLst>
              <a:ext uri="{FF2B5EF4-FFF2-40B4-BE49-F238E27FC236}">
                <a16:creationId xmlns:a16="http://schemas.microsoft.com/office/drawing/2014/main" id="{CF5C13BC-B30D-36CB-8743-C04483568AC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42474" y="270409"/>
            <a:ext cx="5259055" cy="6317185"/>
          </a:xfrm>
          <a:prstGeom prst="rect">
            <a:avLst/>
          </a:prstGeom>
          <a:solidFill>
            <a:srgbClr val="FFFFFF"/>
          </a:solidFill>
        </p:spPr>
      </p:pic>
    </p:spTree>
    <p:extLst>
      <p:ext uri="{BB962C8B-B14F-4D97-AF65-F5344CB8AC3E}">
        <p14:creationId xmlns:p14="http://schemas.microsoft.com/office/powerpoint/2010/main" val="2255779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0B796-3BFD-5FED-8100-6903DCE095AA}"/>
              </a:ext>
            </a:extLst>
          </p:cNvPr>
          <p:cNvSpPr>
            <a:spLocks noGrp="1"/>
          </p:cNvSpPr>
          <p:nvPr>
            <p:ph type="title"/>
          </p:nvPr>
        </p:nvSpPr>
        <p:spPr/>
        <p:txBody>
          <a:bodyPr/>
          <a:lstStyle/>
          <a:p>
            <a:r>
              <a:rPr lang="en-NL" dirty="0">
                <a:solidFill>
                  <a:srgbClr val="00A7A2"/>
                </a:solidFill>
              </a:rPr>
              <a:t>3. Do not know</a:t>
            </a:r>
          </a:p>
        </p:txBody>
      </p:sp>
      <p:sp>
        <p:nvSpPr>
          <p:cNvPr id="3" name="Content Placeholder 2">
            <a:extLst>
              <a:ext uri="{FF2B5EF4-FFF2-40B4-BE49-F238E27FC236}">
                <a16:creationId xmlns:a16="http://schemas.microsoft.com/office/drawing/2014/main" id="{868F1860-F3E2-2A3D-3EAC-D666F836D8EE}"/>
              </a:ext>
            </a:extLst>
          </p:cNvPr>
          <p:cNvSpPr>
            <a:spLocks noGrp="1"/>
          </p:cNvSpPr>
          <p:nvPr>
            <p:ph idx="1"/>
          </p:nvPr>
        </p:nvSpPr>
        <p:spPr/>
        <p:txBody>
          <a:bodyPr/>
          <a:lstStyle/>
          <a:p>
            <a:pPr marL="0" indent="0">
              <a:buNone/>
            </a:pPr>
            <a:r>
              <a:rPr lang="en-NL" dirty="0"/>
              <a:t>Which behaviour that we do not want reoccurs?</a:t>
            </a:r>
          </a:p>
          <a:p>
            <a:pPr fontAlgn="t"/>
            <a:r>
              <a:rPr lang="nl-NL" dirty="0" err="1"/>
              <a:t>What</a:t>
            </a:r>
            <a:r>
              <a:rPr lang="nl-NL" dirty="0"/>
              <a:t> does </a:t>
            </a:r>
            <a:r>
              <a:rPr lang="nl-NL" dirty="0" err="1"/>
              <a:t>that</a:t>
            </a:r>
            <a:r>
              <a:rPr lang="nl-NL" dirty="0"/>
              <a:t> </a:t>
            </a:r>
            <a:r>
              <a:rPr lang="nl-NL" dirty="0" err="1"/>
              <a:t>solve</a:t>
            </a:r>
            <a:r>
              <a:rPr lang="nl-NL" dirty="0"/>
              <a:t>?</a:t>
            </a:r>
            <a:endParaRPr lang="en-NL" dirty="0"/>
          </a:p>
          <a:p>
            <a:pPr fontAlgn="t"/>
            <a:r>
              <a:rPr lang="nl-NL" dirty="0" err="1"/>
              <a:t>What</a:t>
            </a:r>
            <a:r>
              <a:rPr lang="nl-NL" dirty="0"/>
              <a:t> </a:t>
            </a:r>
            <a:r>
              <a:rPr lang="nl-NL" dirty="0" err="1"/>
              <a:t>will</a:t>
            </a:r>
            <a:r>
              <a:rPr lang="nl-NL" dirty="0"/>
              <a:t> happen, </a:t>
            </a:r>
            <a:r>
              <a:rPr lang="nl-NL" dirty="0" err="1"/>
              <a:t>if</a:t>
            </a:r>
            <a:r>
              <a:rPr lang="nl-NL" dirty="0"/>
              <a:t> </a:t>
            </a:r>
            <a:r>
              <a:rPr lang="nl-NL" dirty="0" err="1"/>
              <a:t>it</a:t>
            </a:r>
            <a:r>
              <a:rPr lang="nl-NL" dirty="0"/>
              <a:t> </a:t>
            </a:r>
            <a:r>
              <a:rPr lang="nl-NL" dirty="0" err="1"/>
              <a:t>stops</a:t>
            </a:r>
            <a:r>
              <a:rPr lang="nl-NL" dirty="0"/>
              <a:t>?</a:t>
            </a:r>
            <a:endParaRPr lang="en-NL" dirty="0"/>
          </a:p>
          <a:p>
            <a:pPr fontAlgn="t"/>
            <a:r>
              <a:rPr lang="nl-NL" dirty="0"/>
              <a:t>Who </a:t>
            </a:r>
            <a:r>
              <a:rPr lang="nl-NL" dirty="0" err="1"/>
              <a:t>will</a:t>
            </a:r>
            <a:r>
              <a:rPr lang="nl-NL" dirty="0"/>
              <a:t> suffer most?</a:t>
            </a:r>
          </a:p>
          <a:p>
            <a:pPr fontAlgn="t"/>
            <a:r>
              <a:rPr lang="nl-NL" dirty="0" err="1"/>
              <a:t>To</a:t>
            </a:r>
            <a:r>
              <a:rPr lang="nl-NL" dirty="0"/>
              <a:t> </a:t>
            </a:r>
            <a:r>
              <a:rPr lang="nl-NL" dirty="0" err="1"/>
              <a:t>whom</a:t>
            </a:r>
            <a:r>
              <a:rPr lang="nl-NL" dirty="0"/>
              <a:t> are </a:t>
            </a:r>
            <a:r>
              <a:rPr lang="nl-NL" dirty="0" err="1"/>
              <a:t>people</a:t>
            </a:r>
            <a:r>
              <a:rPr lang="nl-NL" dirty="0"/>
              <a:t> </a:t>
            </a:r>
            <a:r>
              <a:rPr lang="nl-NL" dirty="0" err="1"/>
              <a:t>loyal</a:t>
            </a:r>
            <a:r>
              <a:rPr lang="nl-NL" dirty="0"/>
              <a:t> in </a:t>
            </a:r>
            <a:r>
              <a:rPr lang="nl-NL" dirty="0" err="1"/>
              <a:t>doing</a:t>
            </a:r>
            <a:r>
              <a:rPr lang="nl-NL" dirty="0"/>
              <a:t> </a:t>
            </a:r>
            <a:r>
              <a:rPr lang="nl-NL" dirty="0" err="1"/>
              <a:t>so</a:t>
            </a:r>
            <a:r>
              <a:rPr lang="nl-NL" dirty="0"/>
              <a:t>? </a:t>
            </a:r>
            <a:endParaRPr lang="en-NL" dirty="0"/>
          </a:p>
        </p:txBody>
      </p:sp>
    </p:spTree>
    <p:extLst>
      <p:ext uri="{BB962C8B-B14F-4D97-AF65-F5344CB8AC3E}">
        <p14:creationId xmlns:p14="http://schemas.microsoft.com/office/powerpoint/2010/main" val="2141778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C37DF-1CBA-0320-0A44-BA2DDC8E2FD5}"/>
              </a:ext>
            </a:extLst>
          </p:cNvPr>
          <p:cNvSpPr>
            <a:spLocks noGrp="1"/>
          </p:cNvSpPr>
          <p:nvPr>
            <p:ph type="title"/>
          </p:nvPr>
        </p:nvSpPr>
        <p:spPr/>
        <p:txBody>
          <a:bodyPr/>
          <a:lstStyle/>
          <a:p>
            <a:r>
              <a:rPr lang="en-GB" dirty="0" err="1">
                <a:solidFill>
                  <a:srgbClr val="00A7A2"/>
                </a:solidFill>
              </a:rPr>
              <a:t>Zijpad</a:t>
            </a:r>
            <a:endParaRPr lang="en-GB" dirty="0">
              <a:solidFill>
                <a:srgbClr val="00A7A2"/>
              </a:solidFill>
            </a:endParaRPr>
          </a:p>
        </p:txBody>
      </p:sp>
      <p:sp>
        <p:nvSpPr>
          <p:cNvPr id="3" name="Content Placeholder 2">
            <a:extLst>
              <a:ext uri="{FF2B5EF4-FFF2-40B4-BE49-F238E27FC236}">
                <a16:creationId xmlns:a16="http://schemas.microsoft.com/office/drawing/2014/main" id="{B40E8679-30C9-B354-233D-D0E30D65FBC3}"/>
              </a:ext>
            </a:extLst>
          </p:cNvPr>
          <p:cNvSpPr>
            <a:spLocks noGrp="1"/>
          </p:cNvSpPr>
          <p:nvPr>
            <p:ph idx="1"/>
          </p:nvPr>
        </p:nvSpPr>
        <p:spPr>
          <a:xfrm>
            <a:off x="422034" y="1556792"/>
            <a:ext cx="7772400" cy="4114800"/>
          </a:xfrm>
        </p:spPr>
        <p:txBody>
          <a:bodyPr/>
          <a:lstStyle/>
          <a:p>
            <a:r>
              <a:rPr lang="en-GB" dirty="0"/>
              <a:t>Design thinking</a:t>
            </a:r>
          </a:p>
        </p:txBody>
      </p:sp>
      <p:pic>
        <p:nvPicPr>
          <p:cNvPr id="5" name="Picture 4" descr="A diagram of a diamond&#10;&#10;Description automatically generated">
            <a:extLst>
              <a:ext uri="{FF2B5EF4-FFF2-40B4-BE49-F238E27FC236}">
                <a16:creationId xmlns:a16="http://schemas.microsoft.com/office/drawing/2014/main" id="{6E715083-872E-C61D-B04E-3359E069E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1014" y="2103725"/>
            <a:ext cx="5001972" cy="3352348"/>
          </a:xfrm>
          <a:prstGeom prst="rect">
            <a:avLst/>
          </a:prstGeom>
        </p:spPr>
      </p:pic>
    </p:spTree>
    <p:extLst>
      <p:ext uri="{BB962C8B-B14F-4D97-AF65-F5344CB8AC3E}">
        <p14:creationId xmlns:p14="http://schemas.microsoft.com/office/powerpoint/2010/main" val="3270491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9FC02-3B4A-5BCE-A2DD-5354BFE310D3}"/>
              </a:ext>
            </a:extLst>
          </p:cNvPr>
          <p:cNvSpPr>
            <a:spLocks noGrp="1"/>
          </p:cNvSpPr>
          <p:nvPr>
            <p:ph type="title"/>
          </p:nvPr>
        </p:nvSpPr>
        <p:spPr>
          <a:xfrm>
            <a:off x="685800" y="332656"/>
            <a:ext cx="7772400" cy="1143000"/>
          </a:xfrm>
        </p:spPr>
        <p:txBody>
          <a:bodyPr/>
          <a:lstStyle/>
          <a:p>
            <a:r>
              <a:rPr lang="en-GB" dirty="0">
                <a:solidFill>
                  <a:srgbClr val="00A7A2"/>
                </a:solidFill>
              </a:rPr>
              <a:t>Sam </a:t>
            </a:r>
            <a:r>
              <a:rPr lang="en-GB" dirty="0" err="1">
                <a:solidFill>
                  <a:srgbClr val="00A7A2"/>
                </a:solidFill>
              </a:rPr>
              <a:t>Kaner</a:t>
            </a:r>
            <a:r>
              <a:rPr lang="en-GB" dirty="0">
                <a:solidFill>
                  <a:srgbClr val="00A7A2"/>
                </a:solidFill>
              </a:rPr>
              <a:t> </a:t>
            </a:r>
          </a:p>
        </p:txBody>
      </p:sp>
      <p:pic>
        <p:nvPicPr>
          <p:cNvPr id="1026" name="Picture 2" descr="Collaboration: From groan zone to growth zone – Integration and  Implementation Insights">
            <a:extLst>
              <a:ext uri="{FF2B5EF4-FFF2-40B4-BE49-F238E27FC236}">
                <a16:creationId xmlns:a16="http://schemas.microsoft.com/office/drawing/2014/main" id="{EFE5C258-4837-F6DC-D03D-7E24964662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1538801"/>
            <a:ext cx="560106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ook cover with a colorful design&#10;&#10;Description automatically generated">
            <a:extLst>
              <a:ext uri="{FF2B5EF4-FFF2-40B4-BE49-F238E27FC236}">
                <a16:creationId xmlns:a16="http://schemas.microsoft.com/office/drawing/2014/main" id="{A6C5D74A-C1AE-AB52-1F76-2DF62DBE2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2280" y="234793"/>
            <a:ext cx="1793236" cy="2017390"/>
          </a:xfrm>
          <a:prstGeom prst="rect">
            <a:avLst/>
          </a:prstGeom>
        </p:spPr>
      </p:pic>
    </p:spTree>
    <p:extLst>
      <p:ext uri="{BB962C8B-B14F-4D97-AF65-F5344CB8AC3E}">
        <p14:creationId xmlns:p14="http://schemas.microsoft.com/office/powerpoint/2010/main" val="321118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1FC0B-C99B-1069-A165-9E6D9E0669B0}"/>
              </a:ext>
            </a:extLst>
          </p:cNvPr>
          <p:cNvSpPr>
            <a:spLocks noGrp="1"/>
          </p:cNvSpPr>
          <p:nvPr>
            <p:ph type="title"/>
          </p:nvPr>
        </p:nvSpPr>
        <p:spPr/>
        <p:txBody>
          <a:bodyPr/>
          <a:lstStyle/>
          <a:p>
            <a:endParaRPr lang="en-GB"/>
          </a:p>
        </p:txBody>
      </p:sp>
      <p:pic>
        <p:nvPicPr>
          <p:cNvPr id="2050" name="Picture 2" descr="Workshop-Anleitung: So erklärst du Scrum Teams die Groan Zone – ohne Arbeit  in die Vorbereitung zu investieren - Colenet GmbH">
            <a:extLst>
              <a:ext uri="{FF2B5EF4-FFF2-40B4-BE49-F238E27FC236}">
                <a16:creationId xmlns:a16="http://schemas.microsoft.com/office/drawing/2014/main" id="{032C9525-0AFC-FE30-300D-56FF1E4DA90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609600"/>
            <a:ext cx="7314057" cy="4480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531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F8455-9E60-BC80-C0C3-AFA85A540EFB}"/>
              </a:ext>
            </a:extLst>
          </p:cNvPr>
          <p:cNvSpPr>
            <a:spLocks noGrp="1"/>
          </p:cNvSpPr>
          <p:nvPr>
            <p:ph type="title"/>
          </p:nvPr>
        </p:nvSpPr>
        <p:spPr>
          <a:xfrm>
            <a:off x="684106" y="332656"/>
            <a:ext cx="7772400" cy="1143000"/>
          </a:xfrm>
        </p:spPr>
        <p:txBody>
          <a:bodyPr/>
          <a:lstStyle/>
          <a:p>
            <a:r>
              <a:rPr lang="en-GB" dirty="0" err="1">
                <a:solidFill>
                  <a:srgbClr val="00A7A2"/>
                </a:solidFill>
              </a:rPr>
              <a:t>Kaner</a:t>
            </a:r>
            <a:r>
              <a:rPr lang="en-GB" dirty="0">
                <a:solidFill>
                  <a:srgbClr val="00A7A2"/>
                </a:solidFill>
              </a:rPr>
              <a:t>, chapter 19</a:t>
            </a:r>
          </a:p>
        </p:txBody>
      </p:sp>
      <p:pic>
        <p:nvPicPr>
          <p:cNvPr id="5" name="Content Placeholder 4" descr="A screenshot of a white table&#10;&#10;Description automatically generated">
            <a:extLst>
              <a:ext uri="{FF2B5EF4-FFF2-40B4-BE49-F238E27FC236}">
                <a16:creationId xmlns:a16="http://schemas.microsoft.com/office/drawing/2014/main" id="{2013DBE7-929F-CF53-8689-F4EAE4A50D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628800"/>
            <a:ext cx="2725925" cy="4114800"/>
          </a:xfrm>
        </p:spPr>
      </p:pic>
      <p:pic>
        <p:nvPicPr>
          <p:cNvPr id="7" name="Picture 6" descr="A diagram of a common facilitation techniques&#10;&#10;Description automatically generated">
            <a:extLst>
              <a:ext uri="{FF2B5EF4-FFF2-40B4-BE49-F238E27FC236}">
                <a16:creationId xmlns:a16="http://schemas.microsoft.com/office/drawing/2014/main" id="{E3833F1C-0897-F929-F207-974F5348F5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1446518"/>
            <a:ext cx="4958197" cy="4080944"/>
          </a:xfrm>
          <a:prstGeom prst="rect">
            <a:avLst/>
          </a:prstGeom>
        </p:spPr>
      </p:pic>
    </p:spTree>
    <p:extLst>
      <p:ext uri="{BB962C8B-B14F-4D97-AF65-F5344CB8AC3E}">
        <p14:creationId xmlns:p14="http://schemas.microsoft.com/office/powerpoint/2010/main" val="66219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B34E214-7A96-6902-293A-08AB1F29AB0A}"/>
              </a:ext>
            </a:extLst>
          </p:cNvPr>
          <p:cNvSpPr>
            <a:spLocks noGrp="1"/>
          </p:cNvSpPr>
          <p:nvPr>
            <p:ph type="title"/>
          </p:nvPr>
        </p:nvSpPr>
        <p:spPr>
          <a:xfrm>
            <a:off x="457200" y="465169"/>
            <a:ext cx="8229600" cy="1073960"/>
          </a:xfrm>
        </p:spPr>
        <p:txBody>
          <a:bodyPr/>
          <a:lstStyle/>
          <a:p>
            <a:endParaRPr lang="en-US"/>
          </a:p>
        </p:txBody>
      </p:sp>
      <p:pic>
        <p:nvPicPr>
          <p:cNvPr id="4" name="Picture 2" descr="Jaarthema 'Creatie' | Parkstraatgemeente">
            <a:extLst>
              <a:ext uri="{FF2B5EF4-FFF2-40B4-BE49-F238E27FC236}">
                <a16:creationId xmlns:a16="http://schemas.microsoft.com/office/drawing/2014/main" id="{32731261-F6EA-5852-E98C-8AB459189EA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48311" y="1710666"/>
            <a:ext cx="6847378" cy="4252582"/>
          </a:xfrm>
          <a:prstGeom prst="rect">
            <a:avLst/>
          </a:prstGeom>
          <a:solidFill>
            <a:srgbClr val="FFFFFF"/>
          </a:solidFill>
        </p:spPr>
      </p:pic>
    </p:spTree>
    <p:extLst>
      <p:ext uri="{BB962C8B-B14F-4D97-AF65-F5344CB8AC3E}">
        <p14:creationId xmlns:p14="http://schemas.microsoft.com/office/powerpoint/2010/main" val="4165844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226-5BE6-6EC7-5B98-B849238A8F7B}"/>
              </a:ext>
            </a:extLst>
          </p:cNvPr>
          <p:cNvSpPr>
            <a:spLocks noGrp="1"/>
          </p:cNvSpPr>
          <p:nvPr>
            <p:ph type="title"/>
          </p:nvPr>
        </p:nvSpPr>
        <p:spPr/>
        <p:txBody>
          <a:bodyPr/>
          <a:lstStyle/>
          <a:p>
            <a:r>
              <a:rPr lang="en-NL" dirty="0">
                <a:solidFill>
                  <a:srgbClr val="00A7A2"/>
                </a:solidFill>
              </a:rPr>
              <a:t>4. Co-create</a:t>
            </a:r>
          </a:p>
        </p:txBody>
      </p:sp>
      <p:sp>
        <p:nvSpPr>
          <p:cNvPr id="3" name="Content Placeholder 2">
            <a:extLst>
              <a:ext uri="{FF2B5EF4-FFF2-40B4-BE49-F238E27FC236}">
                <a16:creationId xmlns:a16="http://schemas.microsoft.com/office/drawing/2014/main" id="{E319ADA6-FFE5-4B61-F94A-6A9B8BF0BC3D}"/>
              </a:ext>
            </a:extLst>
          </p:cNvPr>
          <p:cNvSpPr>
            <a:spLocks noGrp="1"/>
          </p:cNvSpPr>
          <p:nvPr>
            <p:ph idx="1"/>
          </p:nvPr>
        </p:nvSpPr>
        <p:spPr>
          <a:xfrm>
            <a:off x="457200" y="2140249"/>
            <a:ext cx="8229600" cy="4252582"/>
          </a:xfrm>
        </p:spPr>
        <p:txBody>
          <a:bodyPr/>
          <a:lstStyle/>
          <a:p>
            <a:pPr fontAlgn="t"/>
            <a:r>
              <a:rPr lang="nl-NL" sz="2899" dirty="0"/>
              <a:t>Experiment</a:t>
            </a:r>
            <a:endParaRPr lang="en-NL" sz="2899" dirty="0"/>
          </a:p>
          <a:p>
            <a:pPr fontAlgn="t"/>
            <a:r>
              <a:rPr lang="nl-NL" sz="2899" dirty="0" err="1"/>
              <a:t>Within</a:t>
            </a:r>
            <a:r>
              <a:rPr lang="nl-NL" sz="2899" dirty="0"/>
              <a:t> </a:t>
            </a:r>
            <a:r>
              <a:rPr lang="nl-NL" sz="2899" dirty="0" err="1"/>
              <a:t>simple</a:t>
            </a:r>
            <a:r>
              <a:rPr lang="nl-NL" sz="2899" dirty="0"/>
              <a:t> </a:t>
            </a:r>
            <a:r>
              <a:rPr lang="nl-NL" sz="2899" dirty="0" err="1"/>
              <a:t>rules</a:t>
            </a:r>
            <a:endParaRPr lang="en-NL" sz="2899" dirty="0"/>
          </a:p>
          <a:p>
            <a:pPr fontAlgn="t"/>
            <a:r>
              <a:rPr lang="en-NL" sz="2899" dirty="0"/>
              <a:t>We learn from mistakes</a:t>
            </a:r>
          </a:p>
          <a:p>
            <a:pPr fontAlgn="t"/>
            <a:r>
              <a:rPr lang="en-NL" sz="2899" dirty="0"/>
              <a:t>Recognise support</a:t>
            </a:r>
          </a:p>
          <a:p>
            <a:pPr fontAlgn="t"/>
            <a:r>
              <a:rPr lang="nl-NL" sz="2899" dirty="0" err="1"/>
              <a:t>Know</a:t>
            </a:r>
            <a:r>
              <a:rPr lang="nl-NL" sz="2899" dirty="0"/>
              <a:t> </a:t>
            </a:r>
            <a:r>
              <a:rPr lang="nl-NL" sz="2899" dirty="0" err="1"/>
              <a:t>your</a:t>
            </a:r>
            <a:r>
              <a:rPr lang="nl-NL" sz="2899" dirty="0"/>
              <a:t> </a:t>
            </a:r>
            <a:r>
              <a:rPr lang="nl-NL" sz="2899" dirty="0" err="1"/>
              <a:t>own</a:t>
            </a:r>
            <a:r>
              <a:rPr lang="nl-NL" sz="2899" dirty="0"/>
              <a:t> </a:t>
            </a:r>
            <a:r>
              <a:rPr lang="nl-NL" sz="2899" dirty="0" err="1"/>
              <a:t>creation</a:t>
            </a:r>
            <a:r>
              <a:rPr lang="nl-NL" sz="2899" dirty="0"/>
              <a:t> </a:t>
            </a:r>
            <a:r>
              <a:rPr lang="nl-NL" sz="2899" dirty="0" err="1"/>
              <a:t>history</a:t>
            </a:r>
            <a:endParaRPr lang="nl-NL" sz="2899" dirty="0"/>
          </a:p>
          <a:p>
            <a:endParaRPr lang="en-NL" dirty="0"/>
          </a:p>
        </p:txBody>
      </p:sp>
    </p:spTree>
    <p:extLst>
      <p:ext uri="{BB962C8B-B14F-4D97-AF65-F5344CB8AC3E}">
        <p14:creationId xmlns:p14="http://schemas.microsoft.com/office/powerpoint/2010/main" val="1110137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D1456-F593-24BE-F8A3-4C71D76E2FB9}"/>
              </a:ext>
            </a:extLst>
          </p:cNvPr>
          <p:cNvSpPr>
            <a:spLocks noGrp="1"/>
          </p:cNvSpPr>
          <p:nvPr>
            <p:ph type="title"/>
          </p:nvPr>
        </p:nvSpPr>
        <p:spPr/>
        <p:txBody>
          <a:bodyPr/>
          <a:lstStyle/>
          <a:p>
            <a:r>
              <a:rPr lang="en-GB" dirty="0">
                <a:solidFill>
                  <a:srgbClr val="00A7A2"/>
                </a:solidFill>
              </a:rPr>
              <a:t>Scrum</a:t>
            </a:r>
          </a:p>
        </p:txBody>
      </p:sp>
      <p:pic>
        <p:nvPicPr>
          <p:cNvPr id="5" name="Content Placeholder 4" descr="Diagram of scrum method diagram&#10;&#10;Description automatically generated">
            <a:extLst>
              <a:ext uri="{FF2B5EF4-FFF2-40B4-BE49-F238E27FC236}">
                <a16:creationId xmlns:a16="http://schemas.microsoft.com/office/drawing/2014/main" id="{4E6DC859-0228-BCFA-1811-7D4A5A215C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8592" y="1763482"/>
            <a:ext cx="6026816" cy="4114800"/>
          </a:xfrm>
        </p:spPr>
      </p:pic>
    </p:spTree>
    <p:extLst>
      <p:ext uri="{BB962C8B-B14F-4D97-AF65-F5344CB8AC3E}">
        <p14:creationId xmlns:p14="http://schemas.microsoft.com/office/powerpoint/2010/main" val="3777653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ieuw begin!">
            <a:extLst>
              <a:ext uri="{FF2B5EF4-FFF2-40B4-BE49-F238E27FC236}">
                <a16:creationId xmlns:a16="http://schemas.microsoft.com/office/drawing/2014/main" id="{F09CDC2C-09CF-7520-101E-3C64D0A11EA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 b="5920"/>
          <a:stretch/>
        </p:blipFill>
        <p:spPr bwMode="auto">
          <a:xfrm>
            <a:off x="24" y="207133"/>
            <a:ext cx="9143976" cy="6443746"/>
          </a:xfrm>
          <a:prstGeom prst="rect">
            <a:avLst/>
          </a:prstGeom>
          <a:solidFill>
            <a:srgbClr val="FFFFFF"/>
          </a:solidFill>
        </p:spPr>
      </p:pic>
    </p:spTree>
    <p:extLst>
      <p:ext uri="{BB962C8B-B14F-4D97-AF65-F5344CB8AC3E}">
        <p14:creationId xmlns:p14="http://schemas.microsoft.com/office/powerpoint/2010/main" val="1178932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C50ED-9505-B747-B853-9FBD5949AA63}"/>
              </a:ext>
            </a:extLst>
          </p:cNvPr>
          <p:cNvSpPr>
            <a:spLocks noGrp="1"/>
          </p:cNvSpPr>
          <p:nvPr>
            <p:ph type="title"/>
          </p:nvPr>
        </p:nvSpPr>
        <p:spPr>
          <a:xfrm>
            <a:off x="1318632" y="508370"/>
            <a:ext cx="6190456" cy="1143000"/>
          </a:xfrm>
        </p:spPr>
        <p:txBody>
          <a:bodyPr/>
          <a:lstStyle/>
          <a:p>
            <a:r>
              <a:rPr lang="en-NL" dirty="0">
                <a:solidFill>
                  <a:srgbClr val="00ACB0"/>
                </a:solidFill>
              </a:rPr>
              <a:t>5. Complexiteits leiderschap</a:t>
            </a:r>
          </a:p>
        </p:txBody>
      </p:sp>
      <p:sp>
        <p:nvSpPr>
          <p:cNvPr id="3" name="Content Placeholder 2">
            <a:extLst>
              <a:ext uri="{FF2B5EF4-FFF2-40B4-BE49-F238E27FC236}">
                <a16:creationId xmlns:a16="http://schemas.microsoft.com/office/drawing/2014/main" id="{61340FDD-8119-DD42-AA0B-0AC709B57F31}"/>
              </a:ext>
            </a:extLst>
          </p:cNvPr>
          <p:cNvSpPr>
            <a:spLocks noGrp="1"/>
          </p:cNvSpPr>
          <p:nvPr>
            <p:ph idx="1"/>
          </p:nvPr>
        </p:nvSpPr>
        <p:spPr/>
        <p:txBody>
          <a:bodyPr/>
          <a:lstStyle/>
          <a:p>
            <a:pPr marL="0" indent="0" algn="ctr">
              <a:buNone/>
            </a:pPr>
            <a:r>
              <a:rPr lang="en-GB" dirty="0"/>
              <a:t>P</a:t>
            </a:r>
            <a:r>
              <a:rPr lang="en-NL" dirty="0"/>
              <a:t>articipatieladder (Arnstein, 1969)</a:t>
            </a:r>
          </a:p>
        </p:txBody>
      </p:sp>
      <p:graphicFrame>
        <p:nvGraphicFramePr>
          <p:cNvPr id="4" name="Table 3">
            <a:extLst>
              <a:ext uri="{FF2B5EF4-FFF2-40B4-BE49-F238E27FC236}">
                <a16:creationId xmlns:a16="http://schemas.microsoft.com/office/drawing/2014/main" id="{B393A776-C077-C44D-917A-0E43CDC9CFFA}"/>
              </a:ext>
            </a:extLst>
          </p:cNvPr>
          <p:cNvGraphicFramePr>
            <a:graphicFrameLocks noGrp="1"/>
          </p:cNvGraphicFramePr>
          <p:nvPr/>
        </p:nvGraphicFramePr>
        <p:xfrm>
          <a:off x="1580580" y="2691016"/>
          <a:ext cx="5666560" cy="2359851"/>
        </p:xfrm>
        <a:graphic>
          <a:graphicData uri="http://schemas.openxmlformats.org/drawingml/2006/table">
            <a:tbl>
              <a:tblPr firstRow="1" firstCol="1" bandRow="1">
                <a:tableStyleId>{5C22544A-7EE6-4342-B048-85BDC9FD1C3A}</a:tableStyleId>
              </a:tblPr>
              <a:tblGrid>
                <a:gridCol w="1874536">
                  <a:extLst>
                    <a:ext uri="{9D8B030D-6E8A-4147-A177-3AD203B41FA5}">
                      <a16:colId xmlns:a16="http://schemas.microsoft.com/office/drawing/2014/main" val="3416219348"/>
                    </a:ext>
                  </a:extLst>
                </a:gridCol>
                <a:gridCol w="1874536">
                  <a:extLst>
                    <a:ext uri="{9D8B030D-6E8A-4147-A177-3AD203B41FA5}">
                      <a16:colId xmlns:a16="http://schemas.microsoft.com/office/drawing/2014/main" val="1541863741"/>
                    </a:ext>
                  </a:extLst>
                </a:gridCol>
                <a:gridCol w="1917488">
                  <a:extLst>
                    <a:ext uri="{9D8B030D-6E8A-4147-A177-3AD203B41FA5}">
                      <a16:colId xmlns:a16="http://schemas.microsoft.com/office/drawing/2014/main" val="3174196827"/>
                    </a:ext>
                  </a:extLst>
                </a:gridCol>
              </a:tblGrid>
              <a:tr h="521960">
                <a:tc>
                  <a:txBody>
                    <a:bodyPr/>
                    <a:lstStyle/>
                    <a:p>
                      <a:pPr algn="ctr"/>
                      <a:r>
                        <a:rPr lang="nl-NL" sz="1100" dirty="0">
                          <a:effectLst/>
                        </a:rPr>
                        <a:t>Organiseren</a:t>
                      </a:r>
                      <a:endParaRPr lang="en-N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100">
                          <a:effectLst/>
                        </a:rPr>
                        <a:t>Participatieladder Arnstein (1969)</a:t>
                      </a:r>
                      <a:endParaRPr lang="en-N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9">
                  <a:txBody>
                    <a:bodyPr/>
                    <a:lstStyle/>
                    <a:p>
                      <a:pPr algn="ctr"/>
                      <a:r>
                        <a:rPr lang="nl-NL" sz="1100" dirty="0">
                          <a:effectLst/>
                        </a:rPr>
                        <a:t> </a:t>
                      </a:r>
                      <a:endParaRPr lang="en-NL" sz="1200" dirty="0">
                        <a:effectLst/>
                      </a:endParaRPr>
                    </a:p>
                    <a:p>
                      <a:pPr algn="ctr"/>
                      <a:r>
                        <a:rPr lang="nl-NL" sz="1100" dirty="0">
                          <a:effectLst/>
                        </a:rPr>
                        <a:t> </a:t>
                      </a:r>
                      <a:endParaRPr lang="en-NL" sz="1200" dirty="0">
                        <a:effectLst/>
                      </a:endParaRPr>
                    </a:p>
                    <a:p>
                      <a:pPr algn="ctr"/>
                      <a:endParaRPr lang="nl-NL" sz="1100" dirty="0">
                        <a:effectLst/>
                      </a:endParaRPr>
                    </a:p>
                    <a:p>
                      <a:pPr algn="ctr"/>
                      <a:endParaRPr lang="nl-NL" sz="1100" dirty="0">
                        <a:effectLst/>
                      </a:endParaRPr>
                    </a:p>
                    <a:p>
                      <a:pPr algn="ctr"/>
                      <a:endParaRPr lang="nl-NL" sz="1100" dirty="0">
                        <a:effectLst/>
                      </a:endParaRPr>
                    </a:p>
                    <a:p>
                      <a:pPr algn="ctr"/>
                      <a:endParaRPr lang="nl-NL" sz="1100" dirty="0">
                        <a:effectLst/>
                      </a:endParaRPr>
                    </a:p>
                    <a:p>
                      <a:pPr algn="ctr"/>
                      <a:endParaRPr lang="nl-NL" sz="1100" dirty="0">
                        <a:effectLst/>
                      </a:endParaRPr>
                    </a:p>
                    <a:p>
                      <a:pPr algn="ctr"/>
                      <a:endParaRPr lang="nl-NL" sz="1100" dirty="0">
                        <a:effectLst/>
                      </a:endParaRPr>
                    </a:p>
                    <a:p>
                      <a:pPr algn="ctr"/>
                      <a:endParaRPr lang="nl-NL" sz="1100" dirty="0">
                        <a:effectLst/>
                      </a:endParaRPr>
                    </a:p>
                    <a:p>
                      <a:pPr algn="ctr"/>
                      <a:r>
                        <a:rPr lang="nl-NL" sz="1100" dirty="0">
                          <a:effectLst/>
                        </a:rPr>
                        <a:t>Uit: </a:t>
                      </a:r>
                      <a:r>
                        <a:rPr lang="nl-NL" sz="1100" u="sng" dirty="0">
                          <a:effectLst/>
                          <a:hlinkClick r:id="rId3"/>
                        </a:rPr>
                        <a:t>Norbury, J</a:t>
                      </a:r>
                      <a:r>
                        <a:rPr lang="nl-NL" sz="1100" dirty="0">
                          <a:effectLst/>
                        </a:rPr>
                        <a:t>. (2021) Big Panda </a:t>
                      </a:r>
                      <a:r>
                        <a:rPr lang="nl-NL" sz="1100" dirty="0" err="1">
                          <a:effectLst/>
                        </a:rPr>
                        <a:t>and</a:t>
                      </a:r>
                      <a:r>
                        <a:rPr lang="nl-NL" sz="1100" dirty="0">
                          <a:effectLst/>
                        </a:rPr>
                        <a:t> Tiny Dragon, in eigen beheer</a:t>
                      </a:r>
                      <a:endParaRPr lang="en-NL" sz="1200" dirty="0">
                        <a:effectLst/>
                      </a:endParaRPr>
                    </a:p>
                    <a:p>
                      <a:pPr algn="ctr"/>
                      <a:r>
                        <a:rPr lang="nl-NL" sz="1100" dirty="0">
                          <a:effectLst/>
                        </a:rPr>
                        <a:t> </a:t>
                      </a:r>
                      <a:endParaRPr lang="en-N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41874264"/>
                  </a:ext>
                </a:extLst>
              </a:tr>
              <a:tr h="205160">
                <a:tc>
                  <a:txBody>
                    <a:bodyPr/>
                    <a:lstStyle/>
                    <a:p>
                      <a:pPr algn="ctr"/>
                      <a:r>
                        <a:rPr lang="en-US" sz="1100" dirty="0">
                          <a:effectLst/>
                        </a:rPr>
                        <a:t>(</a:t>
                      </a:r>
                      <a:r>
                        <a:rPr lang="en-US" sz="1100" dirty="0" err="1">
                          <a:effectLst/>
                        </a:rPr>
                        <a:t>Dwang</a:t>
                      </a:r>
                      <a:r>
                        <a:rPr lang="en-US" sz="1100" dirty="0">
                          <a:effectLst/>
                        </a:rPr>
                        <a:t>)</a:t>
                      </a:r>
                      <a:endParaRPr lang="en-N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100">
                          <a:effectLst/>
                        </a:rPr>
                        <a:t>Manipulation</a:t>
                      </a:r>
                      <a:endParaRPr lang="en-N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NL"/>
                    </a:p>
                  </a:txBody>
                  <a:tcPr/>
                </a:tc>
                <a:extLst>
                  <a:ext uri="{0D108BD9-81ED-4DB2-BD59-A6C34878D82A}">
                    <a16:rowId xmlns:a16="http://schemas.microsoft.com/office/drawing/2014/main" val="3440082575"/>
                  </a:ext>
                </a:extLst>
              </a:tr>
              <a:tr h="205937">
                <a:tc>
                  <a:txBody>
                    <a:bodyPr/>
                    <a:lstStyle/>
                    <a:p>
                      <a:pPr algn="ctr"/>
                      <a:r>
                        <a:rPr lang="en-US" sz="1100" dirty="0">
                          <a:effectLst/>
                        </a:rPr>
                        <a:t>Co</a:t>
                      </a:r>
                      <a:r>
                        <a:rPr lang="nl-NL" sz="1100" dirty="0" err="1">
                          <a:effectLst/>
                        </a:rPr>
                        <a:t>ö</a:t>
                      </a:r>
                      <a:r>
                        <a:rPr lang="en-US" sz="1100" dirty="0" err="1">
                          <a:effectLst/>
                        </a:rPr>
                        <a:t>rdinatie</a:t>
                      </a:r>
                      <a:endParaRPr lang="en-N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100">
                          <a:effectLst/>
                        </a:rPr>
                        <a:t>Therapy</a:t>
                      </a:r>
                      <a:endParaRPr lang="en-N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NL"/>
                    </a:p>
                  </a:txBody>
                  <a:tcPr/>
                </a:tc>
                <a:extLst>
                  <a:ext uri="{0D108BD9-81ED-4DB2-BD59-A6C34878D82A}">
                    <a16:rowId xmlns:a16="http://schemas.microsoft.com/office/drawing/2014/main" val="307641333"/>
                  </a:ext>
                </a:extLst>
              </a:tr>
              <a:tr h="205160">
                <a:tc>
                  <a:txBody>
                    <a:bodyPr/>
                    <a:lstStyle/>
                    <a:p>
                      <a:pPr algn="ctr"/>
                      <a:r>
                        <a:rPr lang="en-US" sz="1100" dirty="0">
                          <a:effectLst/>
                        </a:rPr>
                        <a:t>C</a:t>
                      </a:r>
                      <a:r>
                        <a:rPr lang="nl-NL" sz="1100" dirty="0" err="1">
                          <a:effectLst/>
                        </a:rPr>
                        <a:t>onsultancy</a:t>
                      </a:r>
                      <a:r>
                        <a:rPr lang="nl-NL" sz="1100" dirty="0">
                          <a:effectLst/>
                        </a:rPr>
                        <a:t> van experts</a:t>
                      </a:r>
                      <a:endParaRPr lang="en-N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100">
                          <a:effectLst/>
                        </a:rPr>
                        <a:t>Informing</a:t>
                      </a:r>
                      <a:endParaRPr lang="en-N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NL"/>
                    </a:p>
                  </a:txBody>
                  <a:tcPr/>
                </a:tc>
                <a:extLst>
                  <a:ext uri="{0D108BD9-81ED-4DB2-BD59-A6C34878D82A}">
                    <a16:rowId xmlns:a16="http://schemas.microsoft.com/office/drawing/2014/main" val="671032972"/>
                  </a:ext>
                </a:extLst>
              </a:tr>
              <a:tr h="205160">
                <a:tc>
                  <a:txBody>
                    <a:bodyPr/>
                    <a:lstStyle/>
                    <a:p>
                      <a:pPr algn="ctr"/>
                      <a:r>
                        <a:rPr lang="nl-NL" sz="1100" dirty="0">
                          <a:effectLst/>
                        </a:rPr>
                        <a:t>Coöperatie</a:t>
                      </a:r>
                      <a:endParaRPr lang="en-N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100">
                          <a:effectLst/>
                        </a:rPr>
                        <a:t>Consultation of citizens</a:t>
                      </a:r>
                      <a:endParaRPr lang="en-N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NL"/>
                    </a:p>
                  </a:txBody>
                  <a:tcPr/>
                </a:tc>
                <a:extLst>
                  <a:ext uri="{0D108BD9-81ED-4DB2-BD59-A6C34878D82A}">
                    <a16:rowId xmlns:a16="http://schemas.microsoft.com/office/drawing/2014/main" val="3412559875"/>
                  </a:ext>
                </a:extLst>
              </a:tr>
              <a:tr h="205160">
                <a:tc rowSpan="3">
                  <a:txBody>
                    <a:bodyPr/>
                    <a:lstStyle/>
                    <a:p>
                      <a:pPr algn="ctr"/>
                      <a:r>
                        <a:rPr lang="en-US" sz="1100">
                          <a:effectLst/>
                        </a:rPr>
                        <a:t> </a:t>
                      </a:r>
                      <a:endParaRPr lang="en-NL" sz="1200">
                        <a:effectLst/>
                      </a:endParaRPr>
                    </a:p>
                    <a:p>
                      <a:pPr algn="ctr"/>
                      <a:r>
                        <a:rPr lang="en-US" sz="1100">
                          <a:effectLst/>
                        </a:rPr>
                        <a:t>Co-creatie</a:t>
                      </a:r>
                      <a:endParaRPr lang="en-N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100">
                          <a:effectLst/>
                        </a:rPr>
                        <a:t>Placation</a:t>
                      </a:r>
                      <a:endParaRPr lang="en-N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NL"/>
                    </a:p>
                  </a:txBody>
                  <a:tcPr/>
                </a:tc>
                <a:extLst>
                  <a:ext uri="{0D108BD9-81ED-4DB2-BD59-A6C34878D82A}">
                    <a16:rowId xmlns:a16="http://schemas.microsoft.com/office/drawing/2014/main" val="1222126903"/>
                  </a:ext>
                </a:extLst>
              </a:tr>
              <a:tr h="205160">
                <a:tc vMerge="1">
                  <a:txBody>
                    <a:bodyPr/>
                    <a:lstStyle/>
                    <a:p>
                      <a:endParaRPr lang="en-NL"/>
                    </a:p>
                  </a:txBody>
                  <a:tcPr/>
                </a:tc>
                <a:tc>
                  <a:txBody>
                    <a:bodyPr/>
                    <a:lstStyle/>
                    <a:p>
                      <a:pPr algn="ctr"/>
                      <a:r>
                        <a:rPr lang="en-US" sz="1100">
                          <a:effectLst/>
                        </a:rPr>
                        <a:t>Partnership</a:t>
                      </a:r>
                      <a:endParaRPr lang="en-N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NL"/>
                    </a:p>
                  </a:txBody>
                  <a:tcPr/>
                </a:tc>
                <a:extLst>
                  <a:ext uri="{0D108BD9-81ED-4DB2-BD59-A6C34878D82A}">
                    <a16:rowId xmlns:a16="http://schemas.microsoft.com/office/drawing/2014/main" val="4037776762"/>
                  </a:ext>
                </a:extLst>
              </a:tr>
              <a:tr h="205160">
                <a:tc vMerge="1">
                  <a:txBody>
                    <a:bodyPr/>
                    <a:lstStyle/>
                    <a:p>
                      <a:endParaRPr lang="en-NL"/>
                    </a:p>
                  </a:txBody>
                  <a:tcPr/>
                </a:tc>
                <a:tc>
                  <a:txBody>
                    <a:bodyPr/>
                    <a:lstStyle/>
                    <a:p>
                      <a:pPr algn="ctr"/>
                      <a:r>
                        <a:rPr lang="en-US" sz="1100">
                          <a:effectLst/>
                        </a:rPr>
                        <a:t>Delegated power</a:t>
                      </a:r>
                      <a:endParaRPr lang="en-N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NL"/>
                    </a:p>
                  </a:txBody>
                  <a:tcPr/>
                </a:tc>
                <a:extLst>
                  <a:ext uri="{0D108BD9-81ED-4DB2-BD59-A6C34878D82A}">
                    <a16:rowId xmlns:a16="http://schemas.microsoft.com/office/drawing/2014/main" val="178593823"/>
                  </a:ext>
                </a:extLst>
              </a:tr>
              <a:tr h="400994">
                <a:tc>
                  <a:txBody>
                    <a:bodyPr/>
                    <a:lstStyle/>
                    <a:p>
                      <a:pPr algn="ctr"/>
                      <a:r>
                        <a:rPr lang="en-US" sz="1100" dirty="0">
                          <a:effectLst/>
                        </a:rPr>
                        <a:t> </a:t>
                      </a:r>
                      <a:endParaRPr lang="en-N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1100" dirty="0">
                          <a:effectLst/>
                        </a:rPr>
                        <a:t>Citizen control</a:t>
                      </a:r>
                      <a:endParaRPr lang="en-N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NL"/>
                    </a:p>
                  </a:txBody>
                  <a:tcPr/>
                </a:tc>
                <a:extLst>
                  <a:ext uri="{0D108BD9-81ED-4DB2-BD59-A6C34878D82A}">
                    <a16:rowId xmlns:a16="http://schemas.microsoft.com/office/drawing/2014/main" val="2188209659"/>
                  </a:ext>
                </a:extLst>
              </a:tr>
            </a:tbl>
          </a:graphicData>
        </a:graphic>
      </p:graphicFrame>
      <p:pic>
        <p:nvPicPr>
          <p:cNvPr id="6" name="Picture 5" descr="Pin by Grace McCoy on Teams in 2021 | Tiny dragon, Big ...">
            <a:extLst>
              <a:ext uri="{FF2B5EF4-FFF2-40B4-BE49-F238E27FC236}">
                <a16:creationId xmlns:a16="http://schemas.microsoft.com/office/drawing/2014/main" id="{55BA9A93-02F6-C647-A865-C5C56366293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288800" y="2685415"/>
            <a:ext cx="1958340" cy="1429385"/>
          </a:xfrm>
          <a:prstGeom prst="rect">
            <a:avLst/>
          </a:prstGeom>
          <a:noFill/>
          <a:ln>
            <a:noFill/>
          </a:ln>
        </p:spPr>
      </p:pic>
    </p:spTree>
    <p:extLst>
      <p:ext uri="{BB962C8B-B14F-4D97-AF65-F5344CB8AC3E}">
        <p14:creationId xmlns:p14="http://schemas.microsoft.com/office/powerpoint/2010/main" val="3513261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82A97-01E3-1581-5EB9-69C2D8F21912}"/>
              </a:ext>
            </a:extLst>
          </p:cNvPr>
          <p:cNvSpPr>
            <a:spLocks noGrp="1"/>
          </p:cNvSpPr>
          <p:nvPr>
            <p:ph type="title"/>
          </p:nvPr>
        </p:nvSpPr>
        <p:spPr/>
        <p:txBody>
          <a:bodyPr/>
          <a:lstStyle/>
          <a:p>
            <a:r>
              <a:rPr lang="en-NL" dirty="0">
                <a:solidFill>
                  <a:srgbClr val="00A7A2"/>
                </a:solidFill>
              </a:rPr>
              <a:t>5. New Beginning</a:t>
            </a:r>
          </a:p>
        </p:txBody>
      </p:sp>
      <p:sp>
        <p:nvSpPr>
          <p:cNvPr id="3" name="Content Placeholder 2">
            <a:extLst>
              <a:ext uri="{FF2B5EF4-FFF2-40B4-BE49-F238E27FC236}">
                <a16:creationId xmlns:a16="http://schemas.microsoft.com/office/drawing/2014/main" id="{02945715-9A28-8937-B381-A62F78331288}"/>
              </a:ext>
            </a:extLst>
          </p:cNvPr>
          <p:cNvSpPr>
            <a:spLocks noGrp="1"/>
          </p:cNvSpPr>
          <p:nvPr>
            <p:ph idx="1"/>
          </p:nvPr>
        </p:nvSpPr>
        <p:spPr/>
        <p:txBody>
          <a:bodyPr/>
          <a:lstStyle/>
          <a:p>
            <a:r>
              <a:rPr lang="en-NL" sz="2899" dirty="0"/>
              <a:t>Be the example</a:t>
            </a:r>
          </a:p>
          <a:p>
            <a:pPr fontAlgn="t"/>
            <a:r>
              <a:rPr lang="nl-NL" sz="2899" dirty="0" err="1"/>
              <a:t>Reward</a:t>
            </a:r>
            <a:r>
              <a:rPr lang="nl-NL" sz="2899" dirty="0"/>
              <a:t> </a:t>
            </a:r>
          </a:p>
          <a:p>
            <a:pPr fontAlgn="t"/>
            <a:r>
              <a:rPr lang="nl-NL" sz="2899" dirty="0" err="1"/>
              <a:t>Cherish</a:t>
            </a:r>
            <a:r>
              <a:rPr lang="nl-NL" sz="2899" dirty="0"/>
              <a:t> </a:t>
            </a:r>
            <a:r>
              <a:rPr lang="nl-NL" sz="2899" dirty="0" err="1"/>
              <a:t>successes</a:t>
            </a:r>
            <a:endParaRPr lang="nl-NL" sz="2899" dirty="0"/>
          </a:p>
          <a:p>
            <a:pPr fontAlgn="t"/>
            <a:r>
              <a:rPr lang="nl-NL" sz="2899" dirty="0" err="1"/>
              <a:t>Recognise</a:t>
            </a:r>
            <a:r>
              <a:rPr lang="nl-NL" sz="2899" dirty="0"/>
              <a:t> support</a:t>
            </a:r>
            <a:endParaRPr lang="en-NL" sz="2899" dirty="0"/>
          </a:p>
          <a:p>
            <a:pPr fontAlgn="t"/>
            <a:r>
              <a:rPr lang="nl-NL" sz="2899" dirty="0" err="1"/>
              <a:t>What</a:t>
            </a:r>
            <a:r>
              <a:rPr lang="nl-NL" sz="2899" dirty="0"/>
              <a:t> is </a:t>
            </a:r>
            <a:r>
              <a:rPr lang="nl-NL" sz="2899" dirty="0" err="1"/>
              <a:t>your</a:t>
            </a:r>
            <a:r>
              <a:rPr lang="nl-NL" sz="2899" dirty="0"/>
              <a:t> </a:t>
            </a:r>
            <a:r>
              <a:rPr lang="nl-NL" sz="2899" dirty="0" err="1"/>
              <a:t>contribution</a:t>
            </a:r>
            <a:r>
              <a:rPr lang="nl-NL" sz="2899" dirty="0"/>
              <a:t>?</a:t>
            </a:r>
            <a:endParaRPr lang="en-NL" sz="2899" dirty="0"/>
          </a:p>
          <a:p>
            <a:endParaRPr lang="en-NL" dirty="0"/>
          </a:p>
        </p:txBody>
      </p:sp>
    </p:spTree>
    <p:extLst>
      <p:ext uri="{BB962C8B-B14F-4D97-AF65-F5344CB8AC3E}">
        <p14:creationId xmlns:p14="http://schemas.microsoft.com/office/powerpoint/2010/main" val="1689818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96BE0-5BDF-E3C8-A7A0-2B58707C5592}"/>
              </a:ext>
            </a:extLst>
          </p:cNvPr>
          <p:cNvSpPr>
            <a:spLocks noGrp="1"/>
          </p:cNvSpPr>
          <p:nvPr>
            <p:ph type="title"/>
          </p:nvPr>
        </p:nvSpPr>
        <p:spPr/>
        <p:txBody>
          <a:bodyPr/>
          <a:lstStyle/>
          <a:p>
            <a:r>
              <a:rPr lang="en-NL" dirty="0">
                <a:solidFill>
                  <a:srgbClr val="00A7A2"/>
                </a:solidFill>
              </a:rPr>
              <a:t>Planned change?</a:t>
            </a:r>
          </a:p>
        </p:txBody>
      </p:sp>
      <p:sp>
        <p:nvSpPr>
          <p:cNvPr id="3" name="Content Placeholder 2">
            <a:extLst>
              <a:ext uri="{FF2B5EF4-FFF2-40B4-BE49-F238E27FC236}">
                <a16:creationId xmlns:a16="http://schemas.microsoft.com/office/drawing/2014/main" id="{4C47792F-96B8-3D03-C28E-8E96700392D2}"/>
              </a:ext>
            </a:extLst>
          </p:cNvPr>
          <p:cNvSpPr>
            <a:spLocks noGrp="1"/>
          </p:cNvSpPr>
          <p:nvPr>
            <p:ph idx="1"/>
          </p:nvPr>
        </p:nvSpPr>
        <p:spPr>
          <a:xfrm>
            <a:off x="685800" y="1981200"/>
            <a:ext cx="7772400" cy="3536032"/>
          </a:xfrm>
        </p:spPr>
        <p:txBody>
          <a:bodyPr/>
          <a:lstStyle/>
          <a:p>
            <a:r>
              <a:rPr lang="en-GB" b="0" i="0" u="none" strike="noStrike" dirty="0" err="1">
                <a:solidFill>
                  <a:srgbClr val="333333"/>
                </a:solidFill>
                <a:effectLst/>
                <a:latin typeface="Arial" panose="020B0604020202020204" pitchFamily="34" charset="0"/>
              </a:rPr>
              <a:t>Volgens</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onderzoek</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onder</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leiding</a:t>
            </a:r>
            <a:r>
              <a:rPr lang="en-GB" b="0" i="0" u="none" strike="noStrike" dirty="0">
                <a:solidFill>
                  <a:srgbClr val="333333"/>
                </a:solidFill>
                <a:effectLst/>
                <a:latin typeface="Arial" panose="020B0604020202020204" pitchFamily="34" charset="0"/>
              </a:rPr>
              <a:t> van Henk </a:t>
            </a:r>
            <a:r>
              <a:rPr lang="en-GB" b="0" i="0" u="none" strike="noStrike" dirty="0" err="1">
                <a:solidFill>
                  <a:srgbClr val="333333"/>
                </a:solidFill>
                <a:effectLst/>
                <a:latin typeface="Arial" panose="020B0604020202020204" pitchFamily="34" charset="0"/>
              </a:rPr>
              <a:t>Volberda</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hoogleraar</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strategie</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en</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innovatie</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aan</a:t>
            </a:r>
            <a:r>
              <a:rPr lang="en-GB" b="0" i="0" u="none" strike="noStrike" dirty="0">
                <a:solidFill>
                  <a:srgbClr val="333333"/>
                </a:solidFill>
                <a:effectLst/>
                <a:latin typeface="Arial" panose="020B0604020202020204" pitchFamily="34" charset="0"/>
              </a:rPr>
              <a:t> de Universiteit van Amsterdam, </a:t>
            </a:r>
            <a:r>
              <a:rPr lang="en-GB" b="0" i="0" u="none" strike="noStrike" dirty="0" err="1">
                <a:solidFill>
                  <a:srgbClr val="333333"/>
                </a:solidFill>
                <a:effectLst/>
                <a:latin typeface="Arial" panose="020B0604020202020204" pitchFamily="34" charset="0"/>
              </a:rPr>
              <a:t>blijkt</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dat</a:t>
            </a:r>
            <a:r>
              <a:rPr lang="en-GB" b="0" i="0" u="none" strike="noStrike" dirty="0">
                <a:solidFill>
                  <a:srgbClr val="333333"/>
                </a:solidFill>
                <a:effectLst/>
                <a:latin typeface="Arial" panose="020B0604020202020204" pitchFamily="34" charset="0"/>
              </a:rPr>
              <a:t> 75 </a:t>
            </a:r>
            <a:r>
              <a:rPr lang="en-GB" b="0" i="0" u="none" strike="noStrike" dirty="0" err="1">
                <a:solidFill>
                  <a:srgbClr val="333333"/>
                </a:solidFill>
                <a:effectLst/>
                <a:latin typeface="Arial" panose="020B0604020202020204" pitchFamily="34" charset="0"/>
              </a:rPr>
              <a:t>procent</a:t>
            </a:r>
            <a:r>
              <a:rPr lang="en-GB" b="0" i="0" u="none" strike="noStrike" dirty="0">
                <a:solidFill>
                  <a:srgbClr val="333333"/>
                </a:solidFill>
                <a:effectLst/>
                <a:latin typeface="Arial" panose="020B0604020202020204" pitchFamily="34" charset="0"/>
              </a:rPr>
              <a:t> van </a:t>
            </a:r>
            <a:r>
              <a:rPr lang="en-GB" b="0" i="0" u="none" strike="noStrike" dirty="0" err="1">
                <a:solidFill>
                  <a:srgbClr val="333333"/>
                </a:solidFill>
                <a:effectLst/>
                <a:latin typeface="Arial" panose="020B0604020202020204" pitchFamily="34" charset="0"/>
              </a:rPr>
              <a:t>innovatiesucces</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wordt</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bepaald</a:t>
            </a:r>
            <a:r>
              <a:rPr lang="en-GB" b="0" i="0" u="none" strike="noStrike" dirty="0">
                <a:solidFill>
                  <a:srgbClr val="333333"/>
                </a:solidFill>
                <a:effectLst/>
                <a:latin typeface="Arial" panose="020B0604020202020204" pitchFamily="34" charset="0"/>
              </a:rPr>
              <a:t> door </a:t>
            </a:r>
            <a:r>
              <a:rPr lang="en-GB" b="0" i="0" u="none" strike="noStrike" dirty="0" err="1">
                <a:solidFill>
                  <a:srgbClr val="333333"/>
                </a:solidFill>
                <a:effectLst/>
                <a:latin typeface="Arial" panose="020B0604020202020204" pitchFamily="34" charset="0"/>
              </a:rPr>
              <a:t>niet-technologische</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factoren</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dus</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slechts</a:t>
            </a:r>
            <a:r>
              <a:rPr lang="en-GB" b="0" i="0" u="none" strike="noStrike" dirty="0">
                <a:solidFill>
                  <a:srgbClr val="333333"/>
                </a:solidFill>
                <a:effectLst/>
                <a:latin typeface="Arial" panose="020B0604020202020204" pitchFamily="34" charset="0"/>
              </a:rPr>
              <a:t> 25 </a:t>
            </a:r>
            <a:r>
              <a:rPr lang="en-GB" b="0" i="0" u="none" strike="noStrike" dirty="0" err="1">
                <a:solidFill>
                  <a:srgbClr val="333333"/>
                </a:solidFill>
                <a:effectLst/>
                <a:latin typeface="Arial" panose="020B0604020202020204" pitchFamily="34" charset="0"/>
              </a:rPr>
              <a:t>procent</a:t>
            </a:r>
            <a:r>
              <a:rPr lang="en-GB" b="0" i="0" u="none" strike="noStrike" dirty="0">
                <a:solidFill>
                  <a:srgbClr val="333333"/>
                </a:solidFill>
                <a:effectLst/>
                <a:latin typeface="Arial" panose="020B0604020202020204" pitchFamily="34" charset="0"/>
              </a:rPr>
              <a:t> van het </a:t>
            </a:r>
            <a:r>
              <a:rPr lang="en-GB" b="0" i="0" u="none" strike="noStrike" dirty="0" err="1">
                <a:solidFill>
                  <a:srgbClr val="333333"/>
                </a:solidFill>
                <a:effectLst/>
                <a:latin typeface="Arial" panose="020B0604020202020204" pitchFamily="34" charset="0"/>
              </a:rPr>
              <a:t>succes</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komt</a:t>
            </a:r>
            <a:r>
              <a:rPr lang="en-GB" b="0" i="0" u="none" strike="noStrike" dirty="0">
                <a:solidFill>
                  <a:srgbClr val="333333"/>
                </a:solidFill>
                <a:effectLst/>
                <a:latin typeface="Arial" panose="020B0604020202020204" pitchFamily="34" charset="0"/>
              </a:rPr>
              <a:t> door </a:t>
            </a:r>
            <a:r>
              <a:rPr lang="en-GB" b="0" i="0" u="none" strike="noStrike" dirty="0" err="1">
                <a:solidFill>
                  <a:srgbClr val="333333"/>
                </a:solidFill>
                <a:effectLst/>
                <a:latin typeface="Arial" panose="020B0604020202020204" pitchFamily="34" charset="0"/>
              </a:rPr>
              <a:t>technologie</a:t>
            </a:r>
            <a:r>
              <a:rPr lang="en-GB" b="0" i="0" u="none" strike="noStrike" dirty="0">
                <a:solidFill>
                  <a:srgbClr val="333333"/>
                </a:solidFill>
                <a:effectLst/>
                <a:latin typeface="Arial" panose="020B0604020202020204" pitchFamily="34" charset="0"/>
              </a:rPr>
              <a:t>. Die 75% van het </a:t>
            </a:r>
            <a:r>
              <a:rPr lang="en-GB" b="0" i="0" u="none" strike="noStrike" dirty="0" err="1">
                <a:solidFill>
                  <a:srgbClr val="333333"/>
                </a:solidFill>
                <a:effectLst/>
                <a:latin typeface="Arial" panose="020B0604020202020204" pitchFamily="34" charset="0"/>
              </a:rPr>
              <a:t>succes</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wordt</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bepaald</a:t>
            </a:r>
            <a:r>
              <a:rPr lang="en-GB" b="0" i="0" u="none" strike="noStrike" dirty="0">
                <a:solidFill>
                  <a:srgbClr val="333333"/>
                </a:solidFill>
                <a:effectLst/>
                <a:latin typeface="Arial" panose="020B0604020202020204" pitchFamily="34" charset="0"/>
              </a:rPr>
              <a:t> door </a:t>
            </a:r>
            <a:r>
              <a:rPr lang="en-GB" b="0" i="0" u="none" strike="noStrike" dirty="0" err="1">
                <a:solidFill>
                  <a:srgbClr val="333333"/>
                </a:solidFill>
                <a:effectLst/>
                <a:latin typeface="Arial" panose="020B0604020202020204" pitchFamily="34" charset="0"/>
              </a:rPr>
              <a:t>vormen</a:t>
            </a:r>
            <a:r>
              <a:rPr lang="en-GB" b="0" i="0" u="none" strike="noStrike" dirty="0">
                <a:solidFill>
                  <a:srgbClr val="333333"/>
                </a:solidFill>
                <a:effectLst/>
                <a:latin typeface="Arial" panose="020B0604020202020204" pitchFamily="34" charset="0"/>
              </a:rPr>
              <a:t> van </a:t>
            </a:r>
            <a:r>
              <a:rPr lang="en-GB" b="0" i="0" u="none" strike="noStrike" dirty="0" err="1">
                <a:solidFill>
                  <a:srgbClr val="333333"/>
                </a:solidFill>
                <a:effectLst/>
                <a:latin typeface="Arial" panose="020B0604020202020204" pitchFamily="34" charset="0"/>
              </a:rPr>
              <a:t>sociale</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innovatie</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zoals</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zelforganisatie</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dienend</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leiderschap</a:t>
            </a:r>
            <a:r>
              <a:rPr lang="en-GB" b="0" i="0" u="none" strike="noStrike" dirty="0">
                <a:solidFill>
                  <a:srgbClr val="333333"/>
                </a:solidFill>
                <a:effectLst/>
                <a:latin typeface="Arial" panose="020B0604020202020204" pitchFamily="34" charset="0"/>
              </a:rPr>
              <a:t>, slimmer </a:t>
            </a:r>
            <a:r>
              <a:rPr lang="en-GB" b="0" i="0" u="none" strike="noStrike" dirty="0" err="1">
                <a:solidFill>
                  <a:srgbClr val="333333"/>
                </a:solidFill>
                <a:effectLst/>
                <a:latin typeface="Arial" panose="020B0604020202020204" pitchFamily="34" charset="0"/>
              </a:rPr>
              <a:t>werken</a:t>
            </a:r>
            <a:r>
              <a:rPr lang="en-GB" b="0" i="0" u="none" strike="noStrike" dirty="0">
                <a:solidFill>
                  <a:srgbClr val="333333"/>
                </a:solidFill>
                <a:effectLst/>
                <a:latin typeface="Arial" panose="020B0604020202020204" pitchFamily="34" charset="0"/>
              </a:rPr>
              <a:t> </a:t>
            </a:r>
            <a:r>
              <a:rPr lang="en-GB" b="0" i="0" u="none" strike="noStrike" dirty="0" err="1">
                <a:solidFill>
                  <a:srgbClr val="333333"/>
                </a:solidFill>
                <a:effectLst/>
                <a:latin typeface="Arial" panose="020B0604020202020204" pitchFamily="34" charset="0"/>
              </a:rPr>
              <a:t>en</a:t>
            </a:r>
            <a:r>
              <a:rPr lang="en-GB" b="0" i="0" u="none" strike="noStrike" dirty="0">
                <a:solidFill>
                  <a:srgbClr val="333333"/>
                </a:solidFill>
                <a:effectLst/>
                <a:latin typeface="Arial" panose="020B0604020202020204" pitchFamily="34" charset="0"/>
              </a:rPr>
              <a:t> co-</a:t>
            </a:r>
            <a:r>
              <a:rPr lang="en-GB" b="0" i="0" u="none" strike="noStrike" dirty="0" err="1">
                <a:solidFill>
                  <a:srgbClr val="333333"/>
                </a:solidFill>
                <a:effectLst/>
                <a:latin typeface="Arial" panose="020B0604020202020204" pitchFamily="34" charset="0"/>
              </a:rPr>
              <a:t>creatie</a:t>
            </a:r>
            <a:r>
              <a:rPr lang="en-GB" b="0" i="0" u="none" strike="noStrike" dirty="0">
                <a:solidFill>
                  <a:srgbClr val="333333"/>
                </a:solidFill>
                <a:effectLst/>
                <a:latin typeface="Arial" panose="020B0604020202020204" pitchFamily="34" charset="0"/>
              </a:rPr>
              <a:t>. </a:t>
            </a:r>
            <a:endParaRPr lang="en-NL" i="1" dirty="0"/>
          </a:p>
        </p:txBody>
      </p:sp>
    </p:spTree>
    <p:extLst>
      <p:ext uri="{BB962C8B-B14F-4D97-AF65-F5344CB8AC3E}">
        <p14:creationId xmlns:p14="http://schemas.microsoft.com/office/powerpoint/2010/main" val="1262506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C629-01B3-4D43-814E-83274E17559F}"/>
              </a:ext>
            </a:extLst>
          </p:cNvPr>
          <p:cNvSpPr>
            <a:spLocks noGrp="1"/>
          </p:cNvSpPr>
          <p:nvPr>
            <p:ph type="title"/>
          </p:nvPr>
        </p:nvSpPr>
        <p:spPr>
          <a:xfrm>
            <a:off x="701407" y="15570"/>
            <a:ext cx="7772400" cy="1143000"/>
          </a:xfrm>
        </p:spPr>
        <p:txBody>
          <a:bodyPr/>
          <a:lstStyle/>
          <a:p>
            <a:r>
              <a:rPr lang="en-NL" dirty="0">
                <a:solidFill>
                  <a:srgbClr val="00ACB0"/>
                </a:solidFill>
              </a:rPr>
              <a:t>Agenda</a:t>
            </a:r>
          </a:p>
        </p:txBody>
      </p:sp>
      <p:sp>
        <p:nvSpPr>
          <p:cNvPr id="3" name="Content Placeholder 2">
            <a:extLst>
              <a:ext uri="{FF2B5EF4-FFF2-40B4-BE49-F238E27FC236}">
                <a16:creationId xmlns:a16="http://schemas.microsoft.com/office/drawing/2014/main" id="{D3E248D1-05DD-C542-B05B-0B11ECA13EDE}"/>
              </a:ext>
            </a:extLst>
          </p:cNvPr>
          <p:cNvSpPr>
            <a:spLocks noGrp="1"/>
          </p:cNvSpPr>
          <p:nvPr>
            <p:ph idx="1"/>
          </p:nvPr>
        </p:nvSpPr>
        <p:spPr>
          <a:xfrm>
            <a:off x="670193" y="980728"/>
            <a:ext cx="7772400" cy="4680520"/>
          </a:xfrm>
        </p:spPr>
        <p:txBody>
          <a:bodyPr/>
          <a:lstStyle/>
          <a:p>
            <a:pPr marL="0" indent="0">
              <a:buNone/>
            </a:pPr>
            <a:r>
              <a:rPr lang="en-NL" sz="1800" dirty="0">
                <a:solidFill>
                  <a:schemeClr val="bg1">
                    <a:lumMod val="75000"/>
                  </a:schemeClr>
                </a:solidFill>
              </a:rPr>
              <a:t>9.30   start met welkom en programma van de dag</a:t>
            </a:r>
          </a:p>
          <a:p>
            <a:pPr marL="0" indent="0">
              <a:buNone/>
            </a:pPr>
            <a:r>
              <a:rPr lang="en-NL" sz="1800" dirty="0">
                <a:solidFill>
                  <a:schemeClr val="bg1">
                    <a:lumMod val="75000"/>
                  </a:schemeClr>
                </a:solidFill>
              </a:rPr>
              <a:t>10.00  huiswerk, materialen</a:t>
            </a:r>
          </a:p>
          <a:p>
            <a:pPr marL="0" indent="0">
              <a:buNone/>
            </a:pPr>
            <a:r>
              <a:rPr lang="en-NL" sz="1800" dirty="0">
                <a:solidFill>
                  <a:schemeClr val="bg1">
                    <a:lumMod val="75000"/>
                  </a:schemeClr>
                </a:solidFill>
              </a:rPr>
              <a:t>10.15  1. Kwaliteit, ja maar….</a:t>
            </a:r>
          </a:p>
          <a:p>
            <a:pPr marL="0" indent="0">
              <a:buNone/>
            </a:pPr>
            <a:r>
              <a:rPr lang="en-NL" sz="1800" dirty="0">
                <a:solidFill>
                  <a:schemeClr val="bg1">
                    <a:lumMod val="75000"/>
                  </a:schemeClr>
                </a:solidFill>
              </a:rPr>
              <a:t>11.00  2. Complexiteit</a:t>
            </a:r>
          </a:p>
          <a:p>
            <a:pPr marL="0" indent="0">
              <a:buNone/>
            </a:pPr>
            <a:r>
              <a:rPr lang="en-NL" sz="1800" dirty="0">
                <a:solidFill>
                  <a:schemeClr val="bg1">
                    <a:lumMod val="75000"/>
                  </a:schemeClr>
                </a:solidFill>
              </a:rPr>
              <a:t>13.00  3. Typologie in vier mentale modellen</a:t>
            </a:r>
          </a:p>
          <a:p>
            <a:pPr marL="0" indent="0">
              <a:buNone/>
            </a:pPr>
            <a:r>
              <a:rPr lang="en-NL" sz="1800" dirty="0">
                <a:solidFill>
                  <a:schemeClr val="bg1">
                    <a:lumMod val="75000"/>
                  </a:schemeClr>
                </a:solidFill>
              </a:rPr>
              <a:t>	3.1. Wat kunnen we leren van empirie?</a:t>
            </a:r>
          </a:p>
          <a:p>
            <a:pPr marL="0" indent="0">
              <a:buNone/>
            </a:pPr>
            <a:r>
              <a:rPr lang="en-NL" sz="1800" dirty="0">
                <a:solidFill>
                  <a:schemeClr val="bg1">
                    <a:lumMod val="75000"/>
                  </a:schemeClr>
                </a:solidFill>
              </a:rPr>
              <a:t>	3.2. Wat kunnen we leren van referentie</a:t>
            </a:r>
          </a:p>
          <a:p>
            <a:pPr marL="0" indent="0">
              <a:buNone/>
            </a:pPr>
            <a:r>
              <a:rPr lang="en-NL" sz="1800" dirty="0">
                <a:solidFill>
                  <a:schemeClr val="bg1">
                    <a:lumMod val="75000"/>
                  </a:schemeClr>
                </a:solidFill>
              </a:rPr>
              <a:t>             3.3. Wat kunnen we leren van reflectie?</a:t>
            </a:r>
          </a:p>
          <a:p>
            <a:pPr marL="0" indent="0">
              <a:buNone/>
            </a:pPr>
            <a:r>
              <a:rPr lang="en-NL" sz="1800" dirty="0">
                <a:solidFill>
                  <a:schemeClr val="bg1">
                    <a:lumMod val="75000"/>
                  </a:schemeClr>
                </a:solidFill>
              </a:rPr>
              <a:t>     	3.4. Wat kunnen we leren van emergentie</a:t>
            </a:r>
          </a:p>
          <a:p>
            <a:pPr marL="0" indent="0">
              <a:buNone/>
            </a:pPr>
            <a:r>
              <a:rPr lang="en-NL" sz="1800" dirty="0">
                <a:solidFill>
                  <a:schemeClr val="bg1">
                    <a:lumMod val="75000"/>
                  </a:schemeClr>
                </a:solidFill>
              </a:rPr>
              <a:t>14.00  4. Emergentie en zelforganisatie</a:t>
            </a:r>
          </a:p>
          <a:p>
            <a:pPr marL="0" indent="0">
              <a:buNone/>
            </a:pPr>
            <a:r>
              <a:rPr lang="en-NL" sz="1800" dirty="0">
                <a:solidFill>
                  <a:schemeClr val="bg1">
                    <a:lumMod val="75000"/>
                  </a:schemeClr>
                </a:solidFill>
              </a:rPr>
              <a:t>15.00  5. Co-creatie</a:t>
            </a:r>
          </a:p>
          <a:p>
            <a:pPr marL="0" indent="0">
              <a:buNone/>
            </a:pPr>
            <a:r>
              <a:rPr lang="en-NL" sz="1800" dirty="0"/>
              <a:t>15.30  6. Leiderschap in complexiteit</a:t>
            </a:r>
          </a:p>
          <a:p>
            <a:pPr marL="0" indent="0">
              <a:buNone/>
            </a:pPr>
            <a:r>
              <a:rPr lang="en-NL" sz="1800" dirty="0"/>
              <a:t>1</a:t>
            </a:r>
            <a:r>
              <a:rPr lang="en-NL" sz="1800" dirty="0">
                <a:solidFill>
                  <a:schemeClr val="bg1">
                    <a:lumMod val="75000"/>
                  </a:schemeClr>
                </a:solidFill>
              </a:rPr>
              <a:t>6.15  korte evaluatie en toets (Ed W.)</a:t>
            </a:r>
          </a:p>
          <a:p>
            <a:pPr marL="0" indent="0">
              <a:buNone/>
            </a:pPr>
            <a:r>
              <a:rPr lang="en-NL" sz="1800" dirty="0">
                <a:solidFill>
                  <a:schemeClr val="bg1">
                    <a:lumMod val="75000"/>
                  </a:schemeClr>
                </a:solidFill>
              </a:rPr>
              <a:t>16.45  einde</a:t>
            </a:r>
          </a:p>
        </p:txBody>
      </p:sp>
    </p:spTree>
    <p:extLst>
      <p:ext uri="{BB962C8B-B14F-4D97-AF65-F5344CB8AC3E}">
        <p14:creationId xmlns:p14="http://schemas.microsoft.com/office/powerpoint/2010/main" val="289034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a:xfrm>
            <a:off x="685800" y="609600"/>
            <a:ext cx="7772400" cy="1143000"/>
          </a:xfrm>
        </p:spPr>
        <p:txBody>
          <a:bodyPr wrap="square" anchor="ctr">
            <a:normAutofit/>
          </a:bodyPr>
          <a:lstStyle/>
          <a:p>
            <a:r>
              <a:rPr lang="nl-NL" altLang="nl-NL" dirty="0">
                <a:solidFill>
                  <a:srgbClr val="00ACB0"/>
                </a:solidFill>
              </a:rPr>
              <a:t>Leiderschap in complexiteit</a:t>
            </a:r>
          </a:p>
        </p:txBody>
      </p:sp>
      <p:sp>
        <p:nvSpPr>
          <p:cNvPr id="3" name="Tijdelijke aanduiding voor inhoud 2"/>
          <p:cNvSpPr>
            <a:spLocks noGrp="1"/>
          </p:cNvSpPr>
          <p:nvPr>
            <p:ph sz="half" idx="1"/>
          </p:nvPr>
        </p:nvSpPr>
        <p:spPr>
          <a:xfrm>
            <a:off x="276403" y="2204864"/>
            <a:ext cx="4606280" cy="4114800"/>
          </a:xfrm>
        </p:spPr>
        <p:txBody>
          <a:bodyPr wrap="square" anchor="t">
            <a:normAutofit/>
          </a:bodyPr>
          <a:lstStyle/>
          <a:p>
            <a:pPr marL="0" indent="0">
              <a:buNone/>
              <a:defRPr/>
            </a:pPr>
            <a:endParaRPr lang="nl-NL" dirty="0"/>
          </a:p>
          <a:p>
            <a:pPr>
              <a:defRPr/>
            </a:pPr>
            <a:r>
              <a:rPr lang="nl-NL" dirty="0" err="1"/>
              <a:t>Emergentie</a:t>
            </a:r>
            <a:r>
              <a:rPr lang="nl-NL" dirty="0"/>
              <a:t> vraagt:</a:t>
            </a:r>
          </a:p>
          <a:p>
            <a:pPr>
              <a:defRPr/>
            </a:pPr>
            <a:r>
              <a:rPr lang="nl-NL" dirty="0"/>
              <a:t>Nieuw leiderschap vraagt:</a:t>
            </a:r>
          </a:p>
          <a:p>
            <a:pPr>
              <a:defRPr/>
            </a:pPr>
            <a:r>
              <a:rPr lang="nl-NL" dirty="0"/>
              <a:t>MEDUSA - tools</a:t>
            </a:r>
          </a:p>
        </p:txBody>
      </p:sp>
      <p:pic>
        <p:nvPicPr>
          <p:cNvPr id="18434" name="Picture 2">
            <a:extLst>
              <a:ext uri="{FF2B5EF4-FFF2-40B4-BE49-F238E27FC236}">
                <a16:creationId xmlns:a16="http://schemas.microsoft.com/office/drawing/2014/main" id="{8CEBA587-BCC8-DF4A-A25E-A80DA0CAAE1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57597" y="2564904"/>
            <a:ext cx="3810000" cy="2724149"/>
          </a:xfrm>
          <a:prstGeom prst="rect">
            <a:avLst/>
          </a:prstGeom>
          <a:solidFill>
            <a:srgbClr val="FFFFFF"/>
          </a:solidFill>
        </p:spPr>
      </p:pic>
    </p:spTree>
    <p:extLst>
      <p:ext uri="{BB962C8B-B14F-4D97-AF65-F5344CB8AC3E}">
        <p14:creationId xmlns:p14="http://schemas.microsoft.com/office/powerpoint/2010/main" val="268834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58A5E-68D3-A0D3-6DE5-24A350DAF12C}"/>
              </a:ext>
            </a:extLst>
          </p:cNvPr>
          <p:cNvSpPr>
            <a:spLocks noGrp="1"/>
          </p:cNvSpPr>
          <p:nvPr>
            <p:ph type="title"/>
          </p:nvPr>
        </p:nvSpPr>
        <p:spPr/>
        <p:txBody>
          <a:bodyPr/>
          <a:lstStyle/>
          <a:p>
            <a:r>
              <a:rPr lang="en-NL" dirty="0">
                <a:solidFill>
                  <a:srgbClr val="00A7A2"/>
                </a:solidFill>
              </a:rPr>
              <a:t>Zwermintelligentie</a:t>
            </a:r>
          </a:p>
        </p:txBody>
      </p:sp>
      <p:sp>
        <p:nvSpPr>
          <p:cNvPr id="3" name="Content Placeholder 2">
            <a:extLst>
              <a:ext uri="{FF2B5EF4-FFF2-40B4-BE49-F238E27FC236}">
                <a16:creationId xmlns:a16="http://schemas.microsoft.com/office/drawing/2014/main" id="{589E9775-34BC-8BB5-EA7E-F800F9303408}"/>
              </a:ext>
            </a:extLst>
          </p:cNvPr>
          <p:cNvSpPr>
            <a:spLocks noGrp="1"/>
          </p:cNvSpPr>
          <p:nvPr>
            <p:ph idx="1"/>
          </p:nvPr>
        </p:nvSpPr>
        <p:spPr/>
        <p:txBody>
          <a:bodyPr/>
          <a:lstStyle/>
          <a:p>
            <a:r>
              <a:rPr lang="en-GB" sz="1600" b="0" i="1" u="none" strike="noStrike" dirty="0">
                <a:solidFill>
                  <a:srgbClr val="2B323A"/>
                </a:solidFill>
                <a:effectLst/>
                <a:latin typeface="Inter"/>
              </a:rPr>
              <a:t>De </a:t>
            </a:r>
            <a:r>
              <a:rPr lang="en-GB" sz="1600" b="0" i="1" u="none" strike="noStrike" dirty="0" err="1">
                <a:solidFill>
                  <a:srgbClr val="2B323A"/>
                </a:solidFill>
                <a:effectLst/>
                <a:latin typeface="Inter"/>
              </a:rPr>
              <a:t>wetmatigheden</a:t>
            </a:r>
            <a:r>
              <a:rPr lang="en-GB" sz="1600" b="0" i="1" u="none" strike="noStrike" dirty="0">
                <a:solidFill>
                  <a:srgbClr val="2B323A"/>
                </a:solidFill>
                <a:effectLst/>
                <a:latin typeface="Inter"/>
              </a:rPr>
              <a:t> achter </a:t>
            </a:r>
            <a:r>
              <a:rPr lang="en-GB" sz="1600" b="0" i="1" u="none" strike="noStrike" dirty="0" err="1">
                <a:solidFill>
                  <a:srgbClr val="2B323A"/>
                </a:solidFill>
                <a:effectLst/>
                <a:latin typeface="Inter"/>
              </a:rPr>
              <a:t>zwermintelligentie</a:t>
            </a:r>
            <a:r>
              <a:rPr lang="en-GB" sz="1600" b="0" i="1" u="none" strike="noStrike" dirty="0">
                <a:solidFill>
                  <a:srgbClr val="2B323A"/>
                </a:solidFill>
                <a:effectLst/>
                <a:latin typeface="Inter"/>
              </a:rPr>
              <a:t>:</a:t>
            </a:r>
            <a:br>
              <a:rPr lang="en-GB" sz="1600" dirty="0"/>
            </a:br>
            <a:r>
              <a:rPr lang="en-GB" sz="1600" b="0" i="0" u="none" strike="noStrike" dirty="0">
                <a:solidFill>
                  <a:srgbClr val="2B323A"/>
                </a:solidFill>
                <a:effectLst/>
                <a:latin typeface="Inter"/>
              </a:rPr>
              <a:t>- Wie het </a:t>
            </a:r>
            <a:r>
              <a:rPr lang="en-GB" sz="1600" b="0" i="0" u="none" strike="noStrike" dirty="0" err="1">
                <a:solidFill>
                  <a:srgbClr val="2B323A"/>
                </a:solidFill>
                <a:effectLst/>
                <a:latin typeface="Inter"/>
              </a:rPr>
              <a:t>weet</a:t>
            </a:r>
            <a:r>
              <a:rPr lang="en-GB" sz="1600" b="0" i="0" u="none" strike="noStrike" dirty="0">
                <a:solidFill>
                  <a:srgbClr val="2B323A"/>
                </a:solidFill>
                <a:effectLst/>
                <a:latin typeface="Inter"/>
              </a:rPr>
              <a:t> mag het </a:t>
            </a:r>
            <a:r>
              <a:rPr lang="en-GB" sz="1600" b="0" i="0" u="none" strike="noStrike" dirty="0" err="1">
                <a:solidFill>
                  <a:srgbClr val="2B323A"/>
                </a:solidFill>
                <a:effectLst/>
                <a:latin typeface="Inter"/>
              </a:rPr>
              <a:t>zeggen</a:t>
            </a:r>
            <a:r>
              <a:rPr lang="en-GB" sz="1600" b="0" i="0" u="none" strike="noStrike" dirty="0">
                <a:solidFill>
                  <a:srgbClr val="2B323A"/>
                </a:solidFill>
                <a:effectLst/>
                <a:latin typeface="Inter"/>
              </a:rPr>
              <a:t>. </a:t>
            </a:r>
            <a:r>
              <a:rPr lang="en-GB" sz="1600" b="0" i="0" u="none" strike="noStrike" dirty="0">
                <a:effectLst/>
                <a:latin typeface="Inter"/>
                <a:hlinkClick r:id="rId2"/>
              </a:rPr>
              <a:t>Leiderschap</a:t>
            </a:r>
            <a:r>
              <a:rPr lang="en-GB" sz="1600" b="0" i="0" u="none" strike="noStrike" dirty="0">
                <a:solidFill>
                  <a:srgbClr val="2B323A"/>
                </a:solidFill>
                <a:effectLst/>
                <a:latin typeface="Inter"/>
              </a:rPr>
              <a:t> is </a:t>
            </a:r>
            <a:r>
              <a:rPr lang="en-GB" sz="1600" b="0" i="0" u="none" strike="noStrike" dirty="0" err="1">
                <a:solidFill>
                  <a:srgbClr val="2B323A"/>
                </a:solidFill>
                <a:effectLst/>
                <a:latin typeface="Inter"/>
              </a:rPr>
              <a:t>geen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functie</a:t>
            </a:r>
            <a:r>
              <a:rPr lang="en-GB" sz="1600" b="0" i="0" u="none" strike="noStrike" dirty="0">
                <a:solidFill>
                  <a:srgbClr val="2B323A"/>
                </a:solidFill>
                <a:effectLst/>
                <a:latin typeface="Inter"/>
              </a:rPr>
              <a:t> maar </a:t>
            </a:r>
            <a:r>
              <a:rPr lang="en-GB" sz="1600" b="0" i="0" u="none" strike="noStrike" dirty="0" err="1">
                <a:solidFill>
                  <a:srgbClr val="2B323A"/>
                </a:solidFill>
                <a:effectLst/>
                <a:latin typeface="Inter"/>
              </a:rPr>
              <a:t>een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rol</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Afhankelijk</a:t>
            </a:r>
            <a:r>
              <a:rPr lang="en-GB" sz="1600" b="0" i="0" u="none" strike="noStrike" dirty="0">
                <a:solidFill>
                  <a:srgbClr val="2B323A"/>
                </a:solidFill>
                <a:effectLst/>
                <a:latin typeface="Inter"/>
              </a:rPr>
              <a:t> van de </a:t>
            </a:r>
            <a:r>
              <a:rPr lang="en-GB" sz="1600" b="0" i="0" u="none" strike="noStrike" dirty="0" err="1">
                <a:solidFill>
                  <a:srgbClr val="2B323A"/>
                </a:solidFill>
                <a:effectLst/>
                <a:latin typeface="Inter"/>
              </a:rPr>
              <a:t>situatie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wordt</a:t>
            </a:r>
            <a:r>
              <a:rPr lang="en-GB" sz="1600" b="0" i="0" u="none" strike="noStrike" dirty="0">
                <a:solidFill>
                  <a:srgbClr val="2B323A"/>
                </a:solidFill>
                <a:effectLst/>
                <a:latin typeface="Inter"/>
              </a:rPr>
              <a:t> de </a:t>
            </a:r>
            <a:r>
              <a:rPr lang="en-GB" sz="1600" b="0" i="0" u="none" strike="noStrike" dirty="0" err="1">
                <a:solidFill>
                  <a:srgbClr val="2B323A"/>
                </a:solidFill>
                <a:effectLst/>
                <a:latin typeface="Inter"/>
              </a:rPr>
              <a:t>leidersrol</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opgepakt</a:t>
            </a:r>
            <a:r>
              <a:rPr lang="en-GB" sz="1600" b="0" i="0" u="none" strike="noStrike" dirty="0">
                <a:solidFill>
                  <a:srgbClr val="2B323A"/>
                </a:solidFill>
                <a:effectLst/>
                <a:latin typeface="Inter"/>
              </a:rPr>
              <a:t> door de </a:t>
            </a:r>
            <a:r>
              <a:rPr lang="en-GB" sz="1600" b="0" i="0" u="none" strike="noStrike" dirty="0" err="1">
                <a:solidFill>
                  <a:srgbClr val="2B323A"/>
                </a:solidFill>
                <a:effectLst/>
                <a:latin typeface="Inter"/>
              </a:rPr>
              <a:t>meest</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competente</a:t>
            </a:r>
            <a:r>
              <a:rPr lang="en-GB" sz="1600" b="0" i="0" u="none" strike="noStrike" dirty="0">
                <a:solidFill>
                  <a:srgbClr val="2B323A"/>
                </a:solidFill>
                <a:effectLst/>
                <a:latin typeface="Inter"/>
              </a:rPr>
              <a:t>(n) in de </a:t>
            </a:r>
            <a:r>
              <a:rPr lang="en-GB" sz="1600" b="0" i="0" u="none" strike="noStrike" dirty="0" err="1">
                <a:solidFill>
                  <a:srgbClr val="2B323A"/>
                </a:solidFill>
                <a:effectLst/>
                <a:latin typeface="Inter"/>
              </a:rPr>
              <a:t>groep</a:t>
            </a:r>
            <a:r>
              <a:rPr lang="en-GB" sz="1600" b="0" i="0" u="none" strike="noStrike" dirty="0">
                <a:solidFill>
                  <a:srgbClr val="2B323A"/>
                </a:solidFill>
                <a:effectLst/>
                <a:latin typeface="Inter"/>
              </a:rPr>
              <a:t>.</a:t>
            </a:r>
            <a:br>
              <a:rPr lang="en-GB" sz="1600" dirty="0"/>
            </a:br>
            <a:r>
              <a:rPr lang="en-GB" sz="1600" b="0" i="0" u="none" strike="noStrike" dirty="0">
                <a:solidFill>
                  <a:srgbClr val="2B323A"/>
                </a:solidFill>
                <a:effectLst/>
                <a:latin typeface="Inter"/>
              </a:rPr>
              <a:t>- Twee </a:t>
            </a:r>
            <a:r>
              <a:rPr lang="en-GB" sz="1600" b="0" i="0" u="none" strike="noStrike" dirty="0" err="1">
                <a:solidFill>
                  <a:srgbClr val="2B323A"/>
                </a:solidFill>
                <a:effectLst/>
                <a:latin typeface="Inter"/>
              </a:rPr>
              <a:t>weten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meer</a:t>
            </a:r>
            <a:r>
              <a:rPr lang="en-GB" sz="1600" b="0" i="0" u="none" strike="noStrike" dirty="0">
                <a:solidFill>
                  <a:srgbClr val="2B323A"/>
                </a:solidFill>
                <a:effectLst/>
                <a:latin typeface="Inter"/>
              </a:rPr>
              <a:t> dan </a:t>
            </a:r>
            <a:r>
              <a:rPr lang="en-GB" sz="1600" b="0" i="0" u="none" strike="noStrike" dirty="0" err="1">
                <a:solidFill>
                  <a:srgbClr val="2B323A"/>
                </a:solidFill>
                <a:effectLst/>
                <a:latin typeface="Inter"/>
              </a:rPr>
              <a:t>één</a:t>
            </a:r>
            <a:r>
              <a:rPr lang="en-GB" sz="1600" b="0" i="0" u="none" strike="noStrike" dirty="0">
                <a:solidFill>
                  <a:srgbClr val="2B323A"/>
                </a:solidFill>
                <a:effectLst/>
                <a:latin typeface="Inter"/>
              </a:rPr>
              <a:t>. Alle </a:t>
            </a:r>
            <a:r>
              <a:rPr lang="en-GB" sz="1600" b="0" i="0" u="none" strike="noStrike" dirty="0" err="1">
                <a:solidFill>
                  <a:srgbClr val="2B323A"/>
                </a:solidFill>
                <a:effectLst/>
                <a:latin typeface="Inter"/>
              </a:rPr>
              <a:t>beslissingen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zijn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groepsbeslissingen</a:t>
            </a:r>
            <a:r>
              <a:rPr lang="en-GB" sz="1600" b="0" i="0" u="none" strike="noStrike" dirty="0">
                <a:solidFill>
                  <a:srgbClr val="2B323A"/>
                </a:solidFill>
                <a:effectLst/>
                <a:latin typeface="Inter"/>
              </a:rPr>
              <a:t>. Benut </a:t>
            </a:r>
            <a:r>
              <a:rPr lang="en-GB" sz="1600" b="0" i="0" u="none" strike="noStrike" dirty="0" err="1">
                <a:solidFill>
                  <a:srgbClr val="2B323A"/>
                </a:solidFill>
                <a:effectLst/>
                <a:latin typeface="Inter"/>
              </a:rPr>
              <a:t>diversiteit</a:t>
            </a:r>
            <a:r>
              <a:rPr lang="en-GB" sz="1600" b="0" i="0" u="none" strike="noStrike" dirty="0">
                <a:solidFill>
                  <a:srgbClr val="2B323A"/>
                </a:solidFill>
                <a:effectLst/>
                <a:latin typeface="Inter"/>
              </a:rPr>
              <a:t>.</a:t>
            </a:r>
            <a:br>
              <a:rPr lang="en-GB" sz="1600" dirty="0"/>
            </a:br>
            <a:r>
              <a:rPr lang="en-GB" sz="1600" b="0" i="0" u="none" strike="noStrike" dirty="0">
                <a:solidFill>
                  <a:srgbClr val="2B323A"/>
                </a:solidFill>
                <a:effectLst/>
                <a:latin typeface="Inter"/>
              </a:rPr>
              <a:t>- Hou het </a:t>
            </a:r>
            <a:r>
              <a:rPr lang="en-GB" sz="1600" b="0" i="0" u="none" strike="noStrike" dirty="0" err="1">
                <a:solidFill>
                  <a:srgbClr val="2B323A"/>
                </a:solidFill>
                <a:effectLst/>
                <a:latin typeface="Inter"/>
              </a:rPr>
              <a:t>simpel</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Complexe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omstandigheden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vragen</a:t>
            </a:r>
            <a:r>
              <a:rPr lang="en-GB" sz="1600" b="0" i="0" u="none" strike="noStrike" dirty="0">
                <a:solidFill>
                  <a:srgbClr val="2B323A"/>
                </a:solidFill>
                <a:effectLst/>
                <a:latin typeface="Inter"/>
              </a:rPr>
              <a:t> om </a:t>
            </a:r>
            <a:r>
              <a:rPr lang="en-GB" sz="1600" b="0" i="0" u="none" strike="noStrike" dirty="0" err="1">
                <a:solidFill>
                  <a:srgbClr val="2B323A"/>
                </a:solidFill>
                <a:effectLst/>
                <a:latin typeface="Inter"/>
              </a:rPr>
              <a:t>eenvoudige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oplossingen</a:t>
            </a:r>
            <a:r>
              <a:rPr lang="en-GB" sz="1600" b="0" i="0" u="none" strike="noStrike" dirty="0">
                <a:solidFill>
                  <a:srgbClr val="2B323A"/>
                </a:solidFill>
                <a:effectLst/>
                <a:latin typeface="Inter"/>
              </a:rPr>
              <a:t>.</a:t>
            </a:r>
            <a:br>
              <a:rPr lang="en-GB" sz="1600" dirty="0"/>
            </a:b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Duidelijke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waarden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normen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Duidelijke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waarden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een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klein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aantal</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normen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zijn</a:t>
            </a:r>
            <a:r>
              <a:rPr lang="en-GB" sz="1600" b="0" i="0" u="none" strike="noStrike" dirty="0">
                <a:solidFill>
                  <a:srgbClr val="2B323A"/>
                </a:solidFill>
                <a:effectLst/>
                <a:latin typeface="Inter"/>
              </a:rPr>
              <a:t> in </a:t>
            </a:r>
            <a:r>
              <a:rPr lang="en-GB" sz="1600" b="0" i="0" u="none" strike="noStrike" dirty="0" err="1">
                <a:solidFill>
                  <a:srgbClr val="2B323A"/>
                </a:solidFill>
                <a:effectLst/>
                <a:latin typeface="Inter"/>
              </a:rPr>
              <a:t>complexiteit</a:t>
            </a:r>
            <a:r>
              <a:rPr lang="en-GB" sz="1600" b="0" i="0" u="none" strike="noStrike" dirty="0">
                <a:solidFill>
                  <a:srgbClr val="2B323A"/>
                </a:solidFill>
                <a:effectLst/>
                <a:latin typeface="Inter"/>
              </a:rPr>
              <a:t> het </a:t>
            </a:r>
            <a:r>
              <a:rPr lang="en-GB" sz="1600" b="0" i="0" u="none" strike="noStrike" dirty="0" err="1">
                <a:solidFill>
                  <a:srgbClr val="2B323A"/>
                </a:solidFill>
                <a:effectLst/>
                <a:latin typeface="Inter"/>
              </a:rPr>
              <a:t>beste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navigatie</a:t>
            </a:r>
            <a:r>
              <a:rPr lang="en-GB" sz="1600" b="0" i="0" u="none" strike="noStrike" dirty="0">
                <a:solidFill>
                  <a:srgbClr val="2B323A"/>
                </a:solidFill>
                <a:effectLst/>
                <a:latin typeface="Inter"/>
              </a:rPr>
              <a:t>-instrument.</a:t>
            </a:r>
            <a:br>
              <a:rPr lang="en-GB" sz="1600" dirty="0"/>
            </a:b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Individuele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vrijheid</a:t>
            </a:r>
            <a:r>
              <a:rPr lang="en-GB" sz="1600" b="0" i="0" u="none" strike="noStrike" dirty="0">
                <a:solidFill>
                  <a:srgbClr val="2B323A"/>
                </a:solidFill>
                <a:effectLst/>
                <a:latin typeface="Inter"/>
              </a:rPr>
              <a:t>. Er </a:t>
            </a:r>
            <a:r>
              <a:rPr lang="en-GB" sz="1600" b="0" i="0" u="none" strike="noStrike" dirty="0" err="1">
                <a:solidFill>
                  <a:srgbClr val="2B323A"/>
                </a:solidFill>
                <a:effectLst/>
                <a:latin typeface="Inter"/>
              </a:rPr>
              <a:t>moet</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vrije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interactie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zijn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tussen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groepsgenoten</a:t>
            </a:r>
            <a:r>
              <a:rPr lang="en-GB" sz="1600" b="0" i="0" u="none" strike="noStrike" dirty="0">
                <a:solidFill>
                  <a:srgbClr val="2B323A"/>
                </a:solidFill>
                <a:effectLst/>
                <a:latin typeface="Inter"/>
              </a:rPr>
              <a:t>, er </a:t>
            </a:r>
            <a:r>
              <a:rPr lang="en-GB" sz="1600" b="0" i="0" u="none" strike="noStrike" dirty="0" err="1">
                <a:solidFill>
                  <a:srgbClr val="2B323A"/>
                </a:solidFill>
                <a:effectLst/>
                <a:latin typeface="Inter"/>
              </a:rPr>
              <a:t>moet</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vrijheid</a:t>
            </a:r>
            <a:r>
              <a:rPr lang="en-GB" sz="1600" b="0" i="0" u="none" strike="noStrike" dirty="0">
                <a:solidFill>
                  <a:srgbClr val="2B323A"/>
                </a:solidFill>
                <a:effectLst/>
                <a:latin typeface="Inter"/>
              </a:rPr>
              <a:t> van </a:t>
            </a:r>
            <a:r>
              <a:rPr lang="en-GB" sz="1600" b="0" i="0" u="none" strike="noStrike" dirty="0" err="1">
                <a:solidFill>
                  <a:srgbClr val="2B323A"/>
                </a:solidFill>
                <a:effectLst/>
                <a:latin typeface="Inter"/>
              </a:rPr>
              <a:t>keuze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vrijheid</a:t>
            </a:r>
            <a:r>
              <a:rPr lang="en-GB" sz="1600" b="0" i="0" u="none" strike="noStrike" dirty="0">
                <a:solidFill>
                  <a:srgbClr val="2B323A"/>
                </a:solidFill>
                <a:effectLst/>
                <a:latin typeface="Inter"/>
              </a:rPr>
              <a:t> van </a:t>
            </a:r>
            <a:r>
              <a:rPr lang="en-GB" sz="1600" b="0" i="0" u="none" strike="noStrike" dirty="0" err="1">
                <a:solidFill>
                  <a:srgbClr val="2B323A"/>
                </a:solidFill>
                <a:effectLst/>
                <a:latin typeface="Inter"/>
              </a:rPr>
              <a:t>handelen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afwezigheid</a:t>
            </a:r>
            <a:r>
              <a:rPr lang="en-GB" sz="1600" b="0" i="0" u="none" strike="noStrike" dirty="0">
                <a:solidFill>
                  <a:srgbClr val="2B323A"/>
                </a:solidFill>
                <a:effectLst/>
                <a:latin typeface="Inter"/>
              </a:rPr>
              <a:t> van dwang) </a:t>
            </a:r>
            <a:r>
              <a:rPr lang="en-GB" sz="1600" b="0" i="0" u="none" strike="noStrike" dirty="0" err="1">
                <a:solidFill>
                  <a:srgbClr val="2B323A"/>
                </a:solidFill>
                <a:effectLst/>
                <a:latin typeface="Inter"/>
              </a:rPr>
              <a:t>zijn</a:t>
            </a:r>
            <a:r>
              <a:rPr lang="en-GB" sz="1600" b="0" i="0" u="none" strike="noStrike" dirty="0">
                <a:solidFill>
                  <a:srgbClr val="2B323A"/>
                </a:solidFill>
                <a:effectLst/>
                <a:latin typeface="Inter"/>
              </a:rPr>
              <a:t>.</a:t>
            </a:r>
            <a:br>
              <a:rPr lang="en-GB" sz="1600" dirty="0"/>
            </a:b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Toegankelijke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informatie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Informatie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moet</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voor</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iedereen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toegankelijk</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zijn</a:t>
            </a:r>
            <a:r>
              <a:rPr lang="en-GB" sz="1600" b="0" i="0" u="none" strike="noStrike" dirty="0">
                <a:solidFill>
                  <a:srgbClr val="2B323A"/>
                </a:solidFill>
                <a:effectLst/>
                <a:latin typeface="Inter"/>
              </a:rPr>
              <a:t>.</a:t>
            </a:r>
            <a:br>
              <a:rPr lang="en-GB" sz="1600" dirty="0"/>
            </a:b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Gezamenlijke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ambitie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gezamenlijk</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belang</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Waar</a:t>
            </a:r>
            <a:r>
              <a:rPr lang="en-GB" sz="1600" b="0" i="0" u="none" strike="noStrike" dirty="0">
                <a:solidFill>
                  <a:srgbClr val="2B323A"/>
                </a:solidFill>
                <a:effectLst/>
                <a:latin typeface="Inter"/>
              </a:rPr>
              <a:t> is </a:t>
            </a:r>
            <a:r>
              <a:rPr lang="en-GB" sz="1600" b="0" i="0" u="none" strike="noStrike" dirty="0" err="1">
                <a:solidFill>
                  <a:srgbClr val="2B323A"/>
                </a:solidFill>
                <a:effectLst/>
                <a:latin typeface="Inter"/>
              </a:rPr>
              <a:t>deze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groep</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voor</a:t>
            </a:r>
            <a:r>
              <a:rPr lang="en-GB" sz="1600" b="0" i="0" u="none" strike="noStrike" dirty="0">
                <a:solidFill>
                  <a:srgbClr val="2B323A"/>
                </a:solidFill>
                <a:effectLst/>
                <a:latin typeface="Inter"/>
              </a:rPr>
              <a:t>? Wat is de </a:t>
            </a:r>
            <a:r>
              <a:rPr lang="en-GB" sz="1600" b="0" i="0" u="none" strike="noStrike" dirty="0" err="1">
                <a:solidFill>
                  <a:srgbClr val="2B323A"/>
                </a:solidFill>
                <a:effectLst/>
                <a:latin typeface="Inter"/>
              </a:rPr>
              <a:t>reden</a:t>
            </a:r>
            <a:r>
              <a:rPr lang="en-GB" sz="1600" b="0" i="0" u="none" strike="noStrike" dirty="0">
                <a:solidFill>
                  <a:srgbClr val="2B323A"/>
                </a:solidFill>
                <a:effectLst/>
                <a:latin typeface="Inter"/>
              </a:rPr>
              <a:t> van </a:t>
            </a:r>
            <a:r>
              <a:rPr lang="en-GB" sz="1600" b="0" i="0" u="none" strike="noStrike" dirty="0" err="1">
                <a:solidFill>
                  <a:srgbClr val="2B323A"/>
                </a:solidFill>
                <a:effectLst/>
                <a:latin typeface="Inter"/>
              </a:rPr>
              <a:t>samenzijn</a:t>
            </a:r>
            <a:r>
              <a:rPr lang="en-GB" sz="1600" b="0" i="0" u="none" strike="noStrike" dirty="0">
                <a:solidFill>
                  <a:srgbClr val="2B323A"/>
                </a:solidFill>
                <a:effectLst/>
                <a:latin typeface="Inter"/>
              </a:rPr>
              <a:t>? Wat </a:t>
            </a:r>
            <a:r>
              <a:rPr lang="en-GB" sz="1600" b="0" i="0" u="none" strike="noStrike" dirty="0" err="1">
                <a:solidFill>
                  <a:srgbClr val="2B323A"/>
                </a:solidFill>
                <a:effectLst/>
                <a:latin typeface="Inter"/>
              </a:rPr>
              <a:t>levert</a:t>
            </a:r>
            <a:r>
              <a:rPr lang="en-GB" sz="1600" b="0" i="0" u="none" strike="noStrike" dirty="0">
                <a:solidFill>
                  <a:srgbClr val="2B323A"/>
                </a:solidFill>
                <a:effectLst/>
                <a:latin typeface="Inter"/>
              </a:rPr>
              <a:t> het </a:t>
            </a:r>
            <a:r>
              <a:rPr lang="en-GB" sz="1600" b="0" i="0" u="none" strike="noStrike" dirty="0" err="1">
                <a:solidFill>
                  <a:srgbClr val="2B323A"/>
                </a:solidFill>
                <a:effectLst/>
                <a:latin typeface="Inter"/>
              </a:rPr>
              <a:t>voor</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wie</a:t>
            </a:r>
            <a:r>
              <a:rPr lang="en-GB" sz="1600" b="0" i="0" u="none" strike="noStrike" dirty="0">
                <a:solidFill>
                  <a:srgbClr val="2B323A"/>
                </a:solidFill>
                <a:effectLst/>
                <a:latin typeface="Inter"/>
              </a:rPr>
              <a:t> op?</a:t>
            </a:r>
            <a:br>
              <a:rPr lang="en-GB" sz="1600" dirty="0"/>
            </a:br>
            <a:r>
              <a:rPr lang="en-GB" sz="1600" b="0" i="0" u="none" strike="noStrike" dirty="0">
                <a:solidFill>
                  <a:srgbClr val="2B323A"/>
                </a:solidFill>
                <a:effectLst/>
                <a:latin typeface="Inter"/>
              </a:rPr>
              <a:t>- Eigen </a:t>
            </a:r>
            <a:r>
              <a:rPr lang="en-GB" sz="1600" b="0" i="0" u="none" strike="noStrike" dirty="0" err="1">
                <a:solidFill>
                  <a:srgbClr val="2B323A"/>
                </a:solidFill>
                <a:effectLst/>
                <a:latin typeface="Inter"/>
              </a:rPr>
              <a:t>verantwoordelijkheid</a:t>
            </a:r>
            <a:r>
              <a:rPr lang="en-GB" sz="1600" b="0" i="0" u="none" strike="noStrike" dirty="0">
                <a:solidFill>
                  <a:srgbClr val="2B323A"/>
                </a:solidFill>
                <a:effectLst/>
                <a:latin typeface="Inter"/>
              </a:rPr>
              <a:t>. De </a:t>
            </a:r>
            <a:r>
              <a:rPr lang="en-GB" sz="1600" b="0" i="0" u="none" strike="noStrike" dirty="0" err="1">
                <a:solidFill>
                  <a:srgbClr val="2B323A"/>
                </a:solidFill>
                <a:effectLst/>
                <a:latin typeface="Inter"/>
              </a:rPr>
              <a:t>consequenties</a:t>
            </a:r>
            <a:r>
              <a:rPr lang="en-GB" sz="1600" b="0" i="0" u="none" strike="noStrike" dirty="0">
                <a:solidFill>
                  <a:srgbClr val="2B323A"/>
                </a:solidFill>
                <a:effectLst/>
                <a:latin typeface="Inter"/>
              </a:rPr>
              <a:t> van </a:t>
            </a:r>
            <a:r>
              <a:rPr lang="en-GB" sz="1600" b="0" i="0" u="none" strike="noStrike" dirty="0" err="1">
                <a:solidFill>
                  <a:srgbClr val="2B323A"/>
                </a:solidFill>
                <a:effectLst/>
                <a:latin typeface="Inter"/>
              </a:rPr>
              <a:t>gemaakte</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keuzes</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zijn</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voor</a:t>
            </a:r>
            <a:r>
              <a:rPr lang="en-GB" sz="1600" b="0" i="0" u="none" strike="noStrike" dirty="0">
                <a:solidFill>
                  <a:srgbClr val="2B323A"/>
                </a:solidFill>
                <a:effectLst/>
                <a:latin typeface="Inter"/>
              </a:rPr>
              <a:t> </a:t>
            </a:r>
            <a:r>
              <a:rPr lang="en-GB" sz="1600" b="0" i="0" u="none" strike="noStrike" dirty="0" err="1">
                <a:solidFill>
                  <a:srgbClr val="2B323A"/>
                </a:solidFill>
                <a:effectLst/>
                <a:latin typeface="Inter"/>
              </a:rPr>
              <a:t>jezelf</a:t>
            </a:r>
            <a:r>
              <a:rPr lang="en-GB" sz="1600" b="0" i="0" u="none" strike="noStrike" dirty="0">
                <a:solidFill>
                  <a:srgbClr val="2B323A"/>
                </a:solidFill>
                <a:effectLst/>
                <a:latin typeface="Inter"/>
              </a:rPr>
              <a:t>.</a:t>
            </a:r>
            <a:endParaRPr lang="en-NL" sz="1600" dirty="0"/>
          </a:p>
        </p:txBody>
      </p:sp>
    </p:spTree>
    <p:extLst>
      <p:ext uri="{BB962C8B-B14F-4D97-AF65-F5344CB8AC3E}">
        <p14:creationId xmlns:p14="http://schemas.microsoft.com/office/powerpoint/2010/main" val="3673371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6F8CB-64FF-A448-B31D-B3915005C36D}"/>
              </a:ext>
            </a:extLst>
          </p:cNvPr>
          <p:cNvSpPr>
            <a:spLocks noGrp="1"/>
          </p:cNvSpPr>
          <p:nvPr>
            <p:ph type="title"/>
          </p:nvPr>
        </p:nvSpPr>
        <p:spPr>
          <a:xfrm>
            <a:off x="889000" y="603461"/>
            <a:ext cx="7772400" cy="1143000"/>
          </a:xfrm>
        </p:spPr>
        <p:txBody>
          <a:bodyPr/>
          <a:lstStyle/>
          <a:p>
            <a:r>
              <a:rPr lang="en-NL" sz="2800" dirty="0">
                <a:solidFill>
                  <a:srgbClr val="00ACB0"/>
                </a:solidFill>
              </a:rPr>
              <a:t>Medusa</a:t>
            </a:r>
          </a:p>
        </p:txBody>
      </p:sp>
      <p:sp>
        <p:nvSpPr>
          <p:cNvPr id="5" name="Rectangle 6">
            <a:extLst>
              <a:ext uri="{FF2B5EF4-FFF2-40B4-BE49-F238E27FC236}">
                <a16:creationId xmlns:a16="http://schemas.microsoft.com/office/drawing/2014/main" id="{C3990CC1-5B6E-4544-8FA3-9D91626B883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L"/>
          </a:p>
        </p:txBody>
      </p:sp>
      <p:pic>
        <p:nvPicPr>
          <p:cNvPr id="19461" name="Picture 63" descr="A statue of a person&#10;&#10;Description automatically generated with medium confidence">
            <a:extLst>
              <a:ext uri="{FF2B5EF4-FFF2-40B4-BE49-F238E27FC236}">
                <a16:creationId xmlns:a16="http://schemas.microsoft.com/office/drawing/2014/main" id="{EE113718-49CF-BE49-8E4D-120A99F37906}"/>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1460500" cy="2070100"/>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10" descr="A coin with a person's face on it&#10;&#10;Description automatically generated with medium confidence">
            <a:extLst>
              <a:ext uri="{FF2B5EF4-FFF2-40B4-BE49-F238E27FC236}">
                <a16:creationId xmlns:a16="http://schemas.microsoft.com/office/drawing/2014/main" id="{FE55A994-6DCE-5D4F-A06E-CF2881F05529}"/>
              </a:ext>
            </a:extLst>
          </p:cNvPr>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6223000" y="148245"/>
            <a:ext cx="2032000" cy="2070100"/>
          </a:xfrm>
          <a:prstGeom prst="rect">
            <a:avLst/>
          </a:prstGeom>
          <a:noFill/>
          <a:ln>
            <a:noFill/>
          </a:ln>
        </p:spPr>
      </p:pic>
      <p:pic>
        <p:nvPicPr>
          <p:cNvPr id="12" name="Picture 11" descr="A picture containing text, indoor&#10;&#10;Description automatically generated">
            <a:extLst>
              <a:ext uri="{FF2B5EF4-FFF2-40B4-BE49-F238E27FC236}">
                <a16:creationId xmlns:a16="http://schemas.microsoft.com/office/drawing/2014/main" id="{AD4C0446-A4E8-9842-B2D1-98FBD732E6E2}"/>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860222" y="2033862"/>
            <a:ext cx="1779270" cy="3169285"/>
          </a:xfrm>
          <a:prstGeom prst="rect">
            <a:avLst/>
          </a:prstGeom>
        </p:spPr>
      </p:pic>
      <p:sp>
        <p:nvSpPr>
          <p:cNvPr id="6" name="Rectangle 8">
            <a:extLst>
              <a:ext uri="{FF2B5EF4-FFF2-40B4-BE49-F238E27FC236}">
                <a16:creationId xmlns:a16="http://schemas.microsoft.com/office/drawing/2014/main" id="{23FB83A8-3984-7B49-A2CF-A232E39F0A03}"/>
              </a:ext>
            </a:extLst>
          </p:cNvPr>
          <p:cNvSpPr>
            <a:spLocks noChangeArrowheads="1"/>
          </p:cNvSpPr>
          <p:nvPr/>
        </p:nvSpPr>
        <p:spPr bwMode="auto">
          <a:xfrm>
            <a:off x="76200" y="234992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L"/>
          </a:p>
        </p:txBody>
      </p:sp>
      <p:pic>
        <p:nvPicPr>
          <p:cNvPr id="19463" name="Picture 24" descr="&lt;p&gt;Juul Kraijer, Untitled, 2014-2015. (Foto: Juul Kraijer)&lt;/p&gt;&lt;table align=&quot;left&quot; border=&quot;0&quot; cellpadding=&quot;0&quot; cellspacing=&quot;0&quot; width=&quot;100%&quot;&gt;&lt;tbody&gt;&lt;/tbody&gt;&lt;/table&gt;&lt;p&gt;&lt;br&gt;&lt;/p&gt;  ">
            <a:hlinkClick r:id="rId6"/>
            <a:extLst>
              <a:ext uri="{FF2B5EF4-FFF2-40B4-BE49-F238E27FC236}">
                <a16:creationId xmlns:a16="http://schemas.microsoft.com/office/drawing/2014/main" id="{D810B9B2-83A1-FF4B-BE5C-5D6D38A26BC9}"/>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145099" y="3180503"/>
            <a:ext cx="3403600" cy="20066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63" descr="A statue of a person&#10;&#10;Description automatically generated with medium confidence">
            <a:extLst>
              <a:ext uri="{FF2B5EF4-FFF2-40B4-BE49-F238E27FC236}">
                <a16:creationId xmlns:a16="http://schemas.microsoft.com/office/drawing/2014/main" id="{A87FBF0F-4390-C045-A7D9-8CD16DFC2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0500" cy="2070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C6ACBD1-022A-684F-AD89-745BF36820A2}"/>
              </a:ext>
            </a:extLst>
          </p:cNvPr>
          <p:cNvSpPr txBox="1"/>
          <p:nvPr/>
        </p:nvSpPr>
        <p:spPr>
          <a:xfrm>
            <a:off x="6214786" y="3032418"/>
            <a:ext cx="2547492" cy="1938992"/>
          </a:xfrm>
          <a:prstGeom prst="rect">
            <a:avLst/>
          </a:prstGeom>
          <a:noFill/>
        </p:spPr>
        <p:txBody>
          <a:bodyPr wrap="none" rtlCol="0">
            <a:spAutoFit/>
          </a:bodyPr>
          <a:lstStyle/>
          <a:p>
            <a:r>
              <a:rPr lang="en-GB" dirty="0"/>
              <a:t>Rape</a:t>
            </a:r>
          </a:p>
          <a:p>
            <a:r>
              <a:rPr lang="en-GB" dirty="0"/>
              <a:t>“Gods”</a:t>
            </a:r>
          </a:p>
          <a:p>
            <a:r>
              <a:rPr lang="en-GB" dirty="0"/>
              <a:t>V</a:t>
            </a:r>
            <a:r>
              <a:rPr lang="en-NL" dirty="0"/>
              <a:t>ictim blaming</a:t>
            </a:r>
          </a:p>
          <a:p>
            <a:r>
              <a:rPr lang="en-NL" dirty="0"/>
              <a:t>Snakes and eyes</a:t>
            </a:r>
          </a:p>
          <a:p>
            <a:endParaRPr lang="en-NL" dirty="0"/>
          </a:p>
        </p:txBody>
      </p:sp>
    </p:spTree>
    <p:extLst>
      <p:ext uri="{BB962C8B-B14F-4D97-AF65-F5344CB8AC3E}">
        <p14:creationId xmlns:p14="http://schemas.microsoft.com/office/powerpoint/2010/main" val="4273602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Perseus and the Head of Medusa - A Very Florentine Story">
            <a:extLst>
              <a:ext uri="{FF2B5EF4-FFF2-40B4-BE49-F238E27FC236}">
                <a16:creationId xmlns:a16="http://schemas.microsoft.com/office/drawing/2014/main" id="{8B064628-697D-2642-B97A-D8EE38E96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628" y="183856"/>
            <a:ext cx="4321481" cy="30890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floor, indoor, person, posing&#10;&#10;Description automatically generated">
            <a:extLst>
              <a:ext uri="{FF2B5EF4-FFF2-40B4-BE49-F238E27FC236}">
                <a16:creationId xmlns:a16="http://schemas.microsoft.com/office/drawing/2014/main" id="{E33A091E-497C-7C47-99C5-DD73D17E7EFF}"/>
              </a:ext>
            </a:extLst>
          </p:cNvPr>
          <p:cNvPicPr/>
          <p:nvPr/>
        </p:nvPicPr>
        <p:blipFill>
          <a:blip r:embed="rId3">
            <a:extLst>
              <a:ext uri="{28A0092B-C50C-407E-A947-70E740481C1C}">
                <a14:useLocalDpi xmlns:a14="http://schemas.microsoft.com/office/drawing/2010/main" val="0"/>
              </a:ext>
            </a:extLst>
          </a:blip>
          <a:stretch>
            <a:fillRect/>
          </a:stretch>
        </p:blipFill>
        <p:spPr>
          <a:xfrm>
            <a:off x="5724128" y="183857"/>
            <a:ext cx="3187700" cy="5736826"/>
          </a:xfrm>
          <a:prstGeom prst="rect">
            <a:avLst/>
          </a:prstGeom>
        </p:spPr>
      </p:pic>
      <p:pic>
        <p:nvPicPr>
          <p:cNvPr id="7" name="Picture 6" descr="A picture containing indoor&#10;&#10;Description automatically generated">
            <a:extLst>
              <a:ext uri="{FF2B5EF4-FFF2-40B4-BE49-F238E27FC236}">
                <a16:creationId xmlns:a16="http://schemas.microsoft.com/office/drawing/2014/main" id="{BCF0986F-CFED-D749-B96A-A74463E2FBA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416" y="3272886"/>
            <a:ext cx="4334666" cy="2647797"/>
          </a:xfrm>
          <a:prstGeom prst="rect">
            <a:avLst/>
          </a:prstGeom>
          <a:noFill/>
          <a:ln>
            <a:noFill/>
          </a:ln>
        </p:spPr>
      </p:pic>
      <p:sp>
        <p:nvSpPr>
          <p:cNvPr id="2" name="TextBox 1">
            <a:extLst>
              <a:ext uri="{FF2B5EF4-FFF2-40B4-BE49-F238E27FC236}">
                <a16:creationId xmlns:a16="http://schemas.microsoft.com/office/drawing/2014/main" id="{435CB7CE-2954-2D41-9DC2-115CDE6BB624}"/>
              </a:ext>
            </a:extLst>
          </p:cNvPr>
          <p:cNvSpPr txBox="1"/>
          <p:nvPr/>
        </p:nvSpPr>
        <p:spPr>
          <a:xfrm>
            <a:off x="735416" y="6001575"/>
            <a:ext cx="3852337" cy="369332"/>
          </a:xfrm>
          <a:prstGeom prst="rect">
            <a:avLst/>
          </a:prstGeom>
          <a:solidFill>
            <a:schemeClr val="bg1"/>
          </a:solidFill>
        </p:spPr>
        <p:txBody>
          <a:bodyPr wrap="none" rtlCol="0">
            <a:spAutoFit/>
          </a:bodyPr>
          <a:lstStyle/>
          <a:p>
            <a:r>
              <a:rPr lang="en-US" sz="1800" dirty="0"/>
              <a:t>The Birth of Pegasus and </a:t>
            </a:r>
            <a:r>
              <a:rPr lang="en-US" sz="1800" dirty="0" err="1"/>
              <a:t>Chrysoar</a:t>
            </a:r>
            <a:r>
              <a:rPr lang="en-US" sz="1800" dirty="0"/>
              <a:t> </a:t>
            </a:r>
            <a:endParaRPr lang="en-NL" sz="1800" dirty="0"/>
          </a:p>
        </p:txBody>
      </p:sp>
      <p:sp>
        <p:nvSpPr>
          <p:cNvPr id="3" name="TextBox 2">
            <a:extLst>
              <a:ext uri="{FF2B5EF4-FFF2-40B4-BE49-F238E27FC236}">
                <a16:creationId xmlns:a16="http://schemas.microsoft.com/office/drawing/2014/main" id="{CA90BE8A-A6AE-2147-A81E-431089B1B12B}"/>
              </a:ext>
            </a:extLst>
          </p:cNvPr>
          <p:cNvSpPr txBox="1"/>
          <p:nvPr/>
        </p:nvSpPr>
        <p:spPr>
          <a:xfrm>
            <a:off x="5070082" y="5989816"/>
            <a:ext cx="4073918" cy="646331"/>
          </a:xfrm>
          <a:prstGeom prst="rect">
            <a:avLst/>
          </a:prstGeom>
          <a:solidFill>
            <a:schemeClr val="bg1"/>
          </a:solidFill>
        </p:spPr>
        <p:txBody>
          <a:bodyPr wrap="square" rtlCol="0">
            <a:spAutoFit/>
          </a:bodyPr>
          <a:lstStyle/>
          <a:p>
            <a:r>
              <a:rPr lang="en-NL" sz="1800" dirty="0"/>
              <a:t>“How can a triumph be possible if </a:t>
            </a:r>
          </a:p>
          <a:p>
            <a:r>
              <a:rPr lang="en-NL" sz="1800" dirty="0"/>
              <a:t>you are defeating a victim?” Garbati</a:t>
            </a:r>
          </a:p>
        </p:txBody>
      </p:sp>
    </p:spTree>
    <p:extLst>
      <p:ext uri="{BB962C8B-B14F-4D97-AF65-F5344CB8AC3E}">
        <p14:creationId xmlns:p14="http://schemas.microsoft.com/office/powerpoint/2010/main" val="959226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42540-5012-604F-AB03-FC9FD1960820}"/>
              </a:ext>
            </a:extLst>
          </p:cNvPr>
          <p:cNvSpPr>
            <a:spLocks noGrp="1"/>
          </p:cNvSpPr>
          <p:nvPr>
            <p:ph type="title"/>
          </p:nvPr>
        </p:nvSpPr>
        <p:spPr>
          <a:xfrm>
            <a:off x="685800" y="332656"/>
            <a:ext cx="7772400" cy="1143000"/>
          </a:xfrm>
        </p:spPr>
        <p:txBody>
          <a:bodyPr/>
          <a:lstStyle/>
          <a:p>
            <a:r>
              <a:rPr lang="en-NL" dirty="0">
                <a:solidFill>
                  <a:srgbClr val="C00000"/>
                </a:solidFill>
                <a:hlinkClick r:id="rId2"/>
              </a:rPr>
              <a:t>MEDUSA: Benadering van wilde problemen</a:t>
            </a:r>
            <a:endParaRPr lang="en-NL" dirty="0">
              <a:solidFill>
                <a:srgbClr val="C00000"/>
              </a:solidFill>
            </a:endParaRPr>
          </a:p>
        </p:txBody>
      </p:sp>
      <p:sp>
        <p:nvSpPr>
          <p:cNvPr id="3" name="Content Placeholder 2">
            <a:extLst>
              <a:ext uri="{FF2B5EF4-FFF2-40B4-BE49-F238E27FC236}">
                <a16:creationId xmlns:a16="http://schemas.microsoft.com/office/drawing/2014/main" id="{7A274496-CC4B-F144-9DF5-DF703CD222E7}"/>
              </a:ext>
            </a:extLst>
          </p:cNvPr>
          <p:cNvSpPr>
            <a:spLocks noGrp="1"/>
          </p:cNvSpPr>
          <p:nvPr>
            <p:ph idx="1"/>
          </p:nvPr>
        </p:nvSpPr>
        <p:spPr>
          <a:xfrm>
            <a:off x="467544" y="1624980"/>
            <a:ext cx="7772400" cy="3608040"/>
          </a:xfrm>
        </p:spPr>
        <p:txBody>
          <a:bodyPr/>
          <a:lstStyle/>
          <a:p>
            <a:pPr marL="0" indent="0">
              <a:buNone/>
            </a:pPr>
            <a:r>
              <a:rPr lang="en-NL" sz="1600" i="1" dirty="0"/>
              <a:t>De zes moeders van innovatie </a:t>
            </a:r>
            <a:endParaRPr lang="en-NL" sz="1600" dirty="0"/>
          </a:p>
          <a:p>
            <a:pPr lvl="0"/>
            <a:r>
              <a:rPr lang="en-NL" sz="1600" i="1" dirty="0">
                <a:solidFill>
                  <a:srgbClr val="C00000"/>
                </a:solidFill>
              </a:rPr>
              <a:t>M</a:t>
            </a:r>
            <a:r>
              <a:rPr lang="en-NL" sz="1600" i="1" dirty="0"/>
              <a:t>ogelijk maken (enable)</a:t>
            </a:r>
          </a:p>
          <a:p>
            <a:pPr lvl="1"/>
            <a:r>
              <a:rPr lang="en-GB" sz="1600" i="1" dirty="0">
                <a:solidFill>
                  <a:srgbClr val="FF0000"/>
                </a:solidFill>
              </a:rPr>
              <a:t>Z</a:t>
            </a:r>
            <a:r>
              <a:rPr lang="en-NL" sz="1600" i="1" dirty="0">
                <a:solidFill>
                  <a:srgbClr val="FF0000"/>
                </a:solidFill>
              </a:rPr>
              <a:t>elforganisatie </a:t>
            </a:r>
            <a:r>
              <a:rPr lang="en-NL" sz="1600" i="1" dirty="0"/>
              <a:t>/ simpele regels</a:t>
            </a:r>
            <a:endParaRPr lang="en-NL" sz="1600" dirty="0"/>
          </a:p>
          <a:p>
            <a:pPr lvl="0"/>
            <a:r>
              <a:rPr lang="en-US" sz="1600" i="1" dirty="0" err="1">
                <a:solidFill>
                  <a:srgbClr val="C00000"/>
                </a:solidFill>
              </a:rPr>
              <a:t>E</a:t>
            </a:r>
            <a:r>
              <a:rPr lang="en-US" sz="1600" i="1" dirty="0" err="1"/>
              <a:t>enheid</a:t>
            </a:r>
            <a:r>
              <a:rPr lang="en-US" sz="1600" i="1" dirty="0"/>
              <a:t> </a:t>
            </a:r>
            <a:r>
              <a:rPr lang="en-US" sz="1600" i="1" dirty="0" err="1"/>
              <a:t>smeden</a:t>
            </a:r>
            <a:r>
              <a:rPr lang="en-US" sz="1600" i="1" dirty="0"/>
              <a:t> (motivate)</a:t>
            </a:r>
          </a:p>
          <a:p>
            <a:pPr lvl="1"/>
            <a:r>
              <a:rPr lang="en-US" sz="1600" i="1" dirty="0" err="1"/>
              <a:t>Creëren</a:t>
            </a:r>
            <a:r>
              <a:rPr lang="en-US" sz="1600" i="1" dirty="0"/>
              <a:t> van </a:t>
            </a:r>
            <a:r>
              <a:rPr lang="en-US" sz="1600" i="1" dirty="0" err="1"/>
              <a:t>gedeelde</a:t>
            </a:r>
            <a:r>
              <a:rPr lang="en-US" sz="1600" i="1" dirty="0"/>
              <a:t> </a:t>
            </a:r>
            <a:r>
              <a:rPr lang="en-US" sz="1600" i="1" dirty="0" err="1"/>
              <a:t>verlangen</a:t>
            </a:r>
            <a:r>
              <a:rPr lang="en-US" sz="1600" i="1" dirty="0"/>
              <a:t> / </a:t>
            </a:r>
            <a:r>
              <a:rPr lang="en-US" sz="1600" i="1" dirty="0" err="1"/>
              <a:t>noden</a:t>
            </a:r>
            <a:endParaRPr lang="en-NL" sz="1600" dirty="0"/>
          </a:p>
          <a:p>
            <a:pPr lvl="0"/>
            <a:r>
              <a:rPr lang="en-NL" sz="1600" i="1" dirty="0">
                <a:solidFill>
                  <a:srgbClr val="C00000"/>
                </a:solidFill>
              </a:rPr>
              <a:t>D</a:t>
            </a:r>
            <a:r>
              <a:rPr lang="en-NL" sz="1600" i="1" dirty="0"/>
              <a:t>enken aan de toekomst (dream)</a:t>
            </a:r>
          </a:p>
          <a:p>
            <a:pPr lvl="1"/>
            <a:r>
              <a:rPr lang="en-NL" sz="1600" i="1" dirty="0">
                <a:solidFill>
                  <a:srgbClr val="FF0000"/>
                </a:solidFill>
              </a:rPr>
              <a:t>Scenario denken</a:t>
            </a:r>
            <a:r>
              <a:rPr lang="en-NL" sz="1600" i="1" dirty="0"/>
              <a:t>/ Appreciative Inquiry</a:t>
            </a:r>
            <a:endParaRPr lang="en-NL" sz="1600" dirty="0"/>
          </a:p>
          <a:p>
            <a:pPr lvl="0"/>
            <a:r>
              <a:rPr lang="en-US" sz="1600" i="1" dirty="0" err="1">
                <a:solidFill>
                  <a:srgbClr val="C00000"/>
                </a:solidFill>
              </a:rPr>
              <a:t>U</a:t>
            </a:r>
            <a:r>
              <a:rPr lang="en-US" sz="1600" i="1" dirty="0" err="1"/>
              <a:t>itwisselen</a:t>
            </a:r>
            <a:r>
              <a:rPr lang="en-US" sz="1600" i="1" dirty="0"/>
              <a:t> (interact)</a:t>
            </a:r>
          </a:p>
          <a:p>
            <a:pPr lvl="1"/>
            <a:r>
              <a:rPr lang="en-US" sz="1600" i="1" dirty="0" err="1"/>
              <a:t>Stakeholderanalyse</a:t>
            </a:r>
            <a:r>
              <a:rPr lang="en-US" sz="1600" i="1" dirty="0"/>
              <a:t> /  </a:t>
            </a:r>
            <a:r>
              <a:rPr lang="en-US" sz="1600" i="1" dirty="0" err="1">
                <a:solidFill>
                  <a:srgbClr val="FF0000"/>
                </a:solidFill>
              </a:rPr>
              <a:t>Interactie</a:t>
            </a:r>
            <a:endParaRPr lang="en-NL" sz="1600" dirty="0">
              <a:solidFill>
                <a:srgbClr val="FF0000"/>
              </a:solidFill>
            </a:endParaRPr>
          </a:p>
          <a:p>
            <a:pPr lvl="0"/>
            <a:r>
              <a:rPr lang="en-NL" sz="1600" i="1" dirty="0">
                <a:solidFill>
                  <a:srgbClr val="C00000"/>
                </a:solidFill>
              </a:rPr>
              <a:t>S</a:t>
            </a:r>
            <a:r>
              <a:rPr lang="en-NL" sz="1600" i="1" dirty="0"/>
              <a:t>nuiven van de context (context sensitivity)</a:t>
            </a:r>
          </a:p>
          <a:p>
            <a:pPr lvl="1"/>
            <a:r>
              <a:rPr lang="en-NL" sz="1600" i="1" dirty="0">
                <a:solidFill>
                  <a:srgbClr val="FF0000"/>
                </a:solidFill>
              </a:rPr>
              <a:t>Rich pictures</a:t>
            </a:r>
            <a:endParaRPr lang="en-NL" sz="1600" dirty="0">
              <a:solidFill>
                <a:srgbClr val="FF0000"/>
              </a:solidFill>
            </a:endParaRPr>
          </a:p>
          <a:p>
            <a:pPr lvl="0"/>
            <a:r>
              <a:rPr lang="en-US" sz="1600" i="1" dirty="0" err="1">
                <a:solidFill>
                  <a:srgbClr val="C00000"/>
                </a:solidFill>
              </a:rPr>
              <a:t>A</a:t>
            </a:r>
            <a:r>
              <a:rPr lang="en-US" sz="1600" i="1" dirty="0" err="1"/>
              <a:t>anpassen</a:t>
            </a:r>
            <a:r>
              <a:rPr lang="en-US" sz="1600" i="1" dirty="0"/>
              <a:t> (adapt)</a:t>
            </a:r>
          </a:p>
          <a:p>
            <a:pPr lvl="1"/>
            <a:r>
              <a:rPr lang="en-US" sz="1600" i="1" dirty="0" err="1">
                <a:solidFill>
                  <a:srgbClr val="FF0000"/>
                </a:solidFill>
              </a:rPr>
              <a:t>Improvisatie</a:t>
            </a:r>
            <a:endParaRPr lang="en-NL" sz="1600" dirty="0">
              <a:solidFill>
                <a:srgbClr val="FF0000"/>
              </a:solidFill>
            </a:endParaRPr>
          </a:p>
          <a:p>
            <a:endParaRPr lang="en-NL" dirty="0"/>
          </a:p>
        </p:txBody>
      </p:sp>
    </p:spTree>
    <p:extLst>
      <p:ext uri="{BB962C8B-B14F-4D97-AF65-F5344CB8AC3E}">
        <p14:creationId xmlns:p14="http://schemas.microsoft.com/office/powerpoint/2010/main" val="319658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CE11E-287A-8B4B-AE7A-ACF58BBC728A}"/>
              </a:ext>
            </a:extLst>
          </p:cNvPr>
          <p:cNvSpPr>
            <a:spLocks noGrp="1"/>
          </p:cNvSpPr>
          <p:nvPr>
            <p:ph type="title"/>
          </p:nvPr>
        </p:nvSpPr>
        <p:spPr>
          <a:xfrm>
            <a:off x="685799" y="332656"/>
            <a:ext cx="7772400" cy="1143000"/>
          </a:xfrm>
        </p:spPr>
        <p:txBody>
          <a:bodyPr/>
          <a:lstStyle/>
          <a:p>
            <a:r>
              <a:rPr lang="en-NL" dirty="0">
                <a:solidFill>
                  <a:srgbClr val="00ACB0"/>
                </a:solidFill>
              </a:rPr>
              <a:t>Improvisatie</a:t>
            </a:r>
          </a:p>
        </p:txBody>
      </p:sp>
      <p:sp>
        <p:nvSpPr>
          <p:cNvPr id="8" name="Rectangle 6">
            <a:extLst>
              <a:ext uri="{FF2B5EF4-FFF2-40B4-BE49-F238E27FC236}">
                <a16:creationId xmlns:a16="http://schemas.microsoft.com/office/drawing/2014/main" id="{8CCB27E5-BCB8-3B40-AC3F-DE25478D5EAC}"/>
              </a:ext>
            </a:extLst>
          </p:cNvPr>
          <p:cNvSpPr>
            <a:spLocks noChangeArrowheads="1"/>
          </p:cNvSpPr>
          <p:nvPr/>
        </p:nvSpPr>
        <p:spPr bwMode="auto">
          <a:xfrm>
            <a:off x="450850" y="421179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en-NL"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br>
              <a:rPr kumimoji="0" lang="nl-NL" altLang="en-NL"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endParaRPr kumimoji="0" lang="nl-NL" altLang="en-NL" sz="1800" b="0" i="0" u="none" strike="noStrike" cap="none" normalizeH="0" baseline="0" dirty="0">
              <a:ln>
                <a:noFill/>
              </a:ln>
              <a:solidFill>
                <a:schemeClr val="tx1"/>
              </a:solidFill>
              <a:effectLst/>
              <a:latin typeface="Arial" panose="020B0604020202020204" pitchFamily="34" charset="0"/>
            </a:endParaRPr>
          </a:p>
        </p:txBody>
      </p:sp>
      <p:pic>
        <p:nvPicPr>
          <p:cNvPr id="3" name="y2mate.com - Frank Zappa on Improvisation  Playing Interview 1281984_480p" descr="y2mate.com - Frank Zappa on Improvisation  Playing Interview 1281984_480p">
            <a:hlinkClick r:id="" action="ppaction://media"/>
            <a:extLst>
              <a:ext uri="{FF2B5EF4-FFF2-40B4-BE49-F238E27FC236}">
                <a16:creationId xmlns:a16="http://schemas.microsoft.com/office/drawing/2014/main" id="{7DF78B91-C314-4241-B4F9-410F49A735E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11721" y="1687542"/>
            <a:ext cx="4350557" cy="3262918"/>
          </a:xfrm>
          <a:prstGeom prst="rect">
            <a:avLst/>
          </a:prstGeom>
        </p:spPr>
      </p:pic>
      <p:sp>
        <p:nvSpPr>
          <p:cNvPr id="5" name="TextBox 4">
            <a:extLst>
              <a:ext uri="{FF2B5EF4-FFF2-40B4-BE49-F238E27FC236}">
                <a16:creationId xmlns:a16="http://schemas.microsoft.com/office/drawing/2014/main" id="{CCFFFA7D-8CDB-F73F-A0F8-099F86F447EB}"/>
              </a:ext>
            </a:extLst>
          </p:cNvPr>
          <p:cNvSpPr txBox="1"/>
          <p:nvPr/>
        </p:nvSpPr>
        <p:spPr>
          <a:xfrm>
            <a:off x="125721" y="4876620"/>
            <a:ext cx="4572000" cy="461665"/>
          </a:xfrm>
          <a:prstGeom prst="rect">
            <a:avLst/>
          </a:prstGeom>
          <a:noFill/>
        </p:spPr>
        <p:txBody>
          <a:bodyPr wrap="square">
            <a:spAutoFit/>
          </a:bodyPr>
          <a:lstStyle/>
          <a:p>
            <a:pPr marL="0" indent="0">
              <a:buNone/>
            </a:pPr>
            <a:r>
              <a:rPr lang="en-GB" sz="2400" dirty="0">
                <a:solidFill>
                  <a:srgbClr val="0FCBC2"/>
                </a:solidFill>
                <a:hlinkClick r:id="rId5">
                  <a:extLst>
                    <a:ext uri="{A12FA001-AC4F-418D-AE19-62706E023703}">
                      <ahyp:hlinkClr xmlns:ahyp="http://schemas.microsoft.com/office/drawing/2018/hyperlinkcolor" val="tx"/>
                    </a:ext>
                  </a:extLst>
                </a:hlinkClick>
              </a:rPr>
              <a:t>Approximate</a:t>
            </a:r>
            <a:r>
              <a:rPr lang="en-GB" sz="2400" dirty="0">
                <a:solidFill>
                  <a:srgbClr val="B2B2B2"/>
                </a:solidFill>
                <a:hlinkClick r:id="rId5">
                  <a:extLst>
                    <a:ext uri="{A12FA001-AC4F-418D-AE19-62706E023703}">
                      <ahyp:hlinkClr xmlns:ahyp="http://schemas.microsoft.com/office/drawing/2018/hyperlinkcolor" val="tx"/>
                    </a:ext>
                  </a:extLst>
                </a:hlinkClick>
              </a:rPr>
              <a:t>:</a:t>
            </a:r>
          </a:p>
        </p:txBody>
      </p:sp>
      <p:sp>
        <p:nvSpPr>
          <p:cNvPr id="6" name="TextBox 5">
            <a:extLst>
              <a:ext uri="{FF2B5EF4-FFF2-40B4-BE49-F238E27FC236}">
                <a16:creationId xmlns:a16="http://schemas.microsoft.com/office/drawing/2014/main" id="{23009253-4E45-785C-E697-1A93F76D7F69}"/>
              </a:ext>
            </a:extLst>
          </p:cNvPr>
          <p:cNvSpPr txBox="1"/>
          <p:nvPr/>
        </p:nvSpPr>
        <p:spPr>
          <a:xfrm>
            <a:off x="1534889" y="5338285"/>
            <a:ext cx="6900287" cy="830997"/>
          </a:xfrm>
          <a:prstGeom prst="rect">
            <a:avLst/>
          </a:prstGeom>
          <a:noFill/>
        </p:spPr>
        <p:txBody>
          <a:bodyPr wrap="none" rtlCol="0">
            <a:spAutoFit/>
          </a:bodyPr>
          <a:lstStyle/>
          <a:p>
            <a:r>
              <a:rPr lang="en-GB" dirty="0">
                <a:hlinkClick r:id="rId6"/>
              </a:rPr>
              <a:t>https://www.youtube.com/watch?v=89LPVXrm_Ic</a:t>
            </a:r>
            <a:endParaRPr lang="en-GB" dirty="0"/>
          </a:p>
          <a:p>
            <a:endParaRPr lang="en-NL" dirty="0"/>
          </a:p>
        </p:txBody>
      </p:sp>
    </p:spTree>
    <p:extLst>
      <p:ext uri="{BB962C8B-B14F-4D97-AF65-F5344CB8AC3E}">
        <p14:creationId xmlns:p14="http://schemas.microsoft.com/office/powerpoint/2010/main" val="261732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4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DB491-F230-A647-BA29-1B04224B61C4}"/>
              </a:ext>
            </a:extLst>
          </p:cNvPr>
          <p:cNvSpPr>
            <a:spLocks noGrp="1"/>
          </p:cNvSpPr>
          <p:nvPr>
            <p:ph type="title"/>
          </p:nvPr>
        </p:nvSpPr>
        <p:spPr/>
        <p:txBody>
          <a:bodyPr/>
          <a:lstStyle/>
          <a:p>
            <a:r>
              <a:rPr lang="en-NL" dirty="0">
                <a:solidFill>
                  <a:srgbClr val="00ACB0"/>
                </a:solidFill>
              </a:rPr>
              <a:t>Improvisatie </a:t>
            </a:r>
          </a:p>
        </p:txBody>
      </p:sp>
      <p:sp>
        <p:nvSpPr>
          <p:cNvPr id="3" name="Content Placeholder 2">
            <a:extLst>
              <a:ext uri="{FF2B5EF4-FFF2-40B4-BE49-F238E27FC236}">
                <a16:creationId xmlns:a16="http://schemas.microsoft.com/office/drawing/2014/main" id="{D6E02F38-8FC6-9049-83F6-B6EE3C5288D4}"/>
              </a:ext>
            </a:extLst>
          </p:cNvPr>
          <p:cNvSpPr>
            <a:spLocks noGrp="1"/>
          </p:cNvSpPr>
          <p:nvPr>
            <p:ph idx="1"/>
          </p:nvPr>
        </p:nvSpPr>
        <p:spPr>
          <a:xfrm>
            <a:off x="685800" y="1981200"/>
            <a:ext cx="7772400" cy="2455912"/>
          </a:xfrm>
        </p:spPr>
        <p:txBody>
          <a:bodyPr/>
          <a:lstStyle/>
          <a:p>
            <a:pPr marL="0" indent="0">
              <a:buNone/>
            </a:pPr>
            <a:r>
              <a:rPr lang="en-GB" dirty="0"/>
              <a:t>They play the same one every night… spotless….</a:t>
            </a:r>
          </a:p>
          <a:p>
            <a:pPr marL="0" indent="0">
              <a:buNone/>
            </a:pPr>
            <a:r>
              <a:rPr lang="en-GB" dirty="0"/>
              <a:t>You need to have ‘the basic mechanical knowledge and imagination’. </a:t>
            </a:r>
          </a:p>
          <a:p>
            <a:pPr marL="0" indent="0">
              <a:buNone/>
            </a:pPr>
            <a:r>
              <a:rPr lang="en-GB" dirty="0"/>
              <a:t>You need ‘spontaneity’. </a:t>
            </a:r>
          </a:p>
          <a:p>
            <a:pPr marL="0" indent="0">
              <a:buNone/>
            </a:pPr>
            <a:r>
              <a:rPr lang="en-GB" dirty="0"/>
              <a:t>You take the chance to go out there and make a mistake…. </a:t>
            </a:r>
          </a:p>
          <a:p>
            <a:pPr marL="0" indent="0">
              <a:buNone/>
            </a:pPr>
            <a:r>
              <a:rPr lang="en-GB" dirty="0"/>
              <a:t>You depend on each other (on how intuitive the rhythm section is that is backing you up).</a:t>
            </a:r>
            <a:endParaRPr lang="en-NL" dirty="0"/>
          </a:p>
        </p:txBody>
      </p:sp>
    </p:spTree>
    <p:extLst>
      <p:ext uri="{BB962C8B-B14F-4D97-AF65-F5344CB8AC3E}">
        <p14:creationId xmlns:p14="http://schemas.microsoft.com/office/powerpoint/2010/main" val="3842461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4EE58-7B45-71B7-C82F-5DB85245F7B7}"/>
              </a:ext>
            </a:extLst>
          </p:cNvPr>
          <p:cNvSpPr>
            <a:spLocks noGrp="1"/>
          </p:cNvSpPr>
          <p:nvPr>
            <p:ph type="title"/>
          </p:nvPr>
        </p:nvSpPr>
        <p:spPr>
          <a:xfrm>
            <a:off x="685800" y="260648"/>
            <a:ext cx="7772400" cy="1143000"/>
          </a:xfrm>
        </p:spPr>
        <p:txBody>
          <a:bodyPr/>
          <a:lstStyle/>
          <a:p>
            <a:r>
              <a:rPr lang="en-NL" dirty="0">
                <a:solidFill>
                  <a:srgbClr val="00ACB0"/>
                </a:solidFill>
              </a:rPr>
              <a:t>(Noodzaak tot) samenwerking / co-creatie</a:t>
            </a:r>
            <a:endParaRPr lang="en-NL" dirty="0">
              <a:solidFill>
                <a:srgbClr val="0FCBC2"/>
              </a:solidFill>
            </a:endParaRPr>
          </a:p>
        </p:txBody>
      </p:sp>
      <p:pic>
        <p:nvPicPr>
          <p:cNvPr id="5" name="Picture 4" descr="Chart, diagram&#10;&#10;Description automatically generated">
            <a:extLst>
              <a:ext uri="{FF2B5EF4-FFF2-40B4-BE49-F238E27FC236}">
                <a16:creationId xmlns:a16="http://schemas.microsoft.com/office/drawing/2014/main" id="{53494A2B-B7C8-4D22-1517-4479644B01D4}"/>
              </a:ext>
            </a:extLst>
          </p:cNvPr>
          <p:cNvPicPr>
            <a:picLocks noChangeAspect="1"/>
          </p:cNvPicPr>
          <p:nvPr/>
        </p:nvPicPr>
        <p:blipFill>
          <a:blip r:embed="rId2"/>
          <a:stretch>
            <a:fillRect/>
          </a:stretch>
        </p:blipFill>
        <p:spPr>
          <a:xfrm>
            <a:off x="1115616" y="1426406"/>
            <a:ext cx="7139683" cy="4005188"/>
          </a:xfrm>
          <a:prstGeom prst="rect">
            <a:avLst/>
          </a:prstGeom>
        </p:spPr>
      </p:pic>
    </p:spTree>
    <p:extLst>
      <p:ext uri="{BB962C8B-B14F-4D97-AF65-F5344CB8AC3E}">
        <p14:creationId xmlns:p14="http://schemas.microsoft.com/office/powerpoint/2010/main" val="183969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EC8BE-A2D8-B24D-BAA4-6B720017657D}"/>
              </a:ext>
            </a:extLst>
          </p:cNvPr>
          <p:cNvSpPr>
            <a:spLocks noGrp="1"/>
          </p:cNvSpPr>
          <p:nvPr>
            <p:ph idx="1"/>
          </p:nvPr>
        </p:nvSpPr>
        <p:spPr>
          <a:xfrm>
            <a:off x="685800" y="1457489"/>
            <a:ext cx="7772400" cy="4114800"/>
          </a:xfrm>
        </p:spPr>
        <p:txBody>
          <a:bodyPr/>
          <a:lstStyle/>
          <a:p>
            <a:pPr lvl="0"/>
            <a:r>
              <a:rPr lang="en-NL" dirty="0"/>
              <a:t>Fouten bestaan niet, wel inzichten. </a:t>
            </a:r>
          </a:p>
          <a:p>
            <a:pPr lvl="0"/>
            <a:r>
              <a:rPr lang="en-NL" dirty="0"/>
              <a:t>Denk in kleine brokken. </a:t>
            </a:r>
          </a:p>
          <a:p>
            <a:pPr lvl="0"/>
            <a:r>
              <a:rPr lang="en-NL" dirty="0"/>
              <a:t>Doe niet heel veel experimenten tegelijkertijd.</a:t>
            </a:r>
          </a:p>
          <a:p>
            <a:pPr lvl="0"/>
            <a:r>
              <a:rPr lang="en-NL" dirty="0"/>
              <a:t>Bepaal hoe lang een experiment duurt</a:t>
            </a:r>
          </a:p>
          <a:p>
            <a:r>
              <a:rPr lang="en-NL" dirty="0"/>
              <a:t>Evalueer je experiment. </a:t>
            </a:r>
          </a:p>
          <a:p>
            <a:pPr lvl="0"/>
            <a:endParaRPr lang="en-NL" dirty="0"/>
          </a:p>
        </p:txBody>
      </p:sp>
    </p:spTree>
    <p:extLst>
      <p:ext uri="{BB962C8B-B14F-4D97-AF65-F5344CB8AC3E}">
        <p14:creationId xmlns:p14="http://schemas.microsoft.com/office/powerpoint/2010/main" val="359483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E0115-27F1-8F49-88EB-1B213E3AF467}"/>
              </a:ext>
            </a:extLst>
          </p:cNvPr>
          <p:cNvSpPr>
            <a:spLocks noGrp="1"/>
          </p:cNvSpPr>
          <p:nvPr>
            <p:ph type="title"/>
          </p:nvPr>
        </p:nvSpPr>
        <p:spPr/>
        <p:txBody>
          <a:bodyPr/>
          <a:lstStyle/>
          <a:p>
            <a:r>
              <a:rPr lang="en-NL" dirty="0">
                <a:solidFill>
                  <a:srgbClr val="00ACB0"/>
                </a:solidFill>
              </a:rPr>
              <a:t>Experiment: Organisatie-meting</a:t>
            </a:r>
          </a:p>
        </p:txBody>
      </p:sp>
      <p:sp>
        <p:nvSpPr>
          <p:cNvPr id="3" name="Content Placeholder 2">
            <a:extLst>
              <a:ext uri="{FF2B5EF4-FFF2-40B4-BE49-F238E27FC236}">
                <a16:creationId xmlns:a16="http://schemas.microsoft.com/office/drawing/2014/main" id="{76B6B6F2-075E-6B43-B40A-1023507A7183}"/>
              </a:ext>
            </a:extLst>
          </p:cNvPr>
          <p:cNvSpPr>
            <a:spLocks noGrp="1"/>
          </p:cNvSpPr>
          <p:nvPr>
            <p:ph sz="half" idx="1"/>
          </p:nvPr>
        </p:nvSpPr>
        <p:spPr>
          <a:xfrm>
            <a:off x="685800" y="1752600"/>
            <a:ext cx="3810000" cy="4472136"/>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Versie 1, April 2024</a:t>
            </a:r>
          </a:p>
          <a:p>
            <a:endParaRPr lang="en-NL" dirty="0"/>
          </a:p>
        </p:txBody>
      </p:sp>
    </p:spTree>
    <p:extLst>
      <p:ext uri="{BB962C8B-B14F-4D97-AF65-F5344CB8AC3E}">
        <p14:creationId xmlns:p14="http://schemas.microsoft.com/office/powerpoint/2010/main" val="3076002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chart with different colored text&#10;&#10;Description automatically generated with medium confidence">
            <a:extLst>
              <a:ext uri="{FF2B5EF4-FFF2-40B4-BE49-F238E27FC236}">
                <a16:creationId xmlns:a16="http://schemas.microsoft.com/office/drawing/2014/main" id="{9690113F-F14F-B0AE-C219-AF7D66C716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79512" y="410341"/>
            <a:ext cx="8568952" cy="6048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14438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E2D23-B640-969F-238B-AB2ADA1109F7}"/>
              </a:ext>
            </a:extLst>
          </p:cNvPr>
          <p:cNvSpPr>
            <a:spLocks noGrp="1"/>
          </p:cNvSpPr>
          <p:nvPr>
            <p:ph type="title"/>
          </p:nvPr>
        </p:nvSpPr>
        <p:spPr/>
        <p:txBody>
          <a:bodyPr/>
          <a:lstStyle/>
          <a:p>
            <a:r>
              <a:rPr lang="en-NL" dirty="0">
                <a:solidFill>
                  <a:srgbClr val="00A7A2"/>
                </a:solidFill>
              </a:rPr>
              <a:t>Duo’s</a:t>
            </a:r>
          </a:p>
        </p:txBody>
      </p:sp>
      <p:sp>
        <p:nvSpPr>
          <p:cNvPr id="3" name="Content Placeholder 2">
            <a:extLst>
              <a:ext uri="{FF2B5EF4-FFF2-40B4-BE49-F238E27FC236}">
                <a16:creationId xmlns:a16="http://schemas.microsoft.com/office/drawing/2014/main" id="{0AAEE2D4-478C-F55D-3470-8E57628F7627}"/>
              </a:ext>
            </a:extLst>
          </p:cNvPr>
          <p:cNvSpPr>
            <a:spLocks noGrp="1"/>
          </p:cNvSpPr>
          <p:nvPr>
            <p:ph idx="1"/>
          </p:nvPr>
        </p:nvSpPr>
        <p:spPr>
          <a:xfrm>
            <a:off x="1259632" y="1988840"/>
            <a:ext cx="7772400" cy="4114800"/>
          </a:xfrm>
        </p:spPr>
        <p:txBody>
          <a:bodyPr/>
          <a:lstStyle/>
          <a:p>
            <a:pPr marL="0" indent="0">
              <a:buNone/>
            </a:pPr>
            <a:r>
              <a:rPr lang="en-NL" dirty="0"/>
              <a:t>Wat kun je met de paradigma’s in jouw situatie?</a:t>
            </a:r>
          </a:p>
        </p:txBody>
      </p:sp>
    </p:spTree>
    <p:extLst>
      <p:ext uri="{BB962C8B-B14F-4D97-AF65-F5344CB8AC3E}">
        <p14:creationId xmlns:p14="http://schemas.microsoft.com/office/powerpoint/2010/main" val="1618073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7EAF49EA-86AA-D24F-AC6C-AC39A2E908A7}"/>
              </a:ext>
            </a:extLst>
          </p:cNvPr>
          <p:cNvSpPr>
            <a:spLocks noGrp="1" noChangeArrowheads="1"/>
          </p:cNvSpPr>
          <p:nvPr>
            <p:ph type="title"/>
          </p:nvPr>
        </p:nvSpPr>
        <p:spPr/>
        <p:txBody>
          <a:bodyPr/>
          <a:lstStyle/>
          <a:p>
            <a:r>
              <a:rPr lang="en-NL" altLang="en-NL" dirty="0">
                <a:solidFill>
                  <a:srgbClr val="00ACB0"/>
                </a:solidFill>
                <a:ea typeface="ＭＳ Ｐゴシック" panose="020B0600070205080204" pitchFamily="34" charset="-128"/>
              </a:rPr>
              <a:t>Verder onderzoek</a:t>
            </a:r>
          </a:p>
        </p:txBody>
      </p:sp>
      <p:sp>
        <p:nvSpPr>
          <p:cNvPr id="63490" name="Content Placeholder 2">
            <a:extLst>
              <a:ext uri="{FF2B5EF4-FFF2-40B4-BE49-F238E27FC236}">
                <a16:creationId xmlns:a16="http://schemas.microsoft.com/office/drawing/2014/main" id="{90B58740-EB82-354F-A018-0E7B3CEC6A83}"/>
              </a:ext>
            </a:extLst>
          </p:cNvPr>
          <p:cNvSpPr>
            <a:spLocks noGrp="1" noChangeArrowheads="1"/>
          </p:cNvSpPr>
          <p:nvPr>
            <p:ph idx="1"/>
          </p:nvPr>
        </p:nvSpPr>
        <p:spPr>
          <a:xfrm>
            <a:off x="762000" y="1762125"/>
            <a:ext cx="7881938" cy="4142673"/>
          </a:xfrm>
        </p:spPr>
        <p:txBody>
          <a:bodyPr/>
          <a:lstStyle/>
          <a:p>
            <a:r>
              <a:rPr lang="en-GB" altLang="en-NL" dirty="0">
                <a:ea typeface="ＭＳ Ｐゴシック" panose="020B0600070205080204" pitchFamily="34" charset="-128"/>
              </a:rPr>
              <a:t>Van Kemenade &amp; Van der </a:t>
            </a:r>
            <a:r>
              <a:rPr lang="en-GB" altLang="en-NL" dirty="0" err="1">
                <a:ea typeface="ＭＳ Ｐゴシック" panose="020B0600070205080204" pitchFamily="34" charset="-128"/>
              </a:rPr>
              <a:t>Vlegel</a:t>
            </a:r>
            <a:r>
              <a:rPr lang="en-GB" altLang="en-NL" dirty="0">
                <a:ea typeface="ＭＳ Ｐゴシック" panose="020B0600070205080204" pitchFamily="34" charset="-128"/>
              </a:rPr>
              <a:t>-Brouwer, Van der </a:t>
            </a:r>
            <a:r>
              <a:rPr lang="en-GB" altLang="en-NL" dirty="0" err="1">
                <a:ea typeface="ＭＳ Ｐゴシック" panose="020B0600070205080204" pitchFamily="34" charset="-128"/>
              </a:rPr>
              <a:t>Vlegel</a:t>
            </a:r>
            <a:r>
              <a:rPr lang="en-GB" altLang="en-NL" dirty="0">
                <a:ea typeface="ＭＳ Ｐゴシック" panose="020B0600070205080204" pitchFamily="34" charset="-128"/>
              </a:rPr>
              <a:t> (2019)</a:t>
            </a:r>
          </a:p>
          <a:p>
            <a:r>
              <a:rPr lang="en-GB" altLang="en-NL" dirty="0" err="1">
                <a:ea typeface="ＭＳ Ｐゴシック" panose="020B0600070205080204" pitchFamily="34" charset="-128"/>
              </a:rPr>
              <a:t>Onderzoek</a:t>
            </a:r>
            <a:r>
              <a:rPr lang="en-GB" altLang="en-NL" dirty="0">
                <a:ea typeface="ＭＳ Ｐゴシック" panose="020B0600070205080204" pitchFamily="34" charset="-128"/>
              </a:rPr>
              <a:t> </a:t>
            </a:r>
            <a:r>
              <a:rPr lang="en-GB" altLang="en-NL" dirty="0" err="1">
                <a:ea typeface="ＭＳ Ｐゴシック" panose="020B0600070205080204" pitchFamily="34" charset="-128"/>
              </a:rPr>
              <a:t>naar</a:t>
            </a:r>
            <a:r>
              <a:rPr lang="en-GB" altLang="en-NL" dirty="0">
                <a:ea typeface="ＭＳ Ｐゴシック" panose="020B0600070205080204" pitchFamily="34" charset="-128"/>
              </a:rPr>
              <a:t> de </a:t>
            </a:r>
            <a:r>
              <a:rPr lang="en-GB" altLang="en-NL" dirty="0" err="1">
                <a:ea typeface="ＭＳ Ｐゴシック" panose="020B0600070205080204" pitchFamily="34" charset="-128"/>
              </a:rPr>
              <a:t>vier</a:t>
            </a:r>
            <a:r>
              <a:rPr lang="en-GB" altLang="en-NL" dirty="0">
                <a:ea typeface="ＭＳ Ｐゴシック" panose="020B0600070205080204" pitchFamily="34" charset="-128"/>
              </a:rPr>
              <a:t> </a:t>
            </a:r>
            <a:r>
              <a:rPr lang="en-GB" altLang="en-NL" dirty="0" err="1">
                <a:ea typeface="ＭＳ Ｐゴシック" panose="020B0600070205080204" pitchFamily="34" charset="-128"/>
              </a:rPr>
              <a:t>paradigma’s</a:t>
            </a:r>
            <a:r>
              <a:rPr lang="en-GB" altLang="en-NL" dirty="0">
                <a:ea typeface="ＭＳ Ｐゴシック" panose="020B0600070205080204" pitchFamily="34" charset="-128"/>
              </a:rPr>
              <a:t> in het</a:t>
            </a:r>
          </a:p>
          <a:p>
            <a:pPr marL="0" indent="0">
              <a:buNone/>
            </a:pPr>
            <a:r>
              <a:rPr lang="en-GB" altLang="en-NL" dirty="0">
                <a:ea typeface="ＭＳ Ｐゴシック" panose="020B0600070205080204" pitchFamily="34" charset="-128"/>
              </a:rPr>
              <a:t>    International Journal for Integrated Care</a:t>
            </a:r>
          </a:p>
          <a:p>
            <a:r>
              <a:rPr lang="en-GB" altLang="en-NL" dirty="0">
                <a:ea typeface="ＭＳ Ｐゴシック" panose="020B0600070205080204" pitchFamily="34" charset="-128"/>
              </a:rPr>
              <a:t>2014-2019: 255 </a:t>
            </a:r>
            <a:r>
              <a:rPr lang="en-GB" altLang="en-NL" dirty="0" err="1">
                <a:ea typeface="ＭＳ Ｐゴシック" panose="020B0600070205080204" pitchFamily="34" charset="-128"/>
              </a:rPr>
              <a:t>artikelen</a:t>
            </a:r>
            <a:endParaRPr lang="en-GB" altLang="en-NL" dirty="0">
              <a:ea typeface="ＭＳ Ｐゴシック" panose="020B0600070205080204" pitchFamily="34" charset="-128"/>
            </a:endParaRPr>
          </a:p>
          <a:p>
            <a:endParaRPr lang="en-GB" altLang="en-NL" dirty="0">
              <a:ea typeface="ＭＳ Ｐゴシック" panose="020B0600070205080204" pitchFamily="34" charset="-128"/>
            </a:endParaRPr>
          </a:p>
          <a:p>
            <a:endParaRPr lang="en-GB" altLang="en-NL" dirty="0">
              <a:ea typeface="ＭＳ Ｐゴシック" panose="020B0600070205080204" pitchFamily="34" charset="-128"/>
            </a:endParaRPr>
          </a:p>
          <a:p>
            <a:endParaRPr lang="en-NL" altLang="en-NL" dirty="0">
              <a:ea typeface="ＭＳ Ｐゴシック" panose="020B0600070205080204" pitchFamily="34" charset="-128"/>
            </a:endParaRPr>
          </a:p>
        </p:txBody>
      </p:sp>
    </p:spTree>
    <p:extLst>
      <p:ext uri="{BB962C8B-B14F-4D97-AF65-F5344CB8AC3E}">
        <p14:creationId xmlns:p14="http://schemas.microsoft.com/office/powerpoint/2010/main" val="2700219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6C74A-26CD-7445-A4AA-47D3FBC8FADE}"/>
              </a:ext>
            </a:extLst>
          </p:cNvPr>
          <p:cNvSpPr>
            <a:spLocks noGrp="1"/>
          </p:cNvSpPr>
          <p:nvPr>
            <p:ph type="title"/>
          </p:nvPr>
        </p:nvSpPr>
        <p:spPr>
          <a:xfrm>
            <a:off x="685800" y="188640"/>
            <a:ext cx="7772400" cy="1143000"/>
          </a:xfrm>
        </p:spPr>
        <p:txBody>
          <a:bodyPr/>
          <a:lstStyle/>
          <a:p>
            <a:r>
              <a:rPr lang="en-NL" dirty="0">
                <a:solidFill>
                  <a:srgbClr val="C00000"/>
                </a:solidFill>
              </a:rPr>
              <a:t>Results</a:t>
            </a:r>
          </a:p>
        </p:txBody>
      </p:sp>
      <p:graphicFrame>
        <p:nvGraphicFramePr>
          <p:cNvPr id="4" name="Content Placeholder 3">
            <a:extLst>
              <a:ext uri="{FF2B5EF4-FFF2-40B4-BE49-F238E27FC236}">
                <a16:creationId xmlns:a16="http://schemas.microsoft.com/office/drawing/2014/main" id="{301991BA-C0F7-6746-8292-89447B782FBE}"/>
              </a:ext>
            </a:extLst>
          </p:cNvPr>
          <p:cNvGraphicFramePr>
            <a:graphicFrameLocks noGrp="1"/>
          </p:cNvGraphicFramePr>
          <p:nvPr>
            <p:ph idx="1"/>
          </p:nvPr>
        </p:nvGraphicFramePr>
        <p:xfrm>
          <a:off x="827584" y="975382"/>
          <a:ext cx="7881938" cy="49072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97391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35416-0212-BC4F-A4BB-C354D05C928D}"/>
              </a:ext>
            </a:extLst>
          </p:cNvPr>
          <p:cNvSpPr>
            <a:spLocks noGrp="1"/>
          </p:cNvSpPr>
          <p:nvPr>
            <p:ph type="title"/>
          </p:nvPr>
        </p:nvSpPr>
        <p:spPr>
          <a:xfrm>
            <a:off x="685800" y="188640"/>
            <a:ext cx="7772400" cy="1143000"/>
          </a:xfrm>
        </p:spPr>
        <p:txBody>
          <a:bodyPr/>
          <a:lstStyle/>
          <a:p>
            <a:r>
              <a:rPr lang="en-NL" dirty="0">
                <a:solidFill>
                  <a:srgbClr val="00ACB0"/>
                </a:solidFill>
              </a:rPr>
              <a:t>Verder onderzoek</a:t>
            </a:r>
          </a:p>
        </p:txBody>
      </p:sp>
      <p:sp>
        <p:nvSpPr>
          <p:cNvPr id="3" name="Content Placeholder 2">
            <a:extLst>
              <a:ext uri="{FF2B5EF4-FFF2-40B4-BE49-F238E27FC236}">
                <a16:creationId xmlns:a16="http://schemas.microsoft.com/office/drawing/2014/main" id="{E2C8A6C7-3378-4A42-9C4C-2005C4FADD12}"/>
              </a:ext>
            </a:extLst>
          </p:cNvPr>
          <p:cNvSpPr>
            <a:spLocks noGrp="1"/>
          </p:cNvSpPr>
          <p:nvPr>
            <p:ph idx="1"/>
          </p:nvPr>
        </p:nvSpPr>
        <p:spPr>
          <a:xfrm>
            <a:off x="838200" y="1484785"/>
            <a:ext cx="7881938" cy="1656184"/>
          </a:xfrm>
        </p:spPr>
        <p:txBody>
          <a:bodyPr/>
          <a:lstStyle/>
          <a:p>
            <a:r>
              <a:rPr lang="en-NL" dirty="0"/>
              <a:t>Van Kemenade (2021) </a:t>
            </a:r>
          </a:p>
          <a:p>
            <a:r>
              <a:rPr lang="en-NL" dirty="0"/>
              <a:t>Onderzoek naar de vier paradigma’s in het Total Quality Management Journal,</a:t>
            </a:r>
          </a:p>
          <a:p>
            <a:r>
              <a:rPr lang="en-NL" dirty="0"/>
              <a:t>2016-2021: 283 artikelen</a:t>
            </a:r>
          </a:p>
          <a:p>
            <a:endParaRPr lang="en-NL" dirty="0"/>
          </a:p>
        </p:txBody>
      </p:sp>
      <p:graphicFrame>
        <p:nvGraphicFramePr>
          <p:cNvPr id="4" name="Chart 3">
            <a:extLst>
              <a:ext uri="{FF2B5EF4-FFF2-40B4-BE49-F238E27FC236}">
                <a16:creationId xmlns:a16="http://schemas.microsoft.com/office/drawing/2014/main" id="{8B140CE8-FD3C-7A4B-8214-81141451BE74}"/>
              </a:ext>
            </a:extLst>
          </p:cNvPr>
          <p:cNvGraphicFramePr/>
          <p:nvPr/>
        </p:nvGraphicFramePr>
        <p:xfrm>
          <a:off x="107504" y="3308824"/>
          <a:ext cx="4032448" cy="2520279"/>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descr="Chart, pie chart&#10;&#10;Description automatically generated">
            <a:extLst>
              <a:ext uri="{FF2B5EF4-FFF2-40B4-BE49-F238E27FC236}">
                <a16:creationId xmlns:a16="http://schemas.microsoft.com/office/drawing/2014/main" id="{C1959A9C-E620-2F40-AF95-0061A20910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8153" y="3428999"/>
            <a:ext cx="3492613" cy="1944215"/>
          </a:xfrm>
          <a:prstGeom prst="rect">
            <a:avLst/>
          </a:prstGeom>
        </p:spPr>
      </p:pic>
    </p:spTree>
    <p:extLst>
      <p:ext uri="{BB962C8B-B14F-4D97-AF65-F5344CB8AC3E}">
        <p14:creationId xmlns:p14="http://schemas.microsoft.com/office/powerpoint/2010/main" val="293940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942C8-DCD8-50BE-005E-0CA292928DED}"/>
              </a:ext>
            </a:extLst>
          </p:cNvPr>
          <p:cNvSpPr>
            <a:spLocks noGrp="1"/>
          </p:cNvSpPr>
          <p:nvPr>
            <p:ph type="title"/>
          </p:nvPr>
        </p:nvSpPr>
        <p:spPr/>
        <p:txBody>
          <a:bodyPr/>
          <a:lstStyle/>
          <a:p>
            <a:r>
              <a:rPr lang="en-GB" dirty="0" err="1">
                <a:solidFill>
                  <a:srgbClr val="00ACB0"/>
                </a:solidFill>
              </a:rPr>
              <a:t>Verder</a:t>
            </a:r>
            <a:r>
              <a:rPr lang="en-GB" dirty="0">
                <a:solidFill>
                  <a:srgbClr val="00ACB0"/>
                </a:solidFill>
              </a:rPr>
              <a:t> </a:t>
            </a:r>
            <a:r>
              <a:rPr lang="en-GB" dirty="0" err="1">
                <a:solidFill>
                  <a:srgbClr val="00ACB0"/>
                </a:solidFill>
              </a:rPr>
              <a:t>onderzoek</a:t>
            </a:r>
            <a:endParaRPr lang="en-GB" dirty="0">
              <a:solidFill>
                <a:srgbClr val="00ACB0"/>
              </a:solidFill>
            </a:endParaRPr>
          </a:p>
        </p:txBody>
      </p:sp>
      <p:sp>
        <p:nvSpPr>
          <p:cNvPr id="3" name="Content Placeholder 2">
            <a:extLst>
              <a:ext uri="{FF2B5EF4-FFF2-40B4-BE49-F238E27FC236}">
                <a16:creationId xmlns:a16="http://schemas.microsoft.com/office/drawing/2014/main" id="{264D98CA-CF7F-E198-F828-7CF0CCD6680D}"/>
              </a:ext>
            </a:extLst>
          </p:cNvPr>
          <p:cNvSpPr>
            <a:spLocks noGrp="1"/>
          </p:cNvSpPr>
          <p:nvPr>
            <p:ph sz="half" idx="1"/>
          </p:nvPr>
        </p:nvSpPr>
        <p:spPr/>
        <p:txBody>
          <a:bodyPr/>
          <a:lstStyle/>
          <a:p>
            <a:r>
              <a:rPr lang="en-GB" dirty="0"/>
              <a:t>The four paradigms in the European Standards and Guidelines in Higher Education.</a:t>
            </a:r>
          </a:p>
          <a:p>
            <a:endParaRPr lang="en-GB" dirty="0"/>
          </a:p>
          <a:p>
            <a:r>
              <a:rPr lang="en-GB" dirty="0"/>
              <a:t>Additional standards on wicked problems</a:t>
            </a:r>
          </a:p>
        </p:txBody>
      </p:sp>
      <p:sp>
        <p:nvSpPr>
          <p:cNvPr id="4" name="Content Placeholder 3">
            <a:extLst>
              <a:ext uri="{FF2B5EF4-FFF2-40B4-BE49-F238E27FC236}">
                <a16:creationId xmlns:a16="http://schemas.microsoft.com/office/drawing/2014/main" id="{A26202AB-9EFE-8F7E-E72F-75CBDB3FB254}"/>
              </a:ext>
            </a:extLst>
          </p:cNvPr>
          <p:cNvSpPr>
            <a:spLocks noGrp="1"/>
          </p:cNvSpPr>
          <p:nvPr>
            <p:ph sz="half" idx="2"/>
          </p:nvPr>
        </p:nvSpPr>
        <p:spPr/>
        <p:txBody>
          <a:bodyPr/>
          <a:lstStyle/>
          <a:p>
            <a:r>
              <a:rPr lang="en-GB" dirty="0"/>
              <a:t>Master thesis</a:t>
            </a:r>
          </a:p>
          <a:p>
            <a:r>
              <a:rPr lang="en-GB" dirty="0" err="1"/>
              <a:t>Eltjo</a:t>
            </a:r>
            <a:r>
              <a:rPr lang="en-GB" dirty="0"/>
              <a:t> </a:t>
            </a:r>
            <a:r>
              <a:rPr lang="en-GB" dirty="0" err="1"/>
              <a:t>Bazen</a:t>
            </a:r>
            <a:endParaRPr lang="en-GB" dirty="0"/>
          </a:p>
          <a:p>
            <a:endParaRPr lang="en-GB" dirty="0"/>
          </a:p>
          <a:p>
            <a:endParaRPr lang="en-GB" dirty="0"/>
          </a:p>
        </p:txBody>
      </p:sp>
    </p:spTree>
    <p:extLst>
      <p:ext uri="{BB962C8B-B14F-4D97-AF65-F5344CB8AC3E}">
        <p14:creationId xmlns:p14="http://schemas.microsoft.com/office/powerpoint/2010/main" val="40106656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16AE3-7F8D-1441-FB13-7A5785409AF2}"/>
              </a:ext>
            </a:extLst>
          </p:cNvPr>
          <p:cNvSpPr>
            <a:spLocks noGrp="1"/>
          </p:cNvSpPr>
          <p:nvPr>
            <p:ph type="title"/>
          </p:nvPr>
        </p:nvSpPr>
        <p:spPr>
          <a:xfrm>
            <a:off x="685800" y="609600"/>
            <a:ext cx="7772400" cy="1143000"/>
          </a:xfrm>
        </p:spPr>
        <p:txBody>
          <a:bodyPr wrap="square" anchor="ctr">
            <a:normAutofit/>
          </a:bodyPr>
          <a:lstStyle/>
          <a:p>
            <a:r>
              <a:rPr lang="en-NL" dirty="0">
                <a:solidFill>
                  <a:srgbClr val="00A7A2"/>
                </a:solidFill>
              </a:rPr>
              <a:t>Verder onderzoek</a:t>
            </a:r>
          </a:p>
        </p:txBody>
      </p:sp>
      <p:pic>
        <p:nvPicPr>
          <p:cNvPr id="4" name="Picture 3" descr="A picture containing text, indoor&#10;&#10;Description automatically generated">
            <a:extLst>
              <a:ext uri="{FF2B5EF4-FFF2-40B4-BE49-F238E27FC236}">
                <a16:creationId xmlns:a16="http://schemas.microsoft.com/office/drawing/2014/main" id="{1154D84A-F354-22F3-CA84-D6C347BB6BAB}"/>
              </a:ext>
            </a:extLst>
          </p:cNvPr>
          <p:cNvPicPr/>
          <p:nvPr/>
        </p:nvPicPr>
        <p:blipFill rotWithShape="1">
          <a:blip r:embed="rId2" cstate="print">
            <a:extLst>
              <a:ext uri="{28A0092B-C50C-407E-A947-70E740481C1C}">
                <a14:useLocalDpi xmlns:a14="http://schemas.microsoft.com/office/drawing/2010/main" val="0"/>
              </a:ext>
            </a:extLst>
          </a:blip>
          <a:srcRect r="-2" b="39249"/>
          <a:stretch/>
        </p:blipFill>
        <p:spPr>
          <a:xfrm>
            <a:off x="685800" y="1981200"/>
            <a:ext cx="3810000" cy="4114800"/>
          </a:xfrm>
          <a:prstGeom prst="rect">
            <a:avLst/>
          </a:prstGeom>
          <a:noFill/>
        </p:spPr>
      </p:pic>
      <p:sp>
        <p:nvSpPr>
          <p:cNvPr id="3" name="Content Placeholder 2">
            <a:extLst>
              <a:ext uri="{FF2B5EF4-FFF2-40B4-BE49-F238E27FC236}">
                <a16:creationId xmlns:a16="http://schemas.microsoft.com/office/drawing/2014/main" id="{41906BDF-8518-1044-B644-291DCAEE85EB}"/>
              </a:ext>
            </a:extLst>
          </p:cNvPr>
          <p:cNvSpPr>
            <a:spLocks noGrp="1"/>
          </p:cNvSpPr>
          <p:nvPr>
            <p:ph sz="half" idx="2"/>
          </p:nvPr>
        </p:nvSpPr>
        <p:spPr>
          <a:xfrm>
            <a:off x="4648200" y="1981200"/>
            <a:ext cx="3810000" cy="4114800"/>
          </a:xfrm>
        </p:spPr>
        <p:txBody>
          <a:bodyPr wrap="square" anchor="t">
            <a:normAutofit/>
          </a:bodyPr>
          <a:lstStyle/>
          <a:p>
            <a:pPr marL="0" indent="0">
              <a:buNone/>
            </a:pPr>
            <a:r>
              <a:rPr lang="en-NL" dirty="0"/>
              <a:t>Leiderschap voor emergentie:</a:t>
            </a:r>
          </a:p>
          <a:p>
            <a:pPr marL="0" indent="0">
              <a:buNone/>
            </a:pPr>
            <a:r>
              <a:rPr lang="en-NL" dirty="0"/>
              <a:t>Medusa</a:t>
            </a:r>
          </a:p>
          <a:p>
            <a:pPr marL="0" indent="0">
              <a:buNone/>
            </a:pPr>
            <a:endParaRPr lang="en-NL" dirty="0"/>
          </a:p>
          <a:p>
            <a:pPr marL="0" indent="0">
              <a:buNone/>
            </a:pPr>
            <a:r>
              <a:rPr lang="en-NL"/>
              <a:t>In Higher Education</a:t>
            </a:r>
          </a:p>
          <a:p>
            <a:pPr marL="0" indent="0">
              <a:buNone/>
            </a:pPr>
            <a:endParaRPr lang="en-NL" dirty="0"/>
          </a:p>
          <a:p>
            <a:pPr marL="0" indent="0">
              <a:buNone/>
            </a:pPr>
            <a:endParaRPr lang="en-NL" dirty="0"/>
          </a:p>
          <a:p>
            <a:pPr marL="0" indent="0">
              <a:buNone/>
            </a:pPr>
            <a:endParaRPr lang="en-NL" dirty="0"/>
          </a:p>
        </p:txBody>
      </p:sp>
    </p:spTree>
    <p:extLst>
      <p:ext uri="{BB962C8B-B14F-4D97-AF65-F5344CB8AC3E}">
        <p14:creationId xmlns:p14="http://schemas.microsoft.com/office/powerpoint/2010/main" val="3105724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CEEF7-9F17-6002-F667-9D06907D28D7}"/>
              </a:ext>
            </a:extLst>
          </p:cNvPr>
          <p:cNvSpPr>
            <a:spLocks noGrp="1"/>
          </p:cNvSpPr>
          <p:nvPr>
            <p:ph type="title"/>
          </p:nvPr>
        </p:nvSpPr>
        <p:spPr/>
        <p:txBody>
          <a:bodyPr/>
          <a:lstStyle/>
          <a:p>
            <a:r>
              <a:rPr lang="en-NL" dirty="0">
                <a:solidFill>
                  <a:srgbClr val="00A7A2"/>
                </a:solidFill>
              </a:rPr>
              <a:t>Terug </a:t>
            </a:r>
          </a:p>
        </p:txBody>
      </p:sp>
      <p:sp>
        <p:nvSpPr>
          <p:cNvPr id="3" name="Content Placeholder 2">
            <a:extLst>
              <a:ext uri="{FF2B5EF4-FFF2-40B4-BE49-F238E27FC236}">
                <a16:creationId xmlns:a16="http://schemas.microsoft.com/office/drawing/2014/main" id="{B647E438-DC2B-74DC-853B-D5D9A16F00E4}"/>
              </a:ext>
            </a:extLst>
          </p:cNvPr>
          <p:cNvSpPr>
            <a:spLocks noGrp="1"/>
          </p:cNvSpPr>
          <p:nvPr>
            <p:ph idx="1"/>
          </p:nvPr>
        </p:nvSpPr>
        <p:spPr>
          <a:xfrm>
            <a:off x="685800" y="1628800"/>
            <a:ext cx="7772400" cy="4114800"/>
          </a:xfrm>
        </p:spPr>
        <p:txBody>
          <a:bodyPr/>
          <a:lstStyle/>
          <a:p>
            <a:r>
              <a:rPr lang="en-NL" dirty="0"/>
              <a:t>Vier paradigma’s</a:t>
            </a:r>
          </a:p>
          <a:p>
            <a:pPr lvl="1"/>
            <a:r>
              <a:rPr lang="en-GB" dirty="0"/>
              <a:t>F</a:t>
            </a:r>
            <a:r>
              <a:rPr lang="en-NL" dirty="0"/>
              <a:t>ilosoferen over wat is kwaliteit</a:t>
            </a:r>
          </a:p>
          <a:p>
            <a:pPr lvl="1"/>
            <a:r>
              <a:rPr lang="en-NL" dirty="0"/>
              <a:t>Invullen vragenlijst over vier paradigma’s</a:t>
            </a:r>
          </a:p>
          <a:p>
            <a:pPr lvl="1"/>
            <a:r>
              <a:rPr lang="en-NL" dirty="0"/>
              <a:t>Bespreken model epistemic fluency</a:t>
            </a:r>
          </a:p>
          <a:p>
            <a:pPr lvl="1"/>
            <a:r>
              <a:rPr lang="nl-NL" dirty="0"/>
              <a:t>Wilde en tamme problemen: systeem denken</a:t>
            </a:r>
          </a:p>
          <a:p>
            <a:pPr lvl="1"/>
            <a:r>
              <a:rPr lang="nl-NL" dirty="0" err="1"/>
              <a:t>Emergentie</a:t>
            </a:r>
            <a:r>
              <a:rPr lang="nl-NL" dirty="0"/>
              <a:t>, Onderstroom</a:t>
            </a:r>
          </a:p>
          <a:p>
            <a:pPr lvl="1"/>
            <a:r>
              <a:rPr lang="nl-NL" dirty="0"/>
              <a:t>Co-creatie</a:t>
            </a:r>
          </a:p>
          <a:p>
            <a:pPr lvl="1"/>
            <a:r>
              <a:rPr lang="nl-NL" dirty="0"/>
              <a:t>Leiderschap van complexiteit</a:t>
            </a:r>
            <a:endParaRPr lang="en-NL" dirty="0"/>
          </a:p>
        </p:txBody>
      </p:sp>
    </p:spTree>
    <p:extLst>
      <p:ext uri="{BB962C8B-B14F-4D97-AF65-F5344CB8AC3E}">
        <p14:creationId xmlns:p14="http://schemas.microsoft.com/office/powerpoint/2010/main" val="251597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83F03-72EB-B0C5-9CD6-51F043688E22}"/>
              </a:ext>
            </a:extLst>
          </p:cNvPr>
          <p:cNvSpPr>
            <a:spLocks noGrp="1"/>
          </p:cNvSpPr>
          <p:nvPr>
            <p:ph type="title"/>
          </p:nvPr>
        </p:nvSpPr>
        <p:spPr/>
        <p:txBody>
          <a:bodyPr/>
          <a:lstStyle/>
          <a:p>
            <a:r>
              <a:rPr lang="en-GB" dirty="0">
                <a:solidFill>
                  <a:srgbClr val="00A7A2"/>
                </a:solidFill>
              </a:rPr>
              <a:t>Homan (2024): </a:t>
            </a:r>
            <a:r>
              <a:rPr lang="en-GB" dirty="0" err="1">
                <a:solidFill>
                  <a:srgbClr val="00A7A2"/>
                </a:solidFill>
              </a:rPr>
              <a:t>sociale</a:t>
            </a:r>
            <a:r>
              <a:rPr lang="en-GB" dirty="0">
                <a:solidFill>
                  <a:srgbClr val="00A7A2"/>
                </a:solidFill>
              </a:rPr>
              <a:t> </a:t>
            </a:r>
            <a:r>
              <a:rPr lang="en-GB" dirty="0" err="1">
                <a:solidFill>
                  <a:srgbClr val="00A7A2"/>
                </a:solidFill>
              </a:rPr>
              <a:t>complexiteitsdenken</a:t>
            </a:r>
            <a:endParaRPr lang="en-GB" dirty="0">
              <a:solidFill>
                <a:srgbClr val="00A7A2"/>
              </a:solidFill>
            </a:endParaRPr>
          </a:p>
        </p:txBody>
      </p:sp>
      <p:sp>
        <p:nvSpPr>
          <p:cNvPr id="3" name="Content Placeholder 2">
            <a:extLst>
              <a:ext uri="{FF2B5EF4-FFF2-40B4-BE49-F238E27FC236}">
                <a16:creationId xmlns:a16="http://schemas.microsoft.com/office/drawing/2014/main" id="{A966CF5D-BB12-3367-CF91-DE6FF424F735}"/>
              </a:ext>
            </a:extLst>
          </p:cNvPr>
          <p:cNvSpPr>
            <a:spLocks noGrp="1"/>
          </p:cNvSpPr>
          <p:nvPr>
            <p:ph idx="1"/>
          </p:nvPr>
        </p:nvSpPr>
        <p:spPr>
          <a:xfrm>
            <a:off x="685800" y="2420888"/>
            <a:ext cx="7772400" cy="4114800"/>
          </a:xfrm>
        </p:spPr>
        <p:txBody>
          <a:bodyPr/>
          <a:lstStyle/>
          <a:p>
            <a:pPr marL="0" indent="0">
              <a:buNone/>
            </a:pPr>
            <a:r>
              <a:rPr lang="en-GB" dirty="0">
                <a:highlight>
                  <a:srgbClr val="FFFFFF"/>
                </a:highlight>
                <a:latin typeface="-apple-system"/>
              </a:rPr>
              <a:t>“</a:t>
            </a:r>
            <a:r>
              <a:rPr lang="en-GB" b="0" i="0" u="none" strike="noStrike" dirty="0">
                <a:effectLst/>
                <a:highlight>
                  <a:srgbClr val="FFFFFF"/>
                </a:highlight>
                <a:latin typeface="-apple-system"/>
              </a:rPr>
              <a:t>Op </a:t>
            </a:r>
            <a:r>
              <a:rPr lang="en-GB" b="0" i="0" u="none" strike="noStrike" dirty="0" err="1">
                <a:effectLst/>
                <a:highlight>
                  <a:srgbClr val="FFFFFF"/>
                </a:highlight>
                <a:latin typeface="-apple-system"/>
              </a:rPr>
              <a:t>deze</a:t>
            </a:r>
            <a:r>
              <a:rPr lang="en-GB" b="0" i="0" u="none" strike="noStrike" dirty="0">
                <a:effectLst/>
                <a:highlight>
                  <a:srgbClr val="FFFFFF"/>
                </a:highlight>
                <a:latin typeface="-apple-system"/>
              </a:rPr>
              <a:t> </a:t>
            </a:r>
            <a:r>
              <a:rPr lang="en-GB" b="0" i="0" u="none" strike="noStrike" dirty="0" err="1">
                <a:effectLst/>
                <a:highlight>
                  <a:srgbClr val="FFFFFF"/>
                </a:highlight>
                <a:latin typeface="-apple-system"/>
              </a:rPr>
              <a:t>wijze</a:t>
            </a:r>
            <a:r>
              <a:rPr lang="en-GB" b="0" i="0" u="none" strike="noStrike" dirty="0">
                <a:effectLst/>
                <a:highlight>
                  <a:srgbClr val="FFFFFF"/>
                </a:highlight>
                <a:latin typeface="-apple-system"/>
              </a:rPr>
              <a:t> </a:t>
            </a:r>
            <a:r>
              <a:rPr lang="en-GB" b="0" i="0" u="none" strike="noStrike" dirty="0" err="1">
                <a:effectLst/>
                <a:highlight>
                  <a:srgbClr val="FFFFFF"/>
                </a:highlight>
                <a:latin typeface="-apple-system"/>
              </a:rPr>
              <a:t>ontvouw</a:t>
            </a:r>
            <a:r>
              <a:rPr lang="en-GB" b="0" i="0" u="none" strike="noStrike" dirty="0">
                <a:effectLst/>
                <a:highlight>
                  <a:srgbClr val="FFFFFF"/>
                </a:highlight>
                <a:latin typeface="-apple-system"/>
              </a:rPr>
              <a:t> </a:t>
            </a:r>
            <a:r>
              <a:rPr lang="en-GB" b="0" i="0" u="none" strike="noStrike" dirty="0" err="1">
                <a:effectLst/>
                <a:highlight>
                  <a:srgbClr val="FFFFFF"/>
                </a:highlight>
                <a:latin typeface="-apple-system"/>
              </a:rPr>
              <a:t>ik</a:t>
            </a:r>
            <a:r>
              <a:rPr lang="en-GB" b="0" i="0" u="none" strike="noStrike" dirty="0">
                <a:effectLst/>
                <a:highlight>
                  <a:srgbClr val="FFFFFF"/>
                </a:highlight>
                <a:latin typeface="-apple-system"/>
              </a:rPr>
              <a:t> </a:t>
            </a:r>
            <a:r>
              <a:rPr lang="en-GB" b="0" i="0" u="none" strike="noStrike" dirty="0" err="1">
                <a:effectLst/>
                <a:highlight>
                  <a:srgbClr val="FFFFFF"/>
                </a:highlight>
                <a:latin typeface="-apple-system"/>
              </a:rPr>
              <a:t>een</a:t>
            </a:r>
            <a:r>
              <a:rPr lang="en-GB" b="0" i="0" u="none" strike="noStrike" dirty="0">
                <a:effectLst/>
                <a:highlight>
                  <a:srgbClr val="FFFFFF"/>
                </a:highlight>
                <a:latin typeface="-apple-system"/>
              </a:rPr>
              <a:t> </a:t>
            </a:r>
            <a:r>
              <a:rPr lang="en-GB" b="0" i="0" u="none" strike="noStrike" dirty="0" err="1">
                <a:effectLst/>
                <a:highlight>
                  <a:srgbClr val="FFFFFF"/>
                </a:highlight>
                <a:latin typeface="-apple-system"/>
              </a:rPr>
              <a:t>zogeheten</a:t>
            </a:r>
            <a:r>
              <a:rPr lang="en-GB" b="0" i="0" u="none" strike="noStrike" dirty="0">
                <a:effectLst/>
                <a:highlight>
                  <a:srgbClr val="FFFFFF"/>
                </a:highlight>
                <a:latin typeface="-apple-system"/>
              </a:rPr>
              <a:t> ‘</a:t>
            </a:r>
            <a:r>
              <a:rPr lang="en-GB" b="0" i="0" u="none" strike="noStrike" dirty="0" err="1">
                <a:effectLst/>
                <a:highlight>
                  <a:srgbClr val="FFFFFF"/>
                </a:highlight>
                <a:latin typeface="-apple-system"/>
              </a:rPr>
              <a:t>withness-perspectief</a:t>
            </a:r>
            <a:r>
              <a:rPr lang="en-GB" b="0" i="0" u="none" strike="noStrike" dirty="0">
                <a:effectLst/>
                <a:highlight>
                  <a:srgbClr val="FFFFFF"/>
                </a:highlight>
                <a:latin typeface="-apple-system"/>
              </a:rPr>
              <a:t>’ (</a:t>
            </a:r>
            <a:r>
              <a:rPr lang="en-GB" b="0" i="0" u="none" strike="noStrike" dirty="0" err="1">
                <a:effectLst/>
                <a:highlight>
                  <a:srgbClr val="FFFFFF"/>
                </a:highlight>
                <a:latin typeface="-apple-system"/>
              </a:rPr>
              <a:t>binnenkant</a:t>
            </a:r>
            <a:r>
              <a:rPr lang="en-GB" b="0" i="0" u="none" strike="noStrike" dirty="0">
                <a:effectLst/>
                <a:highlight>
                  <a:srgbClr val="FFFFFF"/>
                </a:highlight>
                <a:latin typeface="-apple-system"/>
              </a:rPr>
              <a:t>-; </a:t>
            </a:r>
            <a:r>
              <a:rPr lang="en-GB" b="0" i="0" u="none" strike="noStrike" dirty="0" err="1">
                <a:effectLst/>
                <a:highlight>
                  <a:srgbClr val="FFFFFF"/>
                </a:highlight>
                <a:latin typeface="-apple-system"/>
              </a:rPr>
              <a:t>deelnemersperspectief</a:t>
            </a:r>
            <a:r>
              <a:rPr lang="en-GB" b="0" i="0" u="none" strike="noStrike" dirty="0">
                <a:effectLst/>
                <a:highlight>
                  <a:srgbClr val="FFFFFF"/>
                </a:highlight>
                <a:latin typeface="-apple-system"/>
              </a:rPr>
              <a:t>) op </a:t>
            </a:r>
            <a:r>
              <a:rPr lang="en-GB" b="0" i="0" u="none" strike="noStrike" dirty="0" err="1">
                <a:effectLst/>
                <a:highlight>
                  <a:srgbClr val="FFFFFF"/>
                </a:highlight>
                <a:latin typeface="-apple-system"/>
              </a:rPr>
              <a:t>leiderschap</a:t>
            </a:r>
            <a:r>
              <a:rPr lang="en-GB" b="0" i="0" u="none" strike="noStrike" dirty="0">
                <a:effectLst/>
                <a:highlight>
                  <a:srgbClr val="FFFFFF"/>
                </a:highlight>
                <a:latin typeface="-apple-system"/>
              </a:rPr>
              <a:t>. Als </a:t>
            </a:r>
            <a:r>
              <a:rPr lang="en-GB" b="0" i="0" u="none" strike="noStrike" dirty="0" err="1">
                <a:effectLst/>
                <a:highlight>
                  <a:srgbClr val="FFFFFF"/>
                </a:highlight>
                <a:latin typeface="-apple-system"/>
              </a:rPr>
              <a:t>aanvulling</a:t>
            </a:r>
            <a:r>
              <a:rPr lang="en-GB" b="0" i="0" u="none" strike="noStrike" dirty="0">
                <a:effectLst/>
                <a:highlight>
                  <a:srgbClr val="FFFFFF"/>
                </a:highlight>
                <a:latin typeface="-apple-system"/>
              </a:rPr>
              <a:t> op het steeds maar </a:t>
            </a:r>
            <a:r>
              <a:rPr lang="en-GB" b="0" i="0" u="none" strike="noStrike" dirty="0" err="1">
                <a:effectLst/>
                <a:highlight>
                  <a:srgbClr val="FFFFFF"/>
                </a:highlight>
                <a:latin typeface="-apple-system"/>
              </a:rPr>
              <a:t>weer</a:t>
            </a:r>
            <a:r>
              <a:rPr lang="en-GB" b="0" i="0" u="none" strike="noStrike" dirty="0">
                <a:effectLst/>
                <a:highlight>
                  <a:srgbClr val="FFFFFF"/>
                </a:highlight>
                <a:latin typeface="-apple-system"/>
              </a:rPr>
              <a:t> </a:t>
            </a:r>
            <a:r>
              <a:rPr lang="en-GB" b="0" i="0" u="none" strike="noStrike" dirty="0" err="1">
                <a:effectLst/>
                <a:highlight>
                  <a:srgbClr val="FFFFFF"/>
                </a:highlight>
                <a:latin typeface="-apple-system"/>
              </a:rPr>
              <a:t>terugkomende</a:t>
            </a:r>
            <a:r>
              <a:rPr lang="en-GB" b="0" i="0" u="none" strike="noStrike" dirty="0">
                <a:effectLst/>
                <a:highlight>
                  <a:srgbClr val="FFFFFF"/>
                </a:highlight>
                <a:latin typeface="-apple-system"/>
              </a:rPr>
              <a:t> aboutness-</a:t>
            </a:r>
            <a:r>
              <a:rPr lang="en-GB" b="0" i="0" u="none" strike="noStrike" dirty="0" err="1">
                <a:effectLst/>
                <a:highlight>
                  <a:srgbClr val="FFFFFF"/>
                </a:highlight>
                <a:latin typeface="-apple-system"/>
              </a:rPr>
              <a:t>perspectief</a:t>
            </a:r>
            <a:r>
              <a:rPr lang="en-GB" b="0" i="0" u="none" strike="noStrike" dirty="0">
                <a:effectLst/>
                <a:highlight>
                  <a:srgbClr val="FFFFFF"/>
                </a:highlight>
                <a:latin typeface="-apple-system"/>
              </a:rPr>
              <a:t>, </a:t>
            </a:r>
            <a:r>
              <a:rPr lang="en-GB" b="0" i="0" u="none" strike="noStrike" dirty="0" err="1">
                <a:effectLst/>
                <a:highlight>
                  <a:srgbClr val="FFFFFF"/>
                </a:highlight>
                <a:latin typeface="-apple-system"/>
              </a:rPr>
              <a:t>waarbij</a:t>
            </a:r>
            <a:r>
              <a:rPr lang="en-GB" b="0" i="0" u="none" strike="noStrike" dirty="0">
                <a:effectLst/>
                <a:highlight>
                  <a:srgbClr val="FFFFFF"/>
                </a:highlight>
                <a:latin typeface="-apple-system"/>
              </a:rPr>
              <a:t> </a:t>
            </a:r>
            <a:r>
              <a:rPr lang="en-GB" b="0" i="0" u="none" strike="noStrike" dirty="0" err="1">
                <a:effectLst/>
                <a:highlight>
                  <a:srgbClr val="FFFFFF"/>
                </a:highlight>
                <a:latin typeface="-apple-system"/>
              </a:rPr>
              <a:t>leiders</a:t>
            </a:r>
            <a:r>
              <a:rPr lang="en-GB" b="0" i="0" u="none" strike="noStrike" dirty="0">
                <a:effectLst/>
                <a:highlight>
                  <a:srgbClr val="FFFFFF"/>
                </a:highlight>
                <a:latin typeface="-apple-system"/>
              </a:rPr>
              <a:t> </a:t>
            </a:r>
            <a:r>
              <a:rPr lang="en-GB" b="0" i="0" u="none" strike="noStrike" dirty="0" err="1">
                <a:effectLst/>
                <a:highlight>
                  <a:srgbClr val="FFFFFF"/>
                </a:highlight>
                <a:latin typeface="-apple-system"/>
              </a:rPr>
              <a:t>als</a:t>
            </a:r>
            <a:r>
              <a:rPr lang="en-GB" b="0" i="0" u="none" strike="noStrike" dirty="0">
                <a:effectLst/>
                <a:highlight>
                  <a:srgbClr val="FFFFFF"/>
                </a:highlight>
                <a:latin typeface="-apple-system"/>
              </a:rPr>
              <a:t> het ware </a:t>
            </a:r>
            <a:r>
              <a:rPr lang="en-GB" b="0" i="0" u="none" strike="noStrike" dirty="0" err="1">
                <a:effectLst/>
                <a:highlight>
                  <a:srgbClr val="FFFFFF"/>
                </a:highlight>
                <a:latin typeface="-apple-system"/>
              </a:rPr>
              <a:t>buiten</a:t>
            </a:r>
            <a:r>
              <a:rPr lang="en-GB" b="0" i="0" u="none" strike="noStrike" dirty="0">
                <a:effectLst/>
                <a:highlight>
                  <a:srgbClr val="FFFFFF"/>
                </a:highlight>
                <a:latin typeface="-apple-system"/>
              </a:rPr>
              <a:t> de </a:t>
            </a:r>
            <a:r>
              <a:rPr lang="en-GB" b="0" i="0" u="none" strike="noStrike" dirty="0" err="1">
                <a:effectLst/>
                <a:highlight>
                  <a:srgbClr val="FFFFFF"/>
                </a:highlight>
                <a:latin typeface="-apple-system"/>
              </a:rPr>
              <a:t>interactie</a:t>
            </a:r>
            <a:r>
              <a:rPr lang="en-GB" b="0" i="0" u="none" strike="noStrike" dirty="0">
                <a:effectLst/>
                <a:highlight>
                  <a:srgbClr val="FFFFFF"/>
                </a:highlight>
                <a:latin typeface="-apple-system"/>
              </a:rPr>
              <a:t> </a:t>
            </a:r>
            <a:r>
              <a:rPr lang="en-GB" b="0" i="0" u="none" strike="noStrike" dirty="0" err="1">
                <a:effectLst/>
                <a:highlight>
                  <a:srgbClr val="FFFFFF"/>
                </a:highlight>
                <a:latin typeface="-apple-system"/>
              </a:rPr>
              <a:t>staan</a:t>
            </a:r>
            <a:r>
              <a:rPr lang="en-GB" b="0" i="0" u="none" strike="noStrike" dirty="0">
                <a:effectLst/>
                <a:highlight>
                  <a:srgbClr val="FFFFFF"/>
                </a:highlight>
                <a:latin typeface="-apple-system"/>
              </a:rPr>
              <a:t> </a:t>
            </a:r>
            <a:r>
              <a:rPr lang="en-GB" b="0" i="0" u="none" strike="noStrike" dirty="0" err="1">
                <a:effectLst/>
                <a:highlight>
                  <a:srgbClr val="FFFFFF"/>
                </a:highlight>
                <a:latin typeface="-apple-system"/>
              </a:rPr>
              <a:t>en</a:t>
            </a:r>
            <a:r>
              <a:rPr lang="en-GB" b="0" i="0" u="none" strike="noStrike" dirty="0">
                <a:effectLst/>
                <a:highlight>
                  <a:srgbClr val="FFFFFF"/>
                </a:highlight>
                <a:latin typeface="-apple-system"/>
              </a:rPr>
              <a:t> </a:t>
            </a:r>
            <a:r>
              <a:rPr lang="en-GB" b="0" i="0" u="none" strike="noStrike" dirty="0" err="1">
                <a:effectLst/>
                <a:highlight>
                  <a:srgbClr val="FFFFFF"/>
                </a:highlight>
                <a:latin typeface="-apple-system"/>
              </a:rPr>
              <a:t>deze</a:t>
            </a:r>
            <a:r>
              <a:rPr lang="en-GB" b="0" i="0" u="none" strike="noStrike" dirty="0">
                <a:effectLst/>
                <a:highlight>
                  <a:srgbClr val="FFFFFF"/>
                </a:highlight>
                <a:latin typeface="-apple-system"/>
              </a:rPr>
              <a:t> </a:t>
            </a:r>
            <a:r>
              <a:rPr lang="en-GB" b="0" i="0" u="none" strike="noStrike" dirty="0" err="1">
                <a:effectLst/>
                <a:highlight>
                  <a:srgbClr val="FFFFFF"/>
                </a:highlight>
                <a:latin typeface="-apple-system"/>
              </a:rPr>
              <a:t>vanuit</a:t>
            </a:r>
            <a:r>
              <a:rPr lang="en-GB" b="0" i="0" u="none" strike="noStrike" dirty="0">
                <a:effectLst/>
                <a:highlight>
                  <a:srgbClr val="FFFFFF"/>
                </a:highlight>
                <a:latin typeface="-apple-system"/>
              </a:rPr>
              <a:t> </a:t>
            </a:r>
            <a:r>
              <a:rPr lang="en-GB" b="0" i="0" u="none" strike="noStrike" dirty="0" err="1">
                <a:effectLst/>
                <a:highlight>
                  <a:srgbClr val="FFFFFF"/>
                </a:highlight>
                <a:latin typeface="-apple-system"/>
              </a:rPr>
              <a:t>een</a:t>
            </a:r>
            <a:r>
              <a:rPr lang="en-GB" b="0" i="0" u="none" strike="noStrike" dirty="0">
                <a:effectLst/>
                <a:highlight>
                  <a:srgbClr val="FFFFFF"/>
                </a:highlight>
                <a:latin typeface="-apple-system"/>
              </a:rPr>
              <a:t> </a:t>
            </a:r>
            <a:r>
              <a:rPr lang="en-GB" b="0" i="0" u="none" strike="noStrike" dirty="0" err="1">
                <a:effectLst/>
                <a:highlight>
                  <a:srgbClr val="FFFFFF"/>
                </a:highlight>
                <a:latin typeface="-apple-system"/>
              </a:rPr>
              <a:t>toeschouwerspositie</a:t>
            </a:r>
            <a:r>
              <a:rPr lang="en-GB" b="0" i="0" u="none" strike="noStrike" dirty="0">
                <a:effectLst/>
                <a:highlight>
                  <a:srgbClr val="FFFFFF"/>
                </a:highlight>
                <a:latin typeface="-apple-system"/>
              </a:rPr>
              <a:t> </a:t>
            </a:r>
            <a:r>
              <a:rPr lang="en-GB" b="0" i="0" u="none" strike="noStrike" dirty="0" err="1">
                <a:effectLst/>
                <a:highlight>
                  <a:srgbClr val="FFFFFF"/>
                </a:highlight>
                <a:latin typeface="-apple-system"/>
              </a:rPr>
              <a:t>kunnen</a:t>
            </a:r>
            <a:r>
              <a:rPr lang="en-GB" b="0" i="0" u="none" strike="noStrike" dirty="0">
                <a:effectLst/>
                <a:highlight>
                  <a:srgbClr val="FFFFFF"/>
                </a:highlight>
                <a:latin typeface="-apple-system"/>
              </a:rPr>
              <a:t> </a:t>
            </a:r>
            <a:r>
              <a:rPr lang="en-GB" b="0" i="0" u="none" strike="noStrike" dirty="0" err="1">
                <a:effectLst/>
                <a:highlight>
                  <a:srgbClr val="FFFFFF"/>
                </a:highlight>
                <a:latin typeface="-apple-system"/>
              </a:rPr>
              <a:t>beïnvloeden</a:t>
            </a:r>
            <a:r>
              <a:rPr lang="en-GB" b="0" i="0" u="none" strike="noStrike" dirty="0">
                <a:effectLst/>
                <a:highlight>
                  <a:srgbClr val="FFFFFF"/>
                </a:highlight>
                <a:latin typeface="-apple-system"/>
              </a:rPr>
              <a:t>”.</a:t>
            </a:r>
            <a:r>
              <a:rPr lang="en-GB" b="0" i="0" u="none" strike="noStrike" dirty="0">
                <a:effectLst/>
                <a:latin typeface="-apple-system"/>
              </a:rPr>
              <a:t> </a:t>
            </a:r>
            <a:endParaRPr lang="en-GB" dirty="0"/>
          </a:p>
        </p:txBody>
      </p:sp>
    </p:spTree>
    <p:extLst>
      <p:ext uri="{BB962C8B-B14F-4D97-AF65-F5344CB8AC3E}">
        <p14:creationId xmlns:p14="http://schemas.microsoft.com/office/powerpoint/2010/main" val="37434723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484A-4260-437F-1D98-E64B2AE6F93A}"/>
              </a:ext>
            </a:extLst>
          </p:cNvPr>
          <p:cNvSpPr>
            <a:spLocks noGrp="1"/>
          </p:cNvSpPr>
          <p:nvPr>
            <p:ph type="title"/>
          </p:nvPr>
        </p:nvSpPr>
        <p:spPr/>
        <p:txBody>
          <a:bodyPr/>
          <a:lstStyle/>
          <a:p>
            <a:r>
              <a:rPr lang="en-GB" dirty="0" err="1"/>
              <a:t>Evaluatie</a:t>
            </a:r>
            <a:endParaRPr lang="en-GB" dirty="0"/>
          </a:p>
        </p:txBody>
      </p:sp>
      <p:pic>
        <p:nvPicPr>
          <p:cNvPr id="1026" name="Picture 2" descr="Hoe je een herkenbaar poppetje met slechts twee lijnen tekent">
            <a:extLst>
              <a:ext uri="{FF2B5EF4-FFF2-40B4-BE49-F238E27FC236}">
                <a16:creationId xmlns:a16="http://schemas.microsoft.com/office/drawing/2014/main" id="{06EDA0C1-01E3-127C-6824-A16331634B6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3768" y="1763482"/>
            <a:ext cx="3973570" cy="37398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8319410-82C6-711C-683F-96D7DA35B7D9}"/>
              </a:ext>
            </a:extLst>
          </p:cNvPr>
          <p:cNvSpPr txBox="1"/>
          <p:nvPr/>
        </p:nvSpPr>
        <p:spPr>
          <a:xfrm>
            <a:off x="3870564" y="1521767"/>
            <a:ext cx="1691489" cy="461665"/>
          </a:xfrm>
          <a:prstGeom prst="rect">
            <a:avLst/>
          </a:prstGeom>
          <a:noFill/>
        </p:spPr>
        <p:txBody>
          <a:bodyPr wrap="none" rtlCol="0">
            <a:spAutoFit/>
          </a:bodyPr>
          <a:lstStyle/>
          <a:p>
            <a:r>
              <a:rPr lang="en-GB" dirty="0"/>
              <a:t>Score 1-10</a:t>
            </a:r>
          </a:p>
        </p:txBody>
      </p:sp>
      <p:sp>
        <p:nvSpPr>
          <p:cNvPr id="5" name="TextBox 4">
            <a:extLst>
              <a:ext uri="{FF2B5EF4-FFF2-40B4-BE49-F238E27FC236}">
                <a16:creationId xmlns:a16="http://schemas.microsoft.com/office/drawing/2014/main" id="{ABD8E068-C8A9-709C-3295-2D0BD25714F6}"/>
              </a:ext>
            </a:extLst>
          </p:cNvPr>
          <p:cNvSpPr txBox="1"/>
          <p:nvPr/>
        </p:nvSpPr>
        <p:spPr>
          <a:xfrm>
            <a:off x="2627784" y="1643608"/>
            <a:ext cx="1075936" cy="461665"/>
          </a:xfrm>
          <a:prstGeom prst="rect">
            <a:avLst/>
          </a:prstGeom>
          <a:noFill/>
        </p:spPr>
        <p:txBody>
          <a:bodyPr wrap="none" rtlCol="0">
            <a:spAutoFit/>
          </a:bodyPr>
          <a:lstStyle/>
          <a:p>
            <a:r>
              <a:rPr lang="en-GB" dirty="0" err="1"/>
              <a:t>kennis</a:t>
            </a:r>
            <a:endParaRPr lang="en-GB" dirty="0"/>
          </a:p>
        </p:txBody>
      </p:sp>
      <p:sp>
        <p:nvSpPr>
          <p:cNvPr id="6" name="TextBox 5">
            <a:extLst>
              <a:ext uri="{FF2B5EF4-FFF2-40B4-BE49-F238E27FC236}">
                <a16:creationId xmlns:a16="http://schemas.microsoft.com/office/drawing/2014/main" id="{808CA646-551C-B4C8-8F61-56F7377D66BB}"/>
              </a:ext>
            </a:extLst>
          </p:cNvPr>
          <p:cNvSpPr txBox="1"/>
          <p:nvPr/>
        </p:nvSpPr>
        <p:spPr>
          <a:xfrm>
            <a:off x="2915816" y="3402564"/>
            <a:ext cx="1109599" cy="461665"/>
          </a:xfrm>
          <a:prstGeom prst="rect">
            <a:avLst/>
          </a:prstGeom>
          <a:noFill/>
        </p:spPr>
        <p:txBody>
          <a:bodyPr wrap="none" rtlCol="0">
            <a:spAutoFit/>
          </a:bodyPr>
          <a:lstStyle/>
          <a:p>
            <a:r>
              <a:rPr lang="en-GB" dirty="0" err="1"/>
              <a:t>emotie</a:t>
            </a:r>
            <a:endParaRPr lang="en-GB" dirty="0"/>
          </a:p>
        </p:txBody>
      </p:sp>
      <p:sp>
        <p:nvSpPr>
          <p:cNvPr id="7" name="TextBox 6">
            <a:extLst>
              <a:ext uri="{FF2B5EF4-FFF2-40B4-BE49-F238E27FC236}">
                <a16:creationId xmlns:a16="http://schemas.microsoft.com/office/drawing/2014/main" id="{32EBC203-CF4E-8123-3914-A91948992045}"/>
              </a:ext>
            </a:extLst>
          </p:cNvPr>
          <p:cNvSpPr txBox="1"/>
          <p:nvPr/>
        </p:nvSpPr>
        <p:spPr>
          <a:xfrm>
            <a:off x="6300192" y="3573460"/>
            <a:ext cx="1779654" cy="461665"/>
          </a:xfrm>
          <a:prstGeom prst="rect">
            <a:avLst/>
          </a:prstGeom>
          <a:noFill/>
        </p:spPr>
        <p:txBody>
          <a:bodyPr wrap="none" rtlCol="0">
            <a:spAutoFit/>
          </a:bodyPr>
          <a:lstStyle/>
          <a:p>
            <a:r>
              <a:rPr lang="en-GB" dirty="0" err="1"/>
              <a:t>vaardigheid</a:t>
            </a:r>
            <a:endParaRPr lang="en-GB" dirty="0"/>
          </a:p>
        </p:txBody>
      </p:sp>
      <p:sp>
        <p:nvSpPr>
          <p:cNvPr id="8" name="TextBox 7">
            <a:extLst>
              <a:ext uri="{FF2B5EF4-FFF2-40B4-BE49-F238E27FC236}">
                <a16:creationId xmlns:a16="http://schemas.microsoft.com/office/drawing/2014/main" id="{86227899-ECBA-A93E-D127-57E38728AD96}"/>
              </a:ext>
            </a:extLst>
          </p:cNvPr>
          <p:cNvSpPr txBox="1"/>
          <p:nvPr/>
        </p:nvSpPr>
        <p:spPr>
          <a:xfrm>
            <a:off x="4860032" y="4149080"/>
            <a:ext cx="1194558" cy="461665"/>
          </a:xfrm>
          <a:prstGeom prst="rect">
            <a:avLst/>
          </a:prstGeom>
          <a:noFill/>
        </p:spPr>
        <p:txBody>
          <a:bodyPr wrap="none" rtlCol="0">
            <a:spAutoFit/>
          </a:bodyPr>
          <a:lstStyle/>
          <a:p>
            <a:r>
              <a:rPr lang="en-GB" dirty="0"/>
              <a:t>attitude</a:t>
            </a:r>
          </a:p>
        </p:txBody>
      </p:sp>
      <p:sp>
        <p:nvSpPr>
          <p:cNvPr id="9" name="TextBox 8">
            <a:extLst>
              <a:ext uri="{FF2B5EF4-FFF2-40B4-BE49-F238E27FC236}">
                <a16:creationId xmlns:a16="http://schemas.microsoft.com/office/drawing/2014/main" id="{283C688A-8096-C8E9-6E3C-E2E7A4581993}"/>
              </a:ext>
            </a:extLst>
          </p:cNvPr>
          <p:cNvSpPr txBox="1"/>
          <p:nvPr/>
        </p:nvSpPr>
        <p:spPr>
          <a:xfrm>
            <a:off x="4283968" y="5157192"/>
            <a:ext cx="2871299" cy="461665"/>
          </a:xfrm>
          <a:prstGeom prst="rect">
            <a:avLst/>
          </a:prstGeom>
          <a:noFill/>
        </p:spPr>
        <p:txBody>
          <a:bodyPr wrap="none" rtlCol="0">
            <a:spAutoFit/>
          </a:bodyPr>
          <a:lstStyle/>
          <a:p>
            <a:r>
              <a:rPr lang="en-GB" dirty="0" err="1"/>
              <a:t>actie</a:t>
            </a:r>
            <a:r>
              <a:rPr lang="en-GB" dirty="0"/>
              <a:t>, </a:t>
            </a:r>
            <a:r>
              <a:rPr lang="en-GB" dirty="0" err="1"/>
              <a:t>maandag</a:t>
            </a:r>
            <a:r>
              <a:rPr lang="en-GB" dirty="0"/>
              <a:t> </a:t>
            </a:r>
            <a:r>
              <a:rPr lang="en-GB" dirty="0" err="1"/>
              <a:t>a.s.</a:t>
            </a:r>
            <a:endParaRPr lang="en-GB" dirty="0"/>
          </a:p>
        </p:txBody>
      </p:sp>
    </p:spTree>
    <p:extLst>
      <p:ext uri="{BB962C8B-B14F-4D97-AF65-F5344CB8AC3E}">
        <p14:creationId xmlns:p14="http://schemas.microsoft.com/office/powerpoint/2010/main" val="307323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CE11E-287A-8B4B-AE7A-ACF58BBC728A}"/>
              </a:ext>
            </a:extLst>
          </p:cNvPr>
          <p:cNvSpPr>
            <a:spLocks noGrp="1"/>
          </p:cNvSpPr>
          <p:nvPr>
            <p:ph type="title"/>
          </p:nvPr>
        </p:nvSpPr>
        <p:spPr/>
        <p:txBody>
          <a:bodyPr/>
          <a:lstStyle/>
          <a:p>
            <a:r>
              <a:rPr lang="en-NL" sz="2800" dirty="0">
                <a:solidFill>
                  <a:srgbClr val="00A7A2"/>
                </a:solidFill>
              </a:rPr>
              <a:t>Bijlage 1:  System archetypes </a:t>
            </a:r>
          </a:p>
        </p:txBody>
      </p:sp>
      <p:sp>
        <p:nvSpPr>
          <p:cNvPr id="8" name="Rectangle 6">
            <a:extLst>
              <a:ext uri="{FF2B5EF4-FFF2-40B4-BE49-F238E27FC236}">
                <a16:creationId xmlns:a16="http://schemas.microsoft.com/office/drawing/2014/main" id="{8CCB27E5-BCB8-3B40-AC3F-DE25478D5EAC}"/>
              </a:ext>
            </a:extLst>
          </p:cNvPr>
          <p:cNvSpPr>
            <a:spLocks noChangeArrowheads="1"/>
          </p:cNvSpPr>
          <p:nvPr/>
        </p:nvSpPr>
        <p:spPr bwMode="auto">
          <a:xfrm>
            <a:off x="450850" y="421179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en-NL"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br>
              <a:rPr kumimoji="0" lang="nl-NL" altLang="en-NL"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endParaRPr kumimoji="0" lang="nl-NL" altLang="en-N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68239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C4574493-32B5-5C4D-AA5C-E2FB69D36528}"/>
              </a:ext>
            </a:extLst>
          </p:cNvPr>
          <p:cNvSpPr>
            <a:spLocks noGrp="1" noChangeArrowheads="1"/>
          </p:cNvSpPr>
          <p:nvPr>
            <p:ph type="title"/>
          </p:nvPr>
        </p:nvSpPr>
        <p:spPr/>
        <p:txBody>
          <a:bodyPr/>
          <a:lstStyle/>
          <a:p>
            <a:r>
              <a:rPr lang="en-NL" altLang="en-NL" sz="3200" dirty="0">
                <a:solidFill>
                  <a:srgbClr val="00ACB0"/>
                </a:solidFill>
              </a:rPr>
              <a:t>Systeem denken helpt</a:t>
            </a:r>
          </a:p>
        </p:txBody>
      </p:sp>
      <p:sp>
        <p:nvSpPr>
          <p:cNvPr id="22530" name="Content Placeholder 2">
            <a:extLst>
              <a:ext uri="{FF2B5EF4-FFF2-40B4-BE49-F238E27FC236}">
                <a16:creationId xmlns:a16="http://schemas.microsoft.com/office/drawing/2014/main" id="{FE736F9B-A3CE-8043-874D-EE5D2491C8A7}"/>
              </a:ext>
            </a:extLst>
          </p:cNvPr>
          <p:cNvSpPr>
            <a:spLocks noGrp="1" noChangeArrowheads="1"/>
          </p:cNvSpPr>
          <p:nvPr>
            <p:ph idx="1"/>
          </p:nvPr>
        </p:nvSpPr>
        <p:spPr>
          <a:xfrm>
            <a:off x="827584" y="1916832"/>
            <a:ext cx="7881938" cy="3884613"/>
          </a:xfrm>
        </p:spPr>
        <p:txBody>
          <a:bodyPr/>
          <a:lstStyle/>
          <a:p>
            <a:r>
              <a:rPr lang="en-NL" altLang="en-NL" dirty="0"/>
              <a:t>Systeem analyse is de eerste stap bij systeeminnovatie;</a:t>
            </a:r>
          </a:p>
          <a:p>
            <a:r>
              <a:rPr lang="en-NL" altLang="en-NL" dirty="0"/>
              <a:t>We zoeken naar patronen in het systeem van de problemen;</a:t>
            </a:r>
          </a:p>
          <a:p>
            <a:r>
              <a:rPr lang="en-NL" altLang="en-NL" dirty="0"/>
              <a:t>We willen ‘double loop learning’ (Senge);</a:t>
            </a:r>
          </a:p>
          <a:p>
            <a:r>
              <a:rPr lang="en-GB" altLang="en-NL" dirty="0"/>
              <a:t>H</a:t>
            </a:r>
            <a:r>
              <a:rPr lang="en-NL" altLang="en-NL" dirty="0"/>
              <a:t>et gaat om het onderkennen van de (steeds terugkerende) verhalen in organisaties.</a:t>
            </a:r>
          </a:p>
          <a:p>
            <a:endParaRPr lang="en-NL" altLang="en-NL" dirty="0"/>
          </a:p>
        </p:txBody>
      </p:sp>
    </p:spTree>
    <p:extLst>
      <p:ext uri="{BB962C8B-B14F-4D97-AF65-F5344CB8AC3E}">
        <p14:creationId xmlns:p14="http://schemas.microsoft.com/office/powerpoint/2010/main" val="23827926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FEECD590-C9C6-DD4B-9337-330193E307F6}"/>
              </a:ext>
            </a:extLst>
          </p:cNvPr>
          <p:cNvSpPr>
            <a:spLocks noGrp="1" noChangeArrowheads="1"/>
          </p:cNvSpPr>
          <p:nvPr>
            <p:ph type="title"/>
          </p:nvPr>
        </p:nvSpPr>
        <p:spPr>
          <a:xfrm>
            <a:off x="685800" y="260648"/>
            <a:ext cx="7772400" cy="1143000"/>
          </a:xfrm>
        </p:spPr>
        <p:txBody>
          <a:bodyPr/>
          <a:lstStyle/>
          <a:p>
            <a:r>
              <a:rPr lang="en-NL" altLang="en-NL" sz="2800" dirty="0">
                <a:solidFill>
                  <a:srgbClr val="00ACB0"/>
                </a:solidFill>
              </a:rPr>
              <a:t>Simpele voorbeelden</a:t>
            </a:r>
          </a:p>
        </p:txBody>
      </p:sp>
      <p:pic>
        <p:nvPicPr>
          <p:cNvPr id="23554" name="Picture 6" descr="Diagram&#10;&#10;Description automatically generated">
            <a:extLst>
              <a:ext uri="{FF2B5EF4-FFF2-40B4-BE49-F238E27FC236}">
                <a16:creationId xmlns:a16="http://schemas.microsoft.com/office/drawing/2014/main" id="{2799A52B-A2BB-6B46-AE57-82B4EFE5F7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350" y="1124744"/>
            <a:ext cx="76073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62776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803D1E-5E43-4224-B7E8-4A506D47BC96}"/>
              </a:ext>
            </a:extLst>
          </p:cNvPr>
          <p:cNvSpPr>
            <a:spLocks noGrp="1"/>
          </p:cNvSpPr>
          <p:nvPr>
            <p:ph type="title"/>
          </p:nvPr>
        </p:nvSpPr>
        <p:spPr/>
        <p:txBody>
          <a:bodyPr/>
          <a:lstStyle/>
          <a:p>
            <a:r>
              <a:rPr lang="nl-NL" dirty="0">
                <a:solidFill>
                  <a:srgbClr val="00ACB0"/>
                </a:solidFill>
                <a:latin typeface="Trinite Roman Wide"/>
                <a:ea typeface="Calibri" panose="020F0502020204030204" pitchFamily="34" charset="0"/>
                <a:cs typeface="Times New Roman" panose="02020603050405020304" pitchFamily="18" charset="0"/>
              </a:rPr>
              <a:t>Ad hoc reageren voorkomt aandacht voor structurele oplossingen</a:t>
            </a:r>
            <a:br>
              <a:rPr lang="nl-NL" dirty="0">
                <a:latin typeface="Calibri" panose="020F0502020204030204" pitchFamily="34" charset="0"/>
                <a:ea typeface="Calibri" panose="020F0502020204030204" pitchFamily="34" charset="0"/>
                <a:cs typeface="Times New Roman" panose="02020603050405020304" pitchFamily="18" charset="0"/>
              </a:rPr>
            </a:br>
            <a:endParaRPr lang="nl-NL" dirty="0"/>
          </a:p>
        </p:txBody>
      </p:sp>
      <p:grpSp>
        <p:nvGrpSpPr>
          <p:cNvPr id="3" name="Groep 2">
            <a:extLst>
              <a:ext uri="{FF2B5EF4-FFF2-40B4-BE49-F238E27FC236}">
                <a16:creationId xmlns:a16="http://schemas.microsoft.com/office/drawing/2014/main" id="{A713FDD5-8BCB-457E-8FAB-0AFAAB8FC1C0}"/>
              </a:ext>
            </a:extLst>
          </p:cNvPr>
          <p:cNvGrpSpPr/>
          <p:nvPr/>
        </p:nvGrpSpPr>
        <p:grpSpPr>
          <a:xfrm>
            <a:off x="698022" y="1391367"/>
            <a:ext cx="7765681" cy="4335048"/>
            <a:chOff x="698022" y="1391367"/>
            <a:chExt cx="7765681" cy="4335048"/>
          </a:xfrm>
        </p:grpSpPr>
        <p:grpSp>
          <p:nvGrpSpPr>
            <p:cNvPr id="19" name="Groep 18">
              <a:extLst>
                <a:ext uri="{FF2B5EF4-FFF2-40B4-BE49-F238E27FC236}">
                  <a16:creationId xmlns:a16="http://schemas.microsoft.com/office/drawing/2014/main" id="{C86E4AA4-0A4D-4010-BAEE-E70CD5FC73E3}"/>
                </a:ext>
              </a:extLst>
            </p:cNvPr>
            <p:cNvGrpSpPr/>
            <p:nvPr/>
          </p:nvGrpSpPr>
          <p:grpSpPr>
            <a:xfrm>
              <a:off x="698022" y="1391367"/>
              <a:ext cx="7765681" cy="3541825"/>
              <a:chOff x="-1702256" y="-401115"/>
              <a:chExt cx="8125779" cy="3541825"/>
            </a:xfrm>
          </p:grpSpPr>
          <p:grpSp>
            <p:nvGrpSpPr>
              <p:cNvPr id="20" name="Groep 19">
                <a:extLst>
                  <a:ext uri="{FF2B5EF4-FFF2-40B4-BE49-F238E27FC236}">
                    <a16:creationId xmlns:a16="http://schemas.microsoft.com/office/drawing/2014/main" id="{775350C3-E58A-4D93-AF20-89D0AA6E3B73}"/>
                  </a:ext>
                </a:extLst>
              </p:cNvPr>
              <p:cNvGrpSpPr/>
              <p:nvPr/>
            </p:nvGrpSpPr>
            <p:grpSpPr>
              <a:xfrm>
                <a:off x="-1702256" y="-401115"/>
                <a:ext cx="8125779" cy="2891404"/>
                <a:chOff x="-1702256" y="-401115"/>
                <a:chExt cx="8125779" cy="2891404"/>
              </a:xfrm>
            </p:grpSpPr>
            <p:sp>
              <p:nvSpPr>
                <p:cNvPr id="22" name="Tekstvak 2">
                  <a:extLst>
                    <a:ext uri="{FF2B5EF4-FFF2-40B4-BE49-F238E27FC236}">
                      <a16:creationId xmlns:a16="http://schemas.microsoft.com/office/drawing/2014/main" id="{34ACF81B-87D2-4A28-B022-25C48DA08CB5}"/>
                    </a:ext>
                  </a:extLst>
                </p:cNvPr>
                <p:cNvSpPr txBox="1">
                  <a:spLocks noChangeArrowheads="1"/>
                </p:cNvSpPr>
                <p:nvPr/>
              </p:nvSpPr>
              <p:spPr bwMode="auto">
                <a:xfrm>
                  <a:off x="2819042" y="1447433"/>
                  <a:ext cx="3604481" cy="50355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Minder noodzaak om naar een structurele oplossing te zoeken</a:t>
                  </a:r>
                </a:p>
              </p:txBody>
            </p:sp>
            <p:sp>
              <p:nvSpPr>
                <p:cNvPr id="23" name="Tekstvak 2">
                  <a:extLst>
                    <a:ext uri="{FF2B5EF4-FFF2-40B4-BE49-F238E27FC236}">
                      <a16:creationId xmlns:a16="http://schemas.microsoft.com/office/drawing/2014/main" id="{7F2F04ED-B297-4074-B768-CDFBF13BA002}"/>
                    </a:ext>
                  </a:extLst>
                </p:cNvPr>
                <p:cNvSpPr txBox="1">
                  <a:spLocks noChangeArrowheads="1"/>
                </p:cNvSpPr>
                <p:nvPr/>
              </p:nvSpPr>
              <p:spPr bwMode="auto">
                <a:xfrm>
                  <a:off x="-958150" y="885825"/>
                  <a:ext cx="2263708" cy="400049"/>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Ad hoc oplossingen</a:t>
                  </a:r>
                </a:p>
              </p:txBody>
            </p:sp>
            <p:sp>
              <p:nvSpPr>
                <p:cNvPr id="24" name="Tekstvak 2">
                  <a:extLst>
                    <a:ext uri="{FF2B5EF4-FFF2-40B4-BE49-F238E27FC236}">
                      <a16:creationId xmlns:a16="http://schemas.microsoft.com/office/drawing/2014/main" id="{D23278B0-7BE7-4C17-8A52-E767FA9055B9}"/>
                    </a:ext>
                  </a:extLst>
                </p:cNvPr>
                <p:cNvSpPr txBox="1">
                  <a:spLocks noChangeArrowheads="1"/>
                </p:cNvSpPr>
                <p:nvPr/>
              </p:nvSpPr>
              <p:spPr bwMode="auto">
                <a:xfrm>
                  <a:off x="1762758" y="667387"/>
                  <a:ext cx="1885950" cy="400048"/>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Tevreden klanten</a:t>
                  </a:r>
                </a:p>
              </p:txBody>
            </p:sp>
            <p:sp>
              <p:nvSpPr>
                <p:cNvPr id="25" name="Vrije vorm: vorm 24">
                  <a:extLst>
                    <a:ext uri="{FF2B5EF4-FFF2-40B4-BE49-F238E27FC236}">
                      <a16:creationId xmlns:a16="http://schemas.microsoft.com/office/drawing/2014/main" id="{CA2515D1-28E3-4DD2-962E-4B167BB22641}"/>
                    </a:ext>
                  </a:extLst>
                </p:cNvPr>
                <p:cNvSpPr/>
                <p:nvPr/>
              </p:nvSpPr>
              <p:spPr>
                <a:xfrm>
                  <a:off x="828675" y="542925"/>
                  <a:ext cx="1885950" cy="345440"/>
                </a:xfrm>
                <a:custGeom>
                  <a:avLst/>
                  <a:gdLst>
                    <a:gd name="connsiteX0" fmla="*/ 0 w 1885950"/>
                    <a:gd name="connsiteY0" fmla="*/ 431221 h 431221"/>
                    <a:gd name="connsiteX1" fmla="*/ 1152525 w 1885950"/>
                    <a:gd name="connsiteY1" fmla="*/ 2596 h 431221"/>
                    <a:gd name="connsiteX2" fmla="*/ 1885950 w 1885950"/>
                    <a:gd name="connsiteY2" fmla="*/ 240721 h 431221"/>
                    <a:gd name="connsiteX3" fmla="*/ 1885950 w 1885950"/>
                    <a:gd name="connsiteY3" fmla="*/ 240721 h 431221"/>
                  </a:gdLst>
                  <a:ahLst/>
                  <a:cxnLst>
                    <a:cxn ang="0">
                      <a:pos x="connsiteX0" y="connsiteY0"/>
                    </a:cxn>
                    <a:cxn ang="0">
                      <a:pos x="connsiteX1" y="connsiteY1"/>
                    </a:cxn>
                    <a:cxn ang="0">
                      <a:pos x="connsiteX2" y="connsiteY2"/>
                    </a:cxn>
                    <a:cxn ang="0">
                      <a:pos x="connsiteX3" y="connsiteY3"/>
                    </a:cxn>
                  </a:cxnLst>
                  <a:rect l="l" t="t" r="r" b="b"/>
                  <a:pathLst>
                    <a:path w="1885950" h="431221">
                      <a:moveTo>
                        <a:pt x="0" y="431221"/>
                      </a:moveTo>
                      <a:cubicBezTo>
                        <a:pt x="419100" y="232783"/>
                        <a:pt x="838200" y="34346"/>
                        <a:pt x="1152525" y="2596"/>
                      </a:cubicBezTo>
                      <a:cubicBezTo>
                        <a:pt x="1466850" y="-29154"/>
                        <a:pt x="1885950" y="240721"/>
                        <a:pt x="1885950" y="240721"/>
                      </a:cubicBezTo>
                      <a:lnTo>
                        <a:pt x="1885950" y="240721"/>
                      </a:lnTo>
                    </a:path>
                  </a:pathLst>
                </a:custGeom>
                <a:noFill/>
                <a:ln w="1905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26" name="Tekstvak 2">
                  <a:extLst>
                    <a:ext uri="{FF2B5EF4-FFF2-40B4-BE49-F238E27FC236}">
                      <a16:creationId xmlns:a16="http://schemas.microsoft.com/office/drawing/2014/main" id="{8EF071A8-4245-442F-BC4B-FCAAD0CFFB6B}"/>
                    </a:ext>
                  </a:extLst>
                </p:cNvPr>
                <p:cNvSpPr txBox="1">
                  <a:spLocks noChangeArrowheads="1"/>
                </p:cNvSpPr>
                <p:nvPr/>
              </p:nvSpPr>
              <p:spPr bwMode="auto">
                <a:xfrm>
                  <a:off x="-1702256" y="1447433"/>
                  <a:ext cx="2115228" cy="57023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Problemen in het bedrijf</a:t>
                  </a:r>
                </a:p>
              </p:txBody>
            </p:sp>
            <p:sp>
              <p:nvSpPr>
                <p:cNvPr id="27" name="Tekstvak 2">
                  <a:extLst>
                    <a:ext uri="{FF2B5EF4-FFF2-40B4-BE49-F238E27FC236}">
                      <a16:creationId xmlns:a16="http://schemas.microsoft.com/office/drawing/2014/main" id="{F6D2988B-3BD5-4FBC-8DA5-DFE030C21E5E}"/>
                    </a:ext>
                  </a:extLst>
                </p:cNvPr>
                <p:cNvSpPr txBox="1">
                  <a:spLocks noChangeArrowheads="1"/>
                </p:cNvSpPr>
                <p:nvPr/>
              </p:nvSpPr>
              <p:spPr bwMode="auto">
                <a:xfrm>
                  <a:off x="955408" y="1986735"/>
                  <a:ext cx="1885950" cy="50355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Opbouw reparatiecultuur</a:t>
                  </a:r>
                </a:p>
              </p:txBody>
            </p:sp>
            <p:sp>
              <p:nvSpPr>
                <p:cNvPr id="28" name="Vrije vorm: vorm 27">
                  <a:extLst>
                    <a:ext uri="{FF2B5EF4-FFF2-40B4-BE49-F238E27FC236}">
                      <a16:creationId xmlns:a16="http://schemas.microsoft.com/office/drawing/2014/main" id="{940BE45D-D0DC-4B2D-A1EF-A1B6343350EB}"/>
                    </a:ext>
                  </a:extLst>
                </p:cNvPr>
                <p:cNvSpPr/>
                <p:nvPr/>
              </p:nvSpPr>
              <p:spPr>
                <a:xfrm>
                  <a:off x="2943225" y="971550"/>
                  <a:ext cx="449458" cy="504825"/>
                </a:xfrm>
                <a:custGeom>
                  <a:avLst/>
                  <a:gdLst>
                    <a:gd name="connsiteX0" fmla="*/ 0 w 449458"/>
                    <a:gd name="connsiteY0" fmla="*/ 0 h 504825"/>
                    <a:gd name="connsiteX1" fmla="*/ 381000 w 449458"/>
                    <a:gd name="connsiteY1" fmla="*/ 238125 h 504825"/>
                    <a:gd name="connsiteX2" fmla="*/ 447675 w 449458"/>
                    <a:gd name="connsiteY2" fmla="*/ 504825 h 504825"/>
                  </a:gdLst>
                  <a:ahLst/>
                  <a:cxnLst>
                    <a:cxn ang="0">
                      <a:pos x="connsiteX0" y="connsiteY0"/>
                    </a:cxn>
                    <a:cxn ang="0">
                      <a:pos x="connsiteX1" y="connsiteY1"/>
                    </a:cxn>
                    <a:cxn ang="0">
                      <a:pos x="connsiteX2" y="connsiteY2"/>
                    </a:cxn>
                  </a:cxnLst>
                  <a:rect l="l" t="t" r="r" b="b"/>
                  <a:pathLst>
                    <a:path w="449458" h="504825">
                      <a:moveTo>
                        <a:pt x="0" y="0"/>
                      </a:moveTo>
                      <a:cubicBezTo>
                        <a:pt x="153194" y="76994"/>
                        <a:pt x="306388" y="153988"/>
                        <a:pt x="381000" y="238125"/>
                      </a:cubicBezTo>
                      <a:cubicBezTo>
                        <a:pt x="455613" y="322263"/>
                        <a:pt x="451644" y="413544"/>
                        <a:pt x="447675" y="504825"/>
                      </a:cubicBezTo>
                    </a:path>
                  </a:pathLst>
                </a:custGeom>
                <a:noFill/>
                <a:ln w="1905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29" name="Vrije vorm: vorm 28">
                  <a:extLst>
                    <a:ext uri="{FF2B5EF4-FFF2-40B4-BE49-F238E27FC236}">
                      <a16:creationId xmlns:a16="http://schemas.microsoft.com/office/drawing/2014/main" id="{E005B195-BDB0-4434-A47C-B7737C65F342}"/>
                    </a:ext>
                  </a:extLst>
                </p:cNvPr>
                <p:cNvSpPr/>
                <p:nvPr/>
              </p:nvSpPr>
              <p:spPr>
                <a:xfrm>
                  <a:off x="-705721" y="1181316"/>
                  <a:ext cx="95250" cy="342900"/>
                </a:xfrm>
                <a:custGeom>
                  <a:avLst/>
                  <a:gdLst>
                    <a:gd name="connsiteX0" fmla="*/ 199730 w 199730"/>
                    <a:gd name="connsiteY0" fmla="*/ 400050 h 400050"/>
                    <a:gd name="connsiteX1" fmla="*/ 9230 w 199730"/>
                    <a:gd name="connsiteY1" fmla="*/ 180975 h 400050"/>
                    <a:gd name="connsiteX2" fmla="*/ 47330 w 199730"/>
                    <a:gd name="connsiteY2" fmla="*/ 0 h 400050"/>
                  </a:gdLst>
                  <a:ahLst/>
                  <a:cxnLst>
                    <a:cxn ang="0">
                      <a:pos x="connsiteX0" y="connsiteY0"/>
                    </a:cxn>
                    <a:cxn ang="0">
                      <a:pos x="connsiteX1" y="connsiteY1"/>
                    </a:cxn>
                    <a:cxn ang="0">
                      <a:pos x="connsiteX2" y="connsiteY2"/>
                    </a:cxn>
                  </a:cxnLst>
                  <a:rect l="l" t="t" r="r" b="b"/>
                  <a:pathLst>
                    <a:path w="199730" h="400050">
                      <a:moveTo>
                        <a:pt x="199730" y="400050"/>
                      </a:moveTo>
                      <a:cubicBezTo>
                        <a:pt x="117180" y="323850"/>
                        <a:pt x="34630" y="247650"/>
                        <a:pt x="9230" y="180975"/>
                      </a:cubicBezTo>
                      <a:cubicBezTo>
                        <a:pt x="-16170" y="114300"/>
                        <a:pt x="15580" y="57150"/>
                        <a:pt x="47330" y="0"/>
                      </a:cubicBezTo>
                    </a:path>
                  </a:pathLst>
                </a:custGeom>
                <a:noFill/>
                <a:ln w="1905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30" name="Vrije vorm: vorm 29">
                  <a:extLst>
                    <a:ext uri="{FF2B5EF4-FFF2-40B4-BE49-F238E27FC236}">
                      <a16:creationId xmlns:a16="http://schemas.microsoft.com/office/drawing/2014/main" id="{9E5DAE48-E5F4-427D-B950-764242472770}"/>
                    </a:ext>
                  </a:extLst>
                </p:cNvPr>
                <p:cNvSpPr/>
                <p:nvPr/>
              </p:nvSpPr>
              <p:spPr>
                <a:xfrm rot="1218157">
                  <a:off x="591766" y="-401115"/>
                  <a:ext cx="3938772" cy="1992186"/>
                </a:xfrm>
                <a:custGeom>
                  <a:avLst/>
                  <a:gdLst>
                    <a:gd name="connsiteX0" fmla="*/ 0 w 1885950"/>
                    <a:gd name="connsiteY0" fmla="*/ 431221 h 431221"/>
                    <a:gd name="connsiteX1" fmla="*/ 1152525 w 1885950"/>
                    <a:gd name="connsiteY1" fmla="*/ 2596 h 431221"/>
                    <a:gd name="connsiteX2" fmla="*/ 1885950 w 1885950"/>
                    <a:gd name="connsiteY2" fmla="*/ 240721 h 431221"/>
                    <a:gd name="connsiteX3" fmla="*/ 1885950 w 1885950"/>
                    <a:gd name="connsiteY3" fmla="*/ 240721 h 431221"/>
                  </a:gdLst>
                  <a:ahLst/>
                  <a:cxnLst>
                    <a:cxn ang="0">
                      <a:pos x="connsiteX0" y="connsiteY0"/>
                    </a:cxn>
                    <a:cxn ang="0">
                      <a:pos x="connsiteX1" y="connsiteY1"/>
                    </a:cxn>
                    <a:cxn ang="0">
                      <a:pos x="connsiteX2" y="connsiteY2"/>
                    </a:cxn>
                    <a:cxn ang="0">
                      <a:pos x="connsiteX3" y="connsiteY3"/>
                    </a:cxn>
                  </a:cxnLst>
                  <a:rect l="l" t="t" r="r" b="b"/>
                  <a:pathLst>
                    <a:path w="1885950" h="431221">
                      <a:moveTo>
                        <a:pt x="0" y="431221"/>
                      </a:moveTo>
                      <a:cubicBezTo>
                        <a:pt x="419100" y="232783"/>
                        <a:pt x="838200" y="34346"/>
                        <a:pt x="1152525" y="2596"/>
                      </a:cubicBezTo>
                      <a:cubicBezTo>
                        <a:pt x="1466850" y="-29154"/>
                        <a:pt x="1885950" y="240721"/>
                        <a:pt x="1885950" y="240721"/>
                      </a:cubicBezTo>
                      <a:lnTo>
                        <a:pt x="1885950" y="240721"/>
                      </a:lnTo>
                    </a:path>
                  </a:pathLst>
                </a:custGeom>
                <a:noFill/>
                <a:ln w="19050" cap="flat" cmpd="sng" algn="ctr">
                  <a:solidFill>
                    <a:srgbClr val="4472C4">
                      <a:shade val="50000"/>
                    </a:srgbClr>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31" name="Vrije vorm: vorm 30">
                  <a:extLst>
                    <a:ext uri="{FF2B5EF4-FFF2-40B4-BE49-F238E27FC236}">
                      <a16:creationId xmlns:a16="http://schemas.microsoft.com/office/drawing/2014/main" id="{9420C894-C614-484E-B3D8-F2912E53EC0D}"/>
                    </a:ext>
                  </a:extLst>
                </p:cNvPr>
                <p:cNvSpPr/>
                <p:nvPr/>
              </p:nvSpPr>
              <p:spPr>
                <a:xfrm>
                  <a:off x="2705732" y="2109078"/>
                  <a:ext cx="555553" cy="345018"/>
                </a:xfrm>
                <a:custGeom>
                  <a:avLst/>
                  <a:gdLst>
                    <a:gd name="connsiteX0" fmla="*/ 1228725 w 1228725"/>
                    <a:gd name="connsiteY0" fmla="*/ 0 h 366058"/>
                    <a:gd name="connsiteX1" fmla="*/ 342900 w 1228725"/>
                    <a:gd name="connsiteY1" fmla="*/ 323850 h 366058"/>
                    <a:gd name="connsiteX2" fmla="*/ 0 w 1228725"/>
                    <a:gd name="connsiteY2" fmla="*/ 352425 h 366058"/>
                  </a:gdLst>
                  <a:ahLst/>
                  <a:cxnLst>
                    <a:cxn ang="0">
                      <a:pos x="connsiteX0" y="connsiteY0"/>
                    </a:cxn>
                    <a:cxn ang="0">
                      <a:pos x="connsiteX1" y="connsiteY1"/>
                    </a:cxn>
                    <a:cxn ang="0">
                      <a:pos x="connsiteX2" y="connsiteY2"/>
                    </a:cxn>
                  </a:cxnLst>
                  <a:rect l="l" t="t" r="r" b="b"/>
                  <a:pathLst>
                    <a:path w="1228725" h="366058">
                      <a:moveTo>
                        <a:pt x="1228725" y="0"/>
                      </a:moveTo>
                      <a:cubicBezTo>
                        <a:pt x="888206" y="132556"/>
                        <a:pt x="547688" y="265112"/>
                        <a:pt x="342900" y="323850"/>
                      </a:cubicBezTo>
                      <a:cubicBezTo>
                        <a:pt x="138112" y="382588"/>
                        <a:pt x="69056" y="367506"/>
                        <a:pt x="0" y="352425"/>
                      </a:cubicBezTo>
                    </a:path>
                  </a:pathLst>
                </a:custGeom>
                <a:noFill/>
                <a:ln w="1905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32" name="Vrije vorm: vorm 31">
                  <a:extLst>
                    <a:ext uri="{FF2B5EF4-FFF2-40B4-BE49-F238E27FC236}">
                      <a16:creationId xmlns:a16="http://schemas.microsoft.com/office/drawing/2014/main" id="{32FB781A-DFAF-4BB1-9400-47CCFEF07BE2}"/>
                    </a:ext>
                  </a:extLst>
                </p:cNvPr>
                <p:cNvSpPr/>
                <p:nvPr/>
              </p:nvSpPr>
              <p:spPr>
                <a:xfrm>
                  <a:off x="942975" y="1285873"/>
                  <a:ext cx="524551" cy="665113"/>
                </a:xfrm>
                <a:custGeom>
                  <a:avLst/>
                  <a:gdLst>
                    <a:gd name="connsiteX0" fmla="*/ 781050 w 781050"/>
                    <a:gd name="connsiteY0" fmla="*/ 895350 h 895350"/>
                    <a:gd name="connsiteX1" fmla="*/ 161925 w 781050"/>
                    <a:gd name="connsiteY1" fmla="*/ 342900 h 895350"/>
                    <a:gd name="connsiteX2" fmla="*/ 0 w 781050"/>
                    <a:gd name="connsiteY2" fmla="*/ 0 h 895350"/>
                    <a:gd name="connsiteX3" fmla="*/ 0 w 781050"/>
                    <a:gd name="connsiteY3" fmla="*/ 0 h 895350"/>
                    <a:gd name="connsiteX4" fmla="*/ 0 w 781050"/>
                    <a:gd name="connsiteY4" fmla="*/ 0 h 89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 h="895350">
                      <a:moveTo>
                        <a:pt x="781050" y="895350"/>
                      </a:moveTo>
                      <a:cubicBezTo>
                        <a:pt x="536575" y="693737"/>
                        <a:pt x="292100" y="492125"/>
                        <a:pt x="161925" y="342900"/>
                      </a:cubicBezTo>
                      <a:cubicBezTo>
                        <a:pt x="31750" y="193675"/>
                        <a:pt x="0" y="0"/>
                        <a:pt x="0" y="0"/>
                      </a:cubicBezTo>
                      <a:lnTo>
                        <a:pt x="0" y="0"/>
                      </a:lnTo>
                      <a:lnTo>
                        <a:pt x="0" y="0"/>
                      </a:lnTo>
                    </a:path>
                  </a:pathLst>
                </a:custGeom>
                <a:noFill/>
                <a:ln w="1905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sp>
            <p:nvSpPr>
              <p:cNvPr id="21" name="Tekstvak 2">
                <a:extLst>
                  <a:ext uri="{FF2B5EF4-FFF2-40B4-BE49-F238E27FC236}">
                    <a16:creationId xmlns:a16="http://schemas.microsoft.com/office/drawing/2014/main" id="{A88917A4-67E4-4170-86B3-48E60F871DD6}"/>
                  </a:ext>
                </a:extLst>
              </p:cNvPr>
              <p:cNvSpPr txBox="1">
                <a:spLocks noChangeArrowheads="1"/>
              </p:cNvSpPr>
              <p:nvPr/>
            </p:nvSpPr>
            <p:spPr bwMode="auto">
              <a:xfrm>
                <a:off x="-958150" y="2895600"/>
                <a:ext cx="5952417" cy="24511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900" dirty="0">
                    <a:effectLst/>
                    <a:latin typeface="Calibri" panose="020F0502020204030204" pitchFamily="34" charset="0"/>
                    <a:ea typeface="Calibri" panose="020F0502020204030204" pitchFamily="34" charset="0"/>
                    <a:cs typeface="Times New Roman" panose="02020603050405020304" pitchFamily="18" charset="0"/>
                  </a:rPr>
                  <a:t>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7" name="Vrije vorm: vorm 16">
              <a:extLst>
                <a:ext uri="{FF2B5EF4-FFF2-40B4-BE49-F238E27FC236}">
                  <a16:creationId xmlns:a16="http://schemas.microsoft.com/office/drawing/2014/main" id="{EC7C2496-34D8-4141-B0AF-597E872EE0BC}"/>
                </a:ext>
              </a:extLst>
            </p:cNvPr>
            <p:cNvSpPr/>
            <p:nvPr/>
          </p:nvSpPr>
          <p:spPr>
            <a:xfrm rot="11571335">
              <a:off x="1315890" y="3347503"/>
              <a:ext cx="5370065" cy="2378912"/>
            </a:xfrm>
            <a:custGeom>
              <a:avLst/>
              <a:gdLst>
                <a:gd name="connsiteX0" fmla="*/ 0 w 1885950"/>
                <a:gd name="connsiteY0" fmla="*/ 431221 h 431221"/>
                <a:gd name="connsiteX1" fmla="*/ 1152525 w 1885950"/>
                <a:gd name="connsiteY1" fmla="*/ 2596 h 431221"/>
                <a:gd name="connsiteX2" fmla="*/ 1885950 w 1885950"/>
                <a:gd name="connsiteY2" fmla="*/ 240721 h 431221"/>
                <a:gd name="connsiteX3" fmla="*/ 1885950 w 1885950"/>
                <a:gd name="connsiteY3" fmla="*/ 240721 h 431221"/>
              </a:gdLst>
              <a:ahLst/>
              <a:cxnLst>
                <a:cxn ang="0">
                  <a:pos x="connsiteX0" y="connsiteY0"/>
                </a:cxn>
                <a:cxn ang="0">
                  <a:pos x="connsiteX1" y="connsiteY1"/>
                </a:cxn>
                <a:cxn ang="0">
                  <a:pos x="connsiteX2" y="connsiteY2"/>
                </a:cxn>
                <a:cxn ang="0">
                  <a:pos x="connsiteX3" y="connsiteY3"/>
                </a:cxn>
              </a:cxnLst>
              <a:rect l="l" t="t" r="r" b="b"/>
              <a:pathLst>
                <a:path w="1885950" h="431221">
                  <a:moveTo>
                    <a:pt x="0" y="431221"/>
                  </a:moveTo>
                  <a:cubicBezTo>
                    <a:pt x="419100" y="232783"/>
                    <a:pt x="838200" y="34346"/>
                    <a:pt x="1152525" y="2596"/>
                  </a:cubicBezTo>
                  <a:cubicBezTo>
                    <a:pt x="1466850" y="-29154"/>
                    <a:pt x="1885950" y="240721"/>
                    <a:pt x="1885950" y="240721"/>
                  </a:cubicBezTo>
                  <a:lnTo>
                    <a:pt x="1885950" y="240721"/>
                  </a:lnTo>
                </a:path>
              </a:pathLst>
            </a:custGeom>
            <a:noFill/>
            <a:ln w="19050" cap="flat" cmpd="sng" algn="ctr">
              <a:solidFill>
                <a:srgbClr val="4472C4">
                  <a:shade val="50000"/>
                </a:srgbClr>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spTree>
    <p:extLst>
      <p:ext uri="{BB962C8B-B14F-4D97-AF65-F5344CB8AC3E}">
        <p14:creationId xmlns:p14="http://schemas.microsoft.com/office/powerpoint/2010/main" val="29694333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70FC72-3B6B-412E-A9F0-3F7B422EECBD}"/>
              </a:ext>
            </a:extLst>
          </p:cNvPr>
          <p:cNvSpPr>
            <a:spLocks noGrp="1"/>
          </p:cNvSpPr>
          <p:nvPr>
            <p:ph type="title"/>
          </p:nvPr>
        </p:nvSpPr>
        <p:spPr/>
        <p:txBody>
          <a:bodyPr/>
          <a:lstStyle/>
          <a:p>
            <a:r>
              <a:rPr lang="nl-NL" dirty="0">
                <a:solidFill>
                  <a:srgbClr val="00ACB0"/>
                </a:solidFill>
              </a:rPr>
              <a:t>Opdracht in tweetal: Teken</a:t>
            </a:r>
          </a:p>
        </p:txBody>
      </p:sp>
      <p:sp>
        <p:nvSpPr>
          <p:cNvPr id="3" name="Tijdelijke aanduiding voor inhoud 2">
            <a:extLst>
              <a:ext uri="{FF2B5EF4-FFF2-40B4-BE49-F238E27FC236}">
                <a16:creationId xmlns:a16="http://schemas.microsoft.com/office/drawing/2014/main" id="{69D687B4-AC2C-4671-BA10-06C4B53C666A}"/>
              </a:ext>
            </a:extLst>
          </p:cNvPr>
          <p:cNvSpPr>
            <a:spLocks noGrp="1"/>
          </p:cNvSpPr>
          <p:nvPr>
            <p:ph idx="1"/>
          </p:nvPr>
        </p:nvSpPr>
        <p:spPr>
          <a:xfrm>
            <a:off x="685800" y="1981200"/>
            <a:ext cx="7772400" cy="1879848"/>
          </a:xfrm>
        </p:spPr>
        <p:txBody>
          <a:bodyPr/>
          <a:lstStyle/>
          <a:p>
            <a:pPr marL="0" indent="0">
              <a:buNone/>
            </a:pPr>
            <a:r>
              <a:rPr lang="nl-NL" dirty="0">
                <a:solidFill>
                  <a:schemeClr val="tx2"/>
                </a:solidFill>
              </a:rPr>
              <a:t>een voorbeeld van een ad hoc oplossing uit jullie praktijk die voorkomt dat er een structurele oplossing komt</a:t>
            </a:r>
          </a:p>
        </p:txBody>
      </p:sp>
    </p:spTree>
    <p:extLst>
      <p:ext uri="{BB962C8B-B14F-4D97-AF65-F5344CB8AC3E}">
        <p14:creationId xmlns:p14="http://schemas.microsoft.com/office/powerpoint/2010/main" val="29972019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CAC90A34-2258-D444-BDA1-0505225795B5}"/>
              </a:ext>
            </a:extLst>
          </p:cNvPr>
          <p:cNvSpPr>
            <a:spLocks noGrp="1" noChangeArrowheads="1"/>
          </p:cNvSpPr>
          <p:nvPr>
            <p:ph type="title"/>
          </p:nvPr>
        </p:nvSpPr>
        <p:spPr>
          <a:xfrm>
            <a:off x="685800" y="160337"/>
            <a:ext cx="7772400" cy="1143000"/>
          </a:xfrm>
        </p:spPr>
        <p:txBody>
          <a:bodyPr/>
          <a:lstStyle/>
          <a:p>
            <a:r>
              <a:rPr lang="en-NL" altLang="en-NL" dirty="0">
                <a:solidFill>
                  <a:srgbClr val="00ACB0"/>
                </a:solidFill>
              </a:rPr>
              <a:t>Kim &amp; Anderson (1998)</a:t>
            </a:r>
          </a:p>
        </p:txBody>
      </p:sp>
      <p:sp>
        <p:nvSpPr>
          <p:cNvPr id="24578" name="Content Placeholder 2">
            <a:extLst>
              <a:ext uri="{FF2B5EF4-FFF2-40B4-BE49-F238E27FC236}">
                <a16:creationId xmlns:a16="http://schemas.microsoft.com/office/drawing/2014/main" id="{AE8F3067-D3CE-C741-A8B6-67F178C72FBF}"/>
              </a:ext>
            </a:extLst>
          </p:cNvPr>
          <p:cNvSpPr>
            <a:spLocks noGrp="1" noChangeArrowheads="1"/>
          </p:cNvSpPr>
          <p:nvPr>
            <p:ph idx="1"/>
          </p:nvPr>
        </p:nvSpPr>
        <p:spPr>
          <a:xfrm>
            <a:off x="716688" y="1246981"/>
            <a:ext cx="7881938" cy="4364038"/>
          </a:xfrm>
        </p:spPr>
        <p:txBody>
          <a:bodyPr/>
          <a:lstStyle/>
          <a:p>
            <a:r>
              <a:rPr lang="en-NL" altLang="en-NL" dirty="0"/>
              <a:t>Acht archetypen</a:t>
            </a:r>
          </a:p>
          <a:p>
            <a:pPr marL="533400" lvl="1" indent="0">
              <a:buFont typeface="Zapf Dingbats" charset="2"/>
              <a:buNone/>
            </a:pPr>
            <a:r>
              <a:rPr lang="en-NL" altLang="en-NL" dirty="0"/>
              <a:t>1. Icarus paradox (succes-leidt-tot-falen);</a:t>
            </a:r>
          </a:p>
          <a:p>
            <a:pPr marL="533400" lvl="1" indent="0">
              <a:buFont typeface="Zapf Dingbats" charset="2"/>
              <a:buNone/>
            </a:pPr>
            <a:r>
              <a:rPr lang="en-NL" altLang="en-NL" dirty="0"/>
              <a:t>2. Afschuiven;</a:t>
            </a:r>
          </a:p>
          <a:p>
            <a:pPr marL="533400" lvl="1" indent="0">
              <a:buFont typeface="Zapf Dingbats" charset="2"/>
              <a:buNone/>
            </a:pPr>
            <a:r>
              <a:rPr lang="en-NL" altLang="en-NL" dirty="0"/>
              <a:t>3. Beperkingen aan succes;</a:t>
            </a:r>
          </a:p>
          <a:p>
            <a:pPr marL="533400" lvl="1" indent="0">
              <a:buFont typeface="Zapf Dingbats" charset="2"/>
              <a:buNone/>
            </a:pPr>
            <a:r>
              <a:rPr lang="en-NL" altLang="en-NL" dirty="0"/>
              <a:t>4. Verschuivende doelen;</a:t>
            </a:r>
          </a:p>
          <a:p>
            <a:pPr marL="533400" lvl="1" indent="0">
              <a:buFont typeface="Zapf Dingbats" charset="2"/>
              <a:buNone/>
            </a:pPr>
            <a:r>
              <a:rPr lang="en-NL" altLang="en-NL" dirty="0"/>
              <a:t>5. Groei en onderinvestering;</a:t>
            </a:r>
          </a:p>
          <a:p>
            <a:pPr marL="533400" lvl="1" indent="0">
              <a:buFont typeface="Zapf Dingbats" charset="2"/>
              <a:buNone/>
            </a:pPr>
            <a:r>
              <a:rPr lang="en-NL" altLang="en-NL" dirty="0"/>
              <a:t>6. Succes-leidt-tot-aandacht;</a:t>
            </a:r>
          </a:p>
          <a:p>
            <a:pPr marL="533400" lvl="1" indent="0">
              <a:buFont typeface="Zapf Dingbats" charset="2"/>
              <a:buNone/>
            </a:pPr>
            <a:r>
              <a:rPr lang="en-NL" altLang="en-NL" dirty="0"/>
              <a:t>7. Escalatie</a:t>
            </a:r>
          </a:p>
          <a:p>
            <a:pPr marL="533400" lvl="1" indent="0">
              <a:buFont typeface="Zapf Dingbats" charset="2"/>
              <a:buNone/>
            </a:pPr>
            <a:r>
              <a:rPr lang="en-NL" altLang="en-NL" dirty="0"/>
              <a:t>8. Individueel gewin</a:t>
            </a:r>
          </a:p>
        </p:txBody>
      </p:sp>
    </p:spTree>
    <p:extLst>
      <p:ext uri="{BB962C8B-B14F-4D97-AF65-F5344CB8AC3E}">
        <p14:creationId xmlns:p14="http://schemas.microsoft.com/office/powerpoint/2010/main" val="8156722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ECF6789-4B05-814D-86C0-C6CCC2246EC5}"/>
              </a:ext>
            </a:extLst>
          </p:cNvPr>
          <p:cNvSpPr>
            <a:spLocks noGrp="1" noChangeArrowheads="1"/>
          </p:cNvSpPr>
          <p:nvPr>
            <p:ph type="title"/>
          </p:nvPr>
        </p:nvSpPr>
        <p:spPr/>
        <p:txBody>
          <a:bodyPr/>
          <a:lstStyle/>
          <a:p>
            <a:r>
              <a:rPr lang="en-NL" altLang="en-NL" dirty="0">
                <a:solidFill>
                  <a:srgbClr val="00ACB0"/>
                </a:solidFill>
              </a:rPr>
              <a:t>1. Succes-leidt-tot-falen</a:t>
            </a:r>
          </a:p>
        </p:txBody>
      </p:sp>
      <p:pic>
        <p:nvPicPr>
          <p:cNvPr id="25602" name="Picture 4" descr="Diagram&#10;&#10;Description automatically generated">
            <a:extLst>
              <a:ext uri="{FF2B5EF4-FFF2-40B4-BE49-F238E27FC236}">
                <a16:creationId xmlns:a16="http://schemas.microsoft.com/office/drawing/2014/main" id="{6A5B4B65-1D64-614C-A13D-DCFC4CAF10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773238"/>
            <a:ext cx="3708400"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6" descr="Diagram&#10;&#10;Description automatically generated">
            <a:extLst>
              <a:ext uri="{FF2B5EF4-FFF2-40B4-BE49-F238E27FC236}">
                <a16:creationId xmlns:a16="http://schemas.microsoft.com/office/drawing/2014/main" id="{D8D507D0-06A1-064F-9D4B-481298DD9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475" y="1804988"/>
            <a:ext cx="4117975" cy="408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3119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93E6E-05A8-E445-873B-35427D1F92EF}"/>
              </a:ext>
            </a:extLst>
          </p:cNvPr>
          <p:cNvSpPr>
            <a:spLocks noGrp="1"/>
          </p:cNvSpPr>
          <p:nvPr>
            <p:ph type="title"/>
          </p:nvPr>
        </p:nvSpPr>
        <p:spPr/>
        <p:txBody>
          <a:bodyPr/>
          <a:lstStyle/>
          <a:p>
            <a:endParaRPr lang="en-NL"/>
          </a:p>
        </p:txBody>
      </p:sp>
      <p:sp>
        <p:nvSpPr>
          <p:cNvPr id="6" name="Oval 5">
            <a:extLst>
              <a:ext uri="{FF2B5EF4-FFF2-40B4-BE49-F238E27FC236}">
                <a16:creationId xmlns:a16="http://schemas.microsoft.com/office/drawing/2014/main" id="{A3FF63C1-1C78-3A43-B035-E500B29AF3ED}"/>
              </a:ext>
            </a:extLst>
          </p:cNvPr>
          <p:cNvSpPr/>
          <p:nvPr/>
        </p:nvSpPr>
        <p:spPr bwMode="auto">
          <a:xfrm>
            <a:off x="1979712" y="2708920"/>
            <a:ext cx="914400" cy="9144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NL" sz="2400" b="0" i="0" u="none" strike="noStrike" cap="none" normalizeH="0" baseline="0">
              <a:ln>
                <a:noFill/>
              </a:ln>
              <a:solidFill>
                <a:schemeClr val="tx1"/>
              </a:solidFill>
              <a:effectLst/>
              <a:latin typeface="Arial" charset="0"/>
            </a:endParaRPr>
          </a:p>
        </p:txBody>
      </p:sp>
      <p:sp>
        <p:nvSpPr>
          <p:cNvPr id="9" name="Oval 8">
            <a:extLst>
              <a:ext uri="{FF2B5EF4-FFF2-40B4-BE49-F238E27FC236}">
                <a16:creationId xmlns:a16="http://schemas.microsoft.com/office/drawing/2014/main" id="{058187BE-4E9C-B04D-B830-F3648E8947B5}"/>
              </a:ext>
            </a:extLst>
          </p:cNvPr>
          <p:cNvSpPr/>
          <p:nvPr/>
        </p:nvSpPr>
        <p:spPr bwMode="auto">
          <a:xfrm>
            <a:off x="1043608" y="2492896"/>
            <a:ext cx="914400" cy="9144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NL" sz="2400" b="0" i="0" u="none" strike="noStrike" cap="none" normalizeH="0" baseline="0">
              <a:ln>
                <a:noFill/>
              </a:ln>
              <a:solidFill>
                <a:schemeClr val="tx1"/>
              </a:solidFill>
              <a:effectLst/>
              <a:latin typeface="Arial" charset="0"/>
            </a:endParaRPr>
          </a:p>
        </p:txBody>
      </p:sp>
      <p:sp>
        <p:nvSpPr>
          <p:cNvPr id="10" name="Oval 9">
            <a:extLst>
              <a:ext uri="{FF2B5EF4-FFF2-40B4-BE49-F238E27FC236}">
                <a16:creationId xmlns:a16="http://schemas.microsoft.com/office/drawing/2014/main" id="{0267EC2A-D9ED-2743-9421-E1AE8423DAFB}"/>
              </a:ext>
            </a:extLst>
          </p:cNvPr>
          <p:cNvSpPr/>
          <p:nvPr/>
        </p:nvSpPr>
        <p:spPr bwMode="auto">
          <a:xfrm rot="6529656">
            <a:off x="3203848" y="4077072"/>
            <a:ext cx="914400" cy="9144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NL" sz="2400" b="0" i="0" u="none" strike="noStrike" cap="none" normalizeH="0" baseline="0">
              <a:ln>
                <a:noFill/>
              </a:ln>
              <a:solidFill>
                <a:schemeClr val="tx1"/>
              </a:solidFill>
              <a:effectLst/>
              <a:latin typeface="Arial" charset="0"/>
            </a:endParaRPr>
          </a:p>
        </p:txBody>
      </p:sp>
      <p:sp>
        <p:nvSpPr>
          <p:cNvPr id="13" name="Oval 12">
            <a:extLst>
              <a:ext uri="{FF2B5EF4-FFF2-40B4-BE49-F238E27FC236}">
                <a16:creationId xmlns:a16="http://schemas.microsoft.com/office/drawing/2014/main" id="{3C90A803-1A14-C648-9FEA-F6E4616EF33F}"/>
              </a:ext>
            </a:extLst>
          </p:cNvPr>
          <p:cNvSpPr/>
          <p:nvPr/>
        </p:nvSpPr>
        <p:spPr bwMode="auto">
          <a:xfrm>
            <a:off x="3661048" y="3672998"/>
            <a:ext cx="2088232" cy="127787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pPr>
            <a:r>
              <a:rPr lang="nl-NL" sz="1700" dirty="0" err="1">
                <a:latin typeface="Arial" charset="0"/>
              </a:rPr>
              <a:t>Decreasing</a:t>
            </a:r>
            <a:r>
              <a:rPr lang="nl-NL" sz="1700" dirty="0">
                <a:latin typeface="Arial" charset="0"/>
              </a:rPr>
              <a:t> </a:t>
            </a:r>
            <a:r>
              <a:rPr lang="nl-NL" sz="1700" dirty="0" err="1">
                <a:latin typeface="Arial" charset="0"/>
              </a:rPr>
              <a:t>internal</a:t>
            </a:r>
            <a:r>
              <a:rPr lang="nl-NL" sz="1700" dirty="0">
                <a:latin typeface="Arial" charset="0"/>
              </a:rPr>
              <a:t> </a:t>
            </a:r>
            <a:r>
              <a:rPr lang="nl-NL" sz="1700" dirty="0" err="1">
                <a:latin typeface="Arial" charset="0"/>
              </a:rPr>
              <a:t>motivation</a:t>
            </a:r>
            <a:endParaRPr lang="en-NL" sz="1700" dirty="0">
              <a:latin typeface="Arial" charset="0"/>
            </a:endParaRPr>
          </a:p>
        </p:txBody>
      </p:sp>
      <p:sp>
        <p:nvSpPr>
          <p:cNvPr id="14" name="Oval 13">
            <a:extLst>
              <a:ext uri="{FF2B5EF4-FFF2-40B4-BE49-F238E27FC236}">
                <a16:creationId xmlns:a16="http://schemas.microsoft.com/office/drawing/2014/main" id="{53E99D00-A241-B840-A65B-930DFBC60B87}"/>
              </a:ext>
            </a:extLst>
          </p:cNvPr>
          <p:cNvSpPr/>
          <p:nvPr/>
        </p:nvSpPr>
        <p:spPr bwMode="auto">
          <a:xfrm>
            <a:off x="1764466" y="1813403"/>
            <a:ext cx="1900544" cy="13716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20000"/>
              </a:spcBef>
              <a:spcAft>
                <a:spcPct val="0"/>
              </a:spcAft>
              <a:buClrTx/>
              <a:buSzTx/>
              <a:tabLst/>
            </a:pPr>
            <a:r>
              <a:rPr kumimoji="0" lang="en-GB" sz="1700" b="0" i="0" u="none" strike="noStrike" cap="none" normalizeH="0" baseline="0" dirty="0">
                <a:ln>
                  <a:noFill/>
                </a:ln>
                <a:solidFill>
                  <a:schemeClr val="tx1"/>
                </a:solidFill>
                <a:effectLst/>
                <a:latin typeface="Arial" charset="0"/>
              </a:rPr>
              <a:t>U</a:t>
            </a:r>
            <a:r>
              <a:rPr kumimoji="0" lang="en-NL" sz="1700" b="0" i="0" u="none" strike="noStrike" cap="none" normalizeH="0" baseline="0" dirty="0">
                <a:ln>
                  <a:noFill/>
                </a:ln>
                <a:solidFill>
                  <a:schemeClr val="tx1"/>
                </a:solidFill>
                <a:effectLst/>
                <a:latin typeface="Arial" charset="0"/>
              </a:rPr>
              <a:t>nder performing staff</a:t>
            </a:r>
          </a:p>
        </p:txBody>
      </p:sp>
      <p:sp>
        <p:nvSpPr>
          <p:cNvPr id="15" name="Oval 14">
            <a:extLst>
              <a:ext uri="{FF2B5EF4-FFF2-40B4-BE49-F238E27FC236}">
                <a16:creationId xmlns:a16="http://schemas.microsoft.com/office/drawing/2014/main" id="{04BCC704-83B3-E94D-B0F1-9526BC7479B3}"/>
              </a:ext>
            </a:extLst>
          </p:cNvPr>
          <p:cNvSpPr/>
          <p:nvPr/>
        </p:nvSpPr>
        <p:spPr bwMode="auto">
          <a:xfrm>
            <a:off x="5618236" y="1749161"/>
            <a:ext cx="1900544" cy="1371600"/>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pPr>
            <a:r>
              <a:rPr lang="nl-NL" sz="1700" dirty="0" err="1">
                <a:latin typeface="Arial" charset="0"/>
              </a:rPr>
              <a:t>Increasing</a:t>
            </a:r>
            <a:r>
              <a:rPr lang="nl-NL" sz="1700" dirty="0">
                <a:latin typeface="Arial" charset="0"/>
              </a:rPr>
              <a:t> control</a:t>
            </a:r>
            <a:endParaRPr lang="en-NL" sz="1700" dirty="0">
              <a:latin typeface="Arial" charset="0"/>
            </a:endParaRPr>
          </a:p>
        </p:txBody>
      </p:sp>
    </p:spTree>
    <p:extLst>
      <p:ext uri="{BB962C8B-B14F-4D97-AF65-F5344CB8AC3E}">
        <p14:creationId xmlns:p14="http://schemas.microsoft.com/office/powerpoint/2010/main" val="4878025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67C32C76-DD22-BF4C-AA89-58AEA5364C96}"/>
              </a:ext>
            </a:extLst>
          </p:cNvPr>
          <p:cNvSpPr>
            <a:spLocks noGrp="1" noChangeArrowheads="1"/>
          </p:cNvSpPr>
          <p:nvPr>
            <p:ph type="title"/>
          </p:nvPr>
        </p:nvSpPr>
        <p:spPr>
          <a:xfrm>
            <a:off x="467544" y="265112"/>
            <a:ext cx="7772400" cy="1143000"/>
          </a:xfrm>
        </p:spPr>
        <p:txBody>
          <a:bodyPr/>
          <a:lstStyle/>
          <a:p>
            <a:r>
              <a:rPr lang="en-NL" altLang="en-NL" dirty="0">
                <a:solidFill>
                  <a:srgbClr val="00ACB0"/>
                </a:solidFill>
              </a:rPr>
              <a:t>2. Afschuiven</a:t>
            </a:r>
          </a:p>
        </p:txBody>
      </p:sp>
      <p:pic>
        <p:nvPicPr>
          <p:cNvPr id="26626" name="Content Placeholder 4" descr="Diagram&#10;&#10;Description automatically generated">
            <a:extLst>
              <a:ext uri="{FF2B5EF4-FFF2-40B4-BE49-F238E27FC236}">
                <a16:creationId xmlns:a16="http://schemas.microsoft.com/office/drawing/2014/main" id="{9D9C7651-5498-5C49-A70A-84A612CFFDA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7175" y="1628775"/>
            <a:ext cx="3954463" cy="4392613"/>
          </a:xfrm>
        </p:spPr>
      </p:pic>
      <p:pic>
        <p:nvPicPr>
          <p:cNvPr id="26627" name="Picture 8" descr="Diagram&#10;&#10;Description automatically generated">
            <a:extLst>
              <a:ext uri="{FF2B5EF4-FFF2-40B4-BE49-F238E27FC236}">
                <a16:creationId xmlns:a16="http://schemas.microsoft.com/office/drawing/2014/main" id="{F0AA1053-0811-F541-8587-054807DC0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28775"/>
            <a:ext cx="3954463"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8018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35561-581B-77C3-020A-9474306D6926}"/>
              </a:ext>
            </a:extLst>
          </p:cNvPr>
          <p:cNvSpPr>
            <a:spLocks noGrp="1"/>
          </p:cNvSpPr>
          <p:nvPr>
            <p:ph type="title"/>
          </p:nvPr>
        </p:nvSpPr>
        <p:spPr/>
        <p:txBody>
          <a:bodyPr/>
          <a:lstStyle/>
          <a:p>
            <a:endParaRPr lang="en-GB"/>
          </a:p>
        </p:txBody>
      </p:sp>
      <p:pic>
        <p:nvPicPr>
          <p:cNvPr id="8" name="Content Placeholder 7" descr="A person looking at pictures of birds&#10;&#10;Description automatically generated">
            <a:extLst>
              <a:ext uri="{FF2B5EF4-FFF2-40B4-BE49-F238E27FC236}">
                <a16:creationId xmlns:a16="http://schemas.microsoft.com/office/drawing/2014/main" id="{068B5085-0BC1-1394-A413-0971718D49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6287" y="1268760"/>
            <a:ext cx="7171913" cy="4071466"/>
          </a:xfrm>
        </p:spPr>
      </p:pic>
    </p:spTree>
    <p:extLst>
      <p:ext uri="{BB962C8B-B14F-4D97-AF65-F5344CB8AC3E}">
        <p14:creationId xmlns:p14="http://schemas.microsoft.com/office/powerpoint/2010/main" val="10374516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41BF0B5E-5CF4-FF4C-A919-3A97D530574F}"/>
              </a:ext>
            </a:extLst>
          </p:cNvPr>
          <p:cNvSpPr>
            <a:spLocks noGrp="1" noChangeArrowheads="1"/>
          </p:cNvSpPr>
          <p:nvPr>
            <p:ph type="title"/>
          </p:nvPr>
        </p:nvSpPr>
        <p:spPr>
          <a:xfrm>
            <a:off x="685800" y="336550"/>
            <a:ext cx="7772400" cy="1143000"/>
          </a:xfrm>
        </p:spPr>
        <p:txBody>
          <a:bodyPr/>
          <a:lstStyle/>
          <a:p>
            <a:r>
              <a:rPr lang="en-NL" altLang="en-NL" dirty="0">
                <a:solidFill>
                  <a:srgbClr val="00ACB0"/>
                </a:solidFill>
              </a:rPr>
              <a:t>3. Beperkingen aan succes</a:t>
            </a:r>
          </a:p>
        </p:txBody>
      </p:sp>
      <p:pic>
        <p:nvPicPr>
          <p:cNvPr id="27650" name="Picture 4" descr="Diagram&#10;&#10;Description automatically generated">
            <a:extLst>
              <a:ext uri="{FF2B5EF4-FFF2-40B4-BE49-F238E27FC236}">
                <a16:creationId xmlns:a16="http://schemas.microsoft.com/office/drawing/2014/main" id="{8EA1AB23-94ED-2747-B9BD-42E1B94C2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367091"/>
            <a:ext cx="593090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6" descr="Diagram&#10;&#10;Description automatically generated">
            <a:extLst>
              <a:ext uri="{FF2B5EF4-FFF2-40B4-BE49-F238E27FC236}">
                <a16:creationId xmlns:a16="http://schemas.microsoft.com/office/drawing/2014/main" id="{8711AA28-6E6E-354B-B9BD-78308E91CD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722434"/>
            <a:ext cx="59309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79300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1E33B8-DFB4-42BE-83F9-11CD1B3D020E}"/>
              </a:ext>
            </a:extLst>
          </p:cNvPr>
          <p:cNvSpPr>
            <a:spLocks noGrp="1"/>
          </p:cNvSpPr>
          <p:nvPr>
            <p:ph type="title"/>
          </p:nvPr>
        </p:nvSpPr>
        <p:spPr>
          <a:xfrm>
            <a:off x="656263" y="190500"/>
            <a:ext cx="7772400" cy="1143000"/>
          </a:xfrm>
        </p:spPr>
        <p:txBody>
          <a:bodyPr/>
          <a:lstStyle/>
          <a:p>
            <a:r>
              <a:rPr lang="nl-NL" sz="3200" dirty="0">
                <a:solidFill>
                  <a:srgbClr val="00ACB0"/>
                </a:solidFill>
              </a:rPr>
              <a:t>Frankrijk raakt achterop door kwaliteit</a:t>
            </a:r>
          </a:p>
        </p:txBody>
      </p:sp>
      <p:sp>
        <p:nvSpPr>
          <p:cNvPr id="3" name="Tijdelijke aanduiding voor inhoud 2">
            <a:extLst>
              <a:ext uri="{FF2B5EF4-FFF2-40B4-BE49-F238E27FC236}">
                <a16:creationId xmlns:a16="http://schemas.microsoft.com/office/drawing/2014/main" id="{836116BC-7E4A-4A92-BC63-DF433E0B3BAB}"/>
              </a:ext>
            </a:extLst>
          </p:cNvPr>
          <p:cNvSpPr>
            <a:spLocks noGrp="1"/>
          </p:cNvSpPr>
          <p:nvPr>
            <p:ph idx="1"/>
          </p:nvPr>
        </p:nvSpPr>
        <p:spPr>
          <a:xfrm>
            <a:off x="652835" y="1333041"/>
            <a:ext cx="7772400" cy="2593435"/>
          </a:xfrm>
        </p:spPr>
        <p:txBody>
          <a:bodyPr/>
          <a:lstStyle/>
          <a:p>
            <a:pPr marL="0" indent="0">
              <a:buNone/>
            </a:pPr>
            <a:r>
              <a:rPr lang="nl-NL" sz="1800" dirty="0"/>
              <a:t>Frankrijk kijkt enigszins ongerust naar de snelle groei van nieuwe wijnlanden als Nieuw Zeeland, de Verenigde Staten, Australië, Zuid Afrika en Chili. Het probleem heeft te maken met de overtuiging van de Fransen dat elke streek die wijn produceert haar eigen onderscheidend karakter heeft die ten koste van alles beschermd moet worden. De stringente wetten die hieruit voortvloeien (appellation </a:t>
            </a:r>
            <a:r>
              <a:rPr lang="nl-NL" sz="1800" dirty="0" err="1"/>
              <a:t>contrôlée</a:t>
            </a:r>
            <a:r>
              <a:rPr lang="nl-NL" sz="1800" dirty="0"/>
              <a:t>) reguleren vrijwel elk aspect van het maken van wijn. Dat zorgt voor kwaliteitsgarantie, maar het maakt het ook moeilijk om de wijn aan te passen aan voorkeuren van klanten en aan nieuwe technologie</a:t>
            </a:r>
          </a:p>
        </p:txBody>
      </p:sp>
      <p:grpSp>
        <p:nvGrpSpPr>
          <p:cNvPr id="4" name="Groep 3">
            <a:extLst>
              <a:ext uri="{FF2B5EF4-FFF2-40B4-BE49-F238E27FC236}">
                <a16:creationId xmlns:a16="http://schemas.microsoft.com/office/drawing/2014/main" id="{C46317D4-B458-43B6-9C33-8333A8CE2FE9}"/>
              </a:ext>
            </a:extLst>
          </p:cNvPr>
          <p:cNvGrpSpPr/>
          <p:nvPr/>
        </p:nvGrpSpPr>
        <p:grpSpPr>
          <a:xfrm>
            <a:off x="904135" y="4149080"/>
            <a:ext cx="7269799" cy="1097399"/>
            <a:chOff x="686577" y="4572560"/>
            <a:chExt cx="7269799" cy="1097399"/>
          </a:xfrm>
        </p:grpSpPr>
        <p:sp>
          <p:nvSpPr>
            <p:cNvPr id="5" name="Tekstvak 4">
              <a:extLst>
                <a:ext uri="{FF2B5EF4-FFF2-40B4-BE49-F238E27FC236}">
                  <a16:creationId xmlns:a16="http://schemas.microsoft.com/office/drawing/2014/main" id="{C6013EF6-A866-498A-8621-1DAFE04E2995}"/>
                </a:ext>
              </a:extLst>
            </p:cNvPr>
            <p:cNvSpPr txBox="1"/>
            <p:nvPr/>
          </p:nvSpPr>
          <p:spPr>
            <a:xfrm>
              <a:off x="686577" y="4572560"/>
              <a:ext cx="2376264" cy="338554"/>
            </a:xfrm>
            <a:prstGeom prst="rect">
              <a:avLst/>
            </a:prstGeom>
            <a:noFill/>
          </p:spPr>
          <p:txBody>
            <a:bodyPr wrap="square" rtlCol="0">
              <a:spAutoFit/>
            </a:bodyPr>
            <a:lstStyle/>
            <a:p>
              <a:r>
                <a:rPr lang="nl-NL" sz="1600" kern="0" dirty="0">
                  <a:solidFill>
                    <a:srgbClr val="C00000"/>
                  </a:solidFill>
                </a:rPr>
                <a:t>appellation </a:t>
              </a:r>
              <a:r>
                <a:rPr lang="nl-NL" sz="1600" kern="0" dirty="0" err="1">
                  <a:solidFill>
                    <a:srgbClr val="C00000"/>
                  </a:solidFill>
                </a:rPr>
                <a:t>contrôlée</a:t>
              </a:r>
              <a:endParaRPr lang="nl-NL" sz="1600" dirty="0">
                <a:solidFill>
                  <a:srgbClr val="C00000"/>
                </a:solidFill>
              </a:endParaRPr>
            </a:p>
          </p:txBody>
        </p:sp>
        <p:sp>
          <p:nvSpPr>
            <p:cNvPr id="6" name="Tekstvak 5">
              <a:extLst>
                <a:ext uri="{FF2B5EF4-FFF2-40B4-BE49-F238E27FC236}">
                  <a16:creationId xmlns:a16="http://schemas.microsoft.com/office/drawing/2014/main" id="{525B4C13-AD96-4B55-9DA8-509727814CBC}"/>
                </a:ext>
              </a:extLst>
            </p:cNvPr>
            <p:cNvSpPr txBox="1"/>
            <p:nvPr/>
          </p:nvSpPr>
          <p:spPr>
            <a:xfrm>
              <a:off x="896443" y="5186404"/>
              <a:ext cx="2378496" cy="338554"/>
            </a:xfrm>
            <a:prstGeom prst="rect">
              <a:avLst/>
            </a:prstGeom>
            <a:noFill/>
          </p:spPr>
          <p:txBody>
            <a:bodyPr wrap="square" rtlCol="0">
              <a:spAutoFit/>
            </a:bodyPr>
            <a:lstStyle/>
            <a:p>
              <a:r>
                <a:rPr lang="nl-NL" sz="1600" kern="0" dirty="0">
                  <a:solidFill>
                    <a:srgbClr val="000000"/>
                  </a:solidFill>
                </a:rPr>
                <a:t>kwaliteitsgarantie</a:t>
              </a:r>
            </a:p>
          </p:txBody>
        </p:sp>
        <p:sp>
          <p:nvSpPr>
            <p:cNvPr id="7" name="Tekstvak 6">
              <a:extLst>
                <a:ext uri="{FF2B5EF4-FFF2-40B4-BE49-F238E27FC236}">
                  <a16:creationId xmlns:a16="http://schemas.microsoft.com/office/drawing/2014/main" id="{78B1B99D-B391-4C20-9E96-1A428CAA4A62}"/>
                </a:ext>
              </a:extLst>
            </p:cNvPr>
            <p:cNvSpPr txBox="1"/>
            <p:nvPr/>
          </p:nvSpPr>
          <p:spPr>
            <a:xfrm>
              <a:off x="4349106" y="4572560"/>
              <a:ext cx="2919389" cy="338554"/>
            </a:xfrm>
            <a:prstGeom prst="rect">
              <a:avLst/>
            </a:prstGeom>
            <a:noFill/>
          </p:spPr>
          <p:txBody>
            <a:bodyPr wrap="none" rtlCol="0">
              <a:spAutoFit/>
            </a:bodyPr>
            <a:lstStyle/>
            <a:p>
              <a:r>
                <a:rPr lang="nl-NL" sz="1600" kern="0" dirty="0">
                  <a:solidFill>
                    <a:srgbClr val="000000"/>
                  </a:solidFill>
                </a:rPr>
                <a:t>Gering aanpassingsvermogen</a:t>
              </a:r>
            </a:p>
          </p:txBody>
        </p:sp>
        <p:sp>
          <p:nvSpPr>
            <p:cNvPr id="8" name="Tekstvak 7">
              <a:extLst>
                <a:ext uri="{FF2B5EF4-FFF2-40B4-BE49-F238E27FC236}">
                  <a16:creationId xmlns:a16="http://schemas.microsoft.com/office/drawing/2014/main" id="{CC7C21DC-429F-4C57-99A5-9BA22250C102}"/>
                </a:ext>
              </a:extLst>
            </p:cNvPr>
            <p:cNvSpPr txBox="1"/>
            <p:nvPr/>
          </p:nvSpPr>
          <p:spPr>
            <a:xfrm>
              <a:off x="4542463" y="5085184"/>
              <a:ext cx="2189777" cy="584775"/>
            </a:xfrm>
            <a:prstGeom prst="rect">
              <a:avLst/>
            </a:prstGeom>
            <a:noFill/>
          </p:spPr>
          <p:txBody>
            <a:bodyPr wrap="square" rtlCol="0">
              <a:spAutoFit/>
            </a:bodyPr>
            <a:lstStyle/>
            <a:p>
              <a:r>
                <a:rPr lang="nl-NL" sz="1600" dirty="0"/>
                <a:t>Marktaandeel</a:t>
              </a:r>
            </a:p>
            <a:p>
              <a:r>
                <a:rPr lang="nl-NL" sz="1600" dirty="0"/>
                <a:t>Wordt kleiner</a:t>
              </a:r>
            </a:p>
          </p:txBody>
        </p:sp>
        <p:cxnSp>
          <p:nvCxnSpPr>
            <p:cNvPr id="10" name="Rechte verbindingslijn 9">
              <a:extLst>
                <a:ext uri="{FF2B5EF4-FFF2-40B4-BE49-F238E27FC236}">
                  <a16:creationId xmlns:a16="http://schemas.microsoft.com/office/drawing/2014/main" id="{10EDA5F8-0A14-441A-9938-FAA74146D348}"/>
                </a:ext>
              </a:extLst>
            </p:cNvPr>
            <p:cNvCxnSpPr/>
            <p:nvPr/>
          </p:nvCxnSpPr>
          <p:spPr bwMode="auto">
            <a:xfrm>
              <a:off x="1619672" y="4911114"/>
              <a:ext cx="0" cy="275290"/>
            </a:xfrm>
            <a:prstGeom prst="line">
              <a:avLst/>
            </a:prstGeom>
            <a:noFill/>
            <a:ln w="19050" cap="flat" cmpd="sng" algn="ctr">
              <a:solidFill>
                <a:srgbClr val="FF0000"/>
              </a:solidFill>
              <a:prstDash val="solid"/>
              <a:round/>
              <a:headEnd type="arrow" w="med" len="med"/>
              <a:tailEnd type="none" w="med" len="med"/>
            </a:ln>
            <a:effectLst/>
          </p:spPr>
        </p:cxnSp>
        <p:cxnSp>
          <p:nvCxnSpPr>
            <p:cNvPr id="12" name="Rechte verbindingslijn met pijl 11">
              <a:extLst>
                <a:ext uri="{FF2B5EF4-FFF2-40B4-BE49-F238E27FC236}">
                  <a16:creationId xmlns:a16="http://schemas.microsoft.com/office/drawing/2014/main" id="{6296E402-BF36-41DE-A297-695FAA3A590D}"/>
                </a:ext>
              </a:extLst>
            </p:cNvPr>
            <p:cNvCxnSpPr/>
            <p:nvPr/>
          </p:nvCxnSpPr>
          <p:spPr bwMode="auto">
            <a:xfrm>
              <a:off x="2843808" y="4741837"/>
              <a:ext cx="1440160" cy="0"/>
            </a:xfrm>
            <a:prstGeom prst="straightConnector1">
              <a:avLst/>
            </a:prstGeom>
            <a:noFill/>
            <a:ln w="9525" cap="flat" cmpd="sng" algn="ctr">
              <a:solidFill>
                <a:srgbClr val="FF0000"/>
              </a:solidFill>
              <a:prstDash val="solid"/>
              <a:round/>
              <a:headEnd type="none" w="med" len="med"/>
              <a:tailEnd type="triangle"/>
            </a:ln>
            <a:effectLst/>
          </p:spPr>
        </p:cxnSp>
        <p:sp>
          <p:nvSpPr>
            <p:cNvPr id="15" name="Boog 14">
              <a:extLst>
                <a:ext uri="{FF2B5EF4-FFF2-40B4-BE49-F238E27FC236}">
                  <a16:creationId xmlns:a16="http://schemas.microsoft.com/office/drawing/2014/main" id="{D6D0D72E-906A-4185-9F72-FD67C86A6808}"/>
                </a:ext>
              </a:extLst>
            </p:cNvPr>
            <p:cNvSpPr/>
            <p:nvPr/>
          </p:nvSpPr>
          <p:spPr bwMode="auto">
            <a:xfrm>
              <a:off x="7380312" y="4712513"/>
              <a:ext cx="576064" cy="45719"/>
            </a:xfrm>
            <a:prstGeom prst="arc">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sp>
          <p:nvSpPr>
            <p:cNvPr id="16" name="Vrije vorm: vorm 15">
              <a:extLst>
                <a:ext uri="{FF2B5EF4-FFF2-40B4-BE49-F238E27FC236}">
                  <a16:creationId xmlns:a16="http://schemas.microsoft.com/office/drawing/2014/main" id="{E2050608-141B-432E-B29E-713C4BFB960A}"/>
                </a:ext>
              </a:extLst>
            </p:cNvPr>
            <p:cNvSpPr/>
            <p:nvPr/>
          </p:nvSpPr>
          <p:spPr bwMode="auto">
            <a:xfrm>
              <a:off x="6017342" y="4734232"/>
              <a:ext cx="1803437" cy="530942"/>
            </a:xfrm>
            <a:custGeom>
              <a:avLst/>
              <a:gdLst>
                <a:gd name="connsiteX0" fmla="*/ 1253613 w 1803437"/>
                <a:gd name="connsiteY0" fmla="*/ 0 h 530942"/>
                <a:gd name="connsiteX1" fmla="*/ 1740310 w 1803437"/>
                <a:gd name="connsiteY1" fmla="*/ 309716 h 530942"/>
                <a:gd name="connsiteX2" fmla="*/ 0 w 1803437"/>
                <a:gd name="connsiteY2" fmla="*/ 530942 h 530942"/>
              </a:gdLst>
              <a:ahLst/>
              <a:cxnLst>
                <a:cxn ang="0">
                  <a:pos x="connsiteX0" y="connsiteY0"/>
                </a:cxn>
                <a:cxn ang="0">
                  <a:pos x="connsiteX1" y="connsiteY1"/>
                </a:cxn>
                <a:cxn ang="0">
                  <a:pos x="connsiteX2" y="connsiteY2"/>
                </a:cxn>
              </a:cxnLst>
              <a:rect l="l" t="t" r="r" b="b"/>
              <a:pathLst>
                <a:path w="1803437" h="530942">
                  <a:moveTo>
                    <a:pt x="1253613" y="0"/>
                  </a:moveTo>
                  <a:cubicBezTo>
                    <a:pt x="1601429" y="110613"/>
                    <a:pt x="1949245" y="221226"/>
                    <a:pt x="1740310" y="309716"/>
                  </a:cubicBezTo>
                  <a:cubicBezTo>
                    <a:pt x="1531375" y="398206"/>
                    <a:pt x="765687" y="464574"/>
                    <a:pt x="0" y="530942"/>
                  </a:cubicBezTo>
                </a:path>
              </a:pathLst>
            </a:custGeom>
            <a:noFill/>
            <a:ln w="9525" cap="flat" cmpd="sng" algn="ctr">
              <a:solidFill>
                <a:srgbClr val="FF0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grpSp>
      <p:sp>
        <p:nvSpPr>
          <p:cNvPr id="9" name="Vrije vorm: vorm 8">
            <a:extLst>
              <a:ext uri="{FF2B5EF4-FFF2-40B4-BE49-F238E27FC236}">
                <a16:creationId xmlns:a16="http://schemas.microsoft.com/office/drawing/2014/main" id="{0299CAE1-200F-42E0-8F4D-144340047289}"/>
              </a:ext>
            </a:extLst>
          </p:cNvPr>
          <p:cNvSpPr/>
          <p:nvPr/>
        </p:nvSpPr>
        <p:spPr bwMode="auto">
          <a:xfrm>
            <a:off x="2728452" y="4557252"/>
            <a:ext cx="1961535" cy="353961"/>
          </a:xfrm>
          <a:custGeom>
            <a:avLst/>
            <a:gdLst>
              <a:gd name="connsiteX0" fmla="*/ 1961535 w 1961535"/>
              <a:gd name="connsiteY0" fmla="*/ 353961 h 353961"/>
              <a:gd name="connsiteX1" fmla="*/ 398206 w 1961535"/>
              <a:gd name="connsiteY1" fmla="*/ 206477 h 353961"/>
              <a:gd name="connsiteX2" fmla="*/ 0 w 1961535"/>
              <a:gd name="connsiteY2" fmla="*/ 0 h 353961"/>
              <a:gd name="connsiteX3" fmla="*/ 0 w 1961535"/>
              <a:gd name="connsiteY3" fmla="*/ 0 h 353961"/>
            </a:gdLst>
            <a:ahLst/>
            <a:cxnLst>
              <a:cxn ang="0">
                <a:pos x="connsiteX0" y="connsiteY0"/>
              </a:cxn>
              <a:cxn ang="0">
                <a:pos x="connsiteX1" y="connsiteY1"/>
              </a:cxn>
              <a:cxn ang="0">
                <a:pos x="connsiteX2" y="connsiteY2"/>
              </a:cxn>
              <a:cxn ang="0">
                <a:pos x="connsiteX3" y="connsiteY3"/>
              </a:cxn>
            </a:cxnLst>
            <a:rect l="l" t="t" r="r" b="b"/>
            <a:pathLst>
              <a:path w="1961535" h="353961">
                <a:moveTo>
                  <a:pt x="1961535" y="353961"/>
                </a:moveTo>
                <a:cubicBezTo>
                  <a:pt x="1343331" y="309715"/>
                  <a:pt x="725128" y="265470"/>
                  <a:pt x="398206" y="206477"/>
                </a:cubicBezTo>
                <a:cubicBezTo>
                  <a:pt x="71283" y="147483"/>
                  <a:pt x="0" y="0"/>
                  <a:pt x="0" y="0"/>
                </a:cubicBezTo>
                <a:lnTo>
                  <a:pt x="0" y="0"/>
                </a:lnTo>
              </a:path>
            </a:pathLst>
          </a:custGeom>
          <a:noFill/>
          <a:ln w="9525" cap="flat" cmpd="sng" algn="ctr">
            <a:solidFill>
              <a:srgbClr val="FF0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nl-NL"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2842057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56BBAAB8-1D67-324C-9D1A-50094CDA080E}"/>
              </a:ext>
            </a:extLst>
          </p:cNvPr>
          <p:cNvSpPr>
            <a:spLocks noGrp="1" noChangeArrowheads="1"/>
          </p:cNvSpPr>
          <p:nvPr>
            <p:ph type="title"/>
          </p:nvPr>
        </p:nvSpPr>
        <p:spPr>
          <a:xfrm>
            <a:off x="685800" y="332656"/>
            <a:ext cx="7772400" cy="1143000"/>
          </a:xfrm>
        </p:spPr>
        <p:txBody>
          <a:bodyPr/>
          <a:lstStyle/>
          <a:p>
            <a:r>
              <a:rPr lang="en-NL" altLang="en-NL" dirty="0">
                <a:solidFill>
                  <a:srgbClr val="00ACB0"/>
                </a:solidFill>
              </a:rPr>
              <a:t>4. Verschuivende doelen</a:t>
            </a:r>
          </a:p>
        </p:txBody>
      </p:sp>
      <p:pic>
        <p:nvPicPr>
          <p:cNvPr id="28674" name="Picture 4" descr="Diagram&#10;&#10;Description automatically generated">
            <a:extLst>
              <a:ext uri="{FF2B5EF4-FFF2-40B4-BE49-F238E27FC236}">
                <a16:creationId xmlns:a16="http://schemas.microsoft.com/office/drawing/2014/main" id="{93BE2062-6E99-FB41-8488-4DE21D9A56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75" y="1824038"/>
            <a:ext cx="3654425"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6" descr="Diagram&#10;&#10;Description automatically generated">
            <a:extLst>
              <a:ext uri="{FF2B5EF4-FFF2-40B4-BE49-F238E27FC236}">
                <a16:creationId xmlns:a16="http://schemas.microsoft.com/office/drawing/2014/main" id="{E4D53BC1-8D66-7341-AA7C-6C651B3A7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824038"/>
            <a:ext cx="3886200"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64127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10;&#10;Description automatically generated">
            <a:extLst>
              <a:ext uri="{FF2B5EF4-FFF2-40B4-BE49-F238E27FC236}">
                <a16:creationId xmlns:a16="http://schemas.microsoft.com/office/drawing/2014/main" id="{5200D0B0-F1F7-3546-B75D-3321C9EB86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6900" y="836712"/>
            <a:ext cx="2870200" cy="3873500"/>
          </a:xfrm>
        </p:spPr>
      </p:pic>
    </p:spTree>
    <p:extLst>
      <p:ext uri="{BB962C8B-B14F-4D97-AF65-F5344CB8AC3E}">
        <p14:creationId xmlns:p14="http://schemas.microsoft.com/office/powerpoint/2010/main" val="17185210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6B125-46F0-4354-A966-2EEEAEA4E4C3}"/>
              </a:ext>
            </a:extLst>
          </p:cNvPr>
          <p:cNvSpPr>
            <a:spLocks noGrp="1"/>
          </p:cNvSpPr>
          <p:nvPr>
            <p:ph type="title"/>
          </p:nvPr>
        </p:nvSpPr>
        <p:spPr>
          <a:xfrm>
            <a:off x="755576" y="262048"/>
            <a:ext cx="7772400" cy="1143000"/>
          </a:xfrm>
        </p:spPr>
        <p:txBody>
          <a:bodyPr/>
          <a:lstStyle/>
          <a:p>
            <a:r>
              <a:rPr lang="nl-NL" dirty="0">
                <a:solidFill>
                  <a:srgbClr val="00ACB0"/>
                </a:solidFill>
              </a:rPr>
              <a:t>Verschuivende doelen</a:t>
            </a:r>
          </a:p>
        </p:txBody>
      </p:sp>
      <p:grpSp>
        <p:nvGrpSpPr>
          <p:cNvPr id="4" name="Groep 3">
            <a:extLst>
              <a:ext uri="{FF2B5EF4-FFF2-40B4-BE49-F238E27FC236}">
                <a16:creationId xmlns:a16="http://schemas.microsoft.com/office/drawing/2014/main" id="{C9B79D61-4135-49C1-8258-BA526CA599C7}"/>
              </a:ext>
            </a:extLst>
          </p:cNvPr>
          <p:cNvGrpSpPr/>
          <p:nvPr/>
        </p:nvGrpSpPr>
        <p:grpSpPr>
          <a:xfrm>
            <a:off x="387436" y="1700808"/>
            <a:ext cx="8369128" cy="3707090"/>
            <a:chOff x="501181" y="638175"/>
            <a:chExt cx="4051952" cy="2070974"/>
          </a:xfrm>
        </p:grpSpPr>
        <p:grpSp>
          <p:nvGrpSpPr>
            <p:cNvPr id="5" name="Groep 4">
              <a:extLst>
                <a:ext uri="{FF2B5EF4-FFF2-40B4-BE49-F238E27FC236}">
                  <a16:creationId xmlns:a16="http://schemas.microsoft.com/office/drawing/2014/main" id="{9D1E1DED-C92B-4A09-9D16-924B4427C7AB}"/>
                </a:ext>
              </a:extLst>
            </p:cNvPr>
            <p:cNvGrpSpPr/>
            <p:nvPr/>
          </p:nvGrpSpPr>
          <p:grpSpPr>
            <a:xfrm>
              <a:off x="914273" y="638175"/>
              <a:ext cx="3638860" cy="1630262"/>
              <a:chOff x="-127" y="0"/>
              <a:chExt cx="3638860" cy="1630262"/>
            </a:xfrm>
          </p:grpSpPr>
          <p:sp>
            <p:nvSpPr>
              <p:cNvPr id="7" name="Tekstvak 2">
                <a:extLst>
                  <a:ext uri="{FF2B5EF4-FFF2-40B4-BE49-F238E27FC236}">
                    <a16:creationId xmlns:a16="http://schemas.microsoft.com/office/drawing/2014/main" id="{FB884B46-006A-4F18-B7CE-76F6A5F2CCE5}"/>
                  </a:ext>
                </a:extLst>
              </p:cNvPr>
              <p:cNvSpPr txBox="1">
                <a:spLocks noChangeArrowheads="1"/>
              </p:cNvSpPr>
              <p:nvPr/>
            </p:nvSpPr>
            <p:spPr bwMode="auto">
              <a:xfrm>
                <a:off x="-127" y="95048"/>
                <a:ext cx="924559" cy="57086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Doelen die gesteld zijn</a:t>
                </a:r>
              </a:p>
            </p:txBody>
          </p:sp>
          <p:sp>
            <p:nvSpPr>
              <p:cNvPr id="8" name="Tekstvak 2">
                <a:extLst>
                  <a:ext uri="{FF2B5EF4-FFF2-40B4-BE49-F238E27FC236}">
                    <a16:creationId xmlns:a16="http://schemas.microsoft.com/office/drawing/2014/main" id="{F5793FCC-DCEA-4024-A182-8ACC9CD3DFA8}"/>
                  </a:ext>
                </a:extLst>
              </p:cNvPr>
              <p:cNvSpPr txBox="1">
                <a:spLocks noChangeArrowheads="1"/>
              </p:cNvSpPr>
              <p:nvPr/>
            </p:nvSpPr>
            <p:spPr bwMode="auto">
              <a:xfrm>
                <a:off x="2323649" y="95048"/>
                <a:ext cx="1315084" cy="57086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2000" dirty="0">
                    <a:effectLst/>
                    <a:latin typeface="Calibri" panose="020F0502020204030204" pitchFamily="34" charset="0"/>
                    <a:ea typeface="Calibri" panose="020F0502020204030204" pitchFamily="34" charset="0"/>
                    <a:cs typeface="Times New Roman" panose="02020603050405020304" pitchFamily="18" charset="0"/>
                  </a:rPr>
                  <a:t>Resultaten blijken onder de maat</a:t>
                </a:r>
              </a:p>
            </p:txBody>
          </p:sp>
          <p:sp>
            <p:nvSpPr>
              <p:cNvPr id="9" name="Tekstvak 2">
                <a:extLst>
                  <a:ext uri="{FF2B5EF4-FFF2-40B4-BE49-F238E27FC236}">
                    <a16:creationId xmlns:a16="http://schemas.microsoft.com/office/drawing/2014/main" id="{1E03ED6E-23E0-434C-92D6-76BF60BE7E33}"/>
                  </a:ext>
                </a:extLst>
              </p:cNvPr>
              <p:cNvSpPr txBox="1">
                <a:spLocks noChangeArrowheads="1"/>
              </p:cNvSpPr>
              <p:nvPr/>
            </p:nvSpPr>
            <p:spPr bwMode="auto">
              <a:xfrm>
                <a:off x="904549" y="875883"/>
                <a:ext cx="1743074" cy="754379"/>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l-NL" sz="2000" dirty="0">
                    <a:effectLst/>
                    <a:latin typeface="Calibri" panose="020F0502020204030204" pitchFamily="34" charset="0"/>
                    <a:ea typeface="Calibri" panose="020F0502020204030204" pitchFamily="34" charset="0"/>
                    <a:cs typeface="Times New Roman" panose="02020603050405020304" pitchFamily="18" charset="0"/>
                  </a:rPr>
                  <a:t>Normen voor het halen van doelen worden naar beneden bijgesteld</a:t>
                </a:r>
              </a:p>
            </p:txBody>
          </p:sp>
          <p:sp>
            <p:nvSpPr>
              <p:cNvPr id="10" name="Vrije vorm: vorm 9">
                <a:extLst>
                  <a:ext uri="{FF2B5EF4-FFF2-40B4-BE49-F238E27FC236}">
                    <a16:creationId xmlns:a16="http://schemas.microsoft.com/office/drawing/2014/main" id="{46399048-9F2F-4357-856F-ACC1C778A79A}"/>
                  </a:ext>
                </a:extLst>
              </p:cNvPr>
              <p:cNvSpPr/>
              <p:nvPr/>
            </p:nvSpPr>
            <p:spPr>
              <a:xfrm>
                <a:off x="942975" y="0"/>
                <a:ext cx="1381125" cy="257315"/>
              </a:xfrm>
              <a:custGeom>
                <a:avLst/>
                <a:gdLst>
                  <a:gd name="connsiteX0" fmla="*/ 0 w 1381125"/>
                  <a:gd name="connsiteY0" fmla="*/ 257315 h 257315"/>
                  <a:gd name="connsiteX1" fmla="*/ 476250 w 1381125"/>
                  <a:gd name="connsiteY1" fmla="*/ 140 h 257315"/>
                  <a:gd name="connsiteX2" fmla="*/ 1381125 w 1381125"/>
                  <a:gd name="connsiteY2" fmla="*/ 228740 h 257315"/>
                </a:gdLst>
                <a:ahLst/>
                <a:cxnLst>
                  <a:cxn ang="0">
                    <a:pos x="connsiteX0" y="connsiteY0"/>
                  </a:cxn>
                  <a:cxn ang="0">
                    <a:pos x="connsiteX1" y="connsiteY1"/>
                  </a:cxn>
                  <a:cxn ang="0">
                    <a:pos x="connsiteX2" y="connsiteY2"/>
                  </a:cxn>
                </a:cxnLst>
                <a:rect l="l" t="t" r="r" b="b"/>
                <a:pathLst>
                  <a:path w="1381125" h="257315">
                    <a:moveTo>
                      <a:pt x="0" y="257315"/>
                    </a:moveTo>
                    <a:cubicBezTo>
                      <a:pt x="123031" y="131108"/>
                      <a:pt x="246063" y="4902"/>
                      <a:pt x="476250" y="140"/>
                    </a:cubicBezTo>
                    <a:cubicBezTo>
                      <a:pt x="706437" y="-4622"/>
                      <a:pt x="1043781" y="112059"/>
                      <a:pt x="1381125" y="228740"/>
                    </a:cubicBezTo>
                  </a:path>
                </a:pathLst>
              </a:custGeom>
              <a:noFill/>
              <a:ln w="19050" cap="flat" cmpd="sng" algn="ctr">
                <a:solidFill>
                  <a:srgbClr val="4472C4">
                    <a:shade val="50000"/>
                  </a:srgbClr>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1" name="Vrije vorm: vorm 10">
                <a:extLst>
                  <a:ext uri="{FF2B5EF4-FFF2-40B4-BE49-F238E27FC236}">
                    <a16:creationId xmlns:a16="http://schemas.microsoft.com/office/drawing/2014/main" id="{0A4F3F71-738C-46A6-BCC1-5EAF99C7D6E2}"/>
                  </a:ext>
                </a:extLst>
              </p:cNvPr>
              <p:cNvSpPr/>
              <p:nvPr/>
            </p:nvSpPr>
            <p:spPr>
              <a:xfrm>
                <a:off x="2657475" y="459788"/>
                <a:ext cx="328429" cy="711788"/>
              </a:xfrm>
              <a:custGeom>
                <a:avLst/>
                <a:gdLst>
                  <a:gd name="connsiteX0" fmla="*/ 457200 w 501194"/>
                  <a:gd name="connsiteY0" fmla="*/ 0 h 495300"/>
                  <a:gd name="connsiteX1" fmla="*/ 457200 w 501194"/>
                  <a:gd name="connsiteY1" fmla="*/ 276225 h 495300"/>
                  <a:gd name="connsiteX2" fmla="*/ 0 w 501194"/>
                  <a:gd name="connsiteY2" fmla="*/ 495300 h 495300"/>
                </a:gdLst>
                <a:ahLst/>
                <a:cxnLst>
                  <a:cxn ang="0">
                    <a:pos x="connsiteX0" y="connsiteY0"/>
                  </a:cxn>
                  <a:cxn ang="0">
                    <a:pos x="connsiteX1" y="connsiteY1"/>
                  </a:cxn>
                  <a:cxn ang="0">
                    <a:pos x="connsiteX2" y="connsiteY2"/>
                  </a:cxn>
                </a:cxnLst>
                <a:rect l="l" t="t" r="r" b="b"/>
                <a:pathLst>
                  <a:path w="501194" h="495300">
                    <a:moveTo>
                      <a:pt x="457200" y="0"/>
                    </a:moveTo>
                    <a:cubicBezTo>
                      <a:pt x="495300" y="96837"/>
                      <a:pt x="533400" y="193675"/>
                      <a:pt x="457200" y="276225"/>
                    </a:cubicBezTo>
                    <a:cubicBezTo>
                      <a:pt x="381000" y="358775"/>
                      <a:pt x="190500" y="427037"/>
                      <a:pt x="0" y="495300"/>
                    </a:cubicBezTo>
                  </a:path>
                </a:pathLst>
              </a:custGeom>
              <a:noFill/>
              <a:ln w="19050" cap="flat" cmpd="sng" algn="ctr">
                <a:solidFill>
                  <a:srgbClr val="4472C4">
                    <a:shade val="50000"/>
                  </a:srgbClr>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2" name="Vrije vorm: vorm 11">
                <a:extLst>
                  <a:ext uri="{FF2B5EF4-FFF2-40B4-BE49-F238E27FC236}">
                    <a16:creationId xmlns:a16="http://schemas.microsoft.com/office/drawing/2014/main" id="{E313D03E-4993-4F36-A499-DA00C8393DED}"/>
                  </a:ext>
                </a:extLst>
              </p:cNvPr>
              <p:cNvSpPr/>
              <p:nvPr/>
            </p:nvSpPr>
            <p:spPr>
              <a:xfrm>
                <a:off x="361950" y="685800"/>
                <a:ext cx="540878" cy="533400"/>
              </a:xfrm>
              <a:custGeom>
                <a:avLst/>
                <a:gdLst>
                  <a:gd name="connsiteX0" fmla="*/ 540878 w 540878"/>
                  <a:gd name="connsiteY0" fmla="*/ 533400 h 533400"/>
                  <a:gd name="connsiteX1" fmla="*/ 17003 w 540878"/>
                  <a:gd name="connsiteY1" fmla="*/ 304800 h 533400"/>
                  <a:gd name="connsiteX2" fmla="*/ 178928 w 540878"/>
                  <a:gd name="connsiteY2" fmla="*/ 0 h 533400"/>
                </a:gdLst>
                <a:ahLst/>
                <a:cxnLst>
                  <a:cxn ang="0">
                    <a:pos x="connsiteX0" y="connsiteY0"/>
                  </a:cxn>
                  <a:cxn ang="0">
                    <a:pos x="connsiteX1" y="connsiteY1"/>
                  </a:cxn>
                  <a:cxn ang="0">
                    <a:pos x="connsiteX2" y="connsiteY2"/>
                  </a:cxn>
                </a:cxnLst>
                <a:rect l="l" t="t" r="r" b="b"/>
                <a:pathLst>
                  <a:path w="540878" h="533400">
                    <a:moveTo>
                      <a:pt x="540878" y="533400"/>
                    </a:moveTo>
                    <a:cubicBezTo>
                      <a:pt x="309103" y="463550"/>
                      <a:pt x="77328" y="393700"/>
                      <a:pt x="17003" y="304800"/>
                    </a:cubicBezTo>
                    <a:cubicBezTo>
                      <a:pt x="-43322" y="215900"/>
                      <a:pt x="67803" y="107950"/>
                      <a:pt x="178928" y="0"/>
                    </a:cubicBezTo>
                  </a:path>
                </a:pathLst>
              </a:custGeom>
              <a:noFill/>
              <a:ln w="19050" cap="flat" cmpd="sng" algn="ctr">
                <a:solidFill>
                  <a:srgbClr val="4472C4">
                    <a:shade val="50000"/>
                  </a:srgbClr>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sp>
          <p:nvSpPr>
            <p:cNvPr id="6" name="Tekstvak 2">
              <a:extLst>
                <a:ext uri="{FF2B5EF4-FFF2-40B4-BE49-F238E27FC236}">
                  <a16:creationId xmlns:a16="http://schemas.microsoft.com/office/drawing/2014/main" id="{9C34C7E7-06B9-4B5F-A5FC-0F0B9BD512D4}"/>
                </a:ext>
              </a:extLst>
            </p:cNvPr>
            <p:cNvSpPr txBox="1">
              <a:spLocks noChangeArrowheads="1"/>
            </p:cNvSpPr>
            <p:nvPr/>
          </p:nvSpPr>
          <p:spPr bwMode="auto">
            <a:xfrm>
              <a:off x="501181" y="2426502"/>
              <a:ext cx="2742311" cy="282647"/>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nl-NL"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Patroon: doelen worden naar beneden bijgesteld</a:t>
              </a:r>
            </a:p>
          </p:txBody>
        </p:sp>
      </p:grpSp>
    </p:spTree>
    <p:extLst>
      <p:ext uri="{BB962C8B-B14F-4D97-AF65-F5344CB8AC3E}">
        <p14:creationId xmlns:p14="http://schemas.microsoft.com/office/powerpoint/2010/main" val="13506872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3771B3B4-0A63-724A-BE55-A686B14B2734}"/>
              </a:ext>
            </a:extLst>
          </p:cNvPr>
          <p:cNvSpPr>
            <a:spLocks noGrp="1" noChangeArrowheads="1"/>
          </p:cNvSpPr>
          <p:nvPr>
            <p:ph type="title"/>
          </p:nvPr>
        </p:nvSpPr>
        <p:spPr>
          <a:xfrm>
            <a:off x="685800" y="404664"/>
            <a:ext cx="7772400" cy="1143000"/>
          </a:xfrm>
        </p:spPr>
        <p:txBody>
          <a:bodyPr/>
          <a:lstStyle/>
          <a:p>
            <a:r>
              <a:rPr lang="en-NL" altLang="en-NL" dirty="0">
                <a:solidFill>
                  <a:srgbClr val="00ACB0"/>
                </a:solidFill>
              </a:rPr>
              <a:t>5. Groei en onderinvestering</a:t>
            </a:r>
          </a:p>
        </p:txBody>
      </p:sp>
      <p:pic>
        <p:nvPicPr>
          <p:cNvPr id="29698" name="Picture 4" descr="Diagram&#10;&#10;Description automatically generated">
            <a:extLst>
              <a:ext uri="{FF2B5EF4-FFF2-40B4-BE49-F238E27FC236}">
                <a16:creationId xmlns:a16="http://schemas.microsoft.com/office/drawing/2014/main" id="{66F2B7B4-12E0-5945-A317-2F306926E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700213"/>
            <a:ext cx="4032250"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6">
            <a:extLst>
              <a:ext uri="{FF2B5EF4-FFF2-40B4-BE49-F238E27FC236}">
                <a16:creationId xmlns:a16="http://schemas.microsoft.com/office/drawing/2014/main" id="{B243E4AF-213D-B449-AFF8-7F30B2372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700213"/>
            <a:ext cx="4297362"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89646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4E385A10-AFCA-434C-A98F-13CD452ACCC1}"/>
              </a:ext>
            </a:extLst>
          </p:cNvPr>
          <p:cNvSpPr>
            <a:spLocks noGrp="1" noChangeArrowheads="1"/>
          </p:cNvSpPr>
          <p:nvPr>
            <p:ph type="title"/>
          </p:nvPr>
        </p:nvSpPr>
        <p:spPr>
          <a:xfrm>
            <a:off x="838200" y="604838"/>
            <a:ext cx="6172200" cy="584200"/>
          </a:xfrm>
        </p:spPr>
        <p:txBody>
          <a:bodyPr/>
          <a:lstStyle/>
          <a:p>
            <a:r>
              <a:rPr lang="en-NL" altLang="en-NL" dirty="0">
                <a:solidFill>
                  <a:srgbClr val="00ACB0"/>
                </a:solidFill>
              </a:rPr>
              <a:t>6. Succes-leidt-tot-aandacht</a:t>
            </a:r>
          </a:p>
        </p:txBody>
      </p:sp>
      <p:pic>
        <p:nvPicPr>
          <p:cNvPr id="30722" name="Picture 4">
            <a:extLst>
              <a:ext uri="{FF2B5EF4-FFF2-40B4-BE49-F238E27FC236}">
                <a16:creationId xmlns:a16="http://schemas.microsoft.com/office/drawing/2014/main" id="{9D6309D7-245B-7347-953A-1D48C23E94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3356992"/>
            <a:ext cx="5048250"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6" descr="Diagram&#10;&#10;Description automatically generated">
            <a:extLst>
              <a:ext uri="{FF2B5EF4-FFF2-40B4-BE49-F238E27FC236}">
                <a16:creationId xmlns:a16="http://schemas.microsoft.com/office/drawing/2014/main" id="{030A1863-F864-A240-896D-1193399597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477668"/>
            <a:ext cx="50482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66505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D20B9F65-F818-AC41-B573-B971A3887B0A}"/>
              </a:ext>
            </a:extLst>
          </p:cNvPr>
          <p:cNvSpPr>
            <a:spLocks noGrp="1" noChangeArrowheads="1"/>
          </p:cNvSpPr>
          <p:nvPr>
            <p:ph type="title"/>
          </p:nvPr>
        </p:nvSpPr>
        <p:spPr>
          <a:xfrm>
            <a:off x="231775" y="228069"/>
            <a:ext cx="7772400" cy="1143000"/>
          </a:xfrm>
        </p:spPr>
        <p:txBody>
          <a:bodyPr/>
          <a:lstStyle/>
          <a:p>
            <a:r>
              <a:rPr lang="en-NL" altLang="en-NL" dirty="0">
                <a:solidFill>
                  <a:srgbClr val="00ACB0"/>
                </a:solidFill>
              </a:rPr>
              <a:t>7. Escalatie</a:t>
            </a:r>
          </a:p>
        </p:txBody>
      </p:sp>
      <p:pic>
        <p:nvPicPr>
          <p:cNvPr id="31746" name="Picture 4" descr="Diagram&#10;&#10;Description automatically generated">
            <a:extLst>
              <a:ext uri="{FF2B5EF4-FFF2-40B4-BE49-F238E27FC236}">
                <a16:creationId xmlns:a16="http://schemas.microsoft.com/office/drawing/2014/main" id="{112FEF0C-AF04-924E-B36B-3C54B497F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525" y="1371069"/>
            <a:ext cx="47085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6" descr="Diagram&#10;&#10;Description automatically generated">
            <a:extLst>
              <a:ext uri="{FF2B5EF4-FFF2-40B4-BE49-F238E27FC236}">
                <a16:creationId xmlns:a16="http://schemas.microsoft.com/office/drawing/2014/main" id="{EA1F0EFE-0286-8141-914C-6F06F298A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522131"/>
            <a:ext cx="47085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26276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1DFD6517-89F6-A04A-B140-3CF5A7DF3A6C}"/>
              </a:ext>
            </a:extLst>
          </p:cNvPr>
          <p:cNvSpPr>
            <a:spLocks noGrp="1" noChangeArrowheads="1"/>
          </p:cNvSpPr>
          <p:nvPr>
            <p:ph type="title"/>
          </p:nvPr>
        </p:nvSpPr>
        <p:spPr/>
        <p:txBody>
          <a:bodyPr/>
          <a:lstStyle/>
          <a:p>
            <a:r>
              <a:rPr lang="en-NL" altLang="en-NL" dirty="0">
                <a:solidFill>
                  <a:srgbClr val="00ACB0"/>
                </a:solidFill>
              </a:rPr>
              <a:t>8. Individueel gewin</a:t>
            </a:r>
          </a:p>
        </p:txBody>
      </p:sp>
      <p:pic>
        <p:nvPicPr>
          <p:cNvPr id="32770" name="Picture 6" descr="Diagram&#10;&#10;Description automatically generated">
            <a:extLst>
              <a:ext uri="{FF2B5EF4-FFF2-40B4-BE49-F238E27FC236}">
                <a16:creationId xmlns:a16="http://schemas.microsoft.com/office/drawing/2014/main" id="{96941831-2136-F444-A389-1DBA610D8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1857375"/>
            <a:ext cx="38862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8" descr="Diagram&#10;&#10;Description automatically generated">
            <a:extLst>
              <a:ext uri="{FF2B5EF4-FFF2-40B4-BE49-F238E27FC236}">
                <a16:creationId xmlns:a16="http://schemas.microsoft.com/office/drawing/2014/main" id="{20C53A21-365A-7E42-A4FC-EAB720D3B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844675"/>
            <a:ext cx="4173538"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3675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BD66949A-88B2-8746-B090-EABE696B34D0}"/>
              </a:ext>
            </a:extLst>
          </p:cNvPr>
          <p:cNvSpPr>
            <a:spLocks noGrp="1" noChangeArrowheads="1"/>
          </p:cNvSpPr>
          <p:nvPr>
            <p:ph type="title"/>
          </p:nvPr>
        </p:nvSpPr>
        <p:spPr>
          <a:xfrm>
            <a:off x="685800" y="188640"/>
            <a:ext cx="7772400" cy="1143000"/>
          </a:xfrm>
        </p:spPr>
        <p:txBody>
          <a:bodyPr/>
          <a:lstStyle/>
          <a:p>
            <a:r>
              <a:rPr lang="en-NL" altLang="en-NL" sz="2800" dirty="0">
                <a:solidFill>
                  <a:srgbClr val="00ACB0"/>
                </a:solidFill>
              </a:rPr>
              <a:t>Oefening in tweetallen</a:t>
            </a:r>
          </a:p>
        </p:txBody>
      </p:sp>
      <p:sp>
        <p:nvSpPr>
          <p:cNvPr id="4" name="Rectangle 3">
            <a:extLst>
              <a:ext uri="{FF2B5EF4-FFF2-40B4-BE49-F238E27FC236}">
                <a16:creationId xmlns:a16="http://schemas.microsoft.com/office/drawing/2014/main" id="{AD36411F-E65A-1842-AE93-C9895016F18B}"/>
              </a:ext>
            </a:extLst>
          </p:cNvPr>
          <p:cNvSpPr/>
          <p:nvPr/>
        </p:nvSpPr>
        <p:spPr>
          <a:xfrm>
            <a:off x="865187" y="1124744"/>
            <a:ext cx="7593013" cy="3416320"/>
          </a:xfrm>
          <a:prstGeom prst="rect">
            <a:avLst/>
          </a:prstGeom>
        </p:spPr>
        <p:txBody>
          <a:bodyPr>
            <a:spAutoFit/>
          </a:bodyPr>
          <a:lstStyle/>
          <a:p>
            <a:pPr marL="342900" indent="-342900">
              <a:buFontTx/>
              <a:buAutoNum type="arabicPeriod"/>
              <a:defRPr/>
            </a:pPr>
            <a:r>
              <a:rPr lang="en-GB" sz="2400" dirty="0" err="1">
                <a:latin typeface="Times" pitchFamily="2" charset="0"/>
              </a:rPr>
              <a:t>Herken</a:t>
            </a:r>
            <a:r>
              <a:rPr lang="en-GB" sz="2400" dirty="0">
                <a:latin typeface="Times" pitchFamily="2" charset="0"/>
              </a:rPr>
              <a:t> je </a:t>
            </a:r>
            <a:r>
              <a:rPr lang="en-GB" sz="2400" dirty="0" err="1">
                <a:latin typeface="Times" pitchFamily="2" charset="0"/>
              </a:rPr>
              <a:t>een</a:t>
            </a:r>
            <a:r>
              <a:rPr lang="en-GB" sz="2400" dirty="0">
                <a:latin typeface="Times" pitchFamily="2" charset="0"/>
              </a:rPr>
              <a:t> archetype in </a:t>
            </a:r>
            <a:r>
              <a:rPr lang="en-GB" sz="2400" dirty="0" err="1">
                <a:latin typeface="Times" pitchFamily="2" charset="0"/>
              </a:rPr>
              <a:t>jouw</a:t>
            </a:r>
            <a:r>
              <a:rPr lang="en-GB" sz="2400" dirty="0">
                <a:latin typeface="Times" pitchFamily="2" charset="0"/>
              </a:rPr>
              <a:t> </a:t>
            </a:r>
            <a:r>
              <a:rPr lang="en-GB" sz="2400" dirty="0" err="1">
                <a:latin typeface="Times" pitchFamily="2" charset="0"/>
              </a:rPr>
              <a:t>organisatie</a:t>
            </a:r>
            <a:r>
              <a:rPr lang="en-GB" sz="2400" dirty="0">
                <a:latin typeface="Times" pitchFamily="2" charset="0"/>
              </a:rPr>
              <a:t>?</a:t>
            </a:r>
          </a:p>
          <a:p>
            <a:pPr marL="342900" indent="-342900">
              <a:buFontTx/>
              <a:buAutoNum type="arabicPeriod"/>
              <a:defRPr/>
            </a:pPr>
            <a:r>
              <a:rPr lang="en-GB" sz="2400" dirty="0" err="1">
                <a:latin typeface="Times" pitchFamily="2" charset="0"/>
              </a:rPr>
              <a:t>Teken</a:t>
            </a:r>
            <a:r>
              <a:rPr lang="en-GB" sz="2400" dirty="0">
                <a:latin typeface="Times" pitchFamily="2" charset="0"/>
              </a:rPr>
              <a:t> het </a:t>
            </a:r>
            <a:r>
              <a:rPr lang="en-GB" sz="2400" dirty="0" err="1">
                <a:latin typeface="Times" pitchFamily="2" charset="0"/>
              </a:rPr>
              <a:t>gedrag</a:t>
            </a:r>
            <a:r>
              <a:rPr lang="en-GB" sz="2400" dirty="0">
                <a:latin typeface="Times" pitchFamily="2" charset="0"/>
              </a:rPr>
              <a:t> in </a:t>
            </a:r>
            <a:r>
              <a:rPr lang="en-GB" sz="2400" dirty="0" err="1">
                <a:latin typeface="Times" pitchFamily="2" charset="0"/>
              </a:rPr>
              <a:t>een</a:t>
            </a:r>
            <a:r>
              <a:rPr lang="en-GB" sz="2400" dirty="0">
                <a:latin typeface="Times" pitchFamily="2" charset="0"/>
              </a:rPr>
              <a:t> </a:t>
            </a:r>
            <a:r>
              <a:rPr lang="en-GB" sz="2400" dirty="0" err="1">
                <a:latin typeface="Times" pitchFamily="2" charset="0"/>
              </a:rPr>
              <a:t>systeemtekening</a:t>
            </a:r>
            <a:r>
              <a:rPr lang="en-GB" sz="2400" dirty="0">
                <a:latin typeface="Times" pitchFamily="2" charset="0"/>
              </a:rPr>
              <a:t>.</a:t>
            </a:r>
          </a:p>
          <a:p>
            <a:pPr marL="342900" indent="-342900">
              <a:buFontTx/>
              <a:buAutoNum type="arabicPeriod" startAt="4"/>
              <a:defRPr/>
            </a:pPr>
            <a:r>
              <a:rPr lang="en-GB" sz="2400" dirty="0" err="1">
                <a:latin typeface="Times" pitchFamily="2" charset="0"/>
              </a:rPr>
              <a:t>Als</a:t>
            </a:r>
            <a:r>
              <a:rPr lang="en-GB" sz="2400" dirty="0">
                <a:latin typeface="Times" pitchFamily="2" charset="0"/>
              </a:rPr>
              <a:t> je de </a:t>
            </a:r>
            <a:r>
              <a:rPr lang="en-GB" sz="2400" dirty="0" err="1">
                <a:latin typeface="Times" pitchFamily="2" charset="0"/>
              </a:rPr>
              <a:t>tekening</a:t>
            </a:r>
            <a:r>
              <a:rPr lang="en-GB" sz="2400" dirty="0">
                <a:latin typeface="Times" pitchFamily="2" charset="0"/>
              </a:rPr>
              <a:t> </a:t>
            </a:r>
            <a:r>
              <a:rPr lang="en-GB" sz="2400" dirty="0" err="1">
                <a:latin typeface="Times" pitchFamily="2" charset="0"/>
              </a:rPr>
              <a:t>gemaakt</a:t>
            </a:r>
            <a:r>
              <a:rPr lang="en-GB" sz="2400" dirty="0">
                <a:latin typeface="Times" pitchFamily="2" charset="0"/>
              </a:rPr>
              <a:t> </a:t>
            </a:r>
            <a:r>
              <a:rPr lang="en-GB" sz="2400" dirty="0" err="1">
                <a:latin typeface="Times" pitchFamily="2" charset="0"/>
              </a:rPr>
              <a:t>hebt</a:t>
            </a:r>
            <a:r>
              <a:rPr lang="en-GB" sz="2400" dirty="0">
                <a:latin typeface="Times" pitchFamily="2" charset="0"/>
              </a:rPr>
              <a:t>, check </a:t>
            </a:r>
            <a:r>
              <a:rPr lang="en-GB" sz="2400" dirty="0" err="1">
                <a:latin typeface="Times" pitchFamily="2" charset="0"/>
              </a:rPr>
              <a:t>deze</a:t>
            </a:r>
            <a:r>
              <a:rPr lang="en-GB" sz="2400" dirty="0">
                <a:latin typeface="Times" pitchFamily="2" charset="0"/>
              </a:rPr>
              <a:t> </a:t>
            </a:r>
            <a:r>
              <a:rPr lang="en-GB" sz="2400" dirty="0" err="1">
                <a:latin typeface="Times" pitchFamily="2" charset="0"/>
              </a:rPr>
              <a:t>nog</a:t>
            </a:r>
            <a:r>
              <a:rPr lang="en-GB" sz="2400" dirty="0">
                <a:latin typeface="Times" pitchFamily="2" charset="0"/>
              </a:rPr>
              <a:t> </a:t>
            </a:r>
            <a:r>
              <a:rPr lang="en-GB" sz="2400" dirty="0" err="1">
                <a:latin typeface="Times" pitchFamily="2" charset="0"/>
              </a:rPr>
              <a:t>eens</a:t>
            </a:r>
            <a:r>
              <a:rPr lang="en-GB" sz="2400" dirty="0">
                <a:latin typeface="Times" pitchFamily="2" charset="0"/>
              </a:rPr>
              <a:t> met de </a:t>
            </a:r>
            <a:r>
              <a:rPr lang="en-GB" sz="2400" dirty="0" err="1">
                <a:latin typeface="Times" pitchFamily="2" charset="0"/>
              </a:rPr>
              <a:t>werkelijkheid</a:t>
            </a:r>
            <a:r>
              <a:rPr lang="en-GB" sz="2400" dirty="0">
                <a:latin typeface="Times" pitchFamily="2" charset="0"/>
              </a:rPr>
              <a:t> van je </a:t>
            </a:r>
            <a:r>
              <a:rPr lang="en-GB" sz="2400" dirty="0" err="1">
                <a:latin typeface="Times" pitchFamily="2" charset="0"/>
              </a:rPr>
              <a:t>verhaal</a:t>
            </a:r>
            <a:r>
              <a:rPr lang="en-GB" sz="2400" dirty="0">
                <a:latin typeface="Times" pitchFamily="2" charset="0"/>
              </a:rPr>
              <a:t>.</a:t>
            </a:r>
          </a:p>
          <a:p>
            <a:pPr marL="342900" indent="-342900">
              <a:buFontTx/>
              <a:buAutoNum type="arabicPeriod" startAt="5"/>
              <a:defRPr/>
            </a:pPr>
            <a:r>
              <a:rPr lang="en-GB" sz="2400" dirty="0" err="1">
                <a:latin typeface="Times" pitchFamily="2" charset="0"/>
              </a:rPr>
              <a:t>Als</a:t>
            </a:r>
            <a:r>
              <a:rPr lang="en-GB" sz="2400" dirty="0">
                <a:latin typeface="Times" pitchFamily="2" charset="0"/>
              </a:rPr>
              <a:t> je </a:t>
            </a:r>
            <a:r>
              <a:rPr lang="en-GB" sz="2400" dirty="0" err="1">
                <a:latin typeface="Times" pitchFamily="2" charset="0"/>
              </a:rPr>
              <a:t>naar</a:t>
            </a:r>
            <a:r>
              <a:rPr lang="en-GB" sz="2400" dirty="0">
                <a:latin typeface="Times" pitchFamily="2" charset="0"/>
              </a:rPr>
              <a:t> het diagram </a:t>
            </a:r>
            <a:r>
              <a:rPr lang="en-GB" sz="2400" dirty="0" err="1">
                <a:latin typeface="Times" pitchFamily="2" charset="0"/>
              </a:rPr>
              <a:t>kijkt</a:t>
            </a:r>
            <a:r>
              <a:rPr lang="en-GB" sz="2400" dirty="0">
                <a:latin typeface="Times" pitchFamily="2" charset="0"/>
              </a:rPr>
              <a:t>, </a:t>
            </a:r>
            <a:r>
              <a:rPr lang="en-GB" sz="2400" dirty="0" err="1">
                <a:latin typeface="Times" pitchFamily="2" charset="0"/>
              </a:rPr>
              <a:t>zie</a:t>
            </a:r>
            <a:r>
              <a:rPr lang="en-GB" sz="2400" dirty="0">
                <a:latin typeface="Times" pitchFamily="2" charset="0"/>
              </a:rPr>
              <a:t> je </a:t>
            </a:r>
            <a:r>
              <a:rPr lang="en-GB" sz="2400" dirty="0" err="1">
                <a:latin typeface="Times" pitchFamily="2" charset="0"/>
              </a:rPr>
              <a:t>dat</a:t>
            </a:r>
            <a:r>
              <a:rPr lang="en-GB" sz="2400" dirty="0">
                <a:latin typeface="Times" pitchFamily="2" charset="0"/>
              </a:rPr>
              <a:t> het archetype </a:t>
            </a:r>
            <a:r>
              <a:rPr lang="en-GB" sz="2400" dirty="0" err="1">
                <a:latin typeface="Times" pitchFamily="2" charset="0"/>
              </a:rPr>
              <a:t>inderdaad</a:t>
            </a:r>
            <a:r>
              <a:rPr lang="en-GB" sz="2400" dirty="0">
                <a:latin typeface="Times" pitchFamily="2" charset="0"/>
              </a:rPr>
              <a:t> </a:t>
            </a:r>
            <a:r>
              <a:rPr lang="en-GB" sz="2400" dirty="0" err="1">
                <a:latin typeface="Times" pitchFamily="2" charset="0"/>
              </a:rPr>
              <a:t>terug</a:t>
            </a:r>
            <a:r>
              <a:rPr lang="en-GB" sz="2400" dirty="0">
                <a:latin typeface="Times" pitchFamily="2" charset="0"/>
              </a:rPr>
              <a:t>?</a:t>
            </a:r>
          </a:p>
          <a:p>
            <a:pPr marL="342900" indent="-342900">
              <a:buFontTx/>
              <a:buAutoNum type="arabicPeriod" startAt="6"/>
              <a:defRPr/>
            </a:pPr>
            <a:r>
              <a:rPr lang="en-GB" sz="2400" dirty="0" err="1">
                <a:latin typeface="Times" pitchFamily="2" charset="0"/>
              </a:rPr>
              <a:t>Welke</a:t>
            </a:r>
            <a:r>
              <a:rPr lang="en-GB" sz="2400" dirty="0">
                <a:latin typeface="Times" pitchFamily="2" charset="0"/>
              </a:rPr>
              <a:t> </a:t>
            </a:r>
            <a:r>
              <a:rPr lang="en-GB" sz="2400" dirty="0" err="1">
                <a:latin typeface="Times" pitchFamily="2" charset="0"/>
              </a:rPr>
              <a:t>andere</a:t>
            </a:r>
            <a:r>
              <a:rPr lang="en-GB" sz="2400" dirty="0">
                <a:latin typeface="Times" pitchFamily="2" charset="0"/>
              </a:rPr>
              <a:t> archetypes </a:t>
            </a:r>
            <a:r>
              <a:rPr lang="en-GB" sz="2400" dirty="0" err="1">
                <a:latin typeface="Times" pitchFamily="2" charset="0"/>
              </a:rPr>
              <a:t>zijn</a:t>
            </a:r>
            <a:r>
              <a:rPr lang="en-GB" sz="2400" dirty="0">
                <a:latin typeface="Times" pitchFamily="2" charset="0"/>
              </a:rPr>
              <a:t> </a:t>
            </a:r>
            <a:r>
              <a:rPr lang="en-GB" sz="2400" dirty="0" err="1">
                <a:latin typeface="Times" pitchFamily="2" charset="0"/>
              </a:rPr>
              <a:t>misschien</a:t>
            </a:r>
            <a:r>
              <a:rPr lang="en-GB" sz="2400" dirty="0">
                <a:latin typeface="Times" pitchFamily="2" charset="0"/>
              </a:rPr>
              <a:t> van </a:t>
            </a:r>
            <a:r>
              <a:rPr lang="en-GB" sz="2400" dirty="0" err="1">
                <a:latin typeface="Times" pitchFamily="2" charset="0"/>
              </a:rPr>
              <a:t>toepassing</a:t>
            </a:r>
            <a:r>
              <a:rPr lang="en-GB" sz="2400" dirty="0">
                <a:latin typeface="Times" pitchFamily="2" charset="0"/>
              </a:rPr>
              <a:t>?</a:t>
            </a:r>
          </a:p>
          <a:p>
            <a:pPr marL="342900" indent="-342900">
              <a:buFontTx/>
              <a:buAutoNum type="arabicPeriod" startAt="7"/>
              <a:defRPr/>
            </a:pPr>
            <a:r>
              <a:rPr lang="en-GB" sz="2400" dirty="0" err="1">
                <a:latin typeface="Times" pitchFamily="2" charset="0"/>
              </a:rPr>
              <a:t>Welke</a:t>
            </a:r>
            <a:r>
              <a:rPr lang="en-GB" sz="2400" dirty="0">
                <a:latin typeface="Times" pitchFamily="2" charset="0"/>
              </a:rPr>
              <a:t> </a:t>
            </a:r>
            <a:r>
              <a:rPr lang="en-GB" sz="2400" dirty="0" err="1">
                <a:latin typeface="Times" pitchFamily="2" charset="0"/>
              </a:rPr>
              <a:t>andere</a:t>
            </a:r>
            <a:r>
              <a:rPr lang="en-GB" sz="2400" dirty="0">
                <a:latin typeface="Times" pitchFamily="2" charset="0"/>
              </a:rPr>
              <a:t> archetypes </a:t>
            </a:r>
            <a:r>
              <a:rPr lang="en-GB" sz="2400" dirty="0" err="1">
                <a:latin typeface="Times" pitchFamily="2" charset="0"/>
              </a:rPr>
              <a:t>gaan</a:t>
            </a:r>
            <a:r>
              <a:rPr lang="en-GB" sz="2400" dirty="0">
                <a:latin typeface="Times" pitchFamily="2" charset="0"/>
              </a:rPr>
              <a:t> </a:t>
            </a:r>
            <a:r>
              <a:rPr lang="en-GB" sz="2400" dirty="0" err="1">
                <a:latin typeface="Times" pitchFamily="2" charset="0"/>
              </a:rPr>
              <a:t>wellicht</a:t>
            </a:r>
            <a:r>
              <a:rPr lang="en-GB" sz="2400" dirty="0">
                <a:latin typeface="Times" pitchFamily="2" charset="0"/>
              </a:rPr>
              <a:t> in de </a:t>
            </a:r>
            <a:r>
              <a:rPr lang="en-GB" sz="2400" dirty="0" err="1">
                <a:latin typeface="Times" pitchFamily="2" charset="0"/>
              </a:rPr>
              <a:t>toekomst</a:t>
            </a:r>
            <a:r>
              <a:rPr lang="en-GB" sz="2400" dirty="0">
                <a:latin typeface="Times" pitchFamily="2" charset="0"/>
              </a:rPr>
              <a:t> </a:t>
            </a:r>
            <a:r>
              <a:rPr lang="en-GB" sz="2400" dirty="0" err="1">
                <a:latin typeface="Times" pitchFamily="2" charset="0"/>
              </a:rPr>
              <a:t>nog</a:t>
            </a:r>
            <a:r>
              <a:rPr lang="en-GB" sz="2400" dirty="0">
                <a:latin typeface="Times" pitchFamily="2" charset="0"/>
              </a:rPr>
              <a:t> </a:t>
            </a:r>
            <a:r>
              <a:rPr lang="en-GB" sz="2400" dirty="0" err="1">
                <a:latin typeface="Times" pitchFamily="2" charset="0"/>
              </a:rPr>
              <a:t>spelen</a:t>
            </a:r>
            <a:r>
              <a:rPr lang="en-GB" sz="2400" dirty="0">
                <a:latin typeface="Times" pitchFamily="2" charset="0"/>
              </a:rPr>
              <a:t>?</a:t>
            </a:r>
            <a:endParaRPr lang="en-GB" dirty="0">
              <a:latin typeface="Times" pitchFamily="2" charset="0"/>
            </a:endParaRPr>
          </a:p>
        </p:txBody>
      </p:sp>
    </p:spTree>
    <p:extLst>
      <p:ext uri="{BB962C8B-B14F-4D97-AF65-F5344CB8AC3E}">
        <p14:creationId xmlns:p14="http://schemas.microsoft.com/office/powerpoint/2010/main" val="3179040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2988B-67D3-1FD8-A92A-3510E896F26F}"/>
              </a:ext>
            </a:extLst>
          </p:cNvPr>
          <p:cNvSpPr>
            <a:spLocks noGrp="1"/>
          </p:cNvSpPr>
          <p:nvPr>
            <p:ph type="title"/>
          </p:nvPr>
        </p:nvSpPr>
        <p:spPr>
          <a:xfrm>
            <a:off x="685800" y="332656"/>
            <a:ext cx="7772400" cy="1143000"/>
          </a:xfrm>
        </p:spPr>
        <p:txBody>
          <a:bodyPr/>
          <a:lstStyle/>
          <a:p>
            <a:r>
              <a:rPr lang="en-NL" dirty="0">
                <a:solidFill>
                  <a:srgbClr val="00A7A2"/>
                </a:solidFill>
              </a:rPr>
              <a:t>Actieonderzoek</a:t>
            </a:r>
          </a:p>
        </p:txBody>
      </p:sp>
      <p:pic>
        <p:nvPicPr>
          <p:cNvPr id="2050" name="Picture 2" descr="Wat is actieonderzoek? | ZonMw">
            <a:extLst>
              <a:ext uri="{FF2B5EF4-FFF2-40B4-BE49-F238E27FC236}">
                <a16:creationId xmlns:a16="http://schemas.microsoft.com/office/drawing/2014/main" id="{21213E34-413A-199E-EC82-A3DE0AAF72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99792" y="1556792"/>
            <a:ext cx="43434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8758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B0AF4D-CEE3-493F-AC86-B1A765F67728}"/>
              </a:ext>
            </a:extLst>
          </p:cNvPr>
          <p:cNvSpPr>
            <a:spLocks noGrp="1"/>
          </p:cNvSpPr>
          <p:nvPr>
            <p:ph type="title"/>
          </p:nvPr>
        </p:nvSpPr>
        <p:spPr>
          <a:xfrm>
            <a:off x="685800" y="161999"/>
            <a:ext cx="7772400" cy="667696"/>
          </a:xfrm>
        </p:spPr>
        <p:txBody>
          <a:bodyPr/>
          <a:lstStyle/>
          <a:p>
            <a:r>
              <a:rPr lang="nl-NL" dirty="0">
                <a:solidFill>
                  <a:srgbClr val="00ACB0"/>
                </a:solidFill>
              </a:rPr>
              <a:t>COVID-19 crisis</a:t>
            </a:r>
          </a:p>
        </p:txBody>
      </p:sp>
      <p:grpSp>
        <p:nvGrpSpPr>
          <p:cNvPr id="4" name="Groep 3">
            <a:extLst>
              <a:ext uri="{FF2B5EF4-FFF2-40B4-BE49-F238E27FC236}">
                <a16:creationId xmlns:a16="http://schemas.microsoft.com/office/drawing/2014/main" id="{7261CF28-F6E9-49FD-8A5D-06B20242B05A}"/>
              </a:ext>
            </a:extLst>
          </p:cNvPr>
          <p:cNvGrpSpPr/>
          <p:nvPr/>
        </p:nvGrpSpPr>
        <p:grpSpPr>
          <a:xfrm>
            <a:off x="685800" y="873250"/>
            <a:ext cx="8398122" cy="4517899"/>
            <a:chOff x="0" y="0"/>
            <a:chExt cx="5629616" cy="4638039"/>
          </a:xfrm>
        </p:grpSpPr>
        <p:grpSp>
          <p:nvGrpSpPr>
            <p:cNvPr id="5" name="Groep 4">
              <a:extLst>
                <a:ext uri="{FF2B5EF4-FFF2-40B4-BE49-F238E27FC236}">
                  <a16:creationId xmlns:a16="http://schemas.microsoft.com/office/drawing/2014/main" id="{E9E35C67-B6DB-4B5E-AF2C-04916A0975DE}"/>
                </a:ext>
              </a:extLst>
            </p:cNvPr>
            <p:cNvGrpSpPr/>
            <p:nvPr/>
          </p:nvGrpSpPr>
          <p:grpSpPr>
            <a:xfrm>
              <a:off x="0" y="0"/>
              <a:ext cx="5629616" cy="4638039"/>
              <a:chOff x="28575" y="-539916"/>
              <a:chExt cx="5667228" cy="5842801"/>
            </a:xfrm>
          </p:grpSpPr>
          <p:sp>
            <p:nvSpPr>
              <p:cNvPr id="22" name="Tekstvak 2">
                <a:extLst>
                  <a:ext uri="{FF2B5EF4-FFF2-40B4-BE49-F238E27FC236}">
                    <a16:creationId xmlns:a16="http://schemas.microsoft.com/office/drawing/2014/main" id="{2D4B19CA-EF56-4849-9FF6-AB1564728584}"/>
                  </a:ext>
                </a:extLst>
              </p:cNvPr>
              <p:cNvSpPr txBox="1">
                <a:spLocks noChangeArrowheads="1"/>
              </p:cNvSpPr>
              <p:nvPr/>
            </p:nvSpPr>
            <p:spPr bwMode="auto">
              <a:xfrm>
                <a:off x="669511" y="1335733"/>
                <a:ext cx="1366076" cy="804156"/>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A variety of quick fixes without systems solutions</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kstvak 2">
                <a:extLst>
                  <a:ext uri="{FF2B5EF4-FFF2-40B4-BE49-F238E27FC236}">
                    <a16:creationId xmlns:a16="http://schemas.microsoft.com/office/drawing/2014/main" id="{E1046B81-A0A6-4E7F-B4E3-3CF1D0FB22F3}"/>
                  </a:ext>
                </a:extLst>
              </p:cNvPr>
              <p:cNvSpPr txBox="1">
                <a:spLocks noChangeArrowheads="1"/>
              </p:cNvSpPr>
              <p:nvPr/>
            </p:nvSpPr>
            <p:spPr bwMode="auto">
              <a:xfrm>
                <a:off x="28575" y="-507771"/>
                <a:ext cx="1771650" cy="91579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Growth of population, global travel and urban penetration into wild habitats</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kstvak 2">
                <a:extLst>
                  <a:ext uri="{FF2B5EF4-FFF2-40B4-BE49-F238E27FC236}">
                    <a16:creationId xmlns:a16="http://schemas.microsoft.com/office/drawing/2014/main" id="{211E990D-9296-4C6F-AD33-674B61F7B994}"/>
                  </a:ext>
                </a:extLst>
              </p:cNvPr>
              <p:cNvSpPr txBox="1">
                <a:spLocks noChangeArrowheads="1"/>
              </p:cNvSpPr>
              <p:nvPr/>
            </p:nvSpPr>
            <p:spPr bwMode="auto">
              <a:xfrm>
                <a:off x="4485221" y="-435372"/>
                <a:ext cx="1123950" cy="861437"/>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Covid-19 virus outbreak in Wuhan </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kstvak 26">
                <a:extLst>
                  <a:ext uri="{FF2B5EF4-FFF2-40B4-BE49-F238E27FC236}">
                    <a16:creationId xmlns:a16="http://schemas.microsoft.com/office/drawing/2014/main" id="{545CA3D8-DAE8-461B-A46E-893DC0612B24}"/>
                  </a:ext>
                </a:extLst>
              </p:cNvPr>
              <p:cNvSpPr txBox="1">
                <a:spLocks noChangeArrowheads="1"/>
              </p:cNvSpPr>
              <p:nvPr/>
            </p:nvSpPr>
            <p:spPr bwMode="auto">
              <a:xfrm>
                <a:off x="2150904" y="-539916"/>
                <a:ext cx="1667110" cy="1460868"/>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Growing risk of local virus outbreaks (HIV, SARS, Ebola, MERS, Zika) becoming pandemic disasters</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kstvak 2">
                <a:extLst>
                  <a:ext uri="{FF2B5EF4-FFF2-40B4-BE49-F238E27FC236}">
                    <a16:creationId xmlns:a16="http://schemas.microsoft.com/office/drawing/2014/main" id="{90C62D67-1615-4610-92A6-049935DF64FC}"/>
                  </a:ext>
                </a:extLst>
              </p:cNvPr>
              <p:cNvSpPr txBox="1">
                <a:spLocks noChangeArrowheads="1"/>
              </p:cNvSpPr>
              <p:nvPr/>
            </p:nvSpPr>
            <p:spPr bwMode="auto">
              <a:xfrm>
                <a:off x="3614889" y="2132388"/>
                <a:ext cx="2080914" cy="20418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Reactive, defensive and copycat measures everywhere: lock down, social distancing, hand hygiene, face mask, testing and tracing</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kstvak 2">
                <a:extLst>
                  <a:ext uri="{FF2B5EF4-FFF2-40B4-BE49-F238E27FC236}">
                    <a16:creationId xmlns:a16="http://schemas.microsoft.com/office/drawing/2014/main" id="{9AAE400E-5BE9-4E1B-80C7-A485D4195D7B}"/>
                  </a:ext>
                </a:extLst>
              </p:cNvPr>
              <p:cNvSpPr txBox="1">
                <a:spLocks noChangeArrowheads="1"/>
              </p:cNvSpPr>
              <p:nvPr/>
            </p:nvSpPr>
            <p:spPr bwMode="auto">
              <a:xfrm>
                <a:off x="974326" y="2819853"/>
                <a:ext cx="1193834" cy="148545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All kinds of problems for people, companies, governments, etc.</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kstvak 2">
                <a:extLst>
                  <a:ext uri="{FF2B5EF4-FFF2-40B4-BE49-F238E27FC236}">
                    <a16:creationId xmlns:a16="http://schemas.microsoft.com/office/drawing/2014/main" id="{0EBA87AC-1C06-4FBF-945F-CF5DD705E708}"/>
                  </a:ext>
                </a:extLst>
              </p:cNvPr>
              <p:cNvSpPr txBox="1">
                <a:spLocks noChangeArrowheads="1"/>
              </p:cNvSpPr>
              <p:nvPr/>
            </p:nvSpPr>
            <p:spPr bwMode="auto">
              <a:xfrm>
                <a:off x="4330242" y="935723"/>
                <a:ext cx="1123950" cy="609639"/>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Epidemic spread across the world</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kstvak 2">
                <a:extLst>
                  <a:ext uri="{FF2B5EF4-FFF2-40B4-BE49-F238E27FC236}">
                    <a16:creationId xmlns:a16="http://schemas.microsoft.com/office/drawing/2014/main" id="{DDA1EFC4-03C6-4DFF-8D5C-4E1104B3AEBE}"/>
                  </a:ext>
                </a:extLst>
              </p:cNvPr>
              <p:cNvSpPr txBox="1">
                <a:spLocks noChangeArrowheads="1"/>
              </p:cNvSpPr>
              <p:nvPr/>
            </p:nvSpPr>
            <p:spPr bwMode="auto">
              <a:xfrm>
                <a:off x="3221097" y="4431126"/>
                <a:ext cx="1193834" cy="85873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Global crises: economic, cultural, social, psychological</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kstvak 2">
                <a:extLst>
                  <a:ext uri="{FF2B5EF4-FFF2-40B4-BE49-F238E27FC236}">
                    <a16:creationId xmlns:a16="http://schemas.microsoft.com/office/drawing/2014/main" id="{144A3580-36BA-4A47-8946-AD77362E6529}"/>
                  </a:ext>
                </a:extLst>
              </p:cNvPr>
              <p:cNvSpPr txBox="1">
                <a:spLocks noChangeArrowheads="1"/>
              </p:cNvSpPr>
              <p:nvPr/>
            </p:nvSpPr>
            <p:spPr bwMode="auto">
              <a:xfrm>
                <a:off x="466725" y="4933950"/>
                <a:ext cx="1771650" cy="36893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Vrije vorm: vorm 14">
                <a:extLst>
                  <a:ext uri="{FF2B5EF4-FFF2-40B4-BE49-F238E27FC236}">
                    <a16:creationId xmlns:a16="http://schemas.microsoft.com/office/drawing/2014/main" id="{1D17484F-0FCE-46A5-B054-A16D28ECC90D}"/>
                  </a:ext>
                </a:extLst>
              </p:cNvPr>
              <p:cNvSpPr/>
              <p:nvPr/>
            </p:nvSpPr>
            <p:spPr>
              <a:xfrm>
                <a:off x="1672937" y="-266463"/>
                <a:ext cx="477967" cy="96226"/>
              </a:xfrm>
              <a:custGeom>
                <a:avLst/>
                <a:gdLst>
                  <a:gd name="connsiteX0" fmla="*/ 0 w 1685925"/>
                  <a:gd name="connsiteY0" fmla="*/ 334976 h 334976"/>
                  <a:gd name="connsiteX1" fmla="*/ 800100 w 1685925"/>
                  <a:gd name="connsiteY1" fmla="*/ 11126 h 334976"/>
                  <a:gd name="connsiteX2" fmla="*/ 1685925 w 1685925"/>
                  <a:gd name="connsiteY2" fmla="*/ 106376 h 334976"/>
                </a:gdLst>
                <a:ahLst/>
                <a:cxnLst>
                  <a:cxn ang="0">
                    <a:pos x="connsiteX0" y="connsiteY0"/>
                  </a:cxn>
                  <a:cxn ang="0">
                    <a:pos x="connsiteX1" y="connsiteY1"/>
                  </a:cxn>
                  <a:cxn ang="0">
                    <a:pos x="connsiteX2" y="connsiteY2"/>
                  </a:cxn>
                </a:cxnLst>
                <a:rect l="l" t="t" r="r" b="b"/>
                <a:pathLst>
                  <a:path w="1685925" h="334976">
                    <a:moveTo>
                      <a:pt x="0" y="334976"/>
                    </a:moveTo>
                    <a:cubicBezTo>
                      <a:pt x="259556" y="192101"/>
                      <a:pt x="519113" y="49226"/>
                      <a:pt x="800100" y="11126"/>
                    </a:cubicBezTo>
                    <a:cubicBezTo>
                      <a:pt x="1081087" y="-26974"/>
                      <a:pt x="1383506" y="39701"/>
                      <a:pt x="1685925" y="106376"/>
                    </a:cubicBezTo>
                  </a:path>
                </a:pathLst>
              </a:custGeom>
              <a:noFill/>
              <a:ln w="6350" cap="flat" cmpd="sng" algn="ctr">
                <a:solidFill>
                  <a:sysClr val="windowText" lastClr="000000"/>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6" name="Vrije vorm: vorm 15">
                <a:extLst>
                  <a:ext uri="{FF2B5EF4-FFF2-40B4-BE49-F238E27FC236}">
                    <a16:creationId xmlns:a16="http://schemas.microsoft.com/office/drawing/2014/main" id="{68462C26-2B5F-4E3C-A0DD-70889E5519DC}"/>
                  </a:ext>
                </a:extLst>
              </p:cNvPr>
              <p:cNvSpPr/>
              <p:nvPr/>
            </p:nvSpPr>
            <p:spPr>
              <a:xfrm rot="1023418">
                <a:off x="3634673" y="-462849"/>
                <a:ext cx="860601" cy="356796"/>
              </a:xfrm>
              <a:custGeom>
                <a:avLst/>
                <a:gdLst>
                  <a:gd name="connsiteX0" fmla="*/ 0 w 1685925"/>
                  <a:gd name="connsiteY0" fmla="*/ 334976 h 334976"/>
                  <a:gd name="connsiteX1" fmla="*/ 800100 w 1685925"/>
                  <a:gd name="connsiteY1" fmla="*/ 11126 h 334976"/>
                  <a:gd name="connsiteX2" fmla="*/ 1685925 w 1685925"/>
                  <a:gd name="connsiteY2" fmla="*/ 106376 h 334976"/>
                </a:gdLst>
                <a:ahLst/>
                <a:cxnLst>
                  <a:cxn ang="0">
                    <a:pos x="connsiteX0" y="connsiteY0"/>
                  </a:cxn>
                  <a:cxn ang="0">
                    <a:pos x="connsiteX1" y="connsiteY1"/>
                  </a:cxn>
                  <a:cxn ang="0">
                    <a:pos x="connsiteX2" y="connsiteY2"/>
                  </a:cxn>
                </a:cxnLst>
                <a:rect l="l" t="t" r="r" b="b"/>
                <a:pathLst>
                  <a:path w="1685925" h="334976">
                    <a:moveTo>
                      <a:pt x="0" y="334976"/>
                    </a:moveTo>
                    <a:cubicBezTo>
                      <a:pt x="259556" y="192101"/>
                      <a:pt x="519113" y="49226"/>
                      <a:pt x="800100" y="11126"/>
                    </a:cubicBezTo>
                    <a:cubicBezTo>
                      <a:pt x="1081087" y="-26974"/>
                      <a:pt x="1383506" y="39701"/>
                      <a:pt x="1685925" y="106376"/>
                    </a:cubicBezTo>
                  </a:path>
                </a:pathLst>
              </a:custGeom>
              <a:noFill/>
              <a:ln w="6350" cap="flat" cmpd="sng" algn="ctr">
                <a:solidFill>
                  <a:sysClr val="windowText" lastClr="000000"/>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7" name="Vrije vorm: vorm 16">
                <a:extLst>
                  <a:ext uri="{FF2B5EF4-FFF2-40B4-BE49-F238E27FC236}">
                    <a16:creationId xmlns:a16="http://schemas.microsoft.com/office/drawing/2014/main" id="{CF96C528-F91E-412A-B0A5-F983C88C46CD}"/>
                  </a:ext>
                </a:extLst>
              </p:cNvPr>
              <p:cNvSpPr/>
              <p:nvPr/>
            </p:nvSpPr>
            <p:spPr>
              <a:xfrm rot="6186877">
                <a:off x="4456539" y="555440"/>
                <a:ext cx="675045" cy="119505"/>
              </a:xfrm>
              <a:custGeom>
                <a:avLst/>
                <a:gdLst>
                  <a:gd name="connsiteX0" fmla="*/ 0 w 1685925"/>
                  <a:gd name="connsiteY0" fmla="*/ 334976 h 334976"/>
                  <a:gd name="connsiteX1" fmla="*/ 800100 w 1685925"/>
                  <a:gd name="connsiteY1" fmla="*/ 11126 h 334976"/>
                  <a:gd name="connsiteX2" fmla="*/ 1685925 w 1685925"/>
                  <a:gd name="connsiteY2" fmla="*/ 106376 h 334976"/>
                </a:gdLst>
                <a:ahLst/>
                <a:cxnLst>
                  <a:cxn ang="0">
                    <a:pos x="connsiteX0" y="connsiteY0"/>
                  </a:cxn>
                  <a:cxn ang="0">
                    <a:pos x="connsiteX1" y="connsiteY1"/>
                  </a:cxn>
                  <a:cxn ang="0">
                    <a:pos x="connsiteX2" y="connsiteY2"/>
                  </a:cxn>
                </a:cxnLst>
                <a:rect l="l" t="t" r="r" b="b"/>
                <a:pathLst>
                  <a:path w="1685925" h="334976">
                    <a:moveTo>
                      <a:pt x="0" y="334976"/>
                    </a:moveTo>
                    <a:cubicBezTo>
                      <a:pt x="259556" y="192101"/>
                      <a:pt x="519113" y="49226"/>
                      <a:pt x="800100" y="11126"/>
                    </a:cubicBezTo>
                    <a:cubicBezTo>
                      <a:pt x="1081087" y="-26974"/>
                      <a:pt x="1383506" y="39701"/>
                      <a:pt x="1685925" y="106376"/>
                    </a:cubicBezTo>
                  </a:path>
                </a:pathLst>
              </a:custGeom>
              <a:noFill/>
              <a:ln w="6350" cap="flat" cmpd="sng" algn="ctr">
                <a:solidFill>
                  <a:sysClr val="windowText" lastClr="000000"/>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8" name="Vrije vorm: vorm 17">
                <a:extLst>
                  <a:ext uri="{FF2B5EF4-FFF2-40B4-BE49-F238E27FC236}">
                    <a16:creationId xmlns:a16="http://schemas.microsoft.com/office/drawing/2014/main" id="{EE559C68-1E68-45D4-B9CE-5F2E1EC41FE8}"/>
                  </a:ext>
                </a:extLst>
              </p:cNvPr>
              <p:cNvSpPr/>
              <p:nvPr/>
            </p:nvSpPr>
            <p:spPr>
              <a:xfrm rot="18011142" flipV="1">
                <a:off x="1320734" y="1126215"/>
                <a:ext cx="1441009" cy="347069"/>
              </a:xfrm>
              <a:custGeom>
                <a:avLst/>
                <a:gdLst>
                  <a:gd name="connsiteX0" fmla="*/ 0 w 1685925"/>
                  <a:gd name="connsiteY0" fmla="*/ 334976 h 334976"/>
                  <a:gd name="connsiteX1" fmla="*/ 800100 w 1685925"/>
                  <a:gd name="connsiteY1" fmla="*/ 11126 h 334976"/>
                  <a:gd name="connsiteX2" fmla="*/ 1685925 w 1685925"/>
                  <a:gd name="connsiteY2" fmla="*/ 106376 h 334976"/>
                </a:gdLst>
                <a:ahLst/>
                <a:cxnLst>
                  <a:cxn ang="0">
                    <a:pos x="connsiteX0" y="connsiteY0"/>
                  </a:cxn>
                  <a:cxn ang="0">
                    <a:pos x="connsiteX1" y="connsiteY1"/>
                  </a:cxn>
                  <a:cxn ang="0">
                    <a:pos x="connsiteX2" y="connsiteY2"/>
                  </a:cxn>
                </a:cxnLst>
                <a:rect l="l" t="t" r="r" b="b"/>
                <a:pathLst>
                  <a:path w="1685925" h="334976">
                    <a:moveTo>
                      <a:pt x="0" y="334976"/>
                    </a:moveTo>
                    <a:cubicBezTo>
                      <a:pt x="259556" y="192101"/>
                      <a:pt x="519113" y="49226"/>
                      <a:pt x="800100" y="11126"/>
                    </a:cubicBezTo>
                    <a:cubicBezTo>
                      <a:pt x="1081087" y="-26974"/>
                      <a:pt x="1383506" y="39701"/>
                      <a:pt x="1685925" y="106376"/>
                    </a:cubicBezTo>
                  </a:path>
                </a:pathLst>
              </a:custGeom>
              <a:noFill/>
              <a:ln w="6350" cap="flat" cmpd="sng" algn="ctr">
                <a:solidFill>
                  <a:sysClr val="windowText" lastClr="000000"/>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9" name="Vrije vorm: vorm 18">
                <a:extLst>
                  <a:ext uri="{FF2B5EF4-FFF2-40B4-BE49-F238E27FC236}">
                    <a16:creationId xmlns:a16="http://schemas.microsoft.com/office/drawing/2014/main" id="{57C8B229-A538-4B11-B05E-DDF9CE07E007}"/>
                  </a:ext>
                </a:extLst>
              </p:cNvPr>
              <p:cNvSpPr/>
              <p:nvPr/>
            </p:nvSpPr>
            <p:spPr>
              <a:xfrm rot="7433819">
                <a:off x="4471839" y="1917401"/>
                <a:ext cx="622652" cy="86835"/>
              </a:xfrm>
              <a:custGeom>
                <a:avLst/>
                <a:gdLst>
                  <a:gd name="connsiteX0" fmla="*/ 0 w 1685925"/>
                  <a:gd name="connsiteY0" fmla="*/ 334976 h 334976"/>
                  <a:gd name="connsiteX1" fmla="*/ 800100 w 1685925"/>
                  <a:gd name="connsiteY1" fmla="*/ 11126 h 334976"/>
                  <a:gd name="connsiteX2" fmla="*/ 1685925 w 1685925"/>
                  <a:gd name="connsiteY2" fmla="*/ 106376 h 334976"/>
                </a:gdLst>
                <a:ahLst/>
                <a:cxnLst>
                  <a:cxn ang="0">
                    <a:pos x="connsiteX0" y="connsiteY0"/>
                  </a:cxn>
                  <a:cxn ang="0">
                    <a:pos x="connsiteX1" y="connsiteY1"/>
                  </a:cxn>
                  <a:cxn ang="0">
                    <a:pos x="connsiteX2" y="connsiteY2"/>
                  </a:cxn>
                </a:cxnLst>
                <a:rect l="l" t="t" r="r" b="b"/>
                <a:pathLst>
                  <a:path w="1685925" h="334976">
                    <a:moveTo>
                      <a:pt x="0" y="334976"/>
                    </a:moveTo>
                    <a:cubicBezTo>
                      <a:pt x="259556" y="192101"/>
                      <a:pt x="519113" y="49226"/>
                      <a:pt x="800100" y="11126"/>
                    </a:cubicBezTo>
                    <a:cubicBezTo>
                      <a:pt x="1081087" y="-26974"/>
                      <a:pt x="1383506" y="39701"/>
                      <a:pt x="1685925" y="106376"/>
                    </a:cubicBezTo>
                  </a:path>
                </a:pathLst>
              </a:custGeom>
              <a:noFill/>
              <a:ln w="6350" cap="flat" cmpd="sng" algn="ctr">
                <a:solidFill>
                  <a:sysClr val="windowText" lastClr="000000"/>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20" name="Vrije vorm: vorm 19">
                <a:extLst>
                  <a:ext uri="{FF2B5EF4-FFF2-40B4-BE49-F238E27FC236}">
                    <a16:creationId xmlns:a16="http://schemas.microsoft.com/office/drawing/2014/main" id="{DED02944-F9DB-4D0A-BD04-833FB2981445}"/>
                  </a:ext>
                </a:extLst>
              </p:cNvPr>
              <p:cNvSpPr/>
              <p:nvPr/>
            </p:nvSpPr>
            <p:spPr>
              <a:xfrm rot="7745563">
                <a:off x="3555264" y="4039777"/>
                <a:ext cx="1259038" cy="165221"/>
              </a:xfrm>
              <a:custGeom>
                <a:avLst/>
                <a:gdLst>
                  <a:gd name="connsiteX0" fmla="*/ 0 w 1685925"/>
                  <a:gd name="connsiteY0" fmla="*/ 334976 h 334976"/>
                  <a:gd name="connsiteX1" fmla="*/ 800100 w 1685925"/>
                  <a:gd name="connsiteY1" fmla="*/ 11126 h 334976"/>
                  <a:gd name="connsiteX2" fmla="*/ 1685925 w 1685925"/>
                  <a:gd name="connsiteY2" fmla="*/ 106376 h 334976"/>
                </a:gdLst>
                <a:ahLst/>
                <a:cxnLst>
                  <a:cxn ang="0">
                    <a:pos x="connsiteX0" y="connsiteY0"/>
                  </a:cxn>
                  <a:cxn ang="0">
                    <a:pos x="connsiteX1" y="connsiteY1"/>
                  </a:cxn>
                  <a:cxn ang="0">
                    <a:pos x="connsiteX2" y="connsiteY2"/>
                  </a:cxn>
                </a:cxnLst>
                <a:rect l="l" t="t" r="r" b="b"/>
                <a:pathLst>
                  <a:path w="1685925" h="334976">
                    <a:moveTo>
                      <a:pt x="0" y="334976"/>
                    </a:moveTo>
                    <a:cubicBezTo>
                      <a:pt x="259556" y="192101"/>
                      <a:pt x="519113" y="49226"/>
                      <a:pt x="800100" y="11126"/>
                    </a:cubicBezTo>
                    <a:cubicBezTo>
                      <a:pt x="1081087" y="-26974"/>
                      <a:pt x="1383506" y="39701"/>
                      <a:pt x="1685925" y="106376"/>
                    </a:cubicBezTo>
                  </a:path>
                </a:pathLst>
              </a:custGeom>
              <a:noFill/>
              <a:ln w="6350" cap="flat" cmpd="sng" algn="ctr">
                <a:solidFill>
                  <a:sysClr val="windowText" lastClr="000000"/>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21" name="Vrije vorm: vorm 20">
                <a:extLst>
                  <a:ext uri="{FF2B5EF4-FFF2-40B4-BE49-F238E27FC236}">
                    <a16:creationId xmlns:a16="http://schemas.microsoft.com/office/drawing/2014/main" id="{E544828B-CD5B-4736-BD10-A8B82D6A50D3}"/>
                  </a:ext>
                </a:extLst>
              </p:cNvPr>
              <p:cNvSpPr/>
              <p:nvPr/>
            </p:nvSpPr>
            <p:spPr>
              <a:xfrm rot="12140492">
                <a:off x="1998602" y="4399485"/>
                <a:ext cx="1279996" cy="59126"/>
              </a:xfrm>
              <a:custGeom>
                <a:avLst/>
                <a:gdLst>
                  <a:gd name="connsiteX0" fmla="*/ 0 w 1685925"/>
                  <a:gd name="connsiteY0" fmla="*/ 334976 h 334976"/>
                  <a:gd name="connsiteX1" fmla="*/ 800100 w 1685925"/>
                  <a:gd name="connsiteY1" fmla="*/ 11126 h 334976"/>
                  <a:gd name="connsiteX2" fmla="*/ 1685925 w 1685925"/>
                  <a:gd name="connsiteY2" fmla="*/ 106376 h 334976"/>
                </a:gdLst>
                <a:ahLst/>
                <a:cxnLst>
                  <a:cxn ang="0">
                    <a:pos x="connsiteX0" y="connsiteY0"/>
                  </a:cxn>
                  <a:cxn ang="0">
                    <a:pos x="connsiteX1" y="connsiteY1"/>
                  </a:cxn>
                  <a:cxn ang="0">
                    <a:pos x="connsiteX2" y="connsiteY2"/>
                  </a:cxn>
                </a:cxnLst>
                <a:rect l="l" t="t" r="r" b="b"/>
                <a:pathLst>
                  <a:path w="1685925" h="334976">
                    <a:moveTo>
                      <a:pt x="0" y="334976"/>
                    </a:moveTo>
                    <a:cubicBezTo>
                      <a:pt x="259556" y="192101"/>
                      <a:pt x="519113" y="49226"/>
                      <a:pt x="800100" y="11126"/>
                    </a:cubicBezTo>
                    <a:cubicBezTo>
                      <a:pt x="1081087" y="-26974"/>
                      <a:pt x="1383506" y="39701"/>
                      <a:pt x="1685925" y="106376"/>
                    </a:cubicBezTo>
                  </a:path>
                </a:pathLst>
              </a:custGeom>
              <a:noFill/>
              <a:ln w="6350" cap="flat" cmpd="sng" algn="ctr">
                <a:solidFill>
                  <a:sysClr val="windowText" lastClr="000000"/>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23" name="Vrije vorm: vorm 22">
                <a:extLst>
                  <a:ext uri="{FF2B5EF4-FFF2-40B4-BE49-F238E27FC236}">
                    <a16:creationId xmlns:a16="http://schemas.microsoft.com/office/drawing/2014/main" id="{7AE98871-E3D1-45F6-82CB-28657842DDD0}"/>
                  </a:ext>
                </a:extLst>
              </p:cNvPr>
              <p:cNvSpPr/>
              <p:nvPr/>
            </p:nvSpPr>
            <p:spPr>
              <a:xfrm rot="15629485">
                <a:off x="331370" y="2413853"/>
                <a:ext cx="897644" cy="347007"/>
              </a:xfrm>
              <a:custGeom>
                <a:avLst/>
                <a:gdLst>
                  <a:gd name="connsiteX0" fmla="*/ 0 w 1685925"/>
                  <a:gd name="connsiteY0" fmla="*/ 334976 h 334976"/>
                  <a:gd name="connsiteX1" fmla="*/ 800100 w 1685925"/>
                  <a:gd name="connsiteY1" fmla="*/ 11126 h 334976"/>
                  <a:gd name="connsiteX2" fmla="*/ 1685925 w 1685925"/>
                  <a:gd name="connsiteY2" fmla="*/ 106376 h 334976"/>
                </a:gdLst>
                <a:ahLst/>
                <a:cxnLst>
                  <a:cxn ang="0">
                    <a:pos x="connsiteX0" y="connsiteY0"/>
                  </a:cxn>
                  <a:cxn ang="0">
                    <a:pos x="connsiteX1" y="connsiteY1"/>
                  </a:cxn>
                  <a:cxn ang="0">
                    <a:pos x="connsiteX2" y="connsiteY2"/>
                  </a:cxn>
                </a:cxnLst>
                <a:rect l="l" t="t" r="r" b="b"/>
                <a:pathLst>
                  <a:path w="1685925" h="334976">
                    <a:moveTo>
                      <a:pt x="0" y="334976"/>
                    </a:moveTo>
                    <a:cubicBezTo>
                      <a:pt x="259556" y="192101"/>
                      <a:pt x="519113" y="49226"/>
                      <a:pt x="800100" y="11126"/>
                    </a:cubicBezTo>
                    <a:cubicBezTo>
                      <a:pt x="1081087" y="-26974"/>
                      <a:pt x="1383506" y="39701"/>
                      <a:pt x="1685925" y="106376"/>
                    </a:cubicBezTo>
                  </a:path>
                </a:pathLst>
              </a:custGeom>
              <a:noFill/>
              <a:ln w="6350" cap="flat" cmpd="sng" algn="ctr">
                <a:solidFill>
                  <a:sysClr val="windowText" lastClr="000000"/>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sp>
          <p:nvSpPr>
            <p:cNvPr id="6" name="Vrije vorm: vorm 5">
              <a:extLst>
                <a:ext uri="{FF2B5EF4-FFF2-40B4-BE49-F238E27FC236}">
                  <a16:creationId xmlns:a16="http://schemas.microsoft.com/office/drawing/2014/main" id="{922F9D1D-A022-4FB6-884E-AC9EEDBBE70F}"/>
                </a:ext>
              </a:extLst>
            </p:cNvPr>
            <p:cNvSpPr/>
            <p:nvPr/>
          </p:nvSpPr>
          <p:spPr>
            <a:xfrm rot="1693876">
              <a:off x="1210123" y="1729057"/>
              <a:ext cx="2703852" cy="1161073"/>
            </a:xfrm>
            <a:custGeom>
              <a:avLst/>
              <a:gdLst>
                <a:gd name="connsiteX0" fmla="*/ 0 w 2390775"/>
                <a:gd name="connsiteY0" fmla="*/ 666 h 715041"/>
                <a:gd name="connsiteX1" fmla="*/ 1666875 w 2390775"/>
                <a:gd name="connsiteY1" fmla="*/ 114966 h 715041"/>
                <a:gd name="connsiteX2" fmla="*/ 2390775 w 2390775"/>
                <a:gd name="connsiteY2" fmla="*/ 715041 h 715041"/>
              </a:gdLst>
              <a:ahLst/>
              <a:cxnLst>
                <a:cxn ang="0">
                  <a:pos x="connsiteX0" y="connsiteY0"/>
                </a:cxn>
                <a:cxn ang="0">
                  <a:pos x="connsiteX1" y="connsiteY1"/>
                </a:cxn>
                <a:cxn ang="0">
                  <a:pos x="connsiteX2" y="connsiteY2"/>
                </a:cxn>
              </a:cxnLst>
              <a:rect l="l" t="t" r="r" b="b"/>
              <a:pathLst>
                <a:path w="2390775" h="715041">
                  <a:moveTo>
                    <a:pt x="0" y="666"/>
                  </a:moveTo>
                  <a:cubicBezTo>
                    <a:pt x="634206" y="-1715"/>
                    <a:pt x="1268413" y="-4096"/>
                    <a:pt x="1666875" y="114966"/>
                  </a:cubicBezTo>
                  <a:cubicBezTo>
                    <a:pt x="2065337" y="234028"/>
                    <a:pt x="2228056" y="474534"/>
                    <a:pt x="2390775" y="715041"/>
                  </a:cubicBezTo>
                </a:path>
              </a:pathLst>
            </a:custGeom>
            <a:noFill/>
            <a:ln w="6350" cap="flat" cmpd="sng" algn="ctr">
              <a:solidFill>
                <a:sysClr val="windowText" lastClr="000000"/>
              </a:solidFill>
              <a:prstDash val="solid"/>
              <a:miter lim="800000"/>
              <a:headEnd type="none" w="med" len="med"/>
              <a:tailEnd type="arrow"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spTree>
    <p:extLst>
      <p:ext uri="{BB962C8B-B14F-4D97-AF65-F5344CB8AC3E}">
        <p14:creationId xmlns:p14="http://schemas.microsoft.com/office/powerpoint/2010/main" val="29316709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4DB24-5D62-E2D5-2D05-0FB63F67432C}"/>
              </a:ext>
            </a:extLst>
          </p:cNvPr>
          <p:cNvSpPr>
            <a:spLocks noGrp="1"/>
          </p:cNvSpPr>
          <p:nvPr>
            <p:ph type="title"/>
          </p:nvPr>
        </p:nvSpPr>
        <p:spPr/>
        <p:txBody>
          <a:bodyPr/>
          <a:lstStyle/>
          <a:p>
            <a:r>
              <a:rPr lang="en-NL" dirty="0">
                <a:solidFill>
                  <a:srgbClr val="00A7A2"/>
                </a:solidFill>
              </a:rPr>
              <a:t>Literatuur</a:t>
            </a:r>
          </a:p>
        </p:txBody>
      </p:sp>
      <p:sp>
        <p:nvSpPr>
          <p:cNvPr id="3" name="Content Placeholder 2">
            <a:extLst>
              <a:ext uri="{FF2B5EF4-FFF2-40B4-BE49-F238E27FC236}">
                <a16:creationId xmlns:a16="http://schemas.microsoft.com/office/drawing/2014/main" id="{D6D10DEB-14D8-C95D-B14D-B94036E8871C}"/>
              </a:ext>
            </a:extLst>
          </p:cNvPr>
          <p:cNvSpPr>
            <a:spLocks noGrp="1"/>
          </p:cNvSpPr>
          <p:nvPr>
            <p:ph idx="1"/>
          </p:nvPr>
        </p:nvSpPr>
        <p:spPr/>
        <p:txBody>
          <a:bodyPr/>
          <a:lstStyle/>
          <a:p>
            <a:r>
              <a:rPr lang="en-GB" dirty="0">
                <a:effectLst/>
                <a:latin typeface="Helvetica" pitchFamily="2" charset="0"/>
              </a:rPr>
              <a:t>Crosby, P. B. (1979). </a:t>
            </a:r>
            <a:r>
              <a:rPr lang="en-GB" i="1" dirty="0">
                <a:effectLst/>
                <a:latin typeface="Helvetica" pitchFamily="2" charset="0"/>
              </a:rPr>
              <a:t>Quality is free. </a:t>
            </a:r>
            <a:r>
              <a:rPr lang="en-GB" dirty="0">
                <a:effectLst/>
                <a:latin typeface="Helvetica" pitchFamily="2" charset="0"/>
              </a:rPr>
              <a:t>New York, McGraw-Hill.</a:t>
            </a:r>
          </a:p>
          <a:p>
            <a:r>
              <a:rPr lang="en-GB" dirty="0" err="1">
                <a:effectLst/>
                <a:latin typeface="Helvetica" pitchFamily="2" charset="0"/>
              </a:rPr>
              <a:t>Juran</a:t>
            </a:r>
            <a:r>
              <a:rPr lang="en-GB" dirty="0">
                <a:effectLst/>
                <a:latin typeface="Helvetica" pitchFamily="2" charset="0"/>
              </a:rPr>
              <a:t>, J.M. (1992). </a:t>
            </a:r>
            <a:r>
              <a:rPr lang="en-GB" i="1" dirty="0" err="1">
                <a:effectLst/>
                <a:latin typeface="Helvetica" pitchFamily="2" charset="0"/>
              </a:rPr>
              <a:t>Juran</a:t>
            </a:r>
            <a:r>
              <a:rPr lang="en-GB" i="1" dirty="0">
                <a:effectLst/>
                <a:latin typeface="Helvetica" pitchFamily="2" charset="0"/>
              </a:rPr>
              <a:t> over </a:t>
            </a:r>
            <a:r>
              <a:rPr lang="en-GB" i="1" dirty="0" err="1">
                <a:effectLst/>
                <a:latin typeface="Helvetica" pitchFamily="2" charset="0"/>
              </a:rPr>
              <a:t>Kwaliteitsmanagement</a:t>
            </a:r>
            <a:r>
              <a:rPr lang="en-GB" i="1" dirty="0">
                <a:effectLst/>
                <a:latin typeface="Helvetica" pitchFamily="2" charset="0"/>
              </a:rPr>
              <a:t>: </a:t>
            </a:r>
            <a:r>
              <a:rPr lang="en-GB" i="1" dirty="0" err="1">
                <a:effectLst/>
                <a:latin typeface="Helvetica" pitchFamily="2" charset="0"/>
              </a:rPr>
              <a:t>plannen</a:t>
            </a:r>
            <a:r>
              <a:rPr lang="en-GB" i="1" dirty="0">
                <a:effectLst/>
                <a:latin typeface="Helvetica" pitchFamily="2" charset="0"/>
              </a:rPr>
              <a:t>, </a:t>
            </a:r>
            <a:r>
              <a:rPr lang="en-GB" i="1" dirty="0" err="1">
                <a:effectLst/>
                <a:latin typeface="Helvetica" pitchFamily="2" charset="0"/>
              </a:rPr>
              <a:t>besturen</a:t>
            </a:r>
            <a:r>
              <a:rPr lang="en-GB" i="1" dirty="0">
                <a:effectLst/>
                <a:latin typeface="Helvetica" pitchFamily="2" charset="0"/>
              </a:rPr>
              <a:t>, </a:t>
            </a:r>
            <a:r>
              <a:rPr lang="en-GB" i="1" dirty="0" err="1">
                <a:effectLst/>
                <a:latin typeface="Helvetica" pitchFamily="2" charset="0"/>
              </a:rPr>
              <a:t>verbeteren</a:t>
            </a:r>
            <a:r>
              <a:rPr lang="en-GB" i="1" dirty="0">
                <a:effectLst/>
                <a:latin typeface="Helvetica" pitchFamily="2" charset="0"/>
              </a:rPr>
              <a:t>. </a:t>
            </a:r>
            <a:r>
              <a:rPr lang="en-GB" dirty="0">
                <a:effectLst/>
                <a:latin typeface="Helvetica" pitchFamily="2" charset="0"/>
              </a:rPr>
              <a:t>Kluwer. ISBN 9020126873.</a:t>
            </a:r>
          </a:p>
          <a:p>
            <a:endParaRPr lang="en-GB" dirty="0">
              <a:effectLst/>
              <a:latin typeface="Helvetica" pitchFamily="2" charset="0"/>
            </a:endParaRPr>
          </a:p>
          <a:p>
            <a:endParaRPr lang="en-NL" dirty="0"/>
          </a:p>
        </p:txBody>
      </p:sp>
    </p:spTree>
    <p:extLst>
      <p:ext uri="{BB962C8B-B14F-4D97-AF65-F5344CB8AC3E}">
        <p14:creationId xmlns:p14="http://schemas.microsoft.com/office/powerpoint/2010/main" val="9860309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D2D8-EBAC-4068-8758-129B204FAFBA}"/>
              </a:ext>
            </a:extLst>
          </p:cNvPr>
          <p:cNvSpPr>
            <a:spLocks noGrp="1"/>
          </p:cNvSpPr>
          <p:nvPr>
            <p:ph type="title"/>
          </p:nvPr>
        </p:nvSpPr>
        <p:spPr/>
        <p:txBody>
          <a:bodyPr/>
          <a:lstStyle/>
          <a:p>
            <a:r>
              <a:rPr lang="en-NL" dirty="0">
                <a:solidFill>
                  <a:srgbClr val="00A7A2"/>
                </a:solidFill>
              </a:rPr>
              <a:t>Bijlage 2</a:t>
            </a:r>
            <a:br>
              <a:rPr lang="en-NL" dirty="0"/>
            </a:br>
            <a:endParaRPr lang="en-NL" dirty="0"/>
          </a:p>
        </p:txBody>
      </p:sp>
      <p:sp>
        <p:nvSpPr>
          <p:cNvPr id="3" name="Content Placeholder 2">
            <a:extLst>
              <a:ext uri="{FF2B5EF4-FFF2-40B4-BE49-F238E27FC236}">
                <a16:creationId xmlns:a16="http://schemas.microsoft.com/office/drawing/2014/main" id="{CFF1D238-5904-7AFE-6081-50CB4C97368D}"/>
              </a:ext>
            </a:extLst>
          </p:cNvPr>
          <p:cNvSpPr>
            <a:spLocks noGrp="1"/>
          </p:cNvSpPr>
          <p:nvPr>
            <p:ph idx="1"/>
          </p:nvPr>
        </p:nvSpPr>
        <p:spPr>
          <a:xfrm>
            <a:off x="685800" y="2420888"/>
            <a:ext cx="7772400" cy="4114800"/>
          </a:xfrm>
        </p:spPr>
        <p:txBody>
          <a:bodyPr/>
          <a:lstStyle/>
          <a:p>
            <a:pPr lvl="1"/>
            <a:endParaRPr lang="en-GB" sz="1800" b="0" i="0" u="none" strike="noStrike" dirty="0">
              <a:solidFill>
                <a:srgbClr val="212326"/>
              </a:solidFill>
              <a:effectLst/>
              <a:latin typeface="ShopifySans"/>
            </a:endParaRPr>
          </a:p>
          <a:p>
            <a:pPr marL="457200" lvl="1" indent="0">
              <a:buNone/>
            </a:pPr>
            <a:r>
              <a:rPr lang="en-NL" dirty="0"/>
              <a:t>	Generatie Z (</a:t>
            </a:r>
            <a:r>
              <a:rPr lang="en-GB" b="0" i="0" u="none" strike="noStrike" dirty="0" err="1">
                <a:solidFill>
                  <a:srgbClr val="000000"/>
                </a:solidFill>
                <a:effectLst/>
                <a:latin typeface="Helvetica Neue" panose="02000503000000020004" pitchFamily="2" charset="0"/>
              </a:rPr>
              <a:t>geboren</a:t>
            </a:r>
            <a:r>
              <a:rPr lang="en-GB" b="0" i="0" u="none" strike="noStrike" dirty="0">
                <a:solidFill>
                  <a:srgbClr val="000000"/>
                </a:solidFill>
                <a:effectLst/>
                <a:latin typeface="Helvetica Neue" panose="02000503000000020004" pitchFamily="2" charset="0"/>
              </a:rPr>
              <a:t> </a:t>
            </a:r>
            <a:r>
              <a:rPr lang="en-GB" b="0" i="0" u="none" strike="noStrike" dirty="0" err="1">
                <a:solidFill>
                  <a:srgbClr val="000000"/>
                </a:solidFill>
                <a:effectLst/>
                <a:latin typeface="Helvetica Neue" panose="02000503000000020004" pitchFamily="2" charset="0"/>
              </a:rPr>
              <a:t>tussen</a:t>
            </a:r>
            <a:r>
              <a:rPr lang="en-GB" b="0" i="0" u="none" strike="noStrike" dirty="0">
                <a:solidFill>
                  <a:srgbClr val="000000"/>
                </a:solidFill>
                <a:effectLst/>
                <a:latin typeface="Helvetica Neue" panose="02000503000000020004" pitchFamily="2" charset="0"/>
              </a:rPr>
              <a:t> 1996 </a:t>
            </a:r>
            <a:r>
              <a:rPr lang="en-GB" b="0" i="0" u="none" strike="noStrike" dirty="0" err="1">
                <a:solidFill>
                  <a:srgbClr val="000000"/>
                </a:solidFill>
                <a:effectLst/>
                <a:latin typeface="Helvetica Neue" panose="02000503000000020004" pitchFamily="2" charset="0"/>
              </a:rPr>
              <a:t>en</a:t>
            </a:r>
            <a:r>
              <a:rPr lang="en-GB" b="0" i="0" u="none" strike="noStrike" dirty="0">
                <a:solidFill>
                  <a:srgbClr val="000000"/>
                </a:solidFill>
                <a:effectLst/>
                <a:latin typeface="Helvetica Neue" panose="02000503000000020004" pitchFamily="2" charset="0"/>
              </a:rPr>
              <a:t> 2015)</a:t>
            </a:r>
            <a:endParaRPr lang="en-NL" dirty="0"/>
          </a:p>
        </p:txBody>
      </p:sp>
    </p:spTree>
    <p:extLst>
      <p:ext uri="{BB962C8B-B14F-4D97-AF65-F5344CB8AC3E}">
        <p14:creationId xmlns:p14="http://schemas.microsoft.com/office/powerpoint/2010/main" val="36218253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BA384-164F-C392-47E0-AF9C94C1FCC0}"/>
              </a:ext>
            </a:extLst>
          </p:cNvPr>
          <p:cNvSpPr>
            <a:spLocks noGrp="1"/>
          </p:cNvSpPr>
          <p:nvPr>
            <p:ph type="title"/>
          </p:nvPr>
        </p:nvSpPr>
        <p:spPr>
          <a:xfrm>
            <a:off x="685800" y="468424"/>
            <a:ext cx="7772400" cy="587152"/>
          </a:xfrm>
        </p:spPr>
        <p:txBody>
          <a:bodyPr/>
          <a:lstStyle/>
          <a:p>
            <a:r>
              <a:rPr lang="en-GB" dirty="0"/>
              <a:t>What they want from work</a:t>
            </a:r>
          </a:p>
        </p:txBody>
      </p:sp>
      <p:graphicFrame>
        <p:nvGraphicFramePr>
          <p:cNvPr id="8" name="Content Placeholder 6">
            <a:extLst>
              <a:ext uri="{FF2B5EF4-FFF2-40B4-BE49-F238E27FC236}">
                <a16:creationId xmlns:a16="http://schemas.microsoft.com/office/drawing/2014/main" id="{522A56D3-49E7-52CF-C149-B47C2AABD9DB}"/>
              </a:ext>
            </a:extLst>
          </p:cNvPr>
          <p:cNvGraphicFramePr>
            <a:graphicFrameLocks/>
          </p:cNvGraphicFramePr>
          <p:nvPr>
            <p:extLst>
              <p:ext uri="{D42A27DB-BD31-4B8C-83A1-F6EECF244321}">
                <p14:modId xmlns:p14="http://schemas.microsoft.com/office/powerpoint/2010/main" val="3547142991"/>
              </p:ext>
            </p:extLst>
          </p:nvPr>
        </p:nvGraphicFramePr>
        <p:xfrm>
          <a:off x="685800" y="1844824"/>
          <a:ext cx="7772396" cy="2661920"/>
        </p:xfrm>
        <a:graphic>
          <a:graphicData uri="http://schemas.openxmlformats.org/drawingml/2006/table">
            <a:tbl>
              <a:tblPr firstRow="1" bandRow="1">
                <a:tableStyleId>{5C22544A-7EE6-4342-B048-85BDC9FD1C3A}</a:tableStyleId>
              </a:tblPr>
              <a:tblGrid>
                <a:gridCol w="1943099">
                  <a:extLst>
                    <a:ext uri="{9D8B030D-6E8A-4147-A177-3AD203B41FA5}">
                      <a16:colId xmlns:a16="http://schemas.microsoft.com/office/drawing/2014/main" val="175811611"/>
                    </a:ext>
                  </a:extLst>
                </a:gridCol>
                <a:gridCol w="1943099">
                  <a:extLst>
                    <a:ext uri="{9D8B030D-6E8A-4147-A177-3AD203B41FA5}">
                      <a16:colId xmlns:a16="http://schemas.microsoft.com/office/drawing/2014/main" val="1518267510"/>
                    </a:ext>
                  </a:extLst>
                </a:gridCol>
                <a:gridCol w="1943099">
                  <a:extLst>
                    <a:ext uri="{9D8B030D-6E8A-4147-A177-3AD203B41FA5}">
                      <a16:colId xmlns:a16="http://schemas.microsoft.com/office/drawing/2014/main" val="3458117857"/>
                    </a:ext>
                  </a:extLst>
                </a:gridCol>
                <a:gridCol w="1943099">
                  <a:extLst>
                    <a:ext uri="{9D8B030D-6E8A-4147-A177-3AD203B41FA5}">
                      <a16:colId xmlns:a16="http://schemas.microsoft.com/office/drawing/2014/main" val="582759598"/>
                    </a:ext>
                  </a:extLst>
                </a:gridCol>
              </a:tblGrid>
              <a:tr h="370840">
                <a:tc>
                  <a:txBody>
                    <a:bodyPr/>
                    <a:lstStyle/>
                    <a:p>
                      <a:r>
                        <a:rPr lang="en-GB" dirty="0"/>
                        <a:t>Baby Boomers</a:t>
                      </a:r>
                    </a:p>
                  </a:txBody>
                  <a:tcPr/>
                </a:tc>
                <a:tc>
                  <a:txBody>
                    <a:bodyPr/>
                    <a:lstStyle/>
                    <a:p>
                      <a:r>
                        <a:rPr lang="en-GB" dirty="0"/>
                        <a:t>Gen X</a:t>
                      </a:r>
                    </a:p>
                  </a:txBody>
                  <a:tcPr/>
                </a:tc>
                <a:tc>
                  <a:txBody>
                    <a:bodyPr/>
                    <a:lstStyle/>
                    <a:p>
                      <a:r>
                        <a:rPr lang="en-GB" dirty="0" err="1"/>
                        <a:t>Milennials</a:t>
                      </a:r>
                      <a:endParaRPr lang="en-GB" dirty="0"/>
                    </a:p>
                  </a:txBody>
                  <a:tcPr/>
                </a:tc>
                <a:tc>
                  <a:txBody>
                    <a:bodyPr/>
                    <a:lstStyle/>
                    <a:p>
                      <a:r>
                        <a:rPr lang="en-GB" dirty="0"/>
                        <a:t>Gen Z</a:t>
                      </a:r>
                    </a:p>
                  </a:txBody>
                  <a:tcPr/>
                </a:tc>
                <a:extLst>
                  <a:ext uri="{0D108BD9-81ED-4DB2-BD59-A6C34878D82A}">
                    <a16:rowId xmlns:a16="http://schemas.microsoft.com/office/drawing/2014/main" val="40913376"/>
                  </a:ext>
                </a:extLst>
              </a:tr>
              <a:tr h="370840">
                <a:tc>
                  <a:txBody>
                    <a:bodyPr/>
                    <a:lstStyle/>
                    <a:p>
                      <a:r>
                        <a:rPr lang="en-GB" i="1" dirty="0"/>
                        <a:t>1964-1964</a:t>
                      </a:r>
                    </a:p>
                  </a:txBody>
                  <a:tcPr/>
                </a:tc>
                <a:tc>
                  <a:txBody>
                    <a:bodyPr/>
                    <a:lstStyle/>
                    <a:p>
                      <a:r>
                        <a:rPr lang="en-GB" i="1" dirty="0"/>
                        <a:t>1965-1979</a:t>
                      </a:r>
                    </a:p>
                  </a:txBody>
                  <a:tcPr/>
                </a:tc>
                <a:tc>
                  <a:txBody>
                    <a:bodyPr/>
                    <a:lstStyle/>
                    <a:p>
                      <a:r>
                        <a:rPr lang="en-GB" i="1" dirty="0"/>
                        <a:t>1980-1995</a:t>
                      </a:r>
                    </a:p>
                  </a:txBody>
                  <a:tcPr/>
                </a:tc>
                <a:tc>
                  <a:txBody>
                    <a:bodyPr/>
                    <a:lstStyle/>
                    <a:p>
                      <a:r>
                        <a:rPr lang="en-GB" i="1" dirty="0"/>
                        <a:t>after 1995</a:t>
                      </a:r>
                    </a:p>
                  </a:txBody>
                  <a:tcPr/>
                </a:tc>
                <a:extLst>
                  <a:ext uri="{0D108BD9-81ED-4DB2-BD59-A6C34878D82A}">
                    <a16:rowId xmlns:a16="http://schemas.microsoft.com/office/drawing/2014/main" val="2006576607"/>
                  </a:ext>
                </a:extLst>
              </a:tr>
              <a:tr h="370840">
                <a:tc>
                  <a:txBody>
                    <a:bodyPr/>
                    <a:lstStyle/>
                    <a:p>
                      <a:r>
                        <a:rPr lang="en-GB" dirty="0"/>
                        <a:t>Hierarchical culture</a:t>
                      </a:r>
                    </a:p>
                  </a:txBody>
                  <a:tcPr/>
                </a:tc>
                <a:tc>
                  <a:txBody>
                    <a:bodyPr/>
                    <a:lstStyle/>
                    <a:p>
                      <a:r>
                        <a:rPr lang="en-GB" dirty="0"/>
                        <a:t>Independent</a:t>
                      </a:r>
                    </a:p>
                  </a:txBody>
                  <a:tcPr/>
                </a:tc>
                <a:tc>
                  <a:txBody>
                    <a:bodyPr/>
                    <a:lstStyle/>
                    <a:p>
                      <a:r>
                        <a:rPr lang="en-GB" dirty="0"/>
                        <a:t>Technical </a:t>
                      </a:r>
                    </a:p>
                  </a:txBody>
                  <a:tcPr/>
                </a:tc>
                <a:tc>
                  <a:txBody>
                    <a:bodyPr/>
                    <a:lstStyle/>
                    <a:p>
                      <a:r>
                        <a:rPr lang="en-GB" dirty="0"/>
                        <a:t>Digitally fluent</a:t>
                      </a:r>
                    </a:p>
                  </a:txBody>
                  <a:tcPr/>
                </a:tc>
                <a:extLst>
                  <a:ext uri="{0D108BD9-81ED-4DB2-BD59-A6C34878D82A}">
                    <a16:rowId xmlns:a16="http://schemas.microsoft.com/office/drawing/2014/main" val="4236517404"/>
                  </a:ext>
                </a:extLst>
              </a:tr>
              <a:tr h="370840">
                <a:tc>
                  <a:txBody>
                    <a:bodyPr/>
                    <a:lstStyle/>
                    <a:p>
                      <a:r>
                        <a:rPr lang="en-GB" dirty="0"/>
                        <a:t>The change to mentor others</a:t>
                      </a:r>
                    </a:p>
                  </a:txBody>
                  <a:tcPr/>
                </a:tc>
                <a:tc>
                  <a:txBody>
                    <a:bodyPr/>
                    <a:lstStyle/>
                    <a:p>
                      <a:r>
                        <a:rPr lang="en-GB" dirty="0"/>
                        <a:t>Innovative</a:t>
                      </a:r>
                    </a:p>
                  </a:txBody>
                  <a:tcPr/>
                </a:tc>
                <a:tc>
                  <a:txBody>
                    <a:bodyPr/>
                    <a:lstStyle/>
                    <a:p>
                      <a:r>
                        <a:rPr lang="en-GB" dirty="0" err="1"/>
                        <a:t>Colloborative</a:t>
                      </a:r>
                      <a:endParaRPr lang="en-GB" dirty="0"/>
                    </a:p>
                  </a:txBody>
                  <a:tcPr/>
                </a:tc>
                <a:tc>
                  <a:txBody>
                    <a:bodyPr/>
                    <a:lstStyle/>
                    <a:p>
                      <a:r>
                        <a:rPr lang="en-GB" dirty="0"/>
                        <a:t>Practical</a:t>
                      </a:r>
                    </a:p>
                  </a:txBody>
                  <a:tcPr/>
                </a:tc>
                <a:extLst>
                  <a:ext uri="{0D108BD9-81ED-4DB2-BD59-A6C34878D82A}">
                    <a16:rowId xmlns:a16="http://schemas.microsoft.com/office/drawing/2014/main" val="3553458921"/>
                  </a:ext>
                </a:extLst>
              </a:tr>
              <a:tr h="370840">
                <a:tc>
                  <a:txBody>
                    <a:bodyPr/>
                    <a:lstStyle/>
                    <a:p>
                      <a:r>
                        <a:rPr lang="en-GB" dirty="0"/>
                        <a:t>Respect</a:t>
                      </a:r>
                    </a:p>
                  </a:txBody>
                  <a:tcPr/>
                </a:tc>
                <a:tc>
                  <a:txBody>
                    <a:bodyPr/>
                    <a:lstStyle/>
                    <a:p>
                      <a:r>
                        <a:rPr lang="en-GB" dirty="0"/>
                        <a:t>Strong </a:t>
                      </a:r>
                    </a:p>
                    <a:p>
                      <a:r>
                        <a:rPr lang="en-GB" dirty="0"/>
                        <a:t>communicators</a:t>
                      </a:r>
                    </a:p>
                  </a:txBody>
                  <a:tcPr/>
                </a:tc>
                <a:tc>
                  <a:txBody>
                    <a:bodyPr/>
                    <a:lstStyle/>
                    <a:p>
                      <a:r>
                        <a:rPr lang="en-GB" dirty="0"/>
                        <a:t>Focused on the greater good</a:t>
                      </a:r>
                    </a:p>
                  </a:txBody>
                  <a:tcPr/>
                </a:tc>
                <a:tc>
                  <a:txBody>
                    <a:bodyPr/>
                    <a:lstStyle/>
                    <a:p>
                      <a:r>
                        <a:rPr lang="en-GB" dirty="0"/>
                        <a:t>Flourish in diverse workforces</a:t>
                      </a:r>
                    </a:p>
                  </a:txBody>
                  <a:tcPr/>
                </a:tc>
                <a:extLst>
                  <a:ext uri="{0D108BD9-81ED-4DB2-BD59-A6C34878D82A}">
                    <a16:rowId xmlns:a16="http://schemas.microsoft.com/office/drawing/2014/main" val="1339042211"/>
                  </a:ext>
                </a:extLst>
              </a:tr>
            </a:tbl>
          </a:graphicData>
        </a:graphic>
      </p:graphicFrame>
    </p:spTree>
    <p:extLst>
      <p:ext uri="{BB962C8B-B14F-4D97-AF65-F5344CB8AC3E}">
        <p14:creationId xmlns:p14="http://schemas.microsoft.com/office/powerpoint/2010/main" val="32340226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19F9C-4991-EA62-E2BD-2683A787801B}"/>
              </a:ext>
            </a:extLst>
          </p:cNvPr>
          <p:cNvSpPr>
            <a:spLocks noGrp="1"/>
          </p:cNvSpPr>
          <p:nvPr>
            <p:ph type="title"/>
          </p:nvPr>
        </p:nvSpPr>
        <p:spPr/>
        <p:txBody>
          <a:bodyPr/>
          <a:lstStyle/>
          <a:p>
            <a:r>
              <a:rPr lang="en-GB" dirty="0"/>
              <a:t>Best work traits</a:t>
            </a:r>
          </a:p>
        </p:txBody>
      </p:sp>
      <p:graphicFrame>
        <p:nvGraphicFramePr>
          <p:cNvPr id="5" name="Content Placeholder 6">
            <a:extLst>
              <a:ext uri="{FF2B5EF4-FFF2-40B4-BE49-F238E27FC236}">
                <a16:creationId xmlns:a16="http://schemas.microsoft.com/office/drawing/2014/main" id="{95DC3540-6551-3AE3-70E7-B3FD46D5CE54}"/>
              </a:ext>
            </a:extLst>
          </p:cNvPr>
          <p:cNvGraphicFramePr>
            <a:graphicFrameLocks noGrp="1"/>
          </p:cNvGraphicFramePr>
          <p:nvPr>
            <p:ph idx="1"/>
            <p:extLst>
              <p:ext uri="{D42A27DB-BD31-4B8C-83A1-F6EECF244321}">
                <p14:modId xmlns:p14="http://schemas.microsoft.com/office/powerpoint/2010/main" val="4020967491"/>
              </p:ext>
            </p:extLst>
          </p:nvPr>
        </p:nvGraphicFramePr>
        <p:xfrm>
          <a:off x="685800" y="1981200"/>
          <a:ext cx="7772396" cy="3307080"/>
        </p:xfrm>
        <a:graphic>
          <a:graphicData uri="http://schemas.openxmlformats.org/drawingml/2006/table">
            <a:tbl>
              <a:tblPr firstRow="1" bandRow="1">
                <a:tableStyleId>{5C22544A-7EE6-4342-B048-85BDC9FD1C3A}</a:tableStyleId>
              </a:tblPr>
              <a:tblGrid>
                <a:gridCol w="1943099">
                  <a:extLst>
                    <a:ext uri="{9D8B030D-6E8A-4147-A177-3AD203B41FA5}">
                      <a16:colId xmlns:a16="http://schemas.microsoft.com/office/drawing/2014/main" val="175811611"/>
                    </a:ext>
                  </a:extLst>
                </a:gridCol>
                <a:gridCol w="1943099">
                  <a:extLst>
                    <a:ext uri="{9D8B030D-6E8A-4147-A177-3AD203B41FA5}">
                      <a16:colId xmlns:a16="http://schemas.microsoft.com/office/drawing/2014/main" val="1518267510"/>
                    </a:ext>
                  </a:extLst>
                </a:gridCol>
                <a:gridCol w="1943099">
                  <a:extLst>
                    <a:ext uri="{9D8B030D-6E8A-4147-A177-3AD203B41FA5}">
                      <a16:colId xmlns:a16="http://schemas.microsoft.com/office/drawing/2014/main" val="3458117857"/>
                    </a:ext>
                  </a:extLst>
                </a:gridCol>
                <a:gridCol w="1943099">
                  <a:extLst>
                    <a:ext uri="{9D8B030D-6E8A-4147-A177-3AD203B41FA5}">
                      <a16:colId xmlns:a16="http://schemas.microsoft.com/office/drawing/2014/main" val="582759598"/>
                    </a:ext>
                  </a:extLst>
                </a:gridCol>
              </a:tblGrid>
              <a:tr h="370840">
                <a:tc>
                  <a:txBody>
                    <a:bodyPr/>
                    <a:lstStyle/>
                    <a:p>
                      <a:r>
                        <a:rPr lang="en-GB" dirty="0"/>
                        <a:t>Baby Boomers</a:t>
                      </a:r>
                    </a:p>
                  </a:txBody>
                  <a:tcPr/>
                </a:tc>
                <a:tc>
                  <a:txBody>
                    <a:bodyPr/>
                    <a:lstStyle/>
                    <a:p>
                      <a:r>
                        <a:rPr lang="en-GB"/>
                        <a:t>Gen X</a:t>
                      </a:r>
                      <a:endParaRPr lang="en-GB" dirty="0"/>
                    </a:p>
                  </a:txBody>
                  <a:tcPr/>
                </a:tc>
                <a:tc>
                  <a:txBody>
                    <a:bodyPr/>
                    <a:lstStyle/>
                    <a:p>
                      <a:r>
                        <a:rPr lang="en-GB"/>
                        <a:t>Milennials</a:t>
                      </a:r>
                      <a:endParaRPr lang="en-GB" dirty="0"/>
                    </a:p>
                  </a:txBody>
                  <a:tcPr/>
                </a:tc>
                <a:tc>
                  <a:txBody>
                    <a:bodyPr/>
                    <a:lstStyle/>
                    <a:p>
                      <a:r>
                        <a:rPr lang="en-GB" dirty="0"/>
                        <a:t>Gen Z</a:t>
                      </a:r>
                    </a:p>
                  </a:txBody>
                  <a:tcPr/>
                </a:tc>
                <a:extLst>
                  <a:ext uri="{0D108BD9-81ED-4DB2-BD59-A6C34878D82A}">
                    <a16:rowId xmlns:a16="http://schemas.microsoft.com/office/drawing/2014/main" val="40913376"/>
                  </a:ext>
                </a:extLst>
              </a:tr>
              <a:tr h="370840">
                <a:tc>
                  <a:txBody>
                    <a:bodyPr/>
                    <a:lstStyle/>
                    <a:p>
                      <a:r>
                        <a:rPr lang="en-GB" i="1"/>
                        <a:t>1964-1964</a:t>
                      </a:r>
                      <a:endParaRPr lang="en-GB" i="1" dirty="0"/>
                    </a:p>
                  </a:txBody>
                  <a:tcPr/>
                </a:tc>
                <a:tc>
                  <a:txBody>
                    <a:bodyPr/>
                    <a:lstStyle/>
                    <a:p>
                      <a:r>
                        <a:rPr lang="en-GB" i="1"/>
                        <a:t>1965-1979</a:t>
                      </a:r>
                      <a:endParaRPr lang="en-GB" i="1" dirty="0"/>
                    </a:p>
                  </a:txBody>
                  <a:tcPr/>
                </a:tc>
                <a:tc>
                  <a:txBody>
                    <a:bodyPr/>
                    <a:lstStyle/>
                    <a:p>
                      <a:r>
                        <a:rPr lang="en-GB" i="1"/>
                        <a:t>1980-1995</a:t>
                      </a:r>
                      <a:endParaRPr lang="en-GB" i="1" dirty="0"/>
                    </a:p>
                  </a:txBody>
                  <a:tcPr/>
                </a:tc>
                <a:tc>
                  <a:txBody>
                    <a:bodyPr/>
                    <a:lstStyle/>
                    <a:p>
                      <a:r>
                        <a:rPr lang="en-GB" i="1"/>
                        <a:t>after 1995</a:t>
                      </a:r>
                      <a:endParaRPr lang="en-GB" i="1" dirty="0"/>
                    </a:p>
                  </a:txBody>
                  <a:tcPr/>
                </a:tc>
                <a:extLst>
                  <a:ext uri="{0D108BD9-81ED-4DB2-BD59-A6C34878D82A}">
                    <a16:rowId xmlns:a16="http://schemas.microsoft.com/office/drawing/2014/main" val="2006576607"/>
                  </a:ext>
                </a:extLst>
              </a:tr>
              <a:tr h="370840">
                <a:tc>
                  <a:txBody>
                    <a:bodyPr/>
                    <a:lstStyle/>
                    <a:p>
                      <a:r>
                        <a:rPr lang="en-GB"/>
                        <a:t>Optimistic</a:t>
                      </a:r>
                      <a:endParaRPr lang="en-GB" dirty="0"/>
                    </a:p>
                  </a:txBody>
                  <a:tcPr/>
                </a:tc>
                <a:tc>
                  <a:txBody>
                    <a:bodyPr/>
                    <a:lstStyle/>
                    <a:p>
                      <a:r>
                        <a:rPr lang="en-GB"/>
                        <a:t>A trustworthy employer</a:t>
                      </a:r>
                      <a:endParaRPr lang="en-GB" dirty="0"/>
                    </a:p>
                  </a:txBody>
                  <a:tcPr/>
                </a:tc>
                <a:tc>
                  <a:txBody>
                    <a:bodyPr/>
                    <a:lstStyle/>
                    <a:p>
                      <a:r>
                        <a:rPr lang="en-GB"/>
                        <a:t>An empathic employer</a:t>
                      </a:r>
                      <a:endParaRPr lang="en-GB" dirty="0"/>
                    </a:p>
                  </a:txBody>
                  <a:tcPr/>
                </a:tc>
                <a:tc>
                  <a:txBody>
                    <a:bodyPr/>
                    <a:lstStyle/>
                    <a:p>
                      <a:r>
                        <a:rPr lang="en-GB"/>
                        <a:t>A culturally competent employer</a:t>
                      </a:r>
                      <a:endParaRPr lang="en-GB" dirty="0"/>
                    </a:p>
                  </a:txBody>
                  <a:tcPr/>
                </a:tc>
                <a:extLst>
                  <a:ext uri="{0D108BD9-81ED-4DB2-BD59-A6C34878D82A}">
                    <a16:rowId xmlns:a16="http://schemas.microsoft.com/office/drawing/2014/main" val="4236517404"/>
                  </a:ext>
                </a:extLst>
              </a:tr>
              <a:tr h="370840">
                <a:tc>
                  <a:txBody>
                    <a:bodyPr/>
                    <a:lstStyle/>
                    <a:p>
                      <a:r>
                        <a:rPr lang="en-GB"/>
                        <a:t>Enjoy mentoring</a:t>
                      </a:r>
                      <a:endParaRPr lang="en-GB" dirty="0"/>
                    </a:p>
                  </a:txBody>
                  <a:tcPr/>
                </a:tc>
                <a:tc>
                  <a:txBody>
                    <a:bodyPr/>
                    <a:lstStyle/>
                    <a:p>
                      <a:r>
                        <a:rPr lang="en-GB"/>
                        <a:t>Problem-solving opportunities</a:t>
                      </a:r>
                      <a:endParaRPr lang="en-GB" dirty="0"/>
                    </a:p>
                  </a:txBody>
                  <a:tcPr/>
                </a:tc>
                <a:tc>
                  <a:txBody>
                    <a:bodyPr/>
                    <a:lstStyle/>
                    <a:p>
                      <a:r>
                        <a:rPr lang="en-GB"/>
                        <a:t>Meaningful work</a:t>
                      </a:r>
                      <a:endParaRPr lang="en-GB" dirty="0"/>
                    </a:p>
                  </a:txBody>
                  <a:tcPr/>
                </a:tc>
                <a:tc>
                  <a:txBody>
                    <a:bodyPr/>
                    <a:lstStyle/>
                    <a:p>
                      <a:r>
                        <a:rPr lang="en-GB"/>
                        <a:t>Competitive wages</a:t>
                      </a:r>
                      <a:endParaRPr lang="en-GB" dirty="0"/>
                    </a:p>
                  </a:txBody>
                  <a:tcPr/>
                </a:tc>
                <a:extLst>
                  <a:ext uri="{0D108BD9-81ED-4DB2-BD59-A6C34878D82A}">
                    <a16:rowId xmlns:a16="http://schemas.microsoft.com/office/drawing/2014/main" val="3553458921"/>
                  </a:ext>
                </a:extLst>
              </a:tr>
              <a:tr h="370840">
                <a:tc>
                  <a:txBody>
                    <a:bodyPr/>
                    <a:lstStyle/>
                    <a:p>
                      <a:r>
                        <a:rPr lang="en-GB"/>
                        <a:t>Strong work ethic</a:t>
                      </a:r>
                      <a:endParaRPr lang="en-GB" dirty="0"/>
                    </a:p>
                  </a:txBody>
                  <a:tcPr/>
                </a:tc>
                <a:tc>
                  <a:txBody>
                    <a:bodyPr/>
                    <a:lstStyle/>
                    <a:p>
                      <a:r>
                        <a:rPr lang="en-GB"/>
                        <a:t>Competent colleagues</a:t>
                      </a:r>
                      <a:endParaRPr lang="en-GB" dirty="0"/>
                    </a:p>
                  </a:txBody>
                  <a:tcPr/>
                </a:tc>
                <a:tc>
                  <a:txBody>
                    <a:bodyPr/>
                    <a:lstStyle/>
                    <a:p>
                      <a:r>
                        <a:rPr lang="en-GB"/>
                        <a:t>New skills training</a:t>
                      </a:r>
                      <a:endParaRPr lang="en-GB" dirty="0"/>
                    </a:p>
                  </a:txBody>
                  <a:tcPr/>
                </a:tc>
                <a:tc>
                  <a:txBody>
                    <a:bodyPr/>
                    <a:lstStyle/>
                    <a:p>
                      <a:r>
                        <a:rPr lang="en-GB"/>
                        <a:t>Mentorship</a:t>
                      </a:r>
                      <a:endParaRPr lang="en-GB" dirty="0"/>
                    </a:p>
                  </a:txBody>
                  <a:tcPr/>
                </a:tc>
                <a:extLst>
                  <a:ext uri="{0D108BD9-81ED-4DB2-BD59-A6C34878D82A}">
                    <a16:rowId xmlns:a16="http://schemas.microsoft.com/office/drawing/2014/main" val="1339042211"/>
                  </a:ext>
                </a:extLst>
              </a:tr>
              <a:tr h="370840">
                <a:tc>
                  <a:txBody>
                    <a:bodyPr/>
                    <a:lstStyle/>
                    <a:p>
                      <a:endParaRPr lang="en-GB" dirty="0"/>
                    </a:p>
                  </a:txBody>
                  <a:tcPr/>
                </a:tc>
                <a:tc>
                  <a:txBody>
                    <a:bodyPr/>
                    <a:lstStyle/>
                    <a:p>
                      <a:r>
                        <a:rPr lang="en-GB"/>
                        <a:t>Autonomy</a:t>
                      </a:r>
                      <a:endParaRPr lang="en-GB" dirty="0"/>
                    </a:p>
                  </a:txBody>
                  <a:tcPr/>
                </a:tc>
                <a:tc>
                  <a:txBody>
                    <a:bodyPr/>
                    <a:lstStyle/>
                    <a:p>
                      <a:r>
                        <a:rPr lang="en-GB"/>
                        <a:t>Flexibililty</a:t>
                      </a:r>
                      <a:endParaRPr lang="en-GB" dirty="0"/>
                    </a:p>
                  </a:txBody>
                  <a:tcPr/>
                </a:tc>
                <a:tc>
                  <a:txBody>
                    <a:bodyPr/>
                    <a:lstStyle/>
                    <a:p>
                      <a:r>
                        <a:rPr lang="en-GB" dirty="0"/>
                        <a:t>Stability</a:t>
                      </a:r>
                    </a:p>
                  </a:txBody>
                  <a:tcPr/>
                </a:tc>
                <a:extLst>
                  <a:ext uri="{0D108BD9-81ED-4DB2-BD59-A6C34878D82A}">
                    <a16:rowId xmlns:a16="http://schemas.microsoft.com/office/drawing/2014/main" val="8198275"/>
                  </a:ext>
                </a:extLst>
              </a:tr>
            </a:tbl>
          </a:graphicData>
        </a:graphic>
      </p:graphicFrame>
    </p:spTree>
    <p:extLst>
      <p:ext uri="{BB962C8B-B14F-4D97-AF65-F5344CB8AC3E}">
        <p14:creationId xmlns:p14="http://schemas.microsoft.com/office/powerpoint/2010/main" val="31550126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D2D8-EBAC-4068-8758-129B204FAFBA}"/>
              </a:ext>
            </a:extLst>
          </p:cNvPr>
          <p:cNvSpPr>
            <a:spLocks noGrp="1"/>
          </p:cNvSpPr>
          <p:nvPr>
            <p:ph type="title"/>
          </p:nvPr>
        </p:nvSpPr>
        <p:spPr/>
        <p:txBody>
          <a:bodyPr/>
          <a:lstStyle/>
          <a:p>
            <a:br>
              <a:rPr lang="en-NL" dirty="0"/>
            </a:br>
            <a:r>
              <a:rPr lang="en-NL" dirty="0">
                <a:solidFill>
                  <a:srgbClr val="00A7A2"/>
                </a:solidFill>
              </a:rPr>
              <a:t>Generatie Z (</a:t>
            </a:r>
            <a:r>
              <a:rPr lang="en-GB" b="0" i="0" u="none" strike="noStrike" dirty="0" err="1">
                <a:solidFill>
                  <a:srgbClr val="00A7A2"/>
                </a:solidFill>
                <a:effectLst/>
                <a:latin typeface="Helvetica Neue" panose="02000503000000020004" pitchFamily="2" charset="0"/>
              </a:rPr>
              <a:t>geboren</a:t>
            </a:r>
            <a:r>
              <a:rPr lang="en-GB" b="0" i="0" u="none" strike="noStrike" dirty="0">
                <a:solidFill>
                  <a:srgbClr val="00A7A2"/>
                </a:solidFill>
                <a:effectLst/>
                <a:latin typeface="Helvetica Neue" panose="02000503000000020004" pitchFamily="2" charset="0"/>
              </a:rPr>
              <a:t> </a:t>
            </a:r>
            <a:r>
              <a:rPr lang="en-GB" b="0" i="0" u="none" strike="noStrike" dirty="0" err="1">
                <a:solidFill>
                  <a:srgbClr val="00A7A2"/>
                </a:solidFill>
                <a:effectLst/>
                <a:latin typeface="Helvetica Neue" panose="02000503000000020004" pitchFamily="2" charset="0"/>
              </a:rPr>
              <a:t>tussen</a:t>
            </a:r>
            <a:r>
              <a:rPr lang="en-GB" b="0" i="0" u="none" strike="noStrike" dirty="0">
                <a:solidFill>
                  <a:srgbClr val="00A7A2"/>
                </a:solidFill>
                <a:effectLst/>
                <a:latin typeface="Helvetica Neue" panose="02000503000000020004" pitchFamily="2" charset="0"/>
              </a:rPr>
              <a:t> 1996 </a:t>
            </a:r>
            <a:r>
              <a:rPr lang="en-GB" b="0" i="0" u="none" strike="noStrike" dirty="0" err="1">
                <a:solidFill>
                  <a:srgbClr val="00A7A2"/>
                </a:solidFill>
                <a:effectLst/>
                <a:latin typeface="Helvetica Neue" panose="02000503000000020004" pitchFamily="2" charset="0"/>
              </a:rPr>
              <a:t>en</a:t>
            </a:r>
            <a:r>
              <a:rPr lang="en-GB" b="0" i="0" u="none" strike="noStrike" dirty="0">
                <a:solidFill>
                  <a:srgbClr val="00A7A2"/>
                </a:solidFill>
                <a:effectLst/>
                <a:latin typeface="Helvetica Neue" panose="02000503000000020004" pitchFamily="2" charset="0"/>
              </a:rPr>
              <a:t> 2015)</a:t>
            </a:r>
            <a:endParaRPr lang="en-NL" dirty="0">
              <a:solidFill>
                <a:srgbClr val="00A7A2"/>
              </a:solidFill>
            </a:endParaRPr>
          </a:p>
        </p:txBody>
      </p:sp>
      <p:sp>
        <p:nvSpPr>
          <p:cNvPr id="3" name="Content Placeholder 2">
            <a:extLst>
              <a:ext uri="{FF2B5EF4-FFF2-40B4-BE49-F238E27FC236}">
                <a16:creationId xmlns:a16="http://schemas.microsoft.com/office/drawing/2014/main" id="{CFF1D238-5904-7AFE-6081-50CB4C97368D}"/>
              </a:ext>
            </a:extLst>
          </p:cNvPr>
          <p:cNvSpPr>
            <a:spLocks noGrp="1"/>
          </p:cNvSpPr>
          <p:nvPr>
            <p:ph idx="1"/>
          </p:nvPr>
        </p:nvSpPr>
        <p:spPr>
          <a:xfrm>
            <a:off x="685800" y="2420888"/>
            <a:ext cx="7772400" cy="4114800"/>
          </a:xfrm>
        </p:spPr>
        <p:txBody>
          <a:bodyPr/>
          <a:lstStyle/>
          <a:p>
            <a:r>
              <a:rPr lang="en-GB" b="0" i="0" u="none" strike="noStrike" dirty="0">
                <a:solidFill>
                  <a:srgbClr val="212326"/>
                </a:solidFill>
                <a:effectLst/>
                <a:latin typeface="ShopifySans"/>
              </a:rPr>
              <a:t>Op </a:t>
            </a:r>
            <a:r>
              <a:rPr lang="en-GB" b="0" i="0" u="none" strike="noStrike" dirty="0" err="1">
                <a:solidFill>
                  <a:srgbClr val="212326"/>
                </a:solidFill>
                <a:effectLst/>
                <a:latin typeface="ShopifySans"/>
              </a:rPr>
              <a:t>dit</a:t>
            </a:r>
            <a:r>
              <a:rPr lang="en-GB" b="0" i="0" u="none" strike="noStrike" dirty="0">
                <a:solidFill>
                  <a:srgbClr val="212326"/>
                </a:solidFill>
                <a:effectLst/>
                <a:latin typeface="ShopifySans"/>
              </a:rPr>
              <a:t> moment </a:t>
            </a:r>
            <a:r>
              <a:rPr lang="en-GB" b="0" i="0" u="none" strike="noStrike" dirty="0" err="1">
                <a:solidFill>
                  <a:srgbClr val="212326"/>
                </a:solidFill>
                <a:effectLst/>
                <a:latin typeface="ShopifySans"/>
              </a:rPr>
              <a:t>behoren</a:t>
            </a:r>
            <a:r>
              <a:rPr lang="en-GB" b="0" i="0" u="none" strike="noStrike" dirty="0">
                <a:solidFill>
                  <a:srgbClr val="212326"/>
                </a:solidFill>
                <a:effectLst/>
                <a:latin typeface="ShopifySans"/>
              </a:rPr>
              <a:t> </a:t>
            </a:r>
            <a:r>
              <a:rPr lang="en-GB" b="0" i="0" u="none" strike="noStrike" dirty="0" err="1">
                <a:solidFill>
                  <a:srgbClr val="212326"/>
                </a:solidFill>
                <a:effectLst/>
                <a:latin typeface="ShopifySans"/>
              </a:rPr>
              <a:t>ruim</a:t>
            </a:r>
            <a:r>
              <a:rPr lang="en-GB" b="0" i="0" u="none" strike="noStrike" dirty="0">
                <a:solidFill>
                  <a:srgbClr val="212326"/>
                </a:solidFill>
                <a:effectLst/>
                <a:latin typeface="ShopifySans"/>
              </a:rPr>
              <a:t> 2,7 </a:t>
            </a:r>
            <a:r>
              <a:rPr lang="en-GB" b="0" i="0" u="none" strike="noStrike" dirty="0" err="1">
                <a:solidFill>
                  <a:srgbClr val="212326"/>
                </a:solidFill>
                <a:effectLst/>
                <a:latin typeface="ShopifySans"/>
              </a:rPr>
              <a:t>miljoen</a:t>
            </a:r>
            <a:r>
              <a:rPr lang="en-GB" b="0" i="0" u="none" strike="noStrike" dirty="0">
                <a:solidFill>
                  <a:srgbClr val="212326"/>
                </a:solidFill>
                <a:effectLst/>
                <a:latin typeface="ShopifySans"/>
              </a:rPr>
              <a:t> </a:t>
            </a:r>
            <a:r>
              <a:rPr lang="en-GB" b="0" i="0" u="none" strike="noStrike" dirty="0" err="1">
                <a:solidFill>
                  <a:srgbClr val="212326"/>
                </a:solidFill>
                <a:effectLst/>
                <a:latin typeface="ShopifySans"/>
              </a:rPr>
              <a:t>Nederlanders</a:t>
            </a:r>
            <a:r>
              <a:rPr lang="en-GB" b="0" i="0" u="none" strike="noStrike" dirty="0">
                <a:solidFill>
                  <a:srgbClr val="212326"/>
                </a:solidFill>
                <a:effectLst/>
                <a:latin typeface="ShopifySans"/>
              </a:rPr>
              <a:t> tot Gen Z. </a:t>
            </a:r>
            <a:r>
              <a:rPr lang="en-GB" b="0" i="0" dirty="0">
                <a:effectLst/>
                <a:latin typeface="ShopifySans"/>
                <a:hlinkClick r:id="rId2" tooltip="Gen Z Nederland percentage"/>
              </a:rPr>
              <a:t>Ongeveer 16% is dus Gen Z</a:t>
            </a:r>
            <a:r>
              <a:rPr lang="en-GB" b="0" i="0" strike="noStrike" dirty="0">
                <a:effectLst/>
                <a:latin typeface="ShopifySans"/>
                <a:hlinkClick r:id="rId2" tooltip="Gen Z Nederland percentage"/>
              </a:rPr>
              <a:t>.</a:t>
            </a:r>
            <a:endParaRPr lang="en-GB" b="0" i="0" strike="noStrike" dirty="0">
              <a:effectLst/>
              <a:latin typeface="ShopifySans"/>
            </a:endParaRPr>
          </a:p>
          <a:p>
            <a:r>
              <a:rPr lang="en-GB" dirty="0">
                <a:latin typeface="ShopifySans"/>
              </a:rPr>
              <a:t>Digital natives</a:t>
            </a:r>
          </a:p>
          <a:p>
            <a:r>
              <a:rPr lang="en-GB" b="0" i="0" u="none" strike="noStrike" dirty="0" err="1">
                <a:solidFill>
                  <a:srgbClr val="212326"/>
                </a:solidFill>
                <a:effectLst/>
                <a:latin typeface="ShopifySans"/>
              </a:rPr>
              <a:t>Generatie</a:t>
            </a:r>
            <a:r>
              <a:rPr lang="en-GB" b="0" i="0" u="none" strike="noStrike" dirty="0">
                <a:solidFill>
                  <a:srgbClr val="212326"/>
                </a:solidFill>
                <a:effectLst/>
                <a:latin typeface="ShopifySans"/>
              </a:rPr>
              <a:t> Z is </a:t>
            </a:r>
            <a:r>
              <a:rPr lang="en-GB" b="0" i="0" u="none" strike="noStrike" dirty="0" err="1">
                <a:solidFill>
                  <a:srgbClr val="212326"/>
                </a:solidFill>
                <a:effectLst/>
                <a:latin typeface="ShopifySans"/>
              </a:rPr>
              <a:t>opgegroeid</a:t>
            </a:r>
            <a:r>
              <a:rPr lang="en-GB" b="0" i="0" u="none" strike="noStrike" dirty="0">
                <a:solidFill>
                  <a:srgbClr val="212326"/>
                </a:solidFill>
                <a:effectLst/>
                <a:latin typeface="ShopifySans"/>
              </a:rPr>
              <a:t> in </a:t>
            </a:r>
            <a:r>
              <a:rPr lang="en-GB" b="0" i="0" u="none" strike="noStrike" dirty="0" err="1">
                <a:solidFill>
                  <a:srgbClr val="212326"/>
                </a:solidFill>
                <a:effectLst/>
                <a:latin typeface="ShopifySans"/>
              </a:rPr>
              <a:t>een</a:t>
            </a:r>
            <a:r>
              <a:rPr lang="en-GB" b="0" i="0" u="none" strike="noStrike" dirty="0">
                <a:solidFill>
                  <a:srgbClr val="212326"/>
                </a:solidFill>
                <a:effectLst/>
                <a:latin typeface="ShopifySans"/>
              </a:rPr>
              <a:t> </a:t>
            </a:r>
            <a:r>
              <a:rPr lang="en-GB" b="0" i="0" u="none" strike="noStrike" dirty="0" err="1">
                <a:solidFill>
                  <a:srgbClr val="212326"/>
                </a:solidFill>
                <a:effectLst/>
                <a:latin typeface="ShopifySans"/>
              </a:rPr>
              <a:t>onzekere</a:t>
            </a:r>
            <a:r>
              <a:rPr lang="en-GB" b="0" i="0" u="none" strike="noStrike" dirty="0">
                <a:solidFill>
                  <a:srgbClr val="212326"/>
                </a:solidFill>
                <a:effectLst/>
                <a:latin typeface="ShopifySans"/>
              </a:rPr>
              <a:t> </a:t>
            </a:r>
            <a:r>
              <a:rPr lang="en-GB" b="0" i="0" u="none" strike="noStrike" dirty="0" err="1">
                <a:solidFill>
                  <a:srgbClr val="212326"/>
                </a:solidFill>
                <a:effectLst/>
                <a:latin typeface="ShopifySans"/>
              </a:rPr>
              <a:t>wereld</a:t>
            </a:r>
            <a:r>
              <a:rPr lang="en-GB" b="0" i="0" u="none" strike="noStrike" dirty="0">
                <a:solidFill>
                  <a:srgbClr val="212326"/>
                </a:solidFill>
                <a:effectLst/>
                <a:latin typeface="ShopifySans"/>
              </a:rPr>
              <a:t>, </a:t>
            </a:r>
            <a:r>
              <a:rPr lang="en-GB" b="0" i="0" u="none" strike="noStrike" dirty="0" err="1">
                <a:solidFill>
                  <a:srgbClr val="212326"/>
                </a:solidFill>
                <a:effectLst/>
                <a:latin typeface="ShopifySans"/>
              </a:rPr>
              <a:t>economische</a:t>
            </a:r>
            <a:r>
              <a:rPr lang="en-GB" b="0" i="0" u="none" strike="noStrike" dirty="0">
                <a:solidFill>
                  <a:srgbClr val="212326"/>
                </a:solidFill>
                <a:effectLst/>
                <a:latin typeface="ShopifySans"/>
              </a:rPr>
              <a:t> crisis </a:t>
            </a:r>
            <a:r>
              <a:rPr lang="en-GB" b="0" i="0" u="none" strike="noStrike" dirty="0" err="1">
                <a:solidFill>
                  <a:srgbClr val="212326"/>
                </a:solidFill>
                <a:effectLst/>
                <a:latin typeface="ShopifySans"/>
              </a:rPr>
              <a:t>en</a:t>
            </a:r>
            <a:r>
              <a:rPr lang="en-GB" b="0" i="0" u="none" strike="noStrike" dirty="0">
                <a:solidFill>
                  <a:srgbClr val="212326"/>
                </a:solidFill>
                <a:effectLst/>
                <a:latin typeface="ShopifySans"/>
              </a:rPr>
              <a:t> </a:t>
            </a:r>
            <a:r>
              <a:rPr lang="en-GB" b="0" i="0" u="none" strike="noStrike" dirty="0" err="1">
                <a:solidFill>
                  <a:srgbClr val="212326"/>
                </a:solidFill>
                <a:effectLst/>
                <a:latin typeface="ShopifySans"/>
              </a:rPr>
              <a:t>terreuraanslagen</a:t>
            </a:r>
            <a:r>
              <a:rPr lang="en-GB" b="0" i="0" u="none" strike="noStrike" dirty="0">
                <a:solidFill>
                  <a:srgbClr val="212326"/>
                </a:solidFill>
                <a:effectLst/>
                <a:latin typeface="ShopifySans"/>
              </a:rPr>
              <a:t>.</a:t>
            </a:r>
          </a:p>
          <a:p>
            <a:pPr lvl="1"/>
            <a:r>
              <a:rPr lang="en-GB" sz="1800" b="0" i="0" u="none" strike="noStrike" dirty="0">
                <a:solidFill>
                  <a:srgbClr val="212326"/>
                </a:solidFill>
                <a:effectLst/>
                <a:latin typeface="ShopifySans"/>
              </a:rPr>
              <a:t>Laat </a:t>
            </a:r>
            <a:r>
              <a:rPr lang="en-GB" sz="1800" b="0" i="0" u="none" strike="noStrike" dirty="0" err="1">
                <a:solidFill>
                  <a:srgbClr val="212326"/>
                </a:solidFill>
                <a:effectLst/>
                <a:latin typeface="ShopifySans"/>
              </a:rPr>
              <a:t>zien</a:t>
            </a:r>
            <a:r>
              <a:rPr lang="en-GB" sz="1800" b="0" i="0" u="none" strike="noStrike" dirty="0">
                <a:solidFill>
                  <a:srgbClr val="212326"/>
                </a:solidFill>
                <a:effectLst/>
                <a:latin typeface="ShopifySans"/>
              </a:rPr>
              <a:t> </a:t>
            </a:r>
            <a:r>
              <a:rPr lang="en-GB" sz="1800" b="0" i="0" u="none" strike="noStrike" dirty="0" err="1">
                <a:solidFill>
                  <a:srgbClr val="212326"/>
                </a:solidFill>
                <a:effectLst/>
                <a:latin typeface="ShopifySans"/>
              </a:rPr>
              <a:t>waar</a:t>
            </a:r>
            <a:r>
              <a:rPr lang="en-GB" sz="1800" b="0" i="0" u="none" strike="noStrike" dirty="0">
                <a:solidFill>
                  <a:srgbClr val="212326"/>
                </a:solidFill>
                <a:effectLst/>
                <a:latin typeface="ShopifySans"/>
              </a:rPr>
              <a:t> je </a:t>
            </a:r>
            <a:r>
              <a:rPr lang="en-GB" sz="1800" b="0" i="0" u="none" strike="noStrike" dirty="0" err="1">
                <a:solidFill>
                  <a:srgbClr val="212326"/>
                </a:solidFill>
                <a:effectLst/>
                <a:latin typeface="ShopifySans"/>
              </a:rPr>
              <a:t>bedrijf</a:t>
            </a:r>
            <a:r>
              <a:rPr lang="en-GB" sz="1800" b="0" i="0" u="none" strike="noStrike" dirty="0">
                <a:solidFill>
                  <a:srgbClr val="212326"/>
                </a:solidFill>
                <a:effectLst/>
                <a:latin typeface="ShopifySans"/>
              </a:rPr>
              <a:t> </a:t>
            </a:r>
            <a:r>
              <a:rPr lang="en-GB" sz="1800" b="0" i="0" u="none" strike="noStrike" dirty="0" err="1">
                <a:solidFill>
                  <a:srgbClr val="212326"/>
                </a:solidFill>
                <a:effectLst/>
                <a:latin typeface="ShopifySans"/>
              </a:rPr>
              <a:t>voor</a:t>
            </a:r>
            <a:r>
              <a:rPr lang="en-GB" sz="1800" b="0" i="0" u="none" strike="noStrike" dirty="0">
                <a:solidFill>
                  <a:srgbClr val="212326"/>
                </a:solidFill>
                <a:effectLst/>
                <a:latin typeface="ShopifySans"/>
              </a:rPr>
              <a:t> </a:t>
            </a:r>
            <a:r>
              <a:rPr lang="en-GB" sz="1800" b="0" i="0" u="none" strike="noStrike" dirty="0" err="1">
                <a:solidFill>
                  <a:srgbClr val="212326"/>
                </a:solidFill>
                <a:effectLst/>
                <a:latin typeface="ShopifySans"/>
              </a:rPr>
              <a:t>staat</a:t>
            </a:r>
            <a:r>
              <a:rPr lang="en-GB" sz="1800" b="0" i="0" u="none" strike="noStrike" dirty="0">
                <a:solidFill>
                  <a:srgbClr val="212326"/>
                </a:solidFill>
                <a:effectLst/>
                <a:latin typeface="ShopifySans"/>
              </a:rPr>
              <a:t> (</a:t>
            </a:r>
            <a:r>
              <a:rPr lang="en-GB" sz="1800" b="0" i="0" u="none" strike="noStrike" dirty="0" err="1">
                <a:solidFill>
                  <a:srgbClr val="212326"/>
                </a:solidFill>
                <a:effectLst/>
                <a:latin typeface="ShopifySans"/>
              </a:rPr>
              <a:t>en</a:t>
            </a:r>
            <a:r>
              <a:rPr lang="en-GB" sz="1800" b="0" i="0" u="none" strike="noStrike" dirty="0">
                <a:solidFill>
                  <a:srgbClr val="212326"/>
                </a:solidFill>
                <a:effectLst/>
                <a:latin typeface="ShopifySans"/>
              </a:rPr>
              <a:t> </a:t>
            </a:r>
            <a:r>
              <a:rPr lang="en-GB" sz="1800" b="0" i="0" u="none" strike="noStrike" dirty="0" err="1">
                <a:solidFill>
                  <a:srgbClr val="212326"/>
                </a:solidFill>
                <a:effectLst/>
                <a:latin typeface="ShopifySans"/>
              </a:rPr>
              <a:t>zorg</a:t>
            </a:r>
            <a:r>
              <a:rPr lang="en-GB" sz="1800" b="0" i="0" u="none" strike="noStrike" dirty="0">
                <a:solidFill>
                  <a:srgbClr val="212326"/>
                </a:solidFill>
                <a:effectLst/>
                <a:latin typeface="ShopifySans"/>
              </a:rPr>
              <a:t> </a:t>
            </a:r>
            <a:r>
              <a:rPr lang="en-GB" sz="1800" b="0" i="0" u="none" strike="noStrike" dirty="0" err="1">
                <a:solidFill>
                  <a:srgbClr val="212326"/>
                </a:solidFill>
                <a:effectLst/>
                <a:latin typeface="ShopifySans"/>
              </a:rPr>
              <a:t>dat</a:t>
            </a:r>
            <a:r>
              <a:rPr lang="en-GB" sz="1800" b="0" i="0" u="none" strike="noStrike" dirty="0">
                <a:solidFill>
                  <a:srgbClr val="212326"/>
                </a:solidFill>
                <a:effectLst/>
                <a:latin typeface="ShopifySans"/>
              </a:rPr>
              <a:t> je het </a:t>
            </a:r>
            <a:r>
              <a:rPr lang="en-GB" sz="1800" b="0" i="0" u="none" strike="noStrike" dirty="0" err="1">
                <a:solidFill>
                  <a:srgbClr val="212326"/>
                </a:solidFill>
                <a:effectLst/>
                <a:latin typeface="ShopifySans"/>
              </a:rPr>
              <a:t>meent</a:t>
            </a:r>
            <a:r>
              <a:rPr lang="en-GB" sz="1800" b="0" i="0" u="none" strike="noStrike" dirty="0">
                <a:solidFill>
                  <a:srgbClr val="212326"/>
                </a:solidFill>
                <a:effectLst/>
                <a:latin typeface="ShopifySans"/>
              </a:rPr>
              <a:t>)</a:t>
            </a:r>
          </a:p>
          <a:p>
            <a:pPr lvl="1"/>
            <a:r>
              <a:rPr lang="en-GB" sz="1800" b="0" i="0" u="none" strike="noStrike" dirty="0">
                <a:solidFill>
                  <a:srgbClr val="212326"/>
                </a:solidFill>
                <a:effectLst/>
                <a:latin typeface="ShopifySans"/>
              </a:rPr>
              <a:t>Van </a:t>
            </a:r>
            <a:r>
              <a:rPr lang="en-GB" sz="1800" b="0" i="0" u="none" strike="noStrike" dirty="0" err="1">
                <a:solidFill>
                  <a:srgbClr val="212326"/>
                </a:solidFill>
                <a:effectLst/>
                <a:latin typeface="ShopifySans"/>
              </a:rPr>
              <a:t>bezit</a:t>
            </a:r>
            <a:r>
              <a:rPr lang="en-GB" sz="1800" b="0" i="0" u="none" strike="noStrike" dirty="0">
                <a:solidFill>
                  <a:srgbClr val="212326"/>
                </a:solidFill>
                <a:effectLst/>
                <a:latin typeface="ShopifySans"/>
              </a:rPr>
              <a:t> </a:t>
            </a:r>
            <a:r>
              <a:rPr lang="en-GB" sz="1800" b="0" i="0" u="none" strike="noStrike" dirty="0" err="1">
                <a:solidFill>
                  <a:srgbClr val="212326"/>
                </a:solidFill>
                <a:effectLst/>
                <a:latin typeface="ShopifySans"/>
              </a:rPr>
              <a:t>naar</a:t>
            </a:r>
            <a:r>
              <a:rPr lang="en-GB" sz="1800" b="0" i="0" u="none" strike="noStrike" dirty="0">
                <a:solidFill>
                  <a:srgbClr val="212326"/>
                </a:solidFill>
                <a:effectLst/>
                <a:latin typeface="ShopifySans"/>
              </a:rPr>
              <a:t> </a:t>
            </a:r>
            <a:r>
              <a:rPr lang="en-GB" sz="1800" b="0" i="0" u="none" strike="noStrike" dirty="0" err="1">
                <a:solidFill>
                  <a:srgbClr val="212326"/>
                </a:solidFill>
                <a:effectLst/>
                <a:latin typeface="ShopifySans"/>
              </a:rPr>
              <a:t>toegang</a:t>
            </a:r>
            <a:endParaRPr lang="en-GB" sz="1800" b="0" i="0" u="none" strike="noStrike" dirty="0">
              <a:solidFill>
                <a:srgbClr val="212326"/>
              </a:solidFill>
              <a:effectLst/>
              <a:latin typeface="ShopifySans"/>
            </a:endParaRPr>
          </a:p>
          <a:p>
            <a:pPr lvl="1"/>
            <a:endParaRPr lang="en-GB" sz="1800" b="0" i="0" u="none" strike="noStrike" dirty="0">
              <a:solidFill>
                <a:srgbClr val="212326"/>
              </a:solidFill>
              <a:effectLst/>
              <a:latin typeface="ShopifySans"/>
            </a:endParaRPr>
          </a:p>
          <a:p>
            <a:pPr lvl="1"/>
            <a:endParaRPr lang="en-NL" dirty="0"/>
          </a:p>
        </p:txBody>
      </p:sp>
    </p:spTree>
    <p:extLst>
      <p:ext uri="{BB962C8B-B14F-4D97-AF65-F5344CB8AC3E}">
        <p14:creationId xmlns:p14="http://schemas.microsoft.com/office/powerpoint/2010/main" val="391575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5C98E-69EF-59AE-914D-DA82DC0AC811}"/>
              </a:ext>
            </a:extLst>
          </p:cNvPr>
          <p:cNvSpPr>
            <a:spLocks noGrp="1"/>
          </p:cNvSpPr>
          <p:nvPr>
            <p:ph type="title"/>
          </p:nvPr>
        </p:nvSpPr>
        <p:spPr/>
        <p:txBody>
          <a:bodyPr/>
          <a:lstStyle/>
          <a:p>
            <a:r>
              <a:rPr lang="en-NL" dirty="0">
                <a:solidFill>
                  <a:srgbClr val="00A7A2"/>
                </a:solidFill>
              </a:rPr>
              <a:t>Geluk</a:t>
            </a:r>
          </a:p>
        </p:txBody>
      </p:sp>
      <p:pic>
        <p:nvPicPr>
          <p:cNvPr id="5" name="Content Placeholder 4" descr="A screenshot of a computer screen&#10;&#10;Description automatically generated">
            <a:extLst>
              <a:ext uri="{FF2B5EF4-FFF2-40B4-BE49-F238E27FC236}">
                <a16:creationId xmlns:a16="http://schemas.microsoft.com/office/drawing/2014/main" id="{12156FE1-D8B0-C5C0-666E-70FB4F15F0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965038"/>
            <a:ext cx="7772400" cy="3140363"/>
          </a:xfrm>
        </p:spPr>
      </p:pic>
    </p:spTree>
    <p:extLst>
      <p:ext uri="{BB962C8B-B14F-4D97-AF65-F5344CB8AC3E}">
        <p14:creationId xmlns:p14="http://schemas.microsoft.com/office/powerpoint/2010/main" val="4920767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93443-5A0D-0E1A-A3D5-EC2BFC9722F5}"/>
              </a:ext>
            </a:extLst>
          </p:cNvPr>
          <p:cNvSpPr>
            <a:spLocks noGrp="1"/>
          </p:cNvSpPr>
          <p:nvPr>
            <p:ph type="title"/>
          </p:nvPr>
        </p:nvSpPr>
        <p:spPr>
          <a:xfrm>
            <a:off x="685799" y="190500"/>
            <a:ext cx="7772400" cy="1143000"/>
          </a:xfrm>
        </p:spPr>
        <p:txBody>
          <a:bodyPr/>
          <a:lstStyle/>
          <a:p>
            <a:r>
              <a:rPr lang="en-NL" dirty="0">
                <a:solidFill>
                  <a:srgbClr val="00A7A2"/>
                </a:solidFill>
              </a:rPr>
              <a:t>Vooroordelen</a:t>
            </a:r>
          </a:p>
        </p:txBody>
      </p:sp>
      <p:pic>
        <p:nvPicPr>
          <p:cNvPr id="5" name="Content Placeholder 4" descr="A screenshot of a website&#10;&#10;Description automatically generated">
            <a:extLst>
              <a:ext uri="{FF2B5EF4-FFF2-40B4-BE49-F238E27FC236}">
                <a16:creationId xmlns:a16="http://schemas.microsoft.com/office/drawing/2014/main" id="{8FC294C4-CD52-7DBF-43EF-9225B3C2DA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4559" y="1333500"/>
            <a:ext cx="6274879" cy="4114800"/>
          </a:xfrm>
        </p:spPr>
      </p:pic>
    </p:spTree>
    <p:extLst>
      <p:ext uri="{BB962C8B-B14F-4D97-AF65-F5344CB8AC3E}">
        <p14:creationId xmlns:p14="http://schemas.microsoft.com/office/powerpoint/2010/main" val="2264430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E3DDC-5A1A-6A2E-41CA-1101D9A991E3}"/>
              </a:ext>
            </a:extLst>
          </p:cNvPr>
          <p:cNvSpPr>
            <a:spLocks noGrp="1"/>
          </p:cNvSpPr>
          <p:nvPr>
            <p:ph type="title"/>
          </p:nvPr>
        </p:nvSpPr>
        <p:spPr>
          <a:xfrm>
            <a:off x="-1188640" y="476672"/>
            <a:ext cx="7772400" cy="1143000"/>
          </a:xfrm>
        </p:spPr>
        <p:txBody>
          <a:bodyPr/>
          <a:lstStyle/>
          <a:p>
            <a:r>
              <a:rPr lang="en-NL" dirty="0">
                <a:solidFill>
                  <a:srgbClr val="00A7A2"/>
                </a:solidFill>
              </a:rPr>
              <a:t>Doen</a:t>
            </a:r>
          </a:p>
        </p:txBody>
      </p:sp>
      <p:sp>
        <p:nvSpPr>
          <p:cNvPr id="3" name="Content Placeholder 2">
            <a:extLst>
              <a:ext uri="{FF2B5EF4-FFF2-40B4-BE49-F238E27FC236}">
                <a16:creationId xmlns:a16="http://schemas.microsoft.com/office/drawing/2014/main" id="{25C557C5-01D1-22D7-44B5-8DBE1C64BF83}"/>
              </a:ext>
            </a:extLst>
          </p:cNvPr>
          <p:cNvSpPr>
            <a:spLocks noGrp="1"/>
          </p:cNvSpPr>
          <p:nvPr>
            <p:ph idx="1"/>
          </p:nvPr>
        </p:nvSpPr>
        <p:spPr/>
        <p:txBody>
          <a:bodyPr/>
          <a:lstStyle/>
          <a:p>
            <a:pPr marL="457200" indent="-457200">
              <a:buAutoNum type="arabicPeriod"/>
            </a:pPr>
            <a:r>
              <a:rPr lang="en-NL" dirty="0"/>
              <a:t>Investeer in autonomie</a:t>
            </a:r>
          </a:p>
          <a:p>
            <a:pPr marL="457200" indent="-457200">
              <a:buAutoNum type="arabicPeriod"/>
            </a:pPr>
            <a:r>
              <a:rPr lang="en-NL" dirty="0"/>
              <a:t>Samen werken over </a:t>
            </a:r>
          </a:p>
          <a:p>
            <a:pPr marL="0" indent="0">
              <a:buNone/>
            </a:pPr>
            <a:r>
              <a:rPr lang="en-NL" dirty="0"/>
              <a:t>     grenzen</a:t>
            </a:r>
          </a:p>
          <a:p>
            <a:pPr marL="0" indent="0">
              <a:buNone/>
            </a:pPr>
            <a:r>
              <a:rPr lang="en-NL" dirty="0"/>
              <a:t>3.  Luister naar de onderstroom</a:t>
            </a:r>
          </a:p>
          <a:p>
            <a:pPr marL="0" indent="0">
              <a:buNone/>
            </a:pPr>
            <a:endParaRPr lang="en-NL" dirty="0"/>
          </a:p>
          <a:p>
            <a:pPr marL="0" indent="0">
              <a:buNone/>
            </a:pPr>
            <a:endParaRPr lang="en-NL" dirty="0"/>
          </a:p>
          <a:p>
            <a:pPr marL="457200" indent="-457200">
              <a:buAutoNum type="arabicPeriod"/>
            </a:pPr>
            <a:endParaRPr lang="en-NL" dirty="0"/>
          </a:p>
        </p:txBody>
      </p:sp>
      <p:pic>
        <p:nvPicPr>
          <p:cNvPr id="5" name="Picture 4" descr="A blue screen with white text&#10;&#10;Description automatically generated">
            <a:extLst>
              <a:ext uri="{FF2B5EF4-FFF2-40B4-BE49-F238E27FC236}">
                <a16:creationId xmlns:a16="http://schemas.microsoft.com/office/drawing/2014/main" id="{2EC26C62-EB54-4104-FFBF-1427DA58E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476672"/>
            <a:ext cx="2616200" cy="4965700"/>
          </a:xfrm>
          <a:prstGeom prst="rect">
            <a:avLst/>
          </a:prstGeom>
        </p:spPr>
      </p:pic>
    </p:spTree>
    <p:extLst>
      <p:ext uri="{BB962C8B-B14F-4D97-AF65-F5344CB8AC3E}">
        <p14:creationId xmlns:p14="http://schemas.microsoft.com/office/powerpoint/2010/main" val="19935523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A096C-019A-2841-9062-90C3C7E5A45D}"/>
              </a:ext>
            </a:extLst>
          </p:cNvPr>
          <p:cNvSpPr>
            <a:spLocks noGrp="1"/>
          </p:cNvSpPr>
          <p:nvPr>
            <p:ph type="title"/>
          </p:nvPr>
        </p:nvSpPr>
        <p:spPr>
          <a:xfrm>
            <a:off x="685800" y="116632"/>
            <a:ext cx="7772400" cy="1143000"/>
          </a:xfrm>
        </p:spPr>
        <p:txBody>
          <a:bodyPr/>
          <a:lstStyle/>
          <a:p>
            <a:r>
              <a:rPr lang="en-NL" dirty="0">
                <a:solidFill>
                  <a:srgbClr val="00ACB0"/>
                </a:solidFill>
              </a:rPr>
              <a:t>Mogelijk maken: 1.1. Zelforganisatie</a:t>
            </a:r>
          </a:p>
        </p:txBody>
      </p:sp>
      <p:sp>
        <p:nvSpPr>
          <p:cNvPr id="3" name="Content Placeholder 2">
            <a:extLst>
              <a:ext uri="{FF2B5EF4-FFF2-40B4-BE49-F238E27FC236}">
                <a16:creationId xmlns:a16="http://schemas.microsoft.com/office/drawing/2014/main" id="{CC5FAE5E-3907-1248-A50D-F4FF2033DDB0}"/>
              </a:ext>
            </a:extLst>
          </p:cNvPr>
          <p:cNvSpPr>
            <a:spLocks noGrp="1"/>
          </p:cNvSpPr>
          <p:nvPr>
            <p:ph idx="1"/>
          </p:nvPr>
        </p:nvSpPr>
        <p:spPr>
          <a:xfrm>
            <a:off x="755576" y="1292278"/>
            <a:ext cx="8208912" cy="1571346"/>
          </a:xfrm>
        </p:spPr>
        <p:txBody>
          <a:bodyPr/>
          <a:lstStyle/>
          <a:p>
            <a:r>
              <a:rPr lang="en-NL" sz="1800" dirty="0"/>
              <a:t>Vbd Hurricane Catarina</a:t>
            </a:r>
          </a:p>
          <a:p>
            <a:pPr marL="0" indent="0">
              <a:buNone/>
            </a:pPr>
            <a:r>
              <a:rPr lang="en-GB" sz="1800" i="1" dirty="0">
                <a:solidFill>
                  <a:srgbClr val="1E4C77"/>
                </a:solidFill>
                <a:effectLst/>
                <a:latin typeface="Arial" panose="020B0604020202020204" pitchFamily="34" charset="0"/>
              </a:rPr>
              <a:t>“[A]</a:t>
            </a:r>
            <a:r>
              <a:rPr lang="en-GB" sz="1800" i="1" dirty="0" err="1">
                <a:solidFill>
                  <a:srgbClr val="1E4C77"/>
                </a:solidFill>
                <a:effectLst/>
                <a:latin typeface="Arial" panose="020B0604020202020204" pitchFamily="34" charset="0"/>
              </a:rPr>
              <a:t>fter</a:t>
            </a:r>
            <a:r>
              <a:rPr lang="en-GB" sz="1800" i="1" dirty="0">
                <a:solidFill>
                  <a:srgbClr val="1E4C77"/>
                </a:solidFill>
                <a:effectLst/>
                <a:latin typeface="Arial" panose="020B0604020202020204" pitchFamily="34" charset="0"/>
              </a:rPr>
              <a:t> Katrina, government assistance alone was never sufficient for recovery; therefore citizens and communities had an incentive to cooperate and provide each other with assistance; therefore citizens and communities were motivated to work together to recover.”</a:t>
            </a:r>
            <a:endParaRPr lang="en-GB" sz="1800" dirty="0"/>
          </a:p>
          <a:p>
            <a:r>
              <a:rPr lang="en-GB" sz="900" dirty="0">
                <a:effectLst/>
                <a:latin typeface="ArialMT"/>
              </a:rPr>
              <a:t>Weil F (2011) Rise of community organizations, citizen engagement, and new institutions, in </a:t>
            </a:r>
            <a:r>
              <a:rPr lang="en-GB" sz="900" i="1" dirty="0">
                <a:effectLst/>
                <a:latin typeface="Arial" panose="020B0604020202020204" pitchFamily="34" charset="0"/>
              </a:rPr>
              <a:t>Resilience and opportunity: lessons from the US Gulf Coast after Katrina and Rita</a:t>
            </a:r>
            <a:r>
              <a:rPr lang="en-GB" sz="900" dirty="0">
                <a:effectLst/>
                <a:latin typeface="ArialMT"/>
              </a:rPr>
              <a:t>, Liu A, Anglin R, </a:t>
            </a:r>
            <a:r>
              <a:rPr lang="en-GB" sz="900" dirty="0" err="1">
                <a:effectLst/>
                <a:latin typeface="ArialMT"/>
              </a:rPr>
              <a:t>Mizelle</a:t>
            </a:r>
            <a:r>
              <a:rPr lang="en-GB" sz="900" dirty="0">
                <a:effectLst/>
                <a:latin typeface="ArialMT"/>
              </a:rPr>
              <a:t> R, and Plyer A (Editors) (Washington DC: Brookings Institution Press)</a:t>
            </a:r>
          </a:p>
          <a:p>
            <a:pPr marL="0" indent="0">
              <a:buNone/>
            </a:pPr>
            <a:br>
              <a:rPr lang="en-GB" sz="1800" dirty="0">
                <a:effectLst/>
                <a:latin typeface="ArialMT"/>
              </a:rPr>
            </a:br>
            <a:endParaRPr lang="en-GB" sz="1800" dirty="0">
              <a:effectLst/>
              <a:latin typeface="ArialMT"/>
            </a:endParaRPr>
          </a:p>
          <a:p>
            <a:pPr marL="0" indent="0">
              <a:buNone/>
            </a:pPr>
            <a:endParaRPr lang="en-GB" sz="1800" dirty="0">
              <a:effectLst/>
              <a:latin typeface="ArialMT"/>
            </a:endParaRPr>
          </a:p>
          <a:p>
            <a:pPr marL="0" indent="0">
              <a:buNone/>
            </a:pPr>
            <a:endParaRPr lang="en-GB" sz="1800" dirty="0">
              <a:effectLst/>
              <a:latin typeface="ArialMT"/>
            </a:endParaRPr>
          </a:p>
          <a:p>
            <a:pPr marL="0" indent="0">
              <a:buNone/>
            </a:pPr>
            <a:endParaRPr lang="en-GB" sz="1800" dirty="0">
              <a:latin typeface="ArialMT"/>
            </a:endParaRPr>
          </a:p>
          <a:p>
            <a:r>
              <a:rPr lang="en-GB" sz="1800" dirty="0" err="1">
                <a:effectLst/>
                <a:latin typeface="ArialMT"/>
              </a:rPr>
              <a:t>Vbd</a:t>
            </a:r>
            <a:r>
              <a:rPr lang="en-GB" sz="1800" dirty="0">
                <a:effectLst/>
                <a:latin typeface="ArialMT"/>
              </a:rPr>
              <a:t> Atlassian</a:t>
            </a:r>
          </a:p>
          <a:p>
            <a:pPr marL="0" indent="0">
              <a:buNone/>
            </a:pPr>
            <a:r>
              <a:rPr lang="nl-NL" sz="1800"/>
              <a:t>Daniel Pink (5.22-6.44 min)</a:t>
            </a:r>
            <a:endParaRPr lang="nl-NL" sz="1800" dirty="0"/>
          </a:p>
          <a:p>
            <a:pPr marL="0" indent="0">
              <a:buNone/>
            </a:pPr>
            <a:r>
              <a:rPr lang="nl-NL" sz="1800" dirty="0" err="1"/>
              <a:t>https</a:t>
            </a:r>
            <a:r>
              <a:rPr lang="nl-NL" sz="1800" dirty="0"/>
              <a:t>://</a:t>
            </a:r>
            <a:r>
              <a:rPr lang="nl-NL" sz="1800" dirty="0" err="1"/>
              <a:t>www.youtube.com</a:t>
            </a:r>
            <a:r>
              <a:rPr lang="nl-NL" sz="1800" dirty="0"/>
              <a:t>/</a:t>
            </a:r>
            <a:r>
              <a:rPr lang="nl-NL" sz="1800" dirty="0" err="1"/>
              <a:t>watch?v</a:t>
            </a:r>
            <a:r>
              <a:rPr lang="nl-NL" sz="1800" dirty="0"/>
              <a:t>=u6XAPnuFjJc</a:t>
            </a:r>
          </a:p>
          <a:p>
            <a:pPr marL="0" indent="0">
              <a:buNone/>
            </a:pPr>
            <a:endParaRPr lang="en-GB" dirty="0"/>
          </a:p>
          <a:p>
            <a:endParaRPr lang="en-NL" dirty="0"/>
          </a:p>
        </p:txBody>
      </p:sp>
      <p:pic>
        <p:nvPicPr>
          <p:cNvPr id="5122" name="Picture 2" descr="Solidarity After the Storms | The New Republic">
            <a:extLst>
              <a:ext uri="{FF2B5EF4-FFF2-40B4-BE49-F238E27FC236}">
                <a16:creationId xmlns:a16="http://schemas.microsoft.com/office/drawing/2014/main" id="{9D4F5795-B853-9E74-A86A-7C391A259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3394320"/>
            <a:ext cx="2841086" cy="1894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FFF39-CEBE-3A31-F0C0-3DAD2DE4ED4F}"/>
              </a:ext>
            </a:extLst>
          </p:cNvPr>
          <p:cNvSpPr>
            <a:spLocks noGrp="1"/>
          </p:cNvSpPr>
          <p:nvPr>
            <p:ph type="title"/>
          </p:nvPr>
        </p:nvSpPr>
        <p:spPr>
          <a:xfrm>
            <a:off x="685800" y="332656"/>
            <a:ext cx="7772400" cy="1143000"/>
          </a:xfrm>
        </p:spPr>
        <p:txBody>
          <a:bodyPr/>
          <a:lstStyle/>
          <a:p>
            <a:r>
              <a:rPr lang="en-NL" dirty="0">
                <a:solidFill>
                  <a:srgbClr val="00A7A2"/>
                </a:solidFill>
              </a:rPr>
              <a:t>Actieonderzoek</a:t>
            </a:r>
          </a:p>
        </p:txBody>
      </p:sp>
      <p:sp>
        <p:nvSpPr>
          <p:cNvPr id="3" name="Content Placeholder 2">
            <a:extLst>
              <a:ext uri="{FF2B5EF4-FFF2-40B4-BE49-F238E27FC236}">
                <a16:creationId xmlns:a16="http://schemas.microsoft.com/office/drawing/2014/main" id="{963EED16-DB89-4D03-DAC0-FDB363A7C696}"/>
              </a:ext>
            </a:extLst>
          </p:cNvPr>
          <p:cNvSpPr>
            <a:spLocks noGrp="1"/>
          </p:cNvSpPr>
          <p:nvPr>
            <p:ph idx="1"/>
          </p:nvPr>
        </p:nvSpPr>
        <p:spPr>
          <a:xfrm>
            <a:off x="539552" y="1628800"/>
            <a:ext cx="7772400" cy="4114800"/>
          </a:xfrm>
        </p:spPr>
        <p:txBody>
          <a:bodyPr/>
          <a:lstStyle/>
          <a:p>
            <a:r>
              <a:rPr lang="en-NL" dirty="0"/>
              <a:t>Wilma van der Vlegel</a:t>
            </a:r>
          </a:p>
          <a:p>
            <a:pPr lvl="1"/>
            <a:r>
              <a:rPr lang="en-GB" dirty="0">
                <a:hlinkClick r:id="rId2"/>
              </a:rPr>
              <a:t>https://ijic.org/articles/10.5334/ijic.7560</a:t>
            </a:r>
            <a:endParaRPr lang="en-GB" dirty="0"/>
          </a:p>
          <a:p>
            <a:pPr lvl="1"/>
            <a:endParaRPr lang="en-GB" dirty="0"/>
          </a:p>
          <a:p>
            <a:pPr lvl="1"/>
            <a:r>
              <a:rPr lang="en-GB" b="0" i="0" u="none" strike="noStrike" dirty="0">
                <a:solidFill>
                  <a:srgbClr val="4C4C4C"/>
                </a:solidFill>
                <a:effectLst/>
                <a:latin typeface="Source Sans Pro" panose="020B0503030403020204" pitchFamily="34" charset="0"/>
              </a:rPr>
              <a:t>van der </a:t>
            </a:r>
            <a:r>
              <a:rPr lang="en-GB" b="0" i="0" u="none" strike="noStrike" dirty="0" err="1">
                <a:solidFill>
                  <a:srgbClr val="4C4C4C"/>
                </a:solidFill>
                <a:effectLst/>
                <a:latin typeface="Source Sans Pro" panose="020B0503030403020204" pitchFamily="34" charset="0"/>
              </a:rPr>
              <a:t>Vlegel</a:t>
            </a:r>
            <a:r>
              <a:rPr lang="en-GB" b="0" i="0" u="none" strike="noStrike" dirty="0">
                <a:solidFill>
                  <a:srgbClr val="4C4C4C"/>
                </a:solidFill>
                <a:effectLst/>
                <a:latin typeface="Source Sans Pro" panose="020B0503030403020204" pitchFamily="34" charset="0"/>
              </a:rPr>
              <a:t>-Brouwer, W., </a:t>
            </a:r>
            <a:r>
              <a:rPr lang="en-GB" b="0" i="0" u="none" strike="noStrike" dirty="0" err="1">
                <a:solidFill>
                  <a:srgbClr val="4C4C4C"/>
                </a:solidFill>
                <a:effectLst/>
                <a:latin typeface="Source Sans Pro" panose="020B0503030403020204" pitchFamily="34" charset="0"/>
              </a:rPr>
              <a:t>Eelderink</a:t>
            </a:r>
            <a:r>
              <a:rPr lang="en-GB" b="0" i="0" u="none" strike="noStrike" dirty="0">
                <a:solidFill>
                  <a:srgbClr val="4C4C4C"/>
                </a:solidFill>
                <a:effectLst/>
                <a:latin typeface="Source Sans Pro" panose="020B0503030403020204" pitchFamily="34" charset="0"/>
              </a:rPr>
              <a:t>, M. and </a:t>
            </a:r>
            <a:r>
              <a:rPr lang="en-GB" b="0" i="0" u="none" strike="noStrike" dirty="0" err="1">
                <a:solidFill>
                  <a:srgbClr val="4C4C4C"/>
                </a:solidFill>
                <a:effectLst/>
                <a:latin typeface="Source Sans Pro" panose="020B0503030403020204" pitchFamily="34" charset="0"/>
              </a:rPr>
              <a:t>Bussemaker</a:t>
            </a:r>
            <a:r>
              <a:rPr lang="en-GB" b="0" i="0" u="none" strike="noStrike" dirty="0">
                <a:solidFill>
                  <a:srgbClr val="4C4C4C"/>
                </a:solidFill>
                <a:effectLst/>
                <a:latin typeface="Source Sans Pro" panose="020B0503030403020204" pitchFamily="34" charset="0"/>
              </a:rPr>
              <a:t>, J., 2023. Participatory Action Research as a Driver for Health Promotion and Prevention: A Co-creation Process Between Professionals and Citizens in a Deprived Neighbourhood in the Hague.  </a:t>
            </a:r>
            <a:r>
              <a:rPr lang="en-GB" b="0" i="1" u="none" strike="noStrike" dirty="0">
                <a:solidFill>
                  <a:srgbClr val="4C4C4C"/>
                </a:solidFill>
                <a:effectLst/>
                <a:latin typeface="Source Sans Pro" panose="020B0503030403020204" pitchFamily="34" charset="0"/>
              </a:rPr>
              <a:t>International Journal of Integrated Care</a:t>
            </a:r>
            <a:r>
              <a:rPr lang="en-GB" b="0" i="0" u="none" strike="noStrike" dirty="0">
                <a:solidFill>
                  <a:srgbClr val="4C4C4C"/>
                </a:solidFill>
                <a:effectLst/>
                <a:latin typeface="Source Sans Pro" panose="020B0503030403020204" pitchFamily="34" charset="0"/>
              </a:rPr>
              <a:t>, 23(4), p.13.DOI: https://</a:t>
            </a:r>
            <a:r>
              <a:rPr lang="en-GB" b="0" i="0" u="none" strike="noStrike" dirty="0" err="1">
                <a:solidFill>
                  <a:srgbClr val="4C4C4C"/>
                </a:solidFill>
                <a:effectLst/>
                <a:latin typeface="Source Sans Pro" panose="020B0503030403020204" pitchFamily="34" charset="0"/>
              </a:rPr>
              <a:t>doi.org</a:t>
            </a:r>
            <a:r>
              <a:rPr lang="en-GB" b="0" i="0" u="none" strike="noStrike" dirty="0">
                <a:solidFill>
                  <a:srgbClr val="4C4C4C"/>
                </a:solidFill>
                <a:effectLst/>
                <a:latin typeface="Source Sans Pro" panose="020B0503030403020204" pitchFamily="34" charset="0"/>
              </a:rPr>
              <a:t>/10.5334/ijic.7560</a:t>
            </a:r>
            <a:endParaRPr lang="en-GB" dirty="0"/>
          </a:p>
        </p:txBody>
      </p:sp>
    </p:spTree>
    <p:extLst>
      <p:ext uri="{BB962C8B-B14F-4D97-AF65-F5344CB8AC3E}">
        <p14:creationId xmlns:p14="http://schemas.microsoft.com/office/powerpoint/2010/main" val="19088792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2EE6F-0A75-595C-B303-2EABB2087946}"/>
              </a:ext>
            </a:extLst>
          </p:cNvPr>
          <p:cNvSpPr>
            <a:spLocks noGrp="1"/>
          </p:cNvSpPr>
          <p:nvPr>
            <p:ph type="title"/>
          </p:nvPr>
        </p:nvSpPr>
        <p:spPr/>
        <p:txBody>
          <a:bodyPr/>
          <a:lstStyle/>
          <a:p>
            <a:r>
              <a:rPr lang="en-NL" dirty="0">
                <a:solidFill>
                  <a:srgbClr val="00A7A2"/>
                </a:solidFill>
              </a:rPr>
              <a:t>2. Eenheid smeden</a:t>
            </a:r>
          </a:p>
        </p:txBody>
      </p:sp>
      <p:pic>
        <p:nvPicPr>
          <p:cNvPr id="5" name="Content Placeholder 4" descr="A white cover with words in the shape of a cross&#10;&#10;Description automatically generated">
            <a:extLst>
              <a:ext uri="{FF2B5EF4-FFF2-40B4-BE49-F238E27FC236}">
                <a16:creationId xmlns:a16="http://schemas.microsoft.com/office/drawing/2014/main" id="{D26C7406-E168-AE2B-675D-F79FA7C813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32983" y="1981200"/>
            <a:ext cx="3678033" cy="4114800"/>
          </a:xfrm>
        </p:spPr>
      </p:pic>
    </p:spTree>
    <p:extLst>
      <p:ext uri="{BB962C8B-B14F-4D97-AF65-F5344CB8AC3E}">
        <p14:creationId xmlns:p14="http://schemas.microsoft.com/office/powerpoint/2010/main" val="10491281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CE11E-287A-8B4B-AE7A-ACF58BBC728A}"/>
              </a:ext>
            </a:extLst>
          </p:cNvPr>
          <p:cNvSpPr>
            <a:spLocks noGrp="1"/>
          </p:cNvSpPr>
          <p:nvPr>
            <p:ph type="title"/>
          </p:nvPr>
        </p:nvSpPr>
        <p:spPr>
          <a:xfrm>
            <a:off x="253752" y="454729"/>
            <a:ext cx="7772400" cy="1143000"/>
          </a:xfrm>
        </p:spPr>
        <p:txBody>
          <a:bodyPr/>
          <a:lstStyle/>
          <a:p>
            <a:r>
              <a:rPr lang="en-NL" sz="2800" dirty="0">
                <a:solidFill>
                  <a:srgbClr val="00ACB0"/>
                </a:solidFill>
              </a:rPr>
              <a:t>3. Dream: Scenario denken</a:t>
            </a:r>
          </a:p>
        </p:txBody>
      </p:sp>
      <p:sp>
        <p:nvSpPr>
          <p:cNvPr id="7" name="Rectangle 5">
            <a:extLst>
              <a:ext uri="{FF2B5EF4-FFF2-40B4-BE49-F238E27FC236}">
                <a16:creationId xmlns:a16="http://schemas.microsoft.com/office/drawing/2014/main" id="{82B6F670-DCF2-414F-9D44-D7CB51A7E8D1}"/>
              </a:ext>
            </a:extLst>
          </p:cNvPr>
          <p:cNvSpPr>
            <a:spLocks noChangeArrowheads="1"/>
          </p:cNvSpPr>
          <p:nvPr/>
        </p:nvSpPr>
        <p:spPr bwMode="auto">
          <a:xfrm>
            <a:off x="1187624" y="1597729"/>
            <a:ext cx="5904656"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NL"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Het oorspronkelijke scenario-denken is ontwikkeld door Peter </a:t>
            </a:r>
            <a:r>
              <a:rPr kumimoji="0" lang="nl-NL" altLang="en-NL" sz="20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Schwarz</a:t>
            </a:r>
            <a:r>
              <a:rPr kumimoji="0" lang="nl-NL" altLang="en-NL"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(1996). Het is een vorm van toekomstonderzoek. Meestal omvat het scenario-denken eerst een omschrijving van de huidige situatie, een of liever meer beelden van de toekomstige situatie, zijnde de scenario’s, en een mogelijke weg van de huidige situatie naar de toekomstige situatie.</a:t>
            </a:r>
            <a:endParaRPr kumimoji="0" lang="nl-NL" altLang="en-NL" sz="2000" b="0" i="0" u="none" strike="noStrike" cap="none" normalizeH="0" baseline="0" dirty="0">
              <a:ln>
                <a:noFill/>
              </a:ln>
              <a:solidFill>
                <a:schemeClr val="tx1"/>
              </a:solidFill>
              <a:effectLst/>
              <a:latin typeface="Arial" panose="020B0604020202020204" pitchFamily="34" charset="0"/>
            </a:endParaRPr>
          </a:p>
          <a:p>
            <a:pPr lvl="0" eaLnBrk="0" hangingPunct="0"/>
            <a:r>
              <a:rPr lang="nl-NL" altLang="en-NL" sz="1800" dirty="0">
                <a:ea typeface="Times New Roman" panose="02020603050405020304" pitchFamily="18" charset="0"/>
              </a:rPr>
              <a:t>Het doel van scenario denken is niet de toekomst te voorspellen, het gaat erom: </a:t>
            </a:r>
            <a:r>
              <a:rPr lang="nl-NL" altLang="en-NL" sz="1800" dirty="0">
                <a:ea typeface="Calibri" panose="020F0502020204030204" pitchFamily="34" charset="0"/>
              </a:rPr>
              <a:t>'</a:t>
            </a:r>
            <a:r>
              <a:rPr lang="nl-NL" altLang="en-NL" sz="1800" dirty="0" err="1">
                <a:ea typeface="Calibri" panose="020F0502020204030204" pitchFamily="34" charset="0"/>
              </a:rPr>
              <a:t>to</a:t>
            </a:r>
            <a:r>
              <a:rPr lang="nl-NL" altLang="en-NL" sz="1800" dirty="0">
                <a:ea typeface="Calibri" panose="020F0502020204030204" pitchFamily="34" charset="0"/>
              </a:rPr>
              <a:t> </a:t>
            </a:r>
            <a:r>
              <a:rPr lang="nl-NL" altLang="en-NL" sz="1800" dirty="0" err="1">
                <a:ea typeface="Calibri" panose="020F0502020204030204" pitchFamily="34" charset="0"/>
              </a:rPr>
              <a:t>imagine</a:t>
            </a:r>
            <a:r>
              <a:rPr lang="nl-NL" altLang="en-NL" sz="1800" dirty="0">
                <a:ea typeface="Calibri" panose="020F0502020204030204" pitchFamily="34" charset="0"/>
              </a:rPr>
              <a:t> </a:t>
            </a:r>
            <a:r>
              <a:rPr lang="nl-NL" altLang="en-NL" sz="1800" dirty="0" err="1">
                <a:ea typeface="Calibri" panose="020F0502020204030204" pitchFamily="34" charset="0"/>
              </a:rPr>
              <a:t>conceivable</a:t>
            </a:r>
            <a:r>
              <a:rPr lang="nl-NL" altLang="en-NL" sz="1800" dirty="0">
                <a:ea typeface="Calibri" panose="020F0502020204030204" pitchFamily="34" charset="0"/>
              </a:rPr>
              <a:t> </a:t>
            </a:r>
            <a:r>
              <a:rPr lang="nl-NL" altLang="en-NL" sz="1800" dirty="0" err="1">
                <a:ea typeface="Calibri" panose="020F0502020204030204" pitchFamily="34" charset="0"/>
              </a:rPr>
              <a:t>futures</a:t>
            </a:r>
            <a:r>
              <a:rPr lang="nl-NL" altLang="en-NL" sz="1800" dirty="0">
                <a:ea typeface="Calibri" panose="020F0502020204030204" pitchFamily="34" charset="0"/>
              </a:rPr>
              <a:t>'. (Brian </a:t>
            </a:r>
            <a:r>
              <a:rPr lang="nl-NL" altLang="en-NL" sz="1800" dirty="0" err="1">
                <a:ea typeface="Calibri" panose="020F0502020204030204" pitchFamily="34" charset="0"/>
              </a:rPr>
              <a:t>Eno</a:t>
            </a:r>
            <a:r>
              <a:rPr lang="nl-NL" altLang="en-NL" sz="1800" dirty="0">
                <a:ea typeface="Calibri" panose="020F0502020204030204" pitchFamily="34" charset="0"/>
              </a:rPr>
              <a:t>, 1999).</a:t>
            </a:r>
            <a:r>
              <a:rPr lang="nl-NL" altLang="en-NL" sz="1800" dirty="0">
                <a:ea typeface="Times New Roman" panose="02020603050405020304" pitchFamily="18" charset="0"/>
              </a:rPr>
              <a:t> </a:t>
            </a:r>
          </a:p>
          <a:p>
            <a:pPr lvl="0" eaLnBrk="0" hangingPunct="0"/>
            <a:r>
              <a:rPr lang="nl-NL" altLang="en-NL" sz="1800" dirty="0">
                <a:ea typeface="Times New Roman" panose="02020603050405020304" pitchFamily="18" charset="0"/>
              </a:rPr>
              <a:t>Het gaat om co-creatie met alle belanghebbenden. </a:t>
            </a:r>
            <a:endParaRPr kumimoji="0" lang="nl-NL" altLang="en-NL" sz="1800" b="0" i="0" u="none" strike="noStrike" cap="none" normalizeH="0" baseline="0" dirty="0">
              <a:ln>
                <a:noFill/>
              </a:ln>
              <a:solidFill>
                <a:schemeClr val="tx1"/>
              </a:solidFill>
              <a:effectLst/>
              <a:latin typeface="Arial" panose="020B0604020202020204" pitchFamily="34" charset="0"/>
            </a:endParaRPr>
          </a:p>
        </p:txBody>
      </p:sp>
      <p:sp>
        <p:nvSpPr>
          <p:cNvPr id="8" name="Rectangle 6">
            <a:extLst>
              <a:ext uri="{FF2B5EF4-FFF2-40B4-BE49-F238E27FC236}">
                <a16:creationId xmlns:a16="http://schemas.microsoft.com/office/drawing/2014/main" id="{8CCB27E5-BCB8-3B40-AC3F-DE25478D5EAC}"/>
              </a:ext>
            </a:extLst>
          </p:cNvPr>
          <p:cNvSpPr>
            <a:spLocks noChangeArrowheads="1"/>
          </p:cNvSpPr>
          <p:nvPr/>
        </p:nvSpPr>
        <p:spPr bwMode="auto">
          <a:xfrm>
            <a:off x="450850" y="421179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en-NL"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br>
              <a:rPr kumimoji="0" lang="nl-NL" altLang="en-NL"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endParaRPr kumimoji="0" lang="nl-NL" altLang="en-N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814898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2526F-0AA7-00FA-044B-CE05D6DA65C3}"/>
              </a:ext>
            </a:extLst>
          </p:cNvPr>
          <p:cNvSpPr>
            <a:spLocks noGrp="1"/>
          </p:cNvSpPr>
          <p:nvPr>
            <p:ph type="title"/>
          </p:nvPr>
        </p:nvSpPr>
        <p:spPr>
          <a:xfrm>
            <a:off x="388737" y="303476"/>
            <a:ext cx="7772400" cy="1143000"/>
          </a:xfrm>
        </p:spPr>
        <p:txBody>
          <a:bodyPr/>
          <a:lstStyle/>
          <a:p>
            <a:r>
              <a:rPr lang="en-NL" dirty="0"/>
              <a:t>Vier scenario’s voor Iran</a:t>
            </a:r>
          </a:p>
        </p:txBody>
      </p:sp>
      <p:cxnSp>
        <p:nvCxnSpPr>
          <p:cNvPr id="5" name="Straight Connector 4">
            <a:extLst>
              <a:ext uri="{FF2B5EF4-FFF2-40B4-BE49-F238E27FC236}">
                <a16:creationId xmlns:a16="http://schemas.microsoft.com/office/drawing/2014/main" id="{B3949EFE-3F5D-164A-29D0-DD491591DB3C}"/>
              </a:ext>
            </a:extLst>
          </p:cNvPr>
          <p:cNvCxnSpPr/>
          <p:nvPr/>
        </p:nvCxnSpPr>
        <p:spPr bwMode="auto">
          <a:xfrm>
            <a:off x="4572000" y="1916832"/>
            <a:ext cx="0" cy="3744416"/>
          </a:xfrm>
          <a:prstGeom prst="line">
            <a:avLst/>
          </a:prstGeom>
          <a:noFill/>
          <a:ln w="9525" cap="flat" cmpd="sng" algn="ctr">
            <a:no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94180DAA-F58A-C139-F931-BA5C27D67964}"/>
              </a:ext>
            </a:extLst>
          </p:cNvPr>
          <p:cNvCxnSpPr>
            <a:cxnSpLocks/>
          </p:cNvCxnSpPr>
          <p:nvPr/>
        </p:nvCxnSpPr>
        <p:spPr bwMode="auto">
          <a:xfrm>
            <a:off x="4385132" y="1772816"/>
            <a:ext cx="0" cy="3384376"/>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769C77BD-FF46-161C-E6E7-5C35C84979AD}"/>
              </a:ext>
            </a:extLst>
          </p:cNvPr>
          <p:cNvCxnSpPr>
            <a:cxnSpLocks/>
          </p:cNvCxnSpPr>
          <p:nvPr/>
        </p:nvCxnSpPr>
        <p:spPr bwMode="auto">
          <a:xfrm flipH="1">
            <a:off x="1972864" y="3383280"/>
            <a:ext cx="4824536"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6772D687-94FF-233E-C1D1-7075C7A9FF8A}"/>
              </a:ext>
            </a:extLst>
          </p:cNvPr>
          <p:cNvSpPr txBox="1"/>
          <p:nvPr/>
        </p:nvSpPr>
        <p:spPr>
          <a:xfrm>
            <a:off x="3300540" y="1203881"/>
            <a:ext cx="2169184" cy="461665"/>
          </a:xfrm>
          <a:prstGeom prst="rect">
            <a:avLst/>
          </a:prstGeom>
          <a:noFill/>
        </p:spPr>
        <p:txBody>
          <a:bodyPr wrap="none" rtlCol="0">
            <a:spAutoFit/>
          </a:bodyPr>
          <a:lstStyle/>
          <a:p>
            <a:r>
              <a:rPr lang="en-GB" dirty="0"/>
              <a:t>M</a:t>
            </a:r>
            <a:r>
              <a:rPr lang="en-NL" dirty="0"/>
              <a:t>eer structuur</a:t>
            </a:r>
          </a:p>
        </p:txBody>
      </p:sp>
      <p:sp>
        <p:nvSpPr>
          <p:cNvPr id="17" name="TextBox 16">
            <a:extLst>
              <a:ext uri="{FF2B5EF4-FFF2-40B4-BE49-F238E27FC236}">
                <a16:creationId xmlns:a16="http://schemas.microsoft.com/office/drawing/2014/main" id="{0D7C582D-4484-E8AC-1CC3-825667836128}"/>
              </a:ext>
            </a:extLst>
          </p:cNvPr>
          <p:cNvSpPr txBox="1"/>
          <p:nvPr/>
        </p:nvSpPr>
        <p:spPr>
          <a:xfrm>
            <a:off x="3367183" y="5102883"/>
            <a:ext cx="2409634" cy="461665"/>
          </a:xfrm>
          <a:prstGeom prst="rect">
            <a:avLst/>
          </a:prstGeom>
          <a:noFill/>
        </p:spPr>
        <p:txBody>
          <a:bodyPr wrap="none" rtlCol="0">
            <a:spAutoFit/>
          </a:bodyPr>
          <a:lstStyle/>
          <a:p>
            <a:r>
              <a:rPr lang="en-GB" dirty="0"/>
              <a:t>M</a:t>
            </a:r>
            <a:r>
              <a:rPr lang="en-NL" dirty="0"/>
              <a:t>inder structuur</a:t>
            </a:r>
          </a:p>
        </p:txBody>
      </p:sp>
      <p:sp>
        <p:nvSpPr>
          <p:cNvPr id="18" name="TextBox 17">
            <a:extLst>
              <a:ext uri="{FF2B5EF4-FFF2-40B4-BE49-F238E27FC236}">
                <a16:creationId xmlns:a16="http://schemas.microsoft.com/office/drawing/2014/main" id="{F257A12B-7C35-5712-AE1A-51F925E4824D}"/>
              </a:ext>
            </a:extLst>
          </p:cNvPr>
          <p:cNvSpPr txBox="1"/>
          <p:nvPr/>
        </p:nvSpPr>
        <p:spPr>
          <a:xfrm>
            <a:off x="6784278" y="2958043"/>
            <a:ext cx="2015295" cy="830997"/>
          </a:xfrm>
          <a:prstGeom prst="rect">
            <a:avLst/>
          </a:prstGeom>
          <a:noFill/>
        </p:spPr>
        <p:txBody>
          <a:bodyPr wrap="none" rtlCol="0">
            <a:spAutoFit/>
          </a:bodyPr>
          <a:lstStyle/>
          <a:p>
            <a:r>
              <a:rPr lang="nl-NL" dirty="0"/>
              <a:t>Meer succes </a:t>
            </a:r>
          </a:p>
          <a:p>
            <a:r>
              <a:rPr lang="nl-NL" dirty="0"/>
              <a:t>verzet</a:t>
            </a:r>
            <a:endParaRPr lang="en-NL" dirty="0"/>
          </a:p>
        </p:txBody>
      </p:sp>
      <p:sp>
        <p:nvSpPr>
          <p:cNvPr id="19" name="TextBox 18">
            <a:extLst>
              <a:ext uri="{FF2B5EF4-FFF2-40B4-BE49-F238E27FC236}">
                <a16:creationId xmlns:a16="http://schemas.microsoft.com/office/drawing/2014/main" id="{B90A76BA-AF85-4DF6-C133-9059E243F0CC}"/>
              </a:ext>
            </a:extLst>
          </p:cNvPr>
          <p:cNvSpPr txBox="1"/>
          <p:nvPr/>
        </p:nvSpPr>
        <p:spPr>
          <a:xfrm>
            <a:off x="878157" y="2958043"/>
            <a:ext cx="2255746" cy="830997"/>
          </a:xfrm>
          <a:prstGeom prst="rect">
            <a:avLst/>
          </a:prstGeom>
          <a:noFill/>
        </p:spPr>
        <p:txBody>
          <a:bodyPr wrap="none" rtlCol="0">
            <a:spAutoFit/>
          </a:bodyPr>
          <a:lstStyle/>
          <a:p>
            <a:r>
              <a:rPr lang="nl-NL" dirty="0"/>
              <a:t>Minder succes </a:t>
            </a:r>
          </a:p>
          <a:p>
            <a:r>
              <a:rPr lang="nl-NL" dirty="0"/>
              <a:t>verzet</a:t>
            </a:r>
            <a:endParaRPr lang="en-NL" dirty="0"/>
          </a:p>
        </p:txBody>
      </p:sp>
      <p:sp>
        <p:nvSpPr>
          <p:cNvPr id="3" name="TextBox 2">
            <a:extLst>
              <a:ext uri="{FF2B5EF4-FFF2-40B4-BE49-F238E27FC236}">
                <a16:creationId xmlns:a16="http://schemas.microsoft.com/office/drawing/2014/main" id="{B4AEE28F-D6CD-FAB0-6AC3-CC2F9410E795}"/>
              </a:ext>
            </a:extLst>
          </p:cNvPr>
          <p:cNvSpPr txBox="1"/>
          <p:nvPr/>
        </p:nvSpPr>
        <p:spPr>
          <a:xfrm>
            <a:off x="2006157" y="1819059"/>
            <a:ext cx="1880643" cy="830997"/>
          </a:xfrm>
          <a:prstGeom prst="rect">
            <a:avLst/>
          </a:prstGeom>
          <a:noFill/>
        </p:spPr>
        <p:txBody>
          <a:bodyPr wrap="none" rtlCol="0">
            <a:spAutoFit/>
          </a:bodyPr>
          <a:lstStyle/>
          <a:p>
            <a:r>
              <a:rPr lang="en-NL" dirty="0"/>
              <a:t>Rode garde </a:t>
            </a:r>
          </a:p>
          <a:p>
            <a:r>
              <a:rPr lang="en-NL" dirty="0"/>
              <a:t>grijpt in</a:t>
            </a:r>
          </a:p>
        </p:txBody>
      </p:sp>
      <p:sp>
        <p:nvSpPr>
          <p:cNvPr id="4" name="TextBox 3">
            <a:extLst>
              <a:ext uri="{FF2B5EF4-FFF2-40B4-BE49-F238E27FC236}">
                <a16:creationId xmlns:a16="http://schemas.microsoft.com/office/drawing/2014/main" id="{DCCD1D27-8D19-9545-B003-8219B4E35E61}"/>
              </a:ext>
            </a:extLst>
          </p:cNvPr>
          <p:cNvSpPr txBox="1"/>
          <p:nvPr/>
        </p:nvSpPr>
        <p:spPr>
          <a:xfrm>
            <a:off x="5284993" y="1916832"/>
            <a:ext cx="1760418" cy="461665"/>
          </a:xfrm>
          <a:prstGeom prst="rect">
            <a:avLst/>
          </a:prstGeom>
          <a:noFill/>
        </p:spPr>
        <p:txBody>
          <a:bodyPr wrap="none" rtlCol="0">
            <a:spAutoFit/>
          </a:bodyPr>
          <a:lstStyle/>
          <a:p>
            <a:r>
              <a:rPr lang="en-NL" dirty="0"/>
              <a:t>Democratie</a:t>
            </a:r>
          </a:p>
        </p:txBody>
      </p:sp>
      <p:sp>
        <p:nvSpPr>
          <p:cNvPr id="6" name="TextBox 5">
            <a:extLst>
              <a:ext uri="{FF2B5EF4-FFF2-40B4-BE49-F238E27FC236}">
                <a16:creationId xmlns:a16="http://schemas.microsoft.com/office/drawing/2014/main" id="{11E2E0A2-7E6A-C974-BD4D-9946D7351135}"/>
              </a:ext>
            </a:extLst>
          </p:cNvPr>
          <p:cNvSpPr txBox="1"/>
          <p:nvPr/>
        </p:nvSpPr>
        <p:spPr>
          <a:xfrm>
            <a:off x="5284993" y="4137753"/>
            <a:ext cx="2977097" cy="830997"/>
          </a:xfrm>
          <a:prstGeom prst="rect">
            <a:avLst/>
          </a:prstGeom>
          <a:noFill/>
        </p:spPr>
        <p:txBody>
          <a:bodyPr wrap="none" rtlCol="0">
            <a:spAutoFit/>
          </a:bodyPr>
          <a:lstStyle/>
          <a:p>
            <a:r>
              <a:rPr lang="en-NL" dirty="0"/>
              <a:t>Ontwrichting huidige</a:t>
            </a:r>
          </a:p>
          <a:p>
            <a:r>
              <a:rPr lang="en-NL" dirty="0"/>
              <a:t>regering</a:t>
            </a:r>
          </a:p>
        </p:txBody>
      </p:sp>
      <p:sp>
        <p:nvSpPr>
          <p:cNvPr id="8" name="TextBox 7">
            <a:extLst>
              <a:ext uri="{FF2B5EF4-FFF2-40B4-BE49-F238E27FC236}">
                <a16:creationId xmlns:a16="http://schemas.microsoft.com/office/drawing/2014/main" id="{95219ADF-1BA6-0B84-4CD1-57D24C2212D2}"/>
              </a:ext>
            </a:extLst>
          </p:cNvPr>
          <p:cNvSpPr txBox="1"/>
          <p:nvPr/>
        </p:nvSpPr>
        <p:spPr>
          <a:xfrm>
            <a:off x="1847091" y="3983444"/>
            <a:ext cx="2448106" cy="1200329"/>
          </a:xfrm>
          <a:prstGeom prst="rect">
            <a:avLst/>
          </a:prstGeom>
          <a:noFill/>
        </p:spPr>
        <p:txBody>
          <a:bodyPr wrap="none" rtlCol="0">
            <a:spAutoFit/>
          </a:bodyPr>
          <a:lstStyle/>
          <a:p>
            <a:r>
              <a:rPr lang="en-NL" dirty="0"/>
              <a:t>Huidige regering</a:t>
            </a:r>
          </a:p>
          <a:p>
            <a:r>
              <a:rPr lang="en-GB" dirty="0"/>
              <a:t>b</a:t>
            </a:r>
            <a:r>
              <a:rPr lang="en-NL" dirty="0"/>
              <a:t>lijft aan de </a:t>
            </a:r>
          </a:p>
          <a:p>
            <a:r>
              <a:rPr lang="en-NL" dirty="0"/>
              <a:t>macht</a:t>
            </a:r>
          </a:p>
        </p:txBody>
      </p:sp>
    </p:spTree>
    <p:extLst>
      <p:ext uri="{BB962C8B-B14F-4D97-AF65-F5344CB8AC3E}">
        <p14:creationId xmlns:p14="http://schemas.microsoft.com/office/powerpoint/2010/main" val="271896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3" grpId="0"/>
      <p:bldP spid="4" grpId="0"/>
      <p:bldP spid="6" grpId="0"/>
      <p:bldP spid="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AD761-8E96-992D-20B5-111149BCEE62}"/>
              </a:ext>
            </a:extLst>
          </p:cNvPr>
          <p:cNvSpPr>
            <a:spLocks noGrp="1"/>
          </p:cNvSpPr>
          <p:nvPr>
            <p:ph type="title"/>
          </p:nvPr>
        </p:nvSpPr>
        <p:spPr/>
        <p:txBody>
          <a:bodyPr/>
          <a:lstStyle/>
          <a:p>
            <a:r>
              <a:rPr lang="en-NL" dirty="0">
                <a:solidFill>
                  <a:srgbClr val="00A7A2"/>
                </a:solidFill>
              </a:rPr>
              <a:t>4. Uitwisselen: Creeer interactie</a:t>
            </a:r>
          </a:p>
        </p:txBody>
      </p:sp>
      <p:sp>
        <p:nvSpPr>
          <p:cNvPr id="3" name="Content Placeholder 2">
            <a:extLst>
              <a:ext uri="{FF2B5EF4-FFF2-40B4-BE49-F238E27FC236}">
                <a16:creationId xmlns:a16="http://schemas.microsoft.com/office/drawing/2014/main" id="{F38A035B-54A7-8E7B-7812-1C89A2A7B95A}"/>
              </a:ext>
            </a:extLst>
          </p:cNvPr>
          <p:cNvSpPr>
            <a:spLocks noGrp="1"/>
          </p:cNvSpPr>
          <p:nvPr>
            <p:ph idx="1"/>
          </p:nvPr>
        </p:nvSpPr>
        <p:spPr/>
        <p:txBody>
          <a:bodyPr/>
          <a:lstStyle/>
          <a:p>
            <a:pPr marL="0" indent="0">
              <a:buNone/>
            </a:pPr>
            <a:r>
              <a:rPr lang="nl-NL" dirty="0"/>
              <a:t>M</a:t>
            </a:r>
            <a:r>
              <a:rPr lang="nl-NL" sz="2400" dirty="0"/>
              <a:t>oedig diversiteit van personeel aan; probeer betekenisvolle verschillen in de externe omgeving te begrijpen (belangrijke verschillen).</a:t>
            </a:r>
          </a:p>
          <a:p>
            <a:pPr marL="0" indent="0">
              <a:buNone/>
            </a:pPr>
            <a:endParaRPr lang="nl-NL" dirty="0"/>
          </a:p>
          <a:p>
            <a:pPr marL="0" indent="0">
              <a:buNone/>
            </a:pPr>
            <a:r>
              <a:rPr lang="nl-NL" sz="2400" dirty="0"/>
              <a:t>Open Space Technology</a:t>
            </a:r>
          </a:p>
          <a:p>
            <a:pPr marL="0" indent="0">
              <a:buNone/>
            </a:pPr>
            <a:r>
              <a:rPr lang="nl-NL" dirty="0"/>
              <a:t>World </a:t>
            </a:r>
            <a:r>
              <a:rPr lang="nl-NL" dirty="0" err="1"/>
              <a:t>Cafe</a:t>
            </a:r>
            <a:endParaRPr lang="nl-NL" sz="2400" dirty="0"/>
          </a:p>
          <a:p>
            <a:pPr marL="0" indent="0">
              <a:buNone/>
            </a:pPr>
            <a:endParaRPr lang="nl-NL" dirty="0"/>
          </a:p>
          <a:p>
            <a:pPr marL="0" indent="0">
              <a:buNone/>
            </a:pPr>
            <a:endParaRPr lang="nl-NL" dirty="0"/>
          </a:p>
        </p:txBody>
      </p:sp>
    </p:spTree>
    <p:extLst>
      <p:ext uri="{BB962C8B-B14F-4D97-AF65-F5344CB8AC3E}">
        <p14:creationId xmlns:p14="http://schemas.microsoft.com/office/powerpoint/2010/main" val="22884084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CE11E-287A-8B4B-AE7A-ACF58BBC728A}"/>
              </a:ext>
            </a:extLst>
          </p:cNvPr>
          <p:cNvSpPr>
            <a:spLocks noGrp="1"/>
          </p:cNvSpPr>
          <p:nvPr>
            <p:ph type="title"/>
          </p:nvPr>
        </p:nvSpPr>
        <p:spPr/>
        <p:txBody>
          <a:bodyPr/>
          <a:lstStyle/>
          <a:p>
            <a:r>
              <a:rPr lang="en-NL" sz="3200" dirty="0">
                <a:solidFill>
                  <a:srgbClr val="00ACB0"/>
                </a:solidFill>
              </a:rPr>
              <a:t>5. Snuif de context op: Rich pictures</a:t>
            </a:r>
          </a:p>
        </p:txBody>
      </p:sp>
      <p:sp>
        <p:nvSpPr>
          <p:cNvPr id="8" name="Rectangle 6">
            <a:extLst>
              <a:ext uri="{FF2B5EF4-FFF2-40B4-BE49-F238E27FC236}">
                <a16:creationId xmlns:a16="http://schemas.microsoft.com/office/drawing/2014/main" id="{8CCB27E5-BCB8-3B40-AC3F-DE25478D5EAC}"/>
              </a:ext>
            </a:extLst>
          </p:cNvPr>
          <p:cNvSpPr>
            <a:spLocks noChangeArrowheads="1"/>
          </p:cNvSpPr>
          <p:nvPr/>
        </p:nvSpPr>
        <p:spPr bwMode="auto">
          <a:xfrm>
            <a:off x="450850" y="421179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en-NL"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br>
              <a:rPr kumimoji="0" lang="nl-NL" altLang="en-NL"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endParaRPr kumimoji="0" lang="nl-NL" altLang="en-NL" sz="1800" b="0" i="0" u="none" strike="noStrike" cap="none" normalizeH="0" baseline="0" dirty="0">
              <a:ln>
                <a:noFill/>
              </a:ln>
              <a:solidFill>
                <a:schemeClr val="tx1"/>
              </a:solidFill>
              <a:effectLst/>
              <a:latin typeface="Arial" panose="020B0604020202020204" pitchFamily="34" charset="0"/>
            </a:endParaRPr>
          </a:p>
        </p:txBody>
      </p:sp>
      <p:sp>
        <p:nvSpPr>
          <p:cNvPr id="5" name="Content Placeholder 2">
            <a:extLst>
              <a:ext uri="{FF2B5EF4-FFF2-40B4-BE49-F238E27FC236}">
                <a16:creationId xmlns:a16="http://schemas.microsoft.com/office/drawing/2014/main" id="{CCAAFEC7-DB81-394A-8CF2-90D9D3856EFE}"/>
              </a:ext>
            </a:extLst>
          </p:cNvPr>
          <p:cNvSpPr>
            <a:spLocks noGrp="1"/>
          </p:cNvSpPr>
          <p:nvPr>
            <p:ph idx="1"/>
          </p:nvPr>
        </p:nvSpPr>
        <p:spPr>
          <a:xfrm>
            <a:off x="4783443" y="1848563"/>
            <a:ext cx="3440141" cy="1785598"/>
          </a:xfrm>
        </p:spPr>
        <p:txBody>
          <a:bodyPr/>
          <a:lstStyle/>
          <a:p>
            <a:pPr marL="0" indent="0">
              <a:buNone/>
            </a:pPr>
            <a:r>
              <a:rPr lang="nl-NL" dirty="0"/>
              <a:t>Voelsprieten of </a:t>
            </a:r>
            <a:r>
              <a:rPr lang="nl-NL" dirty="0" err="1"/>
              <a:t>absorptief</a:t>
            </a:r>
            <a:r>
              <a:rPr lang="nl-NL" dirty="0"/>
              <a:t> vermogen </a:t>
            </a:r>
            <a:endParaRPr lang="en-NL" dirty="0"/>
          </a:p>
          <a:p>
            <a:pPr marL="0" indent="0">
              <a:buNone/>
            </a:pPr>
            <a:endParaRPr lang="en-NL" dirty="0"/>
          </a:p>
        </p:txBody>
      </p:sp>
      <p:pic>
        <p:nvPicPr>
          <p:cNvPr id="4" name="Picture 3" descr="A close-up of a bug&#10;&#10;Description automatically generated">
            <a:extLst>
              <a:ext uri="{FF2B5EF4-FFF2-40B4-BE49-F238E27FC236}">
                <a16:creationId xmlns:a16="http://schemas.microsoft.com/office/drawing/2014/main" id="{326135BE-CC7D-FFB4-97C0-E8FEBC289C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750574"/>
            <a:ext cx="2906953" cy="1883587"/>
          </a:xfrm>
          <a:prstGeom prst="rect">
            <a:avLst/>
          </a:prstGeom>
        </p:spPr>
      </p:pic>
      <p:pic>
        <p:nvPicPr>
          <p:cNvPr id="7" name="Picture 6" descr="A person standing on a table&#10;&#10;Description automatically generated">
            <a:extLst>
              <a:ext uri="{FF2B5EF4-FFF2-40B4-BE49-F238E27FC236}">
                <a16:creationId xmlns:a16="http://schemas.microsoft.com/office/drawing/2014/main" id="{39981FAE-60E5-6A0B-C26E-4AA0B39244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7954" y="3032378"/>
            <a:ext cx="4424536" cy="2358836"/>
          </a:xfrm>
          <a:prstGeom prst="rect">
            <a:avLst/>
          </a:prstGeom>
        </p:spPr>
      </p:pic>
    </p:spTree>
    <p:extLst>
      <p:ext uri="{BB962C8B-B14F-4D97-AF65-F5344CB8AC3E}">
        <p14:creationId xmlns:p14="http://schemas.microsoft.com/office/powerpoint/2010/main" val="890881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553A6-89A4-2148-9DD8-9C5F0CF6AD08}"/>
              </a:ext>
            </a:extLst>
          </p:cNvPr>
          <p:cNvSpPr>
            <a:spLocks noGrp="1"/>
          </p:cNvSpPr>
          <p:nvPr>
            <p:ph type="title"/>
          </p:nvPr>
        </p:nvSpPr>
        <p:spPr>
          <a:xfrm>
            <a:off x="467544" y="233110"/>
            <a:ext cx="7772400" cy="1143000"/>
          </a:xfrm>
        </p:spPr>
        <p:txBody>
          <a:bodyPr/>
          <a:lstStyle/>
          <a:p>
            <a:r>
              <a:rPr lang="en-NL" dirty="0">
                <a:solidFill>
                  <a:srgbClr val="00ACB0"/>
                </a:solidFill>
              </a:rPr>
              <a:t>Oefening</a:t>
            </a:r>
          </a:p>
        </p:txBody>
      </p:sp>
      <p:sp>
        <p:nvSpPr>
          <p:cNvPr id="4" name="Rectangle 2">
            <a:extLst>
              <a:ext uri="{FF2B5EF4-FFF2-40B4-BE49-F238E27FC236}">
                <a16:creationId xmlns:a16="http://schemas.microsoft.com/office/drawing/2014/main" id="{33A47BAB-D101-1443-9DE9-CFF661B56AB5}"/>
              </a:ext>
            </a:extLst>
          </p:cNvPr>
          <p:cNvSpPr>
            <a:spLocks noChangeArrowheads="1"/>
          </p:cNvSpPr>
          <p:nvPr/>
        </p:nvSpPr>
        <p:spPr bwMode="auto">
          <a:xfrm>
            <a:off x="1708150" y="206084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L"/>
          </a:p>
        </p:txBody>
      </p:sp>
      <p:sp>
        <p:nvSpPr>
          <p:cNvPr id="3" name="Rectangle 2">
            <a:extLst>
              <a:ext uri="{FF2B5EF4-FFF2-40B4-BE49-F238E27FC236}">
                <a16:creationId xmlns:a16="http://schemas.microsoft.com/office/drawing/2014/main" id="{45BE28D4-CA53-B04E-8442-8084D1B9BC91}"/>
              </a:ext>
            </a:extLst>
          </p:cNvPr>
          <p:cNvSpPr>
            <a:spLocks noChangeArrowheads="1"/>
          </p:cNvSpPr>
          <p:nvPr/>
        </p:nvSpPr>
        <p:spPr bwMode="auto">
          <a:xfrm>
            <a:off x="1911350" y="19168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L"/>
          </a:p>
        </p:txBody>
      </p:sp>
      <p:pic>
        <p:nvPicPr>
          <p:cNvPr id="6" name="Picture 5" descr="Diagram, map&#10;&#10;Description automatically generated">
            <a:extLst>
              <a:ext uri="{FF2B5EF4-FFF2-40B4-BE49-F238E27FC236}">
                <a16:creationId xmlns:a16="http://schemas.microsoft.com/office/drawing/2014/main" id="{BF9DE324-ED0D-EC49-B3C1-ECDAD3E360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9871" y="1448117"/>
            <a:ext cx="5727700" cy="3961765"/>
          </a:xfrm>
          <a:prstGeom prst="rect">
            <a:avLst/>
          </a:prstGeom>
        </p:spPr>
      </p:pic>
      <p:sp>
        <p:nvSpPr>
          <p:cNvPr id="7" name="TextBox 6">
            <a:extLst>
              <a:ext uri="{FF2B5EF4-FFF2-40B4-BE49-F238E27FC236}">
                <a16:creationId xmlns:a16="http://schemas.microsoft.com/office/drawing/2014/main" id="{BB4C3BEB-B530-B6F7-BBDD-2BEE90038DAC}"/>
              </a:ext>
            </a:extLst>
          </p:cNvPr>
          <p:cNvSpPr txBox="1"/>
          <p:nvPr/>
        </p:nvSpPr>
        <p:spPr>
          <a:xfrm>
            <a:off x="193527" y="1778915"/>
            <a:ext cx="3096344" cy="2862322"/>
          </a:xfrm>
          <a:prstGeom prst="rect">
            <a:avLst/>
          </a:prstGeom>
          <a:noFill/>
        </p:spPr>
        <p:txBody>
          <a:bodyPr wrap="square">
            <a:spAutoFit/>
          </a:bodyPr>
          <a:lstStyle/>
          <a:p>
            <a:pPr marL="0" indent="0">
              <a:buNone/>
            </a:pPr>
            <a:r>
              <a:rPr lang="en-GB" sz="1800" dirty="0"/>
              <a:t>A cartoon-like representation that identifies all the stakeholders, their concerns, and some of</a:t>
            </a:r>
            <a:r>
              <a:rPr lang="en-GB" sz="1800" i="1" dirty="0"/>
              <a:t> </a:t>
            </a:r>
            <a:r>
              <a:rPr lang="en-GB" sz="1800" dirty="0"/>
              <a:t>the structure underlying the work context (Monk &amp; Howard, 1998, p.22). </a:t>
            </a:r>
            <a:r>
              <a:rPr lang="nl-NL" sz="1800" dirty="0"/>
              <a:t>Een </a:t>
            </a:r>
            <a:r>
              <a:rPr lang="nl-NL" sz="1800" dirty="0" err="1"/>
              <a:t>rich</a:t>
            </a:r>
            <a:r>
              <a:rPr lang="nl-NL" sz="1800" dirty="0"/>
              <a:t> picture beschrijft de belangrijkste stakeholders, hun relaties en hun zorgen. </a:t>
            </a:r>
            <a:endParaRPr lang="en-NL" sz="1800" dirty="0"/>
          </a:p>
        </p:txBody>
      </p:sp>
    </p:spTree>
    <p:extLst>
      <p:ext uri="{BB962C8B-B14F-4D97-AF65-F5344CB8AC3E}">
        <p14:creationId xmlns:p14="http://schemas.microsoft.com/office/powerpoint/2010/main" val="36473254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CE11E-287A-8B4B-AE7A-ACF58BBC728A}"/>
              </a:ext>
            </a:extLst>
          </p:cNvPr>
          <p:cNvSpPr>
            <a:spLocks noGrp="1"/>
          </p:cNvSpPr>
          <p:nvPr>
            <p:ph type="title"/>
          </p:nvPr>
        </p:nvSpPr>
        <p:spPr>
          <a:xfrm>
            <a:off x="685799" y="332656"/>
            <a:ext cx="7772400" cy="1143000"/>
          </a:xfrm>
        </p:spPr>
        <p:txBody>
          <a:bodyPr/>
          <a:lstStyle/>
          <a:p>
            <a:r>
              <a:rPr lang="en-NL" dirty="0">
                <a:solidFill>
                  <a:srgbClr val="00ACB0"/>
                </a:solidFill>
              </a:rPr>
              <a:t>6. Aanpassen : Improvisatie</a:t>
            </a:r>
          </a:p>
        </p:txBody>
      </p:sp>
      <p:sp>
        <p:nvSpPr>
          <p:cNvPr id="8" name="Rectangle 6">
            <a:extLst>
              <a:ext uri="{FF2B5EF4-FFF2-40B4-BE49-F238E27FC236}">
                <a16:creationId xmlns:a16="http://schemas.microsoft.com/office/drawing/2014/main" id="{8CCB27E5-BCB8-3B40-AC3F-DE25478D5EAC}"/>
              </a:ext>
            </a:extLst>
          </p:cNvPr>
          <p:cNvSpPr>
            <a:spLocks noChangeArrowheads="1"/>
          </p:cNvSpPr>
          <p:nvPr/>
        </p:nvSpPr>
        <p:spPr bwMode="auto">
          <a:xfrm>
            <a:off x="450850" y="421179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en-NL"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br>
              <a:rPr kumimoji="0" lang="nl-NL" altLang="en-NL"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endParaRPr kumimoji="0" lang="nl-NL" altLang="en-NL" sz="1800" b="0" i="0" u="none" strike="noStrike" cap="none" normalizeH="0" baseline="0" dirty="0">
              <a:ln>
                <a:noFill/>
              </a:ln>
              <a:solidFill>
                <a:schemeClr val="tx1"/>
              </a:solidFill>
              <a:effectLst/>
              <a:latin typeface="Arial" panose="020B0604020202020204" pitchFamily="34" charset="0"/>
            </a:endParaRPr>
          </a:p>
        </p:txBody>
      </p:sp>
      <p:pic>
        <p:nvPicPr>
          <p:cNvPr id="3" name="y2mate.com - Frank Zappa on Improvisation  Playing Interview 1281984_480p" descr="y2mate.com - Frank Zappa on Improvisation  Playing Interview 1281984_480p">
            <a:hlinkClick r:id="" action="ppaction://media"/>
            <a:extLst>
              <a:ext uri="{FF2B5EF4-FFF2-40B4-BE49-F238E27FC236}">
                <a16:creationId xmlns:a16="http://schemas.microsoft.com/office/drawing/2014/main" id="{7DF78B91-C314-4241-B4F9-410F49A735E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11721" y="1687542"/>
            <a:ext cx="4350557" cy="3262918"/>
          </a:xfrm>
          <a:prstGeom prst="rect">
            <a:avLst/>
          </a:prstGeom>
        </p:spPr>
      </p:pic>
      <p:sp>
        <p:nvSpPr>
          <p:cNvPr id="5" name="TextBox 4">
            <a:extLst>
              <a:ext uri="{FF2B5EF4-FFF2-40B4-BE49-F238E27FC236}">
                <a16:creationId xmlns:a16="http://schemas.microsoft.com/office/drawing/2014/main" id="{CCFFFA7D-8CDB-F73F-A0F8-099F86F447EB}"/>
              </a:ext>
            </a:extLst>
          </p:cNvPr>
          <p:cNvSpPr txBox="1"/>
          <p:nvPr/>
        </p:nvSpPr>
        <p:spPr>
          <a:xfrm>
            <a:off x="125721" y="4876620"/>
            <a:ext cx="4572000" cy="461665"/>
          </a:xfrm>
          <a:prstGeom prst="rect">
            <a:avLst/>
          </a:prstGeom>
          <a:noFill/>
        </p:spPr>
        <p:txBody>
          <a:bodyPr wrap="square">
            <a:spAutoFit/>
          </a:bodyPr>
          <a:lstStyle/>
          <a:p>
            <a:pPr marL="0" indent="0">
              <a:buNone/>
            </a:pPr>
            <a:r>
              <a:rPr lang="en-GB" sz="2400" dirty="0">
                <a:solidFill>
                  <a:srgbClr val="0FCBC2"/>
                </a:solidFill>
                <a:hlinkClick r:id="rId5">
                  <a:extLst>
                    <a:ext uri="{A12FA001-AC4F-418D-AE19-62706E023703}">
                      <ahyp:hlinkClr xmlns:ahyp="http://schemas.microsoft.com/office/drawing/2018/hyperlinkcolor" val="tx"/>
                    </a:ext>
                  </a:extLst>
                </a:hlinkClick>
              </a:rPr>
              <a:t>Approximate</a:t>
            </a:r>
            <a:r>
              <a:rPr lang="en-GB" sz="2400" dirty="0">
                <a:solidFill>
                  <a:srgbClr val="B2B2B2"/>
                </a:solidFill>
                <a:hlinkClick r:id="rId5">
                  <a:extLst>
                    <a:ext uri="{A12FA001-AC4F-418D-AE19-62706E023703}">
                      <ahyp:hlinkClr xmlns:ahyp="http://schemas.microsoft.com/office/drawing/2018/hyperlinkcolor" val="tx"/>
                    </a:ext>
                  </a:extLst>
                </a:hlinkClick>
              </a:rPr>
              <a:t>:</a:t>
            </a:r>
          </a:p>
        </p:txBody>
      </p:sp>
      <p:sp>
        <p:nvSpPr>
          <p:cNvPr id="6" name="TextBox 5">
            <a:extLst>
              <a:ext uri="{FF2B5EF4-FFF2-40B4-BE49-F238E27FC236}">
                <a16:creationId xmlns:a16="http://schemas.microsoft.com/office/drawing/2014/main" id="{23009253-4E45-785C-E697-1A93F76D7F69}"/>
              </a:ext>
            </a:extLst>
          </p:cNvPr>
          <p:cNvSpPr txBox="1"/>
          <p:nvPr/>
        </p:nvSpPr>
        <p:spPr>
          <a:xfrm>
            <a:off x="1534889" y="5338285"/>
            <a:ext cx="6900287" cy="830997"/>
          </a:xfrm>
          <a:prstGeom prst="rect">
            <a:avLst/>
          </a:prstGeom>
          <a:noFill/>
        </p:spPr>
        <p:txBody>
          <a:bodyPr wrap="none" rtlCol="0">
            <a:spAutoFit/>
          </a:bodyPr>
          <a:lstStyle/>
          <a:p>
            <a:r>
              <a:rPr lang="en-GB" dirty="0">
                <a:hlinkClick r:id="rId6"/>
              </a:rPr>
              <a:t>https://www.youtube.com/watch?v=89LPVXrm_Ic</a:t>
            </a:r>
            <a:endParaRPr lang="en-GB" dirty="0"/>
          </a:p>
          <a:p>
            <a:endParaRPr lang="en-NL" dirty="0"/>
          </a:p>
        </p:txBody>
      </p:sp>
    </p:spTree>
    <p:extLst>
      <p:ext uri="{BB962C8B-B14F-4D97-AF65-F5344CB8AC3E}">
        <p14:creationId xmlns:p14="http://schemas.microsoft.com/office/powerpoint/2010/main" val="1591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4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8849C-E077-53DA-4A93-E20C55D10A3B}"/>
              </a:ext>
            </a:extLst>
          </p:cNvPr>
          <p:cNvSpPr>
            <a:spLocks noGrp="1"/>
          </p:cNvSpPr>
          <p:nvPr>
            <p:ph type="title"/>
          </p:nvPr>
        </p:nvSpPr>
        <p:spPr/>
        <p:txBody>
          <a:bodyPr/>
          <a:lstStyle/>
          <a:p>
            <a:r>
              <a:rPr lang="en-NL" dirty="0">
                <a:solidFill>
                  <a:srgbClr val="0FCBC2"/>
                </a:solidFill>
              </a:rPr>
              <a:t>Boeken (Teams map)</a:t>
            </a:r>
          </a:p>
        </p:txBody>
      </p:sp>
      <p:sp>
        <p:nvSpPr>
          <p:cNvPr id="6" name="TextBox 5">
            <a:extLst>
              <a:ext uri="{FF2B5EF4-FFF2-40B4-BE49-F238E27FC236}">
                <a16:creationId xmlns:a16="http://schemas.microsoft.com/office/drawing/2014/main" id="{17BBD07B-9A97-B9B2-493F-3B4C7F821F2C}"/>
              </a:ext>
            </a:extLst>
          </p:cNvPr>
          <p:cNvSpPr txBox="1"/>
          <p:nvPr/>
        </p:nvSpPr>
        <p:spPr>
          <a:xfrm>
            <a:off x="467544" y="1916832"/>
            <a:ext cx="7560840" cy="3357522"/>
          </a:xfrm>
          <a:prstGeom prst="rect">
            <a:avLst/>
          </a:prstGeom>
          <a:noFill/>
        </p:spPr>
        <p:txBody>
          <a:bodyPr wrap="square">
            <a:spAutoFit/>
          </a:bodyPr>
          <a:lstStyle/>
          <a:p>
            <a:pPr marL="342900" lvl="0" indent="-342900">
              <a:lnSpc>
                <a:spcPct val="150000"/>
              </a:lnSpc>
              <a:buClr>
                <a:srgbClr val="DE2531"/>
              </a:buClr>
              <a:buSzPts val="1400"/>
              <a:buFont typeface="Symbol" pitchFamily="2" charset="2"/>
              <a:buChar char=""/>
            </a:pPr>
            <a:r>
              <a:rPr lang="nl-NL" sz="2400" u="none" strike="noStrike" dirty="0">
                <a:solidFill>
                  <a:srgbClr val="575757"/>
                </a:solidFill>
                <a:effectLst/>
                <a:latin typeface="Quire Sans Light" panose="020F0302020204030204" pitchFamily="34" charset="0"/>
                <a:ea typeface="Calibri" panose="020F0502020204030204" pitchFamily="34" charset="0"/>
                <a:cs typeface="Quire Sans" panose="020B0502040400020003" pitchFamily="34" charset="0"/>
              </a:rPr>
              <a:t>Van </a:t>
            </a:r>
            <a:r>
              <a:rPr lang="nl-NL" sz="2400" u="none" strike="noStrike" dirty="0" err="1">
                <a:solidFill>
                  <a:srgbClr val="575757"/>
                </a:solidFill>
                <a:effectLst/>
                <a:latin typeface="Quire Sans Light" panose="020F0302020204030204" pitchFamily="34" charset="0"/>
                <a:ea typeface="Calibri" panose="020F0502020204030204" pitchFamily="34" charset="0"/>
                <a:cs typeface="Quire Sans" panose="020B0502040400020003" pitchFamily="34" charset="0"/>
              </a:rPr>
              <a:t>Kemenade,E.A</a:t>
            </a:r>
            <a:r>
              <a:rPr lang="nl-NL" sz="2400" u="none" strike="noStrike" dirty="0">
                <a:solidFill>
                  <a:srgbClr val="575757"/>
                </a:solidFill>
                <a:effectLst/>
                <a:latin typeface="Quire Sans Light" panose="020F0302020204030204" pitchFamily="34" charset="0"/>
                <a:ea typeface="Calibri" panose="020F0502020204030204" pitchFamily="34" charset="0"/>
                <a:cs typeface="Quire Sans" panose="020B0502040400020003" pitchFamily="34" charset="0"/>
              </a:rPr>
              <a:t>. (2022). </a:t>
            </a:r>
            <a:r>
              <a:rPr lang="nl-NL" sz="2400" u="none" strike="noStrike" dirty="0">
                <a:solidFill>
                  <a:srgbClr val="575757"/>
                </a:solidFill>
                <a:effectLst/>
                <a:latin typeface="Quire Sans Light" panose="020F0302020204030204" pitchFamily="34" charset="0"/>
                <a:ea typeface="Calibri" panose="020F0502020204030204" pitchFamily="34" charset="0"/>
                <a:cs typeface="Quire Sans" panose="020B0502040400020003" pitchFamily="34" charset="0"/>
                <a:hlinkClick r:id="rId2"/>
              </a:rPr>
              <a:t>Emergent innoveren volgens Medusa, deel 1, Theorie. Over tien reuzen en vier vensters</a:t>
            </a:r>
            <a:r>
              <a:rPr lang="nl-NL" sz="2400" u="none" strike="noStrike" dirty="0">
                <a:solidFill>
                  <a:srgbClr val="575757"/>
                </a:solidFill>
                <a:effectLst/>
                <a:latin typeface="Quire Sans Light" panose="020F0302020204030204" pitchFamily="34" charset="0"/>
                <a:ea typeface="Calibri" panose="020F0502020204030204" pitchFamily="34" charset="0"/>
                <a:cs typeface="Quire Sans" panose="020B0502040400020003" pitchFamily="34" charset="0"/>
              </a:rPr>
              <a:t>, uitgave in eigen beheer*</a:t>
            </a:r>
            <a:endParaRPr lang="en-NL" sz="2400" u="none" strike="noStrike" dirty="0">
              <a:solidFill>
                <a:srgbClr val="575757"/>
              </a:solidFill>
              <a:effectLst/>
              <a:latin typeface="Quire Sans Light" panose="020F0302020204030204" pitchFamily="34" charset="0"/>
              <a:ea typeface="Calibri" panose="020F0502020204030204" pitchFamily="34" charset="0"/>
              <a:cs typeface="Quire Sans" panose="020B0502040400020003" pitchFamily="34" charset="0"/>
            </a:endParaRPr>
          </a:p>
          <a:p>
            <a:pPr marL="342900" lvl="0" indent="-342900">
              <a:lnSpc>
                <a:spcPct val="150000"/>
              </a:lnSpc>
              <a:buClr>
                <a:srgbClr val="DE2531"/>
              </a:buClr>
              <a:buSzPts val="1400"/>
              <a:buFont typeface="Symbol" pitchFamily="2" charset="2"/>
              <a:buChar char=""/>
            </a:pPr>
            <a:r>
              <a:rPr lang="nl-NL" sz="2400" u="none" strike="noStrike" dirty="0">
                <a:solidFill>
                  <a:srgbClr val="575757"/>
                </a:solidFill>
                <a:effectLst/>
                <a:latin typeface="Quire Sans Light" panose="020F0302020204030204" pitchFamily="34" charset="0"/>
                <a:ea typeface="Calibri" panose="020F0502020204030204" pitchFamily="34" charset="0"/>
                <a:cs typeface="Quire Sans" panose="020B0502040400020003" pitchFamily="34" charset="0"/>
              </a:rPr>
              <a:t>Van </a:t>
            </a:r>
            <a:r>
              <a:rPr lang="nl-NL" sz="2400" u="none" strike="noStrike" dirty="0" err="1">
                <a:solidFill>
                  <a:srgbClr val="575757"/>
                </a:solidFill>
                <a:effectLst/>
                <a:latin typeface="Quire Sans Light" panose="020F0302020204030204" pitchFamily="34" charset="0"/>
                <a:ea typeface="Calibri" panose="020F0502020204030204" pitchFamily="34" charset="0"/>
                <a:cs typeface="Quire Sans" panose="020B0502040400020003" pitchFamily="34" charset="0"/>
              </a:rPr>
              <a:t>Kemenade,E.A</a:t>
            </a:r>
            <a:r>
              <a:rPr lang="nl-NL" sz="2400" u="none" strike="noStrike" dirty="0">
                <a:solidFill>
                  <a:srgbClr val="575757"/>
                </a:solidFill>
                <a:effectLst/>
                <a:latin typeface="Quire Sans Light" panose="020F0302020204030204" pitchFamily="34" charset="0"/>
                <a:ea typeface="Calibri" panose="020F0502020204030204" pitchFamily="34" charset="0"/>
                <a:cs typeface="Quire Sans" panose="020B0502040400020003" pitchFamily="34" charset="0"/>
              </a:rPr>
              <a:t>. (2022). </a:t>
            </a:r>
            <a:r>
              <a:rPr lang="nl-NL" sz="2400" u="none" strike="noStrike" dirty="0">
                <a:solidFill>
                  <a:srgbClr val="575757"/>
                </a:solidFill>
                <a:effectLst/>
                <a:latin typeface="Quire Sans Light" panose="020F0302020204030204" pitchFamily="34" charset="0"/>
                <a:ea typeface="Calibri" panose="020F0502020204030204" pitchFamily="34" charset="0"/>
                <a:cs typeface="Quire Sans" panose="020B0502040400020003" pitchFamily="34" charset="0"/>
                <a:hlinkClick r:id="rId3"/>
              </a:rPr>
              <a:t>Emergent innoveren volgens Medusa, deel 2, Sills lab. Over  vier vensters en zes moeders</a:t>
            </a:r>
            <a:r>
              <a:rPr lang="nl-NL" sz="2400" u="none" strike="noStrike" dirty="0">
                <a:solidFill>
                  <a:srgbClr val="575757"/>
                </a:solidFill>
                <a:effectLst/>
                <a:latin typeface="Quire Sans Light" panose="020F0302020204030204" pitchFamily="34" charset="0"/>
                <a:ea typeface="Calibri" panose="020F0502020204030204" pitchFamily="34" charset="0"/>
                <a:cs typeface="Quire Sans" panose="020B0502040400020003" pitchFamily="34" charset="0"/>
              </a:rPr>
              <a:t>, uitgave in eigen beheer*</a:t>
            </a:r>
            <a:endParaRPr lang="en-NL" sz="2400" u="none" strike="noStrike" dirty="0">
              <a:solidFill>
                <a:srgbClr val="575757"/>
              </a:solidFill>
              <a:effectLst/>
              <a:latin typeface="Quire Sans Light" panose="020F0302020204030204" pitchFamily="34" charset="0"/>
              <a:ea typeface="Calibri" panose="020F0502020204030204" pitchFamily="34" charset="0"/>
              <a:cs typeface="Quire Sans" panose="020B0502040400020003" pitchFamily="34" charset="0"/>
            </a:endParaRPr>
          </a:p>
        </p:txBody>
      </p:sp>
    </p:spTree>
    <p:extLst>
      <p:ext uri="{BB962C8B-B14F-4D97-AF65-F5344CB8AC3E}">
        <p14:creationId xmlns:p14="http://schemas.microsoft.com/office/powerpoint/2010/main" val="1304554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C961F-875C-22D3-BEAC-957EB941BE8C}"/>
              </a:ext>
            </a:extLst>
          </p:cNvPr>
          <p:cNvSpPr>
            <a:spLocks noGrp="1"/>
          </p:cNvSpPr>
          <p:nvPr>
            <p:ph type="title"/>
          </p:nvPr>
        </p:nvSpPr>
        <p:spPr/>
        <p:txBody>
          <a:bodyPr/>
          <a:lstStyle/>
          <a:p>
            <a:r>
              <a:rPr lang="en-NL" dirty="0"/>
              <a:t>Zappa</a:t>
            </a:r>
          </a:p>
        </p:txBody>
      </p:sp>
      <p:sp>
        <p:nvSpPr>
          <p:cNvPr id="3" name="Content Placeholder 2">
            <a:extLst>
              <a:ext uri="{FF2B5EF4-FFF2-40B4-BE49-F238E27FC236}">
                <a16:creationId xmlns:a16="http://schemas.microsoft.com/office/drawing/2014/main" id="{5B59928B-5640-DA27-0EAB-251CE1371660}"/>
              </a:ext>
            </a:extLst>
          </p:cNvPr>
          <p:cNvSpPr>
            <a:spLocks noGrp="1"/>
          </p:cNvSpPr>
          <p:nvPr>
            <p:ph idx="1"/>
          </p:nvPr>
        </p:nvSpPr>
        <p:spPr>
          <a:xfrm>
            <a:off x="685800" y="1484784"/>
            <a:ext cx="7772400" cy="4114800"/>
          </a:xfrm>
        </p:spPr>
        <p:txBody>
          <a:bodyPr/>
          <a:lstStyle/>
          <a:p>
            <a:pPr marL="0" indent="0">
              <a:buNone/>
            </a:pPr>
            <a:r>
              <a:rPr lang="en-GB" sz="1800" dirty="0">
                <a:solidFill>
                  <a:srgbClr val="0FCBC2"/>
                </a:solidFill>
                <a:hlinkClick r:id="rId2">
                  <a:extLst>
                    <a:ext uri="{A12FA001-AC4F-418D-AE19-62706E023703}">
                      <ahyp:hlinkClr xmlns:ahyp="http://schemas.microsoft.com/office/drawing/2018/hyperlinkcolor" val="tx"/>
                    </a:ext>
                  </a:extLst>
                </a:hlinkClick>
              </a:rPr>
              <a:t>Trouble every day</a:t>
            </a:r>
            <a:r>
              <a:rPr lang="en-GB" sz="1800" dirty="0">
                <a:solidFill>
                  <a:srgbClr val="B2B2B2"/>
                </a:solidFill>
                <a:hlinkClick r:id="rId2">
                  <a:extLst>
                    <a:ext uri="{A12FA001-AC4F-418D-AE19-62706E023703}">
                      <ahyp:hlinkClr xmlns:ahyp="http://schemas.microsoft.com/office/drawing/2018/hyperlinkcolor" val="tx"/>
                    </a:ext>
                  </a:extLst>
                </a:hlinkClick>
              </a:rPr>
              <a:t>:</a:t>
            </a:r>
          </a:p>
          <a:p>
            <a:pPr marL="0" indent="0">
              <a:buNone/>
            </a:pPr>
            <a:r>
              <a:rPr lang="en-GB" sz="1800" dirty="0">
                <a:solidFill>
                  <a:srgbClr val="B2B2B2"/>
                </a:solidFill>
                <a:hlinkClick r:id="rId2">
                  <a:extLst>
                    <a:ext uri="{A12FA001-AC4F-418D-AE19-62706E023703}">
                      <ahyp:hlinkClr xmlns:ahyp="http://schemas.microsoft.com/office/drawing/2018/hyperlinkcolor" val="tx"/>
                    </a:ext>
                  </a:extLst>
                </a:hlinkClick>
              </a:rPr>
              <a:t>https://www.youtube.com/watch?v=GL551K4CeJw</a:t>
            </a:r>
          </a:p>
          <a:p>
            <a:pPr marL="0" indent="0">
              <a:buNone/>
            </a:pPr>
            <a:endParaRPr lang="en-GB" sz="1800" dirty="0">
              <a:solidFill>
                <a:srgbClr val="B2B2B2"/>
              </a:solidFill>
              <a:hlinkClick r:id="rId2">
                <a:extLst>
                  <a:ext uri="{A12FA001-AC4F-418D-AE19-62706E023703}">
                    <ahyp:hlinkClr xmlns:ahyp="http://schemas.microsoft.com/office/drawing/2018/hyperlinkcolor" val="tx"/>
                  </a:ext>
                </a:extLst>
              </a:hlinkClick>
            </a:endParaRPr>
          </a:p>
          <a:p>
            <a:pPr marL="0" indent="0">
              <a:buNone/>
            </a:pPr>
            <a:r>
              <a:rPr lang="en-GB" sz="1800" dirty="0">
                <a:solidFill>
                  <a:srgbClr val="0FCBC2"/>
                </a:solidFill>
                <a:hlinkClick r:id="rId2">
                  <a:extLst>
                    <a:ext uri="{A12FA001-AC4F-418D-AE19-62706E023703}">
                      <ahyp:hlinkClr xmlns:ahyp="http://schemas.microsoft.com/office/drawing/2018/hyperlinkcolor" val="tx"/>
                    </a:ext>
                  </a:extLst>
                </a:hlinkClick>
              </a:rPr>
              <a:t>Stinkfoot</a:t>
            </a:r>
            <a:r>
              <a:rPr lang="en-GB" sz="1800" dirty="0">
                <a:solidFill>
                  <a:srgbClr val="B2B2B2"/>
                </a:solidFill>
                <a:hlinkClick r:id="rId2">
                  <a:extLst>
                    <a:ext uri="{A12FA001-AC4F-418D-AE19-62706E023703}">
                      <ahyp:hlinkClr xmlns:ahyp="http://schemas.microsoft.com/office/drawing/2018/hyperlinkcolor" val="tx"/>
                    </a:ext>
                  </a:extLst>
                </a:hlinkClick>
              </a:rPr>
              <a:t>: https://www.youtube.com/watch?v=HrmtAQvmfN8</a:t>
            </a:r>
          </a:p>
          <a:p>
            <a:pPr marL="0" indent="0">
              <a:buNone/>
            </a:pPr>
            <a:endParaRPr lang="en-GB" sz="1800" dirty="0">
              <a:solidFill>
                <a:srgbClr val="B2B2B2"/>
              </a:solidFill>
              <a:hlinkClick r:id="rId2">
                <a:extLst>
                  <a:ext uri="{A12FA001-AC4F-418D-AE19-62706E023703}">
                    <ahyp:hlinkClr xmlns:ahyp="http://schemas.microsoft.com/office/drawing/2018/hyperlinkcolor" val="tx"/>
                  </a:ext>
                </a:extLst>
              </a:hlinkClick>
            </a:endParaRPr>
          </a:p>
          <a:p>
            <a:pPr marL="0" indent="0">
              <a:buNone/>
            </a:pPr>
            <a:r>
              <a:rPr lang="en-GB" sz="1800" dirty="0">
                <a:solidFill>
                  <a:srgbClr val="0FCBC2"/>
                </a:solidFill>
                <a:hlinkClick r:id="rId2">
                  <a:extLst>
                    <a:ext uri="{A12FA001-AC4F-418D-AE19-62706E023703}">
                      <ahyp:hlinkClr xmlns:ahyp="http://schemas.microsoft.com/office/drawing/2018/hyperlinkcolor" val="tx"/>
                    </a:ext>
                  </a:extLst>
                </a:hlinkClick>
              </a:rPr>
              <a:t>Approximate</a:t>
            </a:r>
            <a:r>
              <a:rPr lang="en-GB" sz="1800" dirty="0">
                <a:solidFill>
                  <a:srgbClr val="B2B2B2"/>
                </a:solidFill>
                <a:hlinkClick r:id="rId2">
                  <a:extLst>
                    <a:ext uri="{A12FA001-AC4F-418D-AE19-62706E023703}">
                      <ahyp:hlinkClr xmlns:ahyp="http://schemas.microsoft.com/office/drawing/2018/hyperlinkcolor" val="tx"/>
                    </a:ext>
                  </a:extLst>
                </a:hlinkClick>
              </a:rPr>
              <a:t>: https://www.youtube.com/watch?v=89LPVXrm_Ic</a:t>
            </a:r>
          </a:p>
          <a:p>
            <a:pPr marL="0" indent="0">
              <a:buNone/>
            </a:pPr>
            <a:endParaRPr lang="en-GB" sz="1800" dirty="0">
              <a:solidFill>
                <a:srgbClr val="B2B2B2"/>
              </a:solidFill>
              <a:hlinkClick r:id="rId2">
                <a:extLst>
                  <a:ext uri="{A12FA001-AC4F-418D-AE19-62706E023703}">
                    <ahyp:hlinkClr xmlns:ahyp="http://schemas.microsoft.com/office/drawing/2018/hyperlinkcolor" val="tx"/>
                  </a:ext>
                </a:extLst>
              </a:hlinkClick>
            </a:endParaRPr>
          </a:p>
          <a:p>
            <a:pPr marL="0" indent="0">
              <a:buNone/>
            </a:pPr>
            <a:r>
              <a:rPr lang="en-GB" sz="1800" dirty="0">
                <a:solidFill>
                  <a:srgbClr val="0FCBC2"/>
                </a:solidFill>
                <a:hlinkClick r:id="rId2">
                  <a:extLst>
                    <a:ext uri="{A12FA001-AC4F-418D-AE19-62706E023703}">
                      <ahyp:hlinkClr xmlns:ahyp="http://schemas.microsoft.com/office/drawing/2018/hyperlinkcolor" val="tx"/>
                    </a:ext>
                  </a:extLst>
                </a:hlinkClick>
              </a:rPr>
              <a:t>Bolero</a:t>
            </a:r>
            <a:r>
              <a:rPr lang="en-GB" sz="1800" dirty="0">
                <a:solidFill>
                  <a:srgbClr val="B2B2B2"/>
                </a:solidFill>
                <a:hlinkClick r:id="rId2">
                  <a:extLst>
                    <a:ext uri="{A12FA001-AC4F-418D-AE19-62706E023703}">
                      <ahyp:hlinkClr xmlns:ahyp="http://schemas.microsoft.com/office/drawing/2018/hyperlinkcolor" val="tx"/>
                    </a:ext>
                  </a:extLst>
                </a:hlinkClick>
              </a:rPr>
              <a:t>: https://www.youtube.com/watch?v=Y2hiDYE5Qdw</a:t>
            </a:r>
            <a:endParaRPr lang="en-GB" sz="1800" dirty="0">
              <a:solidFill>
                <a:srgbClr val="B2B2B2"/>
              </a:solidFill>
            </a:endParaRPr>
          </a:p>
          <a:p>
            <a:pPr marL="0" indent="0">
              <a:buNone/>
            </a:pPr>
            <a:endParaRPr lang="en-NL" dirty="0"/>
          </a:p>
          <a:p>
            <a:pPr marL="0" indent="0">
              <a:buNone/>
            </a:pPr>
            <a:r>
              <a:rPr lang="en-NL" sz="1800" dirty="0">
                <a:solidFill>
                  <a:srgbClr val="0FCBC2"/>
                </a:solidFill>
              </a:rPr>
              <a:t>Strictly gentile</a:t>
            </a:r>
            <a:r>
              <a:rPr lang="en-NL" sz="1800" dirty="0"/>
              <a:t>: </a:t>
            </a:r>
            <a:r>
              <a:rPr lang="en-GB" sz="1800" dirty="0">
                <a:hlinkClick r:id="rId3"/>
              </a:rPr>
              <a:t>https://www.youtube.com/watch?v=9L5AJwnp6f0</a:t>
            </a:r>
            <a:endParaRPr lang="en-GB" sz="1800" dirty="0"/>
          </a:p>
          <a:p>
            <a:pPr marL="0" indent="0">
              <a:buNone/>
            </a:pPr>
            <a:endParaRPr lang="en-NL" dirty="0"/>
          </a:p>
        </p:txBody>
      </p:sp>
    </p:spTree>
    <p:extLst>
      <p:ext uri="{BB962C8B-B14F-4D97-AF65-F5344CB8AC3E}">
        <p14:creationId xmlns:p14="http://schemas.microsoft.com/office/powerpoint/2010/main" val="1111002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48CDD-2A68-3E42-5197-546B557E9339}"/>
              </a:ext>
            </a:extLst>
          </p:cNvPr>
          <p:cNvSpPr>
            <a:spLocks noGrp="1"/>
          </p:cNvSpPr>
          <p:nvPr>
            <p:ph type="title"/>
          </p:nvPr>
        </p:nvSpPr>
        <p:spPr/>
        <p:txBody>
          <a:bodyPr/>
          <a:lstStyle/>
          <a:p>
            <a:r>
              <a:rPr lang="en-NL" dirty="0">
                <a:solidFill>
                  <a:srgbClr val="00A7A2"/>
                </a:solidFill>
              </a:rPr>
              <a:t>Aim</a:t>
            </a:r>
          </a:p>
        </p:txBody>
      </p:sp>
      <p:sp>
        <p:nvSpPr>
          <p:cNvPr id="3" name="Content Placeholder 2">
            <a:extLst>
              <a:ext uri="{FF2B5EF4-FFF2-40B4-BE49-F238E27FC236}">
                <a16:creationId xmlns:a16="http://schemas.microsoft.com/office/drawing/2014/main" id="{4BF5F210-9A42-8927-7E88-4356974E2051}"/>
              </a:ext>
            </a:extLst>
          </p:cNvPr>
          <p:cNvSpPr>
            <a:spLocks noGrp="1"/>
          </p:cNvSpPr>
          <p:nvPr>
            <p:ph idx="1"/>
          </p:nvPr>
        </p:nvSpPr>
        <p:spPr/>
        <p:txBody>
          <a:bodyPr/>
          <a:lstStyle/>
          <a:p>
            <a:pPr lvl="1"/>
            <a:endParaRPr lang="en-GB" b="0" i="0" u="none" strike="noStrike" dirty="0">
              <a:solidFill>
                <a:srgbClr val="4C4C4C"/>
              </a:solidFill>
              <a:effectLst/>
              <a:latin typeface="Merriweather" pitchFamily="2" charset="77"/>
            </a:endParaRPr>
          </a:p>
          <a:p>
            <a:pPr lvl="1"/>
            <a:r>
              <a:rPr lang="en-GB" b="0" i="0" u="none" strike="noStrike" dirty="0">
                <a:solidFill>
                  <a:srgbClr val="4C4C4C"/>
                </a:solidFill>
                <a:effectLst/>
                <a:latin typeface="Merriweather" pitchFamily="2" charset="77"/>
              </a:rPr>
              <a:t>the ‘Healthy and Happy The Hague’ network in the Netherlands wanted to gain insight in how prevention and health promotion could become successful in one deprived neighbourhood, </a:t>
            </a:r>
            <a:r>
              <a:rPr lang="en-GB" b="0" i="0" u="none" strike="noStrike" dirty="0" err="1">
                <a:solidFill>
                  <a:srgbClr val="4C4C4C"/>
                </a:solidFill>
                <a:effectLst/>
                <a:latin typeface="Merriweather" pitchFamily="2" charset="77"/>
              </a:rPr>
              <a:t>Moerwijk</a:t>
            </a:r>
            <a:r>
              <a:rPr lang="en-GB" b="0" i="0" u="none" strike="noStrike" dirty="0">
                <a:solidFill>
                  <a:srgbClr val="4C4C4C"/>
                </a:solidFill>
                <a:effectLst/>
                <a:latin typeface="Merriweather" pitchFamily="2" charset="77"/>
              </a:rPr>
              <a:t>.</a:t>
            </a:r>
            <a:endParaRPr lang="en-GB" dirty="0"/>
          </a:p>
          <a:p>
            <a:endParaRPr lang="en-NL" dirty="0"/>
          </a:p>
        </p:txBody>
      </p:sp>
    </p:spTree>
    <p:extLst>
      <p:ext uri="{BB962C8B-B14F-4D97-AF65-F5344CB8AC3E}">
        <p14:creationId xmlns:p14="http://schemas.microsoft.com/office/powerpoint/2010/main" val="329740469"/>
      </p:ext>
    </p:extLst>
  </p:cSld>
  <p:clrMapOvr>
    <a:masterClrMapping/>
  </p:clrMapOvr>
</p:sld>
</file>

<file path=ppt/theme/theme1.xml><?xml version="1.0" encoding="utf-8"?>
<a:theme xmlns:a="http://schemas.openxmlformats.org/drawingml/2006/main" name="ma kwaliteit pp 2014">
  <a:themeElements>
    <a:clrScheme name="Standaardontwer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
        <a:cs typeface=""/>
      </a:majorFont>
      <a:minorFont>
        <a:latin typeface="Times New Roman"/>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nl-NL"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nl-NL" sz="2400" b="0" i="0" u="none" strike="noStrike" cap="none" normalizeH="0" baseline="0" smtClean="0">
            <a:ln>
              <a:noFill/>
            </a:ln>
            <a:solidFill>
              <a:schemeClr val="tx1"/>
            </a:solidFill>
            <a:effectLst/>
            <a:latin typeface="Arial" charset="0"/>
          </a:defRPr>
        </a:defPPr>
      </a:lstStyle>
    </a:lnDef>
  </a:objectDefaults>
  <a:extraClrSchemeLst>
    <a:extraClrScheme>
      <a:clrScheme name="Standaardontwerp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vKSNU10" id="{82AE7825-BB53-DD42-B9D4-8214DD0B110E}" vid="{4D798A2F-2654-4A41-BA1D-6F38985B0971}"/>
    </a:ext>
  </a:ext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BCE58A73B5D749985CC4093525741A" ma:contentTypeVersion="11" ma:contentTypeDescription="Een nieuw document maken." ma:contentTypeScope="" ma:versionID="9b852e39c259429049e42bbb871412dd">
  <xsd:schema xmlns:xsd="http://www.w3.org/2001/XMLSchema" xmlns:xs="http://www.w3.org/2001/XMLSchema" xmlns:p="http://schemas.microsoft.com/office/2006/metadata/properties" xmlns:ns2="73feb2a9-da4a-4d5e-892e-46d1edb75838" xmlns:ns3="4f9a0af8-0c74-46d0-baa5-9af7d00287f9" targetNamespace="http://schemas.microsoft.com/office/2006/metadata/properties" ma:root="true" ma:fieldsID="f1f347c4c65e11a1fbf29640ba3b6397" ns2:_="" ns3:_="">
    <xsd:import namespace="73feb2a9-da4a-4d5e-892e-46d1edb75838"/>
    <xsd:import namespace="4f9a0af8-0c74-46d0-baa5-9af7d00287f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feb2a9-da4a-4d5e-892e-46d1edb758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f9a0af8-0c74-46d0-baa5-9af7d00287f9"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815BB64-BD6C-45CA-A394-AA86662174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feb2a9-da4a-4d5e-892e-46d1edb75838"/>
    <ds:schemaRef ds:uri="4f9a0af8-0c74-46d0-baa5-9af7d00287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F50266-4BCD-438C-8DB3-1352A454F49C}">
  <ds:schemaRefs>
    <ds:schemaRef ds:uri="http://schemas.microsoft.com/sharepoint/v3/contenttype/forms"/>
  </ds:schemaRefs>
</ds:datastoreItem>
</file>

<file path=customXml/itemProps3.xml><?xml version="1.0" encoding="utf-8"?>
<ds:datastoreItem xmlns:ds="http://schemas.openxmlformats.org/officeDocument/2006/customXml" ds:itemID="{58A35EC5-4935-40DB-9731-F1D09BDA14F8}">
  <ds:schemaRefs>
    <ds:schemaRef ds:uri="http://schemas.microsoft.com/office/2006/metadata/properties"/>
    <ds:schemaRef ds:uri="http://schemas.microsoft.com/office/2006/documentManagement/types"/>
    <ds:schemaRef ds:uri="http://purl.org/dc/elements/1.1/"/>
    <ds:schemaRef ds:uri="4f9a0af8-0c74-46d0-baa5-9af7d00287f9"/>
    <ds:schemaRef ds:uri="http://purl.org/dc/dcmitype/"/>
    <ds:schemaRef ds:uri="http://schemas.microsoft.com/office/infopath/2007/PartnerControls"/>
    <ds:schemaRef ds:uri="http://purl.org/dc/terms/"/>
    <ds:schemaRef ds:uri="http://schemas.openxmlformats.org/package/2006/metadata/core-properties"/>
    <ds:schemaRef ds:uri="73feb2a9-da4a-4d5e-892e-46d1edb7583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24692</TotalTime>
  <Words>2993</Words>
  <Application>Microsoft Macintosh PowerPoint</Application>
  <PresentationFormat>On-screen Show (4:3)</PresentationFormat>
  <Paragraphs>453</Paragraphs>
  <Slides>88</Slides>
  <Notes>5</Notes>
  <HiddenSlides>0</HiddenSlides>
  <MMClips>3</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88</vt:i4>
      </vt:variant>
    </vt:vector>
  </HeadingPairs>
  <TitlesOfParts>
    <vt:vector size="106" baseType="lpstr">
      <vt:lpstr>ＭＳ Ｐゴシック</vt:lpstr>
      <vt:lpstr>-apple-system</vt:lpstr>
      <vt:lpstr>Arial</vt:lpstr>
      <vt:lpstr>ArialMT</vt:lpstr>
      <vt:lpstr>Calibri</vt:lpstr>
      <vt:lpstr>Helvetica</vt:lpstr>
      <vt:lpstr>Helvetica Neue</vt:lpstr>
      <vt:lpstr>Inter</vt:lpstr>
      <vt:lpstr>Merriweather</vt:lpstr>
      <vt:lpstr>Quire Sans Light</vt:lpstr>
      <vt:lpstr>ShopifySans</vt:lpstr>
      <vt:lpstr>Source Sans Pro</vt:lpstr>
      <vt:lpstr>Symbol</vt:lpstr>
      <vt:lpstr>Times</vt:lpstr>
      <vt:lpstr>Times New Roman</vt:lpstr>
      <vt:lpstr>Trinite Roman Wide</vt:lpstr>
      <vt:lpstr>Zapf Dingbats</vt:lpstr>
      <vt:lpstr>ma kwaliteit pp 2014</vt:lpstr>
      <vt:lpstr>Vier redenen voor een aparte bijeenkomst over kwaliteit in dynamische en complexe omgevingen (duo’s)</vt:lpstr>
      <vt:lpstr>Agenda</vt:lpstr>
      <vt:lpstr>5. Complexiteits leiderschap</vt:lpstr>
      <vt:lpstr>(Noodzaak tot) samenwerking / co-creatie</vt:lpstr>
      <vt:lpstr>Homan (2024): sociale complexiteitsdenken</vt:lpstr>
      <vt:lpstr>PowerPoint Presentation</vt:lpstr>
      <vt:lpstr>Actieonderzoek</vt:lpstr>
      <vt:lpstr>Actieonderzoek</vt:lpstr>
      <vt:lpstr>Aim</vt:lpstr>
      <vt:lpstr>Homan (2024)</vt:lpstr>
      <vt:lpstr>Onderstroom en bovenstroom</vt:lpstr>
      <vt:lpstr>Thermometer</vt:lpstr>
      <vt:lpstr>PowerPoint Presentation</vt:lpstr>
      <vt:lpstr>Voorbeeld</vt:lpstr>
      <vt:lpstr>De onderstroom: Five elements in change</vt:lpstr>
      <vt:lpstr>PowerPoint Presentation</vt:lpstr>
      <vt:lpstr>1. Sense of urgency / catalyst </vt:lpstr>
      <vt:lpstr>PowerPoint Presentation</vt:lpstr>
      <vt:lpstr>2. Letting go</vt:lpstr>
      <vt:lpstr>PowerPoint Presentation</vt:lpstr>
      <vt:lpstr>3. Do not know</vt:lpstr>
      <vt:lpstr>Zijpad</vt:lpstr>
      <vt:lpstr>Sam Kaner </vt:lpstr>
      <vt:lpstr>PowerPoint Presentation</vt:lpstr>
      <vt:lpstr>Kaner, chapter 19</vt:lpstr>
      <vt:lpstr>PowerPoint Presentation</vt:lpstr>
      <vt:lpstr>4. Co-create</vt:lpstr>
      <vt:lpstr>Scrum</vt:lpstr>
      <vt:lpstr>PowerPoint Presentation</vt:lpstr>
      <vt:lpstr>5. New Beginning</vt:lpstr>
      <vt:lpstr>Planned change?</vt:lpstr>
      <vt:lpstr>Agenda</vt:lpstr>
      <vt:lpstr>Leiderschap in complexiteit</vt:lpstr>
      <vt:lpstr>Zwermintelligentie</vt:lpstr>
      <vt:lpstr>Medusa</vt:lpstr>
      <vt:lpstr>PowerPoint Presentation</vt:lpstr>
      <vt:lpstr>MEDUSA: Benadering van wilde problemen</vt:lpstr>
      <vt:lpstr>Improvisatie</vt:lpstr>
      <vt:lpstr>Improvisatie </vt:lpstr>
      <vt:lpstr>PowerPoint Presentation</vt:lpstr>
      <vt:lpstr>Experiment: Organisatie-meting</vt:lpstr>
      <vt:lpstr>PowerPoint Presentation</vt:lpstr>
      <vt:lpstr>Duo’s</vt:lpstr>
      <vt:lpstr>Verder onderzoek</vt:lpstr>
      <vt:lpstr>Results</vt:lpstr>
      <vt:lpstr>Verder onderzoek</vt:lpstr>
      <vt:lpstr>Verder onderzoek</vt:lpstr>
      <vt:lpstr>Verder onderzoek</vt:lpstr>
      <vt:lpstr>Terug </vt:lpstr>
      <vt:lpstr>Evaluatie</vt:lpstr>
      <vt:lpstr>Bijlage 1:  System archetypes </vt:lpstr>
      <vt:lpstr>Systeem denken helpt</vt:lpstr>
      <vt:lpstr>Simpele voorbeelden</vt:lpstr>
      <vt:lpstr>Ad hoc reageren voorkomt aandacht voor structurele oplossingen </vt:lpstr>
      <vt:lpstr>Opdracht in tweetal: Teken</vt:lpstr>
      <vt:lpstr>Kim &amp; Anderson (1998)</vt:lpstr>
      <vt:lpstr>1. Succes-leidt-tot-falen</vt:lpstr>
      <vt:lpstr>PowerPoint Presentation</vt:lpstr>
      <vt:lpstr>2. Afschuiven</vt:lpstr>
      <vt:lpstr>3. Beperkingen aan succes</vt:lpstr>
      <vt:lpstr>Frankrijk raakt achterop door kwaliteit</vt:lpstr>
      <vt:lpstr>4. Verschuivende doelen</vt:lpstr>
      <vt:lpstr>PowerPoint Presentation</vt:lpstr>
      <vt:lpstr>Verschuivende doelen</vt:lpstr>
      <vt:lpstr>5. Groei en onderinvestering</vt:lpstr>
      <vt:lpstr>6. Succes-leidt-tot-aandacht</vt:lpstr>
      <vt:lpstr>7. Escalatie</vt:lpstr>
      <vt:lpstr>8. Individueel gewin</vt:lpstr>
      <vt:lpstr>Oefening in tweetallen</vt:lpstr>
      <vt:lpstr>COVID-19 crisis</vt:lpstr>
      <vt:lpstr>Literatuur</vt:lpstr>
      <vt:lpstr>Bijlage 2 </vt:lpstr>
      <vt:lpstr>What they want from work</vt:lpstr>
      <vt:lpstr>Best work traits</vt:lpstr>
      <vt:lpstr> Generatie Z (geboren tussen 1996 en 2015)</vt:lpstr>
      <vt:lpstr>Geluk</vt:lpstr>
      <vt:lpstr>Vooroordelen</vt:lpstr>
      <vt:lpstr>Doen</vt:lpstr>
      <vt:lpstr>Mogelijk maken: 1.1. Zelforganisatie</vt:lpstr>
      <vt:lpstr>2. Eenheid smeden</vt:lpstr>
      <vt:lpstr>3. Dream: Scenario denken</vt:lpstr>
      <vt:lpstr>Vier scenario’s voor Iran</vt:lpstr>
      <vt:lpstr>4. Uitwisselen: Creeer interactie</vt:lpstr>
      <vt:lpstr>5. Snuif de context op: Rich pictures</vt:lpstr>
      <vt:lpstr>Oefening</vt:lpstr>
      <vt:lpstr>6. Aanpassen : Improvisatie</vt:lpstr>
      <vt:lpstr>Boeken (Teams map)</vt:lpstr>
      <vt:lpstr>Zappa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SCHOUTEN &amp; NELISSEN UNIVERSITY</dc:title>
  <dc:creator>toshiba</dc:creator>
  <cp:lastModifiedBy>Everard van Kemenade</cp:lastModifiedBy>
  <cp:revision>245</cp:revision>
  <cp:lastPrinted>2024-12-10T18:20:52Z</cp:lastPrinted>
  <dcterms:created xsi:type="dcterms:W3CDTF">2015-11-24T14:07:43Z</dcterms:created>
  <dcterms:modified xsi:type="dcterms:W3CDTF">2025-12-08T14:43:42Z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0x010100B0BCE58A73B5D749985CC4093525741A</vt:lpwstr>
  </property>
</Properties>
</file>