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handoutMasterIdLst>
    <p:handoutMasterId r:id="rId49"/>
  </p:handoutMasterIdLst>
  <p:sldIdLst>
    <p:sldId id="324" r:id="rId5"/>
    <p:sldId id="1148" r:id="rId6"/>
    <p:sldId id="340" r:id="rId7"/>
    <p:sldId id="1156" r:id="rId8"/>
    <p:sldId id="1181" r:id="rId9"/>
    <p:sldId id="276" r:id="rId10"/>
    <p:sldId id="274" r:id="rId11"/>
    <p:sldId id="318" r:id="rId12"/>
    <p:sldId id="1266" r:id="rId13"/>
    <p:sldId id="342" r:id="rId14"/>
    <p:sldId id="1245" r:id="rId15"/>
    <p:sldId id="1078" r:id="rId16"/>
    <p:sldId id="309" r:id="rId17"/>
    <p:sldId id="1076" r:id="rId18"/>
    <p:sldId id="1067" r:id="rId19"/>
    <p:sldId id="1085" r:id="rId20"/>
    <p:sldId id="1086" r:id="rId21"/>
    <p:sldId id="1088" r:id="rId22"/>
    <p:sldId id="1089" r:id="rId23"/>
    <p:sldId id="1202" r:id="rId24"/>
    <p:sldId id="1090" r:id="rId25"/>
    <p:sldId id="1203" r:id="rId26"/>
    <p:sldId id="328" r:id="rId27"/>
    <p:sldId id="1087" r:id="rId28"/>
    <p:sldId id="1204" r:id="rId29"/>
    <p:sldId id="1080" r:id="rId30"/>
    <p:sldId id="1077" r:id="rId31"/>
    <p:sldId id="1267" r:id="rId32"/>
    <p:sldId id="1265" r:id="rId33"/>
    <p:sldId id="1082" r:id="rId34"/>
    <p:sldId id="1083" r:id="rId35"/>
    <p:sldId id="1149" r:id="rId36"/>
    <p:sldId id="370" r:id="rId37"/>
    <p:sldId id="416" r:id="rId38"/>
    <p:sldId id="1264" r:id="rId39"/>
    <p:sldId id="463" r:id="rId40"/>
    <p:sldId id="393" r:id="rId41"/>
    <p:sldId id="1026" r:id="rId42"/>
    <p:sldId id="417" r:id="rId43"/>
    <p:sldId id="418" r:id="rId44"/>
    <p:sldId id="419" r:id="rId45"/>
    <p:sldId id="1248" r:id="rId46"/>
    <p:sldId id="1249" r:id="rId47"/>
  </p:sldIdLst>
  <p:sldSz cx="9144000" cy="6858000" type="screen4x3"/>
  <p:notesSz cx="6797675" cy="9926638"/>
  <p:defaultTextStyle>
    <a:defPPr>
      <a:defRPr lang="nl-NL"/>
    </a:defPPr>
    <a:lvl1pPr algn="l" rtl="0" fontAlgn="base">
      <a:spcBef>
        <a:spcPct val="0"/>
      </a:spcBef>
      <a:spcAft>
        <a:spcPct val="0"/>
      </a:spcAft>
      <a:defRPr sz="2400" kern="1200">
        <a:solidFill>
          <a:schemeClr val="tx1"/>
        </a:solidFill>
        <a:latin typeface="Arial" pitchFamily="34" charset="0"/>
        <a:ea typeface="+mn-ea"/>
        <a:cs typeface="Arial" pitchFamily="34" charset="0"/>
      </a:defRPr>
    </a:lvl1pPr>
    <a:lvl2pPr marL="457200" algn="l" rtl="0" fontAlgn="base">
      <a:spcBef>
        <a:spcPct val="0"/>
      </a:spcBef>
      <a:spcAft>
        <a:spcPct val="0"/>
      </a:spcAft>
      <a:defRPr sz="2400" kern="1200">
        <a:solidFill>
          <a:schemeClr val="tx1"/>
        </a:solidFill>
        <a:latin typeface="Arial" pitchFamily="34" charset="0"/>
        <a:ea typeface="+mn-ea"/>
        <a:cs typeface="Arial" pitchFamily="34" charset="0"/>
      </a:defRPr>
    </a:lvl2pPr>
    <a:lvl3pPr marL="914400" algn="l" rtl="0" fontAlgn="base">
      <a:spcBef>
        <a:spcPct val="0"/>
      </a:spcBef>
      <a:spcAft>
        <a:spcPct val="0"/>
      </a:spcAft>
      <a:defRPr sz="2400" kern="1200">
        <a:solidFill>
          <a:schemeClr val="tx1"/>
        </a:solidFill>
        <a:latin typeface="Arial" pitchFamily="34" charset="0"/>
        <a:ea typeface="+mn-ea"/>
        <a:cs typeface="Arial" pitchFamily="34" charset="0"/>
      </a:defRPr>
    </a:lvl3pPr>
    <a:lvl4pPr marL="1371600" algn="l" rtl="0" fontAlgn="base">
      <a:spcBef>
        <a:spcPct val="0"/>
      </a:spcBef>
      <a:spcAft>
        <a:spcPct val="0"/>
      </a:spcAft>
      <a:defRPr sz="2400" kern="1200">
        <a:solidFill>
          <a:schemeClr val="tx1"/>
        </a:solidFill>
        <a:latin typeface="Arial" pitchFamily="34" charset="0"/>
        <a:ea typeface="+mn-ea"/>
        <a:cs typeface="Arial" pitchFamily="34" charset="0"/>
      </a:defRPr>
    </a:lvl4pPr>
    <a:lvl5pPr marL="1828800" algn="l" rtl="0" fontAlgn="base">
      <a:spcBef>
        <a:spcPct val="0"/>
      </a:spcBef>
      <a:spcAft>
        <a:spcPct val="0"/>
      </a:spcAft>
      <a:defRPr sz="2400" kern="1200">
        <a:solidFill>
          <a:schemeClr val="tx1"/>
        </a:solidFill>
        <a:latin typeface="Arial" pitchFamily="34" charset="0"/>
        <a:ea typeface="+mn-ea"/>
        <a:cs typeface="Arial" pitchFamily="34" charset="0"/>
      </a:defRPr>
    </a:lvl5pPr>
    <a:lvl6pPr marL="2286000" algn="l" defTabSz="914400" rtl="0" eaLnBrk="1" latinLnBrk="0" hangingPunct="1">
      <a:defRPr sz="2400" kern="1200">
        <a:solidFill>
          <a:schemeClr val="tx1"/>
        </a:solidFill>
        <a:latin typeface="Arial" pitchFamily="34" charset="0"/>
        <a:ea typeface="+mn-ea"/>
        <a:cs typeface="Arial" pitchFamily="34" charset="0"/>
      </a:defRPr>
    </a:lvl6pPr>
    <a:lvl7pPr marL="2743200" algn="l" defTabSz="914400" rtl="0" eaLnBrk="1" latinLnBrk="0" hangingPunct="1">
      <a:defRPr sz="2400" kern="1200">
        <a:solidFill>
          <a:schemeClr val="tx1"/>
        </a:solidFill>
        <a:latin typeface="Arial" pitchFamily="34" charset="0"/>
        <a:ea typeface="+mn-ea"/>
        <a:cs typeface="Arial" pitchFamily="34" charset="0"/>
      </a:defRPr>
    </a:lvl7pPr>
    <a:lvl8pPr marL="3200400" algn="l" defTabSz="914400" rtl="0" eaLnBrk="1" latinLnBrk="0" hangingPunct="1">
      <a:defRPr sz="2400" kern="1200">
        <a:solidFill>
          <a:schemeClr val="tx1"/>
        </a:solidFill>
        <a:latin typeface="Arial" pitchFamily="34" charset="0"/>
        <a:ea typeface="+mn-ea"/>
        <a:cs typeface="Arial" pitchFamily="34" charset="0"/>
      </a:defRPr>
    </a:lvl8pPr>
    <a:lvl9pPr marL="3657600" algn="l" defTabSz="914400" rtl="0" eaLnBrk="1" latinLnBrk="0" hangingPunct="1">
      <a:defRPr sz="2400" kern="1200">
        <a:solidFill>
          <a:schemeClr val="tx1"/>
        </a:solidFill>
        <a:latin typeface="Arial" pitchFamily="34" charset="0"/>
        <a:ea typeface="+mn-ea"/>
        <a:cs typeface="Arial"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7A2"/>
    <a:srgbClr val="00ACB0"/>
    <a:srgbClr val="0FCBC2"/>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ijl, gemiddeld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990" autoAdjust="0"/>
    <p:restoredTop sz="86396"/>
  </p:normalViewPr>
  <p:slideViewPr>
    <p:cSldViewPr>
      <p:cViewPr varScale="1">
        <p:scale>
          <a:sx n="69" d="100"/>
          <a:sy n="69" d="100"/>
        </p:scale>
        <p:origin x="720" y="480"/>
      </p:cViewPr>
      <p:guideLst>
        <p:guide orient="horz" pos="2160"/>
        <p:guide pos="2880"/>
      </p:guideLst>
    </p:cSldViewPr>
  </p:slideViewPr>
  <p:outlineViewPr>
    <p:cViewPr>
      <p:scale>
        <a:sx n="33" d="100"/>
        <a:sy n="33" d="100"/>
      </p:scale>
      <p:origin x="0" y="-53048"/>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45659" cy="496332"/>
          </a:xfrm>
          <a:prstGeom prst="rect">
            <a:avLst/>
          </a:prstGeom>
        </p:spPr>
        <p:txBody>
          <a:bodyPr vert="horz" lIns="91440" tIns="45720" rIns="91440" bIns="45720" rtlCol="0"/>
          <a:lstStyle>
            <a:lvl1pPr algn="l">
              <a:spcBef>
                <a:spcPct val="20000"/>
              </a:spcBef>
              <a:buFontTx/>
              <a:buChar char="•"/>
              <a:defRPr sz="1200">
                <a:cs typeface="+mn-cs"/>
              </a:defRPr>
            </a:lvl1pPr>
          </a:lstStyle>
          <a:p>
            <a:pPr>
              <a:defRPr/>
            </a:pPr>
            <a:endParaRPr lang="nl-NL"/>
          </a:p>
        </p:txBody>
      </p:sp>
      <p:sp>
        <p:nvSpPr>
          <p:cNvPr id="3" name="Tijdelijke aanduiding voor datum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spcBef>
                <a:spcPct val="20000"/>
              </a:spcBef>
              <a:buFontTx/>
              <a:buChar char="•"/>
              <a:defRPr sz="1200">
                <a:cs typeface="+mn-cs"/>
              </a:defRPr>
            </a:lvl1pPr>
          </a:lstStyle>
          <a:p>
            <a:pPr>
              <a:defRPr/>
            </a:pPr>
            <a:fld id="{AEAAFDA9-901E-47BC-8323-DE59EAB27F1A}" type="datetimeFigureOut">
              <a:rPr lang="nl-NL"/>
              <a:pPr>
                <a:defRPr/>
              </a:pPr>
              <a:t>08-12-2025</a:t>
            </a:fld>
            <a:endParaRPr lang="nl-NL"/>
          </a:p>
        </p:txBody>
      </p:sp>
      <p:sp>
        <p:nvSpPr>
          <p:cNvPr id="4" name="Tijdelijke aanduiding voor voettekst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spcBef>
                <a:spcPct val="20000"/>
              </a:spcBef>
              <a:buFontTx/>
              <a:buChar char="•"/>
              <a:defRPr sz="1200">
                <a:cs typeface="+mn-cs"/>
              </a:defRPr>
            </a:lvl1pPr>
          </a:lstStyle>
          <a:p>
            <a:pPr>
              <a:defRPr/>
            </a:pPr>
            <a:endParaRPr lang="nl-NL"/>
          </a:p>
        </p:txBody>
      </p:sp>
      <p:sp>
        <p:nvSpPr>
          <p:cNvPr id="5" name="Tijdelijke aanduiding voor dianumm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spcBef>
                <a:spcPct val="20000"/>
              </a:spcBef>
              <a:buFontTx/>
              <a:buChar char="•"/>
              <a:defRPr sz="1200">
                <a:cs typeface="+mn-cs"/>
              </a:defRPr>
            </a:lvl1pPr>
          </a:lstStyle>
          <a:p>
            <a:pPr>
              <a:defRPr/>
            </a:pPr>
            <a:fld id="{DA54AA44-8E49-45A3-9EF3-3C7CD47A71FA}" type="slidenum">
              <a:rPr lang="nl-NL"/>
              <a:pPr>
                <a:defRPr/>
              </a:pPr>
              <a:t>‹#›</a:t>
            </a:fld>
            <a:endParaRPr lang="nl-NL"/>
          </a:p>
        </p:txBody>
      </p:sp>
    </p:spTree>
    <p:extLst>
      <p:ext uri="{BB962C8B-B14F-4D97-AF65-F5344CB8AC3E}">
        <p14:creationId xmlns:p14="http://schemas.microsoft.com/office/powerpoint/2010/main" val="28163389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45659" cy="496332"/>
          </a:xfrm>
          <a:prstGeom prst="rect">
            <a:avLst/>
          </a:prstGeom>
        </p:spPr>
        <p:txBody>
          <a:bodyPr vert="horz" lIns="91440" tIns="45720" rIns="91440" bIns="45720" rtlCol="0"/>
          <a:lstStyle>
            <a:lvl1pPr algn="l">
              <a:spcBef>
                <a:spcPct val="20000"/>
              </a:spcBef>
              <a:buFontTx/>
              <a:buChar char="•"/>
              <a:defRPr sz="1200">
                <a:latin typeface="Arial" charset="0"/>
                <a:cs typeface="+mn-cs"/>
              </a:defRPr>
            </a:lvl1pPr>
          </a:lstStyle>
          <a:p>
            <a:pPr>
              <a:defRPr/>
            </a:pPr>
            <a:endParaRPr lang="nl-NL"/>
          </a:p>
        </p:txBody>
      </p:sp>
      <p:sp>
        <p:nvSpPr>
          <p:cNvPr id="3" name="Tijdelijke aanduiding voor datum 2"/>
          <p:cNvSpPr>
            <a:spLocks noGrp="1"/>
          </p:cNvSpPr>
          <p:nvPr>
            <p:ph type="dt" idx="1"/>
          </p:nvPr>
        </p:nvSpPr>
        <p:spPr>
          <a:xfrm>
            <a:off x="3850443" y="0"/>
            <a:ext cx="2945659" cy="496332"/>
          </a:xfrm>
          <a:prstGeom prst="rect">
            <a:avLst/>
          </a:prstGeom>
        </p:spPr>
        <p:txBody>
          <a:bodyPr vert="horz" lIns="91440" tIns="45720" rIns="91440" bIns="45720" rtlCol="0"/>
          <a:lstStyle>
            <a:lvl1pPr algn="r">
              <a:spcBef>
                <a:spcPct val="20000"/>
              </a:spcBef>
              <a:buFontTx/>
              <a:buChar char="•"/>
              <a:defRPr sz="1200">
                <a:latin typeface="Arial" charset="0"/>
                <a:cs typeface="+mn-cs"/>
              </a:defRPr>
            </a:lvl1pPr>
          </a:lstStyle>
          <a:p>
            <a:pPr>
              <a:defRPr/>
            </a:pPr>
            <a:fld id="{8EDB6A1B-DC53-4B4A-93E5-FC67E26A3CED}" type="datetimeFigureOut">
              <a:rPr lang="nl-NL"/>
              <a:pPr>
                <a:defRPr/>
              </a:pPr>
              <a:t>08-12-2025</a:t>
            </a:fld>
            <a:endParaRPr lang="nl-NL"/>
          </a:p>
        </p:txBody>
      </p:sp>
      <p:sp>
        <p:nvSpPr>
          <p:cNvPr id="4" name="Tijdelijke aanduiding voor dia-afbeelding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nl-NL" noProof="0"/>
          </a:p>
        </p:txBody>
      </p:sp>
      <p:sp>
        <p:nvSpPr>
          <p:cNvPr id="5" name="Tijdelijke aanduiding voor notities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nl-NL" noProof="0"/>
              <a:t>Klik om de modelstijlen te bewerken</a:t>
            </a:r>
          </a:p>
          <a:p>
            <a:pPr lvl="1"/>
            <a:r>
              <a:rPr lang="nl-NL" noProof="0"/>
              <a:t>Tweede niveau</a:t>
            </a:r>
          </a:p>
          <a:p>
            <a:pPr lvl="2"/>
            <a:r>
              <a:rPr lang="nl-NL" noProof="0"/>
              <a:t>Derde niveau</a:t>
            </a:r>
          </a:p>
          <a:p>
            <a:pPr lvl="3"/>
            <a:r>
              <a:rPr lang="nl-NL" noProof="0"/>
              <a:t>Vierde niveau</a:t>
            </a:r>
          </a:p>
          <a:p>
            <a:pPr lvl="4"/>
            <a:r>
              <a:rPr lang="nl-NL" noProof="0"/>
              <a:t>Vijfde niveau</a:t>
            </a:r>
          </a:p>
        </p:txBody>
      </p:sp>
      <p:sp>
        <p:nvSpPr>
          <p:cNvPr id="6" name="Tijdelijke aanduiding voor voettekst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spcBef>
                <a:spcPct val="20000"/>
              </a:spcBef>
              <a:buFontTx/>
              <a:buChar char="•"/>
              <a:defRPr sz="1200">
                <a:latin typeface="Arial" charset="0"/>
                <a:cs typeface="+mn-cs"/>
              </a:defRPr>
            </a:lvl1pPr>
          </a:lstStyle>
          <a:p>
            <a:pPr>
              <a:defRPr/>
            </a:pPr>
            <a:endParaRPr lang="nl-NL"/>
          </a:p>
        </p:txBody>
      </p:sp>
      <p:sp>
        <p:nvSpPr>
          <p:cNvPr id="7" name="Tijdelijke aanduiding voor dianumm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spcBef>
                <a:spcPct val="20000"/>
              </a:spcBef>
              <a:buFontTx/>
              <a:buChar char="•"/>
              <a:defRPr sz="1200">
                <a:latin typeface="Arial" charset="0"/>
                <a:cs typeface="+mn-cs"/>
              </a:defRPr>
            </a:lvl1pPr>
          </a:lstStyle>
          <a:p>
            <a:pPr>
              <a:defRPr/>
            </a:pPr>
            <a:fld id="{F980A64D-5AA0-42B9-839D-E995EEE28CA2}" type="slidenum">
              <a:rPr lang="nl-NL"/>
              <a:pPr>
                <a:defRPr/>
              </a:pPr>
              <a:t>‹#›</a:t>
            </a:fld>
            <a:endParaRPr lang="nl-NL"/>
          </a:p>
        </p:txBody>
      </p:sp>
    </p:spTree>
    <p:extLst>
      <p:ext uri="{BB962C8B-B14F-4D97-AF65-F5344CB8AC3E}">
        <p14:creationId xmlns:p14="http://schemas.microsoft.com/office/powerpoint/2010/main" val="12099350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L" dirty="0"/>
              <a:t>Obesitas: genetisch, eetgedrag, cultuur, omgeving, ecologie</a:t>
            </a:r>
          </a:p>
          <a:p>
            <a:r>
              <a:rPr lang="en-NL" dirty="0"/>
              <a:t>Vaccinatie Corona: bijv nu weer boosterprik</a:t>
            </a:r>
          </a:p>
          <a:p>
            <a:r>
              <a:rPr lang="en-NL" dirty="0"/>
              <a:t>Algoritme bij belastingfraude</a:t>
            </a:r>
          </a:p>
          <a:p>
            <a:endParaRPr lang="en-NL" dirty="0"/>
          </a:p>
        </p:txBody>
      </p:sp>
      <p:sp>
        <p:nvSpPr>
          <p:cNvPr id="4" name="Slide Number Placeholder 3"/>
          <p:cNvSpPr>
            <a:spLocks noGrp="1"/>
          </p:cNvSpPr>
          <p:nvPr>
            <p:ph type="sldNum" sz="quarter" idx="5"/>
          </p:nvPr>
        </p:nvSpPr>
        <p:spPr/>
        <p:txBody>
          <a:bodyPr/>
          <a:lstStyle/>
          <a:p>
            <a:pPr>
              <a:defRPr/>
            </a:pPr>
            <a:fld id="{F980A64D-5AA0-42B9-839D-E995EEE28CA2}" type="slidenum">
              <a:rPr lang="nl-NL" smtClean="0"/>
              <a:pPr>
                <a:defRPr/>
              </a:pPr>
              <a:t>3</a:t>
            </a:fld>
            <a:endParaRPr lang="nl-NL"/>
          </a:p>
        </p:txBody>
      </p:sp>
    </p:spTree>
    <p:extLst>
      <p:ext uri="{BB962C8B-B14F-4D97-AF65-F5344CB8AC3E}">
        <p14:creationId xmlns:p14="http://schemas.microsoft.com/office/powerpoint/2010/main" val="9161172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t>
            </a:r>
            <a:r>
              <a:rPr lang="en-NL" dirty="0"/>
              <a:t>ridlock      patstelling</a:t>
            </a:r>
          </a:p>
          <a:p>
            <a:r>
              <a:rPr lang="en-GB" dirty="0"/>
              <a:t>S</a:t>
            </a:r>
            <a:r>
              <a:rPr lang="en-NL" dirty="0"/>
              <a:t>prawling   uitgestrekt</a:t>
            </a:r>
          </a:p>
          <a:p>
            <a:r>
              <a:rPr lang="en-GB" dirty="0"/>
              <a:t>U</a:t>
            </a:r>
            <a:r>
              <a:rPr lang="en-NL" dirty="0"/>
              <a:t>nbounded onbegrensd</a:t>
            </a:r>
          </a:p>
          <a:p>
            <a:r>
              <a:rPr lang="en-NL" dirty="0"/>
              <a:t>Nexus       verbinding</a:t>
            </a:r>
          </a:p>
        </p:txBody>
      </p:sp>
      <p:sp>
        <p:nvSpPr>
          <p:cNvPr id="4" name="Slide Number Placeholder 3"/>
          <p:cNvSpPr>
            <a:spLocks noGrp="1"/>
          </p:cNvSpPr>
          <p:nvPr>
            <p:ph type="sldNum" sz="quarter" idx="5"/>
          </p:nvPr>
        </p:nvSpPr>
        <p:spPr/>
        <p:txBody>
          <a:bodyPr/>
          <a:lstStyle/>
          <a:p>
            <a:pPr>
              <a:defRPr/>
            </a:pPr>
            <a:fld id="{F980A64D-5AA0-42B9-839D-E995EEE28CA2}" type="slidenum">
              <a:rPr lang="nl-NL" smtClean="0"/>
              <a:pPr>
                <a:defRPr/>
              </a:pPr>
              <a:t>8</a:t>
            </a:fld>
            <a:endParaRPr lang="nl-NL"/>
          </a:p>
        </p:txBody>
      </p:sp>
    </p:spTree>
    <p:extLst>
      <p:ext uri="{BB962C8B-B14F-4D97-AF65-F5344CB8AC3E}">
        <p14:creationId xmlns:p14="http://schemas.microsoft.com/office/powerpoint/2010/main" val="1219883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F980A64D-5AA0-42B9-839D-E995EEE28CA2}" type="slidenum">
              <a:rPr lang="nl-NL" smtClean="0"/>
              <a:pPr>
                <a:defRPr/>
              </a:pPr>
              <a:t>17</a:t>
            </a:fld>
            <a:endParaRPr lang="nl-NL"/>
          </a:p>
        </p:txBody>
      </p:sp>
    </p:spTree>
    <p:extLst>
      <p:ext uri="{BB962C8B-B14F-4D97-AF65-F5344CB8AC3E}">
        <p14:creationId xmlns:p14="http://schemas.microsoft.com/office/powerpoint/2010/main" val="2416278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L" dirty="0"/>
              <a:t>Vriendin Tineke ASML, nieuw systeem voor beheer van de voorraad onderdelen</a:t>
            </a:r>
          </a:p>
        </p:txBody>
      </p:sp>
      <p:sp>
        <p:nvSpPr>
          <p:cNvPr id="4" name="Slide Number Placeholder 3"/>
          <p:cNvSpPr>
            <a:spLocks noGrp="1"/>
          </p:cNvSpPr>
          <p:nvPr>
            <p:ph type="sldNum" sz="quarter" idx="5"/>
          </p:nvPr>
        </p:nvSpPr>
        <p:spPr/>
        <p:txBody>
          <a:bodyPr/>
          <a:lstStyle/>
          <a:p>
            <a:pPr>
              <a:defRPr/>
            </a:pPr>
            <a:fld id="{F980A64D-5AA0-42B9-839D-E995EEE28CA2}" type="slidenum">
              <a:rPr lang="nl-NL" smtClean="0"/>
              <a:pPr>
                <a:defRPr/>
              </a:pPr>
              <a:t>23</a:t>
            </a:fld>
            <a:endParaRPr lang="nl-NL"/>
          </a:p>
        </p:txBody>
      </p:sp>
    </p:spTree>
    <p:extLst>
      <p:ext uri="{BB962C8B-B14F-4D97-AF65-F5344CB8AC3E}">
        <p14:creationId xmlns:p14="http://schemas.microsoft.com/office/powerpoint/2010/main" val="236204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980A64D-5AA0-42B9-839D-E995EEE28CA2}" type="slidenum">
              <a:rPr lang="nl-NL" smtClean="0"/>
              <a:pPr>
                <a:defRPr/>
              </a:pPr>
              <a:t>35</a:t>
            </a:fld>
            <a:endParaRPr lang="nl-NL"/>
          </a:p>
        </p:txBody>
      </p:sp>
    </p:spTree>
    <p:extLst>
      <p:ext uri="{BB962C8B-B14F-4D97-AF65-F5344CB8AC3E}">
        <p14:creationId xmlns:p14="http://schemas.microsoft.com/office/powerpoint/2010/main" val="777172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jdelijke aanduiding voor dia-afbeelding 1">
            <a:extLst>
              <a:ext uri="{FF2B5EF4-FFF2-40B4-BE49-F238E27FC236}">
                <a16:creationId xmlns:a16="http://schemas.microsoft.com/office/drawing/2014/main" id="{E1ADB38A-7678-7741-BE2F-A4DFB8AE2087}"/>
              </a:ext>
            </a:extLst>
          </p:cNvPr>
          <p:cNvSpPr>
            <a:spLocks noGrp="1" noRot="1" noChangeAspect="1" noChangeArrowheads="1" noTextEdit="1"/>
          </p:cNvSpPr>
          <p:nvPr>
            <p:ph type="sldImg"/>
          </p:nvPr>
        </p:nvSpPr>
        <p:spPr>
          <a:xfrm>
            <a:off x="917575" y="744538"/>
            <a:ext cx="4962525" cy="3722687"/>
          </a:xfrm>
          <a:ln/>
        </p:spPr>
      </p:sp>
      <p:sp>
        <p:nvSpPr>
          <p:cNvPr id="18434" name="Tijdelijke aanduiding voor notities 2">
            <a:extLst>
              <a:ext uri="{FF2B5EF4-FFF2-40B4-BE49-F238E27FC236}">
                <a16:creationId xmlns:a16="http://schemas.microsoft.com/office/drawing/2014/main" id="{BF91765D-DA2B-A34D-897D-EBA8CC24AB4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nl-NL" altLang="en-NL">
              <a:latin typeface="Arial" panose="020B0604020202020204" pitchFamily="34" charset="0"/>
              <a:ea typeface="ＭＳ Ｐゴシック" panose="020B0600070205080204" pitchFamily="34" charset="-128"/>
            </a:endParaRPr>
          </a:p>
        </p:txBody>
      </p:sp>
      <p:sp>
        <p:nvSpPr>
          <p:cNvPr id="18435" name="Tijdelijke aanduiding voor dianummer 3">
            <a:extLst>
              <a:ext uri="{FF2B5EF4-FFF2-40B4-BE49-F238E27FC236}">
                <a16:creationId xmlns:a16="http://schemas.microsoft.com/office/drawing/2014/main" id="{E5A27B05-4328-A548-B28A-2ECDAB8DB37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fld id="{9E2B15E6-467E-034E-AA3E-05880B261F0F}" type="slidenum">
              <a:rPr lang="nl-NL" altLang="en-NL" sz="1200" smtClean="0"/>
              <a:pPr/>
              <a:t>36</a:t>
            </a:fld>
            <a:endParaRPr lang="nl-NL" altLang="en-NL"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jdelijke aanduiding voor dia-afbeelding 1">
            <a:extLst>
              <a:ext uri="{FF2B5EF4-FFF2-40B4-BE49-F238E27FC236}">
                <a16:creationId xmlns:a16="http://schemas.microsoft.com/office/drawing/2014/main" id="{F05F044D-6672-4244-9DDE-75E2420A99E9}"/>
              </a:ext>
            </a:extLst>
          </p:cNvPr>
          <p:cNvSpPr>
            <a:spLocks noGrp="1" noRot="1" noChangeAspect="1" noChangeArrowheads="1" noTextEdit="1"/>
          </p:cNvSpPr>
          <p:nvPr>
            <p:ph type="sldImg"/>
          </p:nvPr>
        </p:nvSpPr>
        <p:spPr>
          <a:xfrm>
            <a:off x="917575" y="744538"/>
            <a:ext cx="4962525" cy="3722687"/>
          </a:xfrm>
          <a:ln/>
        </p:spPr>
      </p:sp>
      <p:sp>
        <p:nvSpPr>
          <p:cNvPr id="23554" name="Tijdelijke aanduiding voor notities 2">
            <a:extLst>
              <a:ext uri="{FF2B5EF4-FFF2-40B4-BE49-F238E27FC236}">
                <a16:creationId xmlns:a16="http://schemas.microsoft.com/office/drawing/2014/main" id="{8C258728-9D7E-2C4A-8E8C-C864C3BE248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nl-NL" altLang="en-NL">
              <a:latin typeface="Arial" panose="020B0604020202020204" pitchFamily="34" charset="0"/>
              <a:ea typeface="ＭＳ Ｐゴシック" panose="020B0600070205080204" pitchFamily="34" charset="-128"/>
            </a:endParaRPr>
          </a:p>
        </p:txBody>
      </p:sp>
      <p:sp>
        <p:nvSpPr>
          <p:cNvPr id="23555" name="Tijdelijke aanduiding voor dianummer 3">
            <a:extLst>
              <a:ext uri="{FF2B5EF4-FFF2-40B4-BE49-F238E27FC236}">
                <a16:creationId xmlns:a16="http://schemas.microsoft.com/office/drawing/2014/main" id="{587F9702-8E5B-CD4F-B8EE-FD9B1B46839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fld id="{505CE7E8-97EF-B34A-BFB6-FF3B9972A9CB}" type="slidenum">
              <a:rPr lang="nl-NL" altLang="en-NL" sz="1200" smtClean="0"/>
              <a:pPr/>
              <a:t>37</a:t>
            </a:fld>
            <a:endParaRPr lang="nl-NL" altLang="en-NL"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F980A64D-5AA0-42B9-839D-E995EEE28CA2}" type="slidenum">
              <a:rPr lang="nl-NL" smtClean="0"/>
              <a:pPr>
                <a:defRPr/>
              </a:pPr>
              <a:t>38</a:t>
            </a:fld>
            <a:endParaRPr lang="nl-NL"/>
          </a:p>
        </p:txBody>
      </p:sp>
    </p:spTree>
    <p:extLst>
      <p:ext uri="{BB962C8B-B14F-4D97-AF65-F5344CB8AC3E}">
        <p14:creationId xmlns:p14="http://schemas.microsoft.com/office/powerpoint/2010/main" val="1481438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F980A64D-5AA0-42B9-839D-E995EEE28CA2}" type="slidenum">
              <a:rPr lang="nl-NL" smtClean="0"/>
              <a:pPr>
                <a:defRPr/>
              </a:pPr>
              <a:t>39</a:t>
            </a:fld>
            <a:endParaRPr lang="nl-NL"/>
          </a:p>
        </p:txBody>
      </p:sp>
    </p:spTree>
    <p:extLst>
      <p:ext uri="{BB962C8B-B14F-4D97-AF65-F5344CB8AC3E}">
        <p14:creationId xmlns:p14="http://schemas.microsoft.com/office/powerpoint/2010/main" val="8543766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L" dirty="0"/>
              <a:t>Kleuren</a:t>
            </a:r>
          </a:p>
          <a:p>
            <a:r>
              <a:rPr lang="en-NL" dirty="0"/>
              <a:t>	blauw</a:t>
            </a:r>
          </a:p>
          <a:p>
            <a:r>
              <a:rPr lang="en-NL" dirty="0"/>
              <a:t>	oranje</a:t>
            </a:r>
          </a:p>
          <a:p>
            <a:r>
              <a:rPr lang="en-NL" dirty="0"/>
              <a:t>	groen</a:t>
            </a:r>
          </a:p>
          <a:p>
            <a:r>
              <a:rPr lang="en-NL" dirty="0"/>
              <a:t>	teal</a:t>
            </a:r>
          </a:p>
          <a:p>
            <a:r>
              <a:rPr lang="en-NL" dirty="0"/>
              <a:t>Beck &amp; Owan Spiral Dynamics</a:t>
            </a:r>
          </a:p>
        </p:txBody>
      </p:sp>
      <p:sp>
        <p:nvSpPr>
          <p:cNvPr id="4" name="Slide Number Placeholder 3"/>
          <p:cNvSpPr>
            <a:spLocks noGrp="1"/>
          </p:cNvSpPr>
          <p:nvPr>
            <p:ph type="sldNum" sz="quarter" idx="5"/>
          </p:nvPr>
        </p:nvSpPr>
        <p:spPr/>
        <p:txBody>
          <a:bodyPr/>
          <a:lstStyle/>
          <a:p>
            <a:pPr>
              <a:defRPr/>
            </a:pPr>
            <a:fld id="{F980A64D-5AA0-42B9-839D-E995EEE28CA2}" type="slidenum">
              <a:rPr lang="nl-NL" smtClean="0"/>
              <a:pPr>
                <a:defRPr/>
              </a:pPr>
              <a:t>41</a:t>
            </a:fld>
            <a:endParaRPr lang="nl-NL"/>
          </a:p>
        </p:txBody>
      </p:sp>
    </p:spTree>
    <p:extLst>
      <p:ext uri="{BB962C8B-B14F-4D97-AF65-F5344CB8AC3E}">
        <p14:creationId xmlns:p14="http://schemas.microsoft.com/office/powerpoint/2010/main" val="3198896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el 1"/>
          <p:cNvSpPr>
            <a:spLocks noGrp="1"/>
          </p:cNvSpPr>
          <p:nvPr>
            <p:ph type="ctrTitle"/>
          </p:nvPr>
        </p:nvSpPr>
        <p:spPr>
          <a:xfrm>
            <a:off x="685800" y="2130425"/>
            <a:ext cx="7772400" cy="1470025"/>
          </a:xfrm>
        </p:spPr>
        <p:txBody>
          <a:bodyPr/>
          <a:lstStyle/>
          <a:p>
            <a:r>
              <a:rPr lang="nl-NL"/>
              <a:t>Klik om de stijl te bewerken</a:t>
            </a:r>
            <a:endParaRPr lang="nl-NL" dirty="0"/>
          </a:p>
        </p:txBody>
      </p:sp>
      <p:sp>
        <p:nvSpPr>
          <p:cNvPr id="3" name="Ondertite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nl-NL"/>
              <a:t>Klik om de ondertitelstijl van het model te bewerken</a:t>
            </a:r>
          </a:p>
        </p:txBody>
      </p:sp>
      <p:sp>
        <p:nvSpPr>
          <p:cNvPr id="4" name="Rectangle 4"/>
          <p:cNvSpPr>
            <a:spLocks noGrp="1" noChangeArrowheads="1"/>
          </p:cNvSpPr>
          <p:nvPr>
            <p:ph type="dt" sz="half" idx="10"/>
          </p:nvPr>
        </p:nvSpPr>
        <p:spPr>
          <a:ln/>
        </p:spPr>
        <p:txBody>
          <a:bodyPr/>
          <a:lstStyle>
            <a:lvl1pPr>
              <a:defRPr/>
            </a:lvl1pPr>
          </a:lstStyle>
          <a:p>
            <a:pPr>
              <a:defRPr/>
            </a:pPr>
            <a:endParaRPr lang="nl-NL"/>
          </a:p>
        </p:txBody>
      </p:sp>
      <p:sp>
        <p:nvSpPr>
          <p:cNvPr id="5" name="Rectangle 5"/>
          <p:cNvSpPr>
            <a:spLocks noGrp="1" noChangeArrowheads="1"/>
          </p:cNvSpPr>
          <p:nvPr>
            <p:ph type="ftr" sz="quarter" idx="11"/>
          </p:nvPr>
        </p:nvSpPr>
        <p:spPr>
          <a:ln/>
        </p:spPr>
        <p:txBody>
          <a:bodyPr/>
          <a:lstStyle>
            <a:lvl1pPr>
              <a:defRPr/>
            </a:lvl1pPr>
          </a:lstStyle>
          <a:p>
            <a:pPr>
              <a:defRPr/>
            </a:pPr>
            <a:endParaRPr lang="nl-NL"/>
          </a:p>
        </p:txBody>
      </p:sp>
      <p:sp>
        <p:nvSpPr>
          <p:cNvPr id="6" name="Rectangle 6"/>
          <p:cNvSpPr>
            <a:spLocks noGrp="1" noChangeArrowheads="1"/>
          </p:cNvSpPr>
          <p:nvPr>
            <p:ph type="sldNum" sz="quarter" idx="12"/>
          </p:nvPr>
        </p:nvSpPr>
        <p:spPr>
          <a:ln/>
        </p:spPr>
        <p:txBody>
          <a:bodyPr/>
          <a:lstStyle>
            <a:lvl1pPr>
              <a:defRPr/>
            </a:lvl1pPr>
          </a:lstStyle>
          <a:p>
            <a:pPr>
              <a:defRPr/>
            </a:pPr>
            <a:fld id="{9FEDF071-4495-4141-92B3-D2D81A655999}" type="slidenum">
              <a:rPr lang="nl-NL"/>
              <a:pPr>
                <a:defRPr/>
              </a:pPr>
              <a:t>‹#›</a:t>
            </a:fld>
            <a:endParaRPr lang="nl-NL"/>
          </a:p>
        </p:txBody>
      </p:sp>
    </p:spTree>
    <p:extLst>
      <p:ext uri="{BB962C8B-B14F-4D97-AF65-F5344CB8AC3E}">
        <p14:creationId xmlns:p14="http://schemas.microsoft.com/office/powerpoint/2010/main" val="4293554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pic>
        <p:nvPicPr>
          <p:cNvPr id="4" name="Picture 5" descr="SN_University-ppt-bas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902200"/>
            <a:ext cx="9144000" cy="194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el 1"/>
          <p:cNvSpPr>
            <a:spLocks noGrp="1"/>
          </p:cNvSpPr>
          <p:nvPr>
            <p:ph type="title"/>
          </p:nvPr>
        </p:nvSpPr>
        <p:spPr/>
        <p:txBody>
          <a:bodyPr/>
          <a:lstStyle>
            <a:lvl1pPr>
              <a:defRPr sz="3600">
                <a:latin typeface="Arial" pitchFamily="34" charset="0"/>
                <a:cs typeface="Arial" pitchFamily="34" charset="0"/>
              </a:defRPr>
            </a:lvl1pPr>
          </a:lstStyle>
          <a:p>
            <a:r>
              <a:rPr lang="nl-NL"/>
              <a:t>Klik om de stijl te bewerken</a:t>
            </a:r>
            <a:endParaRPr lang="nl-NL" dirty="0"/>
          </a:p>
        </p:txBody>
      </p:sp>
      <p:sp>
        <p:nvSpPr>
          <p:cNvPr id="3" name="Tijdelijke aanduiding voor inhoud 2"/>
          <p:cNvSpPr>
            <a:spLocks noGrp="1"/>
          </p:cNvSpPr>
          <p:nvPr>
            <p:ph idx="1"/>
          </p:nvPr>
        </p:nvSpPr>
        <p:spPr/>
        <p:txBody>
          <a:bodyPr/>
          <a:lstStyle>
            <a:lvl1pPr>
              <a:defRPr sz="2400">
                <a:latin typeface="Arial" pitchFamily="34" charset="0"/>
                <a:cs typeface="Arial" pitchFamily="34" charset="0"/>
              </a:defRPr>
            </a:lvl1pPr>
            <a:lvl2pPr>
              <a:defRPr sz="2400">
                <a:latin typeface="Arial" pitchFamily="34" charset="0"/>
                <a:cs typeface="Arial" pitchFamily="34" charset="0"/>
              </a:defRPr>
            </a:lvl2pPr>
            <a:lvl3pPr>
              <a:defRPr sz="2400">
                <a:latin typeface="Arial" pitchFamily="34" charset="0"/>
                <a:cs typeface="Arial" pitchFamily="34" charset="0"/>
              </a:defRPr>
            </a:lvl3pPr>
            <a:lvl4pPr>
              <a:defRPr sz="2400">
                <a:latin typeface="Arial" pitchFamily="34" charset="0"/>
                <a:cs typeface="Arial" pitchFamily="34" charset="0"/>
              </a:defRPr>
            </a:lvl4pPr>
            <a:lvl5pPr>
              <a:defRPr sz="2400">
                <a:latin typeface="Arial" pitchFamily="34" charset="0"/>
                <a:cs typeface="Arial" pitchFamily="34" charset="0"/>
              </a:defRPr>
            </a:lvl5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NL" dirty="0"/>
          </a:p>
        </p:txBody>
      </p:sp>
      <p:sp>
        <p:nvSpPr>
          <p:cNvPr id="5" name="Tijdelijke aanduiding voor datum 3"/>
          <p:cNvSpPr>
            <a:spLocks noGrp="1"/>
          </p:cNvSpPr>
          <p:nvPr>
            <p:ph type="dt" sz="half" idx="10"/>
          </p:nvPr>
        </p:nvSpPr>
        <p:spPr/>
        <p:txBody>
          <a:bodyPr/>
          <a:lstStyle>
            <a:lvl1pPr>
              <a:defRPr/>
            </a:lvl1pPr>
          </a:lstStyle>
          <a:p>
            <a:pPr>
              <a:defRPr/>
            </a:pPr>
            <a:endParaRPr lang="nl-NL"/>
          </a:p>
        </p:txBody>
      </p:sp>
      <p:sp>
        <p:nvSpPr>
          <p:cNvPr id="6" name="Tijdelijke aanduiding voor voettekst 4"/>
          <p:cNvSpPr>
            <a:spLocks noGrp="1"/>
          </p:cNvSpPr>
          <p:nvPr>
            <p:ph type="ftr" sz="quarter" idx="11"/>
          </p:nvPr>
        </p:nvSpPr>
        <p:spPr/>
        <p:txBody>
          <a:bodyPr/>
          <a:lstStyle>
            <a:lvl1pPr>
              <a:defRPr/>
            </a:lvl1pPr>
          </a:lstStyle>
          <a:p>
            <a:pPr>
              <a:defRPr/>
            </a:pPr>
            <a:endParaRPr lang="nl-NL"/>
          </a:p>
        </p:txBody>
      </p:sp>
      <p:sp>
        <p:nvSpPr>
          <p:cNvPr id="7" name="Tijdelijke aanduiding voor dianummer 5"/>
          <p:cNvSpPr>
            <a:spLocks noGrp="1"/>
          </p:cNvSpPr>
          <p:nvPr>
            <p:ph type="sldNum" sz="quarter" idx="12"/>
          </p:nvPr>
        </p:nvSpPr>
        <p:spPr/>
        <p:txBody>
          <a:bodyPr/>
          <a:lstStyle>
            <a:lvl1pPr>
              <a:defRPr/>
            </a:lvl1pPr>
          </a:lstStyle>
          <a:p>
            <a:pPr>
              <a:defRPr/>
            </a:pPr>
            <a:fld id="{C3EF875E-AD53-4D73-8327-F01A44EF5CAD}" type="slidenum">
              <a:rPr lang="nl-NL"/>
              <a:pPr>
                <a:defRPr/>
              </a:pPr>
              <a:t>‹#›</a:t>
            </a:fld>
            <a:endParaRPr lang="nl-NL"/>
          </a:p>
        </p:txBody>
      </p:sp>
    </p:spTree>
    <p:extLst>
      <p:ext uri="{BB962C8B-B14F-4D97-AF65-F5344CB8AC3E}">
        <p14:creationId xmlns:p14="http://schemas.microsoft.com/office/powerpoint/2010/main" val="1870665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el 1"/>
          <p:cNvSpPr>
            <a:spLocks noGrp="1"/>
          </p:cNvSpPr>
          <p:nvPr>
            <p:ph type="title"/>
          </p:nvPr>
        </p:nvSpPr>
        <p:spPr>
          <a:xfrm>
            <a:off x="722313" y="4406900"/>
            <a:ext cx="7772400" cy="1362075"/>
          </a:xfrm>
        </p:spPr>
        <p:txBody>
          <a:bodyPr anchor="t"/>
          <a:lstStyle>
            <a:lvl1pPr algn="l">
              <a:defRPr sz="4000" b="1" cap="all"/>
            </a:lvl1pPr>
          </a:lstStyle>
          <a:p>
            <a:r>
              <a:rPr lang="nl-NL"/>
              <a:t>Klik om de stijl te bewerken</a:t>
            </a:r>
          </a:p>
        </p:txBody>
      </p:sp>
      <p:sp>
        <p:nvSpPr>
          <p:cNvPr id="3" name="Tijdelijke aanduiding voor teks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nl-NL"/>
              <a:t>Klik om de modelstijlen te bewerken</a:t>
            </a:r>
          </a:p>
        </p:txBody>
      </p:sp>
      <p:sp>
        <p:nvSpPr>
          <p:cNvPr id="4" name="Rectangle 4"/>
          <p:cNvSpPr>
            <a:spLocks noGrp="1" noChangeArrowheads="1"/>
          </p:cNvSpPr>
          <p:nvPr>
            <p:ph type="dt" sz="half" idx="10"/>
          </p:nvPr>
        </p:nvSpPr>
        <p:spPr>
          <a:ln/>
        </p:spPr>
        <p:txBody>
          <a:bodyPr/>
          <a:lstStyle>
            <a:lvl1pPr>
              <a:defRPr/>
            </a:lvl1pPr>
          </a:lstStyle>
          <a:p>
            <a:pPr>
              <a:defRPr/>
            </a:pPr>
            <a:endParaRPr lang="nl-NL"/>
          </a:p>
        </p:txBody>
      </p:sp>
      <p:sp>
        <p:nvSpPr>
          <p:cNvPr id="5" name="Rectangle 5"/>
          <p:cNvSpPr>
            <a:spLocks noGrp="1" noChangeArrowheads="1"/>
          </p:cNvSpPr>
          <p:nvPr>
            <p:ph type="ftr" sz="quarter" idx="11"/>
          </p:nvPr>
        </p:nvSpPr>
        <p:spPr>
          <a:ln/>
        </p:spPr>
        <p:txBody>
          <a:bodyPr/>
          <a:lstStyle>
            <a:lvl1pPr>
              <a:defRPr/>
            </a:lvl1pPr>
          </a:lstStyle>
          <a:p>
            <a:pPr>
              <a:defRPr/>
            </a:pPr>
            <a:endParaRPr lang="nl-NL"/>
          </a:p>
        </p:txBody>
      </p:sp>
      <p:sp>
        <p:nvSpPr>
          <p:cNvPr id="6" name="Rectangle 6"/>
          <p:cNvSpPr>
            <a:spLocks noGrp="1" noChangeArrowheads="1"/>
          </p:cNvSpPr>
          <p:nvPr>
            <p:ph type="sldNum" sz="quarter" idx="12"/>
          </p:nvPr>
        </p:nvSpPr>
        <p:spPr>
          <a:ln/>
        </p:spPr>
        <p:txBody>
          <a:bodyPr/>
          <a:lstStyle>
            <a:lvl1pPr>
              <a:defRPr/>
            </a:lvl1pPr>
          </a:lstStyle>
          <a:p>
            <a:pPr>
              <a:defRPr/>
            </a:pPr>
            <a:fld id="{A9659C15-4527-42EA-AF47-5729C706ACD8}" type="slidenum">
              <a:rPr lang="nl-NL"/>
              <a:pPr>
                <a:defRPr/>
              </a:pPr>
              <a:t>‹#›</a:t>
            </a:fld>
            <a:endParaRPr lang="nl-NL"/>
          </a:p>
        </p:txBody>
      </p:sp>
    </p:spTree>
    <p:extLst>
      <p:ext uri="{BB962C8B-B14F-4D97-AF65-F5344CB8AC3E}">
        <p14:creationId xmlns:p14="http://schemas.microsoft.com/office/powerpoint/2010/main" val="2207223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nhoud van twe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inhoud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inhoud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5" name="Rectangle 4"/>
          <p:cNvSpPr>
            <a:spLocks noGrp="1" noChangeArrowheads="1"/>
          </p:cNvSpPr>
          <p:nvPr>
            <p:ph type="dt" sz="half" idx="10"/>
          </p:nvPr>
        </p:nvSpPr>
        <p:spPr>
          <a:ln/>
        </p:spPr>
        <p:txBody>
          <a:bodyPr/>
          <a:lstStyle>
            <a:lvl1pPr>
              <a:defRPr/>
            </a:lvl1pPr>
          </a:lstStyle>
          <a:p>
            <a:pPr>
              <a:defRPr/>
            </a:pPr>
            <a:endParaRPr lang="nl-NL"/>
          </a:p>
        </p:txBody>
      </p:sp>
      <p:sp>
        <p:nvSpPr>
          <p:cNvPr id="6" name="Rectangle 5"/>
          <p:cNvSpPr>
            <a:spLocks noGrp="1" noChangeArrowheads="1"/>
          </p:cNvSpPr>
          <p:nvPr>
            <p:ph type="ftr" sz="quarter" idx="11"/>
          </p:nvPr>
        </p:nvSpPr>
        <p:spPr>
          <a:ln/>
        </p:spPr>
        <p:txBody>
          <a:bodyPr/>
          <a:lstStyle>
            <a:lvl1pPr>
              <a:defRPr/>
            </a:lvl1pPr>
          </a:lstStyle>
          <a:p>
            <a:pPr>
              <a:defRPr/>
            </a:pPr>
            <a:endParaRPr lang="nl-NL"/>
          </a:p>
        </p:txBody>
      </p:sp>
      <p:sp>
        <p:nvSpPr>
          <p:cNvPr id="7" name="Rectangle 6"/>
          <p:cNvSpPr>
            <a:spLocks noGrp="1" noChangeArrowheads="1"/>
          </p:cNvSpPr>
          <p:nvPr>
            <p:ph type="sldNum" sz="quarter" idx="12"/>
          </p:nvPr>
        </p:nvSpPr>
        <p:spPr>
          <a:ln/>
        </p:spPr>
        <p:txBody>
          <a:bodyPr/>
          <a:lstStyle>
            <a:lvl1pPr>
              <a:defRPr/>
            </a:lvl1pPr>
          </a:lstStyle>
          <a:p>
            <a:pPr>
              <a:defRPr/>
            </a:pPr>
            <a:fld id="{AEF50BC4-0ECC-4DE6-BE24-2F6B274C0DE7}" type="slidenum">
              <a:rPr lang="nl-NL"/>
              <a:pPr>
                <a:defRPr/>
              </a:pPr>
              <a:t>‹#›</a:t>
            </a:fld>
            <a:endParaRPr lang="nl-NL"/>
          </a:p>
        </p:txBody>
      </p:sp>
    </p:spTree>
    <p:extLst>
      <p:ext uri="{BB962C8B-B14F-4D97-AF65-F5344CB8AC3E}">
        <p14:creationId xmlns:p14="http://schemas.microsoft.com/office/powerpoint/2010/main" val="475553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el 1"/>
          <p:cNvSpPr>
            <a:spLocks noGrp="1"/>
          </p:cNvSpPr>
          <p:nvPr>
            <p:ph type="title"/>
          </p:nvPr>
        </p:nvSpPr>
        <p:spPr>
          <a:xfrm>
            <a:off x="457200" y="274638"/>
            <a:ext cx="8229600" cy="1143000"/>
          </a:xfrm>
        </p:spPr>
        <p:txBody>
          <a:bodyPr/>
          <a:lstStyle>
            <a:lvl1pPr>
              <a:defRPr/>
            </a:lvl1pPr>
          </a:lstStyle>
          <a:p>
            <a:r>
              <a:rPr lang="nl-NL"/>
              <a:t>Klik om de stijl te bewerken</a:t>
            </a:r>
          </a:p>
        </p:txBody>
      </p:sp>
      <p:sp>
        <p:nvSpPr>
          <p:cNvPr id="3" name="Tijdelijke aanduiding voor teks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 om de modelstijlen te bewerken</a:t>
            </a:r>
          </a:p>
        </p:txBody>
      </p:sp>
      <p:sp>
        <p:nvSpPr>
          <p:cNvPr id="4" name="Tijdelijke aanduiding voor inhoud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teks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 om de modelstijlen te bewerken</a:t>
            </a:r>
          </a:p>
        </p:txBody>
      </p:sp>
      <p:sp>
        <p:nvSpPr>
          <p:cNvPr id="6" name="Tijdelijke aanduiding voor inhoud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7" name="Rectangle 4"/>
          <p:cNvSpPr>
            <a:spLocks noGrp="1" noChangeArrowheads="1"/>
          </p:cNvSpPr>
          <p:nvPr>
            <p:ph type="dt" sz="half" idx="10"/>
          </p:nvPr>
        </p:nvSpPr>
        <p:spPr>
          <a:ln/>
        </p:spPr>
        <p:txBody>
          <a:bodyPr/>
          <a:lstStyle>
            <a:lvl1pPr>
              <a:defRPr/>
            </a:lvl1pPr>
          </a:lstStyle>
          <a:p>
            <a:pPr>
              <a:defRPr/>
            </a:pPr>
            <a:endParaRPr lang="nl-NL"/>
          </a:p>
        </p:txBody>
      </p:sp>
      <p:sp>
        <p:nvSpPr>
          <p:cNvPr id="8" name="Rectangle 5"/>
          <p:cNvSpPr>
            <a:spLocks noGrp="1" noChangeArrowheads="1"/>
          </p:cNvSpPr>
          <p:nvPr>
            <p:ph type="ftr" sz="quarter" idx="11"/>
          </p:nvPr>
        </p:nvSpPr>
        <p:spPr>
          <a:ln/>
        </p:spPr>
        <p:txBody>
          <a:bodyPr/>
          <a:lstStyle>
            <a:lvl1pPr>
              <a:defRPr/>
            </a:lvl1pPr>
          </a:lstStyle>
          <a:p>
            <a:pPr>
              <a:defRPr/>
            </a:pPr>
            <a:endParaRPr lang="nl-NL"/>
          </a:p>
        </p:txBody>
      </p:sp>
      <p:sp>
        <p:nvSpPr>
          <p:cNvPr id="9" name="Rectangle 6"/>
          <p:cNvSpPr>
            <a:spLocks noGrp="1" noChangeArrowheads="1"/>
          </p:cNvSpPr>
          <p:nvPr>
            <p:ph type="sldNum" sz="quarter" idx="12"/>
          </p:nvPr>
        </p:nvSpPr>
        <p:spPr>
          <a:ln/>
        </p:spPr>
        <p:txBody>
          <a:bodyPr/>
          <a:lstStyle>
            <a:lvl1pPr>
              <a:defRPr/>
            </a:lvl1pPr>
          </a:lstStyle>
          <a:p>
            <a:pPr>
              <a:defRPr/>
            </a:pPr>
            <a:fld id="{B76C36B8-371D-459A-9121-DED95F8C94B1}" type="slidenum">
              <a:rPr lang="nl-NL"/>
              <a:pPr>
                <a:defRPr/>
              </a:pPr>
              <a:t>‹#›</a:t>
            </a:fld>
            <a:endParaRPr lang="nl-NL"/>
          </a:p>
        </p:txBody>
      </p:sp>
    </p:spTree>
    <p:extLst>
      <p:ext uri="{BB962C8B-B14F-4D97-AF65-F5344CB8AC3E}">
        <p14:creationId xmlns:p14="http://schemas.microsoft.com/office/powerpoint/2010/main" val="2130100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Rectangle 4"/>
          <p:cNvSpPr>
            <a:spLocks noGrp="1" noChangeArrowheads="1"/>
          </p:cNvSpPr>
          <p:nvPr>
            <p:ph type="dt" sz="half" idx="10"/>
          </p:nvPr>
        </p:nvSpPr>
        <p:spPr>
          <a:ln/>
        </p:spPr>
        <p:txBody>
          <a:bodyPr/>
          <a:lstStyle>
            <a:lvl1pPr>
              <a:defRPr/>
            </a:lvl1pPr>
          </a:lstStyle>
          <a:p>
            <a:pPr>
              <a:defRPr/>
            </a:pPr>
            <a:endParaRPr lang="nl-NL"/>
          </a:p>
        </p:txBody>
      </p:sp>
      <p:sp>
        <p:nvSpPr>
          <p:cNvPr id="4" name="Rectangle 5"/>
          <p:cNvSpPr>
            <a:spLocks noGrp="1" noChangeArrowheads="1"/>
          </p:cNvSpPr>
          <p:nvPr>
            <p:ph type="ftr" sz="quarter" idx="11"/>
          </p:nvPr>
        </p:nvSpPr>
        <p:spPr>
          <a:ln/>
        </p:spPr>
        <p:txBody>
          <a:bodyPr/>
          <a:lstStyle>
            <a:lvl1pPr>
              <a:defRPr/>
            </a:lvl1pPr>
          </a:lstStyle>
          <a:p>
            <a:pPr>
              <a:defRPr/>
            </a:pPr>
            <a:endParaRPr lang="nl-NL"/>
          </a:p>
        </p:txBody>
      </p:sp>
      <p:sp>
        <p:nvSpPr>
          <p:cNvPr id="5" name="Rectangle 6"/>
          <p:cNvSpPr>
            <a:spLocks noGrp="1" noChangeArrowheads="1"/>
          </p:cNvSpPr>
          <p:nvPr>
            <p:ph type="sldNum" sz="quarter" idx="12"/>
          </p:nvPr>
        </p:nvSpPr>
        <p:spPr>
          <a:ln/>
        </p:spPr>
        <p:txBody>
          <a:bodyPr/>
          <a:lstStyle>
            <a:lvl1pPr>
              <a:defRPr/>
            </a:lvl1pPr>
          </a:lstStyle>
          <a:p>
            <a:pPr>
              <a:defRPr/>
            </a:pPr>
            <a:fld id="{58394132-7CCC-4A17-BE58-37361C8A9853}" type="slidenum">
              <a:rPr lang="nl-NL"/>
              <a:pPr>
                <a:defRPr/>
              </a:pPr>
              <a:t>‹#›</a:t>
            </a:fld>
            <a:endParaRPr lang="nl-NL"/>
          </a:p>
        </p:txBody>
      </p:sp>
    </p:spTree>
    <p:extLst>
      <p:ext uri="{BB962C8B-B14F-4D97-AF65-F5344CB8AC3E}">
        <p14:creationId xmlns:p14="http://schemas.microsoft.com/office/powerpoint/2010/main" val="1104949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nl-NL"/>
          </a:p>
        </p:txBody>
      </p:sp>
      <p:sp>
        <p:nvSpPr>
          <p:cNvPr id="3" name="Rectangle 5"/>
          <p:cNvSpPr>
            <a:spLocks noGrp="1" noChangeArrowheads="1"/>
          </p:cNvSpPr>
          <p:nvPr>
            <p:ph type="ftr" sz="quarter" idx="11"/>
          </p:nvPr>
        </p:nvSpPr>
        <p:spPr>
          <a:ln/>
        </p:spPr>
        <p:txBody>
          <a:bodyPr/>
          <a:lstStyle>
            <a:lvl1pPr>
              <a:defRPr/>
            </a:lvl1pPr>
          </a:lstStyle>
          <a:p>
            <a:pPr>
              <a:defRPr/>
            </a:pPr>
            <a:endParaRPr lang="nl-NL"/>
          </a:p>
        </p:txBody>
      </p:sp>
      <p:sp>
        <p:nvSpPr>
          <p:cNvPr id="4" name="Rectangle 6"/>
          <p:cNvSpPr>
            <a:spLocks noGrp="1" noChangeArrowheads="1"/>
          </p:cNvSpPr>
          <p:nvPr>
            <p:ph type="sldNum" sz="quarter" idx="12"/>
          </p:nvPr>
        </p:nvSpPr>
        <p:spPr>
          <a:ln/>
        </p:spPr>
        <p:txBody>
          <a:bodyPr/>
          <a:lstStyle>
            <a:lvl1pPr>
              <a:defRPr/>
            </a:lvl1pPr>
          </a:lstStyle>
          <a:p>
            <a:pPr>
              <a:defRPr/>
            </a:pPr>
            <a:fld id="{2087FEEA-A9FD-4D9B-8AC1-907C75895D54}" type="slidenum">
              <a:rPr lang="nl-NL"/>
              <a:pPr>
                <a:defRPr/>
              </a:pPr>
              <a:t>‹#›</a:t>
            </a:fld>
            <a:endParaRPr lang="nl-NL"/>
          </a:p>
        </p:txBody>
      </p:sp>
    </p:spTree>
    <p:extLst>
      <p:ext uri="{BB962C8B-B14F-4D97-AF65-F5344CB8AC3E}">
        <p14:creationId xmlns:p14="http://schemas.microsoft.com/office/powerpoint/2010/main" val="2552804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457200" y="273050"/>
            <a:ext cx="3008313" cy="1162050"/>
          </a:xfrm>
        </p:spPr>
        <p:txBody>
          <a:bodyPr anchor="b"/>
          <a:lstStyle>
            <a:lvl1pPr algn="l">
              <a:defRPr sz="2000" b="1"/>
            </a:lvl1pPr>
          </a:lstStyle>
          <a:p>
            <a:r>
              <a:rPr lang="nl-NL"/>
              <a:t>Klik om de stijl te bewerken</a:t>
            </a:r>
          </a:p>
        </p:txBody>
      </p:sp>
      <p:sp>
        <p:nvSpPr>
          <p:cNvPr id="3" name="Tijdelijke aanduiding voor inhoud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teks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nl-NL"/>
              <a:t>Klik om de modelstijlen te bewerken</a:t>
            </a:r>
          </a:p>
        </p:txBody>
      </p:sp>
      <p:sp>
        <p:nvSpPr>
          <p:cNvPr id="5" name="Rectangle 4"/>
          <p:cNvSpPr>
            <a:spLocks noGrp="1" noChangeArrowheads="1"/>
          </p:cNvSpPr>
          <p:nvPr>
            <p:ph type="dt" sz="half" idx="10"/>
          </p:nvPr>
        </p:nvSpPr>
        <p:spPr>
          <a:ln/>
        </p:spPr>
        <p:txBody>
          <a:bodyPr/>
          <a:lstStyle>
            <a:lvl1pPr>
              <a:defRPr/>
            </a:lvl1pPr>
          </a:lstStyle>
          <a:p>
            <a:pPr>
              <a:defRPr/>
            </a:pPr>
            <a:endParaRPr lang="nl-NL"/>
          </a:p>
        </p:txBody>
      </p:sp>
      <p:sp>
        <p:nvSpPr>
          <p:cNvPr id="6" name="Rectangle 5"/>
          <p:cNvSpPr>
            <a:spLocks noGrp="1" noChangeArrowheads="1"/>
          </p:cNvSpPr>
          <p:nvPr>
            <p:ph type="ftr" sz="quarter" idx="11"/>
          </p:nvPr>
        </p:nvSpPr>
        <p:spPr>
          <a:ln/>
        </p:spPr>
        <p:txBody>
          <a:bodyPr/>
          <a:lstStyle>
            <a:lvl1pPr>
              <a:defRPr/>
            </a:lvl1pPr>
          </a:lstStyle>
          <a:p>
            <a:pPr>
              <a:defRPr/>
            </a:pPr>
            <a:endParaRPr lang="nl-NL"/>
          </a:p>
        </p:txBody>
      </p:sp>
      <p:sp>
        <p:nvSpPr>
          <p:cNvPr id="7" name="Rectangle 6"/>
          <p:cNvSpPr>
            <a:spLocks noGrp="1" noChangeArrowheads="1"/>
          </p:cNvSpPr>
          <p:nvPr>
            <p:ph type="sldNum" sz="quarter" idx="12"/>
          </p:nvPr>
        </p:nvSpPr>
        <p:spPr>
          <a:ln/>
        </p:spPr>
        <p:txBody>
          <a:bodyPr/>
          <a:lstStyle>
            <a:lvl1pPr>
              <a:defRPr/>
            </a:lvl1pPr>
          </a:lstStyle>
          <a:p>
            <a:pPr>
              <a:defRPr/>
            </a:pPr>
            <a:fld id="{BEA7761D-7EA6-4DB8-8E91-EC9BFA097861}" type="slidenum">
              <a:rPr lang="nl-NL"/>
              <a:pPr>
                <a:defRPr/>
              </a:pPr>
              <a:t>‹#›</a:t>
            </a:fld>
            <a:endParaRPr lang="nl-NL"/>
          </a:p>
        </p:txBody>
      </p:sp>
    </p:spTree>
    <p:extLst>
      <p:ext uri="{BB962C8B-B14F-4D97-AF65-F5344CB8AC3E}">
        <p14:creationId xmlns:p14="http://schemas.microsoft.com/office/powerpoint/2010/main" val="352429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1792288" y="4800600"/>
            <a:ext cx="5486400" cy="566738"/>
          </a:xfrm>
        </p:spPr>
        <p:txBody>
          <a:bodyPr anchor="b"/>
          <a:lstStyle>
            <a:lvl1pPr algn="l">
              <a:defRPr sz="2000" b="1"/>
            </a:lvl1pPr>
          </a:lstStyle>
          <a:p>
            <a:r>
              <a:rPr lang="nl-NL"/>
              <a:t>Klik om de stijl te bewerken</a:t>
            </a:r>
          </a:p>
        </p:txBody>
      </p:sp>
      <p:sp>
        <p:nvSpPr>
          <p:cNvPr id="3" name="Tijdelijke aanduiding voor afbeelding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nl-NL" noProof="0"/>
              <a:t>Klik op het pictogram als u een afbeelding wilt toevoegen</a:t>
            </a:r>
          </a:p>
        </p:txBody>
      </p:sp>
      <p:sp>
        <p:nvSpPr>
          <p:cNvPr id="4" name="Tijdelijke aanduiding voor teks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nl-NL"/>
              <a:t>Klik om de modelstijlen te bewerken</a:t>
            </a:r>
          </a:p>
        </p:txBody>
      </p:sp>
      <p:sp>
        <p:nvSpPr>
          <p:cNvPr id="5" name="Rectangle 4"/>
          <p:cNvSpPr>
            <a:spLocks noGrp="1" noChangeArrowheads="1"/>
          </p:cNvSpPr>
          <p:nvPr>
            <p:ph type="dt" sz="half" idx="10"/>
          </p:nvPr>
        </p:nvSpPr>
        <p:spPr>
          <a:ln/>
        </p:spPr>
        <p:txBody>
          <a:bodyPr/>
          <a:lstStyle>
            <a:lvl1pPr>
              <a:defRPr/>
            </a:lvl1pPr>
          </a:lstStyle>
          <a:p>
            <a:pPr>
              <a:defRPr/>
            </a:pPr>
            <a:endParaRPr lang="nl-NL"/>
          </a:p>
        </p:txBody>
      </p:sp>
      <p:sp>
        <p:nvSpPr>
          <p:cNvPr id="6" name="Rectangle 5"/>
          <p:cNvSpPr>
            <a:spLocks noGrp="1" noChangeArrowheads="1"/>
          </p:cNvSpPr>
          <p:nvPr>
            <p:ph type="ftr" sz="quarter" idx="11"/>
          </p:nvPr>
        </p:nvSpPr>
        <p:spPr>
          <a:ln/>
        </p:spPr>
        <p:txBody>
          <a:bodyPr/>
          <a:lstStyle>
            <a:lvl1pPr>
              <a:defRPr/>
            </a:lvl1pPr>
          </a:lstStyle>
          <a:p>
            <a:pPr>
              <a:defRPr/>
            </a:pPr>
            <a:endParaRPr lang="nl-NL"/>
          </a:p>
        </p:txBody>
      </p:sp>
      <p:sp>
        <p:nvSpPr>
          <p:cNvPr id="7" name="Rectangle 6"/>
          <p:cNvSpPr>
            <a:spLocks noGrp="1" noChangeArrowheads="1"/>
          </p:cNvSpPr>
          <p:nvPr>
            <p:ph type="sldNum" sz="quarter" idx="12"/>
          </p:nvPr>
        </p:nvSpPr>
        <p:spPr>
          <a:ln/>
        </p:spPr>
        <p:txBody>
          <a:bodyPr/>
          <a:lstStyle>
            <a:lvl1pPr>
              <a:defRPr/>
            </a:lvl1pPr>
          </a:lstStyle>
          <a:p>
            <a:pPr>
              <a:defRPr/>
            </a:pPr>
            <a:fld id="{FE8673D8-DEE6-4D60-85B4-02B979ADCB4D}" type="slidenum">
              <a:rPr lang="nl-NL"/>
              <a:pPr>
                <a:defRPr/>
              </a:pPr>
              <a:t>‹#›</a:t>
            </a:fld>
            <a:endParaRPr lang="nl-NL"/>
          </a:p>
        </p:txBody>
      </p:sp>
    </p:spTree>
    <p:extLst>
      <p:ext uri="{BB962C8B-B14F-4D97-AF65-F5344CB8AC3E}">
        <p14:creationId xmlns:p14="http://schemas.microsoft.com/office/powerpoint/2010/main" val="4053236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verticale tekst 2"/>
          <p:cNvSpPr>
            <a:spLocks noGrp="1"/>
          </p:cNvSpPr>
          <p:nvPr>
            <p:ph type="body" orient="vert" idx="1"/>
          </p:nvPr>
        </p:nvSpPr>
        <p:spPr/>
        <p:txBody>
          <a:bodyPr vert="eaVert"/>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Rectangle 4"/>
          <p:cNvSpPr>
            <a:spLocks noGrp="1" noChangeArrowheads="1"/>
          </p:cNvSpPr>
          <p:nvPr>
            <p:ph type="dt" sz="half" idx="10"/>
          </p:nvPr>
        </p:nvSpPr>
        <p:spPr>
          <a:ln/>
        </p:spPr>
        <p:txBody>
          <a:bodyPr/>
          <a:lstStyle>
            <a:lvl1pPr>
              <a:defRPr/>
            </a:lvl1pPr>
          </a:lstStyle>
          <a:p>
            <a:pPr>
              <a:defRPr/>
            </a:pPr>
            <a:endParaRPr lang="nl-NL"/>
          </a:p>
        </p:txBody>
      </p:sp>
      <p:sp>
        <p:nvSpPr>
          <p:cNvPr id="5" name="Rectangle 5"/>
          <p:cNvSpPr>
            <a:spLocks noGrp="1" noChangeArrowheads="1"/>
          </p:cNvSpPr>
          <p:nvPr>
            <p:ph type="ftr" sz="quarter" idx="11"/>
          </p:nvPr>
        </p:nvSpPr>
        <p:spPr>
          <a:ln/>
        </p:spPr>
        <p:txBody>
          <a:bodyPr/>
          <a:lstStyle>
            <a:lvl1pPr>
              <a:defRPr/>
            </a:lvl1pPr>
          </a:lstStyle>
          <a:p>
            <a:pPr>
              <a:defRPr/>
            </a:pPr>
            <a:endParaRPr lang="nl-NL"/>
          </a:p>
        </p:txBody>
      </p:sp>
      <p:sp>
        <p:nvSpPr>
          <p:cNvPr id="6" name="Rectangle 6"/>
          <p:cNvSpPr>
            <a:spLocks noGrp="1" noChangeArrowheads="1"/>
          </p:cNvSpPr>
          <p:nvPr>
            <p:ph type="sldNum" sz="quarter" idx="12"/>
          </p:nvPr>
        </p:nvSpPr>
        <p:spPr>
          <a:ln/>
        </p:spPr>
        <p:txBody>
          <a:bodyPr/>
          <a:lstStyle>
            <a:lvl1pPr>
              <a:defRPr/>
            </a:lvl1pPr>
          </a:lstStyle>
          <a:p>
            <a:pPr>
              <a:defRPr/>
            </a:pPr>
            <a:fld id="{77872AF8-8EB4-4FCF-809F-B891F138BC08}" type="slidenum">
              <a:rPr lang="nl-NL"/>
              <a:pPr>
                <a:defRPr/>
              </a:pPr>
              <a:t>‹#›</a:t>
            </a:fld>
            <a:endParaRPr lang="nl-NL"/>
          </a:p>
        </p:txBody>
      </p:sp>
    </p:spTree>
    <p:extLst>
      <p:ext uri="{BB962C8B-B14F-4D97-AF65-F5344CB8AC3E}">
        <p14:creationId xmlns:p14="http://schemas.microsoft.com/office/powerpoint/2010/main" val="169200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e titel 1"/>
          <p:cNvSpPr>
            <a:spLocks noGrp="1"/>
          </p:cNvSpPr>
          <p:nvPr>
            <p:ph type="title" orient="vert"/>
          </p:nvPr>
        </p:nvSpPr>
        <p:spPr>
          <a:xfrm>
            <a:off x="6515100" y="609600"/>
            <a:ext cx="1943100" cy="5486400"/>
          </a:xfrm>
        </p:spPr>
        <p:txBody>
          <a:bodyPr vert="eaVert"/>
          <a:lstStyle/>
          <a:p>
            <a:r>
              <a:rPr lang="nl-NL"/>
              <a:t>Klik om de stijl te bewerken</a:t>
            </a:r>
          </a:p>
        </p:txBody>
      </p:sp>
      <p:sp>
        <p:nvSpPr>
          <p:cNvPr id="3" name="Tijdelijke aanduiding voor verticale tekst 2"/>
          <p:cNvSpPr>
            <a:spLocks noGrp="1"/>
          </p:cNvSpPr>
          <p:nvPr>
            <p:ph type="body" orient="vert" idx="1"/>
          </p:nvPr>
        </p:nvSpPr>
        <p:spPr>
          <a:xfrm>
            <a:off x="685800" y="609600"/>
            <a:ext cx="5676900" cy="5486400"/>
          </a:xfrm>
        </p:spPr>
        <p:txBody>
          <a:bodyPr vert="eaVert"/>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Rectangle 4"/>
          <p:cNvSpPr>
            <a:spLocks noGrp="1" noChangeArrowheads="1"/>
          </p:cNvSpPr>
          <p:nvPr>
            <p:ph type="dt" sz="half" idx="10"/>
          </p:nvPr>
        </p:nvSpPr>
        <p:spPr>
          <a:ln/>
        </p:spPr>
        <p:txBody>
          <a:bodyPr/>
          <a:lstStyle>
            <a:lvl1pPr>
              <a:defRPr/>
            </a:lvl1pPr>
          </a:lstStyle>
          <a:p>
            <a:pPr>
              <a:defRPr/>
            </a:pPr>
            <a:endParaRPr lang="nl-NL"/>
          </a:p>
        </p:txBody>
      </p:sp>
      <p:sp>
        <p:nvSpPr>
          <p:cNvPr id="5" name="Rectangle 5"/>
          <p:cNvSpPr>
            <a:spLocks noGrp="1" noChangeArrowheads="1"/>
          </p:cNvSpPr>
          <p:nvPr>
            <p:ph type="ftr" sz="quarter" idx="11"/>
          </p:nvPr>
        </p:nvSpPr>
        <p:spPr>
          <a:ln/>
        </p:spPr>
        <p:txBody>
          <a:bodyPr/>
          <a:lstStyle>
            <a:lvl1pPr>
              <a:defRPr/>
            </a:lvl1pPr>
          </a:lstStyle>
          <a:p>
            <a:pPr>
              <a:defRPr/>
            </a:pPr>
            <a:endParaRPr lang="nl-NL"/>
          </a:p>
        </p:txBody>
      </p:sp>
      <p:sp>
        <p:nvSpPr>
          <p:cNvPr id="6" name="Rectangle 6"/>
          <p:cNvSpPr>
            <a:spLocks noGrp="1" noChangeArrowheads="1"/>
          </p:cNvSpPr>
          <p:nvPr>
            <p:ph type="sldNum" sz="quarter" idx="12"/>
          </p:nvPr>
        </p:nvSpPr>
        <p:spPr>
          <a:ln/>
        </p:spPr>
        <p:txBody>
          <a:bodyPr/>
          <a:lstStyle>
            <a:lvl1pPr>
              <a:defRPr/>
            </a:lvl1pPr>
          </a:lstStyle>
          <a:p>
            <a:pPr>
              <a:defRPr/>
            </a:pPr>
            <a:fld id="{9A4BDD3F-DDE8-4A9C-8029-9F3592FCA49A}" type="slidenum">
              <a:rPr lang="nl-NL"/>
              <a:pPr>
                <a:defRPr/>
              </a:pPr>
              <a:t>‹#›</a:t>
            </a:fld>
            <a:endParaRPr lang="nl-NL"/>
          </a:p>
        </p:txBody>
      </p:sp>
    </p:spTree>
    <p:extLst>
      <p:ext uri="{BB962C8B-B14F-4D97-AF65-F5344CB8AC3E}">
        <p14:creationId xmlns:p14="http://schemas.microsoft.com/office/powerpoint/2010/main" val="1591110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nl-NL" altLang="nl-NL"/>
              <a:t>Klik om het opmaakprofiel van de modeltitel te bewerken</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nl-NL" altLang="nl-NL"/>
              <a:t>Klik om de opmaakprofielen van de modeltekst te bewerken</a:t>
            </a:r>
          </a:p>
          <a:p>
            <a:pPr lvl="1"/>
            <a:r>
              <a:rPr lang="nl-NL" altLang="nl-NL"/>
              <a:t>Tweede niveau</a:t>
            </a:r>
          </a:p>
          <a:p>
            <a:pPr lvl="2"/>
            <a:r>
              <a:rPr lang="nl-NL" altLang="nl-NL"/>
              <a:t>Derde niveau</a:t>
            </a:r>
          </a:p>
          <a:p>
            <a:pPr lvl="3"/>
            <a:r>
              <a:rPr lang="nl-NL" altLang="nl-NL"/>
              <a:t>Vierde niveau</a:t>
            </a:r>
          </a:p>
          <a:p>
            <a:pPr lvl="4"/>
            <a:r>
              <a:rPr lang="nl-NL" altLang="nl-NL"/>
              <a:t>Vijfde niveau</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latin typeface="+mn-lt"/>
                <a:cs typeface="+mn-cs"/>
              </a:defRPr>
            </a:lvl1pPr>
          </a:lstStyle>
          <a:p>
            <a:pPr>
              <a:defRPr/>
            </a:pPr>
            <a:endParaRPr lang="nl-NL"/>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mn-lt"/>
                <a:cs typeface="+mn-cs"/>
              </a:defRPr>
            </a:lvl1pPr>
          </a:lstStyle>
          <a:p>
            <a:pPr>
              <a:defRPr/>
            </a:pPr>
            <a:endParaRPr lang="nl-NL"/>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latin typeface="+mn-lt"/>
                <a:cs typeface="+mn-cs"/>
              </a:defRPr>
            </a:lvl1pPr>
          </a:lstStyle>
          <a:p>
            <a:pPr>
              <a:defRPr/>
            </a:pPr>
            <a:fld id="{3CCA268B-88DD-44B0-AD24-94F43A770022}" type="slidenum">
              <a:rPr lang="nl-NL"/>
              <a:pPr>
                <a:defRPr/>
              </a:pPr>
              <a:t>‹#›</a:t>
            </a:fld>
            <a:endParaRPr lang="nl-NL"/>
          </a:p>
        </p:txBody>
      </p:sp>
    </p:spTree>
  </p:cSld>
  <p:clrMap bg1="lt1" tx1="dk1" bg2="lt2" tx2="dk2" accent1="accent1" accent2="accent2" accent3="accent3" accent4="accent4" accent5="accent5" accent6="accent6" hlink="hlink" folHlink="folHlink"/>
  <p:sldLayoutIdLst>
    <p:sldLayoutId id="2147483769" r:id="rId1"/>
    <p:sldLayoutId id="214748377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ctr" rtl="0" eaLnBrk="1" fontAlgn="base" hangingPunct="1">
        <a:spcBef>
          <a:spcPct val="0"/>
        </a:spcBef>
        <a:spcAft>
          <a:spcPct val="0"/>
        </a:spcAft>
        <a:defRPr sz="3600">
          <a:solidFill>
            <a:schemeClr val="tx2"/>
          </a:solidFill>
          <a:latin typeface="Arial" pitchFamily="34" charset="0"/>
          <a:ea typeface="+mj-ea"/>
          <a:cs typeface="Arial" pitchFamily="34" charset="0"/>
        </a:defRPr>
      </a:lvl1pPr>
      <a:lvl2pPr algn="ctr" rtl="0" eaLnBrk="1" fontAlgn="base" hangingPunct="1">
        <a:spcBef>
          <a:spcPct val="0"/>
        </a:spcBef>
        <a:spcAft>
          <a:spcPct val="0"/>
        </a:spcAft>
        <a:defRPr sz="3600">
          <a:solidFill>
            <a:schemeClr val="tx2"/>
          </a:solidFill>
          <a:latin typeface="Arial" charset="0"/>
          <a:cs typeface="Arial" charset="0"/>
        </a:defRPr>
      </a:lvl2pPr>
      <a:lvl3pPr algn="ctr" rtl="0" eaLnBrk="1" fontAlgn="base" hangingPunct="1">
        <a:spcBef>
          <a:spcPct val="0"/>
        </a:spcBef>
        <a:spcAft>
          <a:spcPct val="0"/>
        </a:spcAft>
        <a:defRPr sz="3600">
          <a:solidFill>
            <a:schemeClr val="tx2"/>
          </a:solidFill>
          <a:latin typeface="Arial" charset="0"/>
          <a:cs typeface="Arial" charset="0"/>
        </a:defRPr>
      </a:lvl3pPr>
      <a:lvl4pPr algn="ctr" rtl="0" eaLnBrk="1" fontAlgn="base" hangingPunct="1">
        <a:spcBef>
          <a:spcPct val="0"/>
        </a:spcBef>
        <a:spcAft>
          <a:spcPct val="0"/>
        </a:spcAft>
        <a:defRPr sz="3600">
          <a:solidFill>
            <a:schemeClr val="tx2"/>
          </a:solidFill>
          <a:latin typeface="Arial" charset="0"/>
          <a:cs typeface="Arial" charset="0"/>
        </a:defRPr>
      </a:lvl4pPr>
      <a:lvl5pPr algn="ctr" rtl="0" eaLnBrk="1" fontAlgn="base" hangingPunct="1">
        <a:spcBef>
          <a:spcPct val="0"/>
        </a:spcBef>
        <a:spcAft>
          <a:spcPct val="0"/>
        </a:spcAft>
        <a:defRPr sz="36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Times New Roman" charset="0"/>
        </a:defRPr>
      </a:lvl6pPr>
      <a:lvl7pPr marL="914400" algn="ctr" rtl="0" eaLnBrk="1" fontAlgn="base" hangingPunct="1">
        <a:spcBef>
          <a:spcPct val="0"/>
        </a:spcBef>
        <a:spcAft>
          <a:spcPct val="0"/>
        </a:spcAft>
        <a:defRPr sz="4400">
          <a:solidFill>
            <a:schemeClr val="tx2"/>
          </a:solidFill>
          <a:latin typeface="Times New Roman" charset="0"/>
        </a:defRPr>
      </a:lvl7pPr>
      <a:lvl8pPr marL="1371600" algn="ctr" rtl="0" eaLnBrk="1" fontAlgn="base" hangingPunct="1">
        <a:spcBef>
          <a:spcPct val="0"/>
        </a:spcBef>
        <a:spcAft>
          <a:spcPct val="0"/>
        </a:spcAft>
        <a:defRPr sz="4400">
          <a:solidFill>
            <a:schemeClr val="tx2"/>
          </a:solidFill>
          <a:latin typeface="Times New Roman" charset="0"/>
        </a:defRPr>
      </a:lvl8pPr>
      <a:lvl9pPr marL="1828800" algn="ctr" rtl="0" eaLnBrk="1" fontAlgn="base" hangingPunct="1">
        <a:spcBef>
          <a:spcPct val="0"/>
        </a:spcBef>
        <a:spcAft>
          <a:spcPct val="0"/>
        </a:spcAft>
        <a:defRPr sz="4400">
          <a:solidFill>
            <a:schemeClr val="tx2"/>
          </a:solidFill>
          <a:latin typeface="Times New Roman" charset="0"/>
        </a:defRPr>
      </a:lvl9pPr>
    </p:titleStyle>
    <p:bodyStyle>
      <a:lvl1pPr marL="342900" indent="-342900" algn="l" rtl="0" eaLnBrk="1" fontAlgn="base" hangingPunct="1">
        <a:spcBef>
          <a:spcPct val="20000"/>
        </a:spcBef>
        <a:spcAft>
          <a:spcPct val="0"/>
        </a:spcAft>
        <a:buChar char="•"/>
        <a:defRPr sz="2400">
          <a:solidFill>
            <a:schemeClr val="tx1"/>
          </a:solidFill>
          <a:latin typeface="Arial" pitchFamily="34" charset="0"/>
          <a:ea typeface="+mn-ea"/>
          <a:cs typeface="Arial" pitchFamily="34" charset="0"/>
        </a:defRPr>
      </a:lvl1pPr>
      <a:lvl2pPr marL="742950" indent="-285750" algn="l" rtl="0" eaLnBrk="1" fontAlgn="base" hangingPunct="1">
        <a:spcBef>
          <a:spcPct val="20000"/>
        </a:spcBef>
        <a:spcAft>
          <a:spcPct val="0"/>
        </a:spcAft>
        <a:buChar char="–"/>
        <a:defRPr sz="2400">
          <a:solidFill>
            <a:schemeClr val="tx1"/>
          </a:solidFill>
          <a:latin typeface="Arial" pitchFamily="34" charset="0"/>
          <a:cs typeface="Arial" pitchFamily="34" charset="0"/>
        </a:defRPr>
      </a:lvl2pPr>
      <a:lvl3pPr marL="1143000" indent="-228600" algn="l" rtl="0" eaLnBrk="1" fontAlgn="base" hangingPunct="1">
        <a:spcBef>
          <a:spcPct val="20000"/>
        </a:spcBef>
        <a:spcAft>
          <a:spcPct val="0"/>
        </a:spcAft>
        <a:buChar char="•"/>
        <a:defRPr sz="2400">
          <a:solidFill>
            <a:schemeClr val="tx1"/>
          </a:solidFill>
          <a:latin typeface="Arial" pitchFamily="34" charset="0"/>
          <a:cs typeface="Arial" pitchFamily="34" charset="0"/>
        </a:defRPr>
      </a:lvl3pPr>
      <a:lvl4pPr marL="1600200" indent="-228600" algn="l" rtl="0" eaLnBrk="1" fontAlgn="base" hangingPunct="1">
        <a:spcBef>
          <a:spcPct val="20000"/>
        </a:spcBef>
        <a:spcAft>
          <a:spcPct val="0"/>
        </a:spcAft>
        <a:buChar char="–"/>
        <a:defRPr sz="2400">
          <a:solidFill>
            <a:schemeClr val="tx1"/>
          </a:solidFill>
          <a:latin typeface="Arial" pitchFamily="34" charset="0"/>
          <a:cs typeface="Arial" pitchFamily="34" charset="0"/>
        </a:defRPr>
      </a:lvl4pPr>
      <a:lvl5pPr marL="2057400" indent="-228600" algn="l" rtl="0" eaLnBrk="1" fontAlgn="base" hangingPunct="1">
        <a:spcBef>
          <a:spcPct val="20000"/>
        </a:spcBef>
        <a:spcAft>
          <a:spcPct val="0"/>
        </a:spcAft>
        <a:buChar char="»"/>
        <a:defRPr sz="2400">
          <a:solidFill>
            <a:schemeClr val="tx1"/>
          </a:solidFill>
          <a:latin typeface="Arial" pitchFamily="34" charset="0"/>
          <a:cs typeface="Arial" pitchFamily="34" charset="0"/>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Ldza3txPNTA"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2.png"/></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W88Sact1kw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bnnvara.nl/khalidensophie/videos/602244" TargetMode="Externa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31.tiff"/><Relationship Id="rId5" Type="http://schemas.openxmlformats.org/officeDocument/2006/relationships/image" Target="../media/image30.tiff"/><Relationship Id="rId4" Type="http://schemas.openxmlformats.org/officeDocument/2006/relationships/image" Target="../media/image29.tiff"/></Relationships>
</file>

<file path=ppt/slides/_rels/slide3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doi.org/10.1108/TQM-04-2018-0045" TargetMode="External"/><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hyperlink" Target="https://www.youtube.com/watch?v=XuVmKFkEYc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685800" y="182860"/>
            <a:ext cx="7772400" cy="1143000"/>
          </a:xfrm>
        </p:spPr>
        <p:txBody>
          <a:bodyPr/>
          <a:lstStyle/>
          <a:p>
            <a:r>
              <a:rPr lang="nl-NL" sz="2400" dirty="0">
                <a:solidFill>
                  <a:srgbClr val="00A7A2"/>
                </a:solidFill>
              </a:rPr>
              <a:t>Vier redenen voor een aparte bijeenkomst over kwaliteit in dynamische en complexe omgevingen </a:t>
            </a:r>
          </a:p>
        </p:txBody>
      </p:sp>
      <p:sp>
        <p:nvSpPr>
          <p:cNvPr id="3" name="Tijdelijke aanduiding voor inhoud 2"/>
          <p:cNvSpPr>
            <a:spLocks noGrp="1"/>
          </p:cNvSpPr>
          <p:nvPr>
            <p:ph idx="1"/>
          </p:nvPr>
        </p:nvSpPr>
        <p:spPr>
          <a:xfrm>
            <a:off x="539552" y="1556792"/>
            <a:ext cx="8064896" cy="4114800"/>
          </a:xfrm>
        </p:spPr>
        <p:txBody>
          <a:bodyPr/>
          <a:lstStyle/>
          <a:p>
            <a:pPr marL="457200" indent="-457200">
              <a:buAutoNum type="arabicPeriod"/>
            </a:pPr>
            <a:r>
              <a:rPr lang="nl-NL" sz="2200" dirty="0"/>
              <a:t>We hebben allen verschillende ervaringen met kwaliteit. We verschillen van mening over wat kwaliteit is.</a:t>
            </a:r>
          </a:p>
          <a:p>
            <a:pPr marL="457200" indent="-457200">
              <a:buAutoNum type="arabicPeriod"/>
            </a:pPr>
            <a:r>
              <a:rPr lang="nl-NL" sz="2200" dirty="0"/>
              <a:t>De wereld is complex, onzeker,.. Kwaliteit is onder dergelijke omstandigheden moeilijk te beheersen. Traditionele manieren van kwaliteitszorg werken niet meer (optimaal).</a:t>
            </a:r>
          </a:p>
          <a:p>
            <a:pPr marL="457200" indent="-457200">
              <a:buAutoNum type="arabicPeriod"/>
            </a:pPr>
            <a:r>
              <a:rPr lang="nl-NL" sz="2200" dirty="0">
                <a:solidFill>
                  <a:schemeClr val="bg1">
                    <a:lumMod val="65000"/>
                  </a:schemeClr>
                </a:solidFill>
              </a:rPr>
              <a:t>Veel kwaliteit is niet georganiseerd via de formele organisatiekanalen maar ontstaat (</a:t>
            </a:r>
            <a:r>
              <a:rPr lang="nl-NL" sz="2200" dirty="0" err="1">
                <a:solidFill>
                  <a:schemeClr val="bg1">
                    <a:lumMod val="65000"/>
                  </a:schemeClr>
                </a:solidFill>
              </a:rPr>
              <a:t>emergeert</a:t>
            </a:r>
            <a:r>
              <a:rPr lang="nl-NL" sz="2200" dirty="0">
                <a:solidFill>
                  <a:schemeClr val="bg1">
                    <a:lumMod val="65000"/>
                  </a:schemeClr>
                </a:solidFill>
              </a:rPr>
              <a:t>) door zelforganisatie. </a:t>
            </a:r>
          </a:p>
          <a:p>
            <a:pPr marL="457200" indent="-457200">
              <a:buAutoNum type="arabicPeriod"/>
            </a:pPr>
            <a:r>
              <a:rPr lang="nl-NL" sz="2200" dirty="0">
                <a:solidFill>
                  <a:schemeClr val="bg1">
                    <a:lumMod val="65000"/>
                  </a:schemeClr>
                </a:solidFill>
              </a:rPr>
              <a:t>We kunnen de huidige problemen alleen maar oplossen door middel van co-creatie / co-design.</a:t>
            </a:r>
          </a:p>
          <a:p>
            <a:pPr marL="0" indent="0">
              <a:buNone/>
            </a:pPr>
            <a:endParaRPr lang="nl-NL" dirty="0"/>
          </a:p>
          <a:p>
            <a:pPr marL="457200" indent="-457200">
              <a:buFont typeface="+mj-lt"/>
              <a:buAutoNum type="arabicPeriod"/>
            </a:pPr>
            <a:endParaRPr lang="nl-NL" dirty="0"/>
          </a:p>
          <a:p>
            <a:pPr marL="457200" indent="-457200">
              <a:buFont typeface="+mj-lt"/>
              <a:buAutoNum type="arabicPeriod"/>
            </a:pPr>
            <a:endParaRPr lang="nl-NL" dirty="0"/>
          </a:p>
        </p:txBody>
      </p:sp>
    </p:spTree>
    <p:extLst>
      <p:ext uri="{BB962C8B-B14F-4D97-AF65-F5344CB8AC3E}">
        <p14:creationId xmlns:p14="http://schemas.microsoft.com/office/powerpoint/2010/main" val="686298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5C629-01B3-4D43-814E-83274E17559F}"/>
              </a:ext>
            </a:extLst>
          </p:cNvPr>
          <p:cNvSpPr>
            <a:spLocks noGrp="1"/>
          </p:cNvSpPr>
          <p:nvPr>
            <p:ph type="title"/>
          </p:nvPr>
        </p:nvSpPr>
        <p:spPr>
          <a:xfrm>
            <a:off x="701407" y="15570"/>
            <a:ext cx="7772400" cy="1143000"/>
          </a:xfrm>
        </p:spPr>
        <p:txBody>
          <a:bodyPr/>
          <a:lstStyle/>
          <a:p>
            <a:r>
              <a:rPr lang="en-NL" dirty="0">
                <a:solidFill>
                  <a:srgbClr val="00ACB0"/>
                </a:solidFill>
              </a:rPr>
              <a:t>Agenda</a:t>
            </a:r>
          </a:p>
        </p:txBody>
      </p:sp>
      <p:sp>
        <p:nvSpPr>
          <p:cNvPr id="3" name="Content Placeholder 2">
            <a:extLst>
              <a:ext uri="{FF2B5EF4-FFF2-40B4-BE49-F238E27FC236}">
                <a16:creationId xmlns:a16="http://schemas.microsoft.com/office/drawing/2014/main" id="{D3E248D1-05DD-C542-B05B-0B11ECA13EDE}"/>
              </a:ext>
            </a:extLst>
          </p:cNvPr>
          <p:cNvSpPr>
            <a:spLocks noGrp="1"/>
          </p:cNvSpPr>
          <p:nvPr>
            <p:ph idx="1"/>
          </p:nvPr>
        </p:nvSpPr>
        <p:spPr>
          <a:xfrm>
            <a:off x="670193" y="980728"/>
            <a:ext cx="7772400" cy="4680520"/>
          </a:xfrm>
        </p:spPr>
        <p:txBody>
          <a:bodyPr/>
          <a:lstStyle/>
          <a:p>
            <a:pPr marL="0" indent="0">
              <a:buNone/>
            </a:pPr>
            <a:r>
              <a:rPr lang="en-NL" sz="1800" dirty="0">
                <a:solidFill>
                  <a:schemeClr val="bg1">
                    <a:lumMod val="75000"/>
                  </a:schemeClr>
                </a:solidFill>
              </a:rPr>
              <a:t>9.30   start met welkom en programma van de dag</a:t>
            </a:r>
          </a:p>
          <a:p>
            <a:pPr marL="0" indent="0">
              <a:buNone/>
            </a:pPr>
            <a:r>
              <a:rPr lang="en-NL" sz="1800" dirty="0">
                <a:solidFill>
                  <a:schemeClr val="bg1">
                    <a:lumMod val="75000"/>
                  </a:schemeClr>
                </a:solidFill>
              </a:rPr>
              <a:t>10.00  huiswerk, materialen</a:t>
            </a:r>
          </a:p>
          <a:p>
            <a:pPr marL="0" indent="0">
              <a:buNone/>
            </a:pPr>
            <a:r>
              <a:rPr lang="en-NL" sz="1800" dirty="0">
                <a:solidFill>
                  <a:schemeClr val="bg1">
                    <a:lumMod val="75000"/>
                  </a:schemeClr>
                </a:solidFill>
              </a:rPr>
              <a:t>10.15  1. Kwaliteit, ja maar….</a:t>
            </a:r>
          </a:p>
          <a:p>
            <a:pPr marL="0" indent="0">
              <a:buNone/>
            </a:pPr>
            <a:r>
              <a:rPr lang="en-NL" sz="1800" dirty="0"/>
              <a:t>11.00  2. Complexiteit</a:t>
            </a:r>
          </a:p>
          <a:p>
            <a:pPr marL="0" indent="0">
              <a:buNone/>
            </a:pPr>
            <a:r>
              <a:rPr lang="en-NL" sz="1800" dirty="0">
                <a:solidFill>
                  <a:schemeClr val="bg1">
                    <a:lumMod val="75000"/>
                  </a:schemeClr>
                </a:solidFill>
              </a:rPr>
              <a:t>13.00  3. Typologie in vier mentale modellen</a:t>
            </a:r>
          </a:p>
          <a:p>
            <a:pPr marL="0" indent="0">
              <a:buNone/>
            </a:pPr>
            <a:r>
              <a:rPr lang="en-NL" sz="1800" dirty="0">
                <a:solidFill>
                  <a:schemeClr val="bg1">
                    <a:lumMod val="75000"/>
                  </a:schemeClr>
                </a:solidFill>
              </a:rPr>
              <a:t>	3.1. Wat kunnen we leren van empirie?</a:t>
            </a:r>
          </a:p>
          <a:p>
            <a:pPr marL="0" indent="0">
              <a:buNone/>
            </a:pPr>
            <a:r>
              <a:rPr lang="en-NL" sz="1800" dirty="0">
                <a:solidFill>
                  <a:schemeClr val="bg1">
                    <a:lumMod val="75000"/>
                  </a:schemeClr>
                </a:solidFill>
              </a:rPr>
              <a:t>	3.2. Wat kunnen we leren van referentie</a:t>
            </a:r>
          </a:p>
          <a:p>
            <a:pPr marL="0" indent="0">
              <a:buNone/>
            </a:pPr>
            <a:r>
              <a:rPr lang="en-NL" sz="1800" dirty="0">
                <a:solidFill>
                  <a:schemeClr val="bg1">
                    <a:lumMod val="75000"/>
                  </a:schemeClr>
                </a:solidFill>
              </a:rPr>
              <a:t>             3.3. Wat kunnen we leren van reflectie?</a:t>
            </a:r>
          </a:p>
          <a:p>
            <a:pPr marL="0" indent="0">
              <a:buNone/>
            </a:pPr>
            <a:r>
              <a:rPr lang="en-NL" sz="1800" dirty="0">
                <a:solidFill>
                  <a:schemeClr val="bg1">
                    <a:lumMod val="75000"/>
                  </a:schemeClr>
                </a:solidFill>
              </a:rPr>
              <a:t>     	3.4. Wat kunnen we leren van emergentie</a:t>
            </a:r>
          </a:p>
          <a:p>
            <a:pPr marL="0" indent="0">
              <a:buNone/>
            </a:pPr>
            <a:r>
              <a:rPr lang="en-NL" sz="1800" dirty="0">
                <a:solidFill>
                  <a:schemeClr val="bg1">
                    <a:lumMod val="75000"/>
                  </a:schemeClr>
                </a:solidFill>
              </a:rPr>
              <a:t>14.00  4. Emergentie en zelforganisatie</a:t>
            </a:r>
          </a:p>
          <a:p>
            <a:pPr marL="0" indent="0">
              <a:buNone/>
            </a:pPr>
            <a:r>
              <a:rPr lang="en-NL" sz="1800" dirty="0">
                <a:solidFill>
                  <a:schemeClr val="bg1">
                    <a:lumMod val="75000"/>
                  </a:schemeClr>
                </a:solidFill>
              </a:rPr>
              <a:t>15.00  5. Complexiteitsleiderschap</a:t>
            </a:r>
          </a:p>
          <a:p>
            <a:pPr marL="0" indent="0">
              <a:buNone/>
            </a:pPr>
            <a:r>
              <a:rPr lang="en-NL" sz="1800" dirty="0">
                <a:solidFill>
                  <a:schemeClr val="bg1">
                    <a:lumMod val="75000"/>
                  </a:schemeClr>
                </a:solidFill>
              </a:rPr>
              <a:t>16.15  korte evaluatie en toets (Ed W.)</a:t>
            </a:r>
          </a:p>
          <a:p>
            <a:pPr marL="0" indent="0">
              <a:buNone/>
            </a:pPr>
            <a:r>
              <a:rPr lang="en-NL" sz="1800" dirty="0">
                <a:solidFill>
                  <a:schemeClr val="bg1">
                    <a:lumMod val="75000"/>
                  </a:schemeClr>
                </a:solidFill>
              </a:rPr>
              <a:t>16.45  einde</a:t>
            </a:r>
          </a:p>
        </p:txBody>
      </p:sp>
    </p:spTree>
    <p:extLst>
      <p:ext uri="{BB962C8B-B14F-4D97-AF65-F5344CB8AC3E}">
        <p14:creationId xmlns:p14="http://schemas.microsoft.com/office/powerpoint/2010/main" val="1269834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0771DDB2-CADF-AB48-B87E-78FC7F6991CD}"/>
              </a:ext>
            </a:extLst>
          </p:cNvPr>
          <p:cNvSpPr>
            <a:spLocks noGrp="1" noChangeArrowheads="1"/>
          </p:cNvSpPr>
          <p:nvPr>
            <p:ph type="title"/>
          </p:nvPr>
        </p:nvSpPr>
        <p:spPr>
          <a:xfrm>
            <a:off x="685800" y="43640"/>
            <a:ext cx="7772400" cy="1143000"/>
          </a:xfrm>
        </p:spPr>
        <p:txBody>
          <a:bodyPr/>
          <a:lstStyle/>
          <a:p>
            <a:r>
              <a:rPr lang="en-GB" altLang="en-NL" sz="3200" dirty="0">
                <a:solidFill>
                  <a:srgbClr val="00A7A2"/>
                </a:solidFill>
              </a:rPr>
              <a:t>2. </a:t>
            </a:r>
            <a:r>
              <a:rPr lang="nl-NL" altLang="en-NL" sz="3200" dirty="0">
                <a:solidFill>
                  <a:srgbClr val="00A7A2"/>
                </a:solidFill>
              </a:rPr>
              <a:t>Complexiteit</a:t>
            </a:r>
            <a:endParaRPr lang="en-NL" altLang="en-NL" sz="3200" dirty="0">
              <a:solidFill>
                <a:srgbClr val="00A7A2"/>
              </a:solidFill>
            </a:endParaRPr>
          </a:p>
        </p:txBody>
      </p:sp>
      <p:sp>
        <p:nvSpPr>
          <p:cNvPr id="17410" name="Content Placeholder 2">
            <a:extLst>
              <a:ext uri="{FF2B5EF4-FFF2-40B4-BE49-F238E27FC236}">
                <a16:creationId xmlns:a16="http://schemas.microsoft.com/office/drawing/2014/main" id="{91344E86-D93A-E245-84AF-690480DD903E}"/>
              </a:ext>
            </a:extLst>
          </p:cNvPr>
          <p:cNvSpPr>
            <a:spLocks noGrp="1" noChangeArrowheads="1"/>
          </p:cNvSpPr>
          <p:nvPr>
            <p:ph idx="1"/>
          </p:nvPr>
        </p:nvSpPr>
        <p:spPr>
          <a:xfrm>
            <a:off x="827584" y="1186640"/>
            <a:ext cx="7881938" cy="4402600"/>
          </a:xfrm>
        </p:spPr>
        <p:txBody>
          <a:bodyPr/>
          <a:lstStyle/>
          <a:p>
            <a:r>
              <a:rPr lang="en-NL" altLang="en-NL" sz="2400" dirty="0"/>
              <a:t>Vaak denken we te weten wat het probleem is, maar is dat nog maar de vraag (vbd obesitas);</a:t>
            </a:r>
          </a:p>
          <a:p>
            <a:r>
              <a:rPr lang="en-NL" altLang="en-NL" sz="2400" dirty="0"/>
              <a:t>We maken problemen soms moeilijker dan ze zijn (vbd vaccinatie Corona);</a:t>
            </a:r>
          </a:p>
          <a:p>
            <a:r>
              <a:rPr lang="en-NL" altLang="en-NL" sz="2400" dirty="0"/>
              <a:t>We maken problemen soms makkelijker dan ze zijn (vbd algoritmen bij fraude);</a:t>
            </a:r>
          </a:p>
          <a:p>
            <a:r>
              <a:rPr lang="en-NL" altLang="en-NL" sz="2400" dirty="0"/>
              <a:t>Sommige oplossingen zorgen voor nieuwe problemen (vbd jeugdzorg bezuinigen waardoor maatwerk verdwijnt);</a:t>
            </a:r>
          </a:p>
          <a:p>
            <a:r>
              <a:rPr lang="en-NL" altLang="en-NL" dirty="0"/>
              <a:t>Een probleem en de context daarvan zijn dynamisch, niet statisch (vbd Corona).</a:t>
            </a:r>
          </a:p>
          <a:p>
            <a:endParaRPr lang="en-NL" altLang="en-NL" sz="2400" dirty="0"/>
          </a:p>
          <a:p>
            <a:endParaRPr lang="en-NL" altLang="en-NL" sz="2400" dirty="0"/>
          </a:p>
          <a:p>
            <a:endParaRPr lang="en-NL" altLang="en-NL" dirty="0"/>
          </a:p>
        </p:txBody>
      </p:sp>
    </p:spTree>
    <p:extLst>
      <p:ext uri="{BB962C8B-B14F-4D97-AF65-F5344CB8AC3E}">
        <p14:creationId xmlns:p14="http://schemas.microsoft.com/office/powerpoint/2010/main" val="3815195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41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4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CA371-57CA-9F0E-ACF7-02330ED3461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5FF812A-E579-1322-9A6D-0D9E2F5EF0B8}"/>
              </a:ext>
            </a:extLst>
          </p:cNvPr>
          <p:cNvSpPr>
            <a:spLocks noGrp="1"/>
          </p:cNvSpPr>
          <p:nvPr>
            <p:ph idx="1"/>
          </p:nvPr>
        </p:nvSpPr>
        <p:spPr/>
        <p:txBody>
          <a:bodyPr/>
          <a:lstStyle/>
          <a:p>
            <a:r>
              <a:rPr lang="en-GB" dirty="0"/>
              <a:t>Rittel H.W. J. and Webber M.M. (1973), Dilemmas in General Theory of Planning, </a:t>
            </a:r>
            <a:r>
              <a:rPr lang="en-GB" i="1" dirty="0"/>
              <a:t>Policy Sciences, 4</a:t>
            </a:r>
            <a:r>
              <a:rPr lang="en-GB" dirty="0"/>
              <a:t>(2), 155-169</a:t>
            </a:r>
          </a:p>
        </p:txBody>
      </p:sp>
    </p:spTree>
    <p:extLst>
      <p:ext uri="{BB962C8B-B14F-4D97-AF65-F5344CB8AC3E}">
        <p14:creationId xmlns:p14="http://schemas.microsoft.com/office/powerpoint/2010/main" val="2679475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red sports car and yellow labels&#10;&#10;Description automatically generated">
            <a:extLst>
              <a:ext uri="{FF2B5EF4-FFF2-40B4-BE49-F238E27FC236}">
                <a16:creationId xmlns:a16="http://schemas.microsoft.com/office/drawing/2014/main" id="{D6937A89-9ABC-F479-D8E2-0DA59E9D2E9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40393" y="1164870"/>
            <a:ext cx="6463213" cy="4114800"/>
          </a:xfrm>
        </p:spPr>
      </p:pic>
    </p:spTree>
    <p:extLst>
      <p:ext uri="{BB962C8B-B14F-4D97-AF65-F5344CB8AC3E}">
        <p14:creationId xmlns:p14="http://schemas.microsoft.com/office/powerpoint/2010/main" val="3798808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ep 1">
            <a:extLst>
              <a:ext uri="{FF2B5EF4-FFF2-40B4-BE49-F238E27FC236}">
                <a16:creationId xmlns:a16="http://schemas.microsoft.com/office/drawing/2014/main" id="{81CE0717-B87A-4783-BD5F-5C92AE2E9948}"/>
              </a:ext>
            </a:extLst>
          </p:cNvPr>
          <p:cNvGrpSpPr/>
          <p:nvPr/>
        </p:nvGrpSpPr>
        <p:grpSpPr>
          <a:xfrm>
            <a:off x="239323" y="50800"/>
            <a:ext cx="8904677" cy="5738812"/>
            <a:chOff x="239323" y="50800"/>
            <a:chExt cx="8904677" cy="5738812"/>
          </a:xfrm>
        </p:grpSpPr>
        <p:pic>
          <p:nvPicPr>
            <p:cNvPr id="1741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323" y="1284287"/>
              <a:ext cx="4144962" cy="4505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41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5488" y="1341438"/>
              <a:ext cx="4176712"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41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8850" y="50800"/>
              <a:ext cx="1835150" cy="155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kstvak 2">
              <a:extLst>
                <a:ext uri="{FF2B5EF4-FFF2-40B4-BE49-F238E27FC236}">
                  <a16:creationId xmlns:a16="http://schemas.microsoft.com/office/drawing/2014/main" id="{88048F99-AE20-4376-ACF5-25FBE5A4CB83}"/>
                </a:ext>
              </a:extLst>
            </p:cNvPr>
            <p:cNvSpPr txBox="1"/>
            <p:nvPr/>
          </p:nvSpPr>
          <p:spPr>
            <a:xfrm>
              <a:off x="251520" y="476672"/>
              <a:ext cx="7200800" cy="461665"/>
            </a:xfrm>
            <a:prstGeom prst="rect">
              <a:avLst/>
            </a:prstGeom>
            <a:noFill/>
          </p:spPr>
          <p:txBody>
            <a:bodyPr wrap="square" rtlCol="0">
              <a:spAutoFit/>
            </a:bodyPr>
            <a:lstStyle/>
            <a:p>
              <a:r>
                <a:rPr lang="nl-NL" dirty="0">
                  <a:solidFill>
                    <a:srgbClr val="0070C0"/>
                  </a:solidFill>
                </a:rPr>
                <a:t>Getemde Wereld                        </a:t>
              </a:r>
              <a:r>
                <a:rPr lang="nl-NL" dirty="0">
                  <a:solidFill>
                    <a:srgbClr val="00A7A2"/>
                  </a:solidFill>
                </a:rPr>
                <a:t>Wilde wereld</a:t>
              </a:r>
            </a:p>
          </p:txBody>
        </p:sp>
      </p:grpSp>
    </p:spTree>
    <p:extLst>
      <p:ext uri="{BB962C8B-B14F-4D97-AF65-F5344CB8AC3E}">
        <p14:creationId xmlns:p14="http://schemas.microsoft.com/office/powerpoint/2010/main" val="1262807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ep 1">
            <a:extLst>
              <a:ext uri="{FF2B5EF4-FFF2-40B4-BE49-F238E27FC236}">
                <a16:creationId xmlns:a16="http://schemas.microsoft.com/office/drawing/2014/main" id="{3DB300CB-AFBD-4F41-A255-07027EF8A8F4}"/>
              </a:ext>
            </a:extLst>
          </p:cNvPr>
          <p:cNvGrpSpPr/>
          <p:nvPr/>
        </p:nvGrpSpPr>
        <p:grpSpPr>
          <a:xfrm>
            <a:off x="172393" y="133220"/>
            <a:ext cx="9056688" cy="6427131"/>
            <a:chOff x="0" y="-57150"/>
            <a:chExt cx="9056688" cy="6427131"/>
          </a:xfrm>
        </p:grpSpPr>
        <p:pic>
          <p:nvPicPr>
            <p:cNvPr id="1945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950" y="908050"/>
              <a:ext cx="4133850" cy="785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6088" y="944563"/>
              <a:ext cx="4133850" cy="785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557339"/>
              <a:ext cx="3803650" cy="48126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2"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00513" y="1520825"/>
              <a:ext cx="4956175" cy="433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3"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21538" y="-57150"/>
              <a:ext cx="1835150" cy="1557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4" name="TextBox 3">
            <a:extLst>
              <a:ext uri="{FF2B5EF4-FFF2-40B4-BE49-F238E27FC236}">
                <a16:creationId xmlns:a16="http://schemas.microsoft.com/office/drawing/2014/main" id="{D0B13B61-50DA-4743-9B71-73173FBCD0C6}"/>
              </a:ext>
            </a:extLst>
          </p:cNvPr>
          <p:cNvSpPr txBox="1"/>
          <p:nvPr/>
        </p:nvSpPr>
        <p:spPr>
          <a:xfrm>
            <a:off x="1376764" y="297649"/>
            <a:ext cx="4702954" cy="523220"/>
          </a:xfrm>
          <a:prstGeom prst="rect">
            <a:avLst/>
          </a:prstGeom>
          <a:noFill/>
        </p:spPr>
        <p:txBody>
          <a:bodyPr wrap="none" rtlCol="0">
            <a:spAutoFit/>
          </a:bodyPr>
          <a:lstStyle/>
          <a:p>
            <a:r>
              <a:rPr lang="en-NL" sz="2800" dirty="0"/>
              <a:t>Vergelijking: </a:t>
            </a:r>
            <a:r>
              <a:rPr lang="en-NL" sz="2800" dirty="0">
                <a:solidFill>
                  <a:srgbClr val="0070C0"/>
                </a:solidFill>
              </a:rPr>
              <a:t>tam</a:t>
            </a:r>
            <a:r>
              <a:rPr lang="en-NL" sz="2800" dirty="0">
                <a:solidFill>
                  <a:srgbClr val="00ACB0"/>
                </a:solidFill>
              </a:rPr>
              <a:t> </a:t>
            </a:r>
            <a:r>
              <a:rPr lang="en-NL" sz="2800" dirty="0"/>
              <a:t>versus</a:t>
            </a:r>
            <a:r>
              <a:rPr lang="en-NL" sz="2800" dirty="0">
                <a:solidFill>
                  <a:srgbClr val="00ACB0"/>
                </a:solidFill>
              </a:rPr>
              <a:t> wild</a:t>
            </a:r>
          </a:p>
        </p:txBody>
      </p:sp>
    </p:spTree>
    <p:extLst>
      <p:ext uri="{BB962C8B-B14F-4D97-AF65-F5344CB8AC3E}">
        <p14:creationId xmlns:p14="http://schemas.microsoft.com/office/powerpoint/2010/main" val="39548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sz="2800" dirty="0">
                <a:solidFill>
                  <a:srgbClr val="C00000"/>
                </a:solidFill>
                <a:hlinkClick r:id="rId3"/>
              </a:rPr>
              <a:t>Nog meer voorbeelden van wilde problemen</a:t>
            </a:r>
            <a:endParaRPr lang="nl-NL" sz="2800" dirty="0">
              <a:solidFill>
                <a:srgbClr val="C00000"/>
              </a:solidFill>
            </a:endParaRPr>
          </a:p>
        </p:txBody>
      </p:sp>
      <p:sp>
        <p:nvSpPr>
          <p:cNvPr id="3" name="Tijdelijke aanduiding voor inhoud 2"/>
          <p:cNvSpPr>
            <a:spLocks noGrp="1"/>
          </p:cNvSpPr>
          <p:nvPr>
            <p:ph idx="1"/>
          </p:nvPr>
        </p:nvSpPr>
        <p:spPr/>
        <p:txBody>
          <a:bodyPr/>
          <a:lstStyle/>
          <a:p>
            <a:pPr marL="0" indent="0">
              <a:buNone/>
            </a:pPr>
            <a:r>
              <a:rPr lang="nl-NL" dirty="0"/>
              <a:t>Obesitas, asielzoekers, banenverlies en robotisering, terrorisme, economische crisis, trek naar de stad (</a:t>
            </a:r>
            <a:r>
              <a:rPr lang="nl-NL" dirty="0" err="1"/>
              <a:t>urban</a:t>
            </a:r>
            <a:r>
              <a:rPr lang="nl-NL" dirty="0"/>
              <a:t> </a:t>
            </a:r>
            <a:r>
              <a:rPr lang="nl-NL" dirty="0" err="1"/>
              <a:t>growth</a:t>
            </a:r>
            <a:r>
              <a:rPr lang="nl-NL" dirty="0"/>
              <a:t>) en ontvolking van het platteland (</a:t>
            </a:r>
            <a:r>
              <a:rPr lang="nl-NL" dirty="0" err="1"/>
              <a:t>lagged</a:t>
            </a:r>
            <a:r>
              <a:rPr lang="nl-NL" dirty="0"/>
              <a:t> </a:t>
            </a:r>
            <a:r>
              <a:rPr lang="nl-NL" dirty="0" err="1"/>
              <a:t>regions</a:t>
            </a:r>
            <a:r>
              <a:rPr lang="nl-NL" dirty="0"/>
              <a:t>), klimaatverandering, gasboringen en aardbevingen, ebola-uitbraak, toekomst EU, samenleving van ouderen, invloed van Uber, </a:t>
            </a:r>
            <a:r>
              <a:rPr lang="nl-NL" dirty="0" err="1"/>
              <a:t>Airbnb</a:t>
            </a:r>
            <a:r>
              <a:rPr lang="nl-NL" dirty="0"/>
              <a:t> e.a., </a:t>
            </a:r>
            <a:r>
              <a:rPr lang="nl-NL" dirty="0" err="1"/>
              <a:t>the</a:t>
            </a:r>
            <a:r>
              <a:rPr lang="nl-NL" dirty="0"/>
              <a:t> internet of </a:t>
            </a:r>
            <a:r>
              <a:rPr lang="nl-NL" dirty="0" err="1"/>
              <a:t>things</a:t>
            </a:r>
            <a:r>
              <a:rPr lang="nl-NL" dirty="0"/>
              <a:t>, drugscriminaliteit en drugsmoorden, financiële beurs, </a:t>
            </a:r>
            <a:r>
              <a:rPr lang="nl-NL" dirty="0" err="1"/>
              <a:t>Trump’s</a:t>
            </a:r>
            <a:r>
              <a:rPr lang="nl-NL" dirty="0"/>
              <a:t> Amerika, enz.</a:t>
            </a:r>
          </a:p>
        </p:txBody>
      </p:sp>
    </p:spTree>
    <p:extLst>
      <p:ext uri="{BB962C8B-B14F-4D97-AF65-F5344CB8AC3E}">
        <p14:creationId xmlns:p14="http://schemas.microsoft.com/office/powerpoint/2010/main" val="2784155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9BAE5-0892-382C-2DCD-0EDE70723C68}"/>
              </a:ext>
            </a:extLst>
          </p:cNvPr>
          <p:cNvSpPr>
            <a:spLocks noGrp="1"/>
          </p:cNvSpPr>
          <p:nvPr>
            <p:ph type="title"/>
          </p:nvPr>
        </p:nvSpPr>
        <p:spPr/>
        <p:txBody>
          <a:bodyPr/>
          <a:lstStyle/>
          <a:p>
            <a:r>
              <a:rPr lang="en-GB" dirty="0"/>
              <a:t>COMPLEXITY</a:t>
            </a:r>
          </a:p>
        </p:txBody>
      </p:sp>
      <p:pic>
        <p:nvPicPr>
          <p:cNvPr id="6" name="Wicked Problems">
            <a:hlinkClick r:id="" action="ppaction://media"/>
            <a:extLst>
              <a:ext uri="{FF2B5EF4-FFF2-40B4-BE49-F238E27FC236}">
                <a16:creationId xmlns:a16="http://schemas.microsoft.com/office/drawing/2014/main" id="{769E9487-03DB-FBC1-986F-AAD6B6DE165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914400" y="1721906"/>
            <a:ext cx="7315200" cy="4114800"/>
          </a:xfrm>
        </p:spPr>
      </p:pic>
    </p:spTree>
    <p:extLst>
      <p:ext uri="{BB962C8B-B14F-4D97-AF65-F5344CB8AC3E}">
        <p14:creationId xmlns:p14="http://schemas.microsoft.com/office/powerpoint/2010/main" val="2185893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5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a:extLst>
              <a:ext uri="{FF2B5EF4-FFF2-40B4-BE49-F238E27FC236}">
                <a16:creationId xmlns:a16="http://schemas.microsoft.com/office/drawing/2014/main" id="{6E1F4414-3041-423C-8C42-DF304A4A17F5}"/>
              </a:ext>
            </a:extLst>
          </p:cNvPr>
          <p:cNvSpPr>
            <a:spLocks noGrp="1"/>
          </p:cNvSpPr>
          <p:nvPr>
            <p:ph type="title"/>
          </p:nvPr>
        </p:nvSpPr>
        <p:spPr>
          <a:xfrm>
            <a:off x="827584" y="116632"/>
            <a:ext cx="7560835" cy="648418"/>
          </a:xfrm>
        </p:spPr>
        <p:txBody>
          <a:bodyPr/>
          <a:lstStyle/>
          <a:p>
            <a:r>
              <a:rPr lang="nl-NL" sz="3200" dirty="0">
                <a:solidFill>
                  <a:srgbClr val="0070C0"/>
                </a:solidFill>
              </a:rPr>
              <a:t>Tamme</a:t>
            </a:r>
            <a:r>
              <a:rPr lang="nl-NL" sz="3200" dirty="0">
                <a:solidFill>
                  <a:srgbClr val="C00000"/>
                </a:solidFill>
              </a:rPr>
              <a:t> </a:t>
            </a:r>
            <a:r>
              <a:rPr lang="nl-NL" sz="3200" dirty="0">
                <a:solidFill>
                  <a:schemeClr val="tx1"/>
                </a:solidFill>
              </a:rPr>
              <a:t>en</a:t>
            </a:r>
            <a:r>
              <a:rPr lang="nl-NL" sz="3200" dirty="0">
                <a:solidFill>
                  <a:srgbClr val="00A7A2"/>
                </a:solidFill>
              </a:rPr>
              <a:t> Wilde </a:t>
            </a:r>
            <a:r>
              <a:rPr lang="nl-NL" sz="3200" dirty="0">
                <a:solidFill>
                  <a:schemeClr val="tx1"/>
                </a:solidFill>
              </a:rPr>
              <a:t>Problemen</a:t>
            </a:r>
          </a:p>
        </p:txBody>
      </p:sp>
      <p:grpSp>
        <p:nvGrpSpPr>
          <p:cNvPr id="6" name="Groep 5">
            <a:extLst>
              <a:ext uri="{FF2B5EF4-FFF2-40B4-BE49-F238E27FC236}">
                <a16:creationId xmlns:a16="http://schemas.microsoft.com/office/drawing/2014/main" id="{F63BB0C3-D9EA-4EB2-AC49-09F1F3A1A033}"/>
              </a:ext>
            </a:extLst>
          </p:cNvPr>
          <p:cNvGrpSpPr/>
          <p:nvPr/>
        </p:nvGrpSpPr>
        <p:grpSpPr>
          <a:xfrm>
            <a:off x="-47237" y="-1395536"/>
            <a:ext cx="9083732" cy="8750922"/>
            <a:chOff x="1687403" y="-1167503"/>
            <a:chExt cx="9116490" cy="9228616"/>
          </a:xfrm>
        </p:grpSpPr>
        <p:grpSp>
          <p:nvGrpSpPr>
            <p:cNvPr id="7" name="Groep 6">
              <a:extLst>
                <a:ext uri="{FF2B5EF4-FFF2-40B4-BE49-F238E27FC236}">
                  <a16:creationId xmlns:a16="http://schemas.microsoft.com/office/drawing/2014/main" id="{C7678A07-038D-4292-926C-D5268DB2AC80}"/>
                </a:ext>
              </a:extLst>
            </p:cNvPr>
            <p:cNvGrpSpPr/>
            <p:nvPr/>
          </p:nvGrpSpPr>
          <p:grpSpPr>
            <a:xfrm>
              <a:off x="2465821" y="1457968"/>
              <a:ext cx="6708400" cy="4766024"/>
              <a:chOff x="2465821" y="1457968"/>
              <a:chExt cx="6708400" cy="4766024"/>
            </a:xfrm>
          </p:grpSpPr>
          <p:sp>
            <p:nvSpPr>
              <p:cNvPr id="13" name="Line">
                <a:extLst>
                  <a:ext uri="{FF2B5EF4-FFF2-40B4-BE49-F238E27FC236}">
                    <a16:creationId xmlns:a16="http://schemas.microsoft.com/office/drawing/2014/main" id="{90746AD1-7D0E-4D6C-9AEB-371F16147177}"/>
                  </a:ext>
                </a:extLst>
              </p:cNvPr>
              <p:cNvSpPr/>
              <p:nvPr/>
            </p:nvSpPr>
            <p:spPr>
              <a:xfrm flipV="1">
                <a:off x="3515321" y="1596584"/>
                <a:ext cx="1" cy="3664833"/>
              </a:xfrm>
              <a:prstGeom prst="line">
                <a:avLst/>
              </a:prstGeom>
              <a:ln w="63500">
                <a:solidFill>
                  <a:srgbClr val="70AD47">
                    <a:hueOff val="268947"/>
                    <a:satOff val="-2541"/>
                    <a:lumOff val="-27730"/>
                  </a:srgbClr>
                </a:solidFill>
                <a:miter lim="400000"/>
              </a:ln>
            </p:spPr>
            <p:txBody>
              <a:bodyPr lIns="35719" tIns="35719" rIns="35719" bIns="35719" anchor="ctr"/>
              <a:lstStyle/>
              <a:p>
                <a:pPr marL="0" marR="0" lvl="0" indent="0" algn="ctr" defTabSz="914400" eaLnBrk="1" fontAlgn="auto" latinLnBrk="0" hangingPunct="1">
                  <a:lnSpc>
                    <a:spcPct val="100000"/>
                  </a:lnSpc>
                  <a:spcBef>
                    <a:spcPts val="0"/>
                  </a:spcBef>
                  <a:spcAft>
                    <a:spcPts val="0"/>
                  </a:spcAft>
                  <a:buClrTx/>
                  <a:buSzTx/>
                  <a:buFontTx/>
                  <a:buNone/>
                  <a:tabLst/>
                  <a:defRPr sz="2400" i="0" spc="0">
                    <a:latin typeface="DIN Alternate"/>
                    <a:ea typeface="DIN Alternate"/>
                    <a:cs typeface="DIN Alternate"/>
                    <a:sym typeface="DIN Alternate"/>
                  </a:defRPr>
                </a:pPr>
                <a:endParaRPr kumimoji="0" sz="1687" b="0" i="0" u="none" strike="noStrike" kern="0" cap="none" spc="0" normalizeH="0" baseline="0" noProof="0">
                  <a:ln>
                    <a:noFill/>
                  </a:ln>
                  <a:solidFill>
                    <a:prstClr val="black"/>
                  </a:solidFill>
                  <a:effectLst/>
                  <a:uLnTx/>
                  <a:uFillTx/>
                  <a:latin typeface="DIN Alternate"/>
                  <a:ea typeface="DIN Alternate"/>
                  <a:cs typeface="DIN Alternate"/>
                  <a:sym typeface="DIN Alternate"/>
                </a:endParaRPr>
              </a:p>
            </p:txBody>
          </p:sp>
          <p:sp>
            <p:nvSpPr>
              <p:cNvPr id="14" name="Line">
                <a:extLst>
                  <a:ext uri="{FF2B5EF4-FFF2-40B4-BE49-F238E27FC236}">
                    <a16:creationId xmlns:a16="http://schemas.microsoft.com/office/drawing/2014/main" id="{65D4DE6F-17A1-4724-9EDF-3EDA88022C75}"/>
                  </a:ext>
                </a:extLst>
              </p:cNvPr>
              <p:cNvSpPr/>
              <p:nvPr/>
            </p:nvSpPr>
            <p:spPr>
              <a:xfrm>
                <a:off x="3506390" y="5275457"/>
                <a:ext cx="5667831" cy="1"/>
              </a:xfrm>
              <a:prstGeom prst="line">
                <a:avLst/>
              </a:prstGeom>
              <a:ln w="63500">
                <a:solidFill>
                  <a:srgbClr val="70AD47">
                    <a:hueOff val="268947"/>
                    <a:satOff val="-2541"/>
                    <a:lumOff val="-27730"/>
                  </a:srgbClr>
                </a:solidFill>
                <a:miter lim="400000"/>
              </a:ln>
            </p:spPr>
            <p:txBody>
              <a:bodyPr lIns="35719" tIns="35719" rIns="35719" bIns="35719" anchor="ctr"/>
              <a:lstStyle/>
              <a:p>
                <a:pPr marL="0" marR="0" lvl="0" indent="0" algn="ctr" defTabSz="914400" eaLnBrk="1" fontAlgn="auto" latinLnBrk="0" hangingPunct="1">
                  <a:lnSpc>
                    <a:spcPct val="100000"/>
                  </a:lnSpc>
                  <a:spcBef>
                    <a:spcPts val="0"/>
                  </a:spcBef>
                  <a:spcAft>
                    <a:spcPts val="0"/>
                  </a:spcAft>
                  <a:buClrTx/>
                  <a:buSzTx/>
                  <a:buFontTx/>
                  <a:buNone/>
                  <a:tabLst/>
                  <a:defRPr sz="2400" i="0" spc="0">
                    <a:latin typeface="DIN Alternate"/>
                    <a:ea typeface="DIN Alternate"/>
                    <a:cs typeface="DIN Alternate"/>
                    <a:sym typeface="DIN Alternate"/>
                  </a:defRPr>
                </a:pPr>
                <a:endParaRPr kumimoji="0" sz="1687" b="0" i="0" u="none" strike="noStrike" kern="0" cap="none" spc="0" normalizeH="0" baseline="0" noProof="0">
                  <a:ln>
                    <a:noFill/>
                  </a:ln>
                  <a:solidFill>
                    <a:prstClr val="black"/>
                  </a:solidFill>
                  <a:effectLst/>
                  <a:uLnTx/>
                  <a:uFillTx/>
                  <a:latin typeface="DIN Alternate"/>
                  <a:ea typeface="DIN Alternate"/>
                  <a:cs typeface="DIN Alternate"/>
                  <a:sym typeface="DIN Alternate"/>
                </a:endParaRPr>
              </a:p>
            </p:txBody>
          </p:sp>
          <p:sp>
            <p:nvSpPr>
              <p:cNvPr id="15" name="VALUE CONFLICT">
                <a:extLst>
                  <a:ext uri="{FF2B5EF4-FFF2-40B4-BE49-F238E27FC236}">
                    <a16:creationId xmlns:a16="http://schemas.microsoft.com/office/drawing/2014/main" id="{015A7CBB-0F7C-4416-9CCD-B48BCB259F3D}"/>
                  </a:ext>
                </a:extLst>
              </p:cNvPr>
              <p:cNvSpPr/>
              <p:nvPr/>
            </p:nvSpPr>
            <p:spPr>
              <a:xfrm>
                <a:off x="4216592" y="5331023"/>
                <a:ext cx="4247428" cy="892969"/>
              </a:xfrm>
              <a:custGeom>
                <a:avLst/>
                <a:gdLst/>
                <a:ahLst/>
                <a:cxnLst>
                  <a:cxn ang="0">
                    <a:pos x="wd2" y="hd2"/>
                  </a:cxn>
                  <a:cxn ang="5400000">
                    <a:pos x="wd2" y="hd2"/>
                  </a:cxn>
                  <a:cxn ang="10800000">
                    <a:pos x="wd2" y="hd2"/>
                  </a:cxn>
                  <a:cxn ang="16200000">
                    <a:pos x="wd2" y="hd2"/>
                  </a:cxn>
                </a:cxnLst>
                <a:rect l="0" t="0" r="r" b="b"/>
                <a:pathLst>
                  <a:path w="21600" h="21600" extrusionOk="0">
                    <a:moveTo>
                      <a:pt x="18224" y="14524"/>
                    </a:moveTo>
                    <a:lnTo>
                      <a:pt x="18224" y="21600"/>
                    </a:lnTo>
                    <a:lnTo>
                      <a:pt x="21600" y="10800"/>
                    </a:lnTo>
                    <a:lnTo>
                      <a:pt x="18224" y="0"/>
                    </a:lnTo>
                    <a:lnTo>
                      <a:pt x="18224" y="7076"/>
                    </a:lnTo>
                    <a:lnTo>
                      <a:pt x="0" y="7076"/>
                    </a:lnTo>
                    <a:lnTo>
                      <a:pt x="0" y="14524"/>
                    </a:lnTo>
                    <a:lnTo>
                      <a:pt x="18224" y="14524"/>
                    </a:lnTo>
                    <a:close/>
                  </a:path>
                </a:pathLst>
              </a:custGeom>
              <a:solidFill>
                <a:srgbClr val="4472C4">
                  <a:hueOff val="-522454"/>
                  <a:satOff val="1153"/>
                  <a:lumOff val="13444"/>
                </a:srgbClr>
              </a:solidFill>
              <a:ln w="12700">
                <a:miter lim="400000"/>
              </a:ln>
              <a:extLst>
                <a:ext uri="{C572A759-6A51-4108-AA02-DFA0A04FC94B}">
                  <ma14:wrappingTextBoxFlag xmlns:ma14="http://schemas.microsoft.com/office/mac/drawingml/2011/main" xmlns="" val="1"/>
                </a:ext>
              </a:extLst>
            </p:spPr>
            <p:txBody>
              <a:bodyPr lIns="35719" tIns="35719" rIns="35719" bIns="35719" anchor="ctr"/>
              <a:lstStyle>
                <a:lvl1pPr algn="ctr">
                  <a:spcBef>
                    <a:spcPts val="0"/>
                  </a:spcBef>
                  <a:defRPr sz="2200" i="0" spc="0">
                    <a:solidFill>
                      <a:srgbClr val="000000"/>
                    </a:solidFill>
                    <a:latin typeface="DIN Alternate"/>
                    <a:ea typeface="DIN Alternate"/>
                    <a:cs typeface="DIN Alternate"/>
                    <a:sym typeface="DIN Alternate"/>
                  </a:defRPr>
                </a:lvl1p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sz="1547" b="0" i="0" u="none" strike="noStrike" kern="0" cap="none" spc="0" normalizeH="0" baseline="0" noProof="0">
                    <a:ln>
                      <a:noFill/>
                    </a:ln>
                    <a:solidFill>
                      <a:srgbClr val="000000"/>
                    </a:solidFill>
                    <a:effectLst/>
                    <a:uLnTx/>
                    <a:uFillTx/>
                    <a:latin typeface="DIN Alternate"/>
                    <a:sym typeface="DIN Alternate"/>
                  </a:rPr>
                  <a:t>VALUE CONFLICT</a:t>
                </a:r>
              </a:p>
            </p:txBody>
          </p:sp>
          <p:sp>
            <p:nvSpPr>
              <p:cNvPr id="16" name="Low">
                <a:extLst>
                  <a:ext uri="{FF2B5EF4-FFF2-40B4-BE49-F238E27FC236}">
                    <a16:creationId xmlns:a16="http://schemas.microsoft.com/office/drawing/2014/main" id="{335E50A1-9DF4-412C-8F9D-2552CD3C6E9C}"/>
                  </a:ext>
                </a:extLst>
              </p:cNvPr>
              <p:cNvSpPr txBox="1"/>
              <p:nvPr/>
            </p:nvSpPr>
            <p:spPr>
              <a:xfrm>
                <a:off x="3547501" y="5622401"/>
                <a:ext cx="399982" cy="310214"/>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lvl1pPr algn="ctr">
                  <a:spcBef>
                    <a:spcPts val="0"/>
                  </a:spcBef>
                  <a:defRPr sz="2200" i="0" spc="0">
                    <a:solidFill>
                      <a:srgbClr val="000000"/>
                    </a:solidFill>
                    <a:latin typeface="DIN Alternate"/>
                    <a:ea typeface="DIN Alternate"/>
                    <a:cs typeface="DIN Alternate"/>
                    <a:sym typeface="DIN Alternate"/>
                  </a:defRPr>
                </a:lvl1p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sz="1547" b="0" i="0" u="none" strike="noStrike" kern="0" cap="none" spc="0" normalizeH="0" baseline="0" noProof="0">
                    <a:ln>
                      <a:noFill/>
                    </a:ln>
                    <a:solidFill>
                      <a:srgbClr val="000000"/>
                    </a:solidFill>
                    <a:effectLst/>
                    <a:uLnTx/>
                    <a:uFillTx/>
                    <a:latin typeface="DIN Alternate"/>
                    <a:sym typeface="DIN Alternate"/>
                  </a:rPr>
                  <a:t>Low</a:t>
                </a:r>
              </a:p>
            </p:txBody>
          </p:sp>
          <p:sp>
            <p:nvSpPr>
              <p:cNvPr id="17" name="Low">
                <a:extLst>
                  <a:ext uri="{FF2B5EF4-FFF2-40B4-BE49-F238E27FC236}">
                    <a16:creationId xmlns:a16="http://schemas.microsoft.com/office/drawing/2014/main" id="{C346E220-CB4F-4DBB-838F-CC48D818612F}"/>
                  </a:ext>
                </a:extLst>
              </p:cNvPr>
              <p:cNvSpPr txBox="1"/>
              <p:nvPr/>
            </p:nvSpPr>
            <p:spPr>
              <a:xfrm>
                <a:off x="2715945" y="4997323"/>
                <a:ext cx="399982" cy="310214"/>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lvl1pPr algn="ctr">
                  <a:spcBef>
                    <a:spcPts val="0"/>
                  </a:spcBef>
                  <a:defRPr sz="2200" i="0" spc="0">
                    <a:solidFill>
                      <a:srgbClr val="000000"/>
                    </a:solidFill>
                    <a:latin typeface="DIN Alternate"/>
                    <a:ea typeface="DIN Alternate"/>
                    <a:cs typeface="DIN Alternate"/>
                    <a:sym typeface="DIN Alternate"/>
                  </a:defRPr>
                </a:lvl1p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sz="1547" b="0" i="0" u="none" strike="noStrike" kern="0" cap="none" spc="0" normalizeH="0" baseline="0" noProof="0">
                    <a:ln>
                      <a:noFill/>
                    </a:ln>
                    <a:solidFill>
                      <a:srgbClr val="000000"/>
                    </a:solidFill>
                    <a:effectLst/>
                    <a:uLnTx/>
                    <a:uFillTx/>
                    <a:latin typeface="DIN Alternate"/>
                    <a:sym typeface="DIN Alternate"/>
                  </a:rPr>
                  <a:t>Low</a:t>
                </a:r>
              </a:p>
            </p:txBody>
          </p:sp>
          <p:sp>
            <p:nvSpPr>
              <p:cNvPr id="18" name="High">
                <a:extLst>
                  <a:ext uri="{FF2B5EF4-FFF2-40B4-BE49-F238E27FC236}">
                    <a16:creationId xmlns:a16="http://schemas.microsoft.com/office/drawing/2014/main" id="{F98544D1-3560-47D0-9018-829FF7CB56C1}"/>
                  </a:ext>
                </a:extLst>
              </p:cNvPr>
              <p:cNvSpPr txBox="1"/>
              <p:nvPr/>
            </p:nvSpPr>
            <p:spPr>
              <a:xfrm>
                <a:off x="8730568" y="5622401"/>
                <a:ext cx="437621" cy="310214"/>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lvl1pPr algn="ctr">
                  <a:spcBef>
                    <a:spcPts val="0"/>
                  </a:spcBef>
                  <a:defRPr sz="2200" i="0" spc="0">
                    <a:solidFill>
                      <a:srgbClr val="000000"/>
                    </a:solidFill>
                    <a:latin typeface="DIN Alternate"/>
                    <a:ea typeface="DIN Alternate"/>
                    <a:cs typeface="DIN Alternate"/>
                    <a:sym typeface="DIN Alternate"/>
                  </a:defRPr>
                </a:lvl1p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sz="1547" b="0" i="0" u="none" strike="noStrike" kern="0" cap="none" spc="0" normalizeH="0" baseline="0" noProof="0" dirty="0">
                    <a:ln>
                      <a:noFill/>
                    </a:ln>
                    <a:solidFill>
                      <a:srgbClr val="000000"/>
                    </a:solidFill>
                    <a:effectLst/>
                    <a:uLnTx/>
                    <a:uFillTx/>
                    <a:latin typeface="DIN Alternate"/>
                    <a:sym typeface="DIN Alternate"/>
                  </a:rPr>
                  <a:t>High</a:t>
                </a:r>
              </a:p>
            </p:txBody>
          </p:sp>
          <p:sp>
            <p:nvSpPr>
              <p:cNvPr id="19" name="High">
                <a:extLst>
                  <a:ext uri="{FF2B5EF4-FFF2-40B4-BE49-F238E27FC236}">
                    <a16:creationId xmlns:a16="http://schemas.microsoft.com/office/drawing/2014/main" id="{24E937F6-4909-4A3C-9078-E2A81BD32270}"/>
                  </a:ext>
                </a:extLst>
              </p:cNvPr>
              <p:cNvSpPr txBox="1"/>
              <p:nvPr/>
            </p:nvSpPr>
            <p:spPr>
              <a:xfrm>
                <a:off x="2697126" y="1457968"/>
                <a:ext cx="437621" cy="310214"/>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lvl1pPr algn="ctr">
                  <a:spcBef>
                    <a:spcPts val="0"/>
                  </a:spcBef>
                  <a:defRPr sz="2200" i="0" spc="0">
                    <a:solidFill>
                      <a:srgbClr val="000000"/>
                    </a:solidFill>
                    <a:latin typeface="DIN Alternate"/>
                    <a:ea typeface="DIN Alternate"/>
                    <a:cs typeface="DIN Alternate"/>
                    <a:sym typeface="DIN Alternate"/>
                  </a:defRPr>
                </a:lvl1p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sz="1547" b="0" i="0" u="none" strike="noStrike" kern="0" cap="none" spc="0" normalizeH="0" baseline="0" noProof="0">
                    <a:ln>
                      <a:noFill/>
                    </a:ln>
                    <a:solidFill>
                      <a:srgbClr val="000000"/>
                    </a:solidFill>
                    <a:effectLst/>
                    <a:uLnTx/>
                    <a:uFillTx/>
                    <a:latin typeface="DIN Alternate"/>
                    <a:sym typeface="DIN Alternate"/>
                  </a:rPr>
                  <a:t>High</a:t>
                </a:r>
              </a:p>
            </p:txBody>
          </p:sp>
          <p:sp>
            <p:nvSpPr>
              <p:cNvPr id="20" name="UNCERTAINTY">
                <a:extLst>
                  <a:ext uri="{FF2B5EF4-FFF2-40B4-BE49-F238E27FC236}">
                    <a16:creationId xmlns:a16="http://schemas.microsoft.com/office/drawing/2014/main" id="{FA3F7919-9C61-4950-A71F-E2F877C2199E}"/>
                  </a:ext>
                </a:extLst>
              </p:cNvPr>
              <p:cNvSpPr/>
              <p:nvPr/>
            </p:nvSpPr>
            <p:spPr>
              <a:xfrm rot="16202930">
                <a:off x="1329469" y="2923842"/>
                <a:ext cx="3171364" cy="898659"/>
              </a:xfrm>
              <a:custGeom>
                <a:avLst/>
                <a:gdLst/>
                <a:ahLst/>
                <a:cxnLst>
                  <a:cxn ang="0">
                    <a:pos x="wd2" y="hd2"/>
                  </a:cxn>
                  <a:cxn ang="5400000">
                    <a:pos x="wd2" y="hd2"/>
                  </a:cxn>
                  <a:cxn ang="10800000">
                    <a:pos x="wd2" y="hd2"/>
                  </a:cxn>
                  <a:cxn ang="16200000">
                    <a:pos x="wd2" y="hd2"/>
                  </a:cxn>
                </a:cxnLst>
                <a:rect l="0" t="0" r="r" b="b"/>
                <a:pathLst>
                  <a:path w="21600" h="21600" extrusionOk="0">
                    <a:moveTo>
                      <a:pt x="18224" y="14524"/>
                    </a:moveTo>
                    <a:lnTo>
                      <a:pt x="18224" y="21600"/>
                    </a:lnTo>
                    <a:lnTo>
                      <a:pt x="21600" y="10800"/>
                    </a:lnTo>
                    <a:lnTo>
                      <a:pt x="18224" y="0"/>
                    </a:lnTo>
                    <a:lnTo>
                      <a:pt x="18224" y="7076"/>
                    </a:lnTo>
                    <a:lnTo>
                      <a:pt x="0" y="7076"/>
                    </a:lnTo>
                    <a:lnTo>
                      <a:pt x="0" y="14524"/>
                    </a:lnTo>
                    <a:lnTo>
                      <a:pt x="18224" y="14524"/>
                    </a:lnTo>
                    <a:close/>
                  </a:path>
                </a:pathLst>
              </a:custGeom>
              <a:solidFill>
                <a:srgbClr val="4472C4">
                  <a:hueOff val="-522454"/>
                  <a:satOff val="1153"/>
                  <a:lumOff val="13444"/>
                </a:srgbClr>
              </a:solidFill>
              <a:ln w="12700">
                <a:miter lim="400000"/>
              </a:ln>
              <a:extLst>
                <a:ext uri="{C572A759-6A51-4108-AA02-DFA0A04FC94B}">
                  <ma14:wrappingTextBoxFlag xmlns:ma14="http://schemas.microsoft.com/office/mac/drawingml/2011/main" xmlns="" val="1"/>
                </a:ext>
              </a:extLst>
            </p:spPr>
            <p:txBody>
              <a:bodyPr lIns="35719" tIns="35719" rIns="35719" bIns="35719" anchor="ctr"/>
              <a:lstStyle>
                <a:lvl1pPr algn="ctr">
                  <a:spcBef>
                    <a:spcPts val="0"/>
                  </a:spcBef>
                  <a:defRPr sz="2200" i="0" spc="0">
                    <a:solidFill>
                      <a:srgbClr val="000000"/>
                    </a:solidFill>
                    <a:latin typeface="DIN Alternate"/>
                    <a:ea typeface="DIN Alternate"/>
                    <a:cs typeface="DIN Alternate"/>
                    <a:sym typeface="DIN Alternate"/>
                  </a:defRPr>
                </a:lvl1p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sz="1547" b="0" i="0" u="none" strike="noStrike" kern="0" cap="none" spc="0" normalizeH="0" baseline="0" noProof="0">
                    <a:ln>
                      <a:noFill/>
                    </a:ln>
                    <a:solidFill>
                      <a:srgbClr val="000000"/>
                    </a:solidFill>
                    <a:effectLst/>
                    <a:uLnTx/>
                    <a:uFillTx/>
                    <a:latin typeface="DIN Alternate"/>
                    <a:sym typeface="DIN Alternate"/>
                  </a:rPr>
                  <a:t>UNCERTAINTY</a:t>
                </a:r>
              </a:p>
            </p:txBody>
          </p:sp>
        </p:grpSp>
        <p:sp>
          <p:nvSpPr>
            <p:cNvPr id="8" name="Tekstvak 7">
              <a:extLst>
                <a:ext uri="{FF2B5EF4-FFF2-40B4-BE49-F238E27FC236}">
                  <a16:creationId xmlns:a16="http://schemas.microsoft.com/office/drawing/2014/main" id="{3C036AFD-D5D6-4970-9E75-EC98B6EF454F}"/>
                </a:ext>
              </a:extLst>
            </p:cNvPr>
            <p:cNvSpPr txBox="1"/>
            <p:nvPr/>
          </p:nvSpPr>
          <p:spPr>
            <a:xfrm>
              <a:off x="3634714" y="3079997"/>
              <a:ext cx="2994989" cy="209288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nl-NL" sz="1800" b="1" i="0" u="none" strike="noStrike" kern="0" cap="none" spc="0" normalizeH="0" baseline="0" noProof="0" dirty="0">
                  <a:ln>
                    <a:noFill/>
                  </a:ln>
                  <a:solidFill>
                    <a:prstClr val="black"/>
                  </a:solidFill>
                  <a:effectLst/>
                  <a:uLnTx/>
                  <a:uFillTx/>
                  <a:latin typeface="Calibri" panose="020F0502020204030204"/>
                  <a:cs typeface="+mn-cs"/>
                </a:rPr>
                <a:t>Tame Problems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0" cap="none" spc="0" normalizeH="0" baseline="0" noProof="0" dirty="0">
                  <a:ln>
                    <a:noFill/>
                  </a:ln>
                  <a:solidFill>
                    <a:prstClr val="black"/>
                  </a:solidFill>
                  <a:effectLst/>
                  <a:uLnTx/>
                  <a:uFillTx/>
                  <a:latin typeface="Calibri" panose="020F0502020204030204"/>
                  <a:cs typeface="+mn-cs"/>
                </a:rPr>
                <a:t>Top down</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0" cap="none" spc="0" normalizeH="0" baseline="0" noProof="0" dirty="0">
                  <a:ln>
                    <a:noFill/>
                  </a:ln>
                  <a:solidFill>
                    <a:prstClr val="black"/>
                  </a:solidFill>
                  <a:effectLst/>
                  <a:uLnTx/>
                  <a:uFillTx/>
                  <a:latin typeface="Calibri" panose="020F0502020204030204"/>
                  <a:cs typeface="+mn-cs"/>
                </a:rPr>
                <a:t>Designed as a machine</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0" cap="none" spc="0" normalizeH="0" baseline="0" noProof="0" dirty="0">
                  <a:ln>
                    <a:noFill/>
                  </a:ln>
                  <a:solidFill>
                    <a:prstClr val="black"/>
                  </a:solidFill>
                  <a:effectLst/>
                  <a:uLnTx/>
                  <a:uFillTx/>
                  <a:latin typeface="Calibri" panose="020F0502020204030204"/>
                  <a:cs typeface="+mn-cs"/>
                </a:rPr>
                <a:t>Linking parts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0" cap="none" spc="0" normalizeH="0" baseline="0" noProof="0" dirty="0">
                  <a:ln>
                    <a:noFill/>
                  </a:ln>
                  <a:solidFill>
                    <a:prstClr val="black"/>
                  </a:solidFill>
                  <a:effectLst/>
                  <a:uLnTx/>
                  <a:uFillTx/>
                  <a:latin typeface="Calibri" panose="020F0502020204030204"/>
                  <a:cs typeface="+mn-cs"/>
                </a:rPr>
                <a:t>Planning and norming</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0" cap="none" spc="0" normalizeH="0" baseline="0" noProof="0" dirty="0">
                  <a:ln>
                    <a:noFill/>
                  </a:ln>
                  <a:solidFill>
                    <a:prstClr val="black"/>
                  </a:solidFill>
                  <a:effectLst/>
                  <a:uLnTx/>
                  <a:uFillTx/>
                  <a:latin typeface="Calibri" panose="020F0502020204030204"/>
                  <a:cs typeface="+mn-cs"/>
                </a:rPr>
                <a:t>Standardising</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0" cap="none" spc="0" normalizeH="0" baseline="0" noProof="0" dirty="0">
                  <a:ln>
                    <a:noFill/>
                  </a:ln>
                  <a:solidFill>
                    <a:prstClr val="black"/>
                  </a:solidFill>
                  <a:effectLst/>
                  <a:uLnTx/>
                  <a:uFillTx/>
                  <a:latin typeface="Calibri" panose="020F0502020204030204"/>
                  <a:cs typeface="+mn-cs"/>
                </a:rPr>
                <a:t>Use of protocols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0" cap="none" spc="0" normalizeH="0" baseline="0" noProof="0" dirty="0">
                  <a:ln>
                    <a:noFill/>
                  </a:ln>
                  <a:solidFill>
                    <a:prstClr val="black"/>
                  </a:solidFill>
                  <a:effectLst/>
                  <a:uLnTx/>
                  <a:uFillTx/>
                  <a:latin typeface="Calibri" panose="020F0502020204030204"/>
                  <a:cs typeface="+mn-cs"/>
                </a:rPr>
                <a:t>Measuring and controlling</a:t>
              </a:r>
            </a:p>
          </p:txBody>
        </p:sp>
        <p:sp>
          <p:nvSpPr>
            <p:cNvPr id="9" name="Tekstvak 8">
              <a:extLst>
                <a:ext uri="{FF2B5EF4-FFF2-40B4-BE49-F238E27FC236}">
                  <a16:creationId xmlns:a16="http://schemas.microsoft.com/office/drawing/2014/main" id="{B13EC151-2CF7-4F26-BD7F-845B65F5EDD3}"/>
                </a:ext>
              </a:extLst>
            </p:cNvPr>
            <p:cNvSpPr txBox="1"/>
            <p:nvPr/>
          </p:nvSpPr>
          <p:spPr>
            <a:xfrm>
              <a:off x="6634158" y="1368785"/>
              <a:ext cx="3273286" cy="2646878"/>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Calibri" panose="020F0502020204030204"/>
                  <a:cs typeface="+mn-cs"/>
                </a:rPr>
                <a:t>Wicked Problems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0" cap="none" spc="0" normalizeH="0" baseline="0" noProof="0" dirty="0">
                  <a:ln>
                    <a:noFill/>
                  </a:ln>
                  <a:solidFill>
                    <a:prstClr val="black"/>
                  </a:solidFill>
                  <a:effectLst/>
                  <a:uLnTx/>
                  <a:uFillTx/>
                  <a:latin typeface="Calibri" panose="020F0502020204030204"/>
                  <a:cs typeface="+mn-cs"/>
                </a:rPr>
                <a:t>Bottom-up and top down</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0" cap="none" spc="0" normalizeH="0" baseline="0" noProof="0" dirty="0">
                  <a:ln>
                    <a:noFill/>
                  </a:ln>
                  <a:solidFill>
                    <a:prstClr val="black"/>
                  </a:solidFill>
                  <a:effectLst/>
                  <a:uLnTx/>
                  <a:uFillTx/>
                  <a:latin typeface="Calibri" panose="020F0502020204030204"/>
                  <a:cs typeface="+mn-cs"/>
                </a:rPr>
                <a:t>Context is important</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0" cap="none" spc="0" normalizeH="0" baseline="0" noProof="0" dirty="0">
                  <a:ln>
                    <a:noFill/>
                  </a:ln>
                  <a:solidFill>
                    <a:prstClr val="black"/>
                  </a:solidFill>
                  <a:effectLst/>
                  <a:uLnTx/>
                  <a:uFillTx/>
                  <a:latin typeface="Calibri" panose="020F0502020204030204"/>
                  <a:cs typeface="+mn-cs"/>
                </a:rPr>
                <a:t>Self-organisation</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0" cap="none" spc="0" normalizeH="0" baseline="0" noProof="0" dirty="0">
                  <a:ln>
                    <a:noFill/>
                  </a:ln>
                  <a:solidFill>
                    <a:prstClr val="black"/>
                  </a:solidFill>
                  <a:effectLst/>
                  <a:uLnTx/>
                  <a:uFillTx/>
                  <a:latin typeface="Calibri" panose="020F0502020204030204"/>
                  <a:cs typeface="+mn-cs"/>
                </a:rPr>
                <a:t>Stakeholders visions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0" cap="none" spc="0" normalizeH="0" baseline="0" noProof="0" dirty="0">
                  <a:ln>
                    <a:noFill/>
                  </a:ln>
                  <a:solidFill>
                    <a:prstClr val="black"/>
                  </a:solidFill>
                  <a:effectLst/>
                  <a:uLnTx/>
                  <a:uFillTx/>
                  <a:latin typeface="Calibri" panose="020F0502020204030204"/>
                  <a:cs typeface="+mn-cs"/>
                </a:rPr>
                <a:t>Variety of approaches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0" cap="none" spc="0" normalizeH="0" baseline="0" noProof="0" dirty="0">
                  <a:ln>
                    <a:noFill/>
                  </a:ln>
                  <a:solidFill>
                    <a:prstClr val="black"/>
                  </a:solidFill>
                  <a:effectLst/>
                  <a:uLnTx/>
                  <a:uFillTx/>
                  <a:latin typeface="Calibri" panose="020F0502020204030204"/>
                  <a:cs typeface="+mn-cs"/>
                </a:rPr>
                <a:t>Accelerations and stabilisations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0" cap="none" spc="0" normalizeH="0" baseline="0" noProof="0" dirty="0">
                  <a:ln>
                    <a:noFill/>
                  </a:ln>
                  <a:solidFill>
                    <a:prstClr val="black"/>
                  </a:solidFill>
                  <a:effectLst/>
                  <a:uLnTx/>
                  <a:uFillTx/>
                  <a:latin typeface="Calibri" panose="020F0502020204030204"/>
                  <a:cs typeface="+mn-cs"/>
                </a:rPr>
                <a:t>Interactions for results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nl-NL" sz="1800" b="0" i="0" u="none" strike="noStrike" kern="0" cap="none" spc="0" normalizeH="0" baseline="0" noProof="0" dirty="0">
                <a:ln>
                  <a:noFill/>
                </a:ln>
                <a:solidFill>
                  <a:prstClr val="black"/>
                </a:solidFill>
                <a:effectLst/>
                <a:uLnTx/>
                <a:uFillTx/>
                <a:latin typeface="Calibri" panose="020F0502020204030204"/>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nl-NL" sz="1800" b="1" i="0" u="none" strike="noStrike" kern="0" cap="none" spc="0" normalizeH="0" baseline="0" noProof="0" dirty="0">
                <a:ln>
                  <a:noFill/>
                </a:ln>
                <a:solidFill>
                  <a:prstClr val="black"/>
                </a:solidFill>
                <a:effectLst/>
                <a:uLnTx/>
                <a:uFillTx/>
                <a:latin typeface="Calibri" panose="020F0502020204030204"/>
                <a:cs typeface="+mn-cs"/>
              </a:endParaRPr>
            </a:p>
          </p:txBody>
        </p:sp>
        <p:sp>
          <p:nvSpPr>
            <p:cNvPr id="10" name="Boog 9">
              <a:extLst>
                <a:ext uri="{FF2B5EF4-FFF2-40B4-BE49-F238E27FC236}">
                  <a16:creationId xmlns:a16="http://schemas.microsoft.com/office/drawing/2014/main" id="{388AB625-0012-4B76-B62C-44F38CEBBC8E}"/>
                </a:ext>
              </a:extLst>
            </p:cNvPr>
            <p:cNvSpPr/>
            <p:nvPr/>
          </p:nvSpPr>
          <p:spPr>
            <a:xfrm>
              <a:off x="2674081" y="2553961"/>
              <a:ext cx="3783748" cy="5507152"/>
            </a:xfrm>
            <a:prstGeom prst="arc">
              <a:avLst>
                <a:gd name="adj1" fmla="val 14685119"/>
                <a:gd name="adj2" fmla="val 21464182"/>
              </a:avLst>
            </a:prstGeom>
            <a:noFill/>
            <a:ln w="6350" cap="flat" cmpd="sng" algn="ctr">
              <a:solidFill>
                <a:srgbClr val="4472C4"/>
              </a:solidFill>
              <a:prstDash val="lgDashDotDot"/>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a typeface="+mn-ea"/>
                <a:cs typeface="+mn-cs"/>
              </a:endParaRPr>
            </a:p>
          </p:txBody>
        </p:sp>
        <p:sp>
          <p:nvSpPr>
            <p:cNvPr id="11" name="Boog 10">
              <a:extLst>
                <a:ext uri="{FF2B5EF4-FFF2-40B4-BE49-F238E27FC236}">
                  <a16:creationId xmlns:a16="http://schemas.microsoft.com/office/drawing/2014/main" id="{9CBD23C7-46E9-40F1-A5A7-95AD9D4E9C44}"/>
                </a:ext>
              </a:extLst>
            </p:cNvPr>
            <p:cNvSpPr/>
            <p:nvPr/>
          </p:nvSpPr>
          <p:spPr>
            <a:xfrm rot="11280000">
              <a:off x="5956147" y="-1167503"/>
              <a:ext cx="4847746" cy="5368846"/>
            </a:xfrm>
            <a:prstGeom prst="arc">
              <a:avLst>
                <a:gd name="adj1" fmla="val 14811058"/>
                <a:gd name="adj2" fmla="val 21464182"/>
              </a:avLst>
            </a:prstGeom>
            <a:noFill/>
            <a:ln w="6350" cap="flat" cmpd="sng" algn="ctr">
              <a:solidFill>
                <a:srgbClr val="4472C4"/>
              </a:solidFill>
              <a:prstDash val="lgDashDotDot"/>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a typeface="+mn-ea"/>
                <a:cs typeface="+mn-cs"/>
              </a:endParaRPr>
            </a:p>
          </p:txBody>
        </p:sp>
        <p:sp>
          <p:nvSpPr>
            <p:cNvPr id="12" name="Ondertitel 2">
              <a:extLst>
                <a:ext uri="{FF2B5EF4-FFF2-40B4-BE49-F238E27FC236}">
                  <a16:creationId xmlns:a16="http://schemas.microsoft.com/office/drawing/2014/main" id="{E40EEB92-3AE0-4967-8F78-679F8D51523F}"/>
                </a:ext>
              </a:extLst>
            </p:cNvPr>
            <p:cNvSpPr txBox="1">
              <a:spLocks/>
            </p:cNvSpPr>
            <p:nvPr/>
          </p:nvSpPr>
          <p:spPr>
            <a:xfrm>
              <a:off x="1687403" y="6144845"/>
              <a:ext cx="1554265" cy="355944"/>
            </a:xfrm>
            <a:prstGeom prst="rect">
              <a:avLst/>
            </a:prstGeom>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nl-NL" sz="1400" b="0" i="0" u="none" strike="noStrike" kern="1200" cap="none" spc="0" normalizeH="0" baseline="0" noProof="0" dirty="0">
                  <a:ln>
                    <a:noFill/>
                  </a:ln>
                  <a:effectLst/>
                  <a:uLnTx/>
                  <a:uFillTx/>
                  <a:latin typeface="Calibri" panose="020F0502020204030204"/>
                  <a:ea typeface="+mn-ea"/>
                  <a:cs typeface="+mn-cs"/>
                </a:rPr>
                <a:t>Anu Manickam &amp; Karel van Berkel, 2019</a:t>
              </a:r>
            </a:p>
          </p:txBody>
        </p:sp>
      </p:grpSp>
    </p:spTree>
    <p:extLst>
      <p:ext uri="{BB962C8B-B14F-4D97-AF65-F5344CB8AC3E}">
        <p14:creationId xmlns:p14="http://schemas.microsoft.com/office/powerpoint/2010/main" val="596459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68408-5A7D-B94F-887A-917317547CB9}"/>
              </a:ext>
            </a:extLst>
          </p:cNvPr>
          <p:cNvSpPr>
            <a:spLocks noGrp="1"/>
          </p:cNvSpPr>
          <p:nvPr>
            <p:ph type="title"/>
          </p:nvPr>
        </p:nvSpPr>
        <p:spPr/>
        <p:txBody>
          <a:bodyPr/>
          <a:lstStyle/>
          <a:p>
            <a:endParaRPr lang="en-GB"/>
          </a:p>
        </p:txBody>
      </p:sp>
      <p:pic>
        <p:nvPicPr>
          <p:cNvPr id="5" name="Content Placeholder 4" descr="A drawing of a person and a dinosaur&#10;&#10;AI-generated content may be incorrect.">
            <a:extLst>
              <a:ext uri="{FF2B5EF4-FFF2-40B4-BE49-F238E27FC236}">
                <a16:creationId xmlns:a16="http://schemas.microsoft.com/office/drawing/2014/main" id="{B94EA4EA-6B7B-9E98-16EC-875ED3F6EA7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7544" y="609600"/>
            <a:ext cx="8416217" cy="5400600"/>
          </a:xfrm>
        </p:spPr>
      </p:pic>
    </p:spTree>
    <p:extLst>
      <p:ext uri="{BB962C8B-B14F-4D97-AF65-F5344CB8AC3E}">
        <p14:creationId xmlns:p14="http://schemas.microsoft.com/office/powerpoint/2010/main" val="3121905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EB0AF4D-CEE3-493F-AC86-B1A765F67728}"/>
              </a:ext>
            </a:extLst>
          </p:cNvPr>
          <p:cNvSpPr>
            <a:spLocks noGrp="1"/>
          </p:cNvSpPr>
          <p:nvPr>
            <p:ph type="title"/>
          </p:nvPr>
        </p:nvSpPr>
        <p:spPr>
          <a:xfrm>
            <a:off x="685800" y="161999"/>
            <a:ext cx="7772400" cy="667696"/>
          </a:xfrm>
        </p:spPr>
        <p:txBody>
          <a:bodyPr/>
          <a:lstStyle/>
          <a:p>
            <a:r>
              <a:rPr lang="nl-NL" dirty="0">
                <a:solidFill>
                  <a:srgbClr val="00ACB0"/>
                </a:solidFill>
              </a:rPr>
              <a:t>COVID-19 crisis</a:t>
            </a:r>
          </a:p>
        </p:txBody>
      </p:sp>
      <p:grpSp>
        <p:nvGrpSpPr>
          <p:cNvPr id="4" name="Groep 3">
            <a:extLst>
              <a:ext uri="{FF2B5EF4-FFF2-40B4-BE49-F238E27FC236}">
                <a16:creationId xmlns:a16="http://schemas.microsoft.com/office/drawing/2014/main" id="{7261CF28-F6E9-49FD-8A5D-06B20242B05A}"/>
              </a:ext>
            </a:extLst>
          </p:cNvPr>
          <p:cNvGrpSpPr/>
          <p:nvPr/>
        </p:nvGrpSpPr>
        <p:grpSpPr>
          <a:xfrm>
            <a:off x="685800" y="873250"/>
            <a:ext cx="8398122" cy="4517899"/>
            <a:chOff x="0" y="0"/>
            <a:chExt cx="5629616" cy="4638039"/>
          </a:xfrm>
        </p:grpSpPr>
        <p:grpSp>
          <p:nvGrpSpPr>
            <p:cNvPr id="5" name="Groep 4">
              <a:extLst>
                <a:ext uri="{FF2B5EF4-FFF2-40B4-BE49-F238E27FC236}">
                  <a16:creationId xmlns:a16="http://schemas.microsoft.com/office/drawing/2014/main" id="{E9E35C67-B6DB-4B5E-AF2C-04916A0975DE}"/>
                </a:ext>
              </a:extLst>
            </p:cNvPr>
            <p:cNvGrpSpPr/>
            <p:nvPr/>
          </p:nvGrpSpPr>
          <p:grpSpPr>
            <a:xfrm>
              <a:off x="0" y="0"/>
              <a:ext cx="5629616" cy="4638039"/>
              <a:chOff x="28575" y="-539916"/>
              <a:chExt cx="5667228" cy="5842801"/>
            </a:xfrm>
          </p:grpSpPr>
          <p:sp>
            <p:nvSpPr>
              <p:cNvPr id="22" name="Tekstvak 2">
                <a:extLst>
                  <a:ext uri="{FF2B5EF4-FFF2-40B4-BE49-F238E27FC236}">
                    <a16:creationId xmlns:a16="http://schemas.microsoft.com/office/drawing/2014/main" id="{2D4B19CA-EF56-4849-9FF6-AB1564728584}"/>
                  </a:ext>
                </a:extLst>
              </p:cNvPr>
              <p:cNvSpPr txBox="1">
                <a:spLocks noChangeArrowheads="1"/>
              </p:cNvSpPr>
              <p:nvPr/>
            </p:nvSpPr>
            <p:spPr bwMode="auto">
              <a:xfrm>
                <a:off x="669511" y="1335733"/>
                <a:ext cx="1366076" cy="804156"/>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A variety of quick fixes without systems solutions</a:t>
                </a:r>
                <a:endParaRPr lang="nl-NL"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kstvak 2">
                <a:extLst>
                  <a:ext uri="{FF2B5EF4-FFF2-40B4-BE49-F238E27FC236}">
                    <a16:creationId xmlns:a16="http://schemas.microsoft.com/office/drawing/2014/main" id="{E1046B81-A0A6-4E7F-B4E3-3CF1D0FB22F3}"/>
                  </a:ext>
                </a:extLst>
              </p:cNvPr>
              <p:cNvSpPr txBox="1">
                <a:spLocks noChangeArrowheads="1"/>
              </p:cNvSpPr>
              <p:nvPr/>
            </p:nvSpPr>
            <p:spPr bwMode="auto">
              <a:xfrm>
                <a:off x="28575" y="-507771"/>
                <a:ext cx="1771650" cy="91579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Growth of population, global travel and urban penetration into wild habitats</a:t>
                </a:r>
                <a:endParaRPr lang="nl-NL"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kstvak 2">
                <a:extLst>
                  <a:ext uri="{FF2B5EF4-FFF2-40B4-BE49-F238E27FC236}">
                    <a16:creationId xmlns:a16="http://schemas.microsoft.com/office/drawing/2014/main" id="{211E990D-9296-4C6F-AD33-674B61F7B994}"/>
                  </a:ext>
                </a:extLst>
              </p:cNvPr>
              <p:cNvSpPr txBox="1">
                <a:spLocks noChangeArrowheads="1"/>
              </p:cNvSpPr>
              <p:nvPr/>
            </p:nvSpPr>
            <p:spPr bwMode="auto">
              <a:xfrm>
                <a:off x="4485221" y="-435372"/>
                <a:ext cx="1123950" cy="861437"/>
              </a:xfrm>
              <a:prstGeom prst="rect">
                <a:avLst/>
              </a:prstGeom>
              <a:no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Covid-19 virus outbreak in Wuhan </a:t>
                </a:r>
                <a:endParaRPr lang="nl-NL"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kstvak 26">
                <a:extLst>
                  <a:ext uri="{FF2B5EF4-FFF2-40B4-BE49-F238E27FC236}">
                    <a16:creationId xmlns:a16="http://schemas.microsoft.com/office/drawing/2014/main" id="{545CA3D8-DAE8-461B-A46E-893DC0612B24}"/>
                  </a:ext>
                </a:extLst>
              </p:cNvPr>
              <p:cNvSpPr txBox="1">
                <a:spLocks noChangeArrowheads="1"/>
              </p:cNvSpPr>
              <p:nvPr/>
            </p:nvSpPr>
            <p:spPr bwMode="auto">
              <a:xfrm>
                <a:off x="2150904" y="-539916"/>
                <a:ext cx="1667110" cy="1460868"/>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Growing risk of local virus outbreaks (HIV, SARS, Ebola, MERS, Zika) becoming pandemic disasters</a:t>
                </a:r>
                <a:endParaRPr lang="nl-NL"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kstvak 2">
                <a:extLst>
                  <a:ext uri="{FF2B5EF4-FFF2-40B4-BE49-F238E27FC236}">
                    <a16:creationId xmlns:a16="http://schemas.microsoft.com/office/drawing/2014/main" id="{90C62D67-1615-4610-92A6-049935DF64FC}"/>
                  </a:ext>
                </a:extLst>
              </p:cNvPr>
              <p:cNvSpPr txBox="1">
                <a:spLocks noChangeArrowheads="1"/>
              </p:cNvSpPr>
              <p:nvPr/>
            </p:nvSpPr>
            <p:spPr bwMode="auto">
              <a:xfrm>
                <a:off x="3614889" y="2132388"/>
                <a:ext cx="2080914" cy="204185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Reactive, defensive and copycat measures everywhere: lock down, social distancing, hand hygiene, face mask, testing and tracing</a:t>
                </a:r>
                <a:endParaRPr lang="nl-NL"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kstvak 2">
                <a:extLst>
                  <a:ext uri="{FF2B5EF4-FFF2-40B4-BE49-F238E27FC236}">
                    <a16:creationId xmlns:a16="http://schemas.microsoft.com/office/drawing/2014/main" id="{9AAE400E-5BE9-4E1B-80C7-A485D4195D7B}"/>
                  </a:ext>
                </a:extLst>
              </p:cNvPr>
              <p:cNvSpPr txBox="1">
                <a:spLocks noChangeArrowheads="1"/>
              </p:cNvSpPr>
              <p:nvPr/>
            </p:nvSpPr>
            <p:spPr bwMode="auto">
              <a:xfrm>
                <a:off x="974326" y="2819853"/>
                <a:ext cx="1193834" cy="1485452"/>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All kinds of problems for people, companies, governments, etc.</a:t>
                </a:r>
                <a:endParaRPr lang="nl-NL"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Tekstvak 2">
                <a:extLst>
                  <a:ext uri="{FF2B5EF4-FFF2-40B4-BE49-F238E27FC236}">
                    <a16:creationId xmlns:a16="http://schemas.microsoft.com/office/drawing/2014/main" id="{0EBA87AC-1C06-4FBF-945F-CF5DD705E708}"/>
                  </a:ext>
                </a:extLst>
              </p:cNvPr>
              <p:cNvSpPr txBox="1">
                <a:spLocks noChangeArrowheads="1"/>
              </p:cNvSpPr>
              <p:nvPr/>
            </p:nvSpPr>
            <p:spPr bwMode="auto">
              <a:xfrm>
                <a:off x="4330242" y="935723"/>
                <a:ext cx="1123950" cy="609639"/>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Epidemic spread across the world</a:t>
                </a:r>
                <a:endParaRPr lang="nl-NL"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Tekstvak 2">
                <a:extLst>
                  <a:ext uri="{FF2B5EF4-FFF2-40B4-BE49-F238E27FC236}">
                    <a16:creationId xmlns:a16="http://schemas.microsoft.com/office/drawing/2014/main" id="{DDA1EFC4-03C6-4DFF-8D5C-4E1104B3AEBE}"/>
                  </a:ext>
                </a:extLst>
              </p:cNvPr>
              <p:cNvSpPr txBox="1">
                <a:spLocks noChangeArrowheads="1"/>
              </p:cNvSpPr>
              <p:nvPr/>
            </p:nvSpPr>
            <p:spPr bwMode="auto">
              <a:xfrm>
                <a:off x="3221097" y="4431126"/>
                <a:ext cx="1193834" cy="85873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Global crises: economic, cultural, social, psychological</a:t>
                </a:r>
                <a:endParaRPr lang="nl-NL"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Tekstvak 2">
                <a:extLst>
                  <a:ext uri="{FF2B5EF4-FFF2-40B4-BE49-F238E27FC236}">
                    <a16:creationId xmlns:a16="http://schemas.microsoft.com/office/drawing/2014/main" id="{144A3580-36BA-4A47-8946-AD77362E6529}"/>
                  </a:ext>
                </a:extLst>
              </p:cNvPr>
              <p:cNvSpPr txBox="1">
                <a:spLocks noChangeArrowheads="1"/>
              </p:cNvSpPr>
              <p:nvPr/>
            </p:nvSpPr>
            <p:spPr bwMode="auto">
              <a:xfrm>
                <a:off x="466725" y="4933950"/>
                <a:ext cx="1771650" cy="36893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000">
                    <a:effectLst/>
                    <a:latin typeface="Calibri" panose="020F0502020204030204" pitchFamily="34" charset="0"/>
                    <a:ea typeface="Calibri" panose="020F0502020204030204" pitchFamily="34" charset="0"/>
                    <a:cs typeface="Times New Roman" panose="02020603050405020304" pitchFamily="18" charset="0"/>
                  </a:rPr>
                  <a:t> </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Vrije vorm: vorm 14">
                <a:extLst>
                  <a:ext uri="{FF2B5EF4-FFF2-40B4-BE49-F238E27FC236}">
                    <a16:creationId xmlns:a16="http://schemas.microsoft.com/office/drawing/2014/main" id="{1D17484F-0FCE-46A5-B054-A16D28ECC90D}"/>
                  </a:ext>
                </a:extLst>
              </p:cNvPr>
              <p:cNvSpPr/>
              <p:nvPr/>
            </p:nvSpPr>
            <p:spPr>
              <a:xfrm>
                <a:off x="1672937" y="-266463"/>
                <a:ext cx="477967" cy="96226"/>
              </a:xfrm>
              <a:custGeom>
                <a:avLst/>
                <a:gdLst>
                  <a:gd name="connsiteX0" fmla="*/ 0 w 1685925"/>
                  <a:gd name="connsiteY0" fmla="*/ 334976 h 334976"/>
                  <a:gd name="connsiteX1" fmla="*/ 800100 w 1685925"/>
                  <a:gd name="connsiteY1" fmla="*/ 11126 h 334976"/>
                  <a:gd name="connsiteX2" fmla="*/ 1685925 w 1685925"/>
                  <a:gd name="connsiteY2" fmla="*/ 106376 h 334976"/>
                </a:gdLst>
                <a:ahLst/>
                <a:cxnLst>
                  <a:cxn ang="0">
                    <a:pos x="connsiteX0" y="connsiteY0"/>
                  </a:cxn>
                  <a:cxn ang="0">
                    <a:pos x="connsiteX1" y="connsiteY1"/>
                  </a:cxn>
                  <a:cxn ang="0">
                    <a:pos x="connsiteX2" y="connsiteY2"/>
                  </a:cxn>
                </a:cxnLst>
                <a:rect l="l" t="t" r="r" b="b"/>
                <a:pathLst>
                  <a:path w="1685925" h="334976">
                    <a:moveTo>
                      <a:pt x="0" y="334976"/>
                    </a:moveTo>
                    <a:cubicBezTo>
                      <a:pt x="259556" y="192101"/>
                      <a:pt x="519113" y="49226"/>
                      <a:pt x="800100" y="11126"/>
                    </a:cubicBezTo>
                    <a:cubicBezTo>
                      <a:pt x="1081087" y="-26974"/>
                      <a:pt x="1383506" y="39701"/>
                      <a:pt x="1685925" y="106376"/>
                    </a:cubicBezTo>
                  </a:path>
                </a:pathLst>
              </a:custGeom>
              <a:noFill/>
              <a:ln w="6350" cap="flat" cmpd="sng" algn="ctr">
                <a:solidFill>
                  <a:sysClr val="windowText" lastClr="000000"/>
                </a:solidFill>
                <a:prstDash val="solid"/>
                <a:miter lim="800000"/>
                <a:headEnd type="none" w="med" len="med"/>
                <a:tailEnd type="arrow" w="med" len="me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sp>
            <p:nvSpPr>
              <p:cNvPr id="16" name="Vrije vorm: vorm 15">
                <a:extLst>
                  <a:ext uri="{FF2B5EF4-FFF2-40B4-BE49-F238E27FC236}">
                    <a16:creationId xmlns:a16="http://schemas.microsoft.com/office/drawing/2014/main" id="{68462C26-2B5F-4E3C-A0DD-70889E5519DC}"/>
                  </a:ext>
                </a:extLst>
              </p:cNvPr>
              <p:cNvSpPr/>
              <p:nvPr/>
            </p:nvSpPr>
            <p:spPr>
              <a:xfrm rot="1023418">
                <a:off x="3634673" y="-462849"/>
                <a:ext cx="860601" cy="356796"/>
              </a:xfrm>
              <a:custGeom>
                <a:avLst/>
                <a:gdLst>
                  <a:gd name="connsiteX0" fmla="*/ 0 w 1685925"/>
                  <a:gd name="connsiteY0" fmla="*/ 334976 h 334976"/>
                  <a:gd name="connsiteX1" fmla="*/ 800100 w 1685925"/>
                  <a:gd name="connsiteY1" fmla="*/ 11126 h 334976"/>
                  <a:gd name="connsiteX2" fmla="*/ 1685925 w 1685925"/>
                  <a:gd name="connsiteY2" fmla="*/ 106376 h 334976"/>
                </a:gdLst>
                <a:ahLst/>
                <a:cxnLst>
                  <a:cxn ang="0">
                    <a:pos x="connsiteX0" y="connsiteY0"/>
                  </a:cxn>
                  <a:cxn ang="0">
                    <a:pos x="connsiteX1" y="connsiteY1"/>
                  </a:cxn>
                  <a:cxn ang="0">
                    <a:pos x="connsiteX2" y="connsiteY2"/>
                  </a:cxn>
                </a:cxnLst>
                <a:rect l="l" t="t" r="r" b="b"/>
                <a:pathLst>
                  <a:path w="1685925" h="334976">
                    <a:moveTo>
                      <a:pt x="0" y="334976"/>
                    </a:moveTo>
                    <a:cubicBezTo>
                      <a:pt x="259556" y="192101"/>
                      <a:pt x="519113" y="49226"/>
                      <a:pt x="800100" y="11126"/>
                    </a:cubicBezTo>
                    <a:cubicBezTo>
                      <a:pt x="1081087" y="-26974"/>
                      <a:pt x="1383506" y="39701"/>
                      <a:pt x="1685925" y="106376"/>
                    </a:cubicBezTo>
                  </a:path>
                </a:pathLst>
              </a:custGeom>
              <a:noFill/>
              <a:ln w="6350" cap="flat" cmpd="sng" algn="ctr">
                <a:solidFill>
                  <a:sysClr val="windowText" lastClr="000000"/>
                </a:solidFill>
                <a:prstDash val="solid"/>
                <a:miter lim="800000"/>
                <a:headEnd type="none" w="med" len="med"/>
                <a:tailEnd type="arrow" w="med" len="me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sp>
            <p:nvSpPr>
              <p:cNvPr id="17" name="Vrije vorm: vorm 16">
                <a:extLst>
                  <a:ext uri="{FF2B5EF4-FFF2-40B4-BE49-F238E27FC236}">
                    <a16:creationId xmlns:a16="http://schemas.microsoft.com/office/drawing/2014/main" id="{CF96C528-F91E-412A-B0A5-F983C88C46CD}"/>
                  </a:ext>
                </a:extLst>
              </p:cNvPr>
              <p:cNvSpPr/>
              <p:nvPr/>
            </p:nvSpPr>
            <p:spPr>
              <a:xfrm rot="6186877">
                <a:off x="4456539" y="555440"/>
                <a:ext cx="675045" cy="119505"/>
              </a:xfrm>
              <a:custGeom>
                <a:avLst/>
                <a:gdLst>
                  <a:gd name="connsiteX0" fmla="*/ 0 w 1685925"/>
                  <a:gd name="connsiteY0" fmla="*/ 334976 h 334976"/>
                  <a:gd name="connsiteX1" fmla="*/ 800100 w 1685925"/>
                  <a:gd name="connsiteY1" fmla="*/ 11126 h 334976"/>
                  <a:gd name="connsiteX2" fmla="*/ 1685925 w 1685925"/>
                  <a:gd name="connsiteY2" fmla="*/ 106376 h 334976"/>
                </a:gdLst>
                <a:ahLst/>
                <a:cxnLst>
                  <a:cxn ang="0">
                    <a:pos x="connsiteX0" y="connsiteY0"/>
                  </a:cxn>
                  <a:cxn ang="0">
                    <a:pos x="connsiteX1" y="connsiteY1"/>
                  </a:cxn>
                  <a:cxn ang="0">
                    <a:pos x="connsiteX2" y="connsiteY2"/>
                  </a:cxn>
                </a:cxnLst>
                <a:rect l="l" t="t" r="r" b="b"/>
                <a:pathLst>
                  <a:path w="1685925" h="334976">
                    <a:moveTo>
                      <a:pt x="0" y="334976"/>
                    </a:moveTo>
                    <a:cubicBezTo>
                      <a:pt x="259556" y="192101"/>
                      <a:pt x="519113" y="49226"/>
                      <a:pt x="800100" y="11126"/>
                    </a:cubicBezTo>
                    <a:cubicBezTo>
                      <a:pt x="1081087" y="-26974"/>
                      <a:pt x="1383506" y="39701"/>
                      <a:pt x="1685925" y="106376"/>
                    </a:cubicBezTo>
                  </a:path>
                </a:pathLst>
              </a:custGeom>
              <a:noFill/>
              <a:ln w="6350" cap="flat" cmpd="sng" algn="ctr">
                <a:solidFill>
                  <a:sysClr val="windowText" lastClr="000000"/>
                </a:solidFill>
                <a:prstDash val="solid"/>
                <a:miter lim="800000"/>
                <a:headEnd type="none" w="med" len="med"/>
                <a:tailEnd type="arrow" w="med" len="me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sp>
            <p:nvSpPr>
              <p:cNvPr id="18" name="Vrije vorm: vorm 17">
                <a:extLst>
                  <a:ext uri="{FF2B5EF4-FFF2-40B4-BE49-F238E27FC236}">
                    <a16:creationId xmlns:a16="http://schemas.microsoft.com/office/drawing/2014/main" id="{EE559C68-1E68-45D4-B9CE-5F2E1EC41FE8}"/>
                  </a:ext>
                </a:extLst>
              </p:cNvPr>
              <p:cNvSpPr/>
              <p:nvPr/>
            </p:nvSpPr>
            <p:spPr>
              <a:xfrm rot="18011142" flipV="1">
                <a:off x="1320734" y="1126215"/>
                <a:ext cx="1441009" cy="347069"/>
              </a:xfrm>
              <a:custGeom>
                <a:avLst/>
                <a:gdLst>
                  <a:gd name="connsiteX0" fmla="*/ 0 w 1685925"/>
                  <a:gd name="connsiteY0" fmla="*/ 334976 h 334976"/>
                  <a:gd name="connsiteX1" fmla="*/ 800100 w 1685925"/>
                  <a:gd name="connsiteY1" fmla="*/ 11126 h 334976"/>
                  <a:gd name="connsiteX2" fmla="*/ 1685925 w 1685925"/>
                  <a:gd name="connsiteY2" fmla="*/ 106376 h 334976"/>
                </a:gdLst>
                <a:ahLst/>
                <a:cxnLst>
                  <a:cxn ang="0">
                    <a:pos x="connsiteX0" y="connsiteY0"/>
                  </a:cxn>
                  <a:cxn ang="0">
                    <a:pos x="connsiteX1" y="connsiteY1"/>
                  </a:cxn>
                  <a:cxn ang="0">
                    <a:pos x="connsiteX2" y="connsiteY2"/>
                  </a:cxn>
                </a:cxnLst>
                <a:rect l="l" t="t" r="r" b="b"/>
                <a:pathLst>
                  <a:path w="1685925" h="334976">
                    <a:moveTo>
                      <a:pt x="0" y="334976"/>
                    </a:moveTo>
                    <a:cubicBezTo>
                      <a:pt x="259556" y="192101"/>
                      <a:pt x="519113" y="49226"/>
                      <a:pt x="800100" y="11126"/>
                    </a:cubicBezTo>
                    <a:cubicBezTo>
                      <a:pt x="1081087" y="-26974"/>
                      <a:pt x="1383506" y="39701"/>
                      <a:pt x="1685925" y="106376"/>
                    </a:cubicBezTo>
                  </a:path>
                </a:pathLst>
              </a:custGeom>
              <a:noFill/>
              <a:ln w="6350" cap="flat" cmpd="sng" algn="ctr">
                <a:solidFill>
                  <a:sysClr val="windowText" lastClr="000000"/>
                </a:solidFill>
                <a:prstDash val="solid"/>
                <a:miter lim="800000"/>
                <a:headEnd type="none" w="med" len="med"/>
                <a:tailEnd type="arrow" w="med" len="me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sp>
            <p:nvSpPr>
              <p:cNvPr id="19" name="Vrije vorm: vorm 18">
                <a:extLst>
                  <a:ext uri="{FF2B5EF4-FFF2-40B4-BE49-F238E27FC236}">
                    <a16:creationId xmlns:a16="http://schemas.microsoft.com/office/drawing/2014/main" id="{57C8B229-A538-4B11-B05E-DDF9CE07E007}"/>
                  </a:ext>
                </a:extLst>
              </p:cNvPr>
              <p:cNvSpPr/>
              <p:nvPr/>
            </p:nvSpPr>
            <p:spPr>
              <a:xfrm rot="7433819">
                <a:off x="4471839" y="1917401"/>
                <a:ext cx="622652" cy="86835"/>
              </a:xfrm>
              <a:custGeom>
                <a:avLst/>
                <a:gdLst>
                  <a:gd name="connsiteX0" fmla="*/ 0 w 1685925"/>
                  <a:gd name="connsiteY0" fmla="*/ 334976 h 334976"/>
                  <a:gd name="connsiteX1" fmla="*/ 800100 w 1685925"/>
                  <a:gd name="connsiteY1" fmla="*/ 11126 h 334976"/>
                  <a:gd name="connsiteX2" fmla="*/ 1685925 w 1685925"/>
                  <a:gd name="connsiteY2" fmla="*/ 106376 h 334976"/>
                </a:gdLst>
                <a:ahLst/>
                <a:cxnLst>
                  <a:cxn ang="0">
                    <a:pos x="connsiteX0" y="connsiteY0"/>
                  </a:cxn>
                  <a:cxn ang="0">
                    <a:pos x="connsiteX1" y="connsiteY1"/>
                  </a:cxn>
                  <a:cxn ang="0">
                    <a:pos x="connsiteX2" y="connsiteY2"/>
                  </a:cxn>
                </a:cxnLst>
                <a:rect l="l" t="t" r="r" b="b"/>
                <a:pathLst>
                  <a:path w="1685925" h="334976">
                    <a:moveTo>
                      <a:pt x="0" y="334976"/>
                    </a:moveTo>
                    <a:cubicBezTo>
                      <a:pt x="259556" y="192101"/>
                      <a:pt x="519113" y="49226"/>
                      <a:pt x="800100" y="11126"/>
                    </a:cubicBezTo>
                    <a:cubicBezTo>
                      <a:pt x="1081087" y="-26974"/>
                      <a:pt x="1383506" y="39701"/>
                      <a:pt x="1685925" y="106376"/>
                    </a:cubicBezTo>
                  </a:path>
                </a:pathLst>
              </a:custGeom>
              <a:noFill/>
              <a:ln w="6350" cap="flat" cmpd="sng" algn="ctr">
                <a:solidFill>
                  <a:sysClr val="windowText" lastClr="000000"/>
                </a:solidFill>
                <a:prstDash val="solid"/>
                <a:miter lim="800000"/>
                <a:headEnd type="none" w="med" len="med"/>
                <a:tailEnd type="arrow" w="med" len="me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sp>
            <p:nvSpPr>
              <p:cNvPr id="20" name="Vrije vorm: vorm 19">
                <a:extLst>
                  <a:ext uri="{FF2B5EF4-FFF2-40B4-BE49-F238E27FC236}">
                    <a16:creationId xmlns:a16="http://schemas.microsoft.com/office/drawing/2014/main" id="{DED02944-F9DB-4D0A-BD04-833FB2981445}"/>
                  </a:ext>
                </a:extLst>
              </p:cNvPr>
              <p:cNvSpPr/>
              <p:nvPr/>
            </p:nvSpPr>
            <p:spPr>
              <a:xfrm rot="7745563">
                <a:off x="3555264" y="4039777"/>
                <a:ext cx="1259038" cy="165221"/>
              </a:xfrm>
              <a:custGeom>
                <a:avLst/>
                <a:gdLst>
                  <a:gd name="connsiteX0" fmla="*/ 0 w 1685925"/>
                  <a:gd name="connsiteY0" fmla="*/ 334976 h 334976"/>
                  <a:gd name="connsiteX1" fmla="*/ 800100 w 1685925"/>
                  <a:gd name="connsiteY1" fmla="*/ 11126 h 334976"/>
                  <a:gd name="connsiteX2" fmla="*/ 1685925 w 1685925"/>
                  <a:gd name="connsiteY2" fmla="*/ 106376 h 334976"/>
                </a:gdLst>
                <a:ahLst/>
                <a:cxnLst>
                  <a:cxn ang="0">
                    <a:pos x="connsiteX0" y="connsiteY0"/>
                  </a:cxn>
                  <a:cxn ang="0">
                    <a:pos x="connsiteX1" y="connsiteY1"/>
                  </a:cxn>
                  <a:cxn ang="0">
                    <a:pos x="connsiteX2" y="connsiteY2"/>
                  </a:cxn>
                </a:cxnLst>
                <a:rect l="l" t="t" r="r" b="b"/>
                <a:pathLst>
                  <a:path w="1685925" h="334976">
                    <a:moveTo>
                      <a:pt x="0" y="334976"/>
                    </a:moveTo>
                    <a:cubicBezTo>
                      <a:pt x="259556" y="192101"/>
                      <a:pt x="519113" y="49226"/>
                      <a:pt x="800100" y="11126"/>
                    </a:cubicBezTo>
                    <a:cubicBezTo>
                      <a:pt x="1081087" y="-26974"/>
                      <a:pt x="1383506" y="39701"/>
                      <a:pt x="1685925" y="106376"/>
                    </a:cubicBezTo>
                  </a:path>
                </a:pathLst>
              </a:custGeom>
              <a:noFill/>
              <a:ln w="6350" cap="flat" cmpd="sng" algn="ctr">
                <a:solidFill>
                  <a:sysClr val="windowText" lastClr="000000"/>
                </a:solidFill>
                <a:prstDash val="solid"/>
                <a:miter lim="800000"/>
                <a:headEnd type="none" w="med" len="med"/>
                <a:tailEnd type="arrow" w="med" len="me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sp>
            <p:nvSpPr>
              <p:cNvPr id="21" name="Vrije vorm: vorm 20">
                <a:extLst>
                  <a:ext uri="{FF2B5EF4-FFF2-40B4-BE49-F238E27FC236}">
                    <a16:creationId xmlns:a16="http://schemas.microsoft.com/office/drawing/2014/main" id="{E544828B-CD5B-4736-BD10-A8B82D6A50D3}"/>
                  </a:ext>
                </a:extLst>
              </p:cNvPr>
              <p:cNvSpPr/>
              <p:nvPr/>
            </p:nvSpPr>
            <p:spPr>
              <a:xfrm rot="12140492">
                <a:off x="1998602" y="4399485"/>
                <a:ext cx="1279996" cy="59126"/>
              </a:xfrm>
              <a:custGeom>
                <a:avLst/>
                <a:gdLst>
                  <a:gd name="connsiteX0" fmla="*/ 0 w 1685925"/>
                  <a:gd name="connsiteY0" fmla="*/ 334976 h 334976"/>
                  <a:gd name="connsiteX1" fmla="*/ 800100 w 1685925"/>
                  <a:gd name="connsiteY1" fmla="*/ 11126 h 334976"/>
                  <a:gd name="connsiteX2" fmla="*/ 1685925 w 1685925"/>
                  <a:gd name="connsiteY2" fmla="*/ 106376 h 334976"/>
                </a:gdLst>
                <a:ahLst/>
                <a:cxnLst>
                  <a:cxn ang="0">
                    <a:pos x="connsiteX0" y="connsiteY0"/>
                  </a:cxn>
                  <a:cxn ang="0">
                    <a:pos x="connsiteX1" y="connsiteY1"/>
                  </a:cxn>
                  <a:cxn ang="0">
                    <a:pos x="connsiteX2" y="connsiteY2"/>
                  </a:cxn>
                </a:cxnLst>
                <a:rect l="l" t="t" r="r" b="b"/>
                <a:pathLst>
                  <a:path w="1685925" h="334976">
                    <a:moveTo>
                      <a:pt x="0" y="334976"/>
                    </a:moveTo>
                    <a:cubicBezTo>
                      <a:pt x="259556" y="192101"/>
                      <a:pt x="519113" y="49226"/>
                      <a:pt x="800100" y="11126"/>
                    </a:cubicBezTo>
                    <a:cubicBezTo>
                      <a:pt x="1081087" y="-26974"/>
                      <a:pt x="1383506" y="39701"/>
                      <a:pt x="1685925" y="106376"/>
                    </a:cubicBezTo>
                  </a:path>
                </a:pathLst>
              </a:custGeom>
              <a:noFill/>
              <a:ln w="6350" cap="flat" cmpd="sng" algn="ctr">
                <a:solidFill>
                  <a:sysClr val="windowText" lastClr="000000"/>
                </a:solidFill>
                <a:prstDash val="solid"/>
                <a:miter lim="800000"/>
                <a:headEnd type="none" w="med" len="med"/>
                <a:tailEnd type="arrow" w="med" len="me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sp>
            <p:nvSpPr>
              <p:cNvPr id="23" name="Vrije vorm: vorm 22">
                <a:extLst>
                  <a:ext uri="{FF2B5EF4-FFF2-40B4-BE49-F238E27FC236}">
                    <a16:creationId xmlns:a16="http://schemas.microsoft.com/office/drawing/2014/main" id="{7AE98871-E3D1-45F6-82CB-28657842DDD0}"/>
                  </a:ext>
                </a:extLst>
              </p:cNvPr>
              <p:cNvSpPr/>
              <p:nvPr/>
            </p:nvSpPr>
            <p:spPr>
              <a:xfrm rot="15629485">
                <a:off x="331370" y="2413853"/>
                <a:ext cx="897644" cy="347007"/>
              </a:xfrm>
              <a:custGeom>
                <a:avLst/>
                <a:gdLst>
                  <a:gd name="connsiteX0" fmla="*/ 0 w 1685925"/>
                  <a:gd name="connsiteY0" fmla="*/ 334976 h 334976"/>
                  <a:gd name="connsiteX1" fmla="*/ 800100 w 1685925"/>
                  <a:gd name="connsiteY1" fmla="*/ 11126 h 334976"/>
                  <a:gd name="connsiteX2" fmla="*/ 1685925 w 1685925"/>
                  <a:gd name="connsiteY2" fmla="*/ 106376 h 334976"/>
                </a:gdLst>
                <a:ahLst/>
                <a:cxnLst>
                  <a:cxn ang="0">
                    <a:pos x="connsiteX0" y="connsiteY0"/>
                  </a:cxn>
                  <a:cxn ang="0">
                    <a:pos x="connsiteX1" y="connsiteY1"/>
                  </a:cxn>
                  <a:cxn ang="0">
                    <a:pos x="connsiteX2" y="connsiteY2"/>
                  </a:cxn>
                </a:cxnLst>
                <a:rect l="l" t="t" r="r" b="b"/>
                <a:pathLst>
                  <a:path w="1685925" h="334976">
                    <a:moveTo>
                      <a:pt x="0" y="334976"/>
                    </a:moveTo>
                    <a:cubicBezTo>
                      <a:pt x="259556" y="192101"/>
                      <a:pt x="519113" y="49226"/>
                      <a:pt x="800100" y="11126"/>
                    </a:cubicBezTo>
                    <a:cubicBezTo>
                      <a:pt x="1081087" y="-26974"/>
                      <a:pt x="1383506" y="39701"/>
                      <a:pt x="1685925" y="106376"/>
                    </a:cubicBezTo>
                  </a:path>
                </a:pathLst>
              </a:custGeom>
              <a:noFill/>
              <a:ln w="6350" cap="flat" cmpd="sng" algn="ctr">
                <a:solidFill>
                  <a:sysClr val="windowText" lastClr="000000"/>
                </a:solidFill>
                <a:prstDash val="solid"/>
                <a:miter lim="800000"/>
                <a:headEnd type="none" w="med" len="med"/>
                <a:tailEnd type="arrow" w="med" len="me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grpSp>
        <p:sp>
          <p:nvSpPr>
            <p:cNvPr id="6" name="Vrije vorm: vorm 5">
              <a:extLst>
                <a:ext uri="{FF2B5EF4-FFF2-40B4-BE49-F238E27FC236}">
                  <a16:creationId xmlns:a16="http://schemas.microsoft.com/office/drawing/2014/main" id="{922F9D1D-A022-4FB6-884E-AC9EEDBBE70F}"/>
                </a:ext>
              </a:extLst>
            </p:cNvPr>
            <p:cNvSpPr/>
            <p:nvPr/>
          </p:nvSpPr>
          <p:spPr>
            <a:xfrm rot="1693876">
              <a:off x="1210123" y="1729057"/>
              <a:ext cx="2703852" cy="1161073"/>
            </a:xfrm>
            <a:custGeom>
              <a:avLst/>
              <a:gdLst>
                <a:gd name="connsiteX0" fmla="*/ 0 w 2390775"/>
                <a:gd name="connsiteY0" fmla="*/ 666 h 715041"/>
                <a:gd name="connsiteX1" fmla="*/ 1666875 w 2390775"/>
                <a:gd name="connsiteY1" fmla="*/ 114966 h 715041"/>
                <a:gd name="connsiteX2" fmla="*/ 2390775 w 2390775"/>
                <a:gd name="connsiteY2" fmla="*/ 715041 h 715041"/>
              </a:gdLst>
              <a:ahLst/>
              <a:cxnLst>
                <a:cxn ang="0">
                  <a:pos x="connsiteX0" y="connsiteY0"/>
                </a:cxn>
                <a:cxn ang="0">
                  <a:pos x="connsiteX1" y="connsiteY1"/>
                </a:cxn>
                <a:cxn ang="0">
                  <a:pos x="connsiteX2" y="connsiteY2"/>
                </a:cxn>
              </a:cxnLst>
              <a:rect l="l" t="t" r="r" b="b"/>
              <a:pathLst>
                <a:path w="2390775" h="715041">
                  <a:moveTo>
                    <a:pt x="0" y="666"/>
                  </a:moveTo>
                  <a:cubicBezTo>
                    <a:pt x="634206" y="-1715"/>
                    <a:pt x="1268413" y="-4096"/>
                    <a:pt x="1666875" y="114966"/>
                  </a:cubicBezTo>
                  <a:cubicBezTo>
                    <a:pt x="2065337" y="234028"/>
                    <a:pt x="2228056" y="474534"/>
                    <a:pt x="2390775" y="715041"/>
                  </a:cubicBezTo>
                </a:path>
              </a:pathLst>
            </a:custGeom>
            <a:noFill/>
            <a:ln w="6350" cap="flat" cmpd="sng" algn="ctr">
              <a:solidFill>
                <a:sysClr val="windowText" lastClr="000000"/>
              </a:solidFill>
              <a:prstDash val="solid"/>
              <a:miter lim="800000"/>
              <a:headEnd type="none" w="med" len="med"/>
              <a:tailEnd type="arrow" w="med" len="me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grpSp>
    </p:spTree>
    <p:extLst>
      <p:ext uri="{BB962C8B-B14F-4D97-AF65-F5344CB8AC3E}">
        <p14:creationId xmlns:p14="http://schemas.microsoft.com/office/powerpoint/2010/main" val="15369943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itel 1"/>
          <p:cNvSpPr>
            <a:spLocks noGrp="1"/>
          </p:cNvSpPr>
          <p:nvPr>
            <p:ph type="title"/>
          </p:nvPr>
        </p:nvSpPr>
        <p:spPr>
          <a:xfrm>
            <a:off x="763588" y="188913"/>
            <a:ext cx="7772400" cy="803275"/>
          </a:xfrm>
        </p:spPr>
        <p:txBody>
          <a:bodyPr/>
          <a:lstStyle/>
          <a:p>
            <a:r>
              <a:rPr lang="nl-NL" altLang="nl-NL" sz="2800" dirty="0">
                <a:solidFill>
                  <a:srgbClr val="00ACB0"/>
                </a:solidFill>
              </a:rPr>
              <a:t>Systeemdynamiek en kwaliteit</a:t>
            </a:r>
          </a:p>
        </p:txBody>
      </p:sp>
      <p:grpSp>
        <p:nvGrpSpPr>
          <p:cNvPr id="18" name="Groep 17">
            <a:extLst>
              <a:ext uri="{FF2B5EF4-FFF2-40B4-BE49-F238E27FC236}">
                <a16:creationId xmlns:a16="http://schemas.microsoft.com/office/drawing/2014/main" id="{130C57EC-A608-4863-B042-B5F3C79FD557}"/>
              </a:ext>
            </a:extLst>
          </p:cNvPr>
          <p:cNvGrpSpPr/>
          <p:nvPr/>
        </p:nvGrpSpPr>
        <p:grpSpPr>
          <a:xfrm>
            <a:off x="190853" y="1104367"/>
            <a:ext cx="8773635" cy="4556881"/>
            <a:chOff x="190853" y="1104367"/>
            <a:chExt cx="8773635" cy="4901314"/>
          </a:xfrm>
        </p:grpSpPr>
        <p:sp>
          <p:nvSpPr>
            <p:cNvPr id="12" name="Boog 11"/>
            <p:cNvSpPr/>
            <p:nvPr/>
          </p:nvSpPr>
          <p:spPr bwMode="auto">
            <a:xfrm>
              <a:off x="900113" y="2219325"/>
              <a:ext cx="1008062" cy="912813"/>
            </a:xfrm>
            <a:prstGeom prst="arc">
              <a:avLst/>
            </a:prstGeom>
            <a:noFill/>
            <a:ln w="9525" cap="flat" cmpd="sng" algn="ctr">
              <a:noFill/>
              <a:prstDash val="solid"/>
              <a:round/>
              <a:headEnd type="none" w="med" len="med"/>
              <a:tailEnd type="none" w="med" len="med"/>
            </a:ln>
            <a:effectLst/>
          </p:spPr>
          <p:txBody>
            <a:bodyPr/>
            <a:lstStyle/>
            <a:p>
              <a:pPr marL="342900" indent="-342900">
                <a:spcBef>
                  <a:spcPct val="20000"/>
                </a:spcBef>
                <a:buFontTx/>
                <a:buChar char="•"/>
                <a:defRPr/>
              </a:pPr>
              <a:endParaRPr lang="nl-NL">
                <a:latin typeface="Arial" charset="0"/>
                <a:cs typeface="+mn-cs"/>
              </a:endParaRPr>
            </a:p>
          </p:txBody>
        </p:sp>
        <p:cxnSp>
          <p:nvCxnSpPr>
            <p:cNvPr id="7173" name="Gekromde verbindingslijn 13"/>
            <p:cNvCxnSpPr>
              <a:cxnSpLocks noChangeShapeType="1"/>
            </p:cNvCxnSpPr>
            <p:nvPr/>
          </p:nvCxnSpPr>
          <p:spPr bwMode="auto">
            <a:xfrm rot="5400000" flipH="1" flipV="1">
              <a:off x="898525" y="2220913"/>
              <a:ext cx="849313" cy="846137"/>
            </a:xfrm>
            <a:prstGeom prst="curvedConnector3">
              <a:avLst>
                <a:gd name="adj1" fmla="val 50000"/>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lgn="ctr">
                  <a:solidFill>
                    <a:srgbClr val="000000"/>
                  </a:solidFill>
                  <a:round/>
                  <a:headEnd/>
                  <a:tailEnd type="arrow" w="med" len="med"/>
                </a14:hiddenLine>
              </a:ext>
            </a:extLst>
          </p:spPr>
        </p:cxnSp>
        <p:sp>
          <p:nvSpPr>
            <p:cNvPr id="15" name="Boog 14"/>
            <p:cNvSpPr/>
            <p:nvPr/>
          </p:nvSpPr>
          <p:spPr bwMode="auto">
            <a:xfrm>
              <a:off x="1042988" y="2349500"/>
              <a:ext cx="865187" cy="719138"/>
            </a:xfrm>
            <a:prstGeom prst="arc">
              <a:avLst/>
            </a:prstGeom>
            <a:noFill/>
            <a:ln w="9525" cap="flat" cmpd="sng" algn="ctr">
              <a:noFill/>
              <a:prstDash val="solid"/>
              <a:round/>
              <a:headEnd type="none" w="med" len="med"/>
              <a:tailEnd type="none" w="med" len="med"/>
            </a:ln>
            <a:effectLst/>
          </p:spPr>
          <p:txBody>
            <a:bodyPr/>
            <a:lstStyle/>
            <a:p>
              <a:pPr marL="342900" indent="-342900">
                <a:spcBef>
                  <a:spcPct val="20000"/>
                </a:spcBef>
                <a:buFontTx/>
                <a:buChar char="•"/>
                <a:defRPr/>
              </a:pPr>
              <a:endParaRPr lang="nl-NL">
                <a:latin typeface="Arial" charset="0"/>
                <a:cs typeface="+mn-cs"/>
              </a:endParaRPr>
            </a:p>
          </p:txBody>
        </p:sp>
        <p:sp>
          <p:nvSpPr>
            <p:cNvPr id="3" name="Tekstvak 2"/>
            <p:cNvSpPr txBox="1"/>
            <p:nvPr/>
          </p:nvSpPr>
          <p:spPr>
            <a:xfrm>
              <a:off x="1042988" y="1628800"/>
              <a:ext cx="1800820" cy="461665"/>
            </a:xfrm>
            <a:prstGeom prst="rect">
              <a:avLst/>
            </a:prstGeom>
            <a:noFill/>
          </p:spPr>
          <p:txBody>
            <a:bodyPr wrap="square" rtlCol="0">
              <a:spAutoFit/>
            </a:bodyPr>
            <a:lstStyle/>
            <a:p>
              <a:r>
                <a:rPr lang="nl-NL" dirty="0"/>
                <a:t>Winst</a:t>
              </a:r>
            </a:p>
          </p:txBody>
        </p:sp>
        <p:sp>
          <p:nvSpPr>
            <p:cNvPr id="4" name="Tekstvak 3"/>
            <p:cNvSpPr txBox="1"/>
            <p:nvPr/>
          </p:nvSpPr>
          <p:spPr>
            <a:xfrm>
              <a:off x="4283968" y="1661865"/>
              <a:ext cx="3024336" cy="461665"/>
            </a:xfrm>
            <a:prstGeom prst="rect">
              <a:avLst/>
            </a:prstGeom>
            <a:noFill/>
          </p:spPr>
          <p:txBody>
            <a:bodyPr wrap="square" rtlCol="0">
              <a:spAutoFit/>
            </a:bodyPr>
            <a:lstStyle/>
            <a:p>
              <a:r>
                <a:rPr lang="nl-NL" dirty="0"/>
                <a:t>Proceskosten</a:t>
              </a:r>
            </a:p>
          </p:txBody>
        </p:sp>
        <p:sp>
          <p:nvSpPr>
            <p:cNvPr id="5" name="Tekstvak 4"/>
            <p:cNvSpPr txBox="1"/>
            <p:nvPr/>
          </p:nvSpPr>
          <p:spPr>
            <a:xfrm>
              <a:off x="3058418" y="2709069"/>
              <a:ext cx="2520280" cy="496560"/>
            </a:xfrm>
            <a:prstGeom prst="rect">
              <a:avLst/>
            </a:prstGeom>
            <a:noFill/>
          </p:spPr>
          <p:txBody>
            <a:bodyPr wrap="square" rtlCol="0">
              <a:spAutoFit/>
            </a:bodyPr>
            <a:lstStyle/>
            <a:p>
              <a:r>
                <a:rPr lang="nl-NL" b="1" dirty="0">
                  <a:solidFill>
                    <a:srgbClr val="C00000"/>
                  </a:solidFill>
                </a:rPr>
                <a:t>KWALITEIT</a:t>
              </a:r>
            </a:p>
          </p:txBody>
        </p:sp>
        <p:sp>
          <p:nvSpPr>
            <p:cNvPr id="6" name="Tekstvak 5"/>
            <p:cNvSpPr txBox="1"/>
            <p:nvPr/>
          </p:nvSpPr>
          <p:spPr>
            <a:xfrm>
              <a:off x="340680" y="4033598"/>
              <a:ext cx="2880320" cy="461665"/>
            </a:xfrm>
            <a:prstGeom prst="rect">
              <a:avLst/>
            </a:prstGeom>
            <a:noFill/>
          </p:spPr>
          <p:txBody>
            <a:bodyPr wrap="square" rtlCol="0">
              <a:spAutoFit/>
            </a:bodyPr>
            <a:lstStyle/>
            <a:p>
              <a:r>
                <a:rPr lang="nl-NL" dirty="0"/>
                <a:t>Marktaandeel</a:t>
              </a:r>
            </a:p>
          </p:txBody>
        </p:sp>
        <p:sp>
          <p:nvSpPr>
            <p:cNvPr id="8" name="Tekstvak 7"/>
            <p:cNvSpPr txBox="1"/>
            <p:nvPr/>
          </p:nvSpPr>
          <p:spPr>
            <a:xfrm>
              <a:off x="1780840" y="4972525"/>
              <a:ext cx="2537718" cy="461665"/>
            </a:xfrm>
            <a:prstGeom prst="rect">
              <a:avLst/>
            </a:prstGeom>
            <a:noFill/>
          </p:spPr>
          <p:txBody>
            <a:bodyPr wrap="square" rtlCol="0">
              <a:spAutoFit/>
            </a:bodyPr>
            <a:lstStyle/>
            <a:p>
              <a:r>
                <a:rPr lang="nl-NL" dirty="0"/>
                <a:t>Loyaliteit klant</a:t>
              </a:r>
            </a:p>
          </p:txBody>
        </p:sp>
        <p:sp>
          <p:nvSpPr>
            <p:cNvPr id="9" name="Tekstvak 8"/>
            <p:cNvSpPr txBox="1"/>
            <p:nvPr/>
          </p:nvSpPr>
          <p:spPr>
            <a:xfrm>
              <a:off x="6156176" y="2643981"/>
              <a:ext cx="2808312" cy="461665"/>
            </a:xfrm>
            <a:prstGeom prst="rect">
              <a:avLst/>
            </a:prstGeom>
            <a:noFill/>
          </p:spPr>
          <p:txBody>
            <a:bodyPr wrap="square" rtlCol="0">
              <a:spAutoFit/>
            </a:bodyPr>
            <a:lstStyle/>
            <a:p>
              <a:r>
                <a:rPr lang="nl-NL" dirty="0"/>
                <a:t>Druk op winst</a:t>
              </a:r>
            </a:p>
          </p:txBody>
        </p:sp>
        <p:sp>
          <p:nvSpPr>
            <p:cNvPr id="10" name="Tekstvak 9"/>
            <p:cNvSpPr txBox="1"/>
            <p:nvPr/>
          </p:nvSpPr>
          <p:spPr>
            <a:xfrm>
              <a:off x="5796136" y="4005064"/>
              <a:ext cx="3168352" cy="830997"/>
            </a:xfrm>
            <a:prstGeom prst="rect">
              <a:avLst/>
            </a:prstGeom>
            <a:noFill/>
          </p:spPr>
          <p:txBody>
            <a:bodyPr wrap="square" rtlCol="0">
              <a:spAutoFit/>
            </a:bodyPr>
            <a:lstStyle/>
            <a:p>
              <a:r>
                <a:rPr lang="nl-NL" dirty="0"/>
                <a:t>Noodzaak kostenreductie</a:t>
              </a:r>
            </a:p>
          </p:txBody>
        </p:sp>
        <p:sp>
          <p:nvSpPr>
            <p:cNvPr id="11" name="Tekstvak 10"/>
            <p:cNvSpPr txBox="1"/>
            <p:nvPr/>
          </p:nvSpPr>
          <p:spPr>
            <a:xfrm>
              <a:off x="5148064" y="5157192"/>
              <a:ext cx="3816424" cy="496560"/>
            </a:xfrm>
            <a:prstGeom prst="rect">
              <a:avLst/>
            </a:prstGeom>
            <a:noFill/>
          </p:spPr>
          <p:txBody>
            <a:bodyPr wrap="square" rtlCol="0">
              <a:spAutoFit/>
            </a:bodyPr>
            <a:lstStyle/>
            <a:p>
              <a:r>
                <a:rPr lang="nl-NL" dirty="0">
                  <a:solidFill>
                    <a:srgbClr val="C00000"/>
                  </a:solidFill>
                </a:rPr>
                <a:t>Prijs van het aandeel</a:t>
              </a:r>
            </a:p>
          </p:txBody>
        </p:sp>
        <p:sp>
          <p:nvSpPr>
            <p:cNvPr id="14" name="Vrije vorm 13"/>
            <p:cNvSpPr/>
            <p:nvPr/>
          </p:nvSpPr>
          <p:spPr bwMode="auto">
            <a:xfrm>
              <a:off x="2386013" y="1785378"/>
              <a:ext cx="1071562" cy="957822"/>
            </a:xfrm>
            <a:custGeom>
              <a:avLst/>
              <a:gdLst>
                <a:gd name="connsiteX0" fmla="*/ 1071562 w 1071562"/>
                <a:gd name="connsiteY0" fmla="*/ 957822 h 957822"/>
                <a:gd name="connsiteX1" fmla="*/ 814387 w 1071562"/>
                <a:gd name="connsiteY1" fmla="*/ 129147 h 957822"/>
                <a:gd name="connsiteX2" fmla="*/ 0 w 1071562"/>
                <a:gd name="connsiteY2" fmla="*/ 14847 h 957822"/>
              </a:gdLst>
              <a:ahLst/>
              <a:cxnLst>
                <a:cxn ang="0">
                  <a:pos x="connsiteX0" y="connsiteY0"/>
                </a:cxn>
                <a:cxn ang="0">
                  <a:pos x="connsiteX1" y="connsiteY1"/>
                </a:cxn>
                <a:cxn ang="0">
                  <a:pos x="connsiteX2" y="connsiteY2"/>
                </a:cxn>
              </a:cxnLst>
              <a:rect l="l" t="t" r="r" b="b"/>
              <a:pathLst>
                <a:path w="1071562" h="957822">
                  <a:moveTo>
                    <a:pt x="1071562" y="957822"/>
                  </a:moveTo>
                  <a:cubicBezTo>
                    <a:pt x="1032271" y="622065"/>
                    <a:pt x="992981" y="286309"/>
                    <a:pt x="814387" y="129147"/>
                  </a:cubicBezTo>
                  <a:cubicBezTo>
                    <a:pt x="635793" y="-28015"/>
                    <a:pt x="317896" y="-6584"/>
                    <a:pt x="0" y="14847"/>
                  </a:cubicBezTo>
                </a:path>
              </a:pathLst>
            </a:cu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nl-NL" sz="2400" b="0" i="0" u="none" strike="noStrike" cap="none" normalizeH="0" baseline="0">
                <a:ln>
                  <a:noFill/>
                </a:ln>
                <a:solidFill>
                  <a:schemeClr val="tx1"/>
                </a:solidFill>
                <a:effectLst/>
                <a:latin typeface="Arial" charset="0"/>
              </a:endParaRPr>
            </a:p>
          </p:txBody>
        </p:sp>
        <p:cxnSp>
          <p:nvCxnSpPr>
            <p:cNvPr id="20" name="Rechte verbindingslijn met pijl 19"/>
            <p:cNvCxnSpPr>
              <a:cxnSpLocks/>
              <a:stCxn id="14" idx="0"/>
            </p:cNvCxnSpPr>
            <p:nvPr/>
          </p:nvCxnSpPr>
          <p:spPr bwMode="auto">
            <a:xfrm flipH="1" flipV="1">
              <a:off x="2067621" y="1885169"/>
              <a:ext cx="1389954" cy="858031"/>
            </a:xfrm>
            <a:prstGeom prst="straightConnector1">
              <a:avLst/>
            </a:prstGeom>
            <a:noFill/>
            <a:ln w="19050" cap="flat" cmpd="sng" algn="ctr">
              <a:solidFill>
                <a:schemeClr val="tx1"/>
              </a:solidFill>
              <a:prstDash val="solid"/>
              <a:round/>
              <a:headEnd type="arrow" w="med" len="med"/>
              <a:tailEnd type="none" w="med" len="med"/>
            </a:ln>
            <a:effectLst/>
          </p:spPr>
        </p:cxnSp>
        <p:cxnSp>
          <p:nvCxnSpPr>
            <p:cNvPr id="22" name="Rechte verbindingslijn met pijl 21"/>
            <p:cNvCxnSpPr/>
            <p:nvPr/>
          </p:nvCxnSpPr>
          <p:spPr bwMode="auto">
            <a:xfrm flipH="1">
              <a:off x="1404144" y="2090465"/>
              <a:ext cx="71437" cy="1914599"/>
            </a:xfrm>
            <a:prstGeom prst="straightConnector1">
              <a:avLst/>
            </a:prstGeom>
            <a:noFill/>
            <a:ln w="12700" cap="flat" cmpd="sng" algn="ctr">
              <a:solidFill>
                <a:schemeClr val="tx1"/>
              </a:solidFill>
              <a:prstDash val="solid"/>
              <a:round/>
              <a:headEnd type="arrow" w="med" len="med"/>
              <a:tailEnd type="none" w="med" len="med"/>
            </a:ln>
            <a:effectLst/>
          </p:spPr>
        </p:cxnSp>
        <p:cxnSp>
          <p:nvCxnSpPr>
            <p:cNvPr id="26" name="Rechte verbindingslijn met pijl 25"/>
            <p:cNvCxnSpPr>
              <a:cxnSpLocks/>
              <a:stCxn id="8" idx="1"/>
            </p:cNvCxnSpPr>
            <p:nvPr/>
          </p:nvCxnSpPr>
          <p:spPr bwMode="auto">
            <a:xfrm flipH="1" flipV="1">
              <a:off x="1404144" y="4466730"/>
              <a:ext cx="376696" cy="736627"/>
            </a:xfrm>
            <a:prstGeom prst="straightConnector1">
              <a:avLst/>
            </a:prstGeom>
            <a:noFill/>
            <a:ln w="9525" cap="flat" cmpd="sng" algn="ctr">
              <a:solidFill>
                <a:schemeClr val="tx1"/>
              </a:solidFill>
              <a:prstDash val="solid"/>
              <a:round/>
              <a:headEnd type="none" w="med" len="med"/>
              <a:tailEnd type="triangle" w="med" len="med"/>
            </a:ln>
            <a:effectLst/>
          </p:spPr>
        </p:cxnSp>
        <p:cxnSp>
          <p:nvCxnSpPr>
            <p:cNvPr id="32" name="Rechte verbindingslijn met pijl 31"/>
            <p:cNvCxnSpPr>
              <a:cxnSpLocks/>
            </p:cNvCxnSpPr>
            <p:nvPr/>
          </p:nvCxnSpPr>
          <p:spPr bwMode="auto">
            <a:xfrm flipH="1" flipV="1">
              <a:off x="6425406" y="2016138"/>
              <a:ext cx="1134925" cy="548766"/>
            </a:xfrm>
            <a:prstGeom prst="straightConnector1">
              <a:avLst/>
            </a:prstGeom>
            <a:noFill/>
            <a:ln w="19050" cap="flat" cmpd="sng" algn="ctr">
              <a:solidFill>
                <a:schemeClr val="tx1"/>
              </a:solidFill>
              <a:prstDash val="solid"/>
              <a:round/>
              <a:headEnd type="arrow" w="med" len="med"/>
              <a:tailEnd type="none" w="med" len="med"/>
            </a:ln>
            <a:effectLst/>
          </p:spPr>
        </p:cxnSp>
        <p:cxnSp>
          <p:nvCxnSpPr>
            <p:cNvPr id="34" name="Rechte verbindingslijn met pijl 33"/>
            <p:cNvCxnSpPr/>
            <p:nvPr/>
          </p:nvCxnSpPr>
          <p:spPr bwMode="auto">
            <a:xfrm flipV="1">
              <a:off x="7056276" y="3047765"/>
              <a:ext cx="404936" cy="957299"/>
            </a:xfrm>
            <a:prstGeom prst="straightConnector1">
              <a:avLst/>
            </a:prstGeom>
            <a:noFill/>
            <a:ln w="19050" cap="flat" cmpd="sng" algn="ctr">
              <a:solidFill>
                <a:schemeClr val="tx1"/>
              </a:solidFill>
              <a:prstDash val="solid"/>
              <a:round/>
              <a:headEnd type="arrow" w="med" len="med"/>
              <a:tailEnd type="none" w="med" len="med"/>
            </a:ln>
            <a:effectLst/>
          </p:spPr>
        </p:cxnSp>
        <p:cxnSp>
          <p:nvCxnSpPr>
            <p:cNvPr id="36" name="Rechte verbindingslijn met pijl 35"/>
            <p:cNvCxnSpPr/>
            <p:nvPr/>
          </p:nvCxnSpPr>
          <p:spPr bwMode="auto">
            <a:xfrm>
              <a:off x="4716016" y="3170734"/>
              <a:ext cx="1224136" cy="834330"/>
            </a:xfrm>
            <a:prstGeom prst="straightConnector1">
              <a:avLst/>
            </a:prstGeom>
            <a:noFill/>
            <a:ln w="19050" cap="flat" cmpd="sng" algn="ctr">
              <a:solidFill>
                <a:schemeClr val="tx1"/>
              </a:solidFill>
              <a:prstDash val="solid"/>
              <a:round/>
              <a:headEnd type="arrow" w="med" len="med"/>
              <a:tailEnd type="none" w="med" len="med"/>
            </a:ln>
            <a:effectLst/>
          </p:spPr>
        </p:cxnSp>
        <p:cxnSp>
          <p:nvCxnSpPr>
            <p:cNvPr id="42" name="Rechte verbindingslijn met pijl 41"/>
            <p:cNvCxnSpPr>
              <a:cxnSpLocks/>
            </p:cNvCxnSpPr>
            <p:nvPr/>
          </p:nvCxnSpPr>
          <p:spPr bwMode="auto">
            <a:xfrm flipH="1" flipV="1">
              <a:off x="6904143" y="4829598"/>
              <a:ext cx="90858" cy="399752"/>
            </a:xfrm>
            <a:prstGeom prst="straightConnector1">
              <a:avLst/>
            </a:prstGeom>
            <a:noFill/>
            <a:ln w="9525" cap="flat" cmpd="sng" algn="ctr">
              <a:solidFill>
                <a:schemeClr val="tx1"/>
              </a:solidFill>
              <a:prstDash val="solid"/>
              <a:round/>
              <a:headEnd type="arrow" w="med" len="med"/>
              <a:tailEnd type="arrow" w="med" len="med"/>
            </a:ln>
            <a:effectLst/>
          </p:spPr>
        </p:cxnSp>
        <p:cxnSp>
          <p:nvCxnSpPr>
            <p:cNvPr id="44" name="Rechte verbindingslijn met pijl 43"/>
            <p:cNvCxnSpPr/>
            <p:nvPr/>
          </p:nvCxnSpPr>
          <p:spPr bwMode="auto">
            <a:xfrm flipV="1">
              <a:off x="4663591" y="2063106"/>
              <a:ext cx="672393" cy="657396"/>
            </a:xfrm>
            <a:prstGeom prst="straightConnector1">
              <a:avLst/>
            </a:prstGeom>
            <a:noFill/>
            <a:ln w="9525" cap="flat" cmpd="sng" algn="ctr">
              <a:solidFill>
                <a:schemeClr val="tx1"/>
              </a:solidFill>
              <a:prstDash val="solid"/>
              <a:round/>
              <a:headEnd type="none" w="med" len="med"/>
              <a:tailEnd type="triangle" w="med" len="med"/>
            </a:ln>
            <a:effectLst/>
          </p:spPr>
        </p:cxnSp>
        <p:cxnSp>
          <p:nvCxnSpPr>
            <p:cNvPr id="46" name="Rechte verbindingslijn met pijl 45"/>
            <p:cNvCxnSpPr/>
            <p:nvPr/>
          </p:nvCxnSpPr>
          <p:spPr bwMode="auto">
            <a:xfrm flipH="1">
              <a:off x="3457575" y="3170734"/>
              <a:ext cx="483096" cy="1756642"/>
            </a:xfrm>
            <a:prstGeom prst="straightConnector1">
              <a:avLst/>
            </a:prstGeom>
            <a:noFill/>
            <a:ln w="9525" cap="flat" cmpd="sng" algn="ctr">
              <a:solidFill>
                <a:schemeClr val="tx1"/>
              </a:solidFill>
              <a:prstDash val="solid"/>
              <a:round/>
              <a:headEnd type="none" w="med" len="med"/>
              <a:tailEnd type="triangle" w="med" len="med"/>
            </a:ln>
            <a:effectLst/>
          </p:spPr>
        </p:cxnSp>
        <p:sp>
          <p:nvSpPr>
            <p:cNvPr id="7178" name="Tekstvak 7177"/>
            <p:cNvSpPr txBox="1"/>
            <p:nvPr/>
          </p:nvSpPr>
          <p:spPr>
            <a:xfrm>
              <a:off x="962620" y="2743200"/>
              <a:ext cx="360561" cy="461665"/>
            </a:xfrm>
            <a:prstGeom prst="rect">
              <a:avLst/>
            </a:prstGeom>
            <a:noFill/>
          </p:spPr>
          <p:txBody>
            <a:bodyPr wrap="square" rtlCol="0">
              <a:spAutoFit/>
            </a:bodyPr>
            <a:lstStyle/>
            <a:p>
              <a:r>
                <a:rPr lang="nl-NL" dirty="0"/>
                <a:t>+</a:t>
              </a:r>
            </a:p>
          </p:txBody>
        </p:sp>
        <p:sp>
          <p:nvSpPr>
            <p:cNvPr id="50" name="Tekstvak 49"/>
            <p:cNvSpPr txBox="1"/>
            <p:nvPr/>
          </p:nvSpPr>
          <p:spPr>
            <a:xfrm>
              <a:off x="7380050" y="3295581"/>
              <a:ext cx="360561" cy="461665"/>
            </a:xfrm>
            <a:prstGeom prst="rect">
              <a:avLst/>
            </a:prstGeom>
            <a:noFill/>
          </p:spPr>
          <p:txBody>
            <a:bodyPr wrap="square" rtlCol="0">
              <a:spAutoFit/>
            </a:bodyPr>
            <a:lstStyle/>
            <a:p>
              <a:r>
                <a:rPr lang="nl-NL" dirty="0"/>
                <a:t>+</a:t>
              </a:r>
            </a:p>
          </p:txBody>
        </p:sp>
        <p:sp>
          <p:nvSpPr>
            <p:cNvPr id="51" name="Tekstvak 50"/>
            <p:cNvSpPr txBox="1"/>
            <p:nvPr/>
          </p:nvSpPr>
          <p:spPr>
            <a:xfrm>
              <a:off x="6954386" y="1765152"/>
              <a:ext cx="360561" cy="461665"/>
            </a:xfrm>
            <a:prstGeom prst="rect">
              <a:avLst/>
            </a:prstGeom>
            <a:noFill/>
          </p:spPr>
          <p:txBody>
            <a:bodyPr wrap="square" rtlCol="0">
              <a:spAutoFit/>
            </a:bodyPr>
            <a:lstStyle/>
            <a:p>
              <a:r>
                <a:rPr lang="nl-NL" dirty="0"/>
                <a:t>+</a:t>
              </a:r>
            </a:p>
          </p:txBody>
        </p:sp>
        <p:sp>
          <p:nvSpPr>
            <p:cNvPr id="52" name="Tekstvak 51"/>
            <p:cNvSpPr txBox="1"/>
            <p:nvPr/>
          </p:nvSpPr>
          <p:spPr>
            <a:xfrm>
              <a:off x="4336162" y="2113707"/>
              <a:ext cx="360561" cy="461665"/>
            </a:xfrm>
            <a:prstGeom prst="rect">
              <a:avLst/>
            </a:prstGeom>
            <a:noFill/>
          </p:spPr>
          <p:txBody>
            <a:bodyPr wrap="square" rtlCol="0">
              <a:spAutoFit/>
            </a:bodyPr>
            <a:lstStyle/>
            <a:p>
              <a:r>
                <a:rPr lang="nl-NL" dirty="0"/>
                <a:t>+</a:t>
              </a:r>
            </a:p>
          </p:txBody>
        </p:sp>
        <p:sp>
          <p:nvSpPr>
            <p:cNvPr id="53" name="Tekstvak 52"/>
            <p:cNvSpPr txBox="1"/>
            <p:nvPr/>
          </p:nvSpPr>
          <p:spPr>
            <a:xfrm>
              <a:off x="2663527" y="1649809"/>
              <a:ext cx="360561" cy="461665"/>
            </a:xfrm>
            <a:prstGeom prst="rect">
              <a:avLst/>
            </a:prstGeom>
            <a:noFill/>
          </p:spPr>
          <p:txBody>
            <a:bodyPr wrap="square" rtlCol="0">
              <a:spAutoFit/>
            </a:bodyPr>
            <a:lstStyle/>
            <a:p>
              <a:r>
                <a:rPr lang="nl-NL" dirty="0"/>
                <a:t>+</a:t>
              </a:r>
            </a:p>
          </p:txBody>
        </p:sp>
        <p:sp>
          <p:nvSpPr>
            <p:cNvPr id="54" name="Tekstvak 53"/>
            <p:cNvSpPr txBox="1"/>
            <p:nvPr/>
          </p:nvSpPr>
          <p:spPr>
            <a:xfrm>
              <a:off x="3627548" y="4215455"/>
              <a:ext cx="360561" cy="461665"/>
            </a:xfrm>
            <a:prstGeom prst="rect">
              <a:avLst/>
            </a:prstGeom>
            <a:noFill/>
          </p:spPr>
          <p:txBody>
            <a:bodyPr wrap="square" rtlCol="0">
              <a:spAutoFit/>
            </a:bodyPr>
            <a:lstStyle/>
            <a:p>
              <a:r>
                <a:rPr lang="nl-NL" dirty="0"/>
                <a:t>+</a:t>
              </a:r>
            </a:p>
          </p:txBody>
        </p:sp>
        <p:sp>
          <p:nvSpPr>
            <p:cNvPr id="55" name="Tekstvak 54"/>
            <p:cNvSpPr txBox="1"/>
            <p:nvPr/>
          </p:nvSpPr>
          <p:spPr>
            <a:xfrm>
              <a:off x="1164771" y="4732396"/>
              <a:ext cx="360561" cy="461665"/>
            </a:xfrm>
            <a:prstGeom prst="rect">
              <a:avLst/>
            </a:prstGeom>
            <a:noFill/>
          </p:spPr>
          <p:txBody>
            <a:bodyPr wrap="square" rtlCol="0">
              <a:spAutoFit/>
            </a:bodyPr>
            <a:lstStyle/>
            <a:p>
              <a:r>
                <a:rPr lang="nl-NL" dirty="0"/>
                <a:t>+</a:t>
              </a:r>
            </a:p>
          </p:txBody>
        </p:sp>
        <p:sp>
          <p:nvSpPr>
            <p:cNvPr id="56" name="Tekstvak 55"/>
            <p:cNvSpPr txBox="1"/>
            <p:nvPr/>
          </p:nvSpPr>
          <p:spPr>
            <a:xfrm>
              <a:off x="4907756" y="3366815"/>
              <a:ext cx="360561" cy="461665"/>
            </a:xfrm>
            <a:prstGeom prst="rect">
              <a:avLst/>
            </a:prstGeom>
            <a:noFill/>
          </p:spPr>
          <p:txBody>
            <a:bodyPr wrap="square" rtlCol="0">
              <a:spAutoFit/>
            </a:bodyPr>
            <a:lstStyle/>
            <a:p>
              <a:r>
                <a:rPr lang="nl-NL" dirty="0"/>
                <a:t>-</a:t>
              </a:r>
            </a:p>
          </p:txBody>
        </p:sp>
        <p:sp>
          <p:nvSpPr>
            <p:cNvPr id="2" name="Vrije vorm 1"/>
            <p:cNvSpPr/>
            <p:nvPr/>
          </p:nvSpPr>
          <p:spPr bwMode="auto">
            <a:xfrm>
              <a:off x="238291" y="1971675"/>
              <a:ext cx="4962359" cy="4034006"/>
            </a:xfrm>
            <a:custGeom>
              <a:avLst/>
              <a:gdLst>
                <a:gd name="connsiteX0" fmla="*/ 4962359 w 4962359"/>
                <a:gd name="connsiteY0" fmla="*/ 3557588 h 4034006"/>
                <a:gd name="connsiteX1" fmla="*/ 2033422 w 4962359"/>
                <a:gd name="connsiteY1" fmla="*/ 3943350 h 4034006"/>
                <a:gd name="connsiteX2" fmla="*/ 533234 w 4962359"/>
                <a:gd name="connsiteY2" fmla="*/ 3757613 h 4034006"/>
                <a:gd name="connsiteX3" fmla="*/ 4597 w 4962359"/>
                <a:gd name="connsiteY3" fmla="*/ 1214438 h 4034006"/>
                <a:gd name="connsiteX4" fmla="*/ 776122 w 4962359"/>
                <a:gd name="connsiteY4" fmla="*/ 0 h 40340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62359" h="4034006">
                  <a:moveTo>
                    <a:pt x="4962359" y="3557588"/>
                  </a:moveTo>
                  <a:cubicBezTo>
                    <a:pt x="3866984" y="3733800"/>
                    <a:pt x="2771609" y="3910013"/>
                    <a:pt x="2033422" y="3943350"/>
                  </a:cubicBezTo>
                  <a:cubicBezTo>
                    <a:pt x="1295234" y="3976688"/>
                    <a:pt x="871372" y="4212432"/>
                    <a:pt x="533234" y="3757613"/>
                  </a:cubicBezTo>
                  <a:cubicBezTo>
                    <a:pt x="195096" y="3302794"/>
                    <a:pt x="-35884" y="1840707"/>
                    <a:pt x="4597" y="1214438"/>
                  </a:cubicBezTo>
                  <a:cubicBezTo>
                    <a:pt x="45078" y="588169"/>
                    <a:pt x="410600" y="294084"/>
                    <a:pt x="776122" y="0"/>
                  </a:cubicBezTo>
                </a:path>
              </a:pathLst>
            </a:cu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nl-NL" sz="2400" b="0" i="0" u="none" strike="noStrike" cap="none" normalizeH="0" baseline="0">
                <a:ln>
                  <a:noFill/>
                </a:ln>
                <a:solidFill>
                  <a:schemeClr val="tx1"/>
                </a:solidFill>
                <a:effectLst/>
                <a:latin typeface="Arial" charset="0"/>
              </a:endParaRPr>
            </a:p>
          </p:txBody>
        </p:sp>
        <p:sp>
          <p:nvSpPr>
            <p:cNvPr id="7" name="Vrije vorm 6"/>
            <p:cNvSpPr/>
            <p:nvPr/>
          </p:nvSpPr>
          <p:spPr bwMode="auto">
            <a:xfrm>
              <a:off x="298548" y="1914525"/>
              <a:ext cx="4730652" cy="3986811"/>
            </a:xfrm>
            <a:custGeom>
              <a:avLst/>
              <a:gdLst>
                <a:gd name="connsiteX0" fmla="*/ 701577 w 4730652"/>
                <a:gd name="connsiteY0" fmla="*/ 0 h 3986811"/>
                <a:gd name="connsiteX1" fmla="*/ 15777 w 4730652"/>
                <a:gd name="connsiteY1" fmla="*/ 2414588 h 3986811"/>
                <a:gd name="connsiteX2" fmla="*/ 1301652 w 4730652"/>
                <a:gd name="connsiteY2" fmla="*/ 3943350 h 3986811"/>
                <a:gd name="connsiteX3" fmla="*/ 4730652 w 4730652"/>
                <a:gd name="connsiteY3" fmla="*/ 3600450 h 3986811"/>
                <a:gd name="connsiteX4" fmla="*/ 4730652 w 4730652"/>
                <a:gd name="connsiteY4" fmla="*/ 3600450 h 39868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30652" h="3986811">
                  <a:moveTo>
                    <a:pt x="701577" y="0"/>
                  </a:moveTo>
                  <a:cubicBezTo>
                    <a:pt x="308670" y="878681"/>
                    <a:pt x="-84236" y="1757363"/>
                    <a:pt x="15777" y="2414588"/>
                  </a:cubicBezTo>
                  <a:cubicBezTo>
                    <a:pt x="115789" y="3071813"/>
                    <a:pt x="515840" y="3745706"/>
                    <a:pt x="1301652" y="3943350"/>
                  </a:cubicBezTo>
                  <a:cubicBezTo>
                    <a:pt x="2087464" y="4140994"/>
                    <a:pt x="4730652" y="3600450"/>
                    <a:pt x="4730652" y="3600450"/>
                  </a:cubicBezTo>
                  <a:lnTo>
                    <a:pt x="4730652" y="3600450"/>
                  </a:lnTo>
                </a:path>
              </a:pathLst>
            </a:cu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nl-NL" sz="2400" b="0" i="0" u="none" strike="noStrike" cap="none" normalizeH="0" baseline="0">
                <a:ln>
                  <a:noFill/>
                </a:ln>
                <a:solidFill>
                  <a:schemeClr val="tx1"/>
                </a:solidFill>
                <a:effectLst/>
                <a:latin typeface="Arial" charset="0"/>
              </a:endParaRPr>
            </a:p>
          </p:txBody>
        </p:sp>
        <p:sp>
          <p:nvSpPr>
            <p:cNvPr id="13" name="Vrije vorm 12"/>
            <p:cNvSpPr/>
            <p:nvPr/>
          </p:nvSpPr>
          <p:spPr bwMode="auto">
            <a:xfrm>
              <a:off x="190853" y="1104367"/>
              <a:ext cx="4909785" cy="4864837"/>
            </a:xfrm>
            <a:custGeom>
              <a:avLst/>
              <a:gdLst>
                <a:gd name="connsiteX0" fmla="*/ 4909785 w 4909785"/>
                <a:gd name="connsiteY0" fmla="*/ 4224871 h 4864837"/>
                <a:gd name="connsiteX1" fmla="*/ 4081110 w 4909785"/>
                <a:gd name="connsiteY1" fmla="*/ 4224871 h 4864837"/>
                <a:gd name="connsiteX2" fmla="*/ 1895122 w 4909785"/>
                <a:gd name="connsiteY2" fmla="*/ 4839233 h 4864837"/>
                <a:gd name="connsiteX3" fmla="*/ 52035 w 4909785"/>
                <a:gd name="connsiteY3" fmla="*/ 3239033 h 4864837"/>
                <a:gd name="connsiteX4" fmla="*/ 566385 w 4909785"/>
                <a:gd name="connsiteY4" fmla="*/ 224371 h 4864837"/>
                <a:gd name="connsiteX5" fmla="*/ 1195035 w 4909785"/>
                <a:gd name="connsiteY5" fmla="*/ 452971 h 4864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785" h="4864837">
                  <a:moveTo>
                    <a:pt x="4909785" y="4224871"/>
                  </a:moveTo>
                  <a:cubicBezTo>
                    <a:pt x="4746669" y="4173674"/>
                    <a:pt x="4583554" y="4122477"/>
                    <a:pt x="4081110" y="4224871"/>
                  </a:cubicBezTo>
                  <a:cubicBezTo>
                    <a:pt x="3578666" y="4327265"/>
                    <a:pt x="2566634" y="5003539"/>
                    <a:pt x="1895122" y="4839233"/>
                  </a:cubicBezTo>
                  <a:cubicBezTo>
                    <a:pt x="1223610" y="4674927"/>
                    <a:pt x="273491" y="4008177"/>
                    <a:pt x="52035" y="3239033"/>
                  </a:cubicBezTo>
                  <a:cubicBezTo>
                    <a:pt x="-169421" y="2469889"/>
                    <a:pt x="375885" y="688715"/>
                    <a:pt x="566385" y="224371"/>
                  </a:cubicBezTo>
                  <a:cubicBezTo>
                    <a:pt x="756885" y="-239973"/>
                    <a:pt x="975960" y="106499"/>
                    <a:pt x="1195035" y="452971"/>
                  </a:cubicBezTo>
                </a:path>
              </a:pathLst>
            </a:cu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nl-NL" sz="2400" b="0" i="0" u="none" strike="noStrike" cap="none" normalizeH="0" baseline="0">
                <a:ln>
                  <a:noFill/>
                </a:ln>
                <a:solidFill>
                  <a:schemeClr val="tx1"/>
                </a:solidFill>
                <a:effectLst/>
                <a:latin typeface="Arial" charset="0"/>
              </a:endParaRPr>
            </a:p>
          </p:txBody>
        </p:sp>
      </p:grpSp>
    </p:spTree>
    <p:extLst>
      <p:ext uri="{BB962C8B-B14F-4D97-AF65-F5344CB8AC3E}">
        <p14:creationId xmlns:p14="http://schemas.microsoft.com/office/powerpoint/2010/main" val="3580495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E1E33B8-DFB4-42BE-83F9-11CD1B3D020E}"/>
              </a:ext>
            </a:extLst>
          </p:cNvPr>
          <p:cNvSpPr>
            <a:spLocks noGrp="1"/>
          </p:cNvSpPr>
          <p:nvPr>
            <p:ph type="title"/>
          </p:nvPr>
        </p:nvSpPr>
        <p:spPr>
          <a:xfrm>
            <a:off x="656263" y="190500"/>
            <a:ext cx="7772400" cy="1143000"/>
          </a:xfrm>
        </p:spPr>
        <p:txBody>
          <a:bodyPr/>
          <a:lstStyle/>
          <a:p>
            <a:r>
              <a:rPr lang="nl-NL" sz="3200" dirty="0">
                <a:solidFill>
                  <a:srgbClr val="00ACB0"/>
                </a:solidFill>
              </a:rPr>
              <a:t>Frankrijk raakt achterop door kwaliteit</a:t>
            </a:r>
          </a:p>
        </p:txBody>
      </p:sp>
      <p:sp>
        <p:nvSpPr>
          <p:cNvPr id="3" name="Tijdelijke aanduiding voor inhoud 2">
            <a:extLst>
              <a:ext uri="{FF2B5EF4-FFF2-40B4-BE49-F238E27FC236}">
                <a16:creationId xmlns:a16="http://schemas.microsoft.com/office/drawing/2014/main" id="{836116BC-7E4A-4A92-BC63-DF433E0B3BAB}"/>
              </a:ext>
            </a:extLst>
          </p:cNvPr>
          <p:cNvSpPr>
            <a:spLocks noGrp="1"/>
          </p:cNvSpPr>
          <p:nvPr>
            <p:ph idx="1"/>
          </p:nvPr>
        </p:nvSpPr>
        <p:spPr>
          <a:xfrm>
            <a:off x="652835" y="1333041"/>
            <a:ext cx="7772400" cy="2593435"/>
          </a:xfrm>
        </p:spPr>
        <p:txBody>
          <a:bodyPr/>
          <a:lstStyle/>
          <a:p>
            <a:pPr marL="0" indent="0">
              <a:buNone/>
            </a:pPr>
            <a:r>
              <a:rPr lang="nl-NL" sz="1800" dirty="0"/>
              <a:t>Frankrijk kijkt enigszins ongerust naar de snelle groei van nieuwe wijnlanden als Nieuw Zeeland, de Verenigde Staten, Australië, Zuid Afrika en Chili. Het probleem heeft te maken met de overtuiging van de Fransen dat elke streek die wijn produceert haar eigen onderscheidend karakter heeft die ten koste van alles beschermd moet worden. De stringente wetten die hieruit voortvloeien (appellation </a:t>
            </a:r>
            <a:r>
              <a:rPr lang="nl-NL" sz="1800" dirty="0" err="1"/>
              <a:t>contrôlée</a:t>
            </a:r>
            <a:r>
              <a:rPr lang="nl-NL" sz="1800" dirty="0"/>
              <a:t>) reguleren vrijwel elk aspect van het maken van wijn. Dat zorgt voor kwaliteitsgarantie, maar het maakt het ook moeilijk om de wijn aan te passen aan voorkeuren van klanten en aan nieuwe technologie</a:t>
            </a:r>
          </a:p>
        </p:txBody>
      </p:sp>
      <p:grpSp>
        <p:nvGrpSpPr>
          <p:cNvPr id="4" name="Groep 3">
            <a:extLst>
              <a:ext uri="{FF2B5EF4-FFF2-40B4-BE49-F238E27FC236}">
                <a16:creationId xmlns:a16="http://schemas.microsoft.com/office/drawing/2014/main" id="{C46317D4-B458-43B6-9C33-8333A8CE2FE9}"/>
              </a:ext>
            </a:extLst>
          </p:cNvPr>
          <p:cNvGrpSpPr/>
          <p:nvPr/>
        </p:nvGrpSpPr>
        <p:grpSpPr>
          <a:xfrm>
            <a:off x="904135" y="4149080"/>
            <a:ext cx="7269799" cy="1097399"/>
            <a:chOff x="686577" y="4572560"/>
            <a:chExt cx="7269799" cy="1097399"/>
          </a:xfrm>
        </p:grpSpPr>
        <p:sp>
          <p:nvSpPr>
            <p:cNvPr id="5" name="Tekstvak 4">
              <a:extLst>
                <a:ext uri="{FF2B5EF4-FFF2-40B4-BE49-F238E27FC236}">
                  <a16:creationId xmlns:a16="http://schemas.microsoft.com/office/drawing/2014/main" id="{C6013EF6-A866-498A-8621-1DAFE04E2995}"/>
                </a:ext>
              </a:extLst>
            </p:cNvPr>
            <p:cNvSpPr txBox="1"/>
            <p:nvPr/>
          </p:nvSpPr>
          <p:spPr>
            <a:xfrm>
              <a:off x="686577" y="4572560"/>
              <a:ext cx="2376264" cy="338554"/>
            </a:xfrm>
            <a:prstGeom prst="rect">
              <a:avLst/>
            </a:prstGeom>
            <a:noFill/>
          </p:spPr>
          <p:txBody>
            <a:bodyPr wrap="square" rtlCol="0">
              <a:spAutoFit/>
            </a:bodyPr>
            <a:lstStyle/>
            <a:p>
              <a:r>
                <a:rPr lang="nl-NL" sz="1600" kern="0" dirty="0">
                  <a:solidFill>
                    <a:srgbClr val="C00000"/>
                  </a:solidFill>
                </a:rPr>
                <a:t>appellation </a:t>
              </a:r>
              <a:r>
                <a:rPr lang="nl-NL" sz="1600" kern="0" dirty="0" err="1">
                  <a:solidFill>
                    <a:srgbClr val="C00000"/>
                  </a:solidFill>
                </a:rPr>
                <a:t>contrôlée</a:t>
              </a:r>
              <a:endParaRPr lang="nl-NL" sz="1600" dirty="0">
                <a:solidFill>
                  <a:srgbClr val="C00000"/>
                </a:solidFill>
              </a:endParaRPr>
            </a:p>
          </p:txBody>
        </p:sp>
        <p:sp>
          <p:nvSpPr>
            <p:cNvPr id="6" name="Tekstvak 5">
              <a:extLst>
                <a:ext uri="{FF2B5EF4-FFF2-40B4-BE49-F238E27FC236}">
                  <a16:creationId xmlns:a16="http://schemas.microsoft.com/office/drawing/2014/main" id="{525B4C13-AD96-4B55-9DA8-509727814CBC}"/>
                </a:ext>
              </a:extLst>
            </p:cNvPr>
            <p:cNvSpPr txBox="1"/>
            <p:nvPr/>
          </p:nvSpPr>
          <p:spPr>
            <a:xfrm>
              <a:off x="896443" y="5186404"/>
              <a:ext cx="2378496" cy="338554"/>
            </a:xfrm>
            <a:prstGeom prst="rect">
              <a:avLst/>
            </a:prstGeom>
            <a:noFill/>
          </p:spPr>
          <p:txBody>
            <a:bodyPr wrap="square" rtlCol="0">
              <a:spAutoFit/>
            </a:bodyPr>
            <a:lstStyle/>
            <a:p>
              <a:r>
                <a:rPr lang="nl-NL" sz="1600" kern="0" dirty="0">
                  <a:solidFill>
                    <a:srgbClr val="000000"/>
                  </a:solidFill>
                </a:rPr>
                <a:t>kwaliteitsgarantie</a:t>
              </a:r>
            </a:p>
          </p:txBody>
        </p:sp>
        <p:sp>
          <p:nvSpPr>
            <p:cNvPr id="7" name="Tekstvak 6">
              <a:extLst>
                <a:ext uri="{FF2B5EF4-FFF2-40B4-BE49-F238E27FC236}">
                  <a16:creationId xmlns:a16="http://schemas.microsoft.com/office/drawing/2014/main" id="{78B1B99D-B391-4C20-9E96-1A428CAA4A62}"/>
                </a:ext>
              </a:extLst>
            </p:cNvPr>
            <p:cNvSpPr txBox="1"/>
            <p:nvPr/>
          </p:nvSpPr>
          <p:spPr>
            <a:xfrm>
              <a:off x="4349106" y="4572560"/>
              <a:ext cx="2919389" cy="338554"/>
            </a:xfrm>
            <a:prstGeom prst="rect">
              <a:avLst/>
            </a:prstGeom>
            <a:noFill/>
          </p:spPr>
          <p:txBody>
            <a:bodyPr wrap="none" rtlCol="0">
              <a:spAutoFit/>
            </a:bodyPr>
            <a:lstStyle/>
            <a:p>
              <a:r>
                <a:rPr lang="nl-NL" sz="1600" kern="0" dirty="0">
                  <a:solidFill>
                    <a:srgbClr val="000000"/>
                  </a:solidFill>
                </a:rPr>
                <a:t>Gering aanpassingsvermogen</a:t>
              </a:r>
            </a:p>
          </p:txBody>
        </p:sp>
        <p:sp>
          <p:nvSpPr>
            <p:cNvPr id="8" name="Tekstvak 7">
              <a:extLst>
                <a:ext uri="{FF2B5EF4-FFF2-40B4-BE49-F238E27FC236}">
                  <a16:creationId xmlns:a16="http://schemas.microsoft.com/office/drawing/2014/main" id="{CC7C21DC-429F-4C57-99A5-9BA22250C102}"/>
                </a:ext>
              </a:extLst>
            </p:cNvPr>
            <p:cNvSpPr txBox="1"/>
            <p:nvPr/>
          </p:nvSpPr>
          <p:spPr>
            <a:xfrm>
              <a:off x="4542463" y="5085184"/>
              <a:ext cx="2189777" cy="584775"/>
            </a:xfrm>
            <a:prstGeom prst="rect">
              <a:avLst/>
            </a:prstGeom>
            <a:noFill/>
          </p:spPr>
          <p:txBody>
            <a:bodyPr wrap="square" rtlCol="0">
              <a:spAutoFit/>
            </a:bodyPr>
            <a:lstStyle/>
            <a:p>
              <a:r>
                <a:rPr lang="nl-NL" sz="1600" dirty="0"/>
                <a:t>Marktaandeel</a:t>
              </a:r>
            </a:p>
            <a:p>
              <a:r>
                <a:rPr lang="nl-NL" sz="1600" dirty="0"/>
                <a:t>Wordt kleiner</a:t>
              </a:r>
            </a:p>
          </p:txBody>
        </p:sp>
        <p:cxnSp>
          <p:nvCxnSpPr>
            <p:cNvPr id="10" name="Rechte verbindingslijn 9">
              <a:extLst>
                <a:ext uri="{FF2B5EF4-FFF2-40B4-BE49-F238E27FC236}">
                  <a16:creationId xmlns:a16="http://schemas.microsoft.com/office/drawing/2014/main" id="{10EDA5F8-0A14-441A-9938-FAA74146D348}"/>
                </a:ext>
              </a:extLst>
            </p:cNvPr>
            <p:cNvCxnSpPr/>
            <p:nvPr/>
          </p:nvCxnSpPr>
          <p:spPr bwMode="auto">
            <a:xfrm>
              <a:off x="1619672" y="4911114"/>
              <a:ext cx="0" cy="275290"/>
            </a:xfrm>
            <a:prstGeom prst="line">
              <a:avLst/>
            </a:prstGeom>
            <a:noFill/>
            <a:ln w="19050" cap="flat" cmpd="sng" algn="ctr">
              <a:solidFill>
                <a:srgbClr val="FF0000"/>
              </a:solidFill>
              <a:prstDash val="solid"/>
              <a:round/>
              <a:headEnd type="arrow" w="med" len="med"/>
              <a:tailEnd type="none" w="med" len="med"/>
            </a:ln>
            <a:effectLst/>
          </p:spPr>
        </p:cxnSp>
        <p:cxnSp>
          <p:nvCxnSpPr>
            <p:cNvPr id="12" name="Rechte verbindingslijn met pijl 11">
              <a:extLst>
                <a:ext uri="{FF2B5EF4-FFF2-40B4-BE49-F238E27FC236}">
                  <a16:creationId xmlns:a16="http://schemas.microsoft.com/office/drawing/2014/main" id="{6296E402-BF36-41DE-A297-695FAA3A590D}"/>
                </a:ext>
              </a:extLst>
            </p:cNvPr>
            <p:cNvCxnSpPr/>
            <p:nvPr/>
          </p:nvCxnSpPr>
          <p:spPr bwMode="auto">
            <a:xfrm>
              <a:off x="2843808" y="4741837"/>
              <a:ext cx="1440160" cy="0"/>
            </a:xfrm>
            <a:prstGeom prst="straightConnector1">
              <a:avLst/>
            </a:prstGeom>
            <a:noFill/>
            <a:ln w="9525" cap="flat" cmpd="sng" algn="ctr">
              <a:solidFill>
                <a:srgbClr val="FF0000"/>
              </a:solidFill>
              <a:prstDash val="solid"/>
              <a:round/>
              <a:headEnd type="none" w="med" len="med"/>
              <a:tailEnd type="triangle"/>
            </a:ln>
            <a:effectLst/>
          </p:spPr>
        </p:cxnSp>
        <p:sp>
          <p:nvSpPr>
            <p:cNvPr id="15" name="Boog 14">
              <a:extLst>
                <a:ext uri="{FF2B5EF4-FFF2-40B4-BE49-F238E27FC236}">
                  <a16:creationId xmlns:a16="http://schemas.microsoft.com/office/drawing/2014/main" id="{D6D0D72E-906A-4185-9F72-FD67C86A6808}"/>
                </a:ext>
              </a:extLst>
            </p:cNvPr>
            <p:cNvSpPr/>
            <p:nvPr/>
          </p:nvSpPr>
          <p:spPr bwMode="auto">
            <a:xfrm>
              <a:off x="7380312" y="4712513"/>
              <a:ext cx="576064" cy="45719"/>
            </a:xfrm>
            <a:prstGeom prst="arc">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nl-NL" sz="2400" b="0" i="0" u="none" strike="noStrike" cap="none" normalizeH="0" baseline="0">
                <a:ln>
                  <a:noFill/>
                </a:ln>
                <a:solidFill>
                  <a:schemeClr val="tx1"/>
                </a:solidFill>
                <a:effectLst/>
                <a:latin typeface="Arial" charset="0"/>
              </a:endParaRPr>
            </a:p>
          </p:txBody>
        </p:sp>
        <p:sp>
          <p:nvSpPr>
            <p:cNvPr id="16" name="Vrije vorm: vorm 15">
              <a:extLst>
                <a:ext uri="{FF2B5EF4-FFF2-40B4-BE49-F238E27FC236}">
                  <a16:creationId xmlns:a16="http://schemas.microsoft.com/office/drawing/2014/main" id="{E2050608-141B-432E-B29E-713C4BFB960A}"/>
                </a:ext>
              </a:extLst>
            </p:cNvPr>
            <p:cNvSpPr/>
            <p:nvPr/>
          </p:nvSpPr>
          <p:spPr bwMode="auto">
            <a:xfrm>
              <a:off x="6017342" y="4734232"/>
              <a:ext cx="1803437" cy="530942"/>
            </a:xfrm>
            <a:custGeom>
              <a:avLst/>
              <a:gdLst>
                <a:gd name="connsiteX0" fmla="*/ 1253613 w 1803437"/>
                <a:gd name="connsiteY0" fmla="*/ 0 h 530942"/>
                <a:gd name="connsiteX1" fmla="*/ 1740310 w 1803437"/>
                <a:gd name="connsiteY1" fmla="*/ 309716 h 530942"/>
                <a:gd name="connsiteX2" fmla="*/ 0 w 1803437"/>
                <a:gd name="connsiteY2" fmla="*/ 530942 h 530942"/>
              </a:gdLst>
              <a:ahLst/>
              <a:cxnLst>
                <a:cxn ang="0">
                  <a:pos x="connsiteX0" y="connsiteY0"/>
                </a:cxn>
                <a:cxn ang="0">
                  <a:pos x="connsiteX1" y="connsiteY1"/>
                </a:cxn>
                <a:cxn ang="0">
                  <a:pos x="connsiteX2" y="connsiteY2"/>
                </a:cxn>
              </a:cxnLst>
              <a:rect l="l" t="t" r="r" b="b"/>
              <a:pathLst>
                <a:path w="1803437" h="530942">
                  <a:moveTo>
                    <a:pt x="1253613" y="0"/>
                  </a:moveTo>
                  <a:cubicBezTo>
                    <a:pt x="1601429" y="110613"/>
                    <a:pt x="1949245" y="221226"/>
                    <a:pt x="1740310" y="309716"/>
                  </a:cubicBezTo>
                  <a:cubicBezTo>
                    <a:pt x="1531375" y="398206"/>
                    <a:pt x="765687" y="464574"/>
                    <a:pt x="0" y="530942"/>
                  </a:cubicBezTo>
                </a:path>
              </a:pathLst>
            </a:custGeom>
            <a:noFill/>
            <a:ln w="9525" cap="flat" cmpd="sng" algn="ctr">
              <a:solidFill>
                <a:srgbClr val="FF0000"/>
              </a:solidFill>
              <a:prstDash val="solid"/>
              <a:round/>
              <a:headEnd type="none" w="med" len="med"/>
              <a:tailEnd type="arrow"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nl-NL" sz="2400" b="0" i="0" u="none" strike="noStrike" cap="none" normalizeH="0" baseline="0">
                <a:ln>
                  <a:noFill/>
                </a:ln>
                <a:solidFill>
                  <a:schemeClr val="tx1"/>
                </a:solidFill>
                <a:effectLst/>
                <a:latin typeface="Arial" charset="0"/>
              </a:endParaRPr>
            </a:p>
          </p:txBody>
        </p:sp>
      </p:grpSp>
      <p:sp>
        <p:nvSpPr>
          <p:cNvPr id="9" name="Vrije vorm: vorm 8">
            <a:extLst>
              <a:ext uri="{FF2B5EF4-FFF2-40B4-BE49-F238E27FC236}">
                <a16:creationId xmlns:a16="http://schemas.microsoft.com/office/drawing/2014/main" id="{0299CAE1-200F-42E0-8F4D-144340047289}"/>
              </a:ext>
            </a:extLst>
          </p:cNvPr>
          <p:cNvSpPr/>
          <p:nvPr/>
        </p:nvSpPr>
        <p:spPr bwMode="auto">
          <a:xfrm>
            <a:off x="2728452" y="4557252"/>
            <a:ext cx="1961535" cy="353961"/>
          </a:xfrm>
          <a:custGeom>
            <a:avLst/>
            <a:gdLst>
              <a:gd name="connsiteX0" fmla="*/ 1961535 w 1961535"/>
              <a:gd name="connsiteY0" fmla="*/ 353961 h 353961"/>
              <a:gd name="connsiteX1" fmla="*/ 398206 w 1961535"/>
              <a:gd name="connsiteY1" fmla="*/ 206477 h 353961"/>
              <a:gd name="connsiteX2" fmla="*/ 0 w 1961535"/>
              <a:gd name="connsiteY2" fmla="*/ 0 h 353961"/>
              <a:gd name="connsiteX3" fmla="*/ 0 w 1961535"/>
              <a:gd name="connsiteY3" fmla="*/ 0 h 353961"/>
            </a:gdLst>
            <a:ahLst/>
            <a:cxnLst>
              <a:cxn ang="0">
                <a:pos x="connsiteX0" y="connsiteY0"/>
              </a:cxn>
              <a:cxn ang="0">
                <a:pos x="connsiteX1" y="connsiteY1"/>
              </a:cxn>
              <a:cxn ang="0">
                <a:pos x="connsiteX2" y="connsiteY2"/>
              </a:cxn>
              <a:cxn ang="0">
                <a:pos x="connsiteX3" y="connsiteY3"/>
              </a:cxn>
            </a:cxnLst>
            <a:rect l="l" t="t" r="r" b="b"/>
            <a:pathLst>
              <a:path w="1961535" h="353961">
                <a:moveTo>
                  <a:pt x="1961535" y="353961"/>
                </a:moveTo>
                <a:cubicBezTo>
                  <a:pt x="1343331" y="309715"/>
                  <a:pt x="725128" y="265470"/>
                  <a:pt x="398206" y="206477"/>
                </a:cubicBezTo>
                <a:cubicBezTo>
                  <a:pt x="71283" y="147483"/>
                  <a:pt x="0" y="0"/>
                  <a:pt x="0" y="0"/>
                </a:cubicBezTo>
                <a:lnTo>
                  <a:pt x="0" y="0"/>
                </a:lnTo>
              </a:path>
            </a:pathLst>
          </a:custGeom>
          <a:noFill/>
          <a:ln w="9525" cap="flat" cmpd="sng" algn="ctr">
            <a:solidFill>
              <a:srgbClr val="FF0000"/>
            </a:solidFill>
            <a:prstDash val="solid"/>
            <a:round/>
            <a:headEnd type="none" w="med" len="med"/>
            <a:tailEnd type="arrow"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nl-NL" sz="2400" b="0" i="0" u="none" strike="noStrike" cap="none" normalizeH="0" baseline="0">
              <a:ln>
                <a:noFill/>
              </a:ln>
              <a:solidFill>
                <a:schemeClr val="tx1"/>
              </a:solidFill>
              <a:effectLst/>
              <a:latin typeface="Arial" charset="0"/>
            </a:endParaRPr>
          </a:p>
        </p:txBody>
      </p:sp>
    </p:spTree>
    <p:extLst>
      <p:ext uri="{BB962C8B-B14F-4D97-AF65-F5344CB8AC3E}">
        <p14:creationId xmlns:p14="http://schemas.microsoft.com/office/powerpoint/2010/main" val="1867949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D4E9C-D21D-29AA-E355-8ADAB9E3BFD0}"/>
              </a:ext>
            </a:extLst>
          </p:cNvPr>
          <p:cNvSpPr>
            <a:spLocks noGrp="1"/>
          </p:cNvSpPr>
          <p:nvPr>
            <p:ph type="title"/>
          </p:nvPr>
        </p:nvSpPr>
        <p:spPr>
          <a:xfrm>
            <a:off x="685800" y="188640"/>
            <a:ext cx="7772400" cy="1143000"/>
          </a:xfrm>
        </p:spPr>
        <p:txBody>
          <a:bodyPr/>
          <a:lstStyle/>
          <a:p>
            <a:r>
              <a:rPr lang="en-GB" dirty="0">
                <a:solidFill>
                  <a:srgbClr val="00A7A2"/>
                </a:solidFill>
              </a:rPr>
              <a:t>O</a:t>
            </a:r>
            <a:r>
              <a:rPr lang="en-NL" dirty="0">
                <a:solidFill>
                  <a:srgbClr val="00A7A2"/>
                </a:solidFill>
              </a:rPr>
              <a:t>efening in duo’s</a:t>
            </a:r>
          </a:p>
        </p:txBody>
      </p:sp>
      <p:sp>
        <p:nvSpPr>
          <p:cNvPr id="3" name="Content Placeholder 2">
            <a:extLst>
              <a:ext uri="{FF2B5EF4-FFF2-40B4-BE49-F238E27FC236}">
                <a16:creationId xmlns:a16="http://schemas.microsoft.com/office/drawing/2014/main" id="{859382D5-A663-8CEA-17C9-DE7131EE776B}"/>
              </a:ext>
            </a:extLst>
          </p:cNvPr>
          <p:cNvSpPr>
            <a:spLocks noGrp="1"/>
          </p:cNvSpPr>
          <p:nvPr>
            <p:ph idx="1"/>
          </p:nvPr>
        </p:nvSpPr>
        <p:spPr>
          <a:xfrm>
            <a:off x="685800" y="1124744"/>
            <a:ext cx="7772400" cy="4248472"/>
          </a:xfrm>
        </p:spPr>
        <p:txBody>
          <a:bodyPr/>
          <a:lstStyle/>
          <a:p>
            <a:pPr marL="0" indent="0">
              <a:buNone/>
            </a:pPr>
            <a:r>
              <a:rPr lang="en-GB" dirty="0" err="1"/>
              <a:t>Een</a:t>
            </a:r>
            <a:r>
              <a:rPr lang="en-GB" dirty="0"/>
              <a:t> wild </a:t>
            </a:r>
            <a:r>
              <a:rPr lang="en-GB" dirty="0" err="1"/>
              <a:t>probleem</a:t>
            </a:r>
            <a:r>
              <a:rPr lang="en-GB" dirty="0"/>
              <a:t>: </a:t>
            </a:r>
            <a:r>
              <a:rPr lang="nl-NL" dirty="0"/>
              <a:t>Gebrek aan motivatie </a:t>
            </a:r>
            <a:r>
              <a:rPr lang="en-NL" dirty="0"/>
              <a:t>van jonge medewerkers ten aanzien van kwaliteit van het werk</a:t>
            </a:r>
          </a:p>
          <a:p>
            <a:pPr marL="0" indent="0">
              <a:buNone/>
            </a:pPr>
            <a:r>
              <a:rPr lang="en-NL" dirty="0"/>
              <a:t>Eerst: Wat is er aan de hand? (wie, waar, wanneer, hoe) doet het verschijnsel zich voor?</a:t>
            </a:r>
          </a:p>
          <a:p>
            <a:pPr marL="0" indent="0">
              <a:buNone/>
            </a:pPr>
            <a:endParaRPr lang="en-NL" b="1" dirty="0"/>
          </a:p>
          <a:p>
            <a:pPr marL="0" indent="0">
              <a:buNone/>
            </a:pPr>
            <a:r>
              <a:rPr lang="en-NL" b="1" dirty="0"/>
              <a:t>Dan teken:</a:t>
            </a:r>
          </a:p>
          <a:p>
            <a:pPr marL="0" indent="0">
              <a:buNone/>
            </a:pPr>
            <a:endParaRPr lang="en-NL" dirty="0"/>
          </a:p>
          <a:p>
            <a:pPr marL="0" indent="0">
              <a:buNone/>
            </a:pPr>
            <a:r>
              <a:rPr lang="en-NL" dirty="0"/>
              <a:t>1. Relaties: </a:t>
            </a:r>
            <a:r>
              <a:rPr lang="en-GB" dirty="0"/>
              <a:t>W</a:t>
            </a:r>
            <a:r>
              <a:rPr lang="en-NL" dirty="0"/>
              <a:t>at leidt tot minder motivatie (-), wat tot meer (+)?</a:t>
            </a:r>
          </a:p>
          <a:p>
            <a:pPr marL="0" indent="0">
              <a:buNone/>
            </a:pPr>
            <a:r>
              <a:rPr lang="en-NL" dirty="0"/>
              <a:t>2. </a:t>
            </a:r>
            <a:r>
              <a:rPr lang="en-GB" dirty="0"/>
              <a:t>K</a:t>
            </a:r>
            <a:r>
              <a:rPr lang="en-NL" dirty="0"/>
              <a:t>un je daarin patronen onderscheiden?</a:t>
            </a:r>
          </a:p>
          <a:p>
            <a:pPr marL="0" indent="0">
              <a:buNone/>
            </a:pPr>
            <a:endParaRPr lang="en-NL" dirty="0"/>
          </a:p>
        </p:txBody>
      </p:sp>
    </p:spTree>
    <p:extLst>
      <p:ext uri="{BB962C8B-B14F-4D97-AF65-F5344CB8AC3E}">
        <p14:creationId xmlns:p14="http://schemas.microsoft.com/office/powerpoint/2010/main" val="4292550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C4574493-32B5-5C4D-AA5C-E2FB69D36528}"/>
              </a:ext>
            </a:extLst>
          </p:cNvPr>
          <p:cNvSpPr>
            <a:spLocks noGrp="1" noChangeArrowheads="1"/>
          </p:cNvSpPr>
          <p:nvPr>
            <p:ph type="title"/>
          </p:nvPr>
        </p:nvSpPr>
        <p:spPr/>
        <p:txBody>
          <a:bodyPr/>
          <a:lstStyle/>
          <a:p>
            <a:r>
              <a:rPr lang="en-NL" altLang="en-NL" sz="3200" dirty="0">
                <a:solidFill>
                  <a:srgbClr val="00ACB0"/>
                </a:solidFill>
              </a:rPr>
              <a:t>Systeem denken helpt</a:t>
            </a:r>
          </a:p>
        </p:txBody>
      </p:sp>
      <p:sp>
        <p:nvSpPr>
          <p:cNvPr id="22530" name="Content Placeholder 2">
            <a:extLst>
              <a:ext uri="{FF2B5EF4-FFF2-40B4-BE49-F238E27FC236}">
                <a16:creationId xmlns:a16="http://schemas.microsoft.com/office/drawing/2014/main" id="{FE736F9B-A3CE-8043-874D-EE5D2491C8A7}"/>
              </a:ext>
            </a:extLst>
          </p:cNvPr>
          <p:cNvSpPr>
            <a:spLocks noGrp="1" noChangeArrowheads="1"/>
          </p:cNvSpPr>
          <p:nvPr>
            <p:ph idx="1"/>
          </p:nvPr>
        </p:nvSpPr>
        <p:spPr>
          <a:xfrm>
            <a:off x="827584" y="1916832"/>
            <a:ext cx="7881938" cy="3884613"/>
          </a:xfrm>
        </p:spPr>
        <p:txBody>
          <a:bodyPr/>
          <a:lstStyle/>
          <a:p>
            <a:r>
              <a:rPr lang="en-NL" altLang="en-NL" dirty="0"/>
              <a:t>Systeem analyse is de eerste stap bij systeeminnovatie;</a:t>
            </a:r>
          </a:p>
          <a:p>
            <a:r>
              <a:rPr lang="en-NL" altLang="en-NL" dirty="0"/>
              <a:t>We zoeken naar patronen in het systeem van de problemen;</a:t>
            </a:r>
          </a:p>
          <a:p>
            <a:r>
              <a:rPr lang="en-NL" altLang="en-NL" dirty="0"/>
              <a:t>We willen ‘double loop learning’ (Senge);</a:t>
            </a:r>
          </a:p>
          <a:p>
            <a:r>
              <a:rPr lang="en-GB" altLang="en-NL" dirty="0"/>
              <a:t>H</a:t>
            </a:r>
            <a:r>
              <a:rPr lang="en-NL" altLang="en-NL" dirty="0"/>
              <a:t>et gaat om het onderkennen van de (steeds terugkerende) verhalen in organisaties.</a:t>
            </a:r>
          </a:p>
          <a:p>
            <a:endParaRPr lang="en-NL" altLang="en-NL" dirty="0"/>
          </a:p>
        </p:txBody>
      </p:sp>
    </p:spTree>
    <p:extLst>
      <p:ext uri="{BB962C8B-B14F-4D97-AF65-F5344CB8AC3E}">
        <p14:creationId xmlns:p14="http://schemas.microsoft.com/office/powerpoint/2010/main" val="413033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FEECD590-C9C6-DD4B-9337-330193E307F6}"/>
              </a:ext>
            </a:extLst>
          </p:cNvPr>
          <p:cNvSpPr>
            <a:spLocks noGrp="1" noChangeArrowheads="1"/>
          </p:cNvSpPr>
          <p:nvPr>
            <p:ph type="title"/>
          </p:nvPr>
        </p:nvSpPr>
        <p:spPr>
          <a:xfrm>
            <a:off x="685800" y="260648"/>
            <a:ext cx="7772400" cy="1143000"/>
          </a:xfrm>
        </p:spPr>
        <p:txBody>
          <a:bodyPr/>
          <a:lstStyle/>
          <a:p>
            <a:r>
              <a:rPr lang="en-NL" altLang="en-NL" sz="2800" dirty="0">
                <a:solidFill>
                  <a:srgbClr val="00A7A2"/>
                </a:solidFill>
              </a:rPr>
              <a:t>Simpele voorbeelden</a:t>
            </a:r>
          </a:p>
        </p:txBody>
      </p:sp>
      <p:pic>
        <p:nvPicPr>
          <p:cNvPr id="23554" name="Picture 6" descr="Diagram&#10;&#10;Description automatically generated">
            <a:extLst>
              <a:ext uri="{FF2B5EF4-FFF2-40B4-BE49-F238E27FC236}">
                <a16:creationId xmlns:a16="http://schemas.microsoft.com/office/drawing/2014/main" id="{2799A52B-A2BB-6B46-AE57-82B4EFE5F7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350" y="1124744"/>
            <a:ext cx="7607300" cy="491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1396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9ECF6789-4B05-814D-86C0-C6CCC2246EC5}"/>
              </a:ext>
            </a:extLst>
          </p:cNvPr>
          <p:cNvSpPr>
            <a:spLocks noGrp="1" noChangeArrowheads="1"/>
          </p:cNvSpPr>
          <p:nvPr>
            <p:ph type="title"/>
          </p:nvPr>
        </p:nvSpPr>
        <p:spPr/>
        <p:txBody>
          <a:bodyPr/>
          <a:lstStyle/>
          <a:p>
            <a:r>
              <a:rPr lang="en-NL" altLang="en-NL" dirty="0">
                <a:solidFill>
                  <a:srgbClr val="00ACB0"/>
                </a:solidFill>
              </a:rPr>
              <a:t>Patroon1. Succes-leidt-tot-falen</a:t>
            </a:r>
          </a:p>
        </p:txBody>
      </p:sp>
      <p:pic>
        <p:nvPicPr>
          <p:cNvPr id="25602" name="Picture 4" descr="Diagram&#10;&#10;Description automatically generated">
            <a:extLst>
              <a:ext uri="{FF2B5EF4-FFF2-40B4-BE49-F238E27FC236}">
                <a16:creationId xmlns:a16="http://schemas.microsoft.com/office/drawing/2014/main" id="{6A5B4B65-1D64-614C-A13D-DCFC4CAF10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900" y="1773238"/>
            <a:ext cx="3708400" cy="410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3" name="Picture 6" descr="Diagram&#10;&#10;Description automatically generated">
            <a:extLst>
              <a:ext uri="{FF2B5EF4-FFF2-40B4-BE49-F238E27FC236}">
                <a16:creationId xmlns:a16="http://schemas.microsoft.com/office/drawing/2014/main" id="{D8D507D0-06A1-064F-9D4B-481298DD95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9475" y="1804988"/>
            <a:ext cx="4117975" cy="408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9344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93E6E-05A8-E445-873B-35427D1F92EF}"/>
              </a:ext>
            </a:extLst>
          </p:cNvPr>
          <p:cNvSpPr>
            <a:spLocks noGrp="1"/>
          </p:cNvSpPr>
          <p:nvPr>
            <p:ph type="title"/>
          </p:nvPr>
        </p:nvSpPr>
        <p:spPr/>
        <p:txBody>
          <a:bodyPr/>
          <a:lstStyle/>
          <a:p>
            <a:endParaRPr lang="en-NL"/>
          </a:p>
        </p:txBody>
      </p:sp>
      <p:sp>
        <p:nvSpPr>
          <p:cNvPr id="6" name="Oval 5">
            <a:extLst>
              <a:ext uri="{FF2B5EF4-FFF2-40B4-BE49-F238E27FC236}">
                <a16:creationId xmlns:a16="http://schemas.microsoft.com/office/drawing/2014/main" id="{A3FF63C1-1C78-3A43-B035-E500B29AF3ED}"/>
              </a:ext>
            </a:extLst>
          </p:cNvPr>
          <p:cNvSpPr/>
          <p:nvPr/>
        </p:nvSpPr>
        <p:spPr bwMode="auto">
          <a:xfrm>
            <a:off x="1979712" y="2708920"/>
            <a:ext cx="914400" cy="914400"/>
          </a:xfrm>
          <a:prstGeom prst="ellipse">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en-NL" sz="2400" b="0" i="0" u="none" strike="noStrike" cap="none" normalizeH="0" baseline="0">
              <a:ln>
                <a:noFill/>
              </a:ln>
              <a:solidFill>
                <a:schemeClr val="tx1"/>
              </a:solidFill>
              <a:effectLst/>
              <a:latin typeface="Arial" charset="0"/>
            </a:endParaRPr>
          </a:p>
        </p:txBody>
      </p:sp>
      <p:sp>
        <p:nvSpPr>
          <p:cNvPr id="9" name="Oval 8">
            <a:extLst>
              <a:ext uri="{FF2B5EF4-FFF2-40B4-BE49-F238E27FC236}">
                <a16:creationId xmlns:a16="http://schemas.microsoft.com/office/drawing/2014/main" id="{058187BE-4E9C-B04D-B830-F3648E8947B5}"/>
              </a:ext>
            </a:extLst>
          </p:cNvPr>
          <p:cNvSpPr/>
          <p:nvPr/>
        </p:nvSpPr>
        <p:spPr bwMode="auto">
          <a:xfrm>
            <a:off x="1043608" y="2492896"/>
            <a:ext cx="914400" cy="914400"/>
          </a:xfrm>
          <a:prstGeom prst="ellipse">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en-NL" sz="2400" b="0" i="0" u="none" strike="noStrike" cap="none" normalizeH="0" baseline="0">
              <a:ln>
                <a:noFill/>
              </a:ln>
              <a:solidFill>
                <a:schemeClr val="tx1"/>
              </a:solidFill>
              <a:effectLst/>
              <a:latin typeface="Arial" charset="0"/>
            </a:endParaRPr>
          </a:p>
        </p:txBody>
      </p:sp>
      <p:sp>
        <p:nvSpPr>
          <p:cNvPr id="10" name="Oval 9">
            <a:extLst>
              <a:ext uri="{FF2B5EF4-FFF2-40B4-BE49-F238E27FC236}">
                <a16:creationId xmlns:a16="http://schemas.microsoft.com/office/drawing/2014/main" id="{0267EC2A-D9ED-2743-9421-E1AE8423DAFB}"/>
              </a:ext>
            </a:extLst>
          </p:cNvPr>
          <p:cNvSpPr/>
          <p:nvPr/>
        </p:nvSpPr>
        <p:spPr bwMode="auto">
          <a:xfrm rot="6529656">
            <a:off x="3203848" y="4077072"/>
            <a:ext cx="914400" cy="914400"/>
          </a:xfrm>
          <a:prstGeom prst="ellipse">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en-NL" sz="2400" b="0" i="0" u="none" strike="noStrike" cap="none" normalizeH="0" baseline="0">
              <a:ln>
                <a:noFill/>
              </a:ln>
              <a:solidFill>
                <a:schemeClr val="tx1"/>
              </a:solidFill>
              <a:effectLst/>
              <a:latin typeface="Arial" charset="0"/>
            </a:endParaRPr>
          </a:p>
        </p:txBody>
      </p:sp>
      <p:sp>
        <p:nvSpPr>
          <p:cNvPr id="13" name="Oval 12">
            <a:extLst>
              <a:ext uri="{FF2B5EF4-FFF2-40B4-BE49-F238E27FC236}">
                <a16:creationId xmlns:a16="http://schemas.microsoft.com/office/drawing/2014/main" id="{3C90A803-1A14-C648-9FEA-F6E4616EF33F}"/>
              </a:ext>
            </a:extLst>
          </p:cNvPr>
          <p:cNvSpPr/>
          <p:nvPr/>
        </p:nvSpPr>
        <p:spPr bwMode="auto">
          <a:xfrm>
            <a:off x="3661048" y="3672998"/>
            <a:ext cx="2088232" cy="127787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spcBef>
                <a:spcPct val="20000"/>
              </a:spcBef>
            </a:pPr>
            <a:r>
              <a:rPr lang="nl-NL" sz="1700" dirty="0" err="1">
                <a:latin typeface="Arial" charset="0"/>
              </a:rPr>
              <a:t>Decreasing</a:t>
            </a:r>
            <a:r>
              <a:rPr lang="nl-NL" sz="1700" dirty="0">
                <a:latin typeface="Arial" charset="0"/>
              </a:rPr>
              <a:t> </a:t>
            </a:r>
            <a:r>
              <a:rPr lang="nl-NL" sz="1700" dirty="0" err="1">
                <a:latin typeface="Arial" charset="0"/>
              </a:rPr>
              <a:t>internal</a:t>
            </a:r>
            <a:r>
              <a:rPr lang="nl-NL" sz="1700" dirty="0">
                <a:latin typeface="Arial" charset="0"/>
              </a:rPr>
              <a:t> </a:t>
            </a:r>
            <a:r>
              <a:rPr lang="nl-NL" sz="1700" dirty="0" err="1">
                <a:latin typeface="Arial" charset="0"/>
              </a:rPr>
              <a:t>motivation</a:t>
            </a:r>
            <a:endParaRPr lang="en-NL" sz="1700" dirty="0">
              <a:latin typeface="Arial" charset="0"/>
            </a:endParaRPr>
          </a:p>
        </p:txBody>
      </p:sp>
      <p:sp>
        <p:nvSpPr>
          <p:cNvPr id="14" name="Oval 13">
            <a:extLst>
              <a:ext uri="{FF2B5EF4-FFF2-40B4-BE49-F238E27FC236}">
                <a16:creationId xmlns:a16="http://schemas.microsoft.com/office/drawing/2014/main" id="{53E99D00-A241-B840-A65B-930DFBC60B87}"/>
              </a:ext>
            </a:extLst>
          </p:cNvPr>
          <p:cNvSpPr/>
          <p:nvPr/>
        </p:nvSpPr>
        <p:spPr bwMode="auto">
          <a:xfrm>
            <a:off x="1764466" y="1813403"/>
            <a:ext cx="1900544" cy="137160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R="0" algn="l" defTabSz="914400" rtl="0" eaLnBrk="1" fontAlgn="base" latinLnBrk="0" hangingPunct="1">
              <a:lnSpc>
                <a:spcPct val="100000"/>
              </a:lnSpc>
              <a:spcBef>
                <a:spcPct val="20000"/>
              </a:spcBef>
              <a:spcAft>
                <a:spcPct val="0"/>
              </a:spcAft>
              <a:buClrTx/>
              <a:buSzTx/>
              <a:tabLst/>
            </a:pPr>
            <a:r>
              <a:rPr kumimoji="0" lang="en-GB" sz="1700" b="0" i="0" u="none" strike="noStrike" cap="none" normalizeH="0" baseline="0" dirty="0">
                <a:ln>
                  <a:noFill/>
                </a:ln>
                <a:solidFill>
                  <a:schemeClr val="tx1"/>
                </a:solidFill>
                <a:effectLst/>
                <a:latin typeface="Arial" charset="0"/>
              </a:rPr>
              <a:t>U</a:t>
            </a:r>
            <a:r>
              <a:rPr kumimoji="0" lang="en-NL" sz="1700" b="0" i="0" u="none" strike="noStrike" cap="none" normalizeH="0" baseline="0" dirty="0">
                <a:ln>
                  <a:noFill/>
                </a:ln>
                <a:solidFill>
                  <a:schemeClr val="tx1"/>
                </a:solidFill>
                <a:effectLst/>
                <a:latin typeface="Arial" charset="0"/>
              </a:rPr>
              <a:t>nder performing staff</a:t>
            </a:r>
          </a:p>
        </p:txBody>
      </p:sp>
      <p:sp>
        <p:nvSpPr>
          <p:cNvPr id="15" name="Oval 14">
            <a:extLst>
              <a:ext uri="{FF2B5EF4-FFF2-40B4-BE49-F238E27FC236}">
                <a16:creationId xmlns:a16="http://schemas.microsoft.com/office/drawing/2014/main" id="{04BCC704-83B3-E94D-B0F1-9526BC7479B3}"/>
              </a:ext>
            </a:extLst>
          </p:cNvPr>
          <p:cNvSpPr/>
          <p:nvPr/>
        </p:nvSpPr>
        <p:spPr bwMode="auto">
          <a:xfrm>
            <a:off x="5618236" y="1749161"/>
            <a:ext cx="1900544" cy="137160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spcBef>
                <a:spcPct val="20000"/>
              </a:spcBef>
            </a:pPr>
            <a:r>
              <a:rPr lang="nl-NL" sz="1700" dirty="0" err="1">
                <a:latin typeface="Arial" charset="0"/>
              </a:rPr>
              <a:t>Increasing</a:t>
            </a:r>
            <a:r>
              <a:rPr lang="nl-NL" sz="1700" dirty="0">
                <a:latin typeface="Arial" charset="0"/>
              </a:rPr>
              <a:t> control</a:t>
            </a:r>
            <a:endParaRPr lang="en-NL" sz="1700" dirty="0">
              <a:latin typeface="Arial" charset="0"/>
            </a:endParaRPr>
          </a:p>
        </p:txBody>
      </p:sp>
    </p:spTree>
    <p:extLst>
      <p:ext uri="{BB962C8B-B14F-4D97-AF65-F5344CB8AC3E}">
        <p14:creationId xmlns:p14="http://schemas.microsoft.com/office/powerpoint/2010/main" val="5660992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621B4-E256-965C-3EC8-63D993AE70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371C0CB-7B70-B4ED-5058-113415B89507}"/>
              </a:ext>
            </a:extLst>
          </p:cNvPr>
          <p:cNvSpPr>
            <a:spLocks noGrp="1"/>
          </p:cNvSpPr>
          <p:nvPr>
            <p:ph idx="1"/>
          </p:nvPr>
        </p:nvSpPr>
        <p:spPr/>
        <p:txBody>
          <a:bodyPr/>
          <a:lstStyle/>
          <a:p>
            <a:r>
              <a:rPr lang="en-GB" dirty="0" err="1"/>
              <a:t>Herken</a:t>
            </a:r>
            <a:r>
              <a:rPr lang="en-GB" dirty="0"/>
              <a:t> je </a:t>
            </a:r>
            <a:r>
              <a:rPr lang="en-GB" dirty="0" err="1"/>
              <a:t>dit</a:t>
            </a:r>
            <a:r>
              <a:rPr lang="en-GB" dirty="0"/>
              <a:t> </a:t>
            </a:r>
            <a:r>
              <a:rPr lang="en-GB" dirty="0" err="1"/>
              <a:t>bij</a:t>
            </a:r>
            <a:r>
              <a:rPr lang="en-GB" dirty="0"/>
              <a:t> </a:t>
            </a:r>
            <a:r>
              <a:rPr lang="en-GB" dirty="0" err="1"/>
              <a:t>jouw</a:t>
            </a:r>
            <a:r>
              <a:rPr lang="en-GB" dirty="0"/>
              <a:t> </a:t>
            </a:r>
            <a:r>
              <a:rPr lang="en-GB" dirty="0" err="1"/>
              <a:t>organisatie</a:t>
            </a:r>
            <a:r>
              <a:rPr lang="en-GB" dirty="0"/>
              <a:t>?</a:t>
            </a:r>
          </a:p>
        </p:txBody>
      </p:sp>
    </p:spTree>
    <p:extLst>
      <p:ext uri="{BB962C8B-B14F-4D97-AF65-F5344CB8AC3E}">
        <p14:creationId xmlns:p14="http://schemas.microsoft.com/office/powerpoint/2010/main" val="30505078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67C32C76-DD22-BF4C-AA89-58AEA5364C96}"/>
              </a:ext>
            </a:extLst>
          </p:cNvPr>
          <p:cNvSpPr>
            <a:spLocks noGrp="1" noChangeArrowheads="1"/>
          </p:cNvSpPr>
          <p:nvPr>
            <p:ph type="title"/>
          </p:nvPr>
        </p:nvSpPr>
        <p:spPr>
          <a:xfrm>
            <a:off x="467544" y="265112"/>
            <a:ext cx="7772400" cy="1143000"/>
          </a:xfrm>
        </p:spPr>
        <p:txBody>
          <a:bodyPr/>
          <a:lstStyle/>
          <a:p>
            <a:r>
              <a:rPr lang="en-GB" altLang="en-NL" dirty="0">
                <a:solidFill>
                  <a:srgbClr val="00ACB0"/>
                </a:solidFill>
              </a:rPr>
              <a:t>P</a:t>
            </a:r>
            <a:r>
              <a:rPr lang="en-NL" altLang="en-NL" dirty="0">
                <a:solidFill>
                  <a:srgbClr val="00ACB0"/>
                </a:solidFill>
              </a:rPr>
              <a:t>atroon 2. Afschuiven</a:t>
            </a:r>
          </a:p>
        </p:txBody>
      </p:sp>
      <p:pic>
        <p:nvPicPr>
          <p:cNvPr id="26626" name="Content Placeholder 4" descr="Diagram&#10;&#10;Description automatically generated">
            <a:extLst>
              <a:ext uri="{FF2B5EF4-FFF2-40B4-BE49-F238E27FC236}">
                <a16:creationId xmlns:a16="http://schemas.microsoft.com/office/drawing/2014/main" id="{9D9C7651-5498-5C49-A70A-84A612CFFDA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57175" y="1628775"/>
            <a:ext cx="3954463" cy="4392613"/>
          </a:xfrm>
        </p:spPr>
      </p:pic>
      <p:pic>
        <p:nvPicPr>
          <p:cNvPr id="26627" name="Picture 8" descr="Diagram&#10;&#10;Description automatically generated">
            <a:extLst>
              <a:ext uri="{FF2B5EF4-FFF2-40B4-BE49-F238E27FC236}">
                <a16:creationId xmlns:a16="http://schemas.microsoft.com/office/drawing/2014/main" id="{F0AA1053-0811-F541-8587-054807DC04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628775"/>
            <a:ext cx="3954463" cy="439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6455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F0868A-31D5-F847-A9E9-E72A3760D0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0051C0-1E1E-E3D5-2FCB-C393DEF3F63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D15FB83-929F-E53B-1DF6-05412AE076F7}"/>
              </a:ext>
            </a:extLst>
          </p:cNvPr>
          <p:cNvSpPr>
            <a:spLocks noGrp="1"/>
          </p:cNvSpPr>
          <p:nvPr>
            <p:ph idx="1"/>
          </p:nvPr>
        </p:nvSpPr>
        <p:spPr/>
        <p:txBody>
          <a:bodyPr/>
          <a:lstStyle/>
          <a:p>
            <a:r>
              <a:rPr lang="en-GB" dirty="0" err="1"/>
              <a:t>Herken</a:t>
            </a:r>
            <a:r>
              <a:rPr lang="en-GB" dirty="0"/>
              <a:t> je </a:t>
            </a:r>
            <a:r>
              <a:rPr lang="en-GB" dirty="0" err="1"/>
              <a:t>dit</a:t>
            </a:r>
            <a:r>
              <a:rPr lang="en-GB" dirty="0"/>
              <a:t> </a:t>
            </a:r>
            <a:r>
              <a:rPr lang="en-GB" dirty="0" err="1"/>
              <a:t>bij</a:t>
            </a:r>
            <a:r>
              <a:rPr lang="en-GB" dirty="0"/>
              <a:t> </a:t>
            </a:r>
            <a:r>
              <a:rPr lang="en-GB" dirty="0" err="1"/>
              <a:t>jouw</a:t>
            </a:r>
            <a:r>
              <a:rPr lang="en-GB" dirty="0"/>
              <a:t> </a:t>
            </a:r>
            <a:r>
              <a:rPr lang="en-GB" dirty="0" err="1"/>
              <a:t>organisatie</a:t>
            </a:r>
            <a:r>
              <a:rPr lang="en-GB" dirty="0"/>
              <a:t>?</a:t>
            </a:r>
          </a:p>
        </p:txBody>
      </p:sp>
    </p:spTree>
    <p:extLst>
      <p:ext uri="{BB962C8B-B14F-4D97-AF65-F5344CB8AC3E}">
        <p14:creationId xmlns:p14="http://schemas.microsoft.com/office/powerpoint/2010/main" val="39742974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ep 2">
            <a:extLst>
              <a:ext uri="{FF2B5EF4-FFF2-40B4-BE49-F238E27FC236}">
                <a16:creationId xmlns:a16="http://schemas.microsoft.com/office/drawing/2014/main" id="{51466A86-763D-412E-B8F2-A55C2ACB230F}"/>
              </a:ext>
            </a:extLst>
          </p:cNvPr>
          <p:cNvGrpSpPr/>
          <p:nvPr/>
        </p:nvGrpSpPr>
        <p:grpSpPr>
          <a:xfrm>
            <a:off x="251519" y="260648"/>
            <a:ext cx="8441624" cy="5196051"/>
            <a:chOff x="251519" y="260648"/>
            <a:chExt cx="8441624" cy="5196051"/>
          </a:xfrm>
        </p:grpSpPr>
        <p:grpSp>
          <p:nvGrpSpPr>
            <p:cNvPr id="31" name="Groep 30">
              <a:extLst>
                <a:ext uri="{FF2B5EF4-FFF2-40B4-BE49-F238E27FC236}">
                  <a16:creationId xmlns:a16="http://schemas.microsoft.com/office/drawing/2014/main" id="{1B601524-C85E-4C49-B7FE-1D6355496BDC}"/>
                </a:ext>
              </a:extLst>
            </p:cNvPr>
            <p:cNvGrpSpPr/>
            <p:nvPr/>
          </p:nvGrpSpPr>
          <p:grpSpPr>
            <a:xfrm>
              <a:off x="251519" y="449528"/>
              <a:ext cx="8441624" cy="5007171"/>
              <a:chOff x="537799" y="-6769"/>
              <a:chExt cx="8441624" cy="5007171"/>
            </a:xfrm>
          </p:grpSpPr>
          <p:sp>
            <p:nvSpPr>
              <p:cNvPr id="6" name="Tekstvak 5">
                <a:extLst>
                  <a:ext uri="{FF2B5EF4-FFF2-40B4-BE49-F238E27FC236}">
                    <a16:creationId xmlns:a16="http://schemas.microsoft.com/office/drawing/2014/main" id="{A29989E6-F5F7-430B-B030-5263E85F3496}"/>
                  </a:ext>
                </a:extLst>
              </p:cNvPr>
              <p:cNvSpPr txBox="1"/>
              <p:nvPr/>
            </p:nvSpPr>
            <p:spPr>
              <a:xfrm>
                <a:off x="827584" y="2492896"/>
                <a:ext cx="2736304" cy="646331"/>
              </a:xfrm>
              <a:prstGeom prst="rect">
                <a:avLst/>
              </a:prstGeom>
              <a:noFill/>
            </p:spPr>
            <p:txBody>
              <a:bodyPr wrap="square" rtlCol="0">
                <a:spAutoFit/>
              </a:bodyPr>
              <a:lstStyle/>
              <a:p>
                <a:r>
                  <a:rPr lang="nl-NL" sz="1800" dirty="0">
                    <a:solidFill>
                      <a:srgbClr val="C00000"/>
                    </a:solidFill>
                  </a:rPr>
                  <a:t>Problemen bij het leveren aan klanten</a:t>
                </a:r>
              </a:p>
            </p:txBody>
          </p:sp>
          <p:sp>
            <p:nvSpPr>
              <p:cNvPr id="8" name="Tekstvak 7">
                <a:extLst>
                  <a:ext uri="{FF2B5EF4-FFF2-40B4-BE49-F238E27FC236}">
                    <a16:creationId xmlns:a16="http://schemas.microsoft.com/office/drawing/2014/main" id="{28907E20-97E8-45AC-BA66-752EEB52A3E7}"/>
                  </a:ext>
                </a:extLst>
              </p:cNvPr>
              <p:cNvSpPr txBox="1"/>
              <p:nvPr/>
            </p:nvSpPr>
            <p:spPr>
              <a:xfrm>
                <a:off x="2104571" y="918168"/>
                <a:ext cx="2088232" cy="1477328"/>
              </a:xfrm>
              <a:prstGeom prst="rect">
                <a:avLst/>
              </a:prstGeom>
              <a:noFill/>
            </p:spPr>
            <p:txBody>
              <a:bodyPr wrap="square" rtlCol="0">
                <a:spAutoFit/>
              </a:bodyPr>
              <a:lstStyle/>
              <a:p>
                <a:r>
                  <a:rPr lang="nl-NL" sz="1800" dirty="0"/>
                  <a:t>Heroïsche reddingsoperatie van Jan om problemen op te lossen</a:t>
                </a:r>
              </a:p>
            </p:txBody>
          </p:sp>
          <p:sp>
            <p:nvSpPr>
              <p:cNvPr id="9" name="Tekstvak 8">
                <a:extLst>
                  <a:ext uri="{FF2B5EF4-FFF2-40B4-BE49-F238E27FC236}">
                    <a16:creationId xmlns:a16="http://schemas.microsoft.com/office/drawing/2014/main" id="{5145C743-0B8A-41CC-8F92-0073003FCBD3}"/>
                  </a:ext>
                </a:extLst>
              </p:cNvPr>
              <p:cNvSpPr txBox="1"/>
              <p:nvPr/>
            </p:nvSpPr>
            <p:spPr>
              <a:xfrm>
                <a:off x="4901891" y="1795331"/>
                <a:ext cx="3024336" cy="646331"/>
              </a:xfrm>
              <a:prstGeom prst="rect">
                <a:avLst/>
              </a:prstGeom>
              <a:noFill/>
            </p:spPr>
            <p:txBody>
              <a:bodyPr wrap="square" rtlCol="0">
                <a:spAutoFit/>
              </a:bodyPr>
              <a:lstStyle/>
              <a:p>
                <a:r>
                  <a:rPr lang="nl-NL" sz="1800" dirty="0"/>
                  <a:t>Beloning volgt voor de ‘redding’</a:t>
                </a:r>
              </a:p>
            </p:txBody>
          </p:sp>
          <p:sp>
            <p:nvSpPr>
              <p:cNvPr id="11" name="Tekstvak 10">
                <a:extLst>
                  <a:ext uri="{FF2B5EF4-FFF2-40B4-BE49-F238E27FC236}">
                    <a16:creationId xmlns:a16="http://schemas.microsoft.com/office/drawing/2014/main" id="{F6981F26-8FB0-46AE-A72A-9A9DA5C94BB4}"/>
                  </a:ext>
                </a:extLst>
              </p:cNvPr>
              <p:cNvSpPr txBox="1"/>
              <p:nvPr/>
            </p:nvSpPr>
            <p:spPr>
              <a:xfrm>
                <a:off x="4860032" y="3573016"/>
                <a:ext cx="3456384" cy="923330"/>
              </a:xfrm>
              <a:prstGeom prst="rect">
                <a:avLst/>
              </a:prstGeom>
              <a:noFill/>
            </p:spPr>
            <p:txBody>
              <a:bodyPr wrap="square" rtlCol="0">
                <a:spAutoFit/>
              </a:bodyPr>
              <a:lstStyle/>
              <a:p>
                <a:r>
                  <a:rPr lang="nl-NL" sz="1800" dirty="0"/>
                  <a:t>Verbeteren en herontwerpen van leverancier-klant-proces is niet in het belang van de ‘</a:t>
                </a:r>
                <a:r>
                  <a:rPr lang="nl-NL" sz="1800" dirty="0" err="1"/>
                  <a:t>hero</a:t>
                </a:r>
                <a:r>
                  <a:rPr lang="nl-NL" sz="1800" dirty="0"/>
                  <a:t>’ </a:t>
                </a:r>
              </a:p>
            </p:txBody>
          </p:sp>
          <p:sp>
            <p:nvSpPr>
              <p:cNvPr id="12" name="Tekstvak 11">
                <a:extLst>
                  <a:ext uri="{FF2B5EF4-FFF2-40B4-BE49-F238E27FC236}">
                    <a16:creationId xmlns:a16="http://schemas.microsoft.com/office/drawing/2014/main" id="{CB66FAAC-17EA-47FB-96EA-7B621340F859}"/>
                  </a:ext>
                </a:extLst>
              </p:cNvPr>
              <p:cNvSpPr txBox="1"/>
              <p:nvPr/>
            </p:nvSpPr>
            <p:spPr>
              <a:xfrm>
                <a:off x="1475656" y="4077072"/>
                <a:ext cx="2736304" cy="923330"/>
              </a:xfrm>
              <a:prstGeom prst="rect">
                <a:avLst/>
              </a:prstGeom>
              <a:noFill/>
            </p:spPr>
            <p:txBody>
              <a:bodyPr wrap="square" rtlCol="0">
                <a:spAutoFit/>
              </a:bodyPr>
              <a:lstStyle/>
              <a:p>
                <a:r>
                  <a:rPr lang="nl-NL" sz="1800" dirty="0"/>
                  <a:t>Effectiviteit van het distributiesysteem wordt</a:t>
                </a:r>
              </a:p>
              <a:p>
                <a:r>
                  <a:rPr lang="nl-NL" sz="1800" dirty="0"/>
                  <a:t>niet verbeterd</a:t>
                </a:r>
              </a:p>
            </p:txBody>
          </p:sp>
          <p:sp>
            <p:nvSpPr>
              <p:cNvPr id="13" name="Vrije vorm: vorm 12">
                <a:extLst>
                  <a:ext uri="{FF2B5EF4-FFF2-40B4-BE49-F238E27FC236}">
                    <a16:creationId xmlns:a16="http://schemas.microsoft.com/office/drawing/2014/main" id="{E4B29C1C-CA5A-452B-A006-C3B8B9917D7C}"/>
                  </a:ext>
                </a:extLst>
              </p:cNvPr>
              <p:cNvSpPr/>
              <p:nvPr/>
            </p:nvSpPr>
            <p:spPr bwMode="auto">
              <a:xfrm>
                <a:off x="537799" y="1538514"/>
                <a:ext cx="1566772" cy="1117600"/>
              </a:xfrm>
              <a:custGeom>
                <a:avLst/>
                <a:gdLst>
                  <a:gd name="connsiteX0" fmla="*/ 245972 w 1566772"/>
                  <a:gd name="connsiteY0" fmla="*/ 1117600 h 1117600"/>
                  <a:gd name="connsiteX1" fmla="*/ 100830 w 1566772"/>
                  <a:gd name="connsiteY1" fmla="*/ 290286 h 1117600"/>
                  <a:gd name="connsiteX2" fmla="*/ 1566772 w 1566772"/>
                  <a:gd name="connsiteY2" fmla="*/ 0 h 1117600"/>
                </a:gdLst>
                <a:ahLst/>
                <a:cxnLst>
                  <a:cxn ang="0">
                    <a:pos x="connsiteX0" y="connsiteY0"/>
                  </a:cxn>
                  <a:cxn ang="0">
                    <a:pos x="connsiteX1" y="connsiteY1"/>
                  </a:cxn>
                  <a:cxn ang="0">
                    <a:pos x="connsiteX2" y="connsiteY2"/>
                  </a:cxn>
                </a:cxnLst>
                <a:rect l="l" t="t" r="r" b="b"/>
                <a:pathLst>
                  <a:path w="1566772" h="1117600">
                    <a:moveTo>
                      <a:pt x="245972" y="1117600"/>
                    </a:moveTo>
                    <a:cubicBezTo>
                      <a:pt x="63334" y="797076"/>
                      <a:pt x="-119303" y="476553"/>
                      <a:pt x="100830" y="290286"/>
                    </a:cubicBezTo>
                    <a:cubicBezTo>
                      <a:pt x="320963" y="104019"/>
                      <a:pt x="943867" y="52009"/>
                      <a:pt x="1566772" y="0"/>
                    </a:cubicBezTo>
                  </a:path>
                </a:pathLst>
              </a:custGeom>
              <a:noFill/>
              <a:ln w="12700" cap="flat" cmpd="sng" algn="ctr">
                <a:solidFill>
                  <a:schemeClr val="tx1"/>
                </a:solidFill>
                <a:prstDash val="solid"/>
                <a:round/>
                <a:headEnd type="none" w="med" len="med"/>
                <a:tailEnd type="arrow"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nl-NL" sz="2400" b="0" i="0" u="none" strike="noStrike" cap="none" normalizeH="0" baseline="0">
                  <a:ln>
                    <a:noFill/>
                  </a:ln>
                  <a:solidFill>
                    <a:schemeClr val="tx1"/>
                  </a:solidFill>
                  <a:effectLst/>
                  <a:latin typeface="Arial" charset="0"/>
                </a:endParaRPr>
              </a:p>
            </p:txBody>
          </p:sp>
          <p:sp>
            <p:nvSpPr>
              <p:cNvPr id="14" name="Vrije vorm: vorm 13">
                <a:extLst>
                  <a:ext uri="{FF2B5EF4-FFF2-40B4-BE49-F238E27FC236}">
                    <a16:creationId xmlns:a16="http://schemas.microsoft.com/office/drawing/2014/main" id="{5666D461-7615-4CD6-A2E3-F60903A309CB}"/>
                  </a:ext>
                </a:extLst>
              </p:cNvPr>
              <p:cNvSpPr/>
              <p:nvPr/>
            </p:nvSpPr>
            <p:spPr bwMode="auto">
              <a:xfrm>
                <a:off x="2989943" y="1915886"/>
                <a:ext cx="901124" cy="856343"/>
              </a:xfrm>
              <a:custGeom>
                <a:avLst/>
                <a:gdLst>
                  <a:gd name="connsiteX0" fmla="*/ 841828 w 901124"/>
                  <a:gd name="connsiteY0" fmla="*/ 0 h 856343"/>
                  <a:gd name="connsiteX1" fmla="*/ 812800 w 901124"/>
                  <a:gd name="connsiteY1" fmla="*/ 551543 h 856343"/>
                  <a:gd name="connsiteX2" fmla="*/ 0 w 901124"/>
                  <a:gd name="connsiteY2" fmla="*/ 856343 h 856343"/>
                  <a:gd name="connsiteX3" fmla="*/ 0 w 901124"/>
                  <a:gd name="connsiteY3" fmla="*/ 856343 h 856343"/>
                </a:gdLst>
                <a:ahLst/>
                <a:cxnLst>
                  <a:cxn ang="0">
                    <a:pos x="connsiteX0" y="connsiteY0"/>
                  </a:cxn>
                  <a:cxn ang="0">
                    <a:pos x="connsiteX1" y="connsiteY1"/>
                  </a:cxn>
                  <a:cxn ang="0">
                    <a:pos x="connsiteX2" y="connsiteY2"/>
                  </a:cxn>
                  <a:cxn ang="0">
                    <a:pos x="connsiteX3" y="connsiteY3"/>
                  </a:cxn>
                </a:cxnLst>
                <a:rect l="l" t="t" r="r" b="b"/>
                <a:pathLst>
                  <a:path w="901124" h="856343">
                    <a:moveTo>
                      <a:pt x="841828" y="0"/>
                    </a:moveTo>
                    <a:cubicBezTo>
                      <a:pt x="897466" y="204409"/>
                      <a:pt x="953105" y="408819"/>
                      <a:pt x="812800" y="551543"/>
                    </a:cubicBezTo>
                    <a:cubicBezTo>
                      <a:pt x="672495" y="694267"/>
                      <a:pt x="0" y="856343"/>
                      <a:pt x="0" y="856343"/>
                    </a:cubicBezTo>
                    <a:lnTo>
                      <a:pt x="0" y="856343"/>
                    </a:lnTo>
                  </a:path>
                </a:pathLst>
              </a:custGeom>
              <a:noFill/>
              <a:ln w="12700" cap="flat" cmpd="sng" algn="ctr">
                <a:solidFill>
                  <a:schemeClr val="tx1"/>
                </a:solidFill>
                <a:prstDash val="solid"/>
                <a:round/>
                <a:headEnd type="none" w="med" len="med"/>
                <a:tailEnd type="arrow"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nl-NL" sz="2400" b="0" i="0" u="none" strike="noStrike" cap="none" normalizeH="0" baseline="0">
                  <a:ln>
                    <a:noFill/>
                  </a:ln>
                  <a:solidFill>
                    <a:schemeClr val="tx1"/>
                  </a:solidFill>
                  <a:effectLst/>
                  <a:latin typeface="Arial" charset="0"/>
                </a:endParaRPr>
              </a:p>
            </p:txBody>
          </p:sp>
          <p:sp>
            <p:nvSpPr>
              <p:cNvPr id="17" name="Vrije vorm: vorm 16">
                <a:extLst>
                  <a:ext uri="{FF2B5EF4-FFF2-40B4-BE49-F238E27FC236}">
                    <a16:creationId xmlns:a16="http://schemas.microsoft.com/office/drawing/2014/main" id="{8F748062-1929-4269-A555-55D9E9E337B7}"/>
                  </a:ext>
                </a:extLst>
              </p:cNvPr>
              <p:cNvSpPr/>
              <p:nvPr/>
            </p:nvSpPr>
            <p:spPr bwMode="auto">
              <a:xfrm rot="542931">
                <a:off x="3667339" y="1087849"/>
                <a:ext cx="2170831" cy="487608"/>
              </a:xfrm>
              <a:custGeom>
                <a:avLst/>
                <a:gdLst>
                  <a:gd name="connsiteX0" fmla="*/ 0 w 2743200"/>
                  <a:gd name="connsiteY0" fmla="*/ 259989 h 826046"/>
                  <a:gd name="connsiteX1" fmla="*/ 1756229 w 2743200"/>
                  <a:gd name="connsiteY1" fmla="*/ 27760 h 826046"/>
                  <a:gd name="connsiteX2" fmla="*/ 2743200 w 2743200"/>
                  <a:gd name="connsiteY2" fmla="*/ 826046 h 826046"/>
                  <a:gd name="connsiteX3" fmla="*/ 2743200 w 2743200"/>
                  <a:gd name="connsiteY3" fmla="*/ 826046 h 826046"/>
                </a:gdLst>
                <a:ahLst/>
                <a:cxnLst>
                  <a:cxn ang="0">
                    <a:pos x="connsiteX0" y="connsiteY0"/>
                  </a:cxn>
                  <a:cxn ang="0">
                    <a:pos x="connsiteX1" y="connsiteY1"/>
                  </a:cxn>
                  <a:cxn ang="0">
                    <a:pos x="connsiteX2" y="connsiteY2"/>
                  </a:cxn>
                  <a:cxn ang="0">
                    <a:pos x="connsiteX3" y="connsiteY3"/>
                  </a:cxn>
                </a:cxnLst>
                <a:rect l="l" t="t" r="r" b="b"/>
                <a:pathLst>
                  <a:path w="2743200" h="826046">
                    <a:moveTo>
                      <a:pt x="0" y="259989"/>
                    </a:moveTo>
                    <a:cubicBezTo>
                      <a:pt x="649514" y="96703"/>
                      <a:pt x="1299029" y="-66583"/>
                      <a:pt x="1756229" y="27760"/>
                    </a:cubicBezTo>
                    <a:cubicBezTo>
                      <a:pt x="2213429" y="122103"/>
                      <a:pt x="2743200" y="826046"/>
                      <a:pt x="2743200" y="826046"/>
                    </a:cubicBezTo>
                    <a:lnTo>
                      <a:pt x="2743200" y="826046"/>
                    </a:lnTo>
                  </a:path>
                </a:pathLst>
              </a:custGeom>
              <a:noFill/>
              <a:ln w="12700" cap="flat" cmpd="sng" algn="ctr">
                <a:solidFill>
                  <a:srgbClr val="FF0000"/>
                </a:solidFill>
                <a:prstDash val="solid"/>
                <a:round/>
                <a:headEnd type="none" w="med" len="med"/>
                <a:tailEnd type="arrow"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nl-NL" sz="2400" b="0" i="0" u="none" strike="noStrike" cap="none" normalizeH="0" baseline="0">
                  <a:ln>
                    <a:noFill/>
                  </a:ln>
                  <a:solidFill>
                    <a:schemeClr val="tx1"/>
                  </a:solidFill>
                  <a:effectLst/>
                  <a:latin typeface="Arial" charset="0"/>
                </a:endParaRPr>
              </a:p>
            </p:txBody>
          </p:sp>
          <p:sp>
            <p:nvSpPr>
              <p:cNvPr id="18" name="Vrije vorm: vorm 17">
                <a:extLst>
                  <a:ext uri="{FF2B5EF4-FFF2-40B4-BE49-F238E27FC236}">
                    <a16:creationId xmlns:a16="http://schemas.microsoft.com/office/drawing/2014/main" id="{7B01B8CF-2243-4BC8-A4D3-C99267E95E68}"/>
                  </a:ext>
                </a:extLst>
              </p:cNvPr>
              <p:cNvSpPr/>
              <p:nvPr/>
            </p:nvSpPr>
            <p:spPr bwMode="auto">
              <a:xfrm>
                <a:off x="3130087" y="4527876"/>
                <a:ext cx="1773272" cy="335616"/>
              </a:xfrm>
              <a:custGeom>
                <a:avLst/>
                <a:gdLst>
                  <a:gd name="connsiteX0" fmla="*/ 2206171 w 2206171"/>
                  <a:gd name="connsiteY0" fmla="*/ 0 h 592160"/>
                  <a:gd name="connsiteX1" fmla="*/ 798285 w 2206171"/>
                  <a:gd name="connsiteY1" fmla="*/ 551543 h 592160"/>
                  <a:gd name="connsiteX2" fmla="*/ 0 w 2206171"/>
                  <a:gd name="connsiteY2" fmla="*/ 508000 h 592160"/>
                </a:gdLst>
                <a:ahLst/>
                <a:cxnLst>
                  <a:cxn ang="0">
                    <a:pos x="connsiteX0" y="connsiteY0"/>
                  </a:cxn>
                  <a:cxn ang="0">
                    <a:pos x="connsiteX1" y="connsiteY1"/>
                  </a:cxn>
                  <a:cxn ang="0">
                    <a:pos x="connsiteX2" y="connsiteY2"/>
                  </a:cxn>
                </a:cxnLst>
                <a:rect l="l" t="t" r="r" b="b"/>
                <a:pathLst>
                  <a:path w="2206171" h="592160">
                    <a:moveTo>
                      <a:pt x="2206171" y="0"/>
                    </a:moveTo>
                    <a:cubicBezTo>
                      <a:pt x="1686075" y="233438"/>
                      <a:pt x="1165980" y="466876"/>
                      <a:pt x="798285" y="551543"/>
                    </a:cubicBezTo>
                    <a:cubicBezTo>
                      <a:pt x="430590" y="636210"/>
                      <a:pt x="215295" y="572105"/>
                      <a:pt x="0" y="508000"/>
                    </a:cubicBezTo>
                  </a:path>
                </a:pathLst>
              </a:custGeom>
              <a:noFill/>
              <a:ln w="12700" cap="flat" cmpd="sng" algn="ctr">
                <a:solidFill>
                  <a:schemeClr val="tx1"/>
                </a:solidFill>
                <a:prstDash val="solid"/>
                <a:round/>
                <a:headEnd type="none" w="med" len="med"/>
                <a:tailEnd type="arrow"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nl-NL" sz="2400" b="0" i="0" u="none" strike="noStrike" cap="none" normalizeH="0" baseline="0">
                  <a:ln>
                    <a:noFill/>
                  </a:ln>
                  <a:solidFill>
                    <a:schemeClr val="tx1"/>
                  </a:solidFill>
                  <a:effectLst/>
                  <a:latin typeface="Arial" charset="0"/>
                </a:endParaRPr>
              </a:p>
            </p:txBody>
          </p:sp>
          <p:sp>
            <p:nvSpPr>
              <p:cNvPr id="19" name="Vrije vorm: vorm 18">
                <a:extLst>
                  <a:ext uri="{FF2B5EF4-FFF2-40B4-BE49-F238E27FC236}">
                    <a16:creationId xmlns:a16="http://schemas.microsoft.com/office/drawing/2014/main" id="{29374C6D-56CC-46BF-B832-C557B15C6AF5}"/>
                  </a:ext>
                </a:extLst>
              </p:cNvPr>
              <p:cNvSpPr/>
              <p:nvPr/>
            </p:nvSpPr>
            <p:spPr bwMode="auto">
              <a:xfrm>
                <a:off x="763176" y="3134796"/>
                <a:ext cx="636968" cy="1361550"/>
              </a:xfrm>
              <a:custGeom>
                <a:avLst/>
                <a:gdLst>
                  <a:gd name="connsiteX0" fmla="*/ 636968 w 636968"/>
                  <a:gd name="connsiteY0" fmla="*/ 899885 h 899885"/>
                  <a:gd name="connsiteX1" fmla="*/ 70911 w 636968"/>
                  <a:gd name="connsiteY1" fmla="*/ 595085 h 899885"/>
                  <a:gd name="connsiteX2" fmla="*/ 27368 w 636968"/>
                  <a:gd name="connsiteY2" fmla="*/ 0 h 899885"/>
                </a:gdLst>
                <a:ahLst/>
                <a:cxnLst>
                  <a:cxn ang="0">
                    <a:pos x="connsiteX0" y="connsiteY0"/>
                  </a:cxn>
                  <a:cxn ang="0">
                    <a:pos x="connsiteX1" y="connsiteY1"/>
                  </a:cxn>
                  <a:cxn ang="0">
                    <a:pos x="connsiteX2" y="connsiteY2"/>
                  </a:cxn>
                </a:cxnLst>
                <a:rect l="l" t="t" r="r" b="b"/>
                <a:pathLst>
                  <a:path w="636968" h="899885">
                    <a:moveTo>
                      <a:pt x="636968" y="899885"/>
                    </a:moveTo>
                    <a:cubicBezTo>
                      <a:pt x="404739" y="822475"/>
                      <a:pt x="172511" y="745066"/>
                      <a:pt x="70911" y="595085"/>
                    </a:cubicBezTo>
                    <a:cubicBezTo>
                      <a:pt x="-30689" y="445104"/>
                      <a:pt x="-1661" y="222552"/>
                      <a:pt x="27368" y="0"/>
                    </a:cubicBezTo>
                  </a:path>
                </a:pathLst>
              </a:custGeom>
              <a:noFill/>
              <a:ln w="12700" cap="flat" cmpd="sng" algn="ctr">
                <a:solidFill>
                  <a:schemeClr val="tx1"/>
                </a:solidFill>
                <a:prstDash val="solid"/>
                <a:round/>
                <a:headEnd type="none" w="med" len="med"/>
                <a:tailEnd type="arrow"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nl-NL" sz="2400" b="0" i="0" u="none" strike="noStrike" cap="none" normalizeH="0" baseline="0">
                  <a:ln>
                    <a:noFill/>
                  </a:ln>
                  <a:solidFill>
                    <a:schemeClr val="tx1"/>
                  </a:solidFill>
                  <a:effectLst/>
                  <a:latin typeface="Arial" charset="0"/>
                </a:endParaRPr>
              </a:p>
            </p:txBody>
          </p:sp>
          <p:sp>
            <p:nvSpPr>
              <p:cNvPr id="27" name="Vrije vorm: vorm 26">
                <a:extLst>
                  <a:ext uri="{FF2B5EF4-FFF2-40B4-BE49-F238E27FC236}">
                    <a16:creationId xmlns:a16="http://schemas.microsoft.com/office/drawing/2014/main" id="{1BC5F203-B39F-4A79-A2F2-59B97CA9D8AE}"/>
                  </a:ext>
                </a:extLst>
              </p:cNvPr>
              <p:cNvSpPr/>
              <p:nvPr/>
            </p:nvSpPr>
            <p:spPr bwMode="auto">
              <a:xfrm>
                <a:off x="2946400" y="3018971"/>
                <a:ext cx="1973943" cy="522515"/>
              </a:xfrm>
              <a:custGeom>
                <a:avLst/>
                <a:gdLst>
                  <a:gd name="connsiteX0" fmla="*/ 0 w 1973943"/>
                  <a:gd name="connsiteY0" fmla="*/ 0 h 522515"/>
                  <a:gd name="connsiteX1" fmla="*/ 1538514 w 1973943"/>
                  <a:gd name="connsiteY1" fmla="*/ 159658 h 522515"/>
                  <a:gd name="connsiteX2" fmla="*/ 1973943 w 1973943"/>
                  <a:gd name="connsiteY2" fmla="*/ 522515 h 522515"/>
                </a:gdLst>
                <a:ahLst/>
                <a:cxnLst>
                  <a:cxn ang="0">
                    <a:pos x="connsiteX0" y="connsiteY0"/>
                  </a:cxn>
                  <a:cxn ang="0">
                    <a:pos x="connsiteX1" y="connsiteY1"/>
                  </a:cxn>
                  <a:cxn ang="0">
                    <a:pos x="connsiteX2" y="connsiteY2"/>
                  </a:cxn>
                </a:cxnLst>
                <a:rect l="l" t="t" r="r" b="b"/>
                <a:pathLst>
                  <a:path w="1973943" h="522515">
                    <a:moveTo>
                      <a:pt x="0" y="0"/>
                    </a:moveTo>
                    <a:cubicBezTo>
                      <a:pt x="604762" y="36286"/>
                      <a:pt x="1209524" y="72572"/>
                      <a:pt x="1538514" y="159658"/>
                    </a:cubicBezTo>
                    <a:cubicBezTo>
                      <a:pt x="1867504" y="246744"/>
                      <a:pt x="1920723" y="384629"/>
                      <a:pt x="1973943" y="522515"/>
                    </a:cubicBezTo>
                  </a:path>
                </a:pathLst>
              </a:custGeom>
              <a:noFill/>
              <a:ln w="12700" cap="flat" cmpd="sng" algn="ctr">
                <a:solidFill>
                  <a:schemeClr val="tx1"/>
                </a:solidFill>
                <a:prstDash val="dash"/>
                <a:round/>
                <a:headEnd type="none" w="med" len="med"/>
                <a:tailEnd type="arrow"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nl-NL" sz="2400" b="0" i="0" u="none" strike="noStrike" cap="none" normalizeH="0" baseline="0">
                  <a:ln>
                    <a:noFill/>
                  </a:ln>
                  <a:solidFill>
                    <a:schemeClr val="tx1"/>
                  </a:solidFill>
                  <a:effectLst/>
                  <a:latin typeface="Arial" charset="0"/>
                </a:endParaRPr>
              </a:p>
            </p:txBody>
          </p:sp>
          <p:sp>
            <p:nvSpPr>
              <p:cNvPr id="28" name="Gedachtewolkje: wolk 27">
                <a:extLst>
                  <a:ext uri="{FF2B5EF4-FFF2-40B4-BE49-F238E27FC236}">
                    <a16:creationId xmlns:a16="http://schemas.microsoft.com/office/drawing/2014/main" id="{124433B9-B48B-4435-84CD-75DAF445BC78}"/>
                  </a:ext>
                </a:extLst>
              </p:cNvPr>
              <p:cNvSpPr/>
              <p:nvPr/>
            </p:nvSpPr>
            <p:spPr bwMode="auto">
              <a:xfrm>
                <a:off x="2204151" y="-6769"/>
                <a:ext cx="2472707" cy="820543"/>
              </a:xfrm>
              <a:prstGeom prst="cloudCallout">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vert="horz" wrap="square" lIns="91440" tIns="45720" rIns="91440" bIns="45720" numCol="1" rtlCol="0" anchor="t" anchorCtr="0" compatLnSpc="1">
                <a:prstTxWarp prst="textNoShape">
                  <a:avLst/>
                </a:prstTxWarp>
              </a:bodyPr>
              <a:lstStyle/>
              <a:p>
                <a:pPr marR="0" algn="l" defTabSz="914400" rtl="0" eaLnBrk="1" fontAlgn="base" latinLnBrk="0" hangingPunct="1">
                  <a:lnSpc>
                    <a:spcPct val="100000"/>
                  </a:lnSpc>
                  <a:spcBef>
                    <a:spcPct val="20000"/>
                  </a:spcBef>
                  <a:spcAft>
                    <a:spcPct val="0"/>
                  </a:spcAft>
                  <a:buClrTx/>
                  <a:buSzTx/>
                  <a:tabLst/>
                </a:pPr>
                <a:r>
                  <a:rPr lang="nl-NL" sz="1400" dirty="0">
                    <a:solidFill>
                      <a:schemeClr val="tx1"/>
                    </a:solidFill>
                    <a:latin typeface="Arial" charset="0"/>
                  </a:rPr>
                  <a:t>Ik krijg misschien promotie</a:t>
                </a:r>
                <a:endParaRPr kumimoji="0" lang="nl-NL" sz="1400" b="0" i="0" u="none" strike="noStrike" cap="none" normalizeH="0" baseline="0" dirty="0">
                  <a:ln>
                    <a:noFill/>
                  </a:ln>
                  <a:solidFill>
                    <a:schemeClr val="tx1"/>
                  </a:solidFill>
                  <a:effectLst/>
                  <a:latin typeface="Arial" charset="0"/>
                </a:endParaRPr>
              </a:p>
            </p:txBody>
          </p:sp>
          <p:sp>
            <p:nvSpPr>
              <p:cNvPr id="29" name="Gedachtewolkje: wolk 28">
                <a:extLst>
                  <a:ext uri="{FF2B5EF4-FFF2-40B4-BE49-F238E27FC236}">
                    <a16:creationId xmlns:a16="http://schemas.microsoft.com/office/drawing/2014/main" id="{A473AD2D-27CE-4FC4-91D7-220FC321D1C8}"/>
                  </a:ext>
                </a:extLst>
              </p:cNvPr>
              <p:cNvSpPr/>
              <p:nvPr/>
            </p:nvSpPr>
            <p:spPr bwMode="auto">
              <a:xfrm>
                <a:off x="6675167" y="2704889"/>
                <a:ext cx="2304256" cy="820543"/>
              </a:xfrm>
              <a:prstGeom prst="cloudCallout">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nl-NL" sz="2400" b="0" i="0" u="none" strike="noStrike" cap="none" normalizeH="0" baseline="0">
                  <a:ln>
                    <a:noFill/>
                  </a:ln>
                  <a:solidFill>
                    <a:schemeClr val="tx1"/>
                  </a:solidFill>
                  <a:effectLst/>
                  <a:latin typeface="Arial" charset="0"/>
                </a:endParaRPr>
              </a:p>
            </p:txBody>
          </p:sp>
          <p:sp>
            <p:nvSpPr>
              <p:cNvPr id="30" name="Tekstvak 29">
                <a:extLst>
                  <a:ext uri="{FF2B5EF4-FFF2-40B4-BE49-F238E27FC236}">
                    <a16:creationId xmlns:a16="http://schemas.microsoft.com/office/drawing/2014/main" id="{F45F7177-C8BD-4235-914E-D50AE2920DC4}"/>
                  </a:ext>
                </a:extLst>
              </p:cNvPr>
              <p:cNvSpPr txBox="1"/>
              <p:nvPr/>
            </p:nvSpPr>
            <p:spPr>
              <a:xfrm>
                <a:off x="7077127" y="2845959"/>
                <a:ext cx="1500336" cy="523220"/>
              </a:xfrm>
              <a:prstGeom prst="rect">
                <a:avLst/>
              </a:prstGeom>
              <a:noFill/>
            </p:spPr>
            <p:txBody>
              <a:bodyPr wrap="square" rtlCol="0">
                <a:spAutoFit/>
              </a:bodyPr>
              <a:lstStyle/>
              <a:p>
                <a:r>
                  <a:rPr lang="nl-NL" sz="1400" dirty="0"/>
                  <a:t>Jan: “Heb ik geen belang bij”</a:t>
                </a:r>
              </a:p>
            </p:txBody>
          </p:sp>
        </p:grpSp>
        <p:sp>
          <p:nvSpPr>
            <p:cNvPr id="32" name="Tekstvak 31">
              <a:extLst>
                <a:ext uri="{FF2B5EF4-FFF2-40B4-BE49-F238E27FC236}">
                  <a16:creationId xmlns:a16="http://schemas.microsoft.com/office/drawing/2014/main" id="{D273710D-841C-4136-BA99-C686B6D76F40}"/>
                </a:ext>
              </a:extLst>
            </p:cNvPr>
            <p:cNvSpPr txBox="1"/>
            <p:nvPr/>
          </p:nvSpPr>
          <p:spPr>
            <a:xfrm>
              <a:off x="5364088" y="260648"/>
              <a:ext cx="3329055" cy="523220"/>
            </a:xfrm>
            <a:prstGeom prst="rect">
              <a:avLst/>
            </a:prstGeom>
            <a:noFill/>
          </p:spPr>
          <p:txBody>
            <a:bodyPr wrap="square" rtlCol="0">
              <a:spAutoFit/>
            </a:bodyPr>
            <a:lstStyle/>
            <a:p>
              <a:r>
                <a:rPr lang="nl-NL" sz="2800" dirty="0">
                  <a:solidFill>
                    <a:srgbClr val="00ACB0"/>
                  </a:solidFill>
                </a:rPr>
                <a:t>Patroon 3: ad hoc</a:t>
              </a:r>
            </a:p>
          </p:txBody>
        </p:sp>
        <p:sp>
          <p:nvSpPr>
            <p:cNvPr id="2" name="Vrije vorm: vorm 1">
              <a:extLst>
                <a:ext uri="{FF2B5EF4-FFF2-40B4-BE49-F238E27FC236}">
                  <a16:creationId xmlns:a16="http://schemas.microsoft.com/office/drawing/2014/main" id="{A1FAF0FC-3659-4701-A991-A8EA59FFA488}"/>
                </a:ext>
              </a:extLst>
            </p:cNvPr>
            <p:cNvSpPr/>
            <p:nvPr/>
          </p:nvSpPr>
          <p:spPr bwMode="auto">
            <a:xfrm rot="5726880">
              <a:off x="4043784" y="1972362"/>
              <a:ext cx="254774" cy="941153"/>
            </a:xfrm>
            <a:custGeom>
              <a:avLst/>
              <a:gdLst>
                <a:gd name="connsiteX0" fmla="*/ 117987 w 326707"/>
                <a:gd name="connsiteY0" fmla="*/ 0 h 1356852"/>
                <a:gd name="connsiteX1" fmla="*/ 324465 w 326707"/>
                <a:gd name="connsiteY1" fmla="*/ 884903 h 1356852"/>
                <a:gd name="connsiteX2" fmla="*/ 0 w 326707"/>
                <a:gd name="connsiteY2" fmla="*/ 1356852 h 1356852"/>
              </a:gdLst>
              <a:ahLst/>
              <a:cxnLst>
                <a:cxn ang="0">
                  <a:pos x="connsiteX0" y="connsiteY0"/>
                </a:cxn>
                <a:cxn ang="0">
                  <a:pos x="connsiteX1" y="connsiteY1"/>
                </a:cxn>
                <a:cxn ang="0">
                  <a:pos x="connsiteX2" y="connsiteY2"/>
                </a:cxn>
              </a:cxnLst>
              <a:rect l="l" t="t" r="r" b="b"/>
              <a:pathLst>
                <a:path w="326707" h="1356852">
                  <a:moveTo>
                    <a:pt x="117987" y="0"/>
                  </a:moveTo>
                  <a:cubicBezTo>
                    <a:pt x="231058" y="329380"/>
                    <a:pt x="344129" y="658761"/>
                    <a:pt x="324465" y="884903"/>
                  </a:cubicBezTo>
                  <a:cubicBezTo>
                    <a:pt x="304801" y="1111045"/>
                    <a:pt x="152400" y="1233948"/>
                    <a:pt x="0" y="1356852"/>
                  </a:cubicBezTo>
                </a:path>
              </a:pathLst>
            </a:custGeom>
            <a:noFill/>
            <a:ln w="9525" cap="flat" cmpd="sng" algn="ctr">
              <a:solidFill>
                <a:srgbClr val="FF0000"/>
              </a:solidFill>
              <a:prstDash val="solid"/>
              <a:round/>
              <a:headEnd type="none" w="med" len="med"/>
              <a:tailEnd type="arrow" w="med" len="med"/>
            </a:ln>
            <a:effectLst/>
          </p:spPr>
          <p:txBody>
            <a:bodyPr vert="horz" wrap="square" lIns="91440" tIns="45720" rIns="91440" bIns="45720" numCol="1" rtlCol="0" anchor="t" anchorCtr="0" compatLnSpc="1">
              <a:prstTxWarp prst="textNoShape">
                <a:avLst/>
              </a:prstTxWarp>
            </a:bodyPr>
            <a:lstStyle/>
            <a:p>
              <a:pPr marL="342900" marR="0" indent="-342900" algn="l" defTabSz="914400" rtl="0" eaLnBrk="1" fontAlgn="base" latinLnBrk="0" hangingPunct="1">
                <a:lnSpc>
                  <a:spcPct val="100000"/>
                </a:lnSpc>
                <a:spcBef>
                  <a:spcPct val="20000"/>
                </a:spcBef>
                <a:spcAft>
                  <a:spcPct val="0"/>
                </a:spcAft>
                <a:buClrTx/>
                <a:buSzTx/>
                <a:buFontTx/>
                <a:buChar char="•"/>
                <a:tabLst/>
              </a:pPr>
              <a:endParaRPr kumimoji="0" lang="nl-NL" sz="2400" b="0" i="0" u="none" strike="noStrike" cap="none" normalizeH="0" baseline="0">
                <a:ln>
                  <a:noFill/>
                </a:ln>
                <a:solidFill>
                  <a:schemeClr val="tx1"/>
                </a:solidFill>
                <a:effectLst/>
                <a:latin typeface="Arial" charset="0"/>
              </a:endParaRPr>
            </a:p>
          </p:txBody>
        </p:sp>
      </p:grpSp>
    </p:spTree>
    <p:extLst>
      <p:ext uri="{BB962C8B-B14F-4D97-AF65-F5344CB8AC3E}">
        <p14:creationId xmlns:p14="http://schemas.microsoft.com/office/powerpoint/2010/main" val="27355080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E803D1E-5E43-4224-B7E8-4A506D47BC96}"/>
              </a:ext>
            </a:extLst>
          </p:cNvPr>
          <p:cNvSpPr>
            <a:spLocks noGrp="1"/>
          </p:cNvSpPr>
          <p:nvPr>
            <p:ph type="title"/>
          </p:nvPr>
        </p:nvSpPr>
        <p:spPr/>
        <p:txBody>
          <a:bodyPr/>
          <a:lstStyle/>
          <a:p>
            <a:r>
              <a:rPr lang="nl-NL" dirty="0">
                <a:solidFill>
                  <a:srgbClr val="00A7A2"/>
                </a:solidFill>
                <a:latin typeface="Trinite Roman Wide"/>
                <a:ea typeface="Calibri" panose="020F0502020204030204" pitchFamily="34" charset="0"/>
                <a:cs typeface="Times New Roman" panose="02020603050405020304" pitchFamily="18" charset="0"/>
              </a:rPr>
              <a:t>Ad hoc reageren voorkomt aandacht voor structurele oplossingen</a:t>
            </a:r>
            <a:br>
              <a:rPr lang="nl-NL" dirty="0">
                <a:solidFill>
                  <a:srgbClr val="00A7A2"/>
                </a:solidFill>
                <a:latin typeface="Calibri" panose="020F0502020204030204" pitchFamily="34" charset="0"/>
                <a:ea typeface="Calibri" panose="020F0502020204030204" pitchFamily="34" charset="0"/>
                <a:cs typeface="Times New Roman" panose="02020603050405020304" pitchFamily="18" charset="0"/>
              </a:rPr>
            </a:br>
            <a:endParaRPr lang="nl-NL" dirty="0">
              <a:solidFill>
                <a:srgbClr val="00A7A2"/>
              </a:solidFill>
            </a:endParaRPr>
          </a:p>
        </p:txBody>
      </p:sp>
      <p:grpSp>
        <p:nvGrpSpPr>
          <p:cNvPr id="3" name="Groep 2">
            <a:extLst>
              <a:ext uri="{FF2B5EF4-FFF2-40B4-BE49-F238E27FC236}">
                <a16:creationId xmlns:a16="http://schemas.microsoft.com/office/drawing/2014/main" id="{A713FDD5-8BCB-457E-8FAB-0AFAAB8FC1C0}"/>
              </a:ext>
            </a:extLst>
          </p:cNvPr>
          <p:cNvGrpSpPr/>
          <p:nvPr/>
        </p:nvGrpSpPr>
        <p:grpSpPr>
          <a:xfrm>
            <a:off x="698022" y="1391367"/>
            <a:ext cx="7765681" cy="4335048"/>
            <a:chOff x="698022" y="1391367"/>
            <a:chExt cx="7765681" cy="4335048"/>
          </a:xfrm>
        </p:grpSpPr>
        <p:grpSp>
          <p:nvGrpSpPr>
            <p:cNvPr id="19" name="Groep 18">
              <a:extLst>
                <a:ext uri="{FF2B5EF4-FFF2-40B4-BE49-F238E27FC236}">
                  <a16:creationId xmlns:a16="http://schemas.microsoft.com/office/drawing/2014/main" id="{C86E4AA4-0A4D-4010-BAEE-E70CD5FC73E3}"/>
                </a:ext>
              </a:extLst>
            </p:cNvPr>
            <p:cNvGrpSpPr/>
            <p:nvPr/>
          </p:nvGrpSpPr>
          <p:grpSpPr>
            <a:xfrm>
              <a:off x="698022" y="1391367"/>
              <a:ext cx="7765681" cy="3541825"/>
              <a:chOff x="-1702256" y="-401115"/>
              <a:chExt cx="8125779" cy="3541825"/>
            </a:xfrm>
          </p:grpSpPr>
          <p:grpSp>
            <p:nvGrpSpPr>
              <p:cNvPr id="20" name="Groep 19">
                <a:extLst>
                  <a:ext uri="{FF2B5EF4-FFF2-40B4-BE49-F238E27FC236}">
                    <a16:creationId xmlns:a16="http://schemas.microsoft.com/office/drawing/2014/main" id="{775350C3-E58A-4D93-AF20-89D0AA6E3B73}"/>
                  </a:ext>
                </a:extLst>
              </p:cNvPr>
              <p:cNvGrpSpPr/>
              <p:nvPr/>
            </p:nvGrpSpPr>
            <p:grpSpPr>
              <a:xfrm>
                <a:off x="-1702256" y="-401115"/>
                <a:ext cx="8125779" cy="2891404"/>
                <a:chOff x="-1702256" y="-401115"/>
                <a:chExt cx="8125779" cy="2891404"/>
              </a:xfrm>
            </p:grpSpPr>
            <p:sp>
              <p:nvSpPr>
                <p:cNvPr id="22" name="Tekstvak 2">
                  <a:extLst>
                    <a:ext uri="{FF2B5EF4-FFF2-40B4-BE49-F238E27FC236}">
                      <a16:creationId xmlns:a16="http://schemas.microsoft.com/office/drawing/2014/main" id="{34ACF81B-87D2-4A28-B022-25C48DA08CB5}"/>
                    </a:ext>
                  </a:extLst>
                </p:cNvPr>
                <p:cNvSpPr txBox="1">
                  <a:spLocks noChangeArrowheads="1"/>
                </p:cNvSpPr>
                <p:nvPr/>
              </p:nvSpPr>
              <p:spPr bwMode="auto">
                <a:xfrm>
                  <a:off x="2819042" y="1447433"/>
                  <a:ext cx="3604481" cy="503554"/>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nl-NL" sz="1800" dirty="0">
                      <a:effectLst/>
                      <a:latin typeface="Calibri" panose="020F0502020204030204" pitchFamily="34" charset="0"/>
                      <a:ea typeface="Calibri" panose="020F0502020204030204" pitchFamily="34" charset="0"/>
                      <a:cs typeface="Times New Roman" panose="02020603050405020304" pitchFamily="18" charset="0"/>
                    </a:rPr>
                    <a:t>Minder noodzaak om naar een structurele oplossing te zoeken</a:t>
                  </a:r>
                </a:p>
              </p:txBody>
            </p:sp>
            <p:sp>
              <p:nvSpPr>
                <p:cNvPr id="23" name="Tekstvak 2">
                  <a:extLst>
                    <a:ext uri="{FF2B5EF4-FFF2-40B4-BE49-F238E27FC236}">
                      <a16:creationId xmlns:a16="http://schemas.microsoft.com/office/drawing/2014/main" id="{7F2F04ED-B297-4074-B768-CDFBF13BA002}"/>
                    </a:ext>
                  </a:extLst>
                </p:cNvPr>
                <p:cNvSpPr txBox="1">
                  <a:spLocks noChangeArrowheads="1"/>
                </p:cNvSpPr>
                <p:nvPr/>
              </p:nvSpPr>
              <p:spPr bwMode="auto">
                <a:xfrm>
                  <a:off x="-958150" y="885825"/>
                  <a:ext cx="2263708" cy="400049"/>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nl-NL" sz="1800" dirty="0">
                      <a:effectLst/>
                      <a:latin typeface="Calibri" panose="020F0502020204030204" pitchFamily="34" charset="0"/>
                      <a:ea typeface="Calibri" panose="020F0502020204030204" pitchFamily="34" charset="0"/>
                      <a:cs typeface="Times New Roman" panose="02020603050405020304" pitchFamily="18" charset="0"/>
                    </a:rPr>
                    <a:t>Ad hoc oplossingen</a:t>
                  </a:r>
                </a:p>
              </p:txBody>
            </p:sp>
            <p:sp>
              <p:nvSpPr>
                <p:cNvPr id="24" name="Tekstvak 2">
                  <a:extLst>
                    <a:ext uri="{FF2B5EF4-FFF2-40B4-BE49-F238E27FC236}">
                      <a16:creationId xmlns:a16="http://schemas.microsoft.com/office/drawing/2014/main" id="{D23278B0-7BE7-4C17-8A52-E767FA9055B9}"/>
                    </a:ext>
                  </a:extLst>
                </p:cNvPr>
                <p:cNvSpPr txBox="1">
                  <a:spLocks noChangeArrowheads="1"/>
                </p:cNvSpPr>
                <p:nvPr/>
              </p:nvSpPr>
              <p:spPr bwMode="auto">
                <a:xfrm>
                  <a:off x="1762758" y="667387"/>
                  <a:ext cx="1885950" cy="400048"/>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nl-NL" sz="1800" dirty="0">
                      <a:effectLst/>
                      <a:latin typeface="Calibri" panose="020F0502020204030204" pitchFamily="34" charset="0"/>
                      <a:ea typeface="Calibri" panose="020F0502020204030204" pitchFamily="34" charset="0"/>
                      <a:cs typeface="Times New Roman" panose="02020603050405020304" pitchFamily="18" charset="0"/>
                    </a:rPr>
                    <a:t>Tevreden klanten</a:t>
                  </a:r>
                </a:p>
              </p:txBody>
            </p:sp>
            <p:sp>
              <p:nvSpPr>
                <p:cNvPr id="25" name="Vrije vorm: vorm 24">
                  <a:extLst>
                    <a:ext uri="{FF2B5EF4-FFF2-40B4-BE49-F238E27FC236}">
                      <a16:creationId xmlns:a16="http://schemas.microsoft.com/office/drawing/2014/main" id="{CA2515D1-28E3-4DD2-962E-4B167BB22641}"/>
                    </a:ext>
                  </a:extLst>
                </p:cNvPr>
                <p:cNvSpPr/>
                <p:nvPr/>
              </p:nvSpPr>
              <p:spPr>
                <a:xfrm>
                  <a:off x="828675" y="542925"/>
                  <a:ext cx="1885950" cy="345440"/>
                </a:xfrm>
                <a:custGeom>
                  <a:avLst/>
                  <a:gdLst>
                    <a:gd name="connsiteX0" fmla="*/ 0 w 1885950"/>
                    <a:gd name="connsiteY0" fmla="*/ 431221 h 431221"/>
                    <a:gd name="connsiteX1" fmla="*/ 1152525 w 1885950"/>
                    <a:gd name="connsiteY1" fmla="*/ 2596 h 431221"/>
                    <a:gd name="connsiteX2" fmla="*/ 1885950 w 1885950"/>
                    <a:gd name="connsiteY2" fmla="*/ 240721 h 431221"/>
                    <a:gd name="connsiteX3" fmla="*/ 1885950 w 1885950"/>
                    <a:gd name="connsiteY3" fmla="*/ 240721 h 431221"/>
                  </a:gdLst>
                  <a:ahLst/>
                  <a:cxnLst>
                    <a:cxn ang="0">
                      <a:pos x="connsiteX0" y="connsiteY0"/>
                    </a:cxn>
                    <a:cxn ang="0">
                      <a:pos x="connsiteX1" y="connsiteY1"/>
                    </a:cxn>
                    <a:cxn ang="0">
                      <a:pos x="connsiteX2" y="connsiteY2"/>
                    </a:cxn>
                    <a:cxn ang="0">
                      <a:pos x="connsiteX3" y="connsiteY3"/>
                    </a:cxn>
                  </a:cxnLst>
                  <a:rect l="l" t="t" r="r" b="b"/>
                  <a:pathLst>
                    <a:path w="1885950" h="431221">
                      <a:moveTo>
                        <a:pt x="0" y="431221"/>
                      </a:moveTo>
                      <a:cubicBezTo>
                        <a:pt x="419100" y="232783"/>
                        <a:pt x="838200" y="34346"/>
                        <a:pt x="1152525" y="2596"/>
                      </a:cubicBezTo>
                      <a:cubicBezTo>
                        <a:pt x="1466850" y="-29154"/>
                        <a:pt x="1885950" y="240721"/>
                        <a:pt x="1885950" y="240721"/>
                      </a:cubicBezTo>
                      <a:lnTo>
                        <a:pt x="1885950" y="240721"/>
                      </a:lnTo>
                    </a:path>
                  </a:pathLst>
                </a:custGeom>
                <a:noFill/>
                <a:ln w="19050">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sp>
              <p:nvSpPr>
                <p:cNvPr id="26" name="Tekstvak 2">
                  <a:extLst>
                    <a:ext uri="{FF2B5EF4-FFF2-40B4-BE49-F238E27FC236}">
                      <a16:creationId xmlns:a16="http://schemas.microsoft.com/office/drawing/2014/main" id="{8EF071A8-4245-442F-BC4B-FCAAD0CFFB6B}"/>
                    </a:ext>
                  </a:extLst>
                </p:cNvPr>
                <p:cNvSpPr txBox="1">
                  <a:spLocks noChangeArrowheads="1"/>
                </p:cNvSpPr>
                <p:nvPr/>
              </p:nvSpPr>
              <p:spPr bwMode="auto">
                <a:xfrm>
                  <a:off x="-1702256" y="1447433"/>
                  <a:ext cx="2115228" cy="57023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nl-NL" sz="18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Problemen in het bedrijf</a:t>
                  </a:r>
                </a:p>
              </p:txBody>
            </p:sp>
            <p:sp>
              <p:nvSpPr>
                <p:cNvPr id="27" name="Tekstvak 2">
                  <a:extLst>
                    <a:ext uri="{FF2B5EF4-FFF2-40B4-BE49-F238E27FC236}">
                      <a16:creationId xmlns:a16="http://schemas.microsoft.com/office/drawing/2014/main" id="{F6D2988B-3BD5-4FBC-8DA5-DFE030C21E5E}"/>
                    </a:ext>
                  </a:extLst>
                </p:cNvPr>
                <p:cNvSpPr txBox="1">
                  <a:spLocks noChangeArrowheads="1"/>
                </p:cNvSpPr>
                <p:nvPr/>
              </p:nvSpPr>
              <p:spPr bwMode="auto">
                <a:xfrm>
                  <a:off x="955408" y="1986735"/>
                  <a:ext cx="1885950" cy="503554"/>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nl-NL" sz="1800" dirty="0">
                      <a:effectLst/>
                      <a:latin typeface="Calibri" panose="020F0502020204030204" pitchFamily="34" charset="0"/>
                      <a:ea typeface="Calibri" panose="020F0502020204030204" pitchFamily="34" charset="0"/>
                      <a:cs typeface="Times New Roman" panose="02020603050405020304" pitchFamily="18" charset="0"/>
                    </a:rPr>
                    <a:t>Opbouw reparatiecultuur</a:t>
                  </a:r>
                </a:p>
              </p:txBody>
            </p:sp>
            <p:sp>
              <p:nvSpPr>
                <p:cNvPr id="28" name="Vrije vorm: vorm 27">
                  <a:extLst>
                    <a:ext uri="{FF2B5EF4-FFF2-40B4-BE49-F238E27FC236}">
                      <a16:creationId xmlns:a16="http://schemas.microsoft.com/office/drawing/2014/main" id="{940BE45D-D0DC-4B2D-A1EF-A1B6343350EB}"/>
                    </a:ext>
                  </a:extLst>
                </p:cNvPr>
                <p:cNvSpPr/>
                <p:nvPr/>
              </p:nvSpPr>
              <p:spPr>
                <a:xfrm>
                  <a:off x="2943225" y="971550"/>
                  <a:ext cx="449458" cy="504825"/>
                </a:xfrm>
                <a:custGeom>
                  <a:avLst/>
                  <a:gdLst>
                    <a:gd name="connsiteX0" fmla="*/ 0 w 449458"/>
                    <a:gd name="connsiteY0" fmla="*/ 0 h 504825"/>
                    <a:gd name="connsiteX1" fmla="*/ 381000 w 449458"/>
                    <a:gd name="connsiteY1" fmla="*/ 238125 h 504825"/>
                    <a:gd name="connsiteX2" fmla="*/ 447675 w 449458"/>
                    <a:gd name="connsiteY2" fmla="*/ 504825 h 504825"/>
                  </a:gdLst>
                  <a:ahLst/>
                  <a:cxnLst>
                    <a:cxn ang="0">
                      <a:pos x="connsiteX0" y="connsiteY0"/>
                    </a:cxn>
                    <a:cxn ang="0">
                      <a:pos x="connsiteX1" y="connsiteY1"/>
                    </a:cxn>
                    <a:cxn ang="0">
                      <a:pos x="connsiteX2" y="connsiteY2"/>
                    </a:cxn>
                  </a:cxnLst>
                  <a:rect l="l" t="t" r="r" b="b"/>
                  <a:pathLst>
                    <a:path w="449458" h="504825">
                      <a:moveTo>
                        <a:pt x="0" y="0"/>
                      </a:moveTo>
                      <a:cubicBezTo>
                        <a:pt x="153194" y="76994"/>
                        <a:pt x="306388" y="153988"/>
                        <a:pt x="381000" y="238125"/>
                      </a:cubicBezTo>
                      <a:cubicBezTo>
                        <a:pt x="455613" y="322263"/>
                        <a:pt x="451644" y="413544"/>
                        <a:pt x="447675" y="504825"/>
                      </a:cubicBezTo>
                    </a:path>
                  </a:pathLst>
                </a:custGeom>
                <a:noFill/>
                <a:ln w="19050">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sp>
              <p:nvSpPr>
                <p:cNvPr id="29" name="Vrije vorm: vorm 28">
                  <a:extLst>
                    <a:ext uri="{FF2B5EF4-FFF2-40B4-BE49-F238E27FC236}">
                      <a16:creationId xmlns:a16="http://schemas.microsoft.com/office/drawing/2014/main" id="{E005B195-BDB0-4434-A47C-B7737C65F342}"/>
                    </a:ext>
                  </a:extLst>
                </p:cNvPr>
                <p:cNvSpPr/>
                <p:nvPr/>
              </p:nvSpPr>
              <p:spPr>
                <a:xfrm>
                  <a:off x="-705721" y="1181316"/>
                  <a:ext cx="95250" cy="342900"/>
                </a:xfrm>
                <a:custGeom>
                  <a:avLst/>
                  <a:gdLst>
                    <a:gd name="connsiteX0" fmla="*/ 199730 w 199730"/>
                    <a:gd name="connsiteY0" fmla="*/ 400050 h 400050"/>
                    <a:gd name="connsiteX1" fmla="*/ 9230 w 199730"/>
                    <a:gd name="connsiteY1" fmla="*/ 180975 h 400050"/>
                    <a:gd name="connsiteX2" fmla="*/ 47330 w 199730"/>
                    <a:gd name="connsiteY2" fmla="*/ 0 h 400050"/>
                  </a:gdLst>
                  <a:ahLst/>
                  <a:cxnLst>
                    <a:cxn ang="0">
                      <a:pos x="connsiteX0" y="connsiteY0"/>
                    </a:cxn>
                    <a:cxn ang="0">
                      <a:pos x="connsiteX1" y="connsiteY1"/>
                    </a:cxn>
                    <a:cxn ang="0">
                      <a:pos x="connsiteX2" y="connsiteY2"/>
                    </a:cxn>
                  </a:cxnLst>
                  <a:rect l="l" t="t" r="r" b="b"/>
                  <a:pathLst>
                    <a:path w="199730" h="400050">
                      <a:moveTo>
                        <a:pt x="199730" y="400050"/>
                      </a:moveTo>
                      <a:cubicBezTo>
                        <a:pt x="117180" y="323850"/>
                        <a:pt x="34630" y="247650"/>
                        <a:pt x="9230" y="180975"/>
                      </a:cubicBezTo>
                      <a:cubicBezTo>
                        <a:pt x="-16170" y="114300"/>
                        <a:pt x="15580" y="57150"/>
                        <a:pt x="47330" y="0"/>
                      </a:cubicBezTo>
                    </a:path>
                  </a:pathLst>
                </a:custGeom>
                <a:noFill/>
                <a:ln w="19050">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sp>
              <p:nvSpPr>
                <p:cNvPr id="30" name="Vrije vorm: vorm 29">
                  <a:extLst>
                    <a:ext uri="{FF2B5EF4-FFF2-40B4-BE49-F238E27FC236}">
                      <a16:creationId xmlns:a16="http://schemas.microsoft.com/office/drawing/2014/main" id="{9E5DAE48-E5F4-427D-B950-764242472770}"/>
                    </a:ext>
                  </a:extLst>
                </p:cNvPr>
                <p:cNvSpPr/>
                <p:nvPr/>
              </p:nvSpPr>
              <p:spPr>
                <a:xfrm rot="1218157">
                  <a:off x="591766" y="-401115"/>
                  <a:ext cx="3938772" cy="1992186"/>
                </a:xfrm>
                <a:custGeom>
                  <a:avLst/>
                  <a:gdLst>
                    <a:gd name="connsiteX0" fmla="*/ 0 w 1885950"/>
                    <a:gd name="connsiteY0" fmla="*/ 431221 h 431221"/>
                    <a:gd name="connsiteX1" fmla="*/ 1152525 w 1885950"/>
                    <a:gd name="connsiteY1" fmla="*/ 2596 h 431221"/>
                    <a:gd name="connsiteX2" fmla="*/ 1885950 w 1885950"/>
                    <a:gd name="connsiteY2" fmla="*/ 240721 h 431221"/>
                    <a:gd name="connsiteX3" fmla="*/ 1885950 w 1885950"/>
                    <a:gd name="connsiteY3" fmla="*/ 240721 h 431221"/>
                  </a:gdLst>
                  <a:ahLst/>
                  <a:cxnLst>
                    <a:cxn ang="0">
                      <a:pos x="connsiteX0" y="connsiteY0"/>
                    </a:cxn>
                    <a:cxn ang="0">
                      <a:pos x="connsiteX1" y="connsiteY1"/>
                    </a:cxn>
                    <a:cxn ang="0">
                      <a:pos x="connsiteX2" y="connsiteY2"/>
                    </a:cxn>
                    <a:cxn ang="0">
                      <a:pos x="connsiteX3" y="connsiteY3"/>
                    </a:cxn>
                  </a:cxnLst>
                  <a:rect l="l" t="t" r="r" b="b"/>
                  <a:pathLst>
                    <a:path w="1885950" h="431221">
                      <a:moveTo>
                        <a:pt x="0" y="431221"/>
                      </a:moveTo>
                      <a:cubicBezTo>
                        <a:pt x="419100" y="232783"/>
                        <a:pt x="838200" y="34346"/>
                        <a:pt x="1152525" y="2596"/>
                      </a:cubicBezTo>
                      <a:cubicBezTo>
                        <a:pt x="1466850" y="-29154"/>
                        <a:pt x="1885950" y="240721"/>
                        <a:pt x="1885950" y="240721"/>
                      </a:cubicBezTo>
                      <a:lnTo>
                        <a:pt x="1885950" y="240721"/>
                      </a:lnTo>
                    </a:path>
                  </a:pathLst>
                </a:custGeom>
                <a:noFill/>
                <a:ln w="19050" cap="flat" cmpd="sng" algn="ctr">
                  <a:solidFill>
                    <a:srgbClr val="4472C4">
                      <a:shade val="50000"/>
                    </a:srgbClr>
                  </a:solidFill>
                  <a:prstDash val="solid"/>
                  <a:miter lim="800000"/>
                  <a:headEnd type="none" w="med" len="med"/>
                  <a:tailEnd type="arrow" w="med" len="me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sp>
              <p:nvSpPr>
                <p:cNvPr id="31" name="Vrije vorm: vorm 30">
                  <a:extLst>
                    <a:ext uri="{FF2B5EF4-FFF2-40B4-BE49-F238E27FC236}">
                      <a16:creationId xmlns:a16="http://schemas.microsoft.com/office/drawing/2014/main" id="{9420C894-C614-484E-B3D8-F2912E53EC0D}"/>
                    </a:ext>
                  </a:extLst>
                </p:cNvPr>
                <p:cNvSpPr/>
                <p:nvPr/>
              </p:nvSpPr>
              <p:spPr>
                <a:xfrm>
                  <a:off x="2705732" y="2109078"/>
                  <a:ext cx="555553" cy="345018"/>
                </a:xfrm>
                <a:custGeom>
                  <a:avLst/>
                  <a:gdLst>
                    <a:gd name="connsiteX0" fmla="*/ 1228725 w 1228725"/>
                    <a:gd name="connsiteY0" fmla="*/ 0 h 366058"/>
                    <a:gd name="connsiteX1" fmla="*/ 342900 w 1228725"/>
                    <a:gd name="connsiteY1" fmla="*/ 323850 h 366058"/>
                    <a:gd name="connsiteX2" fmla="*/ 0 w 1228725"/>
                    <a:gd name="connsiteY2" fmla="*/ 352425 h 366058"/>
                  </a:gdLst>
                  <a:ahLst/>
                  <a:cxnLst>
                    <a:cxn ang="0">
                      <a:pos x="connsiteX0" y="connsiteY0"/>
                    </a:cxn>
                    <a:cxn ang="0">
                      <a:pos x="connsiteX1" y="connsiteY1"/>
                    </a:cxn>
                    <a:cxn ang="0">
                      <a:pos x="connsiteX2" y="connsiteY2"/>
                    </a:cxn>
                  </a:cxnLst>
                  <a:rect l="l" t="t" r="r" b="b"/>
                  <a:pathLst>
                    <a:path w="1228725" h="366058">
                      <a:moveTo>
                        <a:pt x="1228725" y="0"/>
                      </a:moveTo>
                      <a:cubicBezTo>
                        <a:pt x="888206" y="132556"/>
                        <a:pt x="547688" y="265112"/>
                        <a:pt x="342900" y="323850"/>
                      </a:cubicBezTo>
                      <a:cubicBezTo>
                        <a:pt x="138112" y="382588"/>
                        <a:pt x="69056" y="367506"/>
                        <a:pt x="0" y="352425"/>
                      </a:cubicBezTo>
                    </a:path>
                  </a:pathLst>
                </a:custGeom>
                <a:noFill/>
                <a:ln w="19050">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sp>
              <p:nvSpPr>
                <p:cNvPr id="32" name="Vrije vorm: vorm 31">
                  <a:extLst>
                    <a:ext uri="{FF2B5EF4-FFF2-40B4-BE49-F238E27FC236}">
                      <a16:creationId xmlns:a16="http://schemas.microsoft.com/office/drawing/2014/main" id="{32FB781A-DFAF-4BB1-9400-47CCFEF07BE2}"/>
                    </a:ext>
                  </a:extLst>
                </p:cNvPr>
                <p:cNvSpPr/>
                <p:nvPr/>
              </p:nvSpPr>
              <p:spPr>
                <a:xfrm>
                  <a:off x="942975" y="1285873"/>
                  <a:ext cx="524551" cy="665113"/>
                </a:xfrm>
                <a:custGeom>
                  <a:avLst/>
                  <a:gdLst>
                    <a:gd name="connsiteX0" fmla="*/ 781050 w 781050"/>
                    <a:gd name="connsiteY0" fmla="*/ 895350 h 895350"/>
                    <a:gd name="connsiteX1" fmla="*/ 161925 w 781050"/>
                    <a:gd name="connsiteY1" fmla="*/ 342900 h 895350"/>
                    <a:gd name="connsiteX2" fmla="*/ 0 w 781050"/>
                    <a:gd name="connsiteY2" fmla="*/ 0 h 895350"/>
                    <a:gd name="connsiteX3" fmla="*/ 0 w 781050"/>
                    <a:gd name="connsiteY3" fmla="*/ 0 h 895350"/>
                    <a:gd name="connsiteX4" fmla="*/ 0 w 781050"/>
                    <a:gd name="connsiteY4" fmla="*/ 0 h 8953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050" h="895350">
                      <a:moveTo>
                        <a:pt x="781050" y="895350"/>
                      </a:moveTo>
                      <a:cubicBezTo>
                        <a:pt x="536575" y="693737"/>
                        <a:pt x="292100" y="492125"/>
                        <a:pt x="161925" y="342900"/>
                      </a:cubicBezTo>
                      <a:cubicBezTo>
                        <a:pt x="31750" y="193675"/>
                        <a:pt x="0" y="0"/>
                        <a:pt x="0" y="0"/>
                      </a:cubicBezTo>
                      <a:lnTo>
                        <a:pt x="0" y="0"/>
                      </a:lnTo>
                      <a:lnTo>
                        <a:pt x="0" y="0"/>
                      </a:lnTo>
                    </a:path>
                  </a:pathLst>
                </a:custGeom>
                <a:noFill/>
                <a:ln w="19050">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grpSp>
          <p:sp>
            <p:nvSpPr>
              <p:cNvPr id="21" name="Tekstvak 2">
                <a:extLst>
                  <a:ext uri="{FF2B5EF4-FFF2-40B4-BE49-F238E27FC236}">
                    <a16:creationId xmlns:a16="http://schemas.microsoft.com/office/drawing/2014/main" id="{A88917A4-67E4-4170-86B3-48E60F871DD6}"/>
                  </a:ext>
                </a:extLst>
              </p:cNvPr>
              <p:cNvSpPr txBox="1">
                <a:spLocks noChangeArrowheads="1"/>
              </p:cNvSpPr>
              <p:nvPr/>
            </p:nvSpPr>
            <p:spPr bwMode="auto">
              <a:xfrm>
                <a:off x="-958150" y="2895600"/>
                <a:ext cx="5952417" cy="24511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nl-NL" sz="900" dirty="0">
                    <a:effectLst/>
                    <a:latin typeface="Calibri" panose="020F0502020204030204" pitchFamily="34" charset="0"/>
                    <a:ea typeface="Calibri" panose="020F0502020204030204" pitchFamily="34" charset="0"/>
                    <a:cs typeface="Times New Roman" panose="02020603050405020304" pitchFamily="18" charset="0"/>
                  </a:rPr>
                  <a:t> </a:t>
                </a:r>
                <a:endParaRPr lang="nl-NL" sz="1100" dirty="0">
                  <a:effectLst/>
                  <a:latin typeface="Calibri" panose="020F0502020204030204" pitchFamily="34" charset="0"/>
                  <a:ea typeface="Calibri" panose="020F0502020204030204" pitchFamily="34" charset="0"/>
                  <a:cs typeface="Times New Roman" panose="02020603050405020304" pitchFamily="18" charset="0"/>
                </a:endParaRPr>
              </a:p>
            </p:txBody>
          </p:sp>
        </p:grpSp>
        <p:sp>
          <p:nvSpPr>
            <p:cNvPr id="17" name="Vrije vorm: vorm 16">
              <a:extLst>
                <a:ext uri="{FF2B5EF4-FFF2-40B4-BE49-F238E27FC236}">
                  <a16:creationId xmlns:a16="http://schemas.microsoft.com/office/drawing/2014/main" id="{EC7C2496-34D8-4141-B0AF-597E872EE0BC}"/>
                </a:ext>
              </a:extLst>
            </p:cNvPr>
            <p:cNvSpPr/>
            <p:nvPr/>
          </p:nvSpPr>
          <p:spPr>
            <a:xfrm rot="11571335">
              <a:off x="1315890" y="3347503"/>
              <a:ext cx="5370065" cy="2378912"/>
            </a:xfrm>
            <a:custGeom>
              <a:avLst/>
              <a:gdLst>
                <a:gd name="connsiteX0" fmla="*/ 0 w 1885950"/>
                <a:gd name="connsiteY0" fmla="*/ 431221 h 431221"/>
                <a:gd name="connsiteX1" fmla="*/ 1152525 w 1885950"/>
                <a:gd name="connsiteY1" fmla="*/ 2596 h 431221"/>
                <a:gd name="connsiteX2" fmla="*/ 1885950 w 1885950"/>
                <a:gd name="connsiteY2" fmla="*/ 240721 h 431221"/>
                <a:gd name="connsiteX3" fmla="*/ 1885950 w 1885950"/>
                <a:gd name="connsiteY3" fmla="*/ 240721 h 431221"/>
              </a:gdLst>
              <a:ahLst/>
              <a:cxnLst>
                <a:cxn ang="0">
                  <a:pos x="connsiteX0" y="connsiteY0"/>
                </a:cxn>
                <a:cxn ang="0">
                  <a:pos x="connsiteX1" y="connsiteY1"/>
                </a:cxn>
                <a:cxn ang="0">
                  <a:pos x="connsiteX2" y="connsiteY2"/>
                </a:cxn>
                <a:cxn ang="0">
                  <a:pos x="connsiteX3" y="connsiteY3"/>
                </a:cxn>
              </a:cxnLst>
              <a:rect l="l" t="t" r="r" b="b"/>
              <a:pathLst>
                <a:path w="1885950" h="431221">
                  <a:moveTo>
                    <a:pt x="0" y="431221"/>
                  </a:moveTo>
                  <a:cubicBezTo>
                    <a:pt x="419100" y="232783"/>
                    <a:pt x="838200" y="34346"/>
                    <a:pt x="1152525" y="2596"/>
                  </a:cubicBezTo>
                  <a:cubicBezTo>
                    <a:pt x="1466850" y="-29154"/>
                    <a:pt x="1885950" y="240721"/>
                    <a:pt x="1885950" y="240721"/>
                  </a:cubicBezTo>
                  <a:lnTo>
                    <a:pt x="1885950" y="240721"/>
                  </a:lnTo>
                </a:path>
              </a:pathLst>
            </a:custGeom>
            <a:noFill/>
            <a:ln w="19050" cap="flat" cmpd="sng" algn="ctr">
              <a:solidFill>
                <a:srgbClr val="4472C4">
                  <a:shade val="50000"/>
                </a:srgbClr>
              </a:solidFill>
              <a:prstDash val="solid"/>
              <a:miter lim="800000"/>
              <a:headEnd type="none" w="med" len="med"/>
              <a:tailEnd type="arrow" w="med" len="me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grpSp>
    </p:spTree>
    <p:extLst>
      <p:ext uri="{BB962C8B-B14F-4D97-AF65-F5344CB8AC3E}">
        <p14:creationId xmlns:p14="http://schemas.microsoft.com/office/powerpoint/2010/main" val="42877866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2F3CCD-0D0D-E1CA-D170-CB79346B39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233366-1B9B-E4F5-BE8A-0C19E07C362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5B34E6F-6F86-8532-B58A-82A887943742}"/>
              </a:ext>
            </a:extLst>
          </p:cNvPr>
          <p:cNvSpPr>
            <a:spLocks noGrp="1"/>
          </p:cNvSpPr>
          <p:nvPr>
            <p:ph idx="1"/>
          </p:nvPr>
        </p:nvSpPr>
        <p:spPr/>
        <p:txBody>
          <a:bodyPr/>
          <a:lstStyle/>
          <a:p>
            <a:r>
              <a:rPr lang="en-GB" dirty="0" err="1"/>
              <a:t>Herken</a:t>
            </a:r>
            <a:r>
              <a:rPr lang="en-GB" dirty="0"/>
              <a:t> je </a:t>
            </a:r>
            <a:r>
              <a:rPr lang="en-GB" dirty="0" err="1"/>
              <a:t>dit</a:t>
            </a:r>
            <a:r>
              <a:rPr lang="en-GB" dirty="0"/>
              <a:t> </a:t>
            </a:r>
            <a:r>
              <a:rPr lang="en-GB" dirty="0" err="1"/>
              <a:t>bij</a:t>
            </a:r>
            <a:r>
              <a:rPr lang="en-GB" dirty="0"/>
              <a:t> </a:t>
            </a:r>
            <a:r>
              <a:rPr lang="en-GB" dirty="0" err="1"/>
              <a:t>jouw</a:t>
            </a:r>
            <a:r>
              <a:rPr lang="en-GB" dirty="0"/>
              <a:t> </a:t>
            </a:r>
            <a:r>
              <a:rPr lang="en-GB" dirty="0" err="1"/>
              <a:t>organisatie</a:t>
            </a:r>
            <a:r>
              <a:rPr lang="en-GB" dirty="0"/>
              <a:t>?</a:t>
            </a:r>
          </a:p>
        </p:txBody>
      </p:sp>
    </p:spTree>
    <p:extLst>
      <p:ext uri="{BB962C8B-B14F-4D97-AF65-F5344CB8AC3E}">
        <p14:creationId xmlns:p14="http://schemas.microsoft.com/office/powerpoint/2010/main" val="2172966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1231C-02CD-7979-8931-A29924832D00}"/>
              </a:ext>
            </a:extLst>
          </p:cNvPr>
          <p:cNvSpPr>
            <a:spLocks noGrp="1"/>
          </p:cNvSpPr>
          <p:nvPr>
            <p:ph type="title"/>
          </p:nvPr>
        </p:nvSpPr>
        <p:spPr/>
        <p:txBody>
          <a:bodyPr/>
          <a:lstStyle/>
          <a:p>
            <a:r>
              <a:rPr lang="en-NL" dirty="0">
                <a:solidFill>
                  <a:srgbClr val="00A7A2"/>
                </a:solidFill>
              </a:rPr>
              <a:t>Van relaties naar patronen</a:t>
            </a:r>
          </a:p>
        </p:txBody>
      </p:sp>
      <p:sp>
        <p:nvSpPr>
          <p:cNvPr id="3" name="Content Placeholder 2">
            <a:extLst>
              <a:ext uri="{FF2B5EF4-FFF2-40B4-BE49-F238E27FC236}">
                <a16:creationId xmlns:a16="http://schemas.microsoft.com/office/drawing/2014/main" id="{1628E6A3-EC37-2918-A2A7-ADA0876FD27A}"/>
              </a:ext>
            </a:extLst>
          </p:cNvPr>
          <p:cNvSpPr>
            <a:spLocks noGrp="1"/>
          </p:cNvSpPr>
          <p:nvPr>
            <p:ph idx="1"/>
          </p:nvPr>
        </p:nvSpPr>
        <p:spPr/>
        <p:txBody>
          <a:bodyPr/>
          <a:lstStyle/>
          <a:p>
            <a:r>
              <a:rPr lang="en-NL" dirty="0"/>
              <a:t>Danielle Braun, antropologe </a:t>
            </a:r>
          </a:p>
          <a:p>
            <a:r>
              <a:rPr lang="en-GB" dirty="0"/>
              <a:t>L</a:t>
            </a:r>
            <a:r>
              <a:rPr lang="en-NL" dirty="0"/>
              <a:t>inkedin.com/in/daniellebraundr</a:t>
            </a:r>
          </a:p>
          <a:p>
            <a:endParaRPr lang="en-NL" dirty="0"/>
          </a:p>
          <a:p>
            <a:endParaRPr lang="en-NL" dirty="0"/>
          </a:p>
        </p:txBody>
      </p:sp>
      <p:pic>
        <p:nvPicPr>
          <p:cNvPr id="5" name="Picture 4" descr="A spiral staircase with people walking&#10;&#10;Description automatically generated">
            <a:extLst>
              <a:ext uri="{FF2B5EF4-FFF2-40B4-BE49-F238E27FC236}">
                <a16:creationId xmlns:a16="http://schemas.microsoft.com/office/drawing/2014/main" id="{22DBEC7E-4F4C-D600-9C68-6466D7F7A0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20072" y="2996952"/>
            <a:ext cx="2690025" cy="2588515"/>
          </a:xfrm>
          <a:prstGeom prst="rect">
            <a:avLst/>
          </a:prstGeom>
        </p:spPr>
      </p:pic>
      <p:pic>
        <p:nvPicPr>
          <p:cNvPr id="7" name="Picture 6" descr="A person sitting on a hill with a computer&#10;&#10;Description automatically generated">
            <a:extLst>
              <a:ext uri="{FF2B5EF4-FFF2-40B4-BE49-F238E27FC236}">
                <a16:creationId xmlns:a16="http://schemas.microsoft.com/office/drawing/2014/main" id="{5DB059BA-A144-21F2-6B37-99F32A23F1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0532" y="2996952"/>
            <a:ext cx="2386658" cy="2571502"/>
          </a:xfrm>
          <a:prstGeom prst="rect">
            <a:avLst/>
          </a:prstGeom>
        </p:spPr>
      </p:pic>
    </p:spTree>
    <p:extLst>
      <p:ext uri="{BB962C8B-B14F-4D97-AF65-F5344CB8AC3E}">
        <p14:creationId xmlns:p14="http://schemas.microsoft.com/office/powerpoint/2010/main" val="23792674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kstvak 5">
            <a:extLst>
              <a:ext uri="{FF2B5EF4-FFF2-40B4-BE49-F238E27FC236}">
                <a16:creationId xmlns:a16="http://schemas.microsoft.com/office/drawing/2014/main" id="{B2672240-7CC4-4A34-B40A-359CEF7C0DA5}"/>
              </a:ext>
            </a:extLst>
          </p:cNvPr>
          <p:cNvSpPr txBox="1"/>
          <p:nvPr/>
        </p:nvSpPr>
        <p:spPr>
          <a:xfrm>
            <a:off x="547382" y="188640"/>
            <a:ext cx="7272808" cy="461665"/>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nl-NL" dirty="0">
                <a:solidFill>
                  <a:srgbClr val="00ACB0"/>
                </a:solidFill>
              </a:rPr>
              <a:t>Zoeken naar patronen : overvolle steden</a:t>
            </a:r>
            <a:endParaRPr kumimoji="0" lang="nl-NL" sz="2400" b="0" i="0" u="none" strike="noStrike" kern="1200" cap="none" spc="0" normalizeH="0" baseline="0" noProof="0" dirty="0">
              <a:ln>
                <a:noFill/>
              </a:ln>
              <a:solidFill>
                <a:srgbClr val="00ACB0"/>
              </a:solidFill>
              <a:effectLst/>
              <a:uLnTx/>
              <a:uFillTx/>
              <a:latin typeface="Arial" pitchFamily="34" charset="0"/>
              <a:ea typeface="+mn-ea"/>
              <a:cs typeface="Arial" pitchFamily="34" charset="0"/>
            </a:endParaRPr>
          </a:p>
        </p:txBody>
      </p:sp>
      <p:grpSp>
        <p:nvGrpSpPr>
          <p:cNvPr id="4" name="Image">
            <a:extLst>
              <a:ext uri="{FF2B5EF4-FFF2-40B4-BE49-F238E27FC236}">
                <a16:creationId xmlns:a16="http://schemas.microsoft.com/office/drawing/2014/main" id="{E4011931-C4C7-4B41-9878-D9135D52EF1B}"/>
              </a:ext>
            </a:extLst>
          </p:cNvPr>
          <p:cNvGrpSpPr/>
          <p:nvPr/>
        </p:nvGrpSpPr>
        <p:grpSpPr>
          <a:xfrm>
            <a:off x="323528" y="980728"/>
            <a:ext cx="7995274" cy="4608512"/>
            <a:chOff x="0" y="0"/>
            <a:chExt cx="8436838" cy="6684638"/>
          </a:xfrm>
        </p:grpSpPr>
        <p:pic>
          <p:nvPicPr>
            <p:cNvPr id="5" name="Image" descr="Image">
              <a:extLst>
                <a:ext uri="{FF2B5EF4-FFF2-40B4-BE49-F238E27FC236}">
                  <a16:creationId xmlns:a16="http://schemas.microsoft.com/office/drawing/2014/main" id="{7E7D12BF-762C-42E0-BA7C-7D4B77907A24}"/>
                </a:ext>
              </a:extLst>
            </p:cNvPr>
            <p:cNvPicPr>
              <a:picLocks noChangeAspect="1"/>
            </p:cNvPicPr>
            <p:nvPr/>
          </p:nvPicPr>
          <p:blipFill>
            <a:blip r:embed="rId2"/>
            <a:stretch>
              <a:fillRect/>
            </a:stretch>
          </p:blipFill>
          <p:spPr>
            <a:xfrm>
              <a:off x="127000" y="88900"/>
              <a:ext cx="8182839" cy="6354439"/>
            </a:xfrm>
            <a:prstGeom prst="rect">
              <a:avLst/>
            </a:prstGeom>
            <a:ln>
              <a:noFill/>
            </a:ln>
            <a:effectLst/>
          </p:spPr>
        </p:pic>
        <p:pic>
          <p:nvPicPr>
            <p:cNvPr id="8" name="Image" descr="Image">
              <a:extLst>
                <a:ext uri="{FF2B5EF4-FFF2-40B4-BE49-F238E27FC236}">
                  <a16:creationId xmlns:a16="http://schemas.microsoft.com/office/drawing/2014/main" id="{797484E1-01D8-4064-B349-3CFFB3BDB1CD}"/>
                </a:ext>
              </a:extLst>
            </p:cNvPr>
            <p:cNvPicPr>
              <a:picLocks/>
            </p:cNvPicPr>
            <p:nvPr/>
          </p:nvPicPr>
          <p:blipFill>
            <a:blip r:embed="rId3"/>
            <a:stretch>
              <a:fillRect/>
            </a:stretch>
          </p:blipFill>
          <p:spPr>
            <a:xfrm>
              <a:off x="0" y="-1"/>
              <a:ext cx="8436839" cy="6684640"/>
            </a:xfrm>
            <a:prstGeom prst="rect">
              <a:avLst/>
            </a:prstGeom>
            <a:effectLst/>
          </p:spPr>
        </p:pic>
      </p:grpSp>
    </p:spTree>
    <p:extLst>
      <p:ext uri="{BB962C8B-B14F-4D97-AF65-F5344CB8AC3E}">
        <p14:creationId xmlns:p14="http://schemas.microsoft.com/office/powerpoint/2010/main" val="1618580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C22DA-9F7E-1DD1-C920-1AB44A6C0125}"/>
              </a:ext>
            </a:extLst>
          </p:cNvPr>
          <p:cNvSpPr>
            <a:spLocks noGrp="1"/>
          </p:cNvSpPr>
          <p:nvPr>
            <p:ph type="title"/>
          </p:nvPr>
        </p:nvSpPr>
        <p:spPr/>
        <p:txBody>
          <a:bodyPr/>
          <a:lstStyle/>
          <a:p>
            <a:r>
              <a:rPr lang="en-GB" dirty="0" err="1"/>
              <a:t>Hoiw</a:t>
            </a:r>
            <a:r>
              <a:rPr lang="en-GB" dirty="0"/>
              <a:t> wolves changed the rivers</a:t>
            </a:r>
          </a:p>
        </p:txBody>
      </p:sp>
      <p:pic>
        <p:nvPicPr>
          <p:cNvPr id="4" name="How Wolves Change Rivers [REMASTERED HD] - George Monbiot">
            <a:hlinkClick r:id="" action="ppaction://media"/>
            <a:extLst>
              <a:ext uri="{FF2B5EF4-FFF2-40B4-BE49-F238E27FC236}">
                <a16:creationId xmlns:a16="http://schemas.microsoft.com/office/drawing/2014/main" id="{E5BA3AB3-DE97-781A-EC2D-9F9569BF3AD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914400" y="1752600"/>
            <a:ext cx="7315200" cy="4114800"/>
          </a:xfrm>
        </p:spPr>
      </p:pic>
    </p:spTree>
    <p:extLst>
      <p:ext uri="{BB962C8B-B14F-4D97-AF65-F5344CB8AC3E}">
        <p14:creationId xmlns:p14="http://schemas.microsoft.com/office/powerpoint/2010/main" val="307291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11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3C3F3-8680-AAE8-63DB-9606507093C6}"/>
              </a:ext>
            </a:extLst>
          </p:cNvPr>
          <p:cNvSpPr>
            <a:spLocks noGrp="1"/>
          </p:cNvSpPr>
          <p:nvPr>
            <p:ph type="title"/>
          </p:nvPr>
        </p:nvSpPr>
        <p:spPr/>
        <p:txBody>
          <a:bodyPr/>
          <a:lstStyle/>
          <a:p>
            <a:r>
              <a:rPr lang="en-GB" dirty="0">
                <a:hlinkClick r:id="rId2"/>
              </a:rPr>
              <a:t>How wolves changed the rivers </a:t>
            </a:r>
            <a:endParaRPr lang="en-GB" dirty="0"/>
          </a:p>
        </p:txBody>
      </p:sp>
      <p:sp>
        <p:nvSpPr>
          <p:cNvPr id="3" name="Content Placeholder 2">
            <a:extLst>
              <a:ext uri="{FF2B5EF4-FFF2-40B4-BE49-F238E27FC236}">
                <a16:creationId xmlns:a16="http://schemas.microsoft.com/office/drawing/2014/main" id="{852981FF-2FCF-A722-B0A6-5F8322A11B43}"/>
              </a:ext>
            </a:extLst>
          </p:cNvPr>
          <p:cNvSpPr>
            <a:spLocks noGrp="1"/>
          </p:cNvSpPr>
          <p:nvPr>
            <p:ph idx="1"/>
          </p:nvPr>
        </p:nvSpPr>
        <p:spPr/>
        <p:txBody>
          <a:bodyPr/>
          <a:lstStyle/>
          <a:p>
            <a:r>
              <a:rPr lang="en-GB" dirty="0" err="1"/>
              <a:t>P.s.</a:t>
            </a:r>
            <a:r>
              <a:rPr lang="en-GB" dirty="0"/>
              <a:t> criticism</a:t>
            </a:r>
          </a:p>
          <a:p>
            <a:pPr lvl="1"/>
            <a:r>
              <a:rPr lang="en-GB" dirty="0"/>
              <a:t>No full consensus exists; wolves benefit biodiversity via predation and fear effects on prey, but exaggerated claims of wholesale river or landscape transformation are debunked as a "romantic myth" not fully supported by evidence. Recent work (2025) reconciles datasets, affirming wolves' role in ecosystems but not as singular "miracle" fixers.</a:t>
            </a:r>
          </a:p>
        </p:txBody>
      </p:sp>
    </p:spTree>
    <p:extLst>
      <p:ext uri="{BB962C8B-B14F-4D97-AF65-F5344CB8AC3E}">
        <p14:creationId xmlns:p14="http://schemas.microsoft.com/office/powerpoint/2010/main" val="14514075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50599-85AD-4267-65FD-12BBAA3FF736}"/>
              </a:ext>
            </a:extLst>
          </p:cNvPr>
          <p:cNvSpPr>
            <a:spLocks noGrp="1"/>
          </p:cNvSpPr>
          <p:nvPr>
            <p:ph type="title"/>
          </p:nvPr>
        </p:nvSpPr>
        <p:spPr>
          <a:xfrm>
            <a:off x="685800" y="272303"/>
            <a:ext cx="7772400" cy="1143000"/>
          </a:xfrm>
        </p:spPr>
        <p:txBody>
          <a:bodyPr/>
          <a:lstStyle/>
          <a:p>
            <a:r>
              <a:rPr lang="en-NL" dirty="0"/>
              <a:t>Patronen herkennen</a:t>
            </a:r>
          </a:p>
        </p:txBody>
      </p:sp>
      <p:sp>
        <p:nvSpPr>
          <p:cNvPr id="3" name="Content Placeholder 2">
            <a:extLst>
              <a:ext uri="{FF2B5EF4-FFF2-40B4-BE49-F238E27FC236}">
                <a16:creationId xmlns:a16="http://schemas.microsoft.com/office/drawing/2014/main" id="{D4EF8240-77A8-69FA-2B9A-791BD1D72CBE}"/>
              </a:ext>
            </a:extLst>
          </p:cNvPr>
          <p:cNvSpPr>
            <a:spLocks noGrp="1"/>
          </p:cNvSpPr>
          <p:nvPr>
            <p:ph idx="1"/>
          </p:nvPr>
        </p:nvSpPr>
        <p:spPr>
          <a:xfrm>
            <a:off x="323528" y="1832919"/>
            <a:ext cx="4620682" cy="2744268"/>
          </a:xfrm>
        </p:spPr>
        <p:txBody>
          <a:bodyPr/>
          <a:lstStyle/>
          <a:p>
            <a:pPr marL="457200" indent="-457200">
              <a:buAutoNum type="arabicPeriod"/>
            </a:pPr>
            <a:r>
              <a:rPr lang="en-NL" dirty="0"/>
              <a:t>Grounded theory</a:t>
            </a:r>
          </a:p>
          <a:p>
            <a:pPr marL="457200" indent="-457200">
              <a:buAutoNum type="arabicPeriod"/>
            </a:pPr>
            <a:endParaRPr lang="en-NL" dirty="0"/>
          </a:p>
          <a:p>
            <a:pPr marL="457200" indent="-457200">
              <a:buAutoNum type="arabicPeriod"/>
            </a:pPr>
            <a:endParaRPr lang="en-NL" dirty="0"/>
          </a:p>
          <a:p>
            <a:pPr marL="457200" indent="-457200">
              <a:buAutoNum type="arabicPeriod"/>
            </a:pPr>
            <a:endParaRPr lang="en-NL" dirty="0"/>
          </a:p>
          <a:p>
            <a:pPr marL="0" indent="0">
              <a:buNone/>
            </a:pPr>
            <a:r>
              <a:rPr lang="en-NL" dirty="0"/>
              <a:t>2. Dimensies bijv.</a:t>
            </a:r>
          </a:p>
          <a:p>
            <a:pPr marL="0" indent="0">
              <a:buNone/>
            </a:pPr>
            <a:r>
              <a:rPr lang="en-NL" dirty="0"/>
              <a:t>Quinn/Cameron</a:t>
            </a:r>
          </a:p>
          <a:p>
            <a:pPr marL="0" indent="0">
              <a:buNone/>
            </a:pPr>
            <a:r>
              <a:rPr lang="en-NL" dirty="0"/>
              <a:t>Concurrerende</a:t>
            </a:r>
          </a:p>
          <a:p>
            <a:pPr marL="0" indent="0">
              <a:buNone/>
            </a:pPr>
            <a:r>
              <a:rPr lang="en-GB" dirty="0"/>
              <a:t>W</a:t>
            </a:r>
            <a:r>
              <a:rPr lang="en-NL" dirty="0"/>
              <a:t>aardenmodel; </a:t>
            </a:r>
          </a:p>
          <a:p>
            <a:pPr marL="0" indent="0">
              <a:buNone/>
            </a:pPr>
            <a:r>
              <a:rPr lang="en-NL" dirty="0"/>
              <a:t>De Caluwe</a:t>
            </a:r>
          </a:p>
          <a:p>
            <a:pPr marL="457200" indent="-457200">
              <a:buAutoNum type="arabicPeriod"/>
            </a:pPr>
            <a:endParaRPr lang="en-NL" dirty="0"/>
          </a:p>
          <a:p>
            <a:pPr marL="0" indent="0">
              <a:buNone/>
            </a:pPr>
            <a:endParaRPr lang="en-NL" dirty="0"/>
          </a:p>
        </p:txBody>
      </p:sp>
      <p:pic>
        <p:nvPicPr>
          <p:cNvPr id="2050" name="Picture 2" descr="grounded theory definition, pros and cons, explained below">
            <a:extLst>
              <a:ext uri="{FF2B5EF4-FFF2-40B4-BE49-F238E27FC236}">
                <a16:creationId xmlns:a16="http://schemas.microsoft.com/office/drawing/2014/main" id="{10534ADF-3D4F-CF64-5902-F5273CCF3D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89563" y="1752600"/>
            <a:ext cx="2709293" cy="19157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9CDA06C2-F3D6-2664-5E9F-192855B253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3984" y="3766464"/>
            <a:ext cx="2420450" cy="17981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68192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1BABE-BA33-0470-692C-C86501BF059B}"/>
              </a:ext>
            </a:extLst>
          </p:cNvPr>
          <p:cNvSpPr>
            <a:spLocks noGrp="1"/>
          </p:cNvSpPr>
          <p:nvPr>
            <p:ph type="title"/>
          </p:nvPr>
        </p:nvSpPr>
        <p:spPr/>
        <p:txBody>
          <a:bodyPr/>
          <a:lstStyle/>
          <a:p>
            <a:r>
              <a:rPr lang="en-NL" dirty="0">
                <a:solidFill>
                  <a:schemeClr val="tx1"/>
                </a:solidFill>
              </a:rPr>
              <a:t>Patronen herkennen</a:t>
            </a:r>
          </a:p>
        </p:txBody>
      </p:sp>
      <p:sp>
        <p:nvSpPr>
          <p:cNvPr id="3" name="Content Placeholder 2">
            <a:extLst>
              <a:ext uri="{FF2B5EF4-FFF2-40B4-BE49-F238E27FC236}">
                <a16:creationId xmlns:a16="http://schemas.microsoft.com/office/drawing/2014/main" id="{B60B8463-418F-CCD5-169C-357095F71490}"/>
              </a:ext>
            </a:extLst>
          </p:cNvPr>
          <p:cNvSpPr>
            <a:spLocks noGrp="1"/>
          </p:cNvSpPr>
          <p:nvPr>
            <p:ph idx="1"/>
          </p:nvPr>
        </p:nvSpPr>
        <p:spPr/>
        <p:txBody>
          <a:bodyPr/>
          <a:lstStyle/>
          <a:p>
            <a:pPr marL="0" indent="0">
              <a:buNone/>
            </a:pPr>
            <a:r>
              <a:rPr lang="en-NL" dirty="0"/>
              <a:t>3. Typologie</a:t>
            </a:r>
          </a:p>
          <a:p>
            <a:pPr marL="0" indent="0">
              <a:buNone/>
            </a:pPr>
            <a:endParaRPr lang="en-NL" dirty="0"/>
          </a:p>
          <a:p>
            <a:pPr marL="0" indent="0">
              <a:buNone/>
            </a:pPr>
            <a:endParaRPr lang="en-NL" dirty="0"/>
          </a:p>
          <a:p>
            <a:pPr marL="0" indent="0">
              <a:buNone/>
            </a:pPr>
            <a:r>
              <a:rPr lang="en-NL" dirty="0"/>
              <a:t>OBSERVEREN!</a:t>
            </a:r>
          </a:p>
          <a:p>
            <a:pPr marL="0" indent="0">
              <a:buNone/>
            </a:pPr>
            <a:endParaRPr lang="en-NL" dirty="0"/>
          </a:p>
        </p:txBody>
      </p:sp>
      <p:pic>
        <p:nvPicPr>
          <p:cNvPr id="6" name="Picture 5" descr="A diagram of different colors&#10;&#10;Description automatically generated">
            <a:extLst>
              <a:ext uri="{FF2B5EF4-FFF2-40B4-BE49-F238E27FC236}">
                <a16:creationId xmlns:a16="http://schemas.microsoft.com/office/drawing/2014/main" id="{443AC3DC-FD37-5F66-AC8A-853548045A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1880" y="1788195"/>
            <a:ext cx="4600939" cy="3450704"/>
          </a:xfrm>
          <a:prstGeom prst="rect">
            <a:avLst/>
          </a:prstGeom>
        </p:spPr>
      </p:pic>
    </p:spTree>
    <p:extLst>
      <p:ext uri="{BB962C8B-B14F-4D97-AF65-F5344CB8AC3E}">
        <p14:creationId xmlns:p14="http://schemas.microsoft.com/office/powerpoint/2010/main" val="19304750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5C629-01B3-4D43-814E-83274E17559F}"/>
              </a:ext>
            </a:extLst>
          </p:cNvPr>
          <p:cNvSpPr>
            <a:spLocks noGrp="1"/>
          </p:cNvSpPr>
          <p:nvPr>
            <p:ph type="title"/>
          </p:nvPr>
        </p:nvSpPr>
        <p:spPr>
          <a:xfrm>
            <a:off x="701407" y="15570"/>
            <a:ext cx="7772400" cy="1143000"/>
          </a:xfrm>
        </p:spPr>
        <p:txBody>
          <a:bodyPr/>
          <a:lstStyle/>
          <a:p>
            <a:r>
              <a:rPr lang="en-NL" dirty="0">
                <a:solidFill>
                  <a:srgbClr val="00ACB0"/>
                </a:solidFill>
              </a:rPr>
              <a:t>Agenda</a:t>
            </a:r>
          </a:p>
        </p:txBody>
      </p:sp>
      <p:sp>
        <p:nvSpPr>
          <p:cNvPr id="3" name="Content Placeholder 2">
            <a:extLst>
              <a:ext uri="{FF2B5EF4-FFF2-40B4-BE49-F238E27FC236}">
                <a16:creationId xmlns:a16="http://schemas.microsoft.com/office/drawing/2014/main" id="{D3E248D1-05DD-C542-B05B-0B11ECA13EDE}"/>
              </a:ext>
            </a:extLst>
          </p:cNvPr>
          <p:cNvSpPr>
            <a:spLocks noGrp="1"/>
          </p:cNvSpPr>
          <p:nvPr>
            <p:ph idx="1"/>
          </p:nvPr>
        </p:nvSpPr>
        <p:spPr>
          <a:xfrm>
            <a:off x="670193" y="980728"/>
            <a:ext cx="7772400" cy="4680520"/>
          </a:xfrm>
        </p:spPr>
        <p:txBody>
          <a:bodyPr/>
          <a:lstStyle/>
          <a:p>
            <a:pPr marL="0" indent="0">
              <a:buNone/>
            </a:pPr>
            <a:r>
              <a:rPr lang="en-NL" sz="1800" dirty="0">
                <a:solidFill>
                  <a:schemeClr val="bg1">
                    <a:lumMod val="75000"/>
                  </a:schemeClr>
                </a:solidFill>
              </a:rPr>
              <a:t>9.30   start met welkom en programma van de dag</a:t>
            </a:r>
          </a:p>
          <a:p>
            <a:pPr marL="0" indent="0">
              <a:buNone/>
            </a:pPr>
            <a:r>
              <a:rPr lang="en-NL" sz="1800" dirty="0">
                <a:solidFill>
                  <a:schemeClr val="bg1">
                    <a:lumMod val="75000"/>
                  </a:schemeClr>
                </a:solidFill>
              </a:rPr>
              <a:t>10.00  huiswerk, materialen</a:t>
            </a:r>
          </a:p>
          <a:p>
            <a:pPr marL="0" indent="0">
              <a:buNone/>
            </a:pPr>
            <a:r>
              <a:rPr lang="en-NL" sz="1800" dirty="0">
                <a:solidFill>
                  <a:schemeClr val="bg1">
                    <a:lumMod val="75000"/>
                  </a:schemeClr>
                </a:solidFill>
              </a:rPr>
              <a:t>10.15  1. Kwaliteit, ja maar….</a:t>
            </a:r>
          </a:p>
          <a:p>
            <a:pPr marL="0" indent="0">
              <a:buNone/>
            </a:pPr>
            <a:r>
              <a:rPr lang="en-NL" sz="1800" dirty="0">
                <a:solidFill>
                  <a:schemeClr val="bg1">
                    <a:lumMod val="75000"/>
                  </a:schemeClr>
                </a:solidFill>
              </a:rPr>
              <a:t>11.00  2. Complexiteit</a:t>
            </a:r>
          </a:p>
          <a:p>
            <a:pPr marL="0" indent="0">
              <a:buNone/>
            </a:pPr>
            <a:r>
              <a:rPr lang="en-NL" sz="1800" dirty="0"/>
              <a:t>13.00  3. Typologie in vier mentale modellen</a:t>
            </a:r>
          </a:p>
          <a:p>
            <a:pPr marL="0" indent="0">
              <a:buNone/>
            </a:pPr>
            <a:r>
              <a:rPr lang="en-NL" sz="1800" dirty="0"/>
              <a:t>	3.1. Wat kunnen we leren van empirie?</a:t>
            </a:r>
          </a:p>
          <a:p>
            <a:pPr marL="0" indent="0">
              <a:buNone/>
            </a:pPr>
            <a:r>
              <a:rPr lang="en-NL" sz="1800" dirty="0"/>
              <a:t>	3.2. Wat kunnen we leren van referentie</a:t>
            </a:r>
          </a:p>
          <a:p>
            <a:pPr marL="0" indent="0">
              <a:buNone/>
            </a:pPr>
            <a:r>
              <a:rPr lang="en-NL" sz="1800" dirty="0"/>
              <a:t>              3.3. Wat kunnen we leren van reflectie?</a:t>
            </a:r>
          </a:p>
          <a:p>
            <a:pPr marL="0" indent="0">
              <a:buNone/>
            </a:pPr>
            <a:r>
              <a:rPr lang="en-NL" sz="1800" dirty="0"/>
              <a:t>     	3.4. Wat kunnen we leren van emergentie?</a:t>
            </a:r>
          </a:p>
          <a:p>
            <a:pPr marL="0" indent="0">
              <a:buNone/>
            </a:pPr>
            <a:r>
              <a:rPr lang="en-NL" sz="1800" dirty="0">
                <a:solidFill>
                  <a:schemeClr val="bg1">
                    <a:lumMod val="75000"/>
                  </a:schemeClr>
                </a:solidFill>
              </a:rPr>
              <a:t>14.00  4. Emergentie en zelforganisatie</a:t>
            </a:r>
          </a:p>
          <a:p>
            <a:pPr marL="0" indent="0">
              <a:buNone/>
            </a:pPr>
            <a:r>
              <a:rPr lang="en-NL" sz="1800" dirty="0">
                <a:solidFill>
                  <a:schemeClr val="bg1">
                    <a:lumMod val="75000"/>
                  </a:schemeClr>
                </a:solidFill>
              </a:rPr>
              <a:t>15.00  5. Complexiteitleiderschap</a:t>
            </a:r>
          </a:p>
          <a:p>
            <a:pPr marL="0" indent="0">
              <a:buNone/>
            </a:pPr>
            <a:r>
              <a:rPr lang="en-NL" sz="1800" dirty="0">
                <a:solidFill>
                  <a:schemeClr val="bg1">
                    <a:lumMod val="75000"/>
                  </a:schemeClr>
                </a:solidFill>
              </a:rPr>
              <a:t>16.15  korte evaluatie en toets (Ed W.)</a:t>
            </a:r>
          </a:p>
          <a:p>
            <a:pPr marL="0" indent="0">
              <a:buNone/>
            </a:pPr>
            <a:r>
              <a:rPr lang="en-NL" sz="1800" dirty="0">
                <a:solidFill>
                  <a:schemeClr val="bg1">
                    <a:lumMod val="75000"/>
                  </a:schemeClr>
                </a:solidFill>
              </a:rPr>
              <a:t>16.45  einde</a:t>
            </a:r>
          </a:p>
        </p:txBody>
      </p:sp>
    </p:spTree>
    <p:extLst>
      <p:ext uri="{BB962C8B-B14F-4D97-AF65-F5344CB8AC3E}">
        <p14:creationId xmlns:p14="http://schemas.microsoft.com/office/powerpoint/2010/main" val="2440459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1">
            <a:extLst>
              <a:ext uri="{FF2B5EF4-FFF2-40B4-BE49-F238E27FC236}">
                <a16:creationId xmlns:a16="http://schemas.microsoft.com/office/drawing/2014/main" id="{1829E026-F36A-BC47-B514-7B9F6F402937}"/>
              </a:ext>
            </a:extLst>
          </p:cNvPr>
          <p:cNvSpPr txBox="1">
            <a:spLocks noChangeArrowheads="1"/>
          </p:cNvSpPr>
          <p:nvPr/>
        </p:nvSpPr>
        <p:spPr bwMode="auto">
          <a:xfrm>
            <a:off x="1907704" y="389856"/>
            <a:ext cx="475813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lvl1pPr algn="l" rtl="0" eaLnBrk="0" fontAlgn="base" hangingPunct="0">
              <a:spcBef>
                <a:spcPct val="0"/>
              </a:spcBef>
              <a:spcAft>
                <a:spcPct val="0"/>
              </a:spcAft>
              <a:defRPr sz="3200" b="1">
                <a:solidFill>
                  <a:srgbClr val="000000"/>
                </a:solidFill>
                <a:latin typeface="+mj-lt"/>
                <a:ea typeface="ＭＳ Ｐゴシック" charset="0"/>
                <a:cs typeface="ＭＳ Ｐゴシック" charset="0"/>
              </a:defRPr>
            </a:lvl1pPr>
            <a:lvl2pPr algn="l" rtl="0" eaLnBrk="0" fontAlgn="base" hangingPunct="0">
              <a:spcBef>
                <a:spcPct val="0"/>
              </a:spcBef>
              <a:spcAft>
                <a:spcPct val="0"/>
              </a:spcAft>
              <a:defRPr sz="3200" b="1">
                <a:solidFill>
                  <a:srgbClr val="000000"/>
                </a:solidFill>
                <a:latin typeface="Arial" charset="0"/>
                <a:ea typeface="ＭＳ Ｐゴシック" charset="0"/>
                <a:cs typeface="ＭＳ Ｐゴシック" charset="0"/>
              </a:defRPr>
            </a:lvl2pPr>
            <a:lvl3pPr algn="l" rtl="0" eaLnBrk="0" fontAlgn="base" hangingPunct="0">
              <a:spcBef>
                <a:spcPct val="0"/>
              </a:spcBef>
              <a:spcAft>
                <a:spcPct val="0"/>
              </a:spcAft>
              <a:defRPr sz="3200" b="1">
                <a:solidFill>
                  <a:srgbClr val="000000"/>
                </a:solidFill>
                <a:latin typeface="Arial" charset="0"/>
                <a:ea typeface="ＭＳ Ｐゴシック" charset="0"/>
                <a:cs typeface="ＭＳ Ｐゴシック" charset="0"/>
              </a:defRPr>
            </a:lvl3pPr>
            <a:lvl4pPr algn="l" rtl="0" eaLnBrk="0" fontAlgn="base" hangingPunct="0">
              <a:spcBef>
                <a:spcPct val="0"/>
              </a:spcBef>
              <a:spcAft>
                <a:spcPct val="0"/>
              </a:spcAft>
              <a:defRPr sz="3200" b="1">
                <a:solidFill>
                  <a:srgbClr val="000000"/>
                </a:solidFill>
                <a:latin typeface="Arial" charset="0"/>
                <a:ea typeface="ＭＳ Ｐゴシック" charset="0"/>
                <a:cs typeface="ＭＳ Ｐゴシック" charset="0"/>
              </a:defRPr>
            </a:lvl4pPr>
            <a:lvl5pPr algn="l" rtl="0" eaLnBrk="0" fontAlgn="base" hangingPunct="0">
              <a:spcBef>
                <a:spcPct val="0"/>
              </a:spcBef>
              <a:spcAft>
                <a:spcPct val="0"/>
              </a:spcAft>
              <a:defRPr sz="3200" b="1">
                <a:solidFill>
                  <a:srgbClr val="000000"/>
                </a:solidFill>
                <a:latin typeface="Arial" charset="0"/>
                <a:ea typeface="ＭＳ Ｐゴシック" charset="0"/>
                <a:cs typeface="ＭＳ Ｐゴシック" charset="0"/>
              </a:defRPr>
            </a:lvl5pPr>
            <a:lvl6pPr marL="457200" algn="l" rtl="0" fontAlgn="base">
              <a:spcBef>
                <a:spcPct val="0"/>
              </a:spcBef>
              <a:spcAft>
                <a:spcPct val="0"/>
              </a:spcAft>
              <a:defRPr sz="3200" b="1">
                <a:solidFill>
                  <a:srgbClr val="000000"/>
                </a:solidFill>
                <a:latin typeface="Arial" charset="0"/>
              </a:defRPr>
            </a:lvl6pPr>
            <a:lvl7pPr marL="914400" algn="l" rtl="0" fontAlgn="base">
              <a:spcBef>
                <a:spcPct val="0"/>
              </a:spcBef>
              <a:spcAft>
                <a:spcPct val="0"/>
              </a:spcAft>
              <a:defRPr sz="3200" b="1">
                <a:solidFill>
                  <a:srgbClr val="000000"/>
                </a:solidFill>
                <a:latin typeface="Arial" charset="0"/>
              </a:defRPr>
            </a:lvl7pPr>
            <a:lvl8pPr marL="1371600" algn="l" rtl="0" fontAlgn="base">
              <a:spcBef>
                <a:spcPct val="0"/>
              </a:spcBef>
              <a:spcAft>
                <a:spcPct val="0"/>
              </a:spcAft>
              <a:defRPr sz="3200" b="1">
                <a:solidFill>
                  <a:srgbClr val="000000"/>
                </a:solidFill>
                <a:latin typeface="Arial" charset="0"/>
              </a:defRPr>
            </a:lvl8pPr>
            <a:lvl9pPr marL="1828800" algn="l" rtl="0" fontAlgn="base">
              <a:spcBef>
                <a:spcPct val="0"/>
              </a:spcBef>
              <a:spcAft>
                <a:spcPct val="0"/>
              </a:spcAft>
              <a:defRPr sz="3200" b="1">
                <a:solidFill>
                  <a:srgbClr val="000000"/>
                </a:solidFill>
                <a:latin typeface="Arial" charset="0"/>
              </a:defRPr>
            </a:lvl9pPr>
          </a:lstStyle>
          <a:p>
            <a:pPr algn="ctr"/>
            <a:r>
              <a:rPr lang="nl-NL" altLang="en-NL" sz="3600" b="0" kern="0" dirty="0">
                <a:solidFill>
                  <a:srgbClr val="00ACB0"/>
                </a:solidFill>
                <a:latin typeface="Arial" panose="020B0604020202020204" pitchFamily="34" charset="0"/>
                <a:ea typeface="ＭＳ Ｐゴシック" panose="020B0600070205080204" pitchFamily="34" charset="-128"/>
                <a:cs typeface="Arial" panose="020B0604020202020204" pitchFamily="34" charset="0"/>
              </a:rPr>
              <a:t>3. Typologie in vier mentale modellen</a:t>
            </a:r>
          </a:p>
        </p:txBody>
      </p:sp>
      <p:sp>
        <p:nvSpPr>
          <p:cNvPr id="2" name="TextBox 1">
            <a:extLst>
              <a:ext uri="{FF2B5EF4-FFF2-40B4-BE49-F238E27FC236}">
                <a16:creationId xmlns:a16="http://schemas.microsoft.com/office/drawing/2014/main" id="{42B153EC-59EF-B15C-F62D-982F7F9E2319}"/>
              </a:ext>
            </a:extLst>
          </p:cNvPr>
          <p:cNvSpPr txBox="1"/>
          <p:nvPr/>
        </p:nvSpPr>
        <p:spPr>
          <a:xfrm>
            <a:off x="3059832" y="5036982"/>
            <a:ext cx="3888432" cy="830997"/>
          </a:xfrm>
          <a:prstGeom prst="rect">
            <a:avLst/>
          </a:prstGeom>
          <a:noFill/>
        </p:spPr>
        <p:txBody>
          <a:bodyPr wrap="square" rtlCol="0">
            <a:spAutoFit/>
          </a:bodyPr>
          <a:lstStyle/>
          <a:p>
            <a:endParaRPr lang="en-NL" dirty="0">
              <a:hlinkClick r:id="rId2"/>
            </a:endParaRPr>
          </a:p>
          <a:p>
            <a:r>
              <a:rPr lang="en-NL" dirty="0">
                <a:hlinkClick r:id="rId2"/>
              </a:rPr>
              <a:t>Er is niet 1 waarheid</a:t>
            </a:r>
            <a:r>
              <a:rPr lang="en-NL" dirty="0"/>
              <a:t>.</a:t>
            </a:r>
          </a:p>
        </p:txBody>
      </p:sp>
      <p:pic>
        <p:nvPicPr>
          <p:cNvPr id="4" name="Picture 3" descr="A two doors with a path and a river&#10;&#10;Description automatically generated">
            <a:extLst>
              <a:ext uri="{FF2B5EF4-FFF2-40B4-BE49-F238E27FC236}">
                <a16:creationId xmlns:a16="http://schemas.microsoft.com/office/drawing/2014/main" id="{8EC7F5B1-D506-EE8B-F243-B6987F08D0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1887160"/>
            <a:ext cx="7772400" cy="3149822"/>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el 1">
            <a:extLst>
              <a:ext uri="{FF2B5EF4-FFF2-40B4-BE49-F238E27FC236}">
                <a16:creationId xmlns:a16="http://schemas.microsoft.com/office/drawing/2014/main" id="{7272AEE4-2DF2-FC47-BDD3-E9FA1C37B7AC}"/>
              </a:ext>
            </a:extLst>
          </p:cNvPr>
          <p:cNvSpPr>
            <a:spLocks noGrp="1" noChangeArrowheads="1"/>
          </p:cNvSpPr>
          <p:nvPr>
            <p:ph type="title"/>
          </p:nvPr>
        </p:nvSpPr>
        <p:spPr>
          <a:xfrm>
            <a:off x="755576" y="404664"/>
            <a:ext cx="6172200" cy="584775"/>
          </a:xfrm>
        </p:spPr>
        <p:txBody>
          <a:bodyPr/>
          <a:lstStyle/>
          <a:p>
            <a:r>
              <a:rPr lang="en-GB" altLang="en-NL" dirty="0">
                <a:solidFill>
                  <a:srgbClr val="C00000"/>
                </a:solidFill>
                <a:ea typeface="ＭＳ Ｐゴシック" panose="020B0600070205080204" pitchFamily="34" charset="-128"/>
              </a:rPr>
              <a:t>    </a:t>
            </a:r>
            <a:r>
              <a:rPr lang="en-GB" altLang="en-NL" sz="2800" dirty="0" err="1">
                <a:solidFill>
                  <a:srgbClr val="00A7A2"/>
                </a:solidFill>
                <a:ea typeface="ＭＳ Ｐゴシック" panose="020B0600070205080204" pitchFamily="34" charset="-128"/>
              </a:rPr>
              <a:t>Vier</a:t>
            </a:r>
            <a:r>
              <a:rPr lang="en-GB" altLang="en-NL" sz="2800" dirty="0">
                <a:solidFill>
                  <a:srgbClr val="00A7A2"/>
                </a:solidFill>
                <a:ea typeface="ＭＳ Ｐゴシック" panose="020B0600070205080204" pitchFamily="34" charset="-128"/>
              </a:rPr>
              <a:t> “</a:t>
            </a:r>
            <a:r>
              <a:rPr lang="en-GB" altLang="en-NL" sz="2800" dirty="0" err="1">
                <a:solidFill>
                  <a:srgbClr val="00A7A2"/>
                </a:solidFill>
                <a:ea typeface="ＭＳ Ｐゴシック" panose="020B0600070205080204" pitchFamily="34" charset="-128"/>
              </a:rPr>
              <a:t>vensters</a:t>
            </a:r>
            <a:r>
              <a:rPr lang="en-GB" altLang="en-NL" sz="2800" dirty="0">
                <a:solidFill>
                  <a:srgbClr val="00A7A2"/>
                </a:solidFill>
                <a:ea typeface="ＭＳ Ｐゴシック" panose="020B0600070205080204" pitchFamily="34" charset="-128"/>
              </a:rPr>
              <a:t> op </a:t>
            </a:r>
            <a:r>
              <a:rPr lang="en-GB" altLang="en-NL" sz="2800" dirty="0" err="1">
                <a:solidFill>
                  <a:srgbClr val="00A7A2"/>
                </a:solidFill>
                <a:ea typeface="ＭＳ Ｐゴシック" panose="020B0600070205080204" pitchFamily="34" charset="-128"/>
              </a:rPr>
              <a:t>kwaliteit</a:t>
            </a:r>
            <a:r>
              <a:rPr lang="en-GB" altLang="en-NL" sz="2800" dirty="0">
                <a:solidFill>
                  <a:srgbClr val="00A7A2"/>
                </a:solidFill>
                <a:ea typeface="ＭＳ Ｐゴシック" panose="020B0600070205080204" pitchFamily="34" charset="-128"/>
              </a:rPr>
              <a:t>”</a:t>
            </a:r>
          </a:p>
        </p:txBody>
      </p:sp>
      <p:sp>
        <p:nvSpPr>
          <p:cNvPr id="3" name="Tijdelijke aanduiding voor inhoud 2">
            <a:extLst>
              <a:ext uri="{FF2B5EF4-FFF2-40B4-BE49-F238E27FC236}">
                <a16:creationId xmlns:a16="http://schemas.microsoft.com/office/drawing/2014/main" id="{F3A36871-CB4B-7740-827A-20B458B52DD3}"/>
              </a:ext>
            </a:extLst>
          </p:cNvPr>
          <p:cNvSpPr>
            <a:spLocks noGrp="1"/>
          </p:cNvSpPr>
          <p:nvPr>
            <p:ph idx="1"/>
          </p:nvPr>
        </p:nvSpPr>
        <p:spPr>
          <a:xfrm>
            <a:off x="395536" y="1113158"/>
            <a:ext cx="8496944" cy="5349157"/>
          </a:xfrm>
        </p:spPr>
        <p:txBody>
          <a:bodyPr/>
          <a:lstStyle/>
          <a:p>
            <a:pPr>
              <a:buFont typeface="Zapf Dingbats" charset="0"/>
              <a:buChar char="n"/>
              <a:defRPr/>
            </a:pPr>
            <a:endParaRPr lang="en-GB" dirty="0">
              <a:cs typeface="+mn-cs"/>
            </a:endParaRPr>
          </a:p>
          <a:p>
            <a:pPr>
              <a:buFont typeface="Wingdings" pitchFamily="2" charset="2"/>
              <a:buChar char="v"/>
              <a:defRPr/>
            </a:pPr>
            <a:r>
              <a:rPr lang="en-GB" dirty="0" err="1">
                <a:cs typeface="+mn-cs"/>
              </a:rPr>
              <a:t>Er</a:t>
            </a:r>
            <a:r>
              <a:rPr lang="en-GB" dirty="0">
                <a:cs typeface="+mn-cs"/>
              </a:rPr>
              <a:t> is </a:t>
            </a:r>
            <a:r>
              <a:rPr lang="en-GB" dirty="0" err="1">
                <a:cs typeface="+mn-cs"/>
              </a:rPr>
              <a:t>veel</a:t>
            </a:r>
            <a:r>
              <a:rPr lang="en-GB" dirty="0">
                <a:cs typeface="+mn-cs"/>
              </a:rPr>
              <a:t> </a:t>
            </a:r>
            <a:r>
              <a:rPr lang="en-GB" dirty="0" err="1">
                <a:cs typeface="+mn-cs"/>
              </a:rPr>
              <a:t>onbegrip</a:t>
            </a:r>
            <a:r>
              <a:rPr lang="en-GB" dirty="0">
                <a:cs typeface="+mn-cs"/>
              </a:rPr>
              <a:t> </a:t>
            </a:r>
            <a:r>
              <a:rPr lang="en-GB" dirty="0" err="1">
                <a:cs typeface="+mn-cs"/>
              </a:rPr>
              <a:t>tussen</a:t>
            </a:r>
            <a:r>
              <a:rPr lang="en-GB" dirty="0">
                <a:cs typeface="+mn-cs"/>
              </a:rPr>
              <a:t> </a:t>
            </a:r>
            <a:r>
              <a:rPr lang="en-GB" dirty="0" err="1">
                <a:cs typeface="+mn-cs"/>
              </a:rPr>
              <a:t>mensen</a:t>
            </a:r>
            <a:r>
              <a:rPr lang="en-GB" dirty="0">
                <a:cs typeface="+mn-cs"/>
              </a:rPr>
              <a:t> over </a:t>
            </a:r>
            <a:r>
              <a:rPr lang="en-GB" dirty="0" err="1">
                <a:cs typeface="+mn-cs"/>
              </a:rPr>
              <a:t>wat</a:t>
            </a:r>
            <a:r>
              <a:rPr lang="en-GB" dirty="0">
                <a:cs typeface="+mn-cs"/>
              </a:rPr>
              <a:t> </a:t>
            </a:r>
            <a:r>
              <a:rPr lang="en-GB" dirty="0" err="1">
                <a:cs typeface="+mn-cs"/>
              </a:rPr>
              <a:t>kwaliteit</a:t>
            </a:r>
            <a:r>
              <a:rPr lang="en-GB" dirty="0">
                <a:cs typeface="+mn-cs"/>
              </a:rPr>
              <a:t> en </a:t>
            </a:r>
            <a:r>
              <a:rPr lang="en-GB" dirty="0" err="1">
                <a:cs typeface="+mn-cs"/>
              </a:rPr>
              <a:t>kwaliteitsmanagement</a:t>
            </a:r>
            <a:r>
              <a:rPr lang="en-GB" dirty="0">
                <a:cs typeface="+mn-cs"/>
              </a:rPr>
              <a:t> is.</a:t>
            </a:r>
          </a:p>
          <a:p>
            <a:pPr>
              <a:buFont typeface="Wingdings" pitchFamily="2" charset="2"/>
              <a:buChar char="v"/>
              <a:defRPr/>
            </a:pPr>
            <a:r>
              <a:rPr lang="en-GB" dirty="0">
                <a:cs typeface="+mn-cs"/>
              </a:rPr>
              <a:t>Zo is er </a:t>
            </a:r>
            <a:r>
              <a:rPr lang="en-GB" dirty="0" err="1">
                <a:cs typeface="+mn-cs"/>
              </a:rPr>
              <a:t>ook</a:t>
            </a:r>
            <a:r>
              <a:rPr lang="en-GB" dirty="0">
                <a:cs typeface="+mn-cs"/>
              </a:rPr>
              <a:t> </a:t>
            </a:r>
            <a:r>
              <a:rPr lang="en-GB" dirty="0" err="1">
                <a:cs typeface="+mn-cs"/>
              </a:rPr>
              <a:t>veel</a:t>
            </a:r>
            <a:r>
              <a:rPr lang="en-GB" dirty="0">
                <a:cs typeface="+mn-cs"/>
              </a:rPr>
              <a:t> </a:t>
            </a:r>
            <a:r>
              <a:rPr lang="en-GB" dirty="0" err="1">
                <a:cs typeface="+mn-cs"/>
              </a:rPr>
              <a:t>onbegrip</a:t>
            </a:r>
            <a:r>
              <a:rPr lang="en-GB" dirty="0">
                <a:cs typeface="+mn-cs"/>
              </a:rPr>
              <a:t> </a:t>
            </a:r>
            <a:r>
              <a:rPr lang="en-GB" dirty="0" err="1">
                <a:cs typeface="+mn-cs"/>
              </a:rPr>
              <a:t>tussen</a:t>
            </a:r>
            <a:r>
              <a:rPr lang="en-GB" dirty="0">
                <a:cs typeface="+mn-cs"/>
              </a:rPr>
              <a:t> </a:t>
            </a:r>
            <a:r>
              <a:rPr lang="en-GB" dirty="0" err="1">
                <a:cs typeface="+mn-cs"/>
              </a:rPr>
              <a:t>beroepsgroepen</a:t>
            </a:r>
            <a:r>
              <a:rPr lang="en-GB" dirty="0">
                <a:cs typeface="+mn-cs"/>
              </a:rPr>
              <a:t>  -</a:t>
            </a:r>
            <a:r>
              <a:rPr lang="en-GB" dirty="0" err="1">
                <a:cs typeface="+mn-cs"/>
              </a:rPr>
              <a:t>vaak</a:t>
            </a:r>
            <a:r>
              <a:rPr lang="en-GB" dirty="0">
                <a:cs typeface="+mn-cs"/>
              </a:rPr>
              <a:t> </a:t>
            </a:r>
            <a:r>
              <a:rPr lang="en-GB" dirty="0" err="1">
                <a:cs typeface="+mn-cs"/>
              </a:rPr>
              <a:t>ook</a:t>
            </a:r>
            <a:r>
              <a:rPr lang="en-GB" dirty="0">
                <a:cs typeface="+mn-cs"/>
              </a:rPr>
              <a:t> </a:t>
            </a:r>
            <a:r>
              <a:rPr lang="en-GB" dirty="0" err="1">
                <a:cs typeface="+mn-cs"/>
              </a:rPr>
              <a:t>binnen</a:t>
            </a:r>
            <a:r>
              <a:rPr lang="en-GB" dirty="0">
                <a:cs typeface="+mn-cs"/>
              </a:rPr>
              <a:t> </a:t>
            </a:r>
            <a:r>
              <a:rPr lang="en-GB" dirty="0" err="1">
                <a:cs typeface="+mn-cs"/>
              </a:rPr>
              <a:t>beroepsgroepen</a:t>
            </a:r>
            <a:r>
              <a:rPr lang="en-GB" dirty="0">
                <a:cs typeface="+mn-cs"/>
              </a:rPr>
              <a:t>- over </a:t>
            </a:r>
            <a:r>
              <a:rPr lang="en-GB" dirty="0" err="1">
                <a:cs typeface="+mn-cs"/>
              </a:rPr>
              <a:t>kwaliteit</a:t>
            </a:r>
            <a:r>
              <a:rPr lang="en-GB" dirty="0">
                <a:cs typeface="+mn-cs"/>
              </a:rPr>
              <a:t> en hoe </a:t>
            </a:r>
            <a:r>
              <a:rPr lang="en-GB" dirty="0" err="1">
                <a:cs typeface="+mn-cs"/>
              </a:rPr>
              <a:t>daarvoor</a:t>
            </a:r>
            <a:r>
              <a:rPr lang="en-GB" dirty="0">
                <a:cs typeface="+mn-cs"/>
              </a:rPr>
              <a:t> </a:t>
            </a:r>
            <a:r>
              <a:rPr lang="en-GB" dirty="0" err="1">
                <a:cs typeface="+mn-cs"/>
              </a:rPr>
              <a:t>zorg</a:t>
            </a:r>
            <a:r>
              <a:rPr lang="en-GB" dirty="0">
                <a:cs typeface="+mn-cs"/>
              </a:rPr>
              <a:t> </a:t>
            </a:r>
            <a:r>
              <a:rPr lang="en-GB" dirty="0" err="1">
                <a:cs typeface="+mn-cs"/>
              </a:rPr>
              <a:t>te</a:t>
            </a:r>
            <a:r>
              <a:rPr lang="en-GB" dirty="0">
                <a:cs typeface="+mn-cs"/>
              </a:rPr>
              <a:t> </a:t>
            </a:r>
            <a:r>
              <a:rPr lang="en-GB" dirty="0" err="1">
                <a:cs typeface="+mn-cs"/>
              </a:rPr>
              <a:t>dragen</a:t>
            </a:r>
            <a:r>
              <a:rPr lang="en-GB" dirty="0">
                <a:cs typeface="+mn-cs"/>
              </a:rPr>
              <a:t>.</a:t>
            </a:r>
          </a:p>
          <a:p>
            <a:pPr>
              <a:buFont typeface="Wingdings" pitchFamily="2" charset="2"/>
              <a:buChar char="v"/>
              <a:defRPr/>
            </a:pPr>
            <a:r>
              <a:rPr lang="en-GB" dirty="0">
                <a:cs typeface="+mn-cs"/>
              </a:rPr>
              <a:t>Elk </a:t>
            </a:r>
            <a:r>
              <a:rPr lang="en-GB" dirty="0" err="1">
                <a:cs typeface="+mn-cs"/>
              </a:rPr>
              <a:t>venster</a:t>
            </a:r>
            <a:r>
              <a:rPr lang="en-GB" dirty="0">
                <a:cs typeface="+mn-cs"/>
              </a:rPr>
              <a:t> / patroon heft eigen </a:t>
            </a:r>
            <a:r>
              <a:rPr lang="en-GB" dirty="0" err="1">
                <a:cs typeface="+mn-cs"/>
              </a:rPr>
              <a:t>voor</a:t>
            </a:r>
            <a:r>
              <a:rPr lang="en-GB" dirty="0">
                <a:cs typeface="+mn-cs"/>
              </a:rPr>
              <a:t>- </a:t>
            </a:r>
            <a:r>
              <a:rPr lang="en-GB" dirty="0" err="1">
                <a:cs typeface="+mn-cs"/>
              </a:rPr>
              <a:t>en</a:t>
            </a:r>
            <a:r>
              <a:rPr lang="en-GB" dirty="0">
                <a:cs typeface="+mn-cs"/>
              </a:rPr>
              <a:t> </a:t>
            </a:r>
            <a:r>
              <a:rPr lang="en-GB" dirty="0" err="1">
                <a:cs typeface="+mn-cs"/>
              </a:rPr>
              <a:t>nadelen</a:t>
            </a:r>
            <a:r>
              <a:rPr lang="en-GB" dirty="0">
                <a:cs typeface="+mn-cs"/>
              </a:rPr>
              <a:t>.</a:t>
            </a:r>
          </a:p>
          <a:p>
            <a:pPr>
              <a:buFont typeface="Zapf Dingbats" charset="0"/>
              <a:buChar char="n"/>
              <a:defRPr/>
            </a:pPr>
            <a:endParaRPr lang="en-GB" dirty="0">
              <a:cs typeface="+mn-cs"/>
            </a:endParaRPr>
          </a:p>
          <a:p>
            <a:pPr marL="0" indent="0">
              <a:buFont typeface="Zapf Dingbats" charset="0"/>
              <a:buNone/>
              <a:defRPr/>
            </a:pPr>
            <a:r>
              <a:rPr lang="en-GB" dirty="0">
                <a:cs typeface="+mn-cs"/>
              </a:rPr>
              <a:t>   Stelling </a:t>
            </a:r>
          </a:p>
          <a:p>
            <a:pPr marL="0" indent="0">
              <a:buFont typeface="Zapf Dingbats" charset="0"/>
              <a:buNone/>
              <a:defRPr/>
            </a:pPr>
            <a:r>
              <a:rPr lang="en-GB" dirty="0">
                <a:cs typeface="+mn-cs"/>
              </a:rPr>
              <a:t>   </a:t>
            </a:r>
            <a:r>
              <a:rPr lang="en-GB" dirty="0" err="1">
                <a:cs typeface="+mn-cs"/>
              </a:rPr>
              <a:t>Onbegrip</a:t>
            </a:r>
            <a:r>
              <a:rPr lang="en-GB" dirty="0">
                <a:cs typeface="+mn-cs"/>
              </a:rPr>
              <a:t> </a:t>
            </a:r>
            <a:r>
              <a:rPr lang="en-GB" dirty="0" err="1">
                <a:cs typeface="+mn-cs"/>
              </a:rPr>
              <a:t>wortelt</a:t>
            </a:r>
            <a:r>
              <a:rPr lang="en-GB" dirty="0">
                <a:cs typeface="+mn-cs"/>
              </a:rPr>
              <a:t> in het </a:t>
            </a:r>
            <a:r>
              <a:rPr lang="en-GB" dirty="0" err="1">
                <a:cs typeface="+mn-cs"/>
              </a:rPr>
              <a:t>denken</a:t>
            </a:r>
            <a:r>
              <a:rPr lang="en-GB" dirty="0">
                <a:cs typeface="+mn-cs"/>
              </a:rPr>
              <a:t> </a:t>
            </a:r>
            <a:r>
              <a:rPr lang="en-GB" dirty="0" err="1">
                <a:cs typeface="+mn-cs"/>
              </a:rPr>
              <a:t>vanuit</a:t>
            </a:r>
            <a:r>
              <a:rPr lang="en-GB" dirty="0">
                <a:cs typeface="+mn-cs"/>
              </a:rPr>
              <a:t> </a:t>
            </a:r>
            <a:r>
              <a:rPr lang="en-GB" dirty="0" err="1">
                <a:cs typeface="+mn-cs"/>
              </a:rPr>
              <a:t>verschillende</a:t>
            </a:r>
            <a:endParaRPr lang="en-GB" dirty="0">
              <a:cs typeface="+mn-cs"/>
            </a:endParaRPr>
          </a:p>
          <a:p>
            <a:pPr marL="0" indent="0">
              <a:buFont typeface="Zapf Dingbats" charset="0"/>
              <a:buNone/>
              <a:defRPr/>
            </a:pPr>
            <a:r>
              <a:rPr lang="en-GB" dirty="0">
                <a:cs typeface="+mn-cs"/>
              </a:rPr>
              <a:t>   </a:t>
            </a:r>
            <a:r>
              <a:rPr lang="en-GB" dirty="0" err="1">
                <a:cs typeface="+mn-cs"/>
              </a:rPr>
              <a:t>waarden</a:t>
            </a:r>
            <a:r>
              <a:rPr lang="en-GB" dirty="0">
                <a:cs typeface="+mn-cs"/>
              </a:rPr>
              <a:t> / </a:t>
            </a:r>
            <a:r>
              <a:rPr lang="en-GB" dirty="0" err="1">
                <a:cs typeface="+mn-cs"/>
              </a:rPr>
              <a:t>werelden</a:t>
            </a:r>
            <a:r>
              <a:rPr lang="en-GB" dirty="0">
                <a:cs typeface="+mn-cs"/>
              </a:rPr>
              <a:t> / </a:t>
            </a:r>
            <a:r>
              <a:rPr lang="en-GB" dirty="0" err="1">
                <a:cs typeface="+mn-cs"/>
              </a:rPr>
              <a:t>systemen</a:t>
            </a:r>
            <a:r>
              <a:rPr lang="en-GB" dirty="0">
                <a:cs typeface="+mn-cs"/>
              </a:rPr>
              <a:t> / </a:t>
            </a:r>
            <a:r>
              <a:rPr lang="en-GB" dirty="0" err="1">
                <a:cs typeface="+mn-cs"/>
              </a:rPr>
              <a:t>patronen</a:t>
            </a:r>
            <a:r>
              <a:rPr lang="en-GB" dirty="0">
                <a:cs typeface="+mn-cs"/>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8A94D-FAF6-EBB0-ED0A-0F4D487540FB}"/>
              </a:ext>
            </a:extLst>
          </p:cNvPr>
          <p:cNvSpPr>
            <a:spLocks noGrp="1"/>
          </p:cNvSpPr>
          <p:nvPr>
            <p:ph type="title"/>
          </p:nvPr>
        </p:nvSpPr>
        <p:spPr>
          <a:xfrm>
            <a:off x="685800" y="116632"/>
            <a:ext cx="7772400" cy="1143000"/>
          </a:xfrm>
        </p:spPr>
        <p:txBody>
          <a:bodyPr/>
          <a:lstStyle/>
          <a:p>
            <a:r>
              <a:rPr lang="en-GB" dirty="0"/>
              <a:t>Denk </a:t>
            </a:r>
            <a:r>
              <a:rPr lang="en-GB" dirty="0" err="1"/>
              <a:t>aan</a:t>
            </a:r>
            <a:r>
              <a:rPr lang="en-GB" dirty="0"/>
              <a:t> de </a:t>
            </a:r>
            <a:r>
              <a:rPr lang="en-GB" dirty="0" err="1"/>
              <a:t>planeten</a:t>
            </a:r>
            <a:endParaRPr lang="en-GB" dirty="0"/>
          </a:p>
        </p:txBody>
      </p:sp>
      <p:sp>
        <p:nvSpPr>
          <p:cNvPr id="4" name="Rectangle 1">
            <a:extLst>
              <a:ext uri="{FF2B5EF4-FFF2-40B4-BE49-F238E27FC236}">
                <a16:creationId xmlns:a16="http://schemas.microsoft.com/office/drawing/2014/main" id="{2AF09BA6-8B18-7DF1-E132-C1A69957A905}"/>
              </a:ext>
            </a:extLst>
          </p:cNvPr>
          <p:cNvSpPr>
            <a:spLocks noGrp="1" noChangeArrowheads="1"/>
          </p:cNvSpPr>
          <p:nvPr>
            <p:ph idx="1"/>
          </p:nvPr>
        </p:nvSpPr>
        <p:spPr bwMode="auto">
          <a:xfrm>
            <a:off x="685800" y="1260410"/>
            <a:ext cx="8029762"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De kwaliteitsparadigma's zijn als de planeten in een zonnestelsel.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Sommige planeten (Saturnus/Empirisch en Mars/Referentie)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opereren volgens duidelijk gedefinieerde, tamme (of gecompliceerde)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banen en structuren, gefocust op metingen en modellen.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Andere planeten (Aarde/Reflectie en Jupiter/Emergentie)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zijn complexer en vragen om autonomie en continue aanpassing aan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veranderlijke, </a:t>
            </a:r>
            <a:r>
              <a:rPr kumimoji="0" lang="en-NL" altLang="en-NL" sz="1800" b="0" i="1" u="none" strike="noStrike" cap="none" normalizeH="0" baseline="0" dirty="0">
                <a:ln>
                  <a:noFill/>
                </a:ln>
                <a:solidFill>
                  <a:srgbClr val="303030"/>
                </a:solidFill>
                <a:effectLst/>
              </a:rPr>
              <a:t>wicked</a:t>
            </a:r>
            <a:r>
              <a:rPr kumimoji="0" lang="en-NL" altLang="en-NL" sz="1800" b="0" i="0" u="none" strike="noStrike" cap="none" normalizeH="0" baseline="0" dirty="0">
                <a:ln>
                  <a:noFill/>
                </a:ln>
                <a:solidFill>
                  <a:srgbClr val="303030"/>
                </a:solidFill>
                <a:effectLst/>
              </a:rPr>
              <a:t> omstandigheden, waarbij kwaliteit voortdurend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wordt gecreëerd of opnieuw gedefinieerd.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Alle 'planeten' zijn nodig, afhankelijk van de context waarin men zich bevindt.</a:t>
            </a:r>
            <a:endParaRPr kumimoji="0" lang="en-NL" altLang="en-NL" sz="1800" b="0" i="0" u="none" strike="noStrike" cap="none" normalizeH="0" baseline="0" dirty="0">
              <a:ln>
                <a:noFill/>
              </a:ln>
              <a:solidFill>
                <a:schemeClr val="tx1"/>
              </a:solidFill>
              <a:effectLst/>
            </a:endParaRPr>
          </a:p>
        </p:txBody>
      </p:sp>
      <p:pic>
        <p:nvPicPr>
          <p:cNvPr id="6" name="Picture 5" descr="A diagram of planets and stars&#10;&#10;AI-generated content may be incorrect.">
            <a:extLst>
              <a:ext uri="{FF2B5EF4-FFF2-40B4-BE49-F238E27FC236}">
                <a16:creationId xmlns:a16="http://schemas.microsoft.com/office/drawing/2014/main" id="{B43F169B-EF32-E329-83D6-C347203E16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57531"/>
            <a:ext cx="9144000" cy="2585324"/>
          </a:xfrm>
          <a:prstGeom prst="rect">
            <a:avLst/>
          </a:prstGeom>
        </p:spPr>
      </p:pic>
    </p:spTree>
    <p:extLst>
      <p:ext uri="{BB962C8B-B14F-4D97-AF65-F5344CB8AC3E}">
        <p14:creationId xmlns:p14="http://schemas.microsoft.com/office/powerpoint/2010/main" val="31013333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kstvak 1">
            <a:extLst>
              <a:ext uri="{FF2B5EF4-FFF2-40B4-BE49-F238E27FC236}">
                <a16:creationId xmlns:a16="http://schemas.microsoft.com/office/drawing/2014/main" id="{8C8C9B01-D5B4-0040-94C5-C418E286A879}"/>
              </a:ext>
            </a:extLst>
          </p:cNvPr>
          <p:cNvSpPr txBox="1">
            <a:spLocks noChangeArrowheads="1"/>
          </p:cNvSpPr>
          <p:nvPr/>
        </p:nvSpPr>
        <p:spPr bwMode="auto">
          <a:xfrm>
            <a:off x="0" y="146050"/>
            <a:ext cx="9144000" cy="67706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p:txBody>
      </p:sp>
      <p:cxnSp>
        <p:nvCxnSpPr>
          <p:cNvPr id="22" name="Rechte verbindingslijn 21">
            <a:extLst>
              <a:ext uri="{FF2B5EF4-FFF2-40B4-BE49-F238E27FC236}">
                <a16:creationId xmlns:a16="http://schemas.microsoft.com/office/drawing/2014/main" id="{717B46EB-238E-D043-B0A2-96274A22F525}"/>
              </a:ext>
            </a:extLst>
          </p:cNvPr>
          <p:cNvCxnSpPr>
            <a:cxnSpLocks/>
          </p:cNvCxnSpPr>
          <p:nvPr/>
        </p:nvCxnSpPr>
        <p:spPr>
          <a:xfrm flipH="1">
            <a:off x="4518025" y="1135063"/>
            <a:ext cx="82550" cy="5019675"/>
          </a:xfrm>
          <a:prstGeom prst="line">
            <a:avLst/>
          </a:prstGeom>
          <a:ln w="5715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33" name="Rechte verbindingslijn 32">
            <a:extLst>
              <a:ext uri="{FF2B5EF4-FFF2-40B4-BE49-F238E27FC236}">
                <a16:creationId xmlns:a16="http://schemas.microsoft.com/office/drawing/2014/main" id="{2301E160-A8DE-A142-B748-6063CC38F0AE}"/>
              </a:ext>
            </a:extLst>
          </p:cNvPr>
          <p:cNvCxnSpPr/>
          <p:nvPr/>
        </p:nvCxnSpPr>
        <p:spPr>
          <a:xfrm flipV="1">
            <a:off x="458788" y="3384550"/>
            <a:ext cx="8289925" cy="7938"/>
          </a:xfrm>
          <a:prstGeom prst="line">
            <a:avLst/>
          </a:prstGeom>
          <a:ln w="57150">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17412" name="Tekstvak 4">
            <a:extLst>
              <a:ext uri="{FF2B5EF4-FFF2-40B4-BE49-F238E27FC236}">
                <a16:creationId xmlns:a16="http://schemas.microsoft.com/office/drawing/2014/main" id="{67F63B9C-A13E-8342-AAF0-9DF513455333}"/>
              </a:ext>
            </a:extLst>
          </p:cNvPr>
          <p:cNvSpPr txBox="1">
            <a:spLocks noChangeArrowheads="1"/>
          </p:cNvSpPr>
          <p:nvPr/>
        </p:nvSpPr>
        <p:spPr bwMode="auto">
          <a:xfrm>
            <a:off x="2551112" y="158750"/>
            <a:ext cx="3847508" cy="523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lgn="ctr">
              <a:spcBef>
                <a:spcPct val="0"/>
              </a:spcBef>
              <a:buClrTx/>
              <a:buSzTx/>
              <a:buFontTx/>
              <a:buNone/>
            </a:pPr>
            <a:r>
              <a:rPr lang="nl-NL" altLang="en-NL" dirty="0">
                <a:solidFill>
                  <a:srgbClr val="00A7A2"/>
                </a:solidFill>
              </a:rPr>
              <a:t>Herkennen jullie deze?</a:t>
            </a:r>
          </a:p>
        </p:txBody>
      </p:sp>
      <p:pic>
        <p:nvPicPr>
          <p:cNvPr id="17413" name="Picture 1">
            <a:extLst>
              <a:ext uri="{FF2B5EF4-FFF2-40B4-BE49-F238E27FC236}">
                <a16:creationId xmlns:a16="http://schemas.microsoft.com/office/drawing/2014/main" id="{14B7B677-C344-A34F-8202-C6CF98B496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4463" y="920750"/>
            <a:ext cx="2895600" cy="2160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Picture 3">
            <a:extLst>
              <a:ext uri="{FF2B5EF4-FFF2-40B4-BE49-F238E27FC236}">
                <a16:creationId xmlns:a16="http://schemas.microsoft.com/office/drawing/2014/main" id="{A4A38A3B-18D8-DA41-8A4E-D139CDE142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1500" y="3541713"/>
            <a:ext cx="2051050" cy="289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4">
            <a:extLst>
              <a:ext uri="{FF2B5EF4-FFF2-40B4-BE49-F238E27FC236}">
                <a16:creationId xmlns:a16="http://schemas.microsoft.com/office/drawing/2014/main" id="{8BDB1C0C-0DCE-7845-86D3-2AFD2CACF2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1075" y="965200"/>
            <a:ext cx="2895600" cy="2027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6" name="Picture 5">
            <a:extLst>
              <a:ext uri="{FF2B5EF4-FFF2-40B4-BE49-F238E27FC236}">
                <a16:creationId xmlns:a16="http://schemas.microsoft.com/office/drawing/2014/main" id="{8A11307B-7714-ED41-BF77-A2C249AC97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5650" y="3644900"/>
            <a:ext cx="3590925" cy="253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4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ekstvak 1">
            <a:extLst>
              <a:ext uri="{FF2B5EF4-FFF2-40B4-BE49-F238E27FC236}">
                <a16:creationId xmlns:a16="http://schemas.microsoft.com/office/drawing/2014/main" id="{973806ED-44BD-F745-A717-A62713A37B31}"/>
              </a:ext>
            </a:extLst>
          </p:cNvPr>
          <p:cNvSpPr txBox="1">
            <a:spLocks noChangeArrowheads="1"/>
          </p:cNvSpPr>
          <p:nvPr/>
        </p:nvSpPr>
        <p:spPr bwMode="auto">
          <a:xfrm>
            <a:off x="0" y="260350"/>
            <a:ext cx="9144000" cy="67706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p:txBody>
      </p:sp>
      <p:pic>
        <p:nvPicPr>
          <p:cNvPr id="22530" name="Afbeelding 10">
            <a:extLst>
              <a:ext uri="{FF2B5EF4-FFF2-40B4-BE49-F238E27FC236}">
                <a16:creationId xmlns:a16="http://schemas.microsoft.com/office/drawing/2014/main" id="{78403800-C8FC-2B49-8DF9-90A989562CA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51363" y="1868488"/>
            <a:ext cx="2397125" cy="151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1" name="Afbeelding 3">
            <a:extLst>
              <a:ext uri="{FF2B5EF4-FFF2-40B4-BE49-F238E27FC236}">
                <a16:creationId xmlns:a16="http://schemas.microsoft.com/office/drawing/2014/main" id="{D0FD709D-5068-F045-9792-E55D634D0E3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328863" y="1879600"/>
            <a:ext cx="2222500"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2" name="Rechte verbindingslijn 21">
            <a:extLst>
              <a:ext uri="{FF2B5EF4-FFF2-40B4-BE49-F238E27FC236}">
                <a16:creationId xmlns:a16="http://schemas.microsoft.com/office/drawing/2014/main" id="{0DEC5804-3C47-ED4B-8E89-7759FEF97441}"/>
              </a:ext>
            </a:extLst>
          </p:cNvPr>
          <p:cNvCxnSpPr>
            <a:cxnSpLocks/>
          </p:cNvCxnSpPr>
          <p:nvPr/>
        </p:nvCxnSpPr>
        <p:spPr>
          <a:xfrm flipH="1">
            <a:off x="4511675" y="857250"/>
            <a:ext cx="82550" cy="5019675"/>
          </a:xfrm>
          <a:prstGeom prst="line">
            <a:avLst/>
          </a:prstGeom>
          <a:ln w="57150">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22537" name="Tekstvak 27">
            <a:extLst>
              <a:ext uri="{FF2B5EF4-FFF2-40B4-BE49-F238E27FC236}">
                <a16:creationId xmlns:a16="http://schemas.microsoft.com/office/drawing/2014/main" id="{5AB5AD0D-F475-8241-BBE6-C9DADB78A40D}"/>
              </a:ext>
            </a:extLst>
          </p:cNvPr>
          <p:cNvSpPr txBox="1">
            <a:spLocks noChangeArrowheads="1"/>
          </p:cNvSpPr>
          <p:nvPr/>
        </p:nvSpPr>
        <p:spPr bwMode="auto">
          <a:xfrm>
            <a:off x="7012949" y="1059632"/>
            <a:ext cx="1547198" cy="538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2900" b="1" dirty="0">
                <a:solidFill>
                  <a:srgbClr val="0000FF"/>
                </a:solidFill>
              </a:rPr>
              <a:t>Empirie</a:t>
            </a:r>
          </a:p>
        </p:txBody>
      </p:sp>
      <p:sp>
        <p:nvSpPr>
          <p:cNvPr id="22538" name="Tekstvak 28">
            <a:extLst>
              <a:ext uri="{FF2B5EF4-FFF2-40B4-BE49-F238E27FC236}">
                <a16:creationId xmlns:a16="http://schemas.microsoft.com/office/drawing/2014/main" id="{9A89269E-3068-FE43-B1D9-2C5F87924C95}"/>
              </a:ext>
            </a:extLst>
          </p:cNvPr>
          <p:cNvSpPr txBox="1">
            <a:spLocks noChangeArrowheads="1"/>
          </p:cNvSpPr>
          <p:nvPr/>
        </p:nvSpPr>
        <p:spPr bwMode="auto">
          <a:xfrm>
            <a:off x="7012949" y="5218876"/>
            <a:ext cx="2002451" cy="538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2900" b="1" dirty="0">
                <a:solidFill>
                  <a:srgbClr val="FF6600"/>
                </a:solidFill>
              </a:rPr>
              <a:t>Referentie</a:t>
            </a:r>
          </a:p>
        </p:txBody>
      </p:sp>
      <p:sp>
        <p:nvSpPr>
          <p:cNvPr id="30" name="Tekstvak 29">
            <a:extLst>
              <a:ext uri="{FF2B5EF4-FFF2-40B4-BE49-F238E27FC236}">
                <a16:creationId xmlns:a16="http://schemas.microsoft.com/office/drawing/2014/main" id="{DE51BBB4-EE66-B84A-BC97-772197A4E02A}"/>
              </a:ext>
            </a:extLst>
          </p:cNvPr>
          <p:cNvSpPr txBox="1">
            <a:spLocks noChangeArrowheads="1"/>
          </p:cNvSpPr>
          <p:nvPr/>
        </p:nvSpPr>
        <p:spPr bwMode="auto">
          <a:xfrm>
            <a:off x="233895" y="5253784"/>
            <a:ext cx="2209239" cy="538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2900" b="1" dirty="0" err="1">
                <a:solidFill>
                  <a:srgbClr val="00A7A2"/>
                </a:solidFill>
              </a:rPr>
              <a:t>Emergentie</a:t>
            </a:r>
            <a:endParaRPr lang="nl-NL" altLang="en-NL" sz="2900" b="1" dirty="0">
              <a:solidFill>
                <a:srgbClr val="00A7A2"/>
              </a:solidFill>
            </a:endParaRPr>
          </a:p>
        </p:txBody>
      </p:sp>
      <p:sp>
        <p:nvSpPr>
          <p:cNvPr id="22540" name="Tekstvak 30">
            <a:extLst>
              <a:ext uri="{FF2B5EF4-FFF2-40B4-BE49-F238E27FC236}">
                <a16:creationId xmlns:a16="http://schemas.microsoft.com/office/drawing/2014/main" id="{5264F782-B750-5249-9F22-4DB38A41C1CE}"/>
              </a:ext>
            </a:extLst>
          </p:cNvPr>
          <p:cNvSpPr txBox="1">
            <a:spLocks noChangeArrowheads="1"/>
          </p:cNvSpPr>
          <p:nvPr/>
        </p:nvSpPr>
        <p:spPr bwMode="auto">
          <a:xfrm>
            <a:off x="310378" y="1029495"/>
            <a:ext cx="1733147" cy="538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2900" b="1" dirty="0">
                <a:solidFill>
                  <a:srgbClr val="008000"/>
                </a:solidFill>
              </a:rPr>
              <a:t>Reflectie</a:t>
            </a:r>
          </a:p>
        </p:txBody>
      </p:sp>
      <p:cxnSp>
        <p:nvCxnSpPr>
          <p:cNvPr id="33" name="Rechte verbindingslijn 32">
            <a:extLst>
              <a:ext uri="{FF2B5EF4-FFF2-40B4-BE49-F238E27FC236}">
                <a16:creationId xmlns:a16="http://schemas.microsoft.com/office/drawing/2014/main" id="{3ADFB625-8DF4-884C-9F58-88942BA0244C}"/>
              </a:ext>
            </a:extLst>
          </p:cNvPr>
          <p:cNvCxnSpPr/>
          <p:nvPr/>
        </p:nvCxnSpPr>
        <p:spPr>
          <a:xfrm flipV="1">
            <a:off x="458788" y="3384550"/>
            <a:ext cx="8289925" cy="7938"/>
          </a:xfrm>
          <a:prstGeom prst="line">
            <a:avLst/>
          </a:prstGeom>
          <a:ln w="57150">
            <a:solidFill>
              <a:schemeClr val="bg1"/>
            </a:solidFill>
            <a:prstDash val="dash"/>
          </a:ln>
        </p:spPr>
        <p:style>
          <a:lnRef idx="1">
            <a:schemeClr val="accent1"/>
          </a:lnRef>
          <a:fillRef idx="0">
            <a:schemeClr val="accent1"/>
          </a:fillRef>
          <a:effectRef idx="0">
            <a:schemeClr val="accent1"/>
          </a:effectRef>
          <a:fontRef idx="minor">
            <a:schemeClr val="tx1"/>
          </a:fontRef>
        </p:style>
      </p:cxnSp>
      <p:pic>
        <p:nvPicPr>
          <p:cNvPr id="3" name="Afbeelding 2">
            <a:extLst>
              <a:ext uri="{FF2B5EF4-FFF2-40B4-BE49-F238E27FC236}">
                <a16:creationId xmlns:a16="http://schemas.microsoft.com/office/drawing/2014/main" id="{F6FEAF12-1EE1-6F42-90BB-7EE5A7487B0F}"/>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306638" y="3455988"/>
            <a:ext cx="2184400" cy="154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43" name="Afbeelding 19">
            <a:extLst>
              <a:ext uri="{FF2B5EF4-FFF2-40B4-BE49-F238E27FC236}">
                <a16:creationId xmlns:a16="http://schemas.microsoft.com/office/drawing/2014/main" id="{34447C40-1983-CC44-888F-AC5C2F448092}"/>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594225" y="3446463"/>
            <a:ext cx="2354263" cy="164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46" name="Tekstvak 4">
            <a:extLst>
              <a:ext uri="{FF2B5EF4-FFF2-40B4-BE49-F238E27FC236}">
                <a16:creationId xmlns:a16="http://schemas.microsoft.com/office/drawing/2014/main" id="{359B9AF2-916C-8E4B-9B5C-0A3498667DCB}"/>
              </a:ext>
            </a:extLst>
          </p:cNvPr>
          <p:cNvSpPr txBox="1">
            <a:spLocks noChangeArrowheads="1"/>
          </p:cNvSpPr>
          <p:nvPr/>
        </p:nvSpPr>
        <p:spPr bwMode="auto">
          <a:xfrm>
            <a:off x="1839481" y="262776"/>
            <a:ext cx="5415821" cy="584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b="1" dirty="0">
                <a:solidFill>
                  <a:srgbClr val="C00000"/>
                </a:solidFill>
              </a:rPr>
              <a:t>   </a:t>
            </a:r>
            <a:r>
              <a:rPr lang="nl-NL" altLang="en-NL" sz="3200" dirty="0">
                <a:solidFill>
                  <a:schemeClr val="tx1"/>
                </a:solidFill>
              </a:rPr>
              <a:t>Vier </a:t>
            </a:r>
            <a:r>
              <a:rPr lang="nl-NL" altLang="en-NL" sz="3200" dirty="0" err="1">
                <a:solidFill>
                  <a:schemeClr val="tx1"/>
                </a:solidFill>
              </a:rPr>
              <a:t>paradigmas</a:t>
            </a:r>
            <a:r>
              <a:rPr lang="nl-NL" altLang="en-NL" sz="3200" dirty="0">
                <a:solidFill>
                  <a:schemeClr val="tx1"/>
                </a:solidFill>
              </a:rPr>
              <a:t> / patronen</a:t>
            </a:r>
          </a:p>
        </p:txBody>
      </p:sp>
      <p:sp>
        <p:nvSpPr>
          <p:cNvPr id="14" name="Rechthoek 10">
            <a:extLst>
              <a:ext uri="{FF2B5EF4-FFF2-40B4-BE49-F238E27FC236}">
                <a16:creationId xmlns:a16="http://schemas.microsoft.com/office/drawing/2014/main" id="{146D278B-8B43-4E4C-9E64-7B740B8E18C2}"/>
              </a:ext>
            </a:extLst>
          </p:cNvPr>
          <p:cNvSpPr/>
          <p:nvPr/>
        </p:nvSpPr>
        <p:spPr>
          <a:xfrm rot="5400000">
            <a:off x="7356474" y="3182143"/>
            <a:ext cx="1462087" cy="49371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lIns="91430" tIns="45715" rIns="91430" bIns="45715" anchor="ctr"/>
          <a:lstStyle/>
          <a:p>
            <a:pPr algn="ctr">
              <a:defRPr/>
            </a:pPr>
            <a:r>
              <a:rPr lang="nl-NL" sz="2000" dirty="0">
                <a:solidFill>
                  <a:schemeClr val="tx1"/>
                </a:solidFill>
              </a:rPr>
              <a:t>ORDER</a:t>
            </a:r>
          </a:p>
        </p:txBody>
      </p:sp>
      <p:sp>
        <p:nvSpPr>
          <p:cNvPr id="15" name="Rechthoek 6">
            <a:extLst>
              <a:ext uri="{FF2B5EF4-FFF2-40B4-BE49-F238E27FC236}">
                <a16:creationId xmlns:a16="http://schemas.microsoft.com/office/drawing/2014/main" id="{91DABD82-8317-A34F-8929-43D349C9ADAE}"/>
              </a:ext>
            </a:extLst>
          </p:cNvPr>
          <p:cNvSpPr/>
          <p:nvPr/>
        </p:nvSpPr>
        <p:spPr>
          <a:xfrm rot="5400000" flipV="1">
            <a:off x="136527" y="3142133"/>
            <a:ext cx="1598612" cy="65881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lIns="91430" tIns="45715" rIns="91430" bIns="45715" anchor="ctr"/>
          <a:lstStyle/>
          <a:p>
            <a:pPr algn="ctr">
              <a:defRPr/>
            </a:pPr>
            <a:r>
              <a:rPr lang="nl-NL" sz="2000" dirty="0">
                <a:solidFill>
                  <a:schemeClr val="tx1"/>
                </a:solidFill>
              </a:rPr>
              <a:t>UNORDER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25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4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54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3" presetClass="entr" presetSubtype="10" fill="hold" nodeType="click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blinds(horizontal)">
                                      <p:cBhvr>
                                        <p:cTn id="31" dur="500"/>
                                        <p:tgtEl>
                                          <p:spTgt spid="3"/>
                                        </p:tgtEl>
                                      </p:cBhvr>
                                    </p:animEffect>
                                  </p:childTnLst>
                                </p:cTn>
                              </p:par>
                            </p:childTnLst>
                          </p:cTn>
                        </p:par>
                      </p:childTnLst>
                    </p:cTn>
                  </p:par>
                  <p:par>
                    <p:cTn id="32" fill="hold">
                      <p:stCondLst>
                        <p:cond delay="indefinite"/>
                      </p:stCondLst>
                      <p:childTnLst>
                        <p:par>
                          <p:cTn id="33" fill="hold">
                            <p:stCondLst>
                              <p:cond delay="0"/>
                            </p:stCondLst>
                            <p:childTnLst>
                              <p:par>
                                <p:cTn id="34" presetID="3" presetClass="entr" presetSubtype="10" fill="hold" nodeType="clickEffect">
                                  <p:stCondLst>
                                    <p:cond delay="0"/>
                                  </p:stCondLst>
                                  <p:childTnLst>
                                    <p:set>
                                      <p:cBhvr>
                                        <p:cTn id="35" dur="1" fill="hold">
                                          <p:stCondLst>
                                            <p:cond delay="0"/>
                                          </p:stCondLst>
                                        </p:cTn>
                                        <p:tgtEl>
                                          <p:spTgt spid="30">
                                            <p:txEl>
                                              <p:pRg st="0" end="0"/>
                                            </p:txEl>
                                          </p:spTgt>
                                        </p:tgtEl>
                                        <p:attrNameLst>
                                          <p:attrName>style.visibility</p:attrName>
                                        </p:attrNameLst>
                                      </p:cBhvr>
                                      <p:to>
                                        <p:strVal val="visible"/>
                                      </p:to>
                                    </p:set>
                                    <p:animEffect transition="in" filter="blinds(horizontal)">
                                      <p:cBhvr>
                                        <p:cTn id="36" dur="500"/>
                                        <p:tgtEl>
                                          <p:spTgt spid="30">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4"/>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7" grpId="0"/>
      <p:bldP spid="22538" grpId="0"/>
      <p:bldP spid="22540" grpId="0"/>
      <p:bldP spid="14" grpId="0" animBg="1"/>
      <p:bldP spid="1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73C9E-4F8F-4076-99EA-287CA0443E63}"/>
              </a:ext>
            </a:extLst>
          </p:cNvPr>
          <p:cNvSpPr>
            <a:spLocks noGrp="1"/>
          </p:cNvSpPr>
          <p:nvPr>
            <p:ph type="title"/>
          </p:nvPr>
        </p:nvSpPr>
        <p:spPr/>
        <p:txBody>
          <a:bodyPr/>
          <a:lstStyle/>
          <a:p>
            <a:r>
              <a:rPr lang="en-GB" dirty="0">
                <a:solidFill>
                  <a:schemeClr val="tx1"/>
                </a:solidFill>
              </a:rPr>
              <a:t>W</a:t>
            </a:r>
            <a:r>
              <a:rPr lang="en-NL" dirty="0">
                <a:solidFill>
                  <a:schemeClr val="tx1"/>
                </a:solidFill>
              </a:rPr>
              <a:t>at is kwaliteit?</a:t>
            </a:r>
          </a:p>
        </p:txBody>
      </p:sp>
      <p:sp>
        <p:nvSpPr>
          <p:cNvPr id="3" name="Content Placeholder 2">
            <a:extLst>
              <a:ext uri="{FF2B5EF4-FFF2-40B4-BE49-F238E27FC236}">
                <a16:creationId xmlns:a16="http://schemas.microsoft.com/office/drawing/2014/main" id="{DDB71240-1500-03C1-249D-33CD0A06187E}"/>
              </a:ext>
            </a:extLst>
          </p:cNvPr>
          <p:cNvSpPr>
            <a:spLocks noGrp="1"/>
          </p:cNvSpPr>
          <p:nvPr>
            <p:ph idx="1"/>
          </p:nvPr>
        </p:nvSpPr>
        <p:spPr>
          <a:xfrm>
            <a:off x="395536" y="1844824"/>
            <a:ext cx="7990656" cy="4114800"/>
          </a:xfrm>
        </p:spPr>
        <p:txBody>
          <a:bodyPr/>
          <a:lstStyle/>
          <a:p>
            <a:r>
              <a:rPr lang="en-NL" i="1" dirty="0">
                <a:solidFill>
                  <a:srgbClr val="0070C0"/>
                </a:solidFill>
              </a:rPr>
              <a:t>Quality is conformance to requirements </a:t>
            </a:r>
            <a:r>
              <a:rPr lang="en-NL" dirty="0">
                <a:solidFill>
                  <a:srgbClr val="0070C0"/>
                </a:solidFill>
              </a:rPr>
              <a:t>(Crosby, 1979)</a:t>
            </a:r>
          </a:p>
          <a:p>
            <a:pPr lvl="1"/>
            <a:r>
              <a:rPr lang="en-GB" dirty="0">
                <a:solidFill>
                  <a:srgbClr val="0070C0"/>
                </a:solidFill>
              </a:rPr>
              <a:t>de ‘</a:t>
            </a:r>
            <a:r>
              <a:rPr lang="en-GB" dirty="0" err="1">
                <a:solidFill>
                  <a:srgbClr val="0070C0"/>
                </a:solidFill>
              </a:rPr>
              <a:t>preciezen</a:t>
            </a:r>
            <a:r>
              <a:rPr lang="en-GB" dirty="0">
                <a:solidFill>
                  <a:srgbClr val="0070C0"/>
                </a:solidFill>
              </a:rPr>
              <a:t>’</a:t>
            </a:r>
            <a:endParaRPr lang="en-NL" dirty="0">
              <a:solidFill>
                <a:srgbClr val="0070C0"/>
              </a:solidFill>
            </a:endParaRPr>
          </a:p>
          <a:p>
            <a:r>
              <a:rPr lang="en-NL" i="1" dirty="0">
                <a:solidFill>
                  <a:srgbClr val="FFC000"/>
                </a:solidFill>
              </a:rPr>
              <a:t>Quality is fitness for use </a:t>
            </a:r>
            <a:r>
              <a:rPr lang="en-NL" dirty="0">
                <a:solidFill>
                  <a:srgbClr val="FFC000"/>
                </a:solidFill>
              </a:rPr>
              <a:t>(Juran, 1992)</a:t>
            </a:r>
          </a:p>
          <a:p>
            <a:pPr lvl="1"/>
            <a:r>
              <a:rPr lang="en-GB" dirty="0">
                <a:solidFill>
                  <a:srgbClr val="FFC000"/>
                </a:solidFill>
              </a:rPr>
              <a:t>d</a:t>
            </a:r>
            <a:r>
              <a:rPr lang="en-NL" dirty="0">
                <a:solidFill>
                  <a:srgbClr val="FFC000"/>
                </a:solidFill>
              </a:rPr>
              <a:t>e klant</a:t>
            </a:r>
          </a:p>
          <a:p>
            <a:r>
              <a:rPr lang="en-NL" i="1" dirty="0">
                <a:solidFill>
                  <a:srgbClr val="00B050"/>
                </a:solidFill>
              </a:rPr>
              <a:t>Quality cannot be defined </a:t>
            </a:r>
            <a:r>
              <a:rPr lang="en-NL" dirty="0">
                <a:solidFill>
                  <a:srgbClr val="00B050"/>
                </a:solidFill>
              </a:rPr>
              <a:t>(Pirsig, 1972).</a:t>
            </a:r>
          </a:p>
          <a:p>
            <a:pPr lvl="1"/>
            <a:r>
              <a:rPr lang="nl-NL" dirty="0">
                <a:solidFill>
                  <a:srgbClr val="00B050"/>
                </a:solidFill>
              </a:rPr>
              <a:t>de filosoof / professional</a:t>
            </a:r>
            <a:endParaRPr lang="en-NL" dirty="0">
              <a:solidFill>
                <a:srgbClr val="00B050"/>
              </a:solidFill>
            </a:endParaRPr>
          </a:p>
          <a:p>
            <a:r>
              <a:rPr lang="en-NL" i="1" dirty="0">
                <a:solidFill>
                  <a:srgbClr val="00A7A2"/>
                </a:solidFill>
              </a:rPr>
              <a:t>Quality is dynamic </a:t>
            </a:r>
            <a:r>
              <a:rPr lang="en-NL" dirty="0">
                <a:solidFill>
                  <a:srgbClr val="00A7A2"/>
                </a:solidFill>
              </a:rPr>
              <a:t>(Pirsig, 1991)</a:t>
            </a:r>
          </a:p>
          <a:p>
            <a:pPr lvl="1"/>
            <a:r>
              <a:rPr lang="nl-NL" dirty="0">
                <a:solidFill>
                  <a:srgbClr val="00A7A2"/>
                </a:solidFill>
              </a:rPr>
              <a:t>De ‘rekkelijken’</a:t>
            </a:r>
            <a:endParaRPr lang="en-NL" dirty="0">
              <a:solidFill>
                <a:srgbClr val="00A7A2"/>
              </a:solidFill>
            </a:endParaRPr>
          </a:p>
        </p:txBody>
      </p:sp>
    </p:spTree>
    <p:extLst>
      <p:ext uri="{BB962C8B-B14F-4D97-AF65-F5344CB8AC3E}">
        <p14:creationId xmlns:p14="http://schemas.microsoft.com/office/powerpoint/2010/main" val="3780348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el 1">
            <a:extLst>
              <a:ext uri="{FF2B5EF4-FFF2-40B4-BE49-F238E27FC236}">
                <a16:creationId xmlns:a16="http://schemas.microsoft.com/office/drawing/2014/main" id="{4BBE85DB-CEB0-C841-8738-2571C7D2CC97}"/>
              </a:ext>
            </a:extLst>
          </p:cNvPr>
          <p:cNvSpPr>
            <a:spLocks noGrp="1" noChangeArrowheads="1"/>
          </p:cNvSpPr>
          <p:nvPr>
            <p:ph type="title"/>
          </p:nvPr>
        </p:nvSpPr>
        <p:spPr>
          <a:xfrm>
            <a:off x="395536" y="650900"/>
            <a:ext cx="7489080" cy="663550"/>
          </a:xfrm>
        </p:spPr>
        <p:txBody>
          <a:bodyPr/>
          <a:lstStyle/>
          <a:p>
            <a:r>
              <a:rPr lang="en-GB" altLang="en-NL" sz="2800" dirty="0" err="1">
                <a:solidFill>
                  <a:srgbClr val="00A7A2"/>
                </a:solidFill>
                <a:ea typeface="ＭＳ Ｐゴシック" panose="020B0600070205080204" pitchFamily="34" charset="-128"/>
              </a:rPr>
              <a:t>Discussie</a:t>
            </a:r>
            <a:r>
              <a:rPr lang="en-GB" altLang="en-NL" sz="2800" dirty="0">
                <a:solidFill>
                  <a:srgbClr val="00A7A2"/>
                </a:solidFill>
                <a:ea typeface="ＭＳ Ｐゴシック" panose="020B0600070205080204" pitchFamily="34" charset="-128"/>
              </a:rPr>
              <a:t> Dutch Academy for Quality</a:t>
            </a:r>
          </a:p>
        </p:txBody>
      </p:sp>
      <p:sp>
        <p:nvSpPr>
          <p:cNvPr id="3" name="Tijdelijke aanduiding voor inhoud 2">
            <a:extLst>
              <a:ext uri="{FF2B5EF4-FFF2-40B4-BE49-F238E27FC236}">
                <a16:creationId xmlns:a16="http://schemas.microsoft.com/office/drawing/2014/main" id="{242FD9AD-5F16-2941-9016-BDD086047EC7}"/>
              </a:ext>
            </a:extLst>
          </p:cNvPr>
          <p:cNvSpPr>
            <a:spLocks noGrp="1" noChangeArrowheads="1"/>
          </p:cNvSpPr>
          <p:nvPr>
            <p:ph idx="1"/>
          </p:nvPr>
        </p:nvSpPr>
        <p:spPr>
          <a:xfrm>
            <a:off x="762000" y="1762125"/>
            <a:ext cx="7881938" cy="3108325"/>
          </a:xfrm>
        </p:spPr>
        <p:txBody>
          <a:bodyPr/>
          <a:lstStyle/>
          <a:p>
            <a:pPr marL="0" indent="0">
              <a:buFont typeface="Zapf Dingbats" pitchFamily="123" charset="2"/>
              <a:buNone/>
            </a:pPr>
            <a:r>
              <a:rPr lang="en-GB" altLang="en-NL" dirty="0">
                <a:ea typeface="ＭＳ Ｐゴシック" panose="020B0600070205080204" pitchFamily="34" charset="-128"/>
              </a:rPr>
              <a:t>Initiator:</a:t>
            </a:r>
          </a:p>
          <a:p>
            <a:pPr marL="0" indent="0">
              <a:buFont typeface="Zapf Dingbats" pitchFamily="123" charset="2"/>
              <a:buNone/>
            </a:pPr>
            <a:endParaRPr lang="en-GB" altLang="en-NL" dirty="0">
              <a:ea typeface="ＭＳ Ｐゴシック" panose="020B0600070205080204" pitchFamily="34" charset="-128"/>
            </a:endParaRPr>
          </a:p>
          <a:p>
            <a:pPr marL="0" indent="0">
              <a:buFont typeface="Zapf Dingbats" pitchFamily="123" charset="2"/>
              <a:buNone/>
            </a:pPr>
            <a:r>
              <a:rPr lang="en-GB" altLang="en-NL" dirty="0" err="1">
                <a:ea typeface="ＭＳ Ｐゴシック" panose="020B0600070205080204" pitchFamily="34" charset="-128"/>
              </a:rPr>
              <a:t>Vinkenburg</a:t>
            </a:r>
            <a:r>
              <a:rPr lang="en-GB" altLang="en-NL" dirty="0">
                <a:ea typeface="ＭＳ Ｐゴシック" panose="020B0600070205080204" pitchFamily="34" charset="-128"/>
              </a:rPr>
              <a:t>, H. (2010), </a:t>
            </a:r>
          </a:p>
          <a:p>
            <a:pPr marL="0" indent="0">
              <a:buFont typeface="Zapf Dingbats" pitchFamily="123" charset="2"/>
              <a:buNone/>
            </a:pPr>
            <a:r>
              <a:rPr lang="en-GB" altLang="en-NL" dirty="0" err="1">
                <a:ea typeface="ＭＳ Ｐゴシック" panose="020B0600070205080204" pitchFamily="34" charset="-128"/>
              </a:rPr>
              <a:t>Naar</a:t>
            </a:r>
            <a:r>
              <a:rPr lang="en-GB" altLang="en-NL" dirty="0">
                <a:ea typeface="ＭＳ Ｐゴシック" panose="020B0600070205080204" pitchFamily="34" charset="-128"/>
              </a:rPr>
              <a:t> </a:t>
            </a:r>
            <a:r>
              <a:rPr lang="en-GB" altLang="en-NL" dirty="0" err="1">
                <a:ea typeface="ＭＳ Ｐゴシック" panose="020B0600070205080204" pitchFamily="34" charset="-128"/>
              </a:rPr>
              <a:t>een</a:t>
            </a:r>
            <a:r>
              <a:rPr lang="en-GB" altLang="en-NL" dirty="0">
                <a:ea typeface="ＭＳ Ｐゴシック" panose="020B0600070205080204" pitchFamily="34" charset="-128"/>
              </a:rPr>
              <a:t> </a:t>
            </a:r>
            <a:r>
              <a:rPr lang="en-GB" altLang="en-NL" dirty="0" err="1">
                <a:ea typeface="ＭＳ Ｐゴシック" panose="020B0600070205080204" pitchFamily="34" charset="-128"/>
              </a:rPr>
              <a:t>derde</a:t>
            </a:r>
            <a:r>
              <a:rPr lang="en-GB" altLang="en-NL" dirty="0">
                <a:ea typeface="ＭＳ Ｐゴシック" panose="020B0600070205080204" pitchFamily="34" charset="-128"/>
              </a:rPr>
              <a:t> school</a:t>
            </a:r>
          </a:p>
          <a:p>
            <a:pPr marL="0" indent="0">
              <a:buFont typeface="Zapf Dingbats" pitchFamily="123" charset="2"/>
              <a:buNone/>
            </a:pPr>
            <a:r>
              <a:rPr lang="en-GB" altLang="en-NL" dirty="0">
                <a:ea typeface="ＭＳ Ｐゴシック" panose="020B0600070205080204" pitchFamily="34" charset="-128"/>
              </a:rPr>
              <a:t> in de </a:t>
            </a:r>
            <a:r>
              <a:rPr lang="en-GB" altLang="en-NL" dirty="0" err="1">
                <a:ea typeface="ＭＳ Ｐゴシック" panose="020B0600070205080204" pitchFamily="34" charset="-128"/>
              </a:rPr>
              <a:t>kwaliteitskunde</a:t>
            </a:r>
            <a:r>
              <a:rPr lang="en-GB" altLang="en-NL" dirty="0">
                <a:ea typeface="ＭＳ Ｐゴシック" panose="020B0600070205080204" pitchFamily="34" charset="-128"/>
              </a:rPr>
              <a:t>, </a:t>
            </a:r>
          </a:p>
          <a:p>
            <a:pPr marL="0" indent="0">
              <a:buFont typeface="Zapf Dingbats" pitchFamily="123" charset="2"/>
              <a:buNone/>
            </a:pPr>
            <a:r>
              <a:rPr lang="en-GB" altLang="en-NL" i="1" dirty="0" err="1">
                <a:ea typeface="ＭＳ Ｐゴシック" panose="020B0600070205080204" pitchFamily="34" charset="-128"/>
              </a:rPr>
              <a:t>Synaps</a:t>
            </a:r>
            <a:r>
              <a:rPr lang="en-GB" altLang="en-NL" i="1" dirty="0">
                <a:ea typeface="ＭＳ Ｐゴシック" panose="020B0600070205080204" pitchFamily="34" charset="-128"/>
              </a:rPr>
              <a:t> 31</a:t>
            </a:r>
            <a:r>
              <a:rPr lang="en-GB" altLang="en-NL" dirty="0">
                <a:ea typeface="ＭＳ Ｐゴシック" panose="020B0600070205080204" pitchFamily="34" charset="-128"/>
              </a:rPr>
              <a:t>, pp 3-5</a:t>
            </a:r>
          </a:p>
        </p:txBody>
      </p:sp>
      <p:pic>
        <p:nvPicPr>
          <p:cNvPr id="6" name="Afbeelding 5">
            <a:extLst>
              <a:ext uri="{FF2B5EF4-FFF2-40B4-BE49-F238E27FC236}">
                <a16:creationId xmlns:a16="http://schemas.microsoft.com/office/drawing/2014/main" id="{9A64DCF7-BBC4-2141-B644-1AFD740C5D5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157788" y="2168525"/>
            <a:ext cx="2271712" cy="288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kstvak 6">
            <a:extLst>
              <a:ext uri="{FF2B5EF4-FFF2-40B4-BE49-F238E27FC236}">
                <a16:creationId xmlns:a16="http://schemas.microsoft.com/office/drawing/2014/main" id="{23917556-8293-5F4E-93C1-75EDE30A4943}"/>
              </a:ext>
            </a:extLst>
          </p:cNvPr>
          <p:cNvSpPr txBox="1">
            <a:spLocks noChangeArrowheads="1"/>
          </p:cNvSpPr>
          <p:nvPr/>
        </p:nvSpPr>
        <p:spPr bwMode="auto">
          <a:xfrm>
            <a:off x="5127625" y="5173663"/>
            <a:ext cx="2324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GB" altLang="en-NL" sz="1800">
                <a:solidFill>
                  <a:schemeClr val="tx1"/>
                </a:solidFill>
              </a:rPr>
              <a:t>Dr. Huub Vinkenburg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el 1">
            <a:extLst>
              <a:ext uri="{FF2B5EF4-FFF2-40B4-BE49-F238E27FC236}">
                <a16:creationId xmlns:a16="http://schemas.microsoft.com/office/drawing/2014/main" id="{EA214186-3603-244F-8EB3-3B0A1D371AA9}"/>
              </a:ext>
            </a:extLst>
          </p:cNvPr>
          <p:cNvSpPr>
            <a:spLocks noGrp="1" noChangeArrowheads="1"/>
          </p:cNvSpPr>
          <p:nvPr>
            <p:ph type="title"/>
          </p:nvPr>
        </p:nvSpPr>
        <p:spPr>
          <a:xfrm>
            <a:off x="395536" y="395287"/>
            <a:ext cx="7561088" cy="540643"/>
          </a:xfrm>
        </p:spPr>
        <p:txBody>
          <a:bodyPr/>
          <a:lstStyle/>
          <a:p>
            <a:r>
              <a:rPr lang="en-GB" altLang="en-NL" sz="2800" dirty="0" err="1">
                <a:solidFill>
                  <a:srgbClr val="00ACB0"/>
                </a:solidFill>
                <a:ea typeface="ＭＳ Ｐゴシック" panose="020B0600070205080204" pitchFamily="34" charset="-128"/>
              </a:rPr>
              <a:t>Discussie</a:t>
            </a:r>
            <a:r>
              <a:rPr lang="en-GB" altLang="en-NL" sz="2800" dirty="0">
                <a:solidFill>
                  <a:srgbClr val="00ACB0"/>
                </a:solidFill>
                <a:ea typeface="ＭＳ Ｐゴシック" panose="020B0600070205080204" pitchFamily="34" charset="-128"/>
              </a:rPr>
              <a:t> Dutch Academy for Quality</a:t>
            </a:r>
          </a:p>
        </p:txBody>
      </p:sp>
      <p:sp>
        <p:nvSpPr>
          <p:cNvPr id="3" name="Tijdelijke aanduiding voor inhoud 2">
            <a:extLst>
              <a:ext uri="{FF2B5EF4-FFF2-40B4-BE49-F238E27FC236}">
                <a16:creationId xmlns:a16="http://schemas.microsoft.com/office/drawing/2014/main" id="{FC0DB2BF-BFB0-E441-8A51-F6FC2FA81DB8}"/>
              </a:ext>
            </a:extLst>
          </p:cNvPr>
          <p:cNvSpPr>
            <a:spLocks noGrp="1"/>
          </p:cNvSpPr>
          <p:nvPr>
            <p:ph idx="1"/>
          </p:nvPr>
        </p:nvSpPr>
        <p:spPr>
          <a:xfrm>
            <a:off x="755650" y="1572601"/>
            <a:ext cx="7881938" cy="2326791"/>
          </a:xfrm>
        </p:spPr>
        <p:txBody>
          <a:bodyPr/>
          <a:lstStyle/>
          <a:p>
            <a:pPr marL="0" indent="0">
              <a:buFont typeface="Zapf Dingbats" charset="0"/>
              <a:buNone/>
              <a:defRPr/>
            </a:pPr>
            <a:r>
              <a:rPr lang="en-GB" sz="1800" dirty="0">
                <a:cs typeface="+mn-cs"/>
              </a:rPr>
              <a:t>Van Kemenade E.A. &amp; </a:t>
            </a:r>
            <a:r>
              <a:rPr lang="en-GB" sz="1800" dirty="0" err="1">
                <a:cs typeface="+mn-cs"/>
              </a:rPr>
              <a:t>Hardjono</a:t>
            </a:r>
            <a:r>
              <a:rPr lang="en-GB" sz="1800" dirty="0">
                <a:cs typeface="+mn-cs"/>
              </a:rPr>
              <a:t> T.W. (2018) "Twenty-first century Total Quality Management: the Emergence Paradigm", </a:t>
            </a:r>
            <a:r>
              <a:rPr lang="en-GB" sz="1800" i="1" dirty="0">
                <a:cs typeface="+mn-cs"/>
              </a:rPr>
              <a:t>The TQM Journal</a:t>
            </a:r>
            <a:r>
              <a:rPr lang="en-GB" sz="1800" dirty="0">
                <a:cs typeface="+mn-cs"/>
              </a:rPr>
              <a:t>, </a:t>
            </a:r>
            <a:r>
              <a:rPr lang="en-GB" sz="1800" dirty="0">
                <a:cs typeface="+mn-cs"/>
                <a:hlinkClick r:id="rId2"/>
              </a:rPr>
              <a:t>https://doi.org/10.1108/TQM-04-2018-0045</a:t>
            </a:r>
            <a:endParaRPr lang="en-GB" sz="1800" dirty="0">
              <a:cs typeface="+mn-cs"/>
            </a:endParaRPr>
          </a:p>
          <a:p>
            <a:pPr marL="0" indent="0">
              <a:buFont typeface="Zapf Dingbats" charset="0"/>
              <a:buNone/>
              <a:defRPr/>
            </a:pPr>
            <a:r>
              <a:rPr lang="en-GB" sz="1800" dirty="0" err="1">
                <a:cs typeface="+mn-cs"/>
              </a:rPr>
              <a:t>Hardjono</a:t>
            </a:r>
            <a:r>
              <a:rPr lang="en-GB" sz="1800" dirty="0">
                <a:cs typeface="+mn-cs"/>
              </a:rPr>
              <a:t>, T.W. &amp;  Van Kemenade E.A. (2020),  </a:t>
            </a:r>
            <a:r>
              <a:rPr lang="en-GB" sz="1800" i="1" dirty="0">
                <a:cs typeface="+mn-cs"/>
              </a:rPr>
              <a:t>The emergence paradigm</a:t>
            </a:r>
            <a:r>
              <a:rPr lang="en-GB" sz="1800" dirty="0">
                <a:cs typeface="+mn-cs"/>
              </a:rPr>
              <a:t>. </a:t>
            </a:r>
            <a:r>
              <a:rPr lang="en-GB" sz="1800" i="1" dirty="0">
                <a:cs typeface="+mn-cs"/>
              </a:rPr>
              <a:t>A way towards radical innovation. </a:t>
            </a:r>
            <a:r>
              <a:rPr lang="en-GB" sz="1800" dirty="0">
                <a:cs typeface="+mn-cs"/>
              </a:rPr>
              <a:t>Cham: Springer</a:t>
            </a:r>
            <a:endParaRPr lang="en-GB" dirty="0">
              <a:cs typeface="+mn-cs"/>
            </a:endParaRPr>
          </a:p>
        </p:txBody>
      </p:sp>
      <p:pic>
        <p:nvPicPr>
          <p:cNvPr id="7" name="Afbeelding 6">
            <a:extLst>
              <a:ext uri="{FF2B5EF4-FFF2-40B4-BE49-F238E27FC236}">
                <a16:creationId xmlns:a16="http://schemas.microsoft.com/office/drawing/2014/main" id="{F0BDD972-721E-4446-B455-3539A90DA7F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09169" y="3339088"/>
            <a:ext cx="2374900" cy="237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kstvak 7">
            <a:extLst>
              <a:ext uri="{FF2B5EF4-FFF2-40B4-BE49-F238E27FC236}">
                <a16:creationId xmlns:a16="http://schemas.microsoft.com/office/drawing/2014/main" id="{1213313C-97C0-8744-AB9A-DB36741E0A33}"/>
              </a:ext>
            </a:extLst>
          </p:cNvPr>
          <p:cNvSpPr txBox="1">
            <a:spLocks noChangeArrowheads="1"/>
          </p:cNvSpPr>
          <p:nvPr/>
        </p:nvSpPr>
        <p:spPr bwMode="auto">
          <a:xfrm>
            <a:off x="3724275" y="5967477"/>
            <a:ext cx="2990850" cy="369888"/>
          </a:xfrm>
          <a:prstGeom prst="rect">
            <a:avLst/>
          </a:prstGeom>
          <a:blipFill>
            <a:blip r:embed="rId4"/>
            <a:tile tx="0" ty="0" sx="100000" sy="100000" flip="none" algn="tl"/>
          </a:blipFill>
          <a:ln>
            <a:noFill/>
          </a:ln>
        </p:spPr>
        <p:txBody>
          <a:bodyPr wrap="none">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GB" altLang="en-NL" sz="1800" dirty="0">
                <a:solidFill>
                  <a:schemeClr val="tx1"/>
                </a:solidFill>
              </a:rPr>
              <a:t>Prof. </a:t>
            </a:r>
            <a:r>
              <a:rPr lang="en-GB" altLang="en-NL" sz="1800" dirty="0" err="1">
                <a:solidFill>
                  <a:schemeClr val="tx1"/>
                </a:solidFill>
              </a:rPr>
              <a:t>dr.</a:t>
            </a:r>
            <a:r>
              <a:rPr lang="en-GB" altLang="en-NL" sz="1800" dirty="0">
                <a:solidFill>
                  <a:schemeClr val="tx1"/>
                </a:solidFill>
              </a:rPr>
              <a:t> </a:t>
            </a:r>
            <a:r>
              <a:rPr lang="en-GB" altLang="en-NL" sz="1800" dirty="0" err="1">
                <a:solidFill>
                  <a:schemeClr val="tx1"/>
                </a:solidFill>
              </a:rPr>
              <a:t>ing</a:t>
            </a:r>
            <a:r>
              <a:rPr lang="en-GB" altLang="en-NL" sz="1800" dirty="0">
                <a:solidFill>
                  <a:schemeClr val="tx1"/>
                </a:solidFill>
              </a:rPr>
              <a:t>. Teun </a:t>
            </a:r>
            <a:r>
              <a:rPr lang="en-GB" altLang="en-NL" sz="1800" dirty="0" err="1">
                <a:solidFill>
                  <a:schemeClr val="tx1"/>
                </a:solidFill>
              </a:rPr>
              <a:t>Hardjono</a:t>
            </a:r>
            <a:endParaRPr lang="en-GB" altLang="en-NL" sz="1800" dirty="0">
              <a:solidFill>
                <a:schemeClr val="tx1"/>
              </a:solidFill>
            </a:endParaRPr>
          </a:p>
        </p:txBody>
      </p:sp>
      <p:pic>
        <p:nvPicPr>
          <p:cNvPr id="9" name="Afbeelding 8">
            <a:extLst>
              <a:ext uri="{FF2B5EF4-FFF2-40B4-BE49-F238E27FC236}">
                <a16:creationId xmlns:a16="http://schemas.microsoft.com/office/drawing/2014/main" id="{296676A5-BAD6-254B-9389-E125CC5E420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08038" y="3358138"/>
            <a:ext cx="2540000" cy="235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kstvak 9">
            <a:extLst>
              <a:ext uri="{FF2B5EF4-FFF2-40B4-BE49-F238E27FC236}">
                <a16:creationId xmlns:a16="http://schemas.microsoft.com/office/drawing/2014/main" id="{23B8A82D-8E37-8548-B07F-E8D342B41F30}"/>
              </a:ext>
            </a:extLst>
          </p:cNvPr>
          <p:cNvSpPr txBox="1">
            <a:spLocks noChangeArrowheads="1"/>
          </p:cNvSpPr>
          <p:nvPr/>
        </p:nvSpPr>
        <p:spPr bwMode="auto">
          <a:xfrm>
            <a:off x="755650" y="5969065"/>
            <a:ext cx="2968625" cy="368300"/>
          </a:xfrm>
          <a:prstGeom prst="rect">
            <a:avLst/>
          </a:prstGeom>
          <a:blipFill>
            <a:blip r:embed="rId4"/>
            <a:tile tx="0" ty="0" sx="100000" sy="100000" flip="none" algn="tl"/>
          </a:blipFill>
          <a:ln>
            <a:noFill/>
          </a:ln>
        </p:spPr>
        <p:txBody>
          <a:bodyPr wrap="none">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GB" altLang="en-NL" sz="1800" dirty="0" err="1">
                <a:solidFill>
                  <a:schemeClr val="tx1"/>
                </a:solidFill>
              </a:rPr>
              <a:t>Dr.</a:t>
            </a:r>
            <a:r>
              <a:rPr lang="en-GB" altLang="en-NL" sz="1800" dirty="0">
                <a:solidFill>
                  <a:schemeClr val="tx1"/>
                </a:solidFill>
              </a:rPr>
              <a:t> Everard van Kemenade</a:t>
            </a:r>
          </a:p>
        </p:txBody>
      </p:sp>
      <p:pic>
        <p:nvPicPr>
          <p:cNvPr id="4" name="Picture 3" descr="A red book on a table&#10;&#10;Description automatically generated with low confidence">
            <a:extLst>
              <a:ext uri="{FF2B5EF4-FFF2-40B4-BE49-F238E27FC236}">
                <a16:creationId xmlns:a16="http://schemas.microsoft.com/office/drawing/2014/main" id="{7A9AD0CC-7C3F-5689-60CB-AA24FBBF5B0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78624" y="3358138"/>
            <a:ext cx="2157338" cy="23558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ekstvak 2">
            <a:extLst>
              <a:ext uri="{FF2B5EF4-FFF2-40B4-BE49-F238E27FC236}">
                <a16:creationId xmlns:a16="http://schemas.microsoft.com/office/drawing/2014/main" id="{A457E7FB-940C-1B41-85B7-E8E6E75E7ECC}"/>
              </a:ext>
            </a:extLst>
          </p:cNvPr>
          <p:cNvSpPr txBox="1">
            <a:spLocks noChangeArrowheads="1"/>
          </p:cNvSpPr>
          <p:nvPr/>
        </p:nvSpPr>
        <p:spPr bwMode="auto">
          <a:xfrm>
            <a:off x="0" y="0"/>
            <a:ext cx="9144000" cy="65563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a:p>
            <a:pPr>
              <a:spcBef>
                <a:spcPct val="0"/>
              </a:spcBef>
              <a:buClrTx/>
              <a:buSzTx/>
              <a:buFontTx/>
              <a:buNone/>
            </a:pPr>
            <a:endParaRPr lang="en-GB" altLang="en-NL" sz="1400">
              <a:solidFill>
                <a:schemeClr val="tx1"/>
              </a:solidFill>
            </a:endParaRPr>
          </a:p>
        </p:txBody>
      </p:sp>
      <p:sp>
        <p:nvSpPr>
          <p:cNvPr id="21506" name="Tekstvak 4">
            <a:extLst>
              <a:ext uri="{FF2B5EF4-FFF2-40B4-BE49-F238E27FC236}">
                <a16:creationId xmlns:a16="http://schemas.microsoft.com/office/drawing/2014/main" id="{1DD146AA-3C25-3F43-A801-060BF89F5790}"/>
              </a:ext>
            </a:extLst>
          </p:cNvPr>
          <p:cNvSpPr txBox="1">
            <a:spLocks noChangeArrowheads="1"/>
          </p:cNvSpPr>
          <p:nvPr/>
        </p:nvSpPr>
        <p:spPr bwMode="auto">
          <a:xfrm>
            <a:off x="4286250" y="1643063"/>
            <a:ext cx="4699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endParaRPr lang="nl-NL" altLang="en-NL" sz="1400">
              <a:solidFill>
                <a:schemeClr val="tx1"/>
              </a:solidFill>
            </a:endParaRPr>
          </a:p>
        </p:txBody>
      </p:sp>
      <p:sp>
        <p:nvSpPr>
          <p:cNvPr id="12" name="Rechthoek 11">
            <a:extLst>
              <a:ext uri="{FF2B5EF4-FFF2-40B4-BE49-F238E27FC236}">
                <a16:creationId xmlns:a16="http://schemas.microsoft.com/office/drawing/2014/main" id="{21AC5697-04FA-5047-B392-F674781135FF}"/>
              </a:ext>
            </a:extLst>
          </p:cNvPr>
          <p:cNvSpPr/>
          <p:nvPr/>
        </p:nvSpPr>
        <p:spPr>
          <a:xfrm>
            <a:off x="2638425" y="1470025"/>
            <a:ext cx="1428750" cy="4286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30" tIns="45715" rIns="91430" bIns="45715" anchor="ctr"/>
          <a:lstStyle/>
          <a:p>
            <a:pPr algn="ctr">
              <a:defRPr/>
            </a:pPr>
            <a:endParaRPr lang="nl-NL" sz="2400" b="1" i="1" dirty="0">
              <a:solidFill>
                <a:schemeClr val="tx1"/>
              </a:solidFill>
            </a:endParaRPr>
          </a:p>
        </p:txBody>
      </p:sp>
      <p:sp>
        <p:nvSpPr>
          <p:cNvPr id="9" name="Rechthoek 8">
            <a:extLst>
              <a:ext uri="{FF2B5EF4-FFF2-40B4-BE49-F238E27FC236}">
                <a16:creationId xmlns:a16="http://schemas.microsoft.com/office/drawing/2014/main" id="{CBB6ECE3-21A9-E649-9C7D-BBE04618397B}"/>
              </a:ext>
            </a:extLst>
          </p:cNvPr>
          <p:cNvSpPr/>
          <p:nvPr/>
        </p:nvSpPr>
        <p:spPr>
          <a:xfrm>
            <a:off x="3944938" y="860425"/>
            <a:ext cx="2214562" cy="50006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lIns="91430" tIns="45715" rIns="91430" bIns="45715" anchor="ctr"/>
          <a:lstStyle/>
          <a:p>
            <a:pPr algn="ctr">
              <a:defRPr/>
            </a:pPr>
            <a:endParaRPr lang="nl-NL" sz="2000" dirty="0">
              <a:solidFill>
                <a:schemeClr val="tx1"/>
              </a:solidFill>
            </a:endParaRPr>
          </a:p>
        </p:txBody>
      </p:sp>
      <p:sp>
        <p:nvSpPr>
          <p:cNvPr id="21517" name="Tekstvak 21">
            <a:extLst>
              <a:ext uri="{FF2B5EF4-FFF2-40B4-BE49-F238E27FC236}">
                <a16:creationId xmlns:a16="http://schemas.microsoft.com/office/drawing/2014/main" id="{3298DD18-3FD1-C643-9D42-02003D06CEA0}"/>
              </a:ext>
            </a:extLst>
          </p:cNvPr>
          <p:cNvSpPr txBox="1">
            <a:spLocks noChangeArrowheads="1"/>
          </p:cNvSpPr>
          <p:nvPr/>
        </p:nvSpPr>
        <p:spPr bwMode="auto">
          <a:xfrm>
            <a:off x="201613" y="1599287"/>
            <a:ext cx="1571625"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1400" i="1" dirty="0">
                <a:solidFill>
                  <a:schemeClr val="tx1"/>
                </a:solidFill>
              </a:rPr>
              <a:t>Quality:</a:t>
            </a:r>
          </a:p>
          <a:p>
            <a:pPr>
              <a:spcBef>
                <a:spcPct val="0"/>
              </a:spcBef>
              <a:buClrTx/>
              <a:buSzTx/>
              <a:buFontTx/>
              <a:buNone/>
            </a:pPr>
            <a:r>
              <a:rPr lang="nl-NL" altLang="en-NL" sz="1400" i="1" dirty="0" err="1">
                <a:solidFill>
                  <a:schemeClr val="tx1"/>
                </a:solidFill>
              </a:rPr>
              <a:t>Decision</a:t>
            </a:r>
            <a:r>
              <a:rPr lang="nl-NL" altLang="en-NL" sz="1400" i="1" dirty="0">
                <a:solidFill>
                  <a:schemeClr val="tx1"/>
                </a:solidFill>
              </a:rPr>
              <a:t>:</a:t>
            </a:r>
          </a:p>
          <a:p>
            <a:pPr>
              <a:spcBef>
                <a:spcPct val="0"/>
              </a:spcBef>
              <a:buClrTx/>
              <a:buSzTx/>
              <a:buFontTx/>
              <a:buNone/>
            </a:pPr>
            <a:r>
              <a:rPr lang="nl-NL" altLang="en-NL" sz="1400" i="1" dirty="0">
                <a:solidFill>
                  <a:schemeClr val="tx1"/>
                </a:solidFill>
              </a:rPr>
              <a:t>Motto:</a:t>
            </a:r>
          </a:p>
          <a:p>
            <a:pPr>
              <a:spcBef>
                <a:spcPct val="0"/>
              </a:spcBef>
              <a:buClrTx/>
              <a:buSzTx/>
              <a:buNone/>
            </a:pPr>
            <a:r>
              <a:rPr lang="nl-NL" altLang="en-NL" sz="1400" i="1" dirty="0" err="1">
                <a:solidFill>
                  <a:schemeClr val="tx1"/>
                </a:solidFill>
              </a:rPr>
              <a:t>Metaphor</a:t>
            </a:r>
            <a:r>
              <a:rPr lang="nl-NL" altLang="en-NL" sz="1400" i="1" dirty="0">
                <a:solidFill>
                  <a:schemeClr val="tx1"/>
                </a:solidFill>
              </a:rPr>
              <a:t>:</a:t>
            </a:r>
          </a:p>
          <a:p>
            <a:pPr>
              <a:spcBef>
                <a:spcPct val="0"/>
              </a:spcBef>
              <a:buClrTx/>
              <a:buSzTx/>
              <a:buNone/>
            </a:pPr>
            <a:r>
              <a:rPr lang="nl-NL" altLang="en-NL" sz="1400" i="1" dirty="0">
                <a:solidFill>
                  <a:schemeClr val="tx1"/>
                </a:solidFill>
              </a:rPr>
              <a:t>Logic (</a:t>
            </a:r>
            <a:r>
              <a:rPr lang="nl-NL" altLang="en-NL" sz="1400" i="1" dirty="0" err="1">
                <a:solidFill>
                  <a:schemeClr val="tx1"/>
                </a:solidFill>
              </a:rPr>
              <a:t>Freidson</a:t>
            </a:r>
            <a:r>
              <a:rPr lang="nl-NL" altLang="en-NL" sz="1400" i="1" dirty="0">
                <a:solidFill>
                  <a:schemeClr val="tx1"/>
                </a:solidFill>
              </a:rPr>
              <a:t>)</a:t>
            </a:r>
          </a:p>
          <a:p>
            <a:pPr>
              <a:spcBef>
                <a:spcPct val="0"/>
              </a:spcBef>
              <a:buClrTx/>
              <a:buSzTx/>
              <a:buFontTx/>
              <a:buNone/>
            </a:pPr>
            <a:r>
              <a:rPr lang="nl-NL" altLang="en-NL" sz="1400" i="1" dirty="0" err="1">
                <a:solidFill>
                  <a:schemeClr val="tx1"/>
                </a:solidFill>
              </a:rPr>
              <a:t>Science</a:t>
            </a:r>
            <a:r>
              <a:rPr lang="nl-NL" altLang="en-NL" sz="1400" i="1" dirty="0">
                <a:solidFill>
                  <a:schemeClr val="tx1"/>
                </a:solidFill>
              </a:rPr>
              <a:t>:</a:t>
            </a:r>
          </a:p>
          <a:p>
            <a:pPr>
              <a:spcBef>
                <a:spcPct val="0"/>
              </a:spcBef>
              <a:buClrTx/>
              <a:buSzTx/>
              <a:buFontTx/>
              <a:buNone/>
            </a:pPr>
            <a:r>
              <a:rPr lang="nl-NL" altLang="en-NL" sz="1400" i="1" dirty="0">
                <a:solidFill>
                  <a:schemeClr val="tx1"/>
                </a:solidFill>
              </a:rPr>
              <a:t>Risk:</a:t>
            </a:r>
          </a:p>
          <a:p>
            <a:pPr>
              <a:spcBef>
                <a:spcPct val="0"/>
              </a:spcBef>
              <a:buClrTx/>
              <a:buSzTx/>
              <a:buFontTx/>
              <a:buNone/>
            </a:pPr>
            <a:r>
              <a:rPr lang="nl-NL" altLang="en-NL" sz="1400" i="1" dirty="0" err="1">
                <a:solidFill>
                  <a:schemeClr val="tx1"/>
                </a:solidFill>
              </a:rPr>
              <a:t>Leadershipstyle</a:t>
            </a:r>
            <a:r>
              <a:rPr lang="nl-NL" altLang="en-NL" sz="1400" i="1" dirty="0">
                <a:solidFill>
                  <a:schemeClr val="tx1"/>
                </a:solidFill>
              </a:rPr>
              <a:t>:</a:t>
            </a:r>
          </a:p>
          <a:p>
            <a:pPr>
              <a:spcBef>
                <a:spcPct val="0"/>
              </a:spcBef>
              <a:buClrTx/>
              <a:buSzTx/>
              <a:buFontTx/>
              <a:buNone/>
            </a:pPr>
            <a:r>
              <a:rPr lang="nl-NL" altLang="en-NL" sz="1400" i="1" dirty="0">
                <a:solidFill>
                  <a:schemeClr val="tx1"/>
                </a:solidFill>
              </a:rPr>
              <a:t>Tools:</a:t>
            </a:r>
          </a:p>
        </p:txBody>
      </p:sp>
      <p:sp>
        <p:nvSpPr>
          <p:cNvPr id="21518" name="Tekstvak 22">
            <a:extLst>
              <a:ext uri="{FF2B5EF4-FFF2-40B4-BE49-F238E27FC236}">
                <a16:creationId xmlns:a16="http://schemas.microsoft.com/office/drawing/2014/main" id="{0B805B03-DFE4-3F4E-97B2-4C06FC4CB1C4}"/>
              </a:ext>
            </a:extLst>
          </p:cNvPr>
          <p:cNvSpPr txBox="1">
            <a:spLocks noChangeArrowheads="1"/>
          </p:cNvSpPr>
          <p:nvPr/>
        </p:nvSpPr>
        <p:spPr bwMode="auto">
          <a:xfrm>
            <a:off x="225425" y="4077831"/>
            <a:ext cx="1787525"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1400" i="1" dirty="0">
                <a:solidFill>
                  <a:schemeClr val="tx1"/>
                </a:solidFill>
              </a:rPr>
              <a:t>Quality:</a:t>
            </a:r>
          </a:p>
          <a:p>
            <a:pPr>
              <a:spcBef>
                <a:spcPct val="0"/>
              </a:spcBef>
              <a:buClrTx/>
              <a:buSzTx/>
              <a:buFontTx/>
              <a:buNone/>
            </a:pPr>
            <a:r>
              <a:rPr lang="nl-NL" altLang="en-NL" sz="1400" i="1" dirty="0" err="1">
                <a:solidFill>
                  <a:schemeClr val="tx1"/>
                </a:solidFill>
              </a:rPr>
              <a:t>Decision</a:t>
            </a:r>
            <a:r>
              <a:rPr lang="nl-NL" altLang="en-NL" sz="1400" i="1" dirty="0">
                <a:solidFill>
                  <a:schemeClr val="tx1"/>
                </a:solidFill>
              </a:rPr>
              <a:t>:</a:t>
            </a:r>
          </a:p>
          <a:p>
            <a:pPr>
              <a:spcBef>
                <a:spcPct val="0"/>
              </a:spcBef>
              <a:buClrTx/>
              <a:buSzTx/>
              <a:buFontTx/>
              <a:buNone/>
            </a:pPr>
            <a:r>
              <a:rPr lang="nl-NL" altLang="en-NL" sz="1400" i="1" dirty="0">
                <a:solidFill>
                  <a:schemeClr val="tx1"/>
                </a:solidFill>
              </a:rPr>
              <a:t>Motto:</a:t>
            </a:r>
          </a:p>
          <a:p>
            <a:pPr>
              <a:spcBef>
                <a:spcPct val="0"/>
              </a:spcBef>
              <a:buClrTx/>
              <a:buSzTx/>
              <a:buNone/>
            </a:pPr>
            <a:r>
              <a:rPr lang="nl-NL" altLang="en-NL" sz="1400" i="1" dirty="0" err="1">
                <a:solidFill>
                  <a:schemeClr val="tx1"/>
                </a:solidFill>
              </a:rPr>
              <a:t>Metaphor</a:t>
            </a:r>
            <a:r>
              <a:rPr lang="nl-NL" altLang="en-NL" sz="1400" i="1" dirty="0">
                <a:solidFill>
                  <a:schemeClr val="tx1"/>
                </a:solidFill>
              </a:rPr>
              <a:t>:</a:t>
            </a:r>
          </a:p>
          <a:p>
            <a:pPr>
              <a:spcBef>
                <a:spcPct val="0"/>
              </a:spcBef>
              <a:buClrTx/>
              <a:buSzTx/>
              <a:buFontTx/>
              <a:buNone/>
            </a:pPr>
            <a:r>
              <a:rPr lang="nl-NL" altLang="en-NL" sz="1400" i="1" dirty="0">
                <a:solidFill>
                  <a:schemeClr val="tx1"/>
                </a:solidFill>
              </a:rPr>
              <a:t>Logic (</a:t>
            </a:r>
            <a:r>
              <a:rPr lang="nl-NL" altLang="en-NL" sz="1400" i="1" dirty="0" err="1">
                <a:solidFill>
                  <a:schemeClr val="tx1"/>
                </a:solidFill>
              </a:rPr>
              <a:t>Freidson</a:t>
            </a:r>
            <a:r>
              <a:rPr lang="nl-NL" altLang="en-NL" sz="1400" i="1" dirty="0">
                <a:solidFill>
                  <a:schemeClr val="tx1"/>
                </a:solidFill>
              </a:rPr>
              <a:t>):</a:t>
            </a:r>
          </a:p>
          <a:p>
            <a:pPr>
              <a:spcBef>
                <a:spcPct val="0"/>
              </a:spcBef>
              <a:buClrTx/>
              <a:buSzTx/>
              <a:buFontTx/>
              <a:buNone/>
            </a:pPr>
            <a:r>
              <a:rPr lang="nl-NL" altLang="en-NL" sz="1400" i="1" dirty="0" err="1">
                <a:solidFill>
                  <a:schemeClr val="tx1"/>
                </a:solidFill>
              </a:rPr>
              <a:t>Science</a:t>
            </a:r>
            <a:r>
              <a:rPr lang="nl-NL" altLang="en-NL" sz="1400" i="1" dirty="0">
                <a:solidFill>
                  <a:schemeClr val="tx1"/>
                </a:solidFill>
              </a:rPr>
              <a:t>:</a:t>
            </a:r>
          </a:p>
          <a:p>
            <a:pPr>
              <a:spcBef>
                <a:spcPct val="0"/>
              </a:spcBef>
              <a:buClrTx/>
              <a:buSzTx/>
              <a:buFontTx/>
              <a:buNone/>
            </a:pPr>
            <a:r>
              <a:rPr lang="nl-NL" altLang="en-NL" sz="1400" i="1" dirty="0">
                <a:solidFill>
                  <a:schemeClr val="tx1"/>
                </a:solidFill>
              </a:rPr>
              <a:t>Risk:</a:t>
            </a:r>
          </a:p>
          <a:p>
            <a:pPr>
              <a:spcBef>
                <a:spcPct val="0"/>
              </a:spcBef>
              <a:buClrTx/>
              <a:buSzTx/>
              <a:buFontTx/>
              <a:buNone/>
            </a:pPr>
            <a:r>
              <a:rPr lang="nl-NL" altLang="en-NL" sz="1400" i="1" dirty="0" err="1">
                <a:solidFill>
                  <a:schemeClr val="tx1"/>
                </a:solidFill>
              </a:rPr>
              <a:t>Leadershipstyle</a:t>
            </a:r>
            <a:r>
              <a:rPr lang="nl-NL" altLang="en-NL" sz="1400" i="1" dirty="0">
                <a:solidFill>
                  <a:schemeClr val="tx1"/>
                </a:solidFill>
              </a:rPr>
              <a:t>:</a:t>
            </a:r>
          </a:p>
          <a:p>
            <a:pPr>
              <a:spcBef>
                <a:spcPct val="0"/>
              </a:spcBef>
              <a:buClrTx/>
              <a:buSzTx/>
              <a:buFontTx/>
              <a:buNone/>
            </a:pPr>
            <a:r>
              <a:rPr lang="nl-NL" altLang="en-NL" sz="1400" i="1" dirty="0">
                <a:solidFill>
                  <a:schemeClr val="tx1"/>
                </a:solidFill>
              </a:rPr>
              <a:t>Tools:</a:t>
            </a:r>
          </a:p>
        </p:txBody>
      </p:sp>
      <p:sp>
        <p:nvSpPr>
          <p:cNvPr id="21519" name="Tekstvak 20">
            <a:extLst>
              <a:ext uri="{FF2B5EF4-FFF2-40B4-BE49-F238E27FC236}">
                <a16:creationId xmlns:a16="http://schemas.microsoft.com/office/drawing/2014/main" id="{79B627A3-1FF9-4244-A6CC-1C6F03C12DD5}"/>
              </a:ext>
            </a:extLst>
          </p:cNvPr>
          <p:cNvSpPr txBox="1">
            <a:spLocks noChangeArrowheads="1"/>
          </p:cNvSpPr>
          <p:nvPr/>
        </p:nvSpPr>
        <p:spPr bwMode="auto">
          <a:xfrm>
            <a:off x="2728798" y="92508"/>
            <a:ext cx="415607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dirty="0">
                <a:solidFill>
                  <a:srgbClr val="00ACB0"/>
                </a:solidFill>
              </a:rPr>
              <a:t>Vier vensters</a:t>
            </a:r>
          </a:p>
        </p:txBody>
      </p:sp>
      <p:grpSp>
        <p:nvGrpSpPr>
          <p:cNvPr id="3" name="Group 2">
            <a:extLst>
              <a:ext uri="{FF2B5EF4-FFF2-40B4-BE49-F238E27FC236}">
                <a16:creationId xmlns:a16="http://schemas.microsoft.com/office/drawing/2014/main" id="{FC380376-BAA1-8FE8-6AC0-3AB8B4CF2070}"/>
              </a:ext>
            </a:extLst>
          </p:cNvPr>
          <p:cNvGrpSpPr/>
          <p:nvPr/>
        </p:nvGrpSpPr>
        <p:grpSpPr>
          <a:xfrm>
            <a:off x="1835696" y="1342624"/>
            <a:ext cx="6684625" cy="4833561"/>
            <a:chOff x="2025877" y="1431302"/>
            <a:chExt cx="6684625" cy="4833561"/>
          </a:xfrm>
        </p:grpSpPr>
        <p:sp>
          <p:nvSpPr>
            <p:cNvPr id="5" name="Rechthoek 12">
              <a:extLst>
                <a:ext uri="{FF2B5EF4-FFF2-40B4-BE49-F238E27FC236}">
                  <a16:creationId xmlns:a16="http://schemas.microsoft.com/office/drawing/2014/main" id="{1E19B8D7-A96E-4301-CB3D-5D705F2E55D9}"/>
                </a:ext>
              </a:extLst>
            </p:cNvPr>
            <p:cNvSpPr/>
            <p:nvPr/>
          </p:nvSpPr>
          <p:spPr>
            <a:xfrm>
              <a:off x="2025877" y="3805826"/>
              <a:ext cx="3417547" cy="2459037"/>
            </a:xfrm>
            <a:prstGeom prst="rect">
              <a:avLst/>
            </a:prstGeom>
            <a:solidFill>
              <a:srgbClr val="0000FF"/>
            </a:solidFill>
          </p:spPr>
          <p:style>
            <a:lnRef idx="2">
              <a:schemeClr val="accent1">
                <a:shade val="50000"/>
              </a:schemeClr>
            </a:lnRef>
            <a:fillRef idx="1">
              <a:schemeClr val="accent1"/>
            </a:fillRef>
            <a:effectRef idx="0">
              <a:schemeClr val="accent1"/>
            </a:effectRef>
            <a:fontRef idx="minor">
              <a:schemeClr val="lt1"/>
            </a:fontRef>
          </p:style>
          <p:txBody>
            <a:bodyPr lIns="91430" tIns="45715" rIns="91430" bIns="45715" anchor="ctr"/>
            <a:lstStyle/>
            <a:p>
              <a:pPr>
                <a:defRPr/>
              </a:pPr>
              <a:r>
                <a:rPr lang="nl-NL" b="1" dirty="0">
                  <a:solidFill>
                    <a:srgbClr val="FFFFFF"/>
                  </a:solidFill>
                </a:rPr>
                <a:t>    </a:t>
              </a:r>
            </a:p>
          </p:txBody>
        </p:sp>
        <p:grpSp>
          <p:nvGrpSpPr>
            <p:cNvPr id="6" name="Groeperen 2">
              <a:extLst>
                <a:ext uri="{FF2B5EF4-FFF2-40B4-BE49-F238E27FC236}">
                  <a16:creationId xmlns:a16="http://schemas.microsoft.com/office/drawing/2014/main" id="{A41251A4-F834-0CDE-788C-50B1E6D10CB7}"/>
                </a:ext>
              </a:extLst>
            </p:cNvPr>
            <p:cNvGrpSpPr>
              <a:grpSpLocks/>
            </p:cNvGrpSpPr>
            <p:nvPr/>
          </p:nvGrpSpPr>
          <p:grpSpPr bwMode="auto">
            <a:xfrm>
              <a:off x="2025879" y="1431302"/>
              <a:ext cx="6684623" cy="4803399"/>
              <a:chOff x="2025760" y="1430716"/>
              <a:chExt cx="6685141" cy="4803211"/>
            </a:xfrm>
          </p:grpSpPr>
          <p:sp>
            <p:nvSpPr>
              <p:cNvPr id="16" name="Rechthoek 3">
                <a:extLst>
                  <a:ext uri="{FF2B5EF4-FFF2-40B4-BE49-F238E27FC236}">
                    <a16:creationId xmlns:a16="http://schemas.microsoft.com/office/drawing/2014/main" id="{872383ED-D90D-AED0-4591-6DEEBB97C0D8}"/>
                  </a:ext>
                </a:extLst>
              </p:cNvPr>
              <p:cNvSpPr/>
              <p:nvPr/>
            </p:nvSpPr>
            <p:spPr>
              <a:xfrm>
                <a:off x="5443572" y="3805147"/>
                <a:ext cx="3267329" cy="2428780"/>
              </a:xfrm>
              <a:prstGeom prst="rect">
                <a:avLst/>
              </a:prstGeom>
              <a:solidFill>
                <a:srgbClr val="008000"/>
              </a:solidFill>
            </p:spPr>
            <p:style>
              <a:lnRef idx="2">
                <a:schemeClr val="accent1">
                  <a:shade val="50000"/>
                </a:schemeClr>
              </a:lnRef>
              <a:fillRef idx="1">
                <a:schemeClr val="accent1"/>
              </a:fillRef>
              <a:effectRef idx="0">
                <a:schemeClr val="accent1"/>
              </a:effectRef>
              <a:fontRef idx="minor">
                <a:schemeClr val="lt1"/>
              </a:fontRef>
            </p:style>
            <p:txBody>
              <a:bodyPr lIns="91430" tIns="45715" rIns="91430" bIns="45715" anchor="ctr"/>
              <a:lstStyle/>
              <a:p>
                <a:pPr>
                  <a:defRPr/>
                </a:pPr>
                <a:endParaRPr lang="nl-NL" b="1" dirty="0">
                  <a:solidFill>
                    <a:srgbClr val="FFFFFF"/>
                  </a:solidFill>
                </a:endParaRPr>
              </a:p>
            </p:txBody>
          </p:sp>
          <p:sp>
            <p:nvSpPr>
              <p:cNvPr id="17" name="Rechthoek 13">
                <a:extLst>
                  <a:ext uri="{FF2B5EF4-FFF2-40B4-BE49-F238E27FC236}">
                    <a16:creationId xmlns:a16="http://schemas.microsoft.com/office/drawing/2014/main" id="{BB084718-A2C5-C4B8-5529-175124EE3A9A}"/>
                  </a:ext>
                </a:extLst>
              </p:cNvPr>
              <p:cNvSpPr/>
              <p:nvPr/>
            </p:nvSpPr>
            <p:spPr>
              <a:xfrm>
                <a:off x="5473737" y="1430716"/>
                <a:ext cx="3237164" cy="2365283"/>
              </a:xfrm>
              <a:prstGeom prst="rect">
                <a:avLst/>
              </a:prstGeom>
              <a:solidFill>
                <a:srgbClr val="00A0D2"/>
              </a:solidFill>
            </p:spPr>
            <p:style>
              <a:lnRef idx="2">
                <a:schemeClr val="accent1">
                  <a:shade val="50000"/>
                </a:schemeClr>
              </a:lnRef>
              <a:fillRef idx="1">
                <a:schemeClr val="accent1"/>
              </a:fillRef>
              <a:effectRef idx="0">
                <a:schemeClr val="accent1"/>
              </a:effectRef>
              <a:fontRef idx="minor">
                <a:schemeClr val="lt1"/>
              </a:fontRef>
            </p:style>
            <p:txBody>
              <a:bodyPr lIns="91430" tIns="45715" rIns="91430" bIns="45715" anchor="ctr"/>
              <a:lstStyle/>
              <a:p>
                <a:pPr>
                  <a:defRPr/>
                </a:pPr>
                <a:endParaRPr lang="nl-NL" sz="2000" b="1" dirty="0">
                  <a:solidFill>
                    <a:srgbClr val="FFFFFF"/>
                  </a:solidFill>
                  <a:ea typeface="MS PGothic" charset="0"/>
                  <a:cs typeface="MS PGothic" charset="0"/>
                </a:endParaRPr>
              </a:p>
              <a:p>
                <a:pPr>
                  <a:defRPr/>
                </a:pPr>
                <a:endParaRPr lang="nl-NL" b="1" dirty="0">
                  <a:solidFill>
                    <a:srgbClr val="FFFFFF"/>
                  </a:solidFill>
                  <a:ea typeface="MS PGothic" charset="0"/>
                  <a:cs typeface="MS PGothic" charset="0"/>
                </a:endParaRPr>
              </a:p>
              <a:p>
                <a:pPr>
                  <a:buFont typeface="Arial" charset="0"/>
                  <a:buChar char="•"/>
                  <a:defRPr/>
                </a:pPr>
                <a:endParaRPr lang="nl-NL" b="1" dirty="0">
                  <a:solidFill>
                    <a:srgbClr val="FFFFFF"/>
                  </a:solidFill>
                  <a:ea typeface="MS PGothic" charset="0"/>
                  <a:cs typeface="MS PGothic" charset="0"/>
                </a:endParaRPr>
              </a:p>
              <a:p>
                <a:pPr>
                  <a:buFont typeface="Arial" charset="0"/>
                  <a:buChar char="•"/>
                  <a:defRPr/>
                </a:pPr>
                <a:endParaRPr lang="nl-NL" b="1" dirty="0">
                  <a:solidFill>
                    <a:srgbClr val="FFFFFF"/>
                  </a:solidFill>
                  <a:ea typeface="MS PGothic" charset="0"/>
                  <a:cs typeface="MS PGothic" charset="0"/>
                </a:endParaRPr>
              </a:p>
            </p:txBody>
          </p:sp>
          <p:sp>
            <p:nvSpPr>
              <p:cNvPr id="18" name="Rechthoek 14">
                <a:extLst>
                  <a:ext uri="{FF2B5EF4-FFF2-40B4-BE49-F238E27FC236}">
                    <a16:creationId xmlns:a16="http://schemas.microsoft.com/office/drawing/2014/main" id="{4F5565DA-2E9F-592C-205C-C5D9346DEC32}"/>
                  </a:ext>
                </a:extLst>
              </p:cNvPr>
              <p:cNvSpPr/>
              <p:nvPr/>
            </p:nvSpPr>
            <p:spPr>
              <a:xfrm>
                <a:off x="2025760" y="1438653"/>
                <a:ext cx="3423140" cy="2357346"/>
              </a:xfrm>
              <a:prstGeom prst="rect">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lIns="91430" tIns="45715" rIns="91430" bIns="45715" anchor="ctr"/>
              <a:lstStyle/>
              <a:p>
                <a:pPr algn="ctr">
                  <a:defRPr/>
                </a:pPr>
                <a:endParaRPr lang="nl-NL" sz="2400" b="1" dirty="0">
                  <a:solidFill>
                    <a:schemeClr val="tx1"/>
                  </a:solidFill>
                </a:endParaRPr>
              </a:p>
              <a:p>
                <a:pPr algn="ctr">
                  <a:defRPr/>
                </a:pPr>
                <a:endParaRPr lang="nl-NL" sz="2400" b="1" dirty="0">
                  <a:solidFill>
                    <a:schemeClr val="tx1"/>
                  </a:solidFill>
                </a:endParaRPr>
              </a:p>
              <a:p>
                <a:pPr algn="ctr">
                  <a:defRPr/>
                </a:pPr>
                <a:endParaRPr lang="nl-NL" sz="2400" b="1" dirty="0">
                  <a:solidFill>
                    <a:schemeClr val="tx1"/>
                  </a:solidFill>
                </a:endParaRPr>
              </a:p>
            </p:txBody>
          </p:sp>
        </p:grpSp>
        <p:sp>
          <p:nvSpPr>
            <p:cNvPr id="7" name="Tekstvak 16">
              <a:extLst>
                <a:ext uri="{FF2B5EF4-FFF2-40B4-BE49-F238E27FC236}">
                  <a16:creationId xmlns:a16="http://schemas.microsoft.com/office/drawing/2014/main" id="{4912B563-07C5-A67D-E85F-500DDAEE4B19}"/>
                </a:ext>
              </a:extLst>
            </p:cNvPr>
            <p:cNvSpPr txBox="1">
              <a:spLocks noChangeArrowheads="1"/>
            </p:cNvSpPr>
            <p:nvPr/>
          </p:nvSpPr>
          <p:spPr bwMode="auto">
            <a:xfrm>
              <a:off x="2100835" y="1546744"/>
              <a:ext cx="13001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1800" b="1" i="1" dirty="0">
                  <a:solidFill>
                    <a:srgbClr val="FFFF00"/>
                  </a:solidFill>
                </a:rPr>
                <a:t>Reference</a:t>
              </a:r>
            </a:p>
          </p:txBody>
        </p:sp>
        <p:sp>
          <p:nvSpPr>
            <p:cNvPr id="8" name="Tekstvak 18">
              <a:extLst>
                <a:ext uri="{FF2B5EF4-FFF2-40B4-BE49-F238E27FC236}">
                  <a16:creationId xmlns:a16="http://schemas.microsoft.com/office/drawing/2014/main" id="{E542ACF9-BE82-4A57-321C-5B50EC5BB50A}"/>
                </a:ext>
              </a:extLst>
            </p:cNvPr>
            <p:cNvSpPr txBox="1">
              <a:spLocks noChangeArrowheads="1"/>
            </p:cNvSpPr>
            <p:nvPr/>
          </p:nvSpPr>
          <p:spPr bwMode="auto">
            <a:xfrm>
              <a:off x="7427493" y="5780556"/>
              <a:ext cx="12747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1800" b="1" i="1" dirty="0" err="1">
                  <a:solidFill>
                    <a:srgbClr val="FFFF00"/>
                  </a:solidFill>
                </a:rPr>
                <a:t>Reflective</a:t>
              </a:r>
              <a:endParaRPr lang="nl-NL" altLang="en-NL" sz="1800" b="1" i="1" dirty="0">
                <a:solidFill>
                  <a:srgbClr val="FFFF00"/>
                </a:solidFill>
              </a:endParaRPr>
            </a:p>
          </p:txBody>
        </p:sp>
        <p:sp>
          <p:nvSpPr>
            <p:cNvPr id="10" name="Tekstvak 19">
              <a:extLst>
                <a:ext uri="{FF2B5EF4-FFF2-40B4-BE49-F238E27FC236}">
                  <a16:creationId xmlns:a16="http://schemas.microsoft.com/office/drawing/2014/main" id="{E32232BF-0E03-2773-8D32-C7C7C45F748F}"/>
                </a:ext>
              </a:extLst>
            </p:cNvPr>
            <p:cNvSpPr txBox="1">
              <a:spLocks noChangeArrowheads="1"/>
            </p:cNvSpPr>
            <p:nvPr/>
          </p:nvSpPr>
          <p:spPr bwMode="auto">
            <a:xfrm>
              <a:off x="2083252" y="5782040"/>
              <a:ext cx="12239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1800" b="1" i="1" dirty="0" err="1">
                  <a:solidFill>
                    <a:srgbClr val="FFFF00"/>
                  </a:solidFill>
                </a:rPr>
                <a:t>Empirical</a:t>
              </a:r>
              <a:endParaRPr lang="nl-NL" altLang="en-NL" sz="1800" b="1" i="1" dirty="0">
                <a:solidFill>
                  <a:srgbClr val="FFFF00"/>
                </a:solidFill>
              </a:endParaRPr>
            </a:p>
          </p:txBody>
        </p:sp>
        <p:sp>
          <p:nvSpPr>
            <p:cNvPr id="11" name="Tekstvak 20">
              <a:extLst>
                <a:ext uri="{FF2B5EF4-FFF2-40B4-BE49-F238E27FC236}">
                  <a16:creationId xmlns:a16="http://schemas.microsoft.com/office/drawing/2014/main" id="{EE56BD5D-D70F-B07B-4075-7A28C3EF6B46}"/>
                </a:ext>
              </a:extLst>
            </p:cNvPr>
            <p:cNvSpPr txBox="1">
              <a:spLocks noChangeArrowheads="1"/>
            </p:cNvSpPr>
            <p:nvPr/>
          </p:nvSpPr>
          <p:spPr bwMode="auto">
            <a:xfrm>
              <a:off x="7162334" y="1439239"/>
              <a:ext cx="14287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1800" b="1" i="1" dirty="0" err="1">
                  <a:solidFill>
                    <a:srgbClr val="FFFF00"/>
                  </a:solidFill>
                </a:rPr>
                <a:t>Emergence</a:t>
              </a:r>
              <a:endParaRPr lang="nl-NL" altLang="en-NL" sz="1800" b="1" i="1" dirty="0">
                <a:solidFill>
                  <a:srgbClr val="FFFF00"/>
                </a:solidFill>
              </a:endParaRPr>
            </a:p>
          </p:txBody>
        </p:sp>
      </p:grpSp>
    </p:spTree>
  </p:cSld>
  <p:clrMapOvr>
    <a:masterClrMapping/>
  </p:clrMapOvr>
  <p:transition spd="slow" advTm="212162"/>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E6863-9DD5-A9A2-D36F-5FA9EC2CC898}"/>
              </a:ext>
            </a:extLst>
          </p:cNvPr>
          <p:cNvSpPr>
            <a:spLocks noGrp="1"/>
          </p:cNvSpPr>
          <p:nvPr>
            <p:ph type="title"/>
          </p:nvPr>
        </p:nvSpPr>
        <p:spPr>
          <a:xfrm>
            <a:off x="685800" y="53752"/>
            <a:ext cx="7772400" cy="1143000"/>
          </a:xfrm>
        </p:spPr>
        <p:txBody>
          <a:bodyPr/>
          <a:lstStyle/>
          <a:p>
            <a:r>
              <a:rPr lang="en-GB" dirty="0"/>
              <a:t>Pauze</a:t>
            </a:r>
          </a:p>
        </p:txBody>
      </p:sp>
      <p:pic>
        <p:nvPicPr>
          <p:cNvPr id="3074" name="Picture 2" descr="Coconut tree | Dr. Hauschka">
            <a:extLst>
              <a:ext uri="{FF2B5EF4-FFF2-40B4-BE49-F238E27FC236}">
                <a16:creationId xmlns:a16="http://schemas.microsoft.com/office/drawing/2014/main" id="{8205CB07-60EF-97FD-4A92-AE7B5EA95AF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39752" y="1196752"/>
            <a:ext cx="4608512"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40544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86CAAB-8903-D458-FF07-5D77BC147D5F}"/>
              </a:ext>
            </a:extLst>
          </p:cNvPr>
          <p:cNvSpPr>
            <a:spLocks noGrp="1"/>
          </p:cNvSpPr>
          <p:nvPr>
            <p:ph idx="1"/>
          </p:nvPr>
        </p:nvSpPr>
        <p:spPr>
          <a:xfrm>
            <a:off x="685800" y="2348880"/>
            <a:ext cx="7772400" cy="4114800"/>
          </a:xfrm>
        </p:spPr>
        <p:txBody>
          <a:bodyPr/>
          <a:lstStyle/>
          <a:p>
            <a:endParaRPr lang="en-GB" dirty="0"/>
          </a:p>
          <a:p>
            <a:endParaRPr lang="en-GB" dirty="0"/>
          </a:p>
          <a:p>
            <a:endParaRPr lang="en-GB" dirty="0"/>
          </a:p>
          <a:p>
            <a:endParaRPr lang="en-GB" dirty="0"/>
          </a:p>
          <a:p>
            <a:endParaRPr lang="en-GB" dirty="0"/>
          </a:p>
          <a:p>
            <a:pPr marL="0" indent="0" algn="ctr">
              <a:buNone/>
            </a:pPr>
            <a:endParaRPr lang="en-GB" dirty="0">
              <a:hlinkClick r:id="rId2"/>
            </a:endParaRPr>
          </a:p>
          <a:p>
            <a:pPr marL="0" indent="0" algn="ctr">
              <a:buNone/>
            </a:pPr>
            <a:r>
              <a:rPr lang="en-GB" dirty="0">
                <a:hlinkClick r:id="rId2"/>
              </a:rPr>
              <a:t>HOT RATS (full album)</a:t>
            </a:r>
            <a:endParaRPr lang="en-GB" dirty="0"/>
          </a:p>
        </p:txBody>
      </p:sp>
      <p:pic>
        <p:nvPicPr>
          <p:cNvPr id="5" name="Picture 4" descr="A person with red hair peeking out of a hole in a concrete wall&#10;&#10;AI-generated content may be incorrect.">
            <a:extLst>
              <a:ext uri="{FF2B5EF4-FFF2-40B4-BE49-F238E27FC236}">
                <a16:creationId xmlns:a16="http://schemas.microsoft.com/office/drawing/2014/main" id="{75B106F0-5FF4-6ED0-AB3B-870C827872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63056" y="609600"/>
            <a:ext cx="4217888" cy="3937794"/>
          </a:xfrm>
          <a:prstGeom prst="rect">
            <a:avLst/>
          </a:prstGeom>
        </p:spPr>
      </p:pic>
    </p:spTree>
    <p:extLst>
      <p:ext uri="{BB962C8B-B14F-4D97-AF65-F5344CB8AC3E}">
        <p14:creationId xmlns:p14="http://schemas.microsoft.com/office/powerpoint/2010/main" val="3483859814"/>
      </p:ext>
    </p:extLst>
  </p:cSld>
  <p:clrMapOvr>
    <a:masterClrMapping/>
  </p:clrMapOvr>
</p:sld>
</file>

<file path=ppt/theme/theme1.xml><?xml version="1.0" encoding="utf-8"?>
<a:theme xmlns:a="http://schemas.openxmlformats.org/drawingml/2006/main" name="ma kwaliteit pp 2014">
  <a:themeElements>
    <a:clrScheme name="Standaardontwerp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Standaardontwerp">
      <a:majorFont>
        <a:latin typeface="Times New Roman"/>
        <a:ea typeface=""/>
        <a:cs typeface=""/>
      </a:majorFont>
      <a:minorFont>
        <a:latin typeface="Times New Roman"/>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342900" marR="0" indent="-342900" algn="l" defTabSz="914400" rtl="0" eaLnBrk="1" fontAlgn="base" latinLnBrk="0" hangingPunct="1">
          <a:lnSpc>
            <a:spcPct val="100000"/>
          </a:lnSpc>
          <a:spcBef>
            <a:spcPct val="20000"/>
          </a:spcBef>
          <a:spcAft>
            <a:spcPct val="0"/>
          </a:spcAft>
          <a:buClrTx/>
          <a:buSzTx/>
          <a:buFontTx/>
          <a:buChar char="•"/>
          <a:tabLst/>
          <a:defRPr kumimoji="0" lang="nl-NL"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342900" marR="0" indent="-342900" algn="l" defTabSz="914400" rtl="0" eaLnBrk="1" fontAlgn="base" latinLnBrk="0" hangingPunct="1">
          <a:lnSpc>
            <a:spcPct val="100000"/>
          </a:lnSpc>
          <a:spcBef>
            <a:spcPct val="20000"/>
          </a:spcBef>
          <a:spcAft>
            <a:spcPct val="0"/>
          </a:spcAft>
          <a:buClrTx/>
          <a:buSzTx/>
          <a:buFontTx/>
          <a:buChar char="•"/>
          <a:tabLst/>
          <a:defRPr kumimoji="0" lang="nl-NL" sz="2400" b="0" i="0" u="none" strike="noStrike" cap="none" normalizeH="0" baseline="0" smtClean="0">
            <a:ln>
              <a:noFill/>
            </a:ln>
            <a:solidFill>
              <a:schemeClr val="tx1"/>
            </a:solidFill>
            <a:effectLst/>
            <a:latin typeface="Arial" charset="0"/>
          </a:defRPr>
        </a:defPPr>
      </a:lstStyle>
    </a:lnDef>
  </a:objectDefaults>
  <a:extraClrSchemeLst>
    <a:extraClrScheme>
      <a:clrScheme name="Standaardontwerp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Standaardontwerp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Standaardontwerp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Standaardontwerp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Standaardontwerp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Standaardontwerp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Standaardontwerp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EvKSNU10" id="{82AE7825-BB53-DD42-B9D4-8214DD0B110E}" vid="{4D798A2F-2654-4A41-BA1D-6F38985B0971}"/>
    </a:ext>
  </a:ext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0BCE58A73B5D749985CC4093525741A" ma:contentTypeVersion="11" ma:contentTypeDescription="Een nieuw document maken." ma:contentTypeScope="" ma:versionID="9b852e39c259429049e42bbb871412dd">
  <xsd:schema xmlns:xsd="http://www.w3.org/2001/XMLSchema" xmlns:xs="http://www.w3.org/2001/XMLSchema" xmlns:p="http://schemas.microsoft.com/office/2006/metadata/properties" xmlns:ns2="73feb2a9-da4a-4d5e-892e-46d1edb75838" xmlns:ns3="4f9a0af8-0c74-46d0-baa5-9af7d00287f9" targetNamespace="http://schemas.microsoft.com/office/2006/metadata/properties" ma:root="true" ma:fieldsID="f1f347c4c65e11a1fbf29640ba3b6397" ns2:_="" ns3:_="">
    <xsd:import namespace="73feb2a9-da4a-4d5e-892e-46d1edb75838"/>
    <xsd:import namespace="4f9a0af8-0c74-46d0-baa5-9af7d00287f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3feb2a9-da4a-4d5e-892e-46d1edb7583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f9a0af8-0c74-46d0-baa5-9af7d00287f9" elementFormDefault="qualified">
    <xsd:import namespace="http://schemas.microsoft.com/office/2006/documentManagement/types"/>
    <xsd:import namespace="http://schemas.microsoft.com/office/infopath/2007/PartnerControls"/>
    <xsd:element name="SharedWithUsers" ma:index="10"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15BB64-BD6C-45CA-A394-AA86662174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3feb2a9-da4a-4d5e-892e-46d1edb75838"/>
    <ds:schemaRef ds:uri="4f9a0af8-0c74-46d0-baa5-9af7d00287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3F50266-4BCD-438C-8DB3-1352A454F49C}">
  <ds:schemaRefs>
    <ds:schemaRef ds:uri="http://schemas.microsoft.com/sharepoint/v3/contenttype/forms"/>
  </ds:schemaRefs>
</ds:datastoreItem>
</file>

<file path=customXml/itemProps3.xml><?xml version="1.0" encoding="utf-8"?>
<ds:datastoreItem xmlns:ds="http://schemas.openxmlformats.org/officeDocument/2006/customXml" ds:itemID="{58A35EC5-4935-40DB-9731-F1D09BDA14F8}">
  <ds:schemaRefs>
    <ds:schemaRef ds:uri="http://schemas.microsoft.com/office/2006/metadata/properties"/>
    <ds:schemaRef ds:uri="http://schemas.microsoft.com/office/2006/documentManagement/types"/>
    <ds:schemaRef ds:uri="http://purl.org/dc/elements/1.1/"/>
    <ds:schemaRef ds:uri="4f9a0af8-0c74-46d0-baa5-9af7d00287f9"/>
    <ds:schemaRef ds:uri="http://purl.org/dc/dcmitype/"/>
    <ds:schemaRef ds:uri="http://schemas.microsoft.com/office/infopath/2007/PartnerControls"/>
    <ds:schemaRef ds:uri="http://purl.org/dc/terms/"/>
    <ds:schemaRef ds:uri="http://schemas.openxmlformats.org/package/2006/metadata/core-properties"/>
    <ds:schemaRef ds:uri="73feb2a9-da4a-4d5e-892e-46d1edb7583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24708</TotalTime>
  <Words>1641</Words>
  <Application>Microsoft Macintosh PowerPoint</Application>
  <PresentationFormat>On-screen Show (4:3)</PresentationFormat>
  <Paragraphs>363</Paragraphs>
  <Slides>43</Slides>
  <Notes>10</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43</vt:i4>
      </vt:variant>
    </vt:vector>
  </HeadingPairs>
  <TitlesOfParts>
    <vt:vector size="53" baseType="lpstr">
      <vt:lpstr>ＭＳ Ｐゴシック</vt:lpstr>
      <vt:lpstr>ＭＳ Ｐゴシック</vt:lpstr>
      <vt:lpstr>Arial</vt:lpstr>
      <vt:lpstr>Calibri</vt:lpstr>
      <vt:lpstr>DIN Alternate</vt:lpstr>
      <vt:lpstr>Times New Roman</vt:lpstr>
      <vt:lpstr>Trinite Roman Wide</vt:lpstr>
      <vt:lpstr>Wingdings</vt:lpstr>
      <vt:lpstr>Zapf Dingbats</vt:lpstr>
      <vt:lpstr>ma kwaliteit pp 2014</vt:lpstr>
      <vt:lpstr>Vier redenen voor een aparte bijeenkomst over kwaliteit in dynamische en complexe omgevingen </vt:lpstr>
      <vt:lpstr>Agenda</vt:lpstr>
      <vt:lpstr>2. Complexiteit</vt:lpstr>
      <vt:lpstr>PowerPoint Presentation</vt:lpstr>
      <vt:lpstr>PowerPoint Presentation</vt:lpstr>
      <vt:lpstr>PowerPoint Presentation</vt:lpstr>
      <vt:lpstr>PowerPoint Presentation</vt:lpstr>
      <vt:lpstr>Nog meer voorbeelden van wilde problemen</vt:lpstr>
      <vt:lpstr>COMPLEXITY</vt:lpstr>
      <vt:lpstr>Tamme en Wilde Problemen</vt:lpstr>
      <vt:lpstr>PowerPoint Presentation</vt:lpstr>
      <vt:lpstr>COVID-19 crisis</vt:lpstr>
      <vt:lpstr>Systeemdynamiek en kwaliteit</vt:lpstr>
      <vt:lpstr>Frankrijk raakt achterop door kwaliteit</vt:lpstr>
      <vt:lpstr>Oefening in duo’s</vt:lpstr>
      <vt:lpstr>Systeem denken helpt</vt:lpstr>
      <vt:lpstr>Simpele voorbeelden</vt:lpstr>
      <vt:lpstr>Patroon1. Succes-leidt-tot-falen</vt:lpstr>
      <vt:lpstr>PowerPoint Presentation</vt:lpstr>
      <vt:lpstr>PowerPoint Presentation</vt:lpstr>
      <vt:lpstr>Patroon 2. Afschuiven</vt:lpstr>
      <vt:lpstr>PowerPoint Presentation</vt:lpstr>
      <vt:lpstr>PowerPoint Presentation</vt:lpstr>
      <vt:lpstr>Ad hoc reageren voorkomt aandacht voor structurele oplossingen </vt:lpstr>
      <vt:lpstr>PowerPoint Presentation</vt:lpstr>
      <vt:lpstr>Van relaties naar patronen</vt:lpstr>
      <vt:lpstr>PowerPoint Presentation</vt:lpstr>
      <vt:lpstr>Hoiw wolves changed the rivers</vt:lpstr>
      <vt:lpstr>How wolves changed the rivers </vt:lpstr>
      <vt:lpstr>Patronen herkennen</vt:lpstr>
      <vt:lpstr>Patronen herkennen</vt:lpstr>
      <vt:lpstr>Agenda</vt:lpstr>
      <vt:lpstr>PowerPoint Presentation</vt:lpstr>
      <vt:lpstr>    Vier “vensters op kwaliteit”</vt:lpstr>
      <vt:lpstr>Denk aan de planeten</vt:lpstr>
      <vt:lpstr>PowerPoint Presentation</vt:lpstr>
      <vt:lpstr>PowerPoint Presentation</vt:lpstr>
      <vt:lpstr>Wat is kwaliteit?</vt:lpstr>
      <vt:lpstr>Discussie Dutch Academy for Quality</vt:lpstr>
      <vt:lpstr>Discussie Dutch Academy for Quality</vt:lpstr>
      <vt:lpstr>PowerPoint Presentation</vt:lpstr>
      <vt:lpstr>Pauze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SCHOUTEN &amp; NELISSEN UNIVERSITY</dc:title>
  <dc:creator>toshiba</dc:creator>
  <cp:lastModifiedBy>Everard van Kemenade</cp:lastModifiedBy>
  <cp:revision>245</cp:revision>
  <cp:lastPrinted>2024-12-10T18:20:52Z</cp:lastPrinted>
  <dcterms:created xsi:type="dcterms:W3CDTF">2015-11-24T14:07:43Z</dcterms:created>
  <dcterms:modified xsi:type="dcterms:W3CDTF">2025-12-08T14:35:48Z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0x010100B0BCE58A73B5D749985CC4093525741A</vt:lpwstr>
  </property>
</Properties>
</file>