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4"/>
  </p:notesMasterIdLst>
  <p:handoutMasterIdLst>
    <p:handoutMasterId r:id="rId55"/>
  </p:handoutMasterIdLst>
  <p:sldIdLst>
    <p:sldId id="256" r:id="rId5"/>
    <p:sldId id="1264" r:id="rId6"/>
    <p:sldId id="1018" r:id="rId7"/>
    <p:sldId id="1250" r:id="rId8"/>
    <p:sldId id="1251" r:id="rId9"/>
    <p:sldId id="1229" r:id="rId10"/>
    <p:sldId id="1244" r:id="rId11"/>
    <p:sldId id="535" r:id="rId12"/>
    <p:sldId id="544" r:id="rId13"/>
    <p:sldId id="530" r:id="rId14"/>
    <p:sldId id="395" r:id="rId15"/>
    <p:sldId id="1007" r:id="rId16"/>
    <p:sldId id="1069" r:id="rId17"/>
    <p:sldId id="398" r:id="rId18"/>
    <p:sldId id="396" r:id="rId19"/>
    <p:sldId id="400" r:id="rId20"/>
    <p:sldId id="1183" r:id="rId21"/>
    <p:sldId id="614" r:id="rId22"/>
    <p:sldId id="545" r:id="rId23"/>
    <p:sldId id="1009" r:id="rId24"/>
    <p:sldId id="537" r:id="rId25"/>
    <p:sldId id="1070" r:id="rId26"/>
    <p:sldId id="304" r:id="rId27"/>
    <p:sldId id="520" r:id="rId28"/>
    <p:sldId id="1025" r:id="rId29"/>
    <p:sldId id="1263" r:id="rId30"/>
    <p:sldId id="1054" r:id="rId31"/>
    <p:sldId id="522" r:id="rId32"/>
    <p:sldId id="521" r:id="rId33"/>
    <p:sldId id="1160" r:id="rId34"/>
    <p:sldId id="1162" r:id="rId35"/>
    <p:sldId id="1161" r:id="rId36"/>
    <p:sldId id="302" r:id="rId37"/>
    <p:sldId id="335" r:id="rId38"/>
    <p:sldId id="355" r:id="rId39"/>
    <p:sldId id="1058" r:id="rId40"/>
    <p:sldId id="1102" r:id="rId41"/>
    <p:sldId id="1027" r:id="rId42"/>
    <p:sldId id="523" r:id="rId43"/>
    <p:sldId id="1000" r:id="rId44"/>
    <p:sldId id="1048" r:id="rId45"/>
    <p:sldId id="997" r:id="rId46"/>
    <p:sldId id="998" r:id="rId47"/>
    <p:sldId id="1028" r:id="rId48"/>
    <p:sldId id="1032" r:id="rId49"/>
    <p:sldId id="1163" r:id="rId50"/>
    <p:sldId id="1246" r:id="rId51"/>
    <p:sldId id="1247" r:id="rId52"/>
    <p:sldId id="1258" r:id="rId53"/>
  </p:sldIdLst>
  <p:sldSz cx="9144000" cy="6858000" type="screen4x3"/>
  <p:notesSz cx="6797675" cy="9926638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7A2"/>
    <a:srgbClr val="00ACB0"/>
    <a:srgbClr val="0FCBC2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 autoAdjust="0"/>
    <p:restoredTop sz="86435"/>
  </p:normalViewPr>
  <p:slideViewPr>
    <p:cSldViewPr>
      <p:cViewPr varScale="1">
        <p:scale>
          <a:sx n="91" d="100"/>
          <a:sy n="91" d="100"/>
        </p:scale>
        <p:origin x="1776" y="4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304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spcBef>
                <a:spcPct val="20000"/>
              </a:spcBef>
              <a:buFontTx/>
              <a:buChar char="•"/>
              <a:defRPr sz="1200"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spcBef>
                <a:spcPct val="20000"/>
              </a:spcBef>
              <a:buFontTx/>
              <a:buChar char="•"/>
              <a:defRPr sz="1200">
                <a:cs typeface="+mn-cs"/>
              </a:defRPr>
            </a:lvl1pPr>
          </a:lstStyle>
          <a:p>
            <a:pPr>
              <a:defRPr/>
            </a:pPr>
            <a:fld id="{AEAAFDA9-901E-47BC-8323-DE59EAB27F1A}" type="datetimeFigureOut">
              <a:rPr lang="nl-NL"/>
              <a:pPr>
                <a:defRPr/>
              </a:pPr>
              <a:t>14-12-2025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spcBef>
                <a:spcPct val="20000"/>
              </a:spcBef>
              <a:buFontTx/>
              <a:buChar char="•"/>
              <a:defRPr sz="1200"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spcBef>
                <a:spcPct val="20000"/>
              </a:spcBef>
              <a:buFontTx/>
              <a:buChar char="•"/>
              <a:defRPr sz="1200">
                <a:cs typeface="+mn-cs"/>
              </a:defRPr>
            </a:lvl1pPr>
          </a:lstStyle>
          <a:p>
            <a:pPr>
              <a:defRPr/>
            </a:pPr>
            <a:fld id="{DA54AA44-8E49-45A3-9EF3-3C7CD47A71FA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63389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spcBef>
                <a:spcPct val="20000"/>
              </a:spcBef>
              <a:buFontTx/>
              <a:buChar char="•"/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spcBef>
                <a:spcPct val="20000"/>
              </a:spcBef>
              <a:buFontTx/>
              <a:buChar char="•"/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EDB6A1B-DC53-4B4A-93E5-FC67E26A3CED}" type="datetimeFigureOut">
              <a:rPr lang="nl-NL"/>
              <a:pPr>
                <a:defRPr/>
              </a:pPr>
              <a:t>14-12-2025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noProof="0"/>
              <a:t>Klik om de modelstijlen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spcBef>
                <a:spcPct val="20000"/>
              </a:spcBef>
              <a:buFontTx/>
              <a:buChar char="•"/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spcBef>
                <a:spcPct val="20000"/>
              </a:spcBef>
              <a:buFontTx/>
              <a:buChar char="•"/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980A64D-5AA0-42B9-839D-E995EEE28CA2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99350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NCR_Corporation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Balance_sheet" TargetMode="External"/><Relationship Id="rId5" Type="http://schemas.openxmlformats.org/officeDocument/2006/relationships/hyperlink" Target="https://en.wikipedia.org/wiki/Xerox" TargetMode="External"/><Relationship Id="rId4" Type="http://schemas.openxmlformats.org/officeDocument/2006/relationships/hyperlink" Target="https://en.wikipedia.org/wiki/Wang_Labs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Wie zijn jullie?</a:t>
            </a:r>
          </a:p>
          <a:p>
            <a:r>
              <a:rPr lang="en-NL" dirty="0"/>
              <a:t>Naam; functie; passie, flow in het werk?</a:t>
            </a:r>
          </a:p>
          <a:p>
            <a:endParaRPr lang="en-NL" dirty="0"/>
          </a:p>
          <a:p>
            <a:r>
              <a:rPr lang="en-NL" dirty="0"/>
              <a:t>Ik. </a:t>
            </a:r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80A64D-5AA0-42B9-839D-E995EEE28CA2}" type="slidenum">
              <a:rPr lang="nl-NL" smtClean="0"/>
              <a:pPr>
                <a:defRPr/>
              </a:pPr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5842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80A64D-5AA0-42B9-839D-E995EEE28CA2}" type="slidenum">
              <a:rPr lang="nl-NL" smtClean="0"/>
              <a:pPr>
                <a:defRPr/>
              </a:pPr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04835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Everard takes over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9671F-84E0-304E-971D-44ECC3883A79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11731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Simpele regels (soms duizenden bij elkaar, veiliger voor roofvogels)</a:t>
            </a:r>
          </a:p>
          <a:p>
            <a:pPr marL="228600" indent="-228600">
              <a:buAutoNum type="arabicPeriod"/>
            </a:pPr>
            <a:r>
              <a:rPr lang="en-NL" dirty="0"/>
              <a:t>We vliegen allemaal even snel (36km per uur) (alignment)</a:t>
            </a:r>
          </a:p>
          <a:p>
            <a:pPr marL="228600" indent="-228600">
              <a:buAutoNum type="arabicPeriod"/>
            </a:pPr>
            <a:r>
              <a:rPr lang="en-NL" dirty="0"/>
              <a:t>Max 7 andere vogels in de gaten houden (limitation)</a:t>
            </a:r>
          </a:p>
          <a:p>
            <a:pPr marL="228600" indent="-228600">
              <a:buAutoNum type="arabicPeriod"/>
            </a:pPr>
            <a:r>
              <a:rPr lang="en-GB" dirty="0"/>
              <a:t>V</a:t>
            </a:r>
            <a:r>
              <a:rPr lang="en-NL" dirty="0"/>
              <a:t>eranderen deze van richting, verander ik mee (adaptation)</a:t>
            </a:r>
          </a:p>
          <a:p>
            <a:pPr marL="228600" indent="-228600">
              <a:buAutoNum type="arabicPeriod"/>
            </a:pPr>
            <a:r>
              <a:rPr lang="en-NL" dirty="0"/>
              <a:t>Vaste afstand van elkaar (separation)</a:t>
            </a:r>
          </a:p>
          <a:p>
            <a:pPr marL="228600" indent="-228600">
              <a:buAutoNum type="arabicPeriod"/>
            </a:pPr>
            <a:r>
              <a:rPr lang="en-GB" dirty="0"/>
              <a:t>Z</a:t>
            </a:r>
            <a:r>
              <a:rPr lang="en-NL" dirty="0"/>
              <a:t>e blijven in de groep (cohesion)                 Simple rules but unpredictable</a:t>
            </a:r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80A64D-5AA0-42B9-839D-E995EEE28CA2}" type="slidenum">
              <a:rPr lang="nl-NL" smtClean="0"/>
              <a:pPr>
                <a:defRPr/>
              </a:pPr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07668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80A64D-5AA0-42B9-839D-E995EEE28CA2}" type="slidenum">
              <a:rPr lang="nl-NL" smtClean="0"/>
              <a:pPr>
                <a:defRPr/>
              </a:pPr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94459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In Search of Excellence Tom Peters &amp; Robert H. Waterman jr. (1982)</a:t>
            </a:r>
          </a:p>
          <a:p>
            <a:r>
              <a:rPr lang="en-NL" dirty="0"/>
              <a:t>At least three of the companies studied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NCR Corporation"/>
              </a:rPr>
              <a:t>NCR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Wang Labs"/>
              </a:rPr>
              <a:t>Wang Labs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Xerox"/>
              </a:rPr>
              <a:t>Xerox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 others did not produce excellent results in their 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Balance sheet"/>
              </a:rPr>
              <a:t>balance sheets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in the 1980s. </a:t>
            </a: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80A64D-5AA0-42B9-839D-E995EEE28CA2}" type="slidenum">
              <a:rPr lang="nl-NL" smtClean="0"/>
              <a:pPr>
                <a:defRPr/>
              </a:pPr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97531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Officials at </a:t>
            </a:r>
            <a:r>
              <a:rPr lang="en-GB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Wallace Co.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forgot one thing after winning the coveted Malcolm Baldrige National Quality Award in 1990: How to run a profitable business.</a:t>
            </a: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family-owned pipe and valve distribution company filed for Chapter 11 bankruptcy protection January 1992.</a:t>
            </a:r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80A64D-5AA0-42B9-839D-E995EEE28CA2}" type="slidenum">
              <a:rPr lang="nl-NL" smtClean="0"/>
              <a:pPr>
                <a:defRPr/>
              </a:pPr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41755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Central staat de sociale dynamiek tussen management/werknemers; auditoren en werknemers; kwaliteitsfunctuonarissen en medewerkers:  Fontys trainingen om mensen voor te bereiden op een audit; dramaturgical compliance?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80A64D-5AA0-42B9-839D-E995EEE28CA2}" type="slidenum">
              <a:rPr lang="nl-NL" smtClean="0"/>
              <a:pPr>
                <a:defRPr/>
              </a:pPr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89885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ACT: moeilijkste stap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80A64D-5AA0-42B9-839D-E995EEE28CA2}" type="slidenum">
              <a:rPr lang="nl-NL" smtClean="0"/>
              <a:pPr>
                <a:defRPr/>
              </a:pPr>
              <a:t>39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937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EDF071-4495-4141-92B3-D2D81A655999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93554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872AF8-8EB4-4FCF-809F-B891F138BC08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200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4BDD3F-DDE8-4A9C-8029-9F3592FCA49A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11101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6481" y="273631"/>
            <a:ext cx="8226720" cy="1143480"/>
          </a:xfrm>
          <a:prstGeom prst="rect">
            <a:avLst/>
          </a:prstGeom>
        </p:spPr>
        <p:txBody>
          <a:bodyPr lIns="73720" tIns="36860" rIns="73720" bIns="36860"/>
          <a:lstStyle/>
          <a:p>
            <a:r>
              <a:rPr lang="nl-NL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205049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SN_University-ppt-bas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02200"/>
            <a:ext cx="9144000" cy="194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400">
                <a:latin typeface="Arial" pitchFamily="34" charset="0"/>
                <a:cs typeface="Arial" pitchFamily="34" charset="0"/>
              </a:defRPr>
            </a:lvl3pPr>
            <a:lvl4pPr>
              <a:defRPr sz="2400">
                <a:latin typeface="Arial" pitchFamily="34" charset="0"/>
                <a:cs typeface="Arial" pitchFamily="34" charset="0"/>
              </a:defRPr>
            </a:lvl4pPr>
            <a:lvl5pPr>
              <a:defRPr sz="24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F875E-AD53-4D73-8327-F01A44EF5CAD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0665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659C15-4527-42EA-AF47-5729C706ACD8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07223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F50BC4-0ECC-4DE6-BE24-2F6B274C0DE7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5553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6C36B8-371D-459A-9121-DED95F8C94B1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0100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394132-7CCC-4A17-BE58-37361C8A9853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4949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87FEEA-A9FD-4D9B-8AC1-907C75895D54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2804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A7761D-7EA6-4DB8-8E91-EC9BFA097861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2429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8673D8-DEE6-4D60-85B4-02B979ADCB4D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3236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het opmaakprofiel van de modeltitel te bewerken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opmaakprofielen van de modeltekst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3CCA268B-88DD-44B0-AD24-94F43A770022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80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12" Type="http://schemas.openxmlformats.org/officeDocument/2006/relationships/image" Target="../media/image3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://www.vankemenade-act.nl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package" Target="../embeddings/Microsoft_Word_Document.docx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usinezz.nl/product/100-6976_Leidinggeven-aan-lean-transformaties?_ga=2.254858318.731091328.1633938061-1985476001.1633938061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anagementimpact.nl/artikel/waarom-lean-niet-werkt-jcpr16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ol.com/nl/nl/p/wiskunde-is-overal/9200000103008055/?suggestionType=typedsearch&amp;bltgh=l4yP7QCLlgorgOWNkK1DNg.1.2.ProductTitle&amp;Referrer=ADVNLPPcef36100ca4c88a40065bba51d000001234&amp;utm_source=1234&amp;utm_medium=Affiliates&amp;utm_campaign=CPS&amp;utm_content=txl" TargetMode="External"/><Relationship Id="rId2" Type="http://schemas.openxmlformats.org/officeDocument/2006/relationships/hyperlink" Target="https://www.scientias.nl/waarom-statistiek-niet-te-vertrouwen-is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QvDC7Q7Q3c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publication/259645824_De_Mythe_van_de_PDCA-cyclus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s://vankemenade-act.nl/wp-content/uploads/2024/10/Emergence-podcast.wav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hyperlink" Target="https://youtu.be/uyL_tNlLWyw" TargetMode="Externa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SN_University-ppt-voorbl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1028700" y="458788"/>
            <a:ext cx="7086600" cy="1143000"/>
          </a:xfrm>
        </p:spPr>
        <p:txBody>
          <a:bodyPr/>
          <a:lstStyle/>
          <a:p>
            <a:pPr eaLnBrk="1" hangingPunct="1"/>
            <a:r>
              <a:rPr lang="nl-NL" altLang="nl-NL" sz="2800" b="1" dirty="0"/>
              <a:t>SUAS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81100" y="1642120"/>
            <a:ext cx="6934200" cy="1066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nl-NL" altLang="nl-NL" sz="3200" dirty="0">
                <a:solidFill>
                  <a:srgbClr val="00ACB0"/>
                </a:solidFill>
              </a:rPr>
              <a:t>Kwaliteit in dynamische en complexe omgevingen</a:t>
            </a:r>
          </a:p>
          <a:p>
            <a:pPr eaLnBrk="1" hangingPunct="1">
              <a:buFontTx/>
              <a:buNone/>
            </a:pPr>
            <a:endParaRPr lang="nl-NL" altLang="nl-NL" dirty="0"/>
          </a:p>
          <a:p>
            <a:pPr eaLnBrk="1" hangingPunct="1">
              <a:buFontTx/>
              <a:buNone/>
            </a:pPr>
            <a:endParaRPr lang="nl-NL" altLang="nl-NL" dirty="0"/>
          </a:p>
          <a:p>
            <a:pPr eaLnBrk="1" hangingPunct="1">
              <a:buFontTx/>
              <a:buNone/>
            </a:pPr>
            <a:endParaRPr lang="nl-NL" altLang="nl-NL" dirty="0"/>
          </a:p>
          <a:p>
            <a:pPr eaLnBrk="1" hangingPunct="1">
              <a:buFontTx/>
              <a:buNone/>
            </a:pPr>
            <a:r>
              <a:rPr lang="nl-NL" altLang="nl-NL" dirty="0"/>
              <a:t>                                                    Everard van  </a:t>
            </a:r>
          </a:p>
          <a:p>
            <a:pPr eaLnBrk="1" hangingPunct="1">
              <a:buFontTx/>
              <a:buNone/>
            </a:pPr>
            <a:r>
              <a:rPr lang="nl-NL" altLang="nl-NL" dirty="0"/>
              <a:t>                                                    Kemenade, PhD</a:t>
            </a:r>
          </a:p>
          <a:p>
            <a:pPr eaLnBrk="1" hangingPunct="1">
              <a:buFontTx/>
              <a:buNone/>
            </a:pPr>
            <a:r>
              <a:rPr lang="nl-NL" altLang="nl-NL" sz="1600" dirty="0"/>
              <a:t>										</a:t>
            </a:r>
            <a:endParaRPr lang="nl-NL" altLang="nl-NL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98110" y="2608649"/>
            <a:ext cx="3840480" cy="2718393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ME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1953 born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589" y="207120"/>
            <a:ext cx="4936040" cy="657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807747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92969" y="620688"/>
            <a:ext cx="7358062" cy="747296"/>
          </a:xfrm>
        </p:spPr>
        <p:txBody>
          <a:bodyPr/>
          <a:lstStyle/>
          <a:p>
            <a:pPr marL="0" indent="0">
              <a:buNone/>
            </a:pPr>
            <a:r>
              <a:rPr lang="en-GB" dirty="0" err="1">
                <a:solidFill>
                  <a:srgbClr val="00A7A2"/>
                </a:solidFill>
              </a:rPr>
              <a:t>Passie</a:t>
            </a:r>
            <a:r>
              <a:rPr lang="en-GB" dirty="0">
                <a:solidFill>
                  <a:srgbClr val="00A7A2"/>
                </a:solidFill>
              </a:rPr>
              <a:t> 1 : KWALITEIT</a:t>
            </a:r>
          </a:p>
          <a:p>
            <a:pPr marL="0" indent="0">
              <a:buNone/>
            </a:pPr>
            <a:r>
              <a:rPr lang="en-GB" dirty="0">
                <a:solidFill>
                  <a:srgbClr val="00A7A2"/>
                </a:solidFill>
              </a:rPr>
              <a:t>1980 </a:t>
            </a:r>
            <a:r>
              <a:rPr lang="en-GB" dirty="0" err="1">
                <a:solidFill>
                  <a:srgbClr val="00A7A2"/>
                </a:solidFill>
              </a:rPr>
              <a:t>eerste</a:t>
            </a:r>
            <a:r>
              <a:rPr lang="en-GB" dirty="0">
                <a:solidFill>
                  <a:srgbClr val="00A7A2"/>
                </a:solidFill>
              </a:rPr>
              <a:t> </a:t>
            </a:r>
            <a:r>
              <a:rPr lang="en-GB" dirty="0" err="1">
                <a:solidFill>
                  <a:srgbClr val="00A7A2"/>
                </a:solidFill>
              </a:rPr>
              <a:t>opdracht</a:t>
            </a:r>
            <a:r>
              <a:rPr lang="en-GB" dirty="0">
                <a:solidFill>
                  <a:srgbClr val="00A7A2"/>
                </a:solidFill>
              </a:rPr>
              <a:t> </a:t>
            </a:r>
            <a:r>
              <a:rPr lang="en-GB" dirty="0" err="1">
                <a:solidFill>
                  <a:srgbClr val="00A7A2"/>
                </a:solidFill>
              </a:rPr>
              <a:t>voor</a:t>
            </a:r>
            <a:r>
              <a:rPr lang="en-GB" dirty="0">
                <a:solidFill>
                  <a:srgbClr val="00A7A2"/>
                </a:solidFill>
              </a:rPr>
              <a:t> </a:t>
            </a:r>
            <a:r>
              <a:rPr lang="en-GB" dirty="0" err="1">
                <a:solidFill>
                  <a:srgbClr val="00A7A2"/>
                </a:solidFill>
              </a:rPr>
              <a:t>Kwaliteit</a:t>
            </a:r>
            <a:r>
              <a:rPr lang="en-GB" dirty="0">
                <a:solidFill>
                  <a:srgbClr val="00A7A2"/>
                </a:solidFill>
              </a:rPr>
              <a:t>: Van Kemenade ACT (Audit, Coaching and Training)</a:t>
            </a:r>
          </a:p>
          <a:p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204864"/>
            <a:ext cx="4462463" cy="3121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0536512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EE2E4-56B9-3872-AC99-8FF6D7089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260648"/>
            <a:ext cx="7772400" cy="1143000"/>
          </a:xfrm>
        </p:spPr>
        <p:txBody>
          <a:bodyPr/>
          <a:lstStyle/>
          <a:p>
            <a:r>
              <a:rPr lang="en-NL" dirty="0">
                <a:solidFill>
                  <a:srgbClr val="00A7A2"/>
                </a:solidFill>
              </a:rPr>
              <a:t>Passie 2: Onderzoek Emergentie </a:t>
            </a:r>
            <a:br>
              <a:rPr lang="en-NL" dirty="0"/>
            </a:br>
            <a:endParaRPr lang="en-NL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B37FC4B-9006-9B4D-BE47-04BD884ADB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26843"/>
            <a:ext cx="6359697" cy="4114800"/>
          </a:xfrm>
        </p:spPr>
      </p:pic>
    </p:spTree>
    <p:extLst>
      <p:ext uri="{BB962C8B-B14F-4D97-AF65-F5344CB8AC3E}">
        <p14:creationId xmlns:p14="http://schemas.microsoft.com/office/powerpoint/2010/main" val="14530377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3F925-B325-189C-06AF-50620E9FA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Ten Million Starlings Swarm (7 Tonnes of Bird Poo) | Superswarm | BBC Earth">
            <a:hlinkClick r:id="" action="ppaction://media"/>
            <a:extLst>
              <a:ext uri="{FF2B5EF4-FFF2-40B4-BE49-F238E27FC236}">
                <a16:creationId xmlns:a16="http://schemas.microsoft.com/office/drawing/2014/main" id="{1AAC63BC-A56D-1571-53D0-EE6A7DE8300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" y="692696"/>
            <a:ext cx="7315200" cy="4114800"/>
          </a:xfrm>
        </p:spPr>
      </p:pic>
    </p:spTree>
    <p:extLst>
      <p:ext uri="{BB962C8B-B14F-4D97-AF65-F5344CB8AC3E}">
        <p14:creationId xmlns:p14="http://schemas.microsoft.com/office/powerpoint/2010/main" val="3250724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9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64054" y="483282"/>
            <a:ext cx="5456374" cy="747296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rgbClr val="00A7A2"/>
                </a:solidFill>
              </a:rPr>
              <a:t>2009 PhD.</a:t>
            </a:r>
          </a:p>
          <a:p>
            <a:endParaRPr lang="en-GB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207121"/>
            <a:ext cx="4323807" cy="2719616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545" y="2060467"/>
            <a:ext cx="4152455" cy="261183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4000647"/>
            <a:ext cx="4402183" cy="27501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FCBEE4-2935-A70F-2CF6-E7CF6357AD75}"/>
              </a:ext>
            </a:extLst>
          </p:cNvPr>
          <p:cNvSpPr txBox="1"/>
          <p:nvPr/>
        </p:nvSpPr>
        <p:spPr>
          <a:xfrm>
            <a:off x="4991545" y="4960240"/>
            <a:ext cx="24801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Accreditatie</a:t>
            </a:r>
            <a:r>
              <a:rPr lang="en-GB" dirty="0"/>
              <a:t> in </a:t>
            </a:r>
          </a:p>
          <a:p>
            <a:r>
              <a:rPr lang="en-GB" dirty="0"/>
              <a:t>Hoger </a:t>
            </a:r>
            <a:r>
              <a:rPr lang="en-GB" dirty="0" err="1"/>
              <a:t>Onderwijs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8525820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2780928"/>
            <a:ext cx="4100661" cy="2180735"/>
          </a:xfrm>
        </p:spPr>
        <p:txBody>
          <a:bodyPr/>
          <a:lstStyle/>
          <a:p>
            <a:r>
              <a:rPr lang="en-GB" sz="3866" dirty="0" err="1">
                <a:solidFill>
                  <a:srgbClr val="00A7A2"/>
                </a:solidFill>
              </a:rPr>
              <a:t>Passie</a:t>
            </a:r>
            <a:r>
              <a:rPr lang="en-GB" sz="3866" dirty="0">
                <a:solidFill>
                  <a:srgbClr val="00A7A2"/>
                </a:solidFill>
              </a:rPr>
              <a:t> 3:</a:t>
            </a:r>
            <a:br>
              <a:rPr lang="en-GB" sz="3866" dirty="0">
                <a:solidFill>
                  <a:srgbClr val="00A7A2"/>
                </a:solidFill>
              </a:rPr>
            </a:br>
            <a:r>
              <a:rPr lang="en-GB" sz="3866" dirty="0" err="1">
                <a:solidFill>
                  <a:srgbClr val="00A7A2"/>
                </a:solidFill>
              </a:rPr>
              <a:t>Internationaal</a:t>
            </a:r>
            <a:r>
              <a:rPr lang="en-GB" sz="3866" dirty="0">
                <a:solidFill>
                  <a:srgbClr val="00A7A2"/>
                </a:solidFill>
              </a:rPr>
              <a:t>.</a:t>
            </a:r>
            <a:br>
              <a:rPr lang="en-GB" sz="3866" dirty="0">
                <a:solidFill>
                  <a:srgbClr val="00A7A2"/>
                </a:solidFill>
              </a:rPr>
            </a:br>
            <a:br>
              <a:rPr lang="en-GB" sz="3866" dirty="0">
                <a:solidFill>
                  <a:srgbClr val="00A7A2"/>
                </a:solidFill>
              </a:rPr>
            </a:br>
            <a:r>
              <a:rPr lang="en-GB" sz="3866" dirty="0">
                <a:solidFill>
                  <a:srgbClr val="00A7A2"/>
                </a:solidFill>
              </a:rPr>
              <a:t>2004 </a:t>
            </a:r>
            <a:br>
              <a:rPr lang="en-GB" sz="3866" dirty="0">
                <a:solidFill>
                  <a:srgbClr val="00A7A2"/>
                </a:solidFill>
              </a:rPr>
            </a:br>
            <a:r>
              <a:rPr lang="en-GB" sz="3866" dirty="0" err="1">
                <a:solidFill>
                  <a:srgbClr val="00A7A2"/>
                </a:solidFill>
              </a:rPr>
              <a:t>eerste</a:t>
            </a:r>
            <a:r>
              <a:rPr lang="en-GB" sz="3866" dirty="0">
                <a:solidFill>
                  <a:srgbClr val="00A7A2"/>
                </a:solidFill>
              </a:rPr>
              <a:t> </a:t>
            </a:r>
            <a:br>
              <a:rPr lang="en-GB" sz="3866" dirty="0">
                <a:solidFill>
                  <a:srgbClr val="00A7A2"/>
                </a:solidFill>
              </a:rPr>
            </a:br>
            <a:r>
              <a:rPr lang="en-GB" sz="3866" dirty="0" err="1">
                <a:solidFill>
                  <a:srgbClr val="00A7A2"/>
                </a:solidFill>
              </a:rPr>
              <a:t>opdracht</a:t>
            </a:r>
            <a:br>
              <a:rPr lang="en-GB" sz="3866" dirty="0">
                <a:solidFill>
                  <a:srgbClr val="00A7A2"/>
                </a:solidFill>
              </a:rPr>
            </a:br>
            <a:r>
              <a:rPr lang="en-GB" sz="3866" dirty="0" err="1">
                <a:solidFill>
                  <a:srgbClr val="00A7A2"/>
                </a:solidFill>
              </a:rPr>
              <a:t>buitenland</a:t>
            </a:r>
            <a:r>
              <a:rPr lang="en-GB" sz="3866" dirty="0">
                <a:solidFill>
                  <a:srgbClr val="00A7A2"/>
                </a:solidFill>
              </a:rPr>
              <a:t> </a:t>
            </a:r>
            <a:br>
              <a:rPr lang="en-GB" sz="3866" dirty="0">
                <a:solidFill>
                  <a:srgbClr val="00A7A2"/>
                </a:solidFill>
              </a:rPr>
            </a:br>
            <a:br>
              <a:rPr lang="en-GB" sz="3866" dirty="0"/>
            </a:br>
            <a:endParaRPr lang="en-GB" sz="3866" dirty="0"/>
          </a:p>
        </p:txBody>
      </p:sp>
      <p:pic>
        <p:nvPicPr>
          <p:cNvPr id="1026" name="Picture 2" descr="D:\Prive\FOTOS\FOTOBOEKJE\fotos 2004\Dsc00002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0688"/>
            <a:ext cx="4618181" cy="57856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4783255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9592" y="404664"/>
            <a:ext cx="7640456" cy="1036933"/>
          </a:xfrm>
        </p:spPr>
        <p:txBody>
          <a:bodyPr/>
          <a:lstStyle/>
          <a:p>
            <a:r>
              <a:rPr lang="nl-NL" sz="4400" dirty="0">
                <a:solidFill>
                  <a:srgbClr val="00A7A2"/>
                </a:solidFill>
              </a:rPr>
              <a:t>2015 eerste opdracht </a:t>
            </a:r>
            <a:r>
              <a:rPr lang="nl-NL" sz="4400" dirty="0" err="1">
                <a:solidFill>
                  <a:srgbClr val="00A7A2"/>
                </a:solidFill>
              </a:rPr>
              <a:t>Caribben</a:t>
            </a:r>
            <a:endParaRPr lang="nl-NL" sz="4400" dirty="0">
              <a:solidFill>
                <a:srgbClr val="00A7A2"/>
              </a:solidFill>
            </a:endParaRPr>
          </a:p>
        </p:txBody>
      </p:sp>
      <p:pic>
        <p:nvPicPr>
          <p:cNvPr id="8" name="Afbeelding 7" descr="IMG_195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700808"/>
            <a:ext cx="5672550" cy="398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247218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35512-976F-9C26-5008-740199F77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88640"/>
            <a:ext cx="7772400" cy="1143000"/>
          </a:xfrm>
        </p:spPr>
        <p:txBody>
          <a:bodyPr/>
          <a:lstStyle/>
          <a:p>
            <a:r>
              <a:rPr lang="en-GB" dirty="0">
                <a:solidFill>
                  <a:srgbClr val="00A7A2"/>
                </a:solidFill>
              </a:rPr>
              <a:t>March 2025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73145EB-7730-50EC-7429-FFC17922FF1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196752"/>
            <a:ext cx="5486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03175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1">
            <a:extLst>
              <a:ext uri="{FF2B5EF4-FFF2-40B4-BE49-F238E27FC236}">
                <a16:creationId xmlns:a16="http://schemas.microsoft.com/office/drawing/2014/main" id="{4A90C811-B4BD-6201-07C0-5B4C7AA702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99" y="97252"/>
            <a:ext cx="1880648" cy="2878544"/>
          </a:xfrm>
          <a:prstGeom prst="rect">
            <a:avLst/>
          </a:prstGeom>
        </p:spPr>
      </p:pic>
      <p:pic>
        <p:nvPicPr>
          <p:cNvPr id="7" name="Afbeelding 3">
            <a:extLst>
              <a:ext uri="{FF2B5EF4-FFF2-40B4-BE49-F238E27FC236}">
                <a16:creationId xmlns:a16="http://schemas.microsoft.com/office/drawing/2014/main" id="{66062666-0E3F-88B6-B415-8C7416CD1D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540" y="97252"/>
            <a:ext cx="1883156" cy="3266889"/>
          </a:xfrm>
          <a:prstGeom prst="rect">
            <a:avLst/>
          </a:prstGeom>
        </p:spPr>
      </p:pic>
      <p:pic>
        <p:nvPicPr>
          <p:cNvPr id="8" name="Afbeelding 3">
            <a:extLst>
              <a:ext uri="{FF2B5EF4-FFF2-40B4-BE49-F238E27FC236}">
                <a16:creationId xmlns:a16="http://schemas.microsoft.com/office/drawing/2014/main" id="{534162FC-BF51-7C13-4CC6-1905A4DBE4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620" y="97252"/>
            <a:ext cx="1977103" cy="1658888"/>
          </a:xfrm>
          <a:prstGeom prst="rect">
            <a:avLst/>
          </a:prstGeom>
        </p:spPr>
      </p:pic>
      <p:pic>
        <p:nvPicPr>
          <p:cNvPr id="9" name="Afbeelding 4">
            <a:extLst>
              <a:ext uri="{FF2B5EF4-FFF2-40B4-BE49-F238E27FC236}">
                <a16:creationId xmlns:a16="http://schemas.microsoft.com/office/drawing/2014/main" id="{ED8BBED6-D317-6CF8-739F-0319D709C8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474" y="1863316"/>
            <a:ext cx="1977103" cy="13968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64BE97-2301-24A8-69B4-B6F0859B32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02180"/>
            <a:ext cx="1517472" cy="3158003"/>
          </a:xfrm>
          <a:prstGeom prst="rect">
            <a:avLst/>
          </a:prstGeom>
        </p:spPr>
      </p:pic>
      <p:pic>
        <p:nvPicPr>
          <p:cNvPr id="11" name="Picture 10" descr="A group of children sitting at a table eating&#10;&#10;Description automatically generated with medium confidence">
            <a:extLst>
              <a:ext uri="{FF2B5EF4-FFF2-40B4-BE49-F238E27FC236}">
                <a16:creationId xmlns:a16="http://schemas.microsoft.com/office/drawing/2014/main" id="{E646B3CE-5236-895C-87CA-FB98496DAA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41" y="3121775"/>
            <a:ext cx="2266965" cy="1700223"/>
          </a:xfrm>
          <a:prstGeom prst="rect">
            <a:avLst/>
          </a:prstGeom>
        </p:spPr>
      </p:pic>
      <p:pic>
        <p:nvPicPr>
          <p:cNvPr id="16" name="Picture 2" descr="D:\Prive\FOTOS\fotorpmmarathon.jpg">
            <a:extLst>
              <a:ext uri="{FF2B5EF4-FFF2-40B4-BE49-F238E27FC236}">
                <a16:creationId xmlns:a16="http://schemas.microsoft.com/office/drawing/2014/main" id="{C9D45115-3B1A-C33D-6BB7-E8DAD9248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41" y="4967977"/>
            <a:ext cx="2398800" cy="17440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Van Kemenade ACT">
            <a:extLst>
              <a:ext uri="{FF2B5EF4-FFF2-40B4-BE49-F238E27FC236}">
                <a16:creationId xmlns:a16="http://schemas.microsoft.com/office/drawing/2014/main" id="{E278A22A-42B0-BB40-6660-3A87765FD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532" y="3597818"/>
            <a:ext cx="1956262" cy="172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Sea, sun and a fresh glass of Bordeaux Rosé..the good life! | Official  website Bordeaux.com">
            <a:extLst>
              <a:ext uri="{FF2B5EF4-FFF2-40B4-BE49-F238E27FC236}">
                <a16:creationId xmlns:a16="http://schemas.microsoft.com/office/drawing/2014/main" id="{96A0E078-2652-A75F-AEF6-9074BA25A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548" y="3597819"/>
            <a:ext cx="1652831" cy="170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baby sitting on a couch holding a doll&#10;&#10;Description automatically generated">
            <a:extLst>
              <a:ext uri="{FF2B5EF4-FFF2-40B4-BE49-F238E27FC236}">
                <a16:creationId xmlns:a16="http://schemas.microsoft.com/office/drawing/2014/main" id="{41A35E47-14EE-A210-B2BB-0F6879421D9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52393" y="4125886"/>
            <a:ext cx="3114201" cy="205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5712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5C629-01B3-4D43-814E-83274E175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407" y="15570"/>
            <a:ext cx="7772400" cy="1143000"/>
          </a:xfrm>
        </p:spPr>
        <p:txBody>
          <a:bodyPr/>
          <a:lstStyle/>
          <a:p>
            <a:r>
              <a:rPr lang="en-NL" dirty="0">
                <a:solidFill>
                  <a:srgbClr val="00A7A2"/>
                </a:solidFill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E248D1-05DD-C542-B05B-0B11ECA13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193" y="980728"/>
            <a:ext cx="7772400" cy="4680520"/>
          </a:xfrm>
        </p:spPr>
        <p:txBody>
          <a:bodyPr/>
          <a:lstStyle/>
          <a:p>
            <a:pPr marL="0" indent="0">
              <a:buNone/>
            </a:pPr>
            <a:r>
              <a:rPr lang="en-NL" dirty="0">
                <a:solidFill>
                  <a:schemeClr val="bg1">
                    <a:lumMod val="85000"/>
                  </a:schemeClr>
                </a:solidFill>
              </a:rPr>
              <a:t>9.30   start welkom</a:t>
            </a:r>
          </a:p>
          <a:p>
            <a:pPr marL="0" indent="0">
              <a:buNone/>
            </a:pPr>
            <a:r>
              <a:rPr lang="en-NL" dirty="0"/>
              <a:t>10.00  materialen</a:t>
            </a:r>
          </a:p>
          <a:p>
            <a:pPr marL="0" indent="0">
              <a:buNone/>
            </a:pPr>
            <a:endParaRPr lang="en-NL" dirty="0"/>
          </a:p>
          <a:p>
            <a:pPr marL="0" indent="0">
              <a:buNone/>
            </a:pPr>
            <a:endParaRPr lang="en-NL" dirty="0"/>
          </a:p>
          <a:p>
            <a:pPr marL="0" indent="0">
              <a:buNone/>
            </a:pPr>
            <a:endParaRPr lang="en-NL" dirty="0"/>
          </a:p>
          <a:p>
            <a:pPr marL="0" indent="0">
              <a:buNone/>
            </a:pPr>
            <a:endParaRPr lang="en-NL" dirty="0"/>
          </a:p>
          <a:p>
            <a:pPr marL="0" indent="0">
              <a:buNone/>
            </a:pPr>
            <a:endParaRPr lang="en-NL" dirty="0"/>
          </a:p>
          <a:p>
            <a:pPr marL="0" indent="0">
              <a:buNone/>
            </a:pPr>
            <a:endParaRPr lang="en-NL" dirty="0"/>
          </a:p>
          <a:p>
            <a:pPr marL="0" indent="0">
              <a:buNone/>
            </a:pPr>
            <a:endParaRPr lang="en-NL" dirty="0"/>
          </a:p>
          <a:p>
            <a:pPr marL="0" indent="0">
              <a:buNone/>
            </a:pPr>
            <a:endParaRPr lang="en-NL" dirty="0"/>
          </a:p>
          <a:p>
            <a:pPr marL="0" indent="0">
              <a:buNone/>
            </a:pPr>
            <a:endParaRPr lang="en-NL" dirty="0"/>
          </a:p>
          <a:p>
            <a:pPr marL="0" indent="0">
              <a:buNone/>
            </a:pPr>
            <a:r>
              <a:rPr lang="en-NL" dirty="0">
                <a:hlinkClick r:id="rId2"/>
              </a:rPr>
              <a:t>http://www.vankemenade-act.nl</a:t>
            </a:r>
            <a:endParaRPr lang="en-NL" dirty="0"/>
          </a:p>
          <a:p>
            <a:pPr marL="0" indent="0">
              <a:buNone/>
            </a:pPr>
            <a:r>
              <a:rPr lang="en-NL" dirty="0"/>
              <a:t>		</a:t>
            </a:r>
          </a:p>
        </p:txBody>
      </p:sp>
      <p:pic>
        <p:nvPicPr>
          <p:cNvPr id="4" name="Picture 3" descr="A book cover with a picture of a landscape&#10;&#10;Description automatically generated">
            <a:extLst>
              <a:ext uri="{FF2B5EF4-FFF2-40B4-BE49-F238E27FC236}">
                <a16:creationId xmlns:a16="http://schemas.microsoft.com/office/drawing/2014/main" id="{6C722181-8299-1E49-CECF-2C3FCCACA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470893"/>
            <a:ext cx="2092169" cy="2973472"/>
          </a:xfrm>
          <a:prstGeom prst="rect">
            <a:avLst/>
          </a:prstGeom>
        </p:spPr>
      </p:pic>
      <p:pic>
        <p:nvPicPr>
          <p:cNvPr id="8" name="Picture 7" descr="A computer with a rocket flying out of it&#10;&#10;Description automatically generated">
            <a:extLst>
              <a:ext uri="{FF2B5EF4-FFF2-40B4-BE49-F238E27FC236}">
                <a16:creationId xmlns:a16="http://schemas.microsoft.com/office/drawing/2014/main" id="{2E3CADC5-4A44-35DB-ED4F-27E8DC96CB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3607593"/>
            <a:ext cx="2104713" cy="1603859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1D7380DC-DB2F-1344-9C99-FDA993D7EF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79" y="2322448"/>
            <a:ext cx="5364088" cy="221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690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1B01B-F512-11DE-9AB7-2545376BF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Frank Zappa - Bobby Brown (official video with lyrics)-2">
            <a:hlinkClick r:id="" action="ppaction://media"/>
            <a:extLst>
              <a:ext uri="{FF2B5EF4-FFF2-40B4-BE49-F238E27FC236}">
                <a16:creationId xmlns:a16="http://schemas.microsoft.com/office/drawing/2014/main" id="{06CF5C36-F542-C27C-DE76-BFAC0D5A84A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528" y="816437"/>
            <a:ext cx="4415833" cy="4056728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4F5DF5-7518-ADD5-983C-7EEE920503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587718"/>
            <a:ext cx="3556000" cy="45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550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5C629-01B3-4D43-814E-83274E175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407" y="15570"/>
            <a:ext cx="7772400" cy="1143000"/>
          </a:xfrm>
        </p:spPr>
        <p:txBody>
          <a:bodyPr/>
          <a:lstStyle/>
          <a:p>
            <a:r>
              <a:rPr lang="en-NL" dirty="0">
                <a:solidFill>
                  <a:srgbClr val="00ACB0"/>
                </a:solidFill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E248D1-05DD-C542-B05B-0B11ECA13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193" y="980728"/>
            <a:ext cx="7772400" cy="4464496"/>
          </a:xfrm>
        </p:spPr>
        <p:txBody>
          <a:bodyPr/>
          <a:lstStyle/>
          <a:p>
            <a:pPr marL="0" indent="0">
              <a:buNone/>
            </a:pPr>
            <a:r>
              <a:rPr lang="en-NL" dirty="0">
                <a:solidFill>
                  <a:schemeClr val="bg1">
                    <a:lumMod val="85000"/>
                  </a:schemeClr>
                </a:solidFill>
              </a:rPr>
              <a:t>9.30    start welkom</a:t>
            </a:r>
          </a:p>
          <a:p>
            <a:pPr marL="0" indent="0">
              <a:buNone/>
            </a:pPr>
            <a:r>
              <a:rPr lang="en-NL" dirty="0"/>
              <a:t>10.00  materialen (boeken)</a:t>
            </a:r>
          </a:p>
          <a:p>
            <a:pPr marL="0" indent="0">
              <a:buNone/>
            </a:pPr>
            <a:r>
              <a:rPr lang="en-NL" dirty="0"/>
              <a:t>           en huiswerk</a:t>
            </a:r>
          </a:p>
          <a:p>
            <a:pPr marL="0" indent="0">
              <a:buNone/>
            </a:pPr>
            <a:endParaRPr lang="en-NL" dirty="0"/>
          </a:p>
          <a:p>
            <a:pPr marL="0" indent="0">
              <a:buNone/>
            </a:pPr>
            <a:endParaRPr lang="en-NL" dirty="0"/>
          </a:p>
          <a:p>
            <a:pPr marL="0" indent="0">
              <a:buNone/>
            </a:pPr>
            <a:endParaRPr lang="en-NL" dirty="0"/>
          </a:p>
          <a:p>
            <a:pPr marL="0" indent="0">
              <a:buNone/>
            </a:pPr>
            <a:endParaRPr lang="en-NL" dirty="0"/>
          </a:p>
          <a:p>
            <a:pPr marL="0" indent="0">
              <a:buNone/>
            </a:pPr>
            <a:endParaRPr lang="en-NL" dirty="0"/>
          </a:p>
          <a:p>
            <a:pPr marL="0" indent="0">
              <a:buNone/>
            </a:pPr>
            <a:endParaRPr lang="en-NL" dirty="0"/>
          </a:p>
          <a:p>
            <a:pPr marL="0" indent="0">
              <a:buNone/>
            </a:pPr>
            <a:endParaRPr lang="en-NL" dirty="0"/>
          </a:p>
          <a:p>
            <a:pPr marL="0" indent="0">
              <a:buNone/>
            </a:pPr>
            <a:endParaRPr lang="en-NL" dirty="0"/>
          </a:p>
          <a:p>
            <a:pPr marL="0" indent="0">
              <a:buNone/>
            </a:pPr>
            <a:endParaRPr lang="en-NL" dirty="0"/>
          </a:p>
          <a:p>
            <a:pPr marL="0" indent="0">
              <a:buNone/>
            </a:pPr>
            <a:r>
              <a:rPr lang="en-NL" dirty="0"/>
              <a:t>		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F81D33D5-335F-B6F2-AF40-4665FC2FF5A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2401160"/>
              </p:ext>
            </p:extLst>
          </p:nvPr>
        </p:nvGraphicFramePr>
        <p:xfrm>
          <a:off x="5436096" y="1117119"/>
          <a:ext cx="2814637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753100" imgH="8305800" progId="Word.Document.12">
                  <p:embed/>
                </p:oleObj>
              </mc:Choice>
              <mc:Fallback>
                <p:oleObj name="Document" r:id="rId2" imgW="5753100" imgH="8305800" progId="Word.Document.12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F81D33D5-335F-B6F2-AF40-4665FC2FF5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436096" y="1117119"/>
                        <a:ext cx="2814637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6" name="Picture 2" descr="What is a good question? | Dragonfly Training">
            <a:extLst>
              <a:ext uri="{FF2B5EF4-FFF2-40B4-BE49-F238E27FC236}">
                <a16:creationId xmlns:a16="http://schemas.microsoft.com/office/drawing/2014/main" id="{677A5B04-30EC-168B-12AF-1EBA45981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01" y="2348880"/>
            <a:ext cx="3185592" cy="3185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741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5C629-01B3-4D43-814E-83274E175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407" y="15570"/>
            <a:ext cx="7772400" cy="1143000"/>
          </a:xfrm>
        </p:spPr>
        <p:txBody>
          <a:bodyPr/>
          <a:lstStyle/>
          <a:p>
            <a:r>
              <a:rPr lang="en-NL" dirty="0">
                <a:solidFill>
                  <a:srgbClr val="00A7A2"/>
                </a:solidFill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E248D1-05DD-C542-B05B-0B11ECA13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616" y="836712"/>
            <a:ext cx="7772400" cy="4680520"/>
          </a:xfrm>
        </p:spPr>
        <p:txBody>
          <a:bodyPr/>
          <a:lstStyle/>
          <a:p>
            <a:pPr marL="0" indent="0">
              <a:buNone/>
            </a:pPr>
            <a:r>
              <a:rPr lang="en-NL" dirty="0">
                <a:solidFill>
                  <a:schemeClr val="bg1">
                    <a:lumMod val="65000"/>
                  </a:schemeClr>
                </a:solidFill>
              </a:rPr>
              <a:t>9.30   start welkom</a:t>
            </a:r>
          </a:p>
          <a:p>
            <a:pPr marL="0" indent="0">
              <a:buNone/>
            </a:pPr>
            <a:r>
              <a:rPr lang="en-NL" dirty="0">
                <a:solidFill>
                  <a:schemeClr val="bg1">
                    <a:lumMod val="65000"/>
                  </a:schemeClr>
                </a:solidFill>
              </a:rPr>
              <a:t>	korte kennismaking: naam, functie, reden KM 	master, passie in Q</a:t>
            </a:r>
          </a:p>
          <a:p>
            <a:pPr marL="0" indent="0">
              <a:buNone/>
            </a:pPr>
            <a:r>
              <a:rPr lang="en-NL" dirty="0">
                <a:solidFill>
                  <a:schemeClr val="bg1">
                    <a:lumMod val="65000"/>
                  </a:schemeClr>
                </a:solidFill>
              </a:rPr>
              <a:t>10.00  materialen en huiswerk</a:t>
            </a:r>
          </a:p>
          <a:p>
            <a:pPr marL="0" indent="0">
              <a:buNone/>
            </a:pPr>
            <a:r>
              <a:rPr lang="en-NL" dirty="0"/>
              <a:t>10.15  1. Kwaliteit</a:t>
            </a:r>
          </a:p>
          <a:p>
            <a:pPr marL="0" indent="0">
              <a:buNone/>
            </a:pPr>
            <a:endParaRPr lang="en-NL" dirty="0"/>
          </a:p>
        </p:txBody>
      </p:sp>
      <p:pic>
        <p:nvPicPr>
          <p:cNvPr id="1026" name="Picture 2" descr="Ja Maar BV | LinkedIn">
            <a:extLst>
              <a:ext uri="{FF2B5EF4-FFF2-40B4-BE49-F238E27FC236}">
                <a16:creationId xmlns:a16="http://schemas.microsoft.com/office/drawing/2014/main" id="{863D243F-00DC-6E27-C715-425A1D38A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708920"/>
            <a:ext cx="25400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3203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65091-0C16-8947-0E17-4D1FDCE9D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Opdracht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29EF8-62E1-EB81-13B4-45423D4E9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39404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en-NL" dirty="0"/>
              <a:t>Kies een foto die voor jou uitdrukt, </a:t>
            </a:r>
          </a:p>
          <a:p>
            <a:pPr marL="0" indent="0">
              <a:buNone/>
            </a:pPr>
            <a:r>
              <a:rPr lang="en-NL" dirty="0"/>
              <a:t>wat kwaliteit is </a:t>
            </a:r>
          </a:p>
          <a:p>
            <a:pPr marL="0" indent="0">
              <a:buNone/>
            </a:pPr>
            <a:r>
              <a:rPr lang="en-NL" dirty="0"/>
              <a:t>(liefst gerelateerd aan je werk). </a:t>
            </a:r>
          </a:p>
        </p:txBody>
      </p:sp>
    </p:spTree>
    <p:extLst>
      <p:ext uri="{BB962C8B-B14F-4D97-AF65-F5344CB8AC3E}">
        <p14:creationId xmlns:p14="http://schemas.microsoft.com/office/powerpoint/2010/main" val="26374395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el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752600"/>
          </a:xfrm>
        </p:spPr>
        <p:txBody>
          <a:bodyPr/>
          <a:lstStyle/>
          <a:p>
            <a:r>
              <a:rPr lang="nl-NL" altLang="nl-NL" sz="2800" dirty="0">
                <a:solidFill>
                  <a:srgbClr val="00ACB0"/>
                </a:solidFill>
              </a:rPr>
              <a:t>Systeemdynamiek en kwaliteit: </a:t>
            </a:r>
            <a:r>
              <a:rPr lang="nl-NL" altLang="nl-NL" sz="2800" dirty="0"/>
              <a:t>spanning tussen overeenkomsten en verschillen</a:t>
            </a:r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3D05DE13-3CA4-4BE6-B0AE-34DFDBF1DD5B}"/>
              </a:ext>
            </a:extLst>
          </p:cNvPr>
          <p:cNvGrpSpPr/>
          <p:nvPr/>
        </p:nvGrpSpPr>
        <p:grpSpPr>
          <a:xfrm>
            <a:off x="881062" y="1844824"/>
            <a:ext cx="7381875" cy="3492500"/>
            <a:chOff x="358775" y="1952625"/>
            <a:chExt cx="7381875" cy="3492500"/>
          </a:xfrm>
        </p:grpSpPr>
        <p:sp>
          <p:nvSpPr>
            <p:cNvPr id="6" name="Ovaal 5"/>
            <p:cNvSpPr/>
            <p:nvPr/>
          </p:nvSpPr>
          <p:spPr bwMode="auto">
            <a:xfrm>
              <a:off x="358775" y="1952625"/>
              <a:ext cx="3673475" cy="1800225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20000"/>
                </a:spcBef>
                <a:defRPr/>
              </a:pPr>
              <a:r>
                <a:rPr lang="nl-NL" dirty="0">
                  <a:latin typeface="Arial" charset="0"/>
                  <a:cs typeface="+mn-cs"/>
                </a:rPr>
                <a:t>Management</a:t>
              </a:r>
            </a:p>
            <a:p>
              <a:pPr marL="285750" indent="-285750">
                <a:spcBef>
                  <a:spcPct val="20000"/>
                </a:spcBef>
                <a:buFontTx/>
                <a:buChar char="•"/>
                <a:defRPr/>
              </a:pPr>
              <a:r>
                <a:rPr lang="nl-NL" sz="1800" dirty="0">
                  <a:latin typeface="Arial" charset="0"/>
                  <a:cs typeface="+mn-cs"/>
                </a:rPr>
                <a:t>Deadlines</a:t>
              </a:r>
            </a:p>
            <a:p>
              <a:pPr marL="285750" indent="-285750">
                <a:spcBef>
                  <a:spcPct val="20000"/>
                </a:spcBef>
                <a:buFontTx/>
                <a:buChar char="•"/>
                <a:defRPr/>
              </a:pPr>
              <a:r>
                <a:rPr lang="nl-NL" sz="1800" dirty="0">
                  <a:latin typeface="Arial" charset="0"/>
                  <a:cs typeface="+mn-cs"/>
                </a:rPr>
                <a:t>Budget</a:t>
              </a:r>
            </a:p>
            <a:p>
              <a:pPr marL="285750" indent="-285750">
                <a:spcBef>
                  <a:spcPct val="20000"/>
                </a:spcBef>
                <a:buFontTx/>
                <a:buChar char="•"/>
                <a:defRPr/>
              </a:pPr>
              <a:r>
                <a:rPr lang="nl-NL" sz="1800" dirty="0">
                  <a:latin typeface="Arial" charset="0"/>
                  <a:cs typeface="+mn-cs"/>
                </a:rPr>
                <a:t>Winst</a:t>
              </a:r>
            </a:p>
          </p:txBody>
        </p:sp>
        <p:sp>
          <p:nvSpPr>
            <p:cNvPr id="9" name="Ovaal 8"/>
            <p:cNvSpPr/>
            <p:nvPr/>
          </p:nvSpPr>
          <p:spPr bwMode="auto">
            <a:xfrm>
              <a:off x="4067175" y="1989138"/>
              <a:ext cx="3673475" cy="1871662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20000"/>
                </a:spcBef>
                <a:defRPr/>
              </a:pPr>
              <a:r>
                <a:rPr lang="nl-NL" dirty="0">
                  <a:latin typeface="Arial" charset="0"/>
                  <a:cs typeface="+mn-cs"/>
                </a:rPr>
                <a:t>Kwaliteitsafdeling</a:t>
              </a:r>
            </a:p>
            <a:p>
              <a:pPr marL="285750" indent="-285750">
                <a:spcBef>
                  <a:spcPct val="20000"/>
                </a:spcBef>
                <a:buFontTx/>
                <a:buChar char="•"/>
                <a:defRPr/>
              </a:pPr>
              <a:r>
                <a:rPr lang="nl-NL" sz="1800" dirty="0">
                  <a:latin typeface="Arial" charset="0"/>
                  <a:cs typeface="+mn-cs"/>
                </a:rPr>
                <a:t>Kwaliteit</a:t>
              </a:r>
            </a:p>
            <a:p>
              <a:pPr marL="285750" indent="-285750">
                <a:spcBef>
                  <a:spcPct val="20000"/>
                </a:spcBef>
                <a:buFontTx/>
                <a:buChar char="•"/>
                <a:defRPr/>
              </a:pPr>
              <a:r>
                <a:rPr lang="nl-NL" sz="1800" dirty="0">
                  <a:latin typeface="Arial" charset="0"/>
                  <a:cs typeface="+mn-cs"/>
                </a:rPr>
                <a:t>Procescontrole</a:t>
              </a:r>
            </a:p>
            <a:p>
              <a:pPr marL="285750" indent="-285750">
                <a:spcBef>
                  <a:spcPct val="20000"/>
                </a:spcBef>
                <a:buFontTx/>
                <a:buChar char="•"/>
                <a:defRPr/>
              </a:pPr>
              <a:r>
                <a:rPr lang="nl-NL" sz="1800" dirty="0">
                  <a:latin typeface="Arial" charset="0"/>
                  <a:cs typeface="+mn-cs"/>
                </a:rPr>
                <a:t>Betrouwbaarheid</a:t>
              </a:r>
            </a:p>
            <a:p>
              <a:pPr marL="285750" indent="-285750">
                <a:spcBef>
                  <a:spcPct val="20000"/>
                </a:spcBef>
                <a:buFontTx/>
                <a:buChar char="•"/>
                <a:defRPr/>
              </a:pPr>
              <a:endParaRPr lang="nl-NL" sz="1800" dirty="0">
                <a:latin typeface="Arial" charset="0"/>
                <a:cs typeface="+mn-cs"/>
              </a:endParaRPr>
            </a:p>
          </p:txBody>
        </p:sp>
        <p:sp>
          <p:nvSpPr>
            <p:cNvPr id="10" name="Ovaal 9"/>
            <p:cNvSpPr/>
            <p:nvPr/>
          </p:nvSpPr>
          <p:spPr bwMode="auto">
            <a:xfrm>
              <a:off x="1979613" y="3573463"/>
              <a:ext cx="3671887" cy="1871662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20000"/>
                </a:spcBef>
                <a:defRPr/>
              </a:pPr>
              <a:r>
                <a:rPr lang="nl-NL" dirty="0">
                  <a:latin typeface="Arial" charset="0"/>
                  <a:cs typeface="+mn-cs"/>
                </a:rPr>
                <a:t>Verkoopafdeling</a:t>
              </a:r>
            </a:p>
            <a:p>
              <a:pPr marL="285750" indent="-285750">
                <a:spcBef>
                  <a:spcPct val="20000"/>
                </a:spcBef>
                <a:buFontTx/>
                <a:buChar char="•"/>
                <a:defRPr/>
              </a:pPr>
              <a:r>
                <a:rPr lang="nl-NL" sz="1800" dirty="0">
                  <a:latin typeface="Arial" charset="0"/>
                  <a:cs typeface="+mn-cs"/>
                </a:rPr>
                <a:t>Flexibiliteit</a:t>
              </a:r>
            </a:p>
            <a:p>
              <a:pPr marL="285750" indent="-285750">
                <a:spcBef>
                  <a:spcPct val="20000"/>
                </a:spcBef>
                <a:buFontTx/>
                <a:buChar char="•"/>
                <a:defRPr/>
              </a:pPr>
              <a:r>
                <a:rPr lang="nl-NL" sz="1800" dirty="0">
                  <a:latin typeface="Arial" charset="0"/>
                  <a:cs typeface="+mn-cs"/>
                </a:rPr>
                <a:t>Maatwerk</a:t>
              </a:r>
              <a:endParaRPr lang="nl-NL" sz="1800" b="1" dirty="0">
                <a:latin typeface="Arial" charset="0"/>
                <a:cs typeface="+mn-cs"/>
              </a:endParaRPr>
            </a:p>
            <a:p>
              <a:pPr marL="285750" indent="-285750">
                <a:spcBef>
                  <a:spcPct val="20000"/>
                </a:spcBef>
                <a:buFontTx/>
                <a:buChar char="•"/>
                <a:defRPr/>
              </a:pPr>
              <a:r>
                <a:rPr lang="nl-NL" sz="1800" dirty="0">
                  <a:latin typeface="Arial" charset="0"/>
                  <a:cs typeface="+mn-cs"/>
                </a:rPr>
                <a:t>Kwantiteit</a:t>
              </a:r>
            </a:p>
            <a:p>
              <a:pPr marL="285750" indent="-285750">
                <a:spcBef>
                  <a:spcPct val="20000"/>
                </a:spcBef>
                <a:buFontTx/>
                <a:buChar char="•"/>
                <a:defRPr/>
              </a:pPr>
              <a:endParaRPr lang="nl-NL" sz="1800" dirty="0">
                <a:latin typeface="Arial" charset="0"/>
                <a:cs typeface="+mn-cs"/>
              </a:endParaRPr>
            </a:p>
          </p:txBody>
        </p:sp>
        <p:sp>
          <p:nvSpPr>
            <p:cNvPr id="11273" name="Ovaal 6"/>
            <p:cNvSpPr>
              <a:spLocks noChangeArrowheads="1"/>
            </p:cNvSpPr>
            <p:nvPr/>
          </p:nvSpPr>
          <p:spPr bwMode="auto">
            <a:xfrm>
              <a:off x="4067175" y="2349500"/>
              <a:ext cx="576263" cy="503238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8" name="Afgeronde rechthoek 7"/>
            <p:cNvSpPr/>
            <p:nvPr/>
          </p:nvSpPr>
          <p:spPr bwMode="auto">
            <a:xfrm>
              <a:off x="3059880" y="2600325"/>
              <a:ext cx="1512888" cy="1152525"/>
            </a:xfrm>
            <a:prstGeom prst="roundRect">
              <a:avLst/>
            </a:prstGeom>
            <a:solidFill>
              <a:schemeClr val="accent3">
                <a:lumMod val="85000"/>
              </a:schemeClr>
            </a:solidFill>
            <a:ln w="952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20000"/>
                </a:spcBef>
                <a:defRPr/>
              </a:pPr>
              <a:r>
                <a:rPr lang="nl-NL" dirty="0">
                  <a:solidFill>
                    <a:srgbClr val="C00000"/>
                  </a:solidFill>
                  <a:latin typeface="Arial" charset="0"/>
                  <a:cs typeface="+mn-cs"/>
                </a:rPr>
                <a:t> Mentale</a:t>
              </a:r>
            </a:p>
            <a:p>
              <a:pPr>
                <a:spcBef>
                  <a:spcPct val="20000"/>
                </a:spcBef>
                <a:defRPr/>
              </a:pPr>
              <a:r>
                <a:rPr lang="nl-NL" dirty="0">
                  <a:solidFill>
                    <a:srgbClr val="C00000"/>
                  </a:solidFill>
                  <a:latin typeface="Arial" charset="0"/>
                  <a:cs typeface="+mn-cs"/>
                </a:rPr>
                <a:t> model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39171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063CB-3C52-C941-86B2-6AA3C5887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260648"/>
            <a:ext cx="7772400" cy="1143000"/>
          </a:xfrm>
        </p:spPr>
        <p:txBody>
          <a:bodyPr/>
          <a:lstStyle/>
          <a:p>
            <a:r>
              <a:rPr lang="en-NL" dirty="0">
                <a:solidFill>
                  <a:srgbClr val="00A7A2"/>
                </a:solidFill>
              </a:rPr>
              <a:t>1. Kwaliteit, ja maar (of deviation from the norm) </a:t>
            </a:r>
          </a:p>
        </p:txBody>
      </p:sp>
      <p:pic>
        <p:nvPicPr>
          <p:cNvPr id="1026" name="Picture 2" descr="verwarring - AXON Leertrajecten">
            <a:extLst>
              <a:ext uri="{FF2B5EF4-FFF2-40B4-BE49-F238E27FC236}">
                <a16:creationId xmlns:a16="http://schemas.microsoft.com/office/drawing/2014/main" id="{BFC6500A-BC51-2440-B468-701CE66C9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824" y="1628800"/>
            <a:ext cx="6592351" cy="399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2901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B0E50-8FBF-D15B-7AA4-FCEB06B7D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>
                <a:solidFill>
                  <a:srgbClr val="00A7A2"/>
                </a:solidFill>
              </a:rPr>
              <a:t>Wat is eigenlijk kwaliteit?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FB79B3-A293-48C9-BBCE-1BD2649800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NL" dirty="0"/>
              <a:t>Zie ook Emergent innoveren volgens Medusa, </a:t>
            </a:r>
          </a:p>
          <a:p>
            <a:pPr marL="0" indent="0">
              <a:buNone/>
            </a:pPr>
            <a:r>
              <a:rPr lang="en-NL" dirty="0"/>
              <a:t>deel 1, hoofdstuk 1</a:t>
            </a:r>
          </a:p>
          <a:p>
            <a:pPr marL="0" indent="0">
              <a:buNone/>
            </a:pPr>
            <a:endParaRPr lang="en-NL" dirty="0"/>
          </a:p>
          <a:p>
            <a:pPr marL="0" indent="0">
              <a:buNone/>
            </a:pPr>
            <a:r>
              <a:rPr lang="en-NL" dirty="0"/>
              <a:t>Kwaliteit heeft altijd een object.</a:t>
            </a:r>
          </a:p>
          <a:p>
            <a:pPr marL="0" indent="0">
              <a:buNone/>
            </a:pPr>
            <a:r>
              <a:rPr lang="en-NL" dirty="0"/>
              <a:t>Kwaliteit is subjectief.</a:t>
            </a:r>
          </a:p>
          <a:p>
            <a:pPr marL="0" indent="0">
              <a:buNone/>
            </a:pPr>
            <a:r>
              <a:rPr lang="en-NL" dirty="0"/>
              <a:t>Kwaliteit is veranderlijk in plaats en tijd.</a:t>
            </a:r>
          </a:p>
          <a:p>
            <a:pPr marL="0" indent="0">
              <a:buNone/>
            </a:pPr>
            <a:endParaRPr lang="en-NL" dirty="0"/>
          </a:p>
          <a:p>
            <a:pPr marL="0" indent="0">
              <a:buNone/>
            </a:pP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404530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0F6D7-4512-3626-0C3E-2A25E3024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rgbClr val="00A7A2"/>
                </a:solidFill>
              </a:rPr>
              <a:t>Kwaliteit</a:t>
            </a:r>
            <a:endParaRPr lang="en-GB" dirty="0">
              <a:solidFill>
                <a:srgbClr val="00A7A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232175-2728-5BBF-1D76-A615ED9EE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7664" y="2708920"/>
            <a:ext cx="7772400" cy="943744"/>
          </a:xfrm>
        </p:spPr>
        <p:txBody>
          <a:bodyPr/>
          <a:lstStyle/>
          <a:p>
            <a:pPr marL="0" indent="0">
              <a:buNone/>
            </a:pPr>
            <a:r>
              <a:rPr lang="en-GB" dirty="0" err="1"/>
              <a:t>Jij</a:t>
            </a:r>
            <a:r>
              <a:rPr lang="en-GB" dirty="0"/>
              <a:t> </a:t>
            </a:r>
            <a:r>
              <a:rPr lang="en-GB" dirty="0" err="1"/>
              <a:t>komt</a:t>
            </a:r>
            <a:r>
              <a:rPr lang="en-GB" dirty="0"/>
              <a:t> van Venus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ik</a:t>
            </a:r>
            <a:r>
              <a:rPr lang="en-GB" dirty="0"/>
              <a:t> </a:t>
            </a:r>
            <a:r>
              <a:rPr lang="en-GB" dirty="0" err="1"/>
              <a:t>kom</a:t>
            </a:r>
            <a:r>
              <a:rPr lang="en-GB" dirty="0"/>
              <a:t> van Mars???</a:t>
            </a:r>
          </a:p>
        </p:txBody>
      </p:sp>
    </p:spTree>
    <p:extLst>
      <p:ext uri="{BB962C8B-B14F-4D97-AF65-F5344CB8AC3E}">
        <p14:creationId xmlns:p14="http://schemas.microsoft.com/office/powerpoint/2010/main" val="19501344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66E55-73B1-79BD-4152-E0D6D0206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>
                <a:solidFill>
                  <a:srgbClr val="00A7A2"/>
                </a:solidFill>
              </a:rPr>
              <a:t>Kun je kwaliteit ‘managen’?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63114D-4131-C528-0745-FE765D5737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600" y="1752600"/>
            <a:ext cx="7772400" cy="4114800"/>
          </a:xfrm>
        </p:spPr>
        <p:txBody>
          <a:bodyPr/>
          <a:lstStyle/>
          <a:p>
            <a:r>
              <a:rPr lang="en-NL" dirty="0"/>
              <a:t>Lean?</a:t>
            </a:r>
          </a:p>
          <a:p>
            <a:r>
              <a:rPr lang="en-NL" dirty="0"/>
              <a:t>Statistiek? (Six Sigma)</a:t>
            </a:r>
          </a:p>
          <a:p>
            <a:r>
              <a:rPr lang="en-NL" dirty="0"/>
              <a:t>Certificering?</a:t>
            </a:r>
          </a:p>
          <a:p>
            <a:r>
              <a:rPr lang="en-NL" dirty="0"/>
              <a:t>Standaarden?</a:t>
            </a:r>
          </a:p>
          <a:p>
            <a:r>
              <a:rPr lang="en-NL" dirty="0"/>
              <a:t>SMART?</a:t>
            </a:r>
          </a:p>
          <a:p>
            <a:r>
              <a:rPr lang="en-NL" dirty="0"/>
              <a:t>PDCA???</a:t>
            </a:r>
          </a:p>
          <a:p>
            <a:r>
              <a:rPr lang="en-NL" dirty="0"/>
              <a:t>Organisatieverandering?</a:t>
            </a:r>
          </a:p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6647837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79E87-B5B5-A940-A2F5-D4C183C37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656" y="332656"/>
            <a:ext cx="7772400" cy="1143000"/>
          </a:xfrm>
        </p:spPr>
        <p:txBody>
          <a:bodyPr/>
          <a:lstStyle/>
          <a:p>
            <a:r>
              <a:rPr lang="en-NL" dirty="0">
                <a:solidFill>
                  <a:srgbClr val="00A7A2"/>
                </a:solidFill>
              </a:rPr>
              <a:t>Werkt lean?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B98CCC-DF0D-CE4D-970F-168C5BBB1C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i="1" dirty="0"/>
              <a:t>“</a:t>
            </a:r>
            <a:r>
              <a:rPr lang="en-GB" i="1" dirty="0" err="1"/>
              <a:t>Ongeveer</a:t>
            </a:r>
            <a:r>
              <a:rPr lang="en-GB" i="1" dirty="0"/>
              <a:t> 70% van de Lean </a:t>
            </a:r>
            <a:r>
              <a:rPr lang="en-GB" i="1" dirty="0" err="1"/>
              <a:t>transformaties</a:t>
            </a:r>
            <a:r>
              <a:rPr lang="en-GB" i="1" dirty="0"/>
              <a:t>, </a:t>
            </a:r>
            <a:r>
              <a:rPr lang="en-GB" i="1" dirty="0" err="1"/>
              <a:t>behaalt</a:t>
            </a:r>
            <a:r>
              <a:rPr lang="en-GB" i="1" dirty="0"/>
              <a:t> </a:t>
            </a:r>
            <a:r>
              <a:rPr lang="en-GB" i="1" dirty="0" err="1"/>
              <a:t>niet</a:t>
            </a:r>
            <a:r>
              <a:rPr lang="en-GB" i="1" dirty="0"/>
              <a:t> het </a:t>
            </a:r>
            <a:r>
              <a:rPr lang="en-GB" i="1" dirty="0" err="1"/>
              <a:t>beoogde</a:t>
            </a:r>
            <a:r>
              <a:rPr lang="en-GB" i="1" dirty="0"/>
              <a:t> </a:t>
            </a:r>
            <a:r>
              <a:rPr lang="en-GB" i="1" dirty="0" err="1"/>
              <a:t>resultaat</a:t>
            </a:r>
            <a:r>
              <a:rPr lang="en-GB" i="1" dirty="0"/>
              <a:t>”.</a:t>
            </a:r>
            <a:r>
              <a:rPr lang="en-GB" dirty="0"/>
              <a:t> </a:t>
            </a:r>
          </a:p>
          <a:p>
            <a:pPr marL="0" indent="0">
              <a:buNone/>
            </a:pPr>
            <a:r>
              <a:rPr lang="en-GB" dirty="0" err="1"/>
              <a:t>Holt,P</a:t>
            </a:r>
            <a:r>
              <a:rPr lang="en-GB" dirty="0"/>
              <a:t>. (2016), </a:t>
            </a:r>
            <a:r>
              <a:rPr lang="en-GB" i="1" dirty="0">
                <a:hlinkClick r:id="rId3"/>
              </a:rPr>
              <a:t>Leiding geven aan lean transformaties</a:t>
            </a:r>
            <a:endParaRPr lang="en-NL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r>
              <a:rPr lang="en-GB" i="1" dirty="0">
                <a:hlinkClick r:id="rId4"/>
              </a:rPr>
              <a:t>” In circa 90% van de gevallen presteert de organisatie vijf jaar nadat de transformatie is opgestart niet beter, of zelfs slechter”.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2017310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4E3A4-B8BD-B740-89C5-03FE46227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432" y="188640"/>
            <a:ext cx="7772400" cy="1143000"/>
          </a:xfrm>
        </p:spPr>
        <p:txBody>
          <a:bodyPr/>
          <a:lstStyle/>
          <a:p>
            <a:r>
              <a:rPr lang="en-NL" dirty="0">
                <a:solidFill>
                  <a:srgbClr val="00ACB0"/>
                </a:solidFill>
              </a:rPr>
              <a:t>Werkt statistiek?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14F201-B922-1946-8485-ED8D33F46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5320" y="1772816"/>
            <a:ext cx="5616624" cy="2057401"/>
          </a:xfrm>
        </p:spPr>
        <p:txBody>
          <a:bodyPr/>
          <a:lstStyle/>
          <a:p>
            <a:pPr marL="0" indent="0">
              <a:buNone/>
            </a:pPr>
            <a:r>
              <a:rPr lang="en-NL" dirty="0">
                <a:hlinkClick r:id="rId2"/>
              </a:rPr>
              <a:t>“Statistiek is totaal onbetrouwbaar.” </a:t>
            </a:r>
            <a:r>
              <a:rPr lang="en-NL" dirty="0">
                <a:hlinkClick r:id="rId3"/>
              </a:rPr>
              <a:t>(Orlin, B., 2019)</a:t>
            </a:r>
            <a:endParaRPr lang="en-NL" dirty="0"/>
          </a:p>
          <a:p>
            <a:pPr marL="0" indent="0">
              <a:buNone/>
            </a:pPr>
            <a:endParaRPr lang="en-NL" dirty="0"/>
          </a:p>
          <a:p>
            <a:pPr marL="0" indent="0">
              <a:buNone/>
            </a:pPr>
            <a:endParaRPr lang="en-NL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2DCE562-9EA7-274C-A51F-CF990095B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6" y="3667277"/>
            <a:ext cx="4455768" cy="2178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99A1033B-F08B-5446-96CF-4146498C8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494" y="3654257"/>
            <a:ext cx="4644010" cy="217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417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97973-9B4E-FCEA-1DEB-27A9C7521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90615"/>
            <a:ext cx="7772400" cy="1143000"/>
          </a:xfrm>
        </p:spPr>
        <p:txBody>
          <a:bodyPr/>
          <a:lstStyle/>
          <a:p>
            <a:r>
              <a:rPr lang="en-NL" dirty="0"/>
              <a:t>Frank Zappa, Amerikaanse componist (1940-1993)</a:t>
            </a:r>
          </a:p>
        </p:txBody>
      </p:sp>
      <p:pic>
        <p:nvPicPr>
          <p:cNvPr id="1026" name="Picture 2" descr="Jerry Schatzberg | Frank Zappa, Himself | Available for Sale | Artsy">
            <a:extLst>
              <a:ext uri="{FF2B5EF4-FFF2-40B4-BE49-F238E27FC236}">
                <a16:creationId xmlns:a16="http://schemas.microsoft.com/office/drawing/2014/main" id="{AAC3740D-A2C8-D4E5-221B-13A0A8260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98146"/>
            <a:ext cx="2973556" cy="305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BCD992-EE27-3BAD-2728-189E4816F4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046" y="2132856"/>
            <a:ext cx="7772400" cy="4114800"/>
          </a:xfrm>
        </p:spPr>
        <p:txBody>
          <a:bodyPr/>
          <a:lstStyle/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pPr marL="0" indent="0">
              <a:buNone/>
            </a:pPr>
            <a:endParaRPr lang="en-GB" sz="1800" dirty="0">
              <a:hlinkClick r:id="rId3"/>
            </a:endParaRPr>
          </a:p>
          <a:p>
            <a:pPr marL="0" indent="0">
              <a:buNone/>
            </a:pPr>
            <a:r>
              <a:rPr lang="en-GB" sz="1800" dirty="0">
                <a:hlinkClick r:id="rId3"/>
              </a:rPr>
              <a:t>Bobby Brown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5F18A5-BA8D-8B45-748E-347D27D07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598145"/>
            <a:ext cx="2988950" cy="3220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401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E5F0F-763A-B576-8A59-742662417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60648"/>
            <a:ext cx="7772400" cy="1143000"/>
          </a:xfrm>
        </p:spPr>
        <p:txBody>
          <a:bodyPr/>
          <a:lstStyle/>
          <a:p>
            <a:r>
              <a:rPr lang="en-GB" dirty="0">
                <a:solidFill>
                  <a:srgbClr val="00A7A2"/>
                </a:solidFill>
              </a:rPr>
              <a:t>p-</a:t>
            </a:r>
            <a:r>
              <a:rPr lang="en-GB" dirty="0" err="1">
                <a:solidFill>
                  <a:srgbClr val="00A7A2"/>
                </a:solidFill>
              </a:rPr>
              <a:t>waarde</a:t>
            </a:r>
            <a:endParaRPr lang="en-GB" dirty="0">
              <a:solidFill>
                <a:srgbClr val="00A7A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919589-7812-2A4F-D33E-E7463890E8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069" y="1403648"/>
            <a:ext cx="7772400" cy="4114800"/>
          </a:xfrm>
        </p:spPr>
        <p:txBody>
          <a:bodyPr/>
          <a:lstStyle/>
          <a:p>
            <a:r>
              <a:rPr lang="en-GB" dirty="0" err="1"/>
              <a:t>Keulemans</a:t>
            </a:r>
            <a:r>
              <a:rPr lang="en-GB" dirty="0"/>
              <a:t>, M. “</a:t>
            </a:r>
            <a:r>
              <a:rPr lang="en-GB" dirty="0" err="1"/>
              <a:t>Geen</a:t>
            </a:r>
            <a:r>
              <a:rPr lang="en-GB" dirty="0"/>
              <a:t> </a:t>
            </a:r>
            <a:r>
              <a:rPr lang="en-GB" dirty="0" err="1"/>
              <a:t>toeval</a:t>
            </a:r>
            <a:r>
              <a:rPr lang="en-GB" dirty="0"/>
              <a:t> </a:t>
            </a:r>
            <a:r>
              <a:rPr lang="en-GB" dirty="0" err="1"/>
              <a:t>meer</a:t>
            </a:r>
            <a:r>
              <a:rPr lang="en-GB" dirty="0"/>
              <a:t>” </a:t>
            </a:r>
            <a:r>
              <a:rPr lang="en-GB" dirty="0" err="1"/>
              <a:t>Volkskrant</a:t>
            </a:r>
            <a:r>
              <a:rPr lang="en-GB" dirty="0"/>
              <a:t>, 20 April 2024</a:t>
            </a:r>
          </a:p>
          <a:p>
            <a:r>
              <a:rPr lang="en-GB" dirty="0"/>
              <a:t>P-</a:t>
            </a:r>
            <a:r>
              <a:rPr lang="en-GB" dirty="0" err="1"/>
              <a:t>waarde</a:t>
            </a:r>
            <a:r>
              <a:rPr lang="en-GB" dirty="0"/>
              <a:t> </a:t>
            </a:r>
            <a:r>
              <a:rPr lang="en-GB" b="0" i="0" u="none" strike="noStrike" dirty="0">
                <a:solidFill>
                  <a:srgbClr val="474747"/>
                </a:solidFill>
                <a:effectLst/>
                <a:highlight>
                  <a:srgbClr val="FFFFFF"/>
                </a:highlight>
              </a:rPr>
              <a:t>(p-value) is </a:t>
            </a:r>
            <a:r>
              <a:rPr lang="en-GB" b="0" i="0" u="none" strike="noStrike" dirty="0" err="1">
                <a:solidFill>
                  <a:srgbClr val="040C28"/>
                </a:solidFill>
                <a:effectLst/>
              </a:rPr>
              <a:t>een</a:t>
            </a:r>
            <a:r>
              <a:rPr lang="en-GB" b="0" i="0" u="none" strike="noStrike" dirty="0">
                <a:solidFill>
                  <a:srgbClr val="040C28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40C28"/>
                </a:solidFill>
                <a:effectLst/>
              </a:rPr>
              <a:t>getal</a:t>
            </a:r>
            <a:r>
              <a:rPr lang="en-GB" b="0" i="0" u="none" strike="noStrike" dirty="0">
                <a:solidFill>
                  <a:srgbClr val="040C28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40C28"/>
                </a:solidFill>
                <a:effectLst/>
              </a:rPr>
              <a:t>tussen</a:t>
            </a:r>
            <a:r>
              <a:rPr lang="en-GB" b="0" i="0" u="none" strike="noStrike" dirty="0">
                <a:solidFill>
                  <a:srgbClr val="040C28"/>
                </a:solidFill>
                <a:effectLst/>
              </a:rPr>
              <a:t> 0 </a:t>
            </a:r>
            <a:r>
              <a:rPr lang="en-GB" b="0" i="0" u="none" strike="noStrike" dirty="0" err="1">
                <a:solidFill>
                  <a:srgbClr val="040C28"/>
                </a:solidFill>
                <a:effectLst/>
              </a:rPr>
              <a:t>en</a:t>
            </a:r>
            <a:r>
              <a:rPr lang="en-GB" b="0" i="0" u="none" strike="noStrike" dirty="0">
                <a:solidFill>
                  <a:srgbClr val="040C28"/>
                </a:solidFill>
                <a:effectLst/>
              </a:rPr>
              <a:t> 1, </a:t>
            </a:r>
            <a:r>
              <a:rPr lang="en-GB" b="0" i="0" u="none" strike="noStrike" dirty="0" err="1">
                <a:solidFill>
                  <a:srgbClr val="040C28"/>
                </a:solidFill>
                <a:effectLst/>
              </a:rPr>
              <a:t>waarmee</a:t>
            </a:r>
            <a:r>
              <a:rPr lang="en-GB" b="0" i="0" u="none" strike="noStrike" dirty="0">
                <a:solidFill>
                  <a:srgbClr val="040C28"/>
                </a:solidFill>
                <a:effectLst/>
              </a:rPr>
              <a:t> je </a:t>
            </a:r>
            <a:r>
              <a:rPr lang="en-GB" b="0" i="0" u="none" strike="noStrike" dirty="0" err="1">
                <a:solidFill>
                  <a:srgbClr val="040C28"/>
                </a:solidFill>
                <a:effectLst/>
              </a:rPr>
              <a:t>bepaalt</a:t>
            </a:r>
            <a:r>
              <a:rPr lang="en-GB" b="0" i="0" u="none" strike="noStrike" dirty="0">
                <a:solidFill>
                  <a:srgbClr val="040C28"/>
                </a:solidFill>
                <a:effectLst/>
              </a:rPr>
              <a:t> of </a:t>
            </a:r>
            <a:r>
              <a:rPr lang="en-GB" b="0" i="0" u="none" strike="noStrike" dirty="0" err="1">
                <a:solidFill>
                  <a:srgbClr val="040C28"/>
                </a:solidFill>
                <a:effectLst/>
              </a:rPr>
              <a:t>een</a:t>
            </a:r>
            <a:r>
              <a:rPr lang="en-GB" b="0" i="0" u="none" strike="noStrike" dirty="0">
                <a:solidFill>
                  <a:srgbClr val="040C28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40C28"/>
                </a:solidFill>
                <a:effectLst/>
              </a:rPr>
              <a:t>steekproefuitkomst</a:t>
            </a:r>
            <a:r>
              <a:rPr lang="en-GB" b="0" i="0" u="none" strike="noStrike" dirty="0">
                <a:solidFill>
                  <a:srgbClr val="040C28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40C28"/>
                </a:solidFill>
                <a:effectLst/>
              </a:rPr>
              <a:t>statistisch</a:t>
            </a:r>
            <a:r>
              <a:rPr lang="en-GB" b="0" i="0" u="none" strike="noStrike" dirty="0">
                <a:solidFill>
                  <a:srgbClr val="040C28"/>
                </a:solidFill>
                <a:effectLst/>
              </a:rPr>
              <a:t> significant is</a:t>
            </a:r>
            <a:r>
              <a:rPr lang="en-GB" dirty="0">
                <a:solidFill>
                  <a:srgbClr val="474747"/>
                </a:solidFill>
              </a:rPr>
              <a:t> (probability). De p-</a:t>
            </a:r>
            <a:r>
              <a:rPr lang="en-GB" dirty="0" err="1">
                <a:solidFill>
                  <a:srgbClr val="474747"/>
                </a:solidFill>
              </a:rPr>
              <a:t>waarde</a:t>
            </a:r>
            <a:r>
              <a:rPr lang="en-GB" dirty="0">
                <a:solidFill>
                  <a:srgbClr val="474747"/>
                </a:solidFill>
              </a:rPr>
              <a:t> </a:t>
            </a:r>
            <a:r>
              <a:rPr lang="en-GB" dirty="0" err="1">
                <a:solidFill>
                  <a:srgbClr val="474747"/>
                </a:solidFill>
              </a:rPr>
              <a:t>moet</a:t>
            </a:r>
            <a:r>
              <a:rPr lang="en-GB" dirty="0">
                <a:solidFill>
                  <a:srgbClr val="474747"/>
                </a:solidFill>
              </a:rPr>
              <a:t> &lt; </a:t>
            </a:r>
            <a:r>
              <a:rPr lang="en-GB" dirty="0" err="1">
                <a:solidFill>
                  <a:srgbClr val="474747"/>
                </a:solidFill>
              </a:rPr>
              <a:t>zijn</a:t>
            </a:r>
            <a:r>
              <a:rPr lang="en-GB" dirty="0">
                <a:solidFill>
                  <a:srgbClr val="474747"/>
                </a:solidFill>
              </a:rPr>
              <a:t> dan 0.05.</a:t>
            </a:r>
          </a:p>
          <a:p>
            <a:r>
              <a:rPr lang="en-GB" dirty="0" err="1">
                <a:solidFill>
                  <a:srgbClr val="474747"/>
                </a:solidFill>
              </a:rPr>
              <a:t>Vbd</a:t>
            </a:r>
            <a:r>
              <a:rPr lang="en-GB" dirty="0">
                <a:solidFill>
                  <a:srgbClr val="474747"/>
                </a:solidFill>
              </a:rPr>
              <a:t> </a:t>
            </a:r>
            <a:r>
              <a:rPr lang="en-GB" dirty="0" err="1">
                <a:solidFill>
                  <a:srgbClr val="474747"/>
                </a:solidFill>
              </a:rPr>
              <a:t>Kerendia</a:t>
            </a:r>
            <a:r>
              <a:rPr lang="en-GB" dirty="0">
                <a:solidFill>
                  <a:srgbClr val="474747"/>
                </a:solidFill>
              </a:rPr>
              <a:t> </a:t>
            </a:r>
            <a:r>
              <a:rPr lang="en-GB" dirty="0" err="1">
                <a:solidFill>
                  <a:srgbClr val="474747"/>
                </a:solidFill>
              </a:rPr>
              <a:t>medicijn</a:t>
            </a:r>
            <a:r>
              <a:rPr lang="en-GB" dirty="0">
                <a:solidFill>
                  <a:srgbClr val="474747"/>
                </a:solidFill>
              </a:rPr>
              <a:t> (0,051). </a:t>
            </a:r>
          </a:p>
          <a:p>
            <a:r>
              <a:rPr lang="en-GB" dirty="0">
                <a:solidFill>
                  <a:srgbClr val="474747"/>
                </a:solidFill>
              </a:rPr>
              <a:t>“Hoe </a:t>
            </a:r>
            <a:r>
              <a:rPr lang="en-GB" dirty="0" err="1">
                <a:solidFill>
                  <a:srgbClr val="474747"/>
                </a:solidFill>
              </a:rPr>
              <a:t>kan</a:t>
            </a:r>
            <a:r>
              <a:rPr lang="en-GB" dirty="0">
                <a:solidFill>
                  <a:srgbClr val="474747"/>
                </a:solidFill>
              </a:rPr>
              <a:t> </a:t>
            </a:r>
            <a:r>
              <a:rPr lang="en-GB" dirty="0" err="1">
                <a:solidFill>
                  <a:srgbClr val="474747"/>
                </a:solidFill>
              </a:rPr>
              <a:t>statistiek</a:t>
            </a:r>
            <a:r>
              <a:rPr lang="en-GB" dirty="0">
                <a:solidFill>
                  <a:srgbClr val="474747"/>
                </a:solidFill>
              </a:rPr>
              <a:t> er zo </a:t>
            </a:r>
            <a:r>
              <a:rPr lang="en-GB" dirty="0" err="1">
                <a:solidFill>
                  <a:srgbClr val="474747"/>
                </a:solidFill>
              </a:rPr>
              <a:t>vaak</a:t>
            </a:r>
            <a:r>
              <a:rPr lang="en-GB" dirty="0">
                <a:solidFill>
                  <a:srgbClr val="474747"/>
                </a:solidFill>
              </a:rPr>
              <a:t> toe </a:t>
            </a:r>
            <a:r>
              <a:rPr lang="en-GB" dirty="0" err="1">
                <a:solidFill>
                  <a:srgbClr val="474747"/>
                </a:solidFill>
              </a:rPr>
              <a:t>leiden</a:t>
            </a:r>
            <a:r>
              <a:rPr lang="en-GB" dirty="0">
                <a:solidFill>
                  <a:srgbClr val="474747"/>
                </a:solidFill>
              </a:rPr>
              <a:t>, </a:t>
            </a:r>
            <a:r>
              <a:rPr lang="en-GB" dirty="0" err="1">
                <a:solidFill>
                  <a:srgbClr val="474747"/>
                </a:solidFill>
              </a:rPr>
              <a:t>dat</a:t>
            </a:r>
            <a:r>
              <a:rPr lang="en-GB" dirty="0">
                <a:solidFill>
                  <a:srgbClr val="474747"/>
                </a:solidFill>
              </a:rPr>
              <a:t> </a:t>
            </a:r>
            <a:r>
              <a:rPr lang="en-GB" dirty="0" err="1">
                <a:solidFill>
                  <a:srgbClr val="474747"/>
                </a:solidFill>
              </a:rPr>
              <a:t>wetenschappers</a:t>
            </a:r>
            <a:r>
              <a:rPr lang="en-GB" dirty="0">
                <a:solidFill>
                  <a:srgbClr val="474747"/>
                </a:solidFill>
              </a:rPr>
              <a:t> </a:t>
            </a:r>
            <a:r>
              <a:rPr lang="en-GB" dirty="0" err="1">
                <a:solidFill>
                  <a:srgbClr val="474747"/>
                </a:solidFill>
              </a:rPr>
              <a:t>effecten</a:t>
            </a:r>
            <a:r>
              <a:rPr lang="en-GB" dirty="0">
                <a:solidFill>
                  <a:srgbClr val="474747"/>
                </a:solidFill>
              </a:rPr>
              <a:t> </a:t>
            </a:r>
            <a:r>
              <a:rPr lang="en-GB" dirty="0" err="1">
                <a:solidFill>
                  <a:srgbClr val="474747"/>
                </a:solidFill>
              </a:rPr>
              <a:t>ontkennen</a:t>
            </a:r>
            <a:r>
              <a:rPr lang="en-GB" dirty="0">
                <a:solidFill>
                  <a:srgbClr val="474747"/>
                </a:solidFill>
              </a:rPr>
              <a:t>, die </a:t>
            </a:r>
            <a:r>
              <a:rPr lang="en-GB" dirty="0" err="1">
                <a:solidFill>
                  <a:srgbClr val="474747"/>
                </a:solidFill>
              </a:rPr>
              <a:t>mensen</a:t>
            </a:r>
            <a:r>
              <a:rPr lang="en-GB" dirty="0">
                <a:solidFill>
                  <a:srgbClr val="474747"/>
                </a:solidFill>
              </a:rPr>
              <a:t> die </a:t>
            </a:r>
            <a:r>
              <a:rPr lang="en-GB" dirty="0" err="1">
                <a:solidFill>
                  <a:srgbClr val="474747"/>
                </a:solidFill>
              </a:rPr>
              <a:t>niet</a:t>
            </a:r>
            <a:r>
              <a:rPr lang="en-GB" dirty="0">
                <a:solidFill>
                  <a:srgbClr val="474747"/>
                </a:solidFill>
              </a:rPr>
              <a:t> in </a:t>
            </a:r>
            <a:r>
              <a:rPr lang="en-GB" dirty="0" err="1">
                <a:solidFill>
                  <a:srgbClr val="474747"/>
                </a:solidFill>
              </a:rPr>
              <a:t>statistiek</a:t>
            </a:r>
            <a:r>
              <a:rPr lang="en-GB" dirty="0">
                <a:solidFill>
                  <a:srgbClr val="474747"/>
                </a:solidFill>
              </a:rPr>
              <a:t> </a:t>
            </a:r>
            <a:r>
              <a:rPr lang="en-GB" dirty="0" err="1">
                <a:solidFill>
                  <a:srgbClr val="474747"/>
                </a:solidFill>
              </a:rPr>
              <a:t>zijn</a:t>
            </a:r>
            <a:r>
              <a:rPr lang="en-GB" dirty="0">
                <a:solidFill>
                  <a:srgbClr val="474747"/>
                </a:solidFill>
              </a:rPr>
              <a:t> </a:t>
            </a:r>
            <a:r>
              <a:rPr lang="en-GB" dirty="0" err="1">
                <a:solidFill>
                  <a:srgbClr val="474747"/>
                </a:solidFill>
              </a:rPr>
              <a:t>opgeleid</a:t>
            </a:r>
            <a:r>
              <a:rPr lang="en-GB" dirty="0">
                <a:solidFill>
                  <a:srgbClr val="474747"/>
                </a:solidFill>
              </a:rPr>
              <a:t>, </a:t>
            </a:r>
            <a:r>
              <a:rPr lang="en-GB" dirty="0" err="1">
                <a:solidFill>
                  <a:srgbClr val="474747"/>
                </a:solidFill>
              </a:rPr>
              <a:t>duidelijk</a:t>
            </a:r>
            <a:r>
              <a:rPr lang="en-GB" dirty="0">
                <a:solidFill>
                  <a:srgbClr val="474747"/>
                </a:solidFill>
              </a:rPr>
              <a:t> </a:t>
            </a:r>
            <a:r>
              <a:rPr lang="en-GB" dirty="0" err="1">
                <a:solidFill>
                  <a:srgbClr val="474747"/>
                </a:solidFill>
              </a:rPr>
              <a:t>kunnen</a:t>
            </a:r>
            <a:r>
              <a:rPr lang="en-GB" dirty="0">
                <a:solidFill>
                  <a:srgbClr val="474747"/>
                </a:solidFill>
              </a:rPr>
              <a:t> </a:t>
            </a:r>
            <a:r>
              <a:rPr lang="en-GB" dirty="0" err="1">
                <a:solidFill>
                  <a:srgbClr val="474747"/>
                </a:solidFill>
              </a:rPr>
              <a:t>zien</a:t>
            </a:r>
            <a:r>
              <a:rPr lang="en-GB" dirty="0">
                <a:solidFill>
                  <a:srgbClr val="474747"/>
                </a:solidFill>
              </a:rPr>
              <a:t>???”</a:t>
            </a:r>
          </a:p>
        </p:txBody>
      </p:sp>
    </p:spTree>
    <p:extLst>
      <p:ext uri="{BB962C8B-B14F-4D97-AF65-F5344CB8AC3E}">
        <p14:creationId xmlns:p14="http://schemas.microsoft.com/office/powerpoint/2010/main" val="18575008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8B681-FDC9-DF1E-825A-F9E921B0A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rgbClr val="00A7A2"/>
                </a:solidFill>
              </a:rPr>
              <a:t>Betonnen</a:t>
            </a:r>
            <a:r>
              <a:rPr lang="en-GB" dirty="0">
                <a:solidFill>
                  <a:srgbClr val="00A7A2"/>
                </a:solidFill>
              </a:rPr>
              <a:t> </a:t>
            </a:r>
            <a:r>
              <a:rPr lang="en-GB" dirty="0" err="1">
                <a:solidFill>
                  <a:srgbClr val="00A7A2"/>
                </a:solidFill>
              </a:rPr>
              <a:t>zwemvesten</a:t>
            </a:r>
            <a:endParaRPr lang="en-GB" dirty="0">
              <a:solidFill>
                <a:srgbClr val="00A7A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35002-EECA-4A2A-9FD5-53AE714795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758404"/>
            <a:ext cx="7772400" cy="4114800"/>
          </a:xfrm>
        </p:spPr>
        <p:txBody>
          <a:bodyPr/>
          <a:lstStyle/>
          <a:p>
            <a:r>
              <a:rPr lang="en-GB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Aan</a:t>
            </a:r>
            <a:r>
              <a:rPr lang="en-GB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een</a:t>
            </a:r>
            <a:r>
              <a:rPr lang="en-GB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 ISO9001 </a:t>
            </a:r>
            <a:r>
              <a:rPr lang="en-GB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certificaat</a:t>
            </a:r>
            <a:r>
              <a:rPr lang="en-GB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worden</a:t>
            </a:r>
            <a:r>
              <a:rPr lang="en-GB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inhoudelijk</a:t>
            </a:r>
            <a:r>
              <a:rPr lang="en-GB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geen</a:t>
            </a:r>
            <a:r>
              <a:rPr lang="en-GB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kwaliteitseisen</a:t>
            </a:r>
            <a:r>
              <a:rPr lang="en-GB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gesteld</a:t>
            </a:r>
            <a:r>
              <a:rPr lang="en-GB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. Als de </a:t>
            </a:r>
            <a:r>
              <a:rPr lang="en-GB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juiste</a:t>
            </a:r>
            <a:r>
              <a:rPr lang="en-GB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 procedures maar </a:t>
            </a:r>
            <a:r>
              <a:rPr lang="en-GB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gevolgd</a:t>
            </a:r>
            <a:r>
              <a:rPr lang="en-GB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worden</a:t>
            </a:r>
            <a:r>
              <a:rPr lang="en-GB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, </a:t>
            </a:r>
            <a:r>
              <a:rPr lang="en-GB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kan</a:t>
            </a:r>
            <a:r>
              <a:rPr lang="en-GB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 je </a:t>
            </a:r>
            <a:r>
              <a:rPr lang="en-GB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zonder</a:t>
            </a:r>
            <a:r>
              <a:rPr lang="en-GB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 op- of </a:t>
            </a:r>
            <a:r>
              <a:rPr lang="en-GB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aanmerkingen</a:t>
            </a:r>
            <a:r>
              <a:rPr lang="en-GB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 van de </a:t>
            </a:r>
            <a:r>
              <a:rPr lang="en-GB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certificerende</a:t>
            </a:r>
            <a:r>
              <a:rPr lang="en-GB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instantie</a:t>
            </a:r>
            <a:r>
              <a:rPr lang="en-GB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 (CI) </a:t>
            </a:r>
            <a:r>
              <a:rPr lang="en-GB" b="1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betonnen</a:t>
            </a:r>
            <a:r>
              <a:rPr lang="en-GB" b="1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 </a:t>
            </a:r>
            <a:r>
              <a:rPr lang="en-GB" b="1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zwemvesten</a:t>
            </a:r>
            <a:r>
              <a:rPr lang="en-GB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produceren</a:t>
            </a:r>
            <a:r>
              <a:rPr lang="en-GB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. </a:t>
            </a:r>
            <a:r>
              <a:rPr lang="en-GB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Samengevat</a:t>
            </a:r>
            <a:r>
              <a:rPr lang="en-GB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 alle </a:t>
            </a:r>
            <a:r>
              <a:rPr lang="en-GB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processen</a:t>
            </a:r>
            <a:r>
              <a:rPr lang="en-GB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kloppen</a:t>
            </a:r>
            <a:r>
              <a:rPr lang="en-GB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 (op papier), </a:t>
            </a:r>
            <a:r>
              <a:rPr lang="en-GB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echter</a:t>
            </a:r>
            <a:r>
              <a:rPr lang="en-GB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 het </a:t>
            </a:r>
            <a:r>
              <a:rPr lang="en-GB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eindproduct</a:t>
            </a:r>
            <a:r>
              <a:rPr lang="en-GB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rammelt</a:t>
            </a:r>
            <a:r>
              <a:rPr lang="en-GB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. Maar </a:t>
            </a:r>
            <a:r>
              <a:rPr lang="en-GB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aan</a:t>
            </a:r>
            <a:r>
              <a:rPr lang="en-GB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 de </a:t>
            </a:r>
            <a:r>
              <a:rPr lang="en-GB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muur</a:t>
            </a:r>
            <a:r>
              <a:rPr lang="en-GB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hangt</a:t>
            </a:r>
            <a:r>
              <a:rPr lang="en-GB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wel</a:t>
            </a:r>
            <a:r>
              <a:rPr lang="en-GB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 het (</a:t>
            </a:r>
            <a:r>
              <a:rPr lang="en-GB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kostbare</a:t>
            </a:r>
            <a:r>
              <a:rPr lang="en-GB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) </a:t>
            </a:r>
            <a:r>
              <a:rPr lang="en-GB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ingelijste</a:t>
            </a:r>
            <a:r>
              <a:rPr lang="en-GB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 ISO 9001 </a:t>
            </a:r>
            <a:r>
              <a:rPr lang="en-GB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certificaat</a:t>
            </a:r>
            <a:r>
              <a:rPr lang="en-GB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82429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A5130-6529-99FB-AB63-05896FCBA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413792"/>
            <a:ext cx="7772400" cy="1143000"/>
          </a:xfrm>
        </p:spPr>
        <p:txBody>
          <a:bodyPr/>
          <a:lstStyle/>
          <a:p>
            <a:r>
              <a:rPr lang="en-GB" dirty="0">
                <a:solidFill>
                  <a:srgbClr val="00A7A2"/>
                </a:solidFill>
              </a:rPr>
              <a:t>ISO-</a:t>
            </a:r>
            <a:r>
              <a:rPr lang="en-GB" dirty="0" err="1">
                <a:solidFill>
                  <a:srgbClr val="00A7A2"/>
                </a:solidFill>
              </a:rPr>
              <a:t>certificering</a:t>
            </a:r>
            <a:endParaRPr lang="en-GB" dirty="0">
              <a:solidFill>
                <a:srgbClr val="00A7A2"/>
              </a:solidFill>
            </a:endParaRPr>
          </a:p>
        </p:txBody>
      </p:sp>
      <p:pic>
        <p:nvPicPr>
          <p:cNvPr id="1026" name="Picture 2" descr="Yes, wij zijn ISO-gecertificeerd! Maar wat zegt dat nou eigenlijk? - Obsurv">
            <a:extLst>
              <a:ext uri="{FF2B5EF4-FFF2-40B4-BE49-F238E27FC236}">
                <a16:creationId xmlns:a16="http://schemas.microsoft.com/office/drawing/2014/main" id="{83294835-4937-5B2D-704D-C14DAA838C9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822" y="1556792"/>
            <a:ext cx="7366355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3249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 3">
            <a:extLst>
              <a:ext uri="{FF2B5EF4-FFF2-40B4-BE49-F238E27FC236}">
                <a16:creationId xmlns:a16="http://schemas.microsoft.com/office/drawing/2014/main" id="{D6EB8CB3-E456-4BBB-87B0-308CC39C4166}"/>
              </a:ext>
            </a:extLst>
          </p:cNvPr>
          <p:cNvGrpSpPr/>
          <p:nvPr/>
        </p:nvGrpSpPr>
        <p:grpSpPr>
          <a:xfrm>
            <a:off x="845493" y="548680"/>
            <a:ext cx="7776864" cy="3672408"/>
            <a:chOff x="755576" y="174434"/>
            <a:chExt cx="7776864" cy="5484514"/>
          </a:xfrm>
        </p:grpSpPr>
        <p:sp>
          <p:nvSpPr>
            <p:cNvPr id="2" name="Tekstvak 1">
              <a:extLst>
                <a:ext uri="{FF2B5EF4-FFF2-40B4-BE49-F238E27FC236}">
                  <a16:creationId xmlns:a16="http://schemas.microsoft.com/office/drawing/2014/main" id="{BCEC2AC4-9055-4D8C-9E0D-E4D9E1405DA9}"/>
                </a:ext>
              </a:extLst>
            </p:cNvPr>
            <p:cNvSpPr txBox="1"/>
            <p:nvPr/>
          </p:nvSpPr>
          <p:spPr>
            <a:xfrm>
              <a:off x="755576" y="174434"/>
              <a:ext cx="7776864" cy="965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600" dirty="0">
                  <a:solidFill>
                    <a:srgbClr val="00ACB0"/>
                  </a:solidFill>
                </a:rPr>
                <a:t>Werkt certificering ?</a:t>
              </a:r>
            </a:p>
          </p:txBody>
        </p:sp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350B0B0F-3723-4DE9-9BD2-1B65993EDFF9}"/>
                </a:ext>
              </a:extLst>
            </p:cNvPr>
            <p:cNvSpPr txBox="1"/>
            <p:nvPr/>
          </p:nvSpPr>
          <p:spPr>
            <a:xfrm>
              <a:off x="755576" y="3340489"/>
              <a:ext cx="15121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800" kern="0" dirty="0">
                  <a:solidFill>
                    <a:srgbClr val="C00000"/>
                  </a:solidFill>
                  <a:latin typeface="Times New Roman"/>
                  <a:ea typeface="Times New Roman" panose="02020603050405020304" pitchFamily="18" charset="0"/>
                </a:rPr>
                <a:t>Streven naar certificering</a:t>
              </a:r>
              <a:endParaRPr lang="nl-NL" sz="1800" dirty="0">
                <a:solidFill>
                  <a:srgbClr val="C00000"/>
                </a:solidFill>
              </a:endParaRPr>
            </a:p>
          </p:txBody>
        </p:sp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BF49B1F3-1239-4C0D-92E0-7D85789EE4B7}"/>
                </a:ext>
              </a:extLst>
            </p:cNvPr>
            <p:cNvSpPr txBox="1"/>
            <p:nvPr/>
          </p:nvSpPr>
          <p:spPr>
            <a:xfrm>
              <a:off x="3382970" y="2659603"/>
              <a:ext cx="18371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800" kern="0" dirty="0">
                  <a:solidFill>
                    <a:srgbClr val="000000"/>
                  </a:solidFill>
                  <a:latin typeface="Times New Roman"/>
                </a:rPr>
                <a:t>Hoop op procesverbetering</a:t>
              </a:r>
            </a:p>
          </p:txBody>
        </p:sp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4A2E101F-B6A1-4E63-ADF2-AD5401ABFF0D}"/>
                </a:ext>
              </a:extLst>
            </p:cNvPr>
            <p:cNvSpPr txBox="1"/>
            <p:nvPr/>
          </p:nvSpPr>
          <p:spPr>
            <a:xfrm>
              <a:off x="5940152" y="3212998"/>
              <a:ext cx="25922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nl-NL" sz="1800" kern="0" dirty="0">
                  <a:solidFill>
                    <a:srgbClr val="000000"/>
                  </a:solidFill>
                  <a:latin typeface="Times New Roman"/>
                </a:rPr>
                <a:t>Hoop op verbetering van product/dienstkwaliteit</a:t>
              </a:r>
            </a:p>
          </p:txBody>
        </p:sp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E67CC6B5-CEF8-41F0-85B2-035384ED50C9}"/>
                </a:ext>
              </a:extLst>
            </p:cNvPr>
            <p:cNvSpPr txBox="1"/>
            <p:nvPr/>
          </p:nvSpPr>
          <p:spPr>
            <a:xfrm>
              <a:off x="4967655" y="4606151"/>
              <a:ext cx="259228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800" kern="0" dirty="0">
                  <a:solidFill>
                    <a:srgbClr val="000000"/>
                  </a:solidFill>
                  <a:latin typeface="Times New Roman"/>
                </a:rPr>
                <a:t>Hoop op grotere klantentrouw en aantrekkingskracht</a:t>
              </a:r>
            </a:p>
          </p:txBody>
        </p:sp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F3AE9806-656D-4753-80F0-979B6641C2A8}"/>
                </a:ext>
              </a:extLst>
            </p:cNvPr>
            <p:cNvSpPr txBox="1"/>
            <p:nvPr/>
          </p:nvSpPr>
          <p:spPr>
            <a:xfrm>
              <a:off x="1618775" y="4606151"/>
              <a:ext cx="25922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nl-NL" sz="1800" kern="0" dirty="0">
                  <a:solidFill>
                    <a:srgbClr val="000000"/>
                  </a:solidFill>
                  <a:latin typeface="Times New Roman"/>
                </a:rPr>
                <a:t>Hoop op meer winst</a:t>
              </a:r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31065787-5AA6-43FC-80A7-917F4330E16A}"/>
                </a:ext>
              </a:extLst>
            </p:cNvPr>
            <p:cNvSpPr/>
            <p:nvPr/>
          </p:nvSpPr>
          <p:spPr bwMode="auto">
            <a:xfrm>
              <a:off x="1618775" y="2835227"/>
              <a:ext cx="1710813" cy="576571"/>
            </a:xfrm>
            <a:custGeom>
              <a:avLst/>
              <a:gdLst>
                <a:gd name="connsiteX0" fmla="*/ 0 w 1710813"/>
                <a:gd name="connsiteY0" fmla="*/ 576571 h 576571"/>
                <a:gd name="connsiteX1" fmla="*/ 825910 w 1710813"/>
                <a:gd name="connsiteY1" fmla="*/ 60377 h 576571"/>
                <a:gd name="connsiteX2" fmla="*/ 1710813 w 1710813"/>
                <a:gd name="connsiteY2" fmla="*/ 30880 h 576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10813" h="576571">
                  <a:moveTo>
                    <a:pt x="0" y="576571"/>
                  </a:moveTo>
                  <a:cubicBezTo>
                    <a:pt x="270387" y="363948"/>
                    <a:pt x="540775" y="151325"/>
                    <a:pt x="825910" y="60377"/>
                  </a:cubicBezTo>
                  <a:cubicBezTo>
                    <a:pt x="1111045" y="-30571"/>
                    <a:pt x="1410929" y="154"/>
                    <a:pt x="1710813" y="30880"/>
                  </a:cubicBezTo>
                </a:path>
              </a:pathLst>
            </a:cu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nl-NL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D6FE80A4-6E0F-40B2-8379-F5C48B9A74E4}"/>
                </a:ext>
              </a:extLst>
            </p:cNvPr>
            <p:cNvSpPr/>
            <p:nvPr/>
          </p:nvSpPr>
          <p:spPr bwMode="auto">
            <a:xfrm rot="12461001">
              <a:off x="2599453" y="4913855"/>
              <a:ext cx="2118670" cy="745093"/>
            </a:xfrm>
            <a:custGeom>
              <a:avLst/>
              <a:gdLst>
                <a:gd name="connsiteX0" fmla="*/ 0 w 1710813"/>
                <a:gd name="connsiteY0" fmla="*/ 576571 h 576571"/>
                <a:gd name="connsiteX1" fmla="*/ 825910 w 1710813"/>
                <a:gd name="connsiteY1" fmla="*/ 60377 h 576571"/>
                <a:gd name="connsiteX2" fmla="*/ 1710813 w 1710813"/>
                <a:gd name="connsiteY2" fmla="*/ 30880 h 576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10813" h="576571">
                  <a:moveTo>
                    <a:pt x="0" y="576571"/>
                  </a:moveTo>
                  <a:cubicBezTo>
                    <a:pt x="270387" y="363948"/>
                    <a:pt x="540775" y="151325"/>
                    <a:pt x="825910" y="60377"/>
                  </a:cubicBezTo>
                  <a:cubicBezTo>
                    <a:pt x="1111045" y="-30571"/>
                    <a:pt x="1410929" y="154"/>
                    <a:pt x="1710813" y="30880"/>
                  </a:cubicBezTo>
                </a:path>
              </a:pathLst>
            </a:cu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nl-NL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C0866456-F52A-4BC3-9A1A-EC4A9C4A4C14}"/>
                </a:ext>
              </a:extLst>
            </p:cNvPr>
            <p:cNvSpPr/>
            <p:nvPr/>
          </p:nvSpPr>
          <p:spPr bwMode="auto">
            <a:xfrm rot="16875032">
              <a:off x="1476278" y="4021086"/>
              <a:ext cx="539124" cy="602606"/>
            </a:xfrm>
            <a:custGeom>
              <a:avLst/>
              <a:gdLst>
                <a:gd name="connsiteX0" fmla="*/ 0 w 1710813"/>
                <a:gd name="connsiteY0" fmla="*/ 576571 h 576571"/>
                <a:gd name="connsiteX1" fmla="*/ 825910 w 1710813"/>
                <a:gd name="connsiteY1" fmla="*/ 60377 h 576571"/>
                <a:gd name="connsiteX2" fmla="*/ 1710813 w 1710813"/>
                <a:gd name="connsiteY2" fmla="*/ 30880 h 576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10813" h="576571">
                  <a:moveTo>
                    <a:pt x="0" y="576571"/>
                  </a:moveTo>
                  <a:cubicBezTo>
                    <a:pt x="270387" y="363948"/>
                    <a:pt x="540775" y="151325"/>
                    <a:pt x="825910" y="60377"/>
                  </a:cubicBezTo>
                  <a:cubicBezTo>
                    <a:pt x="1111045" y="-30571"/>
                    <a:pt x="1410929" y="154"/>
                    <a:pt x="1710813" y="30880"/>
                  </a:cubicBezTo>
                </a:path>
              </a:pathLst>
            </a:cu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nl-NL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61F14DCE-1BA5-48F5-9AC3-88E0FEEE3E8D}"/>
                </a:ext>
              </a:extLst>
            </p:cNvPr>
            <p:cNvSpPr/>
            <p:nvPr/>
          </p:nvSpPr>
          <p:spPr bwMode="auto">
            <a:xfrm rot="1532669">
              <a:off x="4568558" y="2683138"/>
              <a:ext cx="2160305" cy="633480"/>
            </a:xfrm>
            <a:custGeom>
              <a:avLst/>
              <a:gdLst>
                <a:gd name="connsiteX0" fmla="*/ 0 w 1710813"/>
                <a:gd name="connsiteY0" fmla="*/ 576571 h 576571"/>
                <a:gd name="connsiteX1" fmla="*/ 825910 w 1710813"/>
                <a:gd name="connsiteY1" fmla="*/ 60377 h 576571"/>
                <a:gd name="connsiteX2" fmla="*/ 1710813 w 1710813"/>
                <a:gd name="connsiteY2" fmla="*/ 30880 h 576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10813" h="576571">
                  <a:moveTo>
                    <a:pt x="0" y="576571"/>
                  </a:moveTo>
                  <a:cubicBezTo>
                    <a:pt x="270387" y="363948"/>
                    <a:pt x="540775" y="151325"/>
                    <a:pt x="825910" y="60377"/>
                  </a:cubicBezTo>
                  <a:cubicBezTo>
                    <a:pt x="1111045" y="-30571"/>
                    <a:pt x="1410929" y="154"/>
                    <a:pt x="1710813" y="30880"/>
                  </a:cubicBezTo>
                </a:path>
              </a:pathLst>
            </a:cu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nl-NL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Boog 14">
              <a:extLst>
                <a:ext uri="{FF2B5EF4-FFF2-40B4-BE49-F238E27FC236}">
                  <a16:creationId xmlns:a16="http://schemas.microsoft.com/office/drawing/2014/main" id="{04605A26-B9FE-49B4-AEB6-F1F0B29984ED}"/>
                </a:ext>
              </a:extLst>
            </p:cNvPr>
            <p:cNvSpPr/>
            <p:nvPr/>
          </p:nvSpPr>
          <p:spPr bwMode="auto">
            <a:xfrm>
              <a:off x="7164288" y="3859329"/>
              <a:ext cx="45719" cy="45719"/>
            </a:xfrm>
            <a:prstGeom prst="arc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nl-NL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C63BEFAD-AE56-49F7-AFAB-C2FF0239B2C0}"/>
                </a:ext>
              </a:extLst>
            </p:cNvPr>
            <p:cNvSpPr/>
            <p:nvPr/>
          </p:nvSpPr>
          <p:spPr bwMode="auto">
            <a:xfrm>
              <a:off x="6548284" y="3849329"/>
              <a:ext cx="480480" cy="811161"/>
            </a:xfrm>
            <a:custGeom>
              <a:avLst/>
              <a:gdLst>
                <a:gd name="connsiteX0" fmla="*/ 427703 w 480480"/>
                <a:gd name="connsiteY0" fmla="*/ 0 h 811161"/>
                <a:gd name="connsiteX1" fmla="*/ 442451 w 480480"/>
                <a:gd name="connsiteY1" fmla="*/ 471948 h 811161"/>
                <a:gd name="connsiteX2" fmla="*/ 0 w 480480"/>
                <a:gd name="connsiteY2" fmla="*/ 811161 h 811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0480" h="811161">
                  <a:moveTo>
                    <a:pt x="427703" y="0"/>
                  </a:moveTo>
                  <a:cubicBezTo>
                    <a:pt x="470719" y="168377"/>
                    <a:pt x="513735" y="336755"/>
                    <a:pt x="442451" y="471948"/>
                  </a:cubicBezTo>
                  <a:cubicBezTo>
                    <a:pt x="371167" y="607142"/>
                    <a:pt x="185583" y="709151"/>
                    <a:pt x="0" y="811161"/>
                  </a:cubicBezTo>
                </a:path>
              </a:pathLst>
            </a:cu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nl-NL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11364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ADECF7-5A53-4CA7-9248-3F7D6D77C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0500"/>
            <a:ext cx="9144000" cy="1143000"/>
          </a:xfrm>
        </p:spPr>
        <p:txBody>
          <a:bodyPr/>
          <a:lstStyle/>
          <a:p>
            <a:r>
              <a:rPr lang="nl-NL" dirty="0">
                <a:solidFill>
                  <a:srgbClr val="00ACB0"/>
                </a:solidFill>
              </a:rPr>
              <a:t>De werkelijkheid van certificering</a:t>
            </a:r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B72E581B-59C8-4E1E-AF11-025418873964}"/>
              </a:ext>
            </a:extLst>
          </p:cNvPr>
          <p:cNvGrpSpPr/>
          <p:nvPr/>
        </p:nvGrpSpPr>
        <p:grpSpPr>
          <a:xfrm>
            <a:off x="-108520" y="1348418"/>
            <a:ext cx="8784976" cy="4161163"/>
            <a:chOff x="144813" y="1428077"/>
            <a:chExt cx="8784976" cy="4341324"/>
          </a:xfrm>
        </p:grpSpPr>
        <p:sp>
          <p:nvSpPr>
            <p:cNvPr id="4" name="Rechthoek 3">
              <a:extLst>
                <a:ext uri="{FF2B5EF4-FFF2-40B4-BE49-F238E27FC236}">
                  <a16:creationId xmlns:a16="http://schemas.microsoft.com/office/drawing/2014/main" id="{1354D139-AC13-44AB-9142-FA9A9664D169}"/>
                </a:ext>
              </a:extLst>
            </p:cNvPr>
            <p:cNvSpPr/>
            <p:nvPr/>
          </p:nvSpPr>
          <p:spPr>
            <a:xfrm>
              <a:off x="144813" y="1428077"/>
              <a:ext cx="878497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71500" indent="-342900"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nl-NL" dirty="0">
                  <a:latin typeface="Trinite Roman Wide"/>
                  <a:ea typeface="Times New Roman" panose="02020603050405020304" pitchFamily="18" charset="0"/>
                </a:rPr>
                <a:t>veel medewerkers laten zich niet graag in een keurslijf dwingen,</a:t>
              </a:r>
            </a:p>
            <a:p>
              <a:pPr marL="571500" indent="-342900"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nl-NL" dirty="0">
                  <a:latin typeface="Trinite Roman Wide"/>
                  <a:ea typeface="Times New Roman" panose="02020603050405020304" pitchFamily="18" charset="0"/>
                </a:rPr>
                <a:t>bureaucratie neemt toe en doet kosten stijgen,</a:t>
              </a:r>
            </a:p>
            <a:p>
              <a:pPr marL="571500" indent="-342900"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nl-NL" dirty="0">
                  <a:latin typeface="Trinite Roman Wide"/>
                  <a:ea typeface="Times New Roman" panose="02020603050405020304" pitchFamily="18" charset="0"/>
                </a:rPr>
                <a:t>de focus ligt op het behalen van het certificaat in plaats van op de doelstellingen van de onderneming.</a:t>
              </a:r>
              <a:endParaRPr lang="nl-NL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6" name="Text Box 78">
              <a:extLst>
                <a:ext uri="{FF2B5EF4-FFF2-40B4-BE49-F238E27FC236}">
                  <a16:creationId xmlns:a16="http://schemas.microsoft.com/office/drawing/2014/main" id="{AD34704D-80CF-4592-97DA-5BEBCCE69E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7584" y="3933056"/>
              <a:ext cx="1584176" cy="3657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nl-NL" sz="2000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certificering</a:t>
              </a:r>
            </a:p>
          </p:txBody>
        </p:sp>
        <p:sp>
          <p:nvSpPr>
            <p:cNvPr id="7" name="Text Box 79">
              <a:extLst>
                <a:ext uri="{FF2B5EF4-FFF2-40B4-BE49-F238E27FC236}">
                  <a16:creationId xmlns:a16="http://schemas.microsoft.com/office/drawing/2014/main" id="{473A2A43-ACE4-44D7-8B7D-CAC59A103C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37301" y="3588713"/>
              <a:ext cx="2232248" cy="12730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nl-NL" sz="2000" dirty="0">
                  <a:latin typeface="Times New Roman" panose="02020603050405020304" pitchFamily="18" charset="0"/>
                </a:rPr>
                <a:t>Keurslijfgevoel</a:t>
              </a:r>
            </a:p>
            <a:p>
              <a:pPr>
                <a:spcAft>
                  <a:spcPts val="0"/>
                </a:spcAft>
              </a:pPr>
              <a:r>
                <a:rPr lang="nl-NL" sz="2000" dirty="0">
                  <a:latin typeface="Times New Roman" panose="02020603050405020304" pitchFamily="18" charset="0"/>
                </a:rPr>
                <a:t>Toename kosten</a:t>
              </a:r>
            </a:p>
            <a:p>
              <a:pPr>
                <a:spcAft>
                  <a:spcPts val="0"/>
                </a:spcAft>
              </a:pPr>
              <a:r>
                <a:rPr lang="nl-NL" sz="2000" dirty="0">
                  <a:latin typeface="Times New Roman" panose="02020603050405020304" pitchFamily="18" charset="0"/>
                </a:rPr>
                <a:t>Focus op behalen </a:t>
              </a:r>
            </a:p>
            <a:p>
              <a:pPr>
                <a:spcAft>
                  <a:spcPts val="0"/>
                </a:spcAft>
              </a:pPr>
              <a:r>
                <a:rPr lang="nl-NL" sz="2000" dirty="0">
                  <a:latin typeface="Times New Roman" panose="02020603050405020304" pitchFamily="18" charset="0"/>
                </a:rPr>
                <a:t>van certificaat</a:t>
              </a:r>
            </a:p>
          </p:txBody>
        </p:sp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E68A581E-373D-4B39-AF79-87ACC872A078}"/>
                </a:ext>
              </a:extLst>
            </p:cNvPr>
            <p:cNvSpPr/>
            <p:nvPr/>
          </p:nvSpPr>
          <p:spPr>
            <a:xfrm>
              <a:off x="648905" y="5061515"/>
              <a:ext cx="206017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nl-NL" sz="2000" dirty="0">
                  <a:latin typeface="Times New Roman" panose="02020603050405020304" pitchFamily="18" charset="0"/>
                </a:rPr>
                <a:t>Minder realiseren </a:t>
              </a:r>
            </a:p>
            <a:p>
              <a:pPr>
                <a:spcAft>
                  <a:spcPts val="0"/>
                </a:spcAft>
              </a:pPr>
              <a:r>
                <a:rPr lang="nl-NL" sz="2000" dirty="0">
                  <a:latin typeface="Times New Roman" panose="02020603050405020304" pitchFamily="18" charset="0"/>
                </a:rPr>
                <a:t>van doelstellingen</a:t>
              </a:r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4146732A-872B-4D7E-8A5A-ECD9C6AF0D21}"/>
                </a:ext>
              </a:extLst>
            </p:cNvPr>
            <p:cNvSpPr/>
            <p:nvPr/>
          </p:nvSpPr>
          <p:spPr bwMode="auto">
            <a:xfrm rot="9816500">
              <a:off x="2741566" y="5148478"/>
              <a:ext cx="2109020" cy="533960"/>
            </a:xfrm>
            <a:custGeom>
              <a:avLst/>
              <a:gdLst>
                <a:gd name="connsiteX0" fmla="*/ 0 w 2109020"/>
                <a:gd name="connsiteY0" fmla="*/ 533960 h 533960"/>
                <a:gd name="connsiteX1" fmla="*/ 825910 w 2109020"/>
                <a:gd name="connsiteY1" fmla="*/ 3018 h 533960"/>
                <a:gd name="connsiteX2" fmla="*/ 2109020 w 2109020"/>
                <a:gd name="connsiteY2" fmla="*/ 356979 h 533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09020" h="533960">
                  <a:moveTo>
                    <a:pt x="0" y="533960"/>
                  </a:moveTo>
                  <a:cubicBezTo>
                    <a:pt x="237203" y="283237"/>
                    <a:pt x="474407" y="32515"/>
                    <a:pt x="825910" y="3018"/>
                  </a:cubicBezTo>
                  <a:cubicBezTo>
                    <a:pt x="1177413" y="-26479"/>
                    <a:pt x="1643216" y="165250"/>
                    <a:pt x="2109020" y="356979"/>
                  </a:cubicBezTo>
                </a:path>
              </a:pathLst>
            </a:cu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nl-NL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D05CA2EA-E0CD-48B4-AC06-01839CCE1A2B}"/>
                </a:ext>
              </a:extLst>
            </p:cNvPr>
            <p:cNvSpPr/>
            <p:nvPr/>
          </p:nvSpPr>
          <p:spPr bwMode="auto">
            <a:xfrm>
              <a:off x="2314771" y="3587654"/>
              <a:ext cx="2232247" cy="533960"/>
            </a:xfrm>
            <a:custGeom>
              <a:avLst/>
              <a:gdLst>
                <a:gd name="connsiteX0" fmla="*/ 0 w 2109020"/>
                <a:gd name="connsiteY0" fmla="*/ 533960 h 533960"/>
                <a:gd name="connsiteX1" fmla="*/ 825910 w 2109020"/>
                <a:gd name="connsiteY1" fmla="*/ 3018 h 533960"/>
                <a:gd name="connsiteX2" fmla="*/ 2109020 w 2109020"/>
                <a:gd name="connsiteY2" fmla="*/ 356979 h 533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09020" h="533960">
                  <a:moveTo>
                    <a:pt x="0" y="533960"/>
                  </a:moveTo>
                  <a:cubicBezTo>
                    <a:pt x="237203" y="283237"/>
                    <a:pt x="474407" y="32515"/>
                    <a:pt x="825910" y="3018"/>
                  </a:cubicBezTo>
                  <a:cubicBezTo>
                    <a:pt x="1177413" y="-26479"/>
                    <a:pt x="1643216" y="165250"/>
                    <a:pt x="2109020" y="356979"/>
                  </a:cubicBezTo>
                </a:path>
              </a:pathLst>
            </a:cu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nl-NL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38A8937B-1F56-479E-B74F-2C8E9D1F3282}"/>
                </a:ext>
              </a:extLst>
            </p:cNvPr>
            <p:cNvSpPr/>
            <p:nvPr/>
          </p:nvSpPr>
          <p:spPr bwMode="auto">
            <a:xfrm>
              <a:off x="1636917" y="4311334"/>
              <a:ext cx="275002" cy="791608"/>
            </a:xfrm>
            <a:custGeom>
              <a:avLst/>
              <a:gdLst>
                <a:gd name="connsiteX0" fmla="*/ 221380 w 275002"/>
                <a:gd name="connsiteY0" fmla="*/ 791608 h 791608"/>
                <a:gd name="connsiteX1" fmla="*/ 154 w 275002"/>
                <a:gd name="connsiteY1" fmla="*/ 496640 h 791608"/>
                <a:gd name="connsiteX2" fmla="*/ 250877 w 275002"/>
                <a:gd name="connsiteY2" fmla="*/ 39440 h 791608"/>
                <a:gd name="connsiteX3" fmla="*/ 250877 w 275002"/>
                <a:gd name="connsiteY3" fmla="*/ 54189 h 791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5002" h="791608">
                  <a:moveTo>
                    <a:pt x="221380" y="791608"/>
                  </a:moveTo>
                  <a:cubicBezTo>
                    <a:pt x="108309" y="706804"/>
                    <a:pt x="-4762" y="622001"/>
                    <a:pt x="154" y="496640"/>
                  </a:cubicBezTo>
                  <a:cubicBezTo>
                    <a:pt x="5070" y="371279"/>
                    <a:pt x="250877" y="39440"/>
                    <a:pt x="250877" y="39440"/>
                  </a:cubicBezTo>
                  <a:cubicBezTo>
                    <a:pt x="292664" y="-34302"/>
                    <a:pt x="271770" y="9943"/>
                    <a:pt x="250877" y="54189"/>
                  </a:cubicBezTo>
                </a:path>
              </a:pathLst>
            </a:custGeom>
            <a:noFill/>
            <a:ln w="9525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nl-NL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527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DFC73-17E9-8140-AD48-8F447ADC9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836712"/>
            <a:ext cx="7772400" cy="1143000"/>
          </a:xfrm>
        </p:spPr>
        <p:txBody>
          <a:bodyPr/>
          <a:lstStyle/>
          <a:p>
            <a:r>
              <a:rPr lang="nl-NL" dirty="0">
                <a:solidFill>
                  <a:srgbClr val="00A7A2"/>
                </a:solidFill>
              </a:rPr>
              <a:t>Certificering hoger onderwijs:</a:t>
            </a:r>
            <a:br>
              <a:rPr lang="nl-NL" dirty="0">
                <a:solidFill>
                  <a:srgbClr val="00A7A2"/>
                </a:solidFill>
              </a:rPr>
            </a:br>
            <a:r>
              <a:rPr lang="nl-NL" dirty="0">
                <a:solidFill>
                  <a:srgbClr val="00A7A2"/>
                </a:solidFill>
              </a:rPr>
              <a:t>een toneelstukje?</a:t>
            </a:r>
            <a:br>
              <a:rPr lang="nl-NL" dirty="0">
                <a:solidFill>
                  <a:srgbClr val="00A7A2"/>
                </a:solidFill>
              </a:rPr>
            </a:br>
            <a:endParaRPr lang="en-NL" dirty="0">
              <a:solidFill>
                <a:srgbClr val="00A7A2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AA35577-FB03-1342-8BCC-E48AD9824F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59050" y="2132856"/>
            <a:ext cx="4025900" cy="29523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15A2CE-43A7-D34E-B6F0-8AD3012799ED}"/>
              </a:ext>
            </a:extLst>
          </p:cNvPr>
          <p:cNvSpPr txBox="1"/>
          <p:nvPr/>
        </p:nvSpPr>
        <p:spPr>
          <a:xfrm>
            <a:off x="685800" y="5238328"/>
            <a:ext cx="3431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Van Kemenade, (2009).</a:t>
            </a:r>
          </a:p>
        </p:txBody>
      </p:sp>
    </p:spTree>
    <p:extLst>
      <p:ext uri="{BB962C8B-B14F-4D97-AF65-F5344CB8AC3E}">
        <p14:creationId xmlns:p14="http://schemas.microsoft.com/office/powerpoint/2010/main" val="39279312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23ED8-0E85-D375-3B20-60D159AFE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>
                <a:solidFill>
                  <a:srgbClr val="00A7A2"/>
                </a:solidFill>
              </a:rPr>
              <a:t>Standaarden??? Frank Zappa (1940-1993)</a:t>
            </a:r>
          </a:p>
        </p:txBody>
      </p:sp>
      <p:pic>
        <p:nvPicPr>
          <p:cNvPr id="8" name="Picture 7" descr="A person with long curly hair and mustache&#10;&#10;Description automatically generated">
            <a:extLst>
              <a:ext uri="{FF2B5EF4-FFF2-40B4-BE49-F238E27FC236}">
                <a16:creationId xmlns:a16="http://schemas.microsoft.com/office/drawing/2014/main" id="{2948B2E8-8C24-D11F-5253-A47C505A5E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916832"/>
            <a:ext cx="3766517" cy="379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599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055E2-B6F4-A045-C83E-55A1A11F5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wrap="square" anchor="ctr">
            <a:normAutofit/>
          </a:bodyPr>
          <a:lstStyle/>
          <a:p>
            <a:r>
              <a:rPr lang="en-NL" dirty="0">
                <a:solidFill>
                  <a:srgbClr val="00ACB0"/>
                </a:solidFill>
              </a:rPr>
              <a:t>“Treating dandruff by decapitation”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A0C85-DF89-1233-EFF2-33A3E88F8F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 wrap="square"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NL" sz="1900" dirty="0"/>
              <a:t>Parents Music Resource Centre: </a:t>
            </a:r>
            <a:r>
              <a:rPr lang="en-GB" sz="1900" dirty="0"/>
              <a:t>‘B</a:t>
            </a:r>
            <a:r>
              <a:rPr lang="en-NL" sz="1900" dirty="0"/>
              <a:t>escherming van onze kinderen tegenover sexueel of geweldadig getinte muziekteksten’ (mei 1985).</a:t>
            </a:r>
          </a:p>
          <a:p>
            <a:pPr marL="0" indent="0">
              <a:lnSpc>
                <a:spcPct val="90000"/>
              </a:lnSpc>
              <a:buNone/>
            </a:pPr>
            <a:endParaRPr lang="en-NL" sz="1900" dirty="0"/>
          </a:p>
          <a:p>
            <a:pPr marL="0" indent="0">
              <a:lnSpc>
                <a:spcPct val="90000"/>
              </a:lnSpc>
              <a:buNone/>
            </a:pPr>
            <a:r>
              <a:rPr lang="en-NL" sz="1900" i="1" dirty="0"/>
              <a:t>“The establishment of a rating system voluntary or otherwise, opens the door to an endless parade of Moral Quality Control Programs based on ‘Things  Certain Christians Don’t like”.  </a:t>
            </a:r>
            <a:r>
              <a:rPr lang="en-NL" sz="1900" dirty="0"/>
              <a:t>Zappa &amp; Occhiogrosso (1989, page 272).</a:t>
            </a:r>
          </a:p>
          <a:p>
            <a:pPr marL="0" indent="0">
              <a:lnSpc>
                <a:spcPct val="90000"/>
              </a:lnSpc>
              <a:buNone/>
            </a:pPr>
            <a:endParaRPr lang="en-NL" sz="1900" dirty="0"/>
          </a:p>
        </p:txBody>
      </p:sp>
      <p:pic>
        <p:nvPicPr>
          <p:cNvPr id="5" name="Picture 4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BFD77078-5442-DF26-6A18-A4FCC4C2D2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896" y="1789079"/>
            <a:ext cx="3157856" cy="1597093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6C6F95-5541-9987-87D0-A10E500B83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04048" y="3757613"/>
            <a:ext cx="3157855" cy="236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5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C07AA-33E1-13CA-14C5-6F457DE06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>
                <a:solidFill>
                  <a:srgbClr val="00A7A2"/>
                </a:solidFill>
              </a:rPr>
              <a:t>PDCA: de kern van kwaliteitsmanagement</a:t>
            </a:r>
          </a:p>
        </p:txBody>
      </p:sp>
      <p:pic>
        <p:nvPicPr>
          <p:cNvPr id="1026" name="Picture 2" descr="PDCA - Wikipedia">
            <a:extLst>
              <a:ext uri="{FF2B5EF4-FFF2-40B4-BE49-F238E27FC236}">
                <a16:creationId xmlns:a16="http://schemas.microsoft.com/office/drawing/2014/main" id="{7EAE0713-3534-250C-213A-C8BCF241E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293" y="1988840"/>
            <a:ext cx="5217413" cy="3548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122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76D47-5E5C-3A4F-85C5-13B8BEDD3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90500"/>
            <a:ext cx="7772400" cy="1143000"/>
          </a:xfrm>
        </p:spPr>
        <p:txBody>
          <a:bodyPr/>
          <a:lstStyle/>
          <a:p>
            <a:r>
              <a:rPr lang="en-NL" dirty="0">
                <a:solidFill>
                  <a:srgbClr val="00A7A2"/>
                </a:solidFill>
              </a:rPr>
              <a:t>Werkt de PDCA-Cyclus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8AF933-553A-B144-87DD-26DB5D46BD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196752"/>
            <a:ext cx="7772400" cy="4536504"/>
          </a:xfrm>
        </p:spPr>
        <p:txBody>
          <a:bodyPr/>
          <a:lstStyle/>
          <a:p>
            <a:pPr marL="0" indent="0">
              <a:buNone/>
            </a:pPr>
            <a:r>
              <a:rPr lang="en-NL" dirty="0"/>
              <a:t>“PDCA? We moeten op zoek naar een alternatief”. </a:t>
            </a:r>
          </a:p>
          <a:p>
            <a:pPr marL="0" indent="0">
              <a:buNone/>
            </a:pPr>
            <a:r>
              <a:rPr lang="en-NL" dirty="0">
                <a:hlinkClick r:id="rId3"/>
              </a:rPr>
              <a:t>Van Kemenade (2013), De mythe van de PDCA-cyclus, </a:t>
            </a:r>
            <a:r>
              <a:rPr lang="en-NL" i="1" dirty="0">
                <a:hlinkClick r:id="rId3"/>
              </a:rPr>
              <a:t>Sigma, 5</a:t>
            </a:r>
            <a:r>
              <a:rPr lang="en-NL" dirty="0">
                <a:hlinkClick r:id="rId3"/>
              </a:rPr>
              <a:t>, 32-36</a:t>
            </a:r>
            <a:endParaRPr lang="en-NL" dirty="0"/>
          </a:p>
          <a:p>
            <a:pPr marL="0" indent="0">
              <a:buNone/>
            </a:pPr>
            <a:endParaRPr lang="en-NL" dirty="0"/>
          </a:p>
          <a:p>
            <a:r>
              <a:rPr lang="en-NL" sz="2000" dirty="0"/>
              <a:t>PLAN?</a:t>
            </a:r>
          </a:p>
          <a:p>
            <a:pPr lvl="1"/>
            <a:r>
              <a:rPr lang="en-NL" sz="2000" dirty="0"/>
              <a:t>Vermeend universeel: andere visie op ‘plannen’</a:t>
            </a:r>
          </a:p>
          <a:p>
            <a:pPr lvl="1"/>
            <a:r>
              <a:rPr lang="en-GB" sz="2000" dirty="0"/>
              <a:t>S</a:t>
            </a:r>
            <a:r>
              <a:rPr lang="en-NL" sz="2000" dirty="0"/>
              <a:t>nelle veranderingen : RaRa: Planbaarheid/maakbaarheid?</a:t>
            </a:r>
          </a:p>
          <a:p>
            <a:r>
              <a:rPr lang="en-GB" sz="2000" dirty="0"/>
              <a:t>DO?</a:t>
            </a:r>
          </a:p>
          <a:p>
            <a:pPr lvl="1"/>
            <a:r>
              <a:rPr lang="en-GB" sz="2000" dirty="0" err="1"/>
              <a:t>Doen</a:t>
            </a:r>
            <a:r>
              <a:rPr lang="en-GB" sz="2000" dirty="0"/>
              <a:t> we wat we </a:t>
            </a:r>
            <a:r>
              <a:rPr lang="en-GB" sz="2000" dirty="0" err="1"/>
              <a:t>zeggen</a:t>
            </a:r>
            <a:r>
              <a:rPr lang="en-GB" sz="2000" dirty="0"/>
              <a:t>? </a:t>
            </a:r>
          </a:p>
          <a:p>
            <a:r>
              <a:rPr lang="en-GB" sz="2000" dirty="0"/>
              <a:t>CHECK? Study? </a:t>
            </a:r>
            <a:r>
              <a:rPr lang="en-GB" sz="2000" dirty="0" err="1"/>
              <a:t>Meten</a:t>
            </a:r>
            <a:r>
              <a:rPr lang="en-GB" sz="2000" dirty="0"/>
              <a:t> is </a:t>
            </a:r>
            <a:r>
              <a:rPr lang="en-GB" sz="2000" dirty="0" err="1"/>
              <a:t>weten</a:t>
            </a:r>
            <a:r>
              <a:rPr lang="en-GB" sz="2000" dirty="0"/>
              <a:t>?  R</a:t>
            </a:r>
            <a:r>
              <a:rPr lang="en-NL" sz="2000" dirty="0"/>
              <a:t>igide toepassing</a:t>
            </a:r>
            <a:endParaRPr lang="en-GB" sz="2000" dirty="0"/>
          </a:p>
          <a:p>
            <a:r>
              <a:rPr lang="en-NL" sz="2000" dirty="0"/>
              <a:t>ACT? Mensen willen niet veranderen….</a:t>
            </a:r>
          </a:p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45863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00793-AAF9-F99C-C20B-DE42050A7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645" y="-533400"/>
            <a:ext cx="7772400" cy="114300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3076" name="Picture 4" descr="Frank Zappa on X">
            <a:extLst>
              <a:ext uri="{FF2B5EF4-FFF2-40B4-BE49-F238E27FC236}">
                <a16:creationId xmlns:a16="http://schemas.microsoft.com/office/drawing/2014/main" id="{D39CE6AE-420E-0B3E-1F50-B3FACCAF5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" y="604529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5197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179C0-EBE6-ACF7-DBD2-78DBE3106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>
                <a:solidFill>
                  <a:srgbClr val="00A7A2"/>
                </a:solidFill>
              </a:rPr>
              <a:t>Werkt SMART?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4C1BC8-FC02-9EAC-6260-1F18B71E36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6624" y="1765176"/>
            <a:ext cx="7772400" cy="4114800"/>
          </a:xfrm>
        </p:spPr>
        <p:txBody>
          <a:bodyPr/>
          <a:lstStyle/>
          <a:p>
            <a:r>
              <a:rPr lang="en-NL" dirty="0"/>
              <a:t>Specificering stuurt teveel in 1 richting</a:t>
            </a:r>
          </a:p>
        </p:txBody>
      </p:sp>
      <p:pic>
        <p:nvPicPr>
          <p:cNvPr id="2050" name="Picture 2" descr="Elliot Eisner Quote: “Not everything important is measurable, and not everything  measurable is important.”">
            <a:extLst>
              <a:ext uri="{FF2B5EF4-FFF2-40B4-BE49-F238E27FC236}">
                <a16:creationId xmlns:a16="http://schemas.microsoft.com/office/drawing/2014/main" id="{3A97D49D-2854-EC90-426C-49045A91C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636912"/>
            <a:ext cx="3810000" cy="214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0862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D742B-7F99-04F6-1ADE-F21E8BC48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>
                <a:solidFill>
                  <a:srgbClr val="00A7A2"/>
                </a:solidFill>
              </a:rPr>
              <a:t>The Tyranny of Metrics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5A31CA-7836-E19F-288F-8A6281F662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NL" dirty="0"/>
              <a:t>We meten alleen wat te tellen is, niet wat BELANGRIJK is.</a:t>
            </a:r>
          </a:p>
          <a:p>
            <a:pPr marL="0" indent="0">
              <a:buNone/>
            </a:pPr>
            <a:endParaRPr lang="en-NL" dirty="0"/>
          </a:p>
          <a:p>
            <a:pPr marL="0" indent="0">
              <a:buNone/>
            </a:pPr>
            <a:r>
              <a:rPr lang="en-NL" dirty="0"/>
              <a:t>JEFFREY Z. MULLER</a:t>
            </a:r>
          </a:p>
        </p:txBody>
      </p:sp>
    </p:spTree>
    <p:extLst>
      <p:ext uri="{BB962C8B-B14F-4D97-AF65-F5344CB8AC3E}">
        <p14:creationId xmlns:p14="http://schemas.microsoft.com/office/powerpoint/2010/main" val="24199062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78C1C-59D0-31B7-7FD6-AE8F5655E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>
                <a:solidFill>
                  <a:srgbClr val="00A7A2"/>
                </a:solidFill>
              </a:rPr>
              <a:t>Innovatie?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E5740B-D884-E3D6-5490-9106DAFED4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1025" name="Picture 1" descr="page4image1552570912">
            <a:extLst>
              <a:ext uri="{FF2B5EF4-FFF2-40B4-BE49-F238E27FC236}">
                <a16:creationId xmlns:a16="http://schemas.microsoft.com/office/drawing/2014/main" id="{4E908DD7-C36F-5053-E95F-728D8776B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" descr="page4image1552570912">
            <a:extLst>
              <a:ext uri="{FF2B5EF4-FFF2-40B4-BE49-F238E27FC236}">
                <a16:creationId xmlns:a16="http://schemas.microsoft.com/office/drawing/2014/main" id="{370A25BF-F58C-54B4-0D1A-DF8075063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8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A0D5F79-5163-2578-87EE-F15A5B6C01FB}"/>
              </a:ext>
            </a:extLst>
          </p:cNvPr>
          <p:cNvSpPr txBox="1">
            <a:spLocks/>
          </p:cNvSpPr>
          <p:nvPr/>
        </p:nvSpPr>
        <p:spPr bwMode="auto">
          <a:xfrm>
            <a:off x="685800" y="4191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r>
              <a:rPr lang="en-NL" kern="0" dirty="0">
                <a:solidFill>
                  <a:srgbClr val="00A7A2"/>
                </a:solidFill>
              </a:rPr>
              <a:t>Organisatieverandering</a:t>
            </a:r>
          </a:p>
        </p:txBody>
      </p:sp>
    </p:spTree>
    <p:extLst>
      <p:ext uri="{BB962C8B-B14F-4D97-AF65-F5344CB8AC3E}">
        <p14:creationId xmlns:p14="http://schemas.microsoft.com/office/powerpoint/2010/main" val="22102567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5F9A4-E81C-913A-DCCC-B7DCFAAFD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>
                <a:solidFill>
                  <a:srgbClr val="00A7A2"/>
                </a:solidFill>
              </a:rPr>
              <a:t>Werkt organisatieverandering?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D510B0-C751-EF19-F61A-85D5B98271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0" i="0" u="none" strike="noStrike" dirty="0">
                <a:solidFill>
                  <a:srgbClr val="000000"/>
                </a:solidFill>
                <a:effectLst/>
                <a:latin typeface="robotoslab"/>
              </a:rPr>
              <a:t>70 tot 80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robotoslab"/>
              </a:rPr>
              <a:t>procent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robotoslab"/>
              </a:rPr>
              <a:t> van de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robotoslab"/>
              </a:rPr>
              <a:t>geplande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robotoslab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robotoslab"/>
              </a:rPr>
              <a:t>organisatieveranderingen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robotoslab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robotoslab"/>
              </a:rPr>
              <a:t>blijken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robotoslab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robotoslab"/>
              </a:rPr>
              <a:t>te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robotoslab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robotoslab"/>
              </a:rPr>
              <a:t>mislukken</a:t>
            </a:r>
            <a:endParaRPr lang="en-GB" b="0" i="0" u="none" strike="noStrike" dirty="0">
              <a:solidFill>
                <a:srgbClr val="000000"/>
              </a:solidFill>
              <a:effectLst/>
              <a:latin typeface="robotoslab"/>
            </a:endParaRPr>
          </a:p>
          <a:p>
            <a:endParaRPr lang="en-GB" dirty="0">
              <a:solidFill>
                <a:srgbClr val="000000"/>
              </a:solidFill>
              <a:latin typeface="robotoslab"/>
            </a:endParaRPr>
          </a:p>
          <a:p>
            <a:r>
              <a:rPr lang="en-GB" dirty="0">
                <a:solidFill>
                  <a:srgbClr val="000000"/>
                </a:solidFill>
                <a:latin typeface="robotoslab"/>
              </a:rPr>
              <a:t>Homan T. (2013), </a:t>
            </a:r>
            <a:r>
              <a:rPr lang="en-GB" i="1" dirty="0">
                <a:solidFill>
                  <a:srgbClr val="000000"/>
                </a:solidFill>
                <a:latin typeface="robotoslab"/>
              </a:rPr>
              <a:t>Het et-cetera </a:t>
            </a:r>
            <a:r>
              <a:rPr lang="en-GB" i="1" dirty="0" err="1">
                <a:solidFill>
                  <a:srgbClr val="000000"/>
                </a:solidFill>
                <a:latin typeface="robotoslab"/>
              </a:rPr>
              <a:t>principe</a:t>
            </a:r>
            <a:r>
              <a:rPr lang="en-GB" dirty="0">
                <a:solidFill>
                  <a:srgbClr val="000000"/>
                </a:solidFill>
                <a:latin typeface="robotoslab"/>
              </a:rPr>
              <a:t>, Boom </a:t>
            </a:r>
            <a:r>
              <a:rPr lang="en-GB" dirty="0" err="1">
                <a:solidFill>
                  <a:srgbClr val="000000"/>
                </a:solidFill>
                <a:latin typeface="robotoslab"/>
              </a:rPr>
              <a:t>uitgeverijen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76808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7B39D-A312-6FAE-95DF-D29EB375D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>
                <a:solidFill>
                  <a:srgbClr val="00A7A2"/>
                </a:solidFill>
              </a:rPr>
              <a:t>Verwarring</a:t>
            </a:r>
          </a:p>
        </p:txBody>
      </p:sp>
      <p:pic>
        <p:nvPicPr>
          <p:cNvPr id="2050" name="Picture 2" descr="110,183 Verwarring de Foto's van de Voorraad - de Vrije &amp; Royalty-Vrije  Foto's van de Voorraad van Dreamweaver">
            <a:extLst>
              <a:ext uri="{FF2B5EF4-FFF2-40B4-BE49-F238E27FC236}">
                <a16:creationId xmlns:a16="http://schemas.microsoft.com/office/drawing/2014/main" id="{B3F4067F-2B25-83B6-9C4A-EAA5041FDB3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024" y="1752600"/>
            <a:ext cx="3777952" cy="377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99348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8B75B-100D-7EBF-981A-BC81F3B7F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>
                <a:solidFill>
                  <a:srgbClr val="00A7A2"/>
                </a:solidFill>
              </a:rPr>
              <a:t>Wat is waar?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E8D8D-F118-C746-B219-E5697AC352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</a:t>
            </a:r>
            <a:r>
              <a:rPr lang="en-NL" dirty="0"/>
              <a:t>ake news</a:t>
            </a:r>
          </a:p>
          <a:p>
            <a:r>
              <a:rPr lang="en-NL" dirty="0"/>
              <a:t>AI</a:t>
            </a:r>
          </a:p>
          <a:p>
            <a:pPr lvl="1"/>
            <a:r>
              <a:rPr lang="en-NL" dirty="0">
                <a:hlinkClick r:id="rId2"/>
              </a:rPr>
              <a:t>Mijn podcast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6446870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39279-728F-F0B6-F7A4-3A105012B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60648"/>
            <a:ext cx="7772400" cy="1143000"/>
          </a:xfrm>
        </p:spPr>
        <p:txBody>
          <a:bodyPr/>
          <a:lstStyle/>
          <a:p>
            <a:r>
              <a:rPr lang="en-GB" dirty="0">
                <a:solidFill>
                  <a:srgbClr val="00A7A2"/>
                </a:solidFill>
              </a:rPr>
              <a:t>Deepfake / videos</a:t>
            </a:r>
          </a:p>
        </p:txBody>
      </p:sp>
      <p:pic>
        <p:nvPicPr>
          <p:cNvPr id="2050" name="Picture 2" descr="Fighting Deepfakes: Whats Being Done? Biden Robocalls to Taylor Swift AI  Images - Bloomberg">
            <a:extLst>
              <a:ext uri="{FF2B5EF4-FFF2-40B4-BE49-F238E27FC236}">
                <a16:creationId xmlns:a16="http://schemas.microsoft.com/office/drawing/2014/main" id="{CF521C05-8768-14F1-E4AA-8C37B1C97AD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841" y="1404012"/>
            <a:ext cx="5648318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80382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05C69-9CA0-3EC8-3CE2-333FC8F2C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Een </a:t>
            </a:r>
            <a:r>
              <a:rPr lang="en-GB" dirty="0" err="1"/>
              <a:t>bijzondere</a:t>
            </a:r>
            <a:r>
              <a:rPr lang="en-GB" dirty="0"/>
              <a:t> </a:t>
            </a:r>
            <a:r>
              <a:rPr lang="en-GB" dirty="0" err="1"/>
              <a:t>ervaring</a:t>
            </a:r>
            <a:r>
              <a:rPr lang="en-GB" dirty="0"/>
              <a:t> met </a:t>
            </a:r>
            <a:r>
              <a:rPr lang="en-GB" dirty="0" err="1"/>
              <a:t>Kwaliteit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D2EEB4B-26D9-29DC-6E2F-17E8F16D5C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eaLnBrk="0" hangingPunct="0">
              <a:spcBef>
                <a:spcPct val="0"/>
              </a:spcBef>
              <a:buNone/>
            </a:pPr>
            <a:r>
              <a:rPr lang="en-NL" altLang="en-NL" dirty="0">
                <a:solidFill>
                  <a:srgbClr val="1F4744"/>
                </a:solidFill>
                <a:latin typeface="Libre Franklin" pitchFamily="2" charset="77"/>
              </a:rPr>
              <a:t> In 1869 Charles Goodyear patented his manufacturing machine that increased the longevity and sustainability of shoes. The procedure requires more skills, more time; but creates increased Quality.</a:t>
            </a:r>
          </a:p>
          <a:p>
            <a:pPr marL="0" lvl="0" indent="0" eaLnBrk="0" hangingPunct="0">
              <a:spcBef>
                <a:spcPct val="0"/>
              </a:spcBef>
              <a:buNone/>
            </a:pPr>
            <a:endParaRPr lang="en-NL" altLang="en-NL" dirty="0">
              <a:solidFill>
                <a:srgbClr val="1F4744"/>
              </a:solidFill>
              <a:latin typeface="Libre Franklin" pitchFamily="2" charset="77"/>
            </a:endParaRPr>
          </a:p>
          <a:p>
            <a:pPr marL="0" lvl="0" indent="0" eaLnBrk="0" hangingPunct="0">
              <a:spcBef>
                <a:spcPct val="0"/>
              </a:spcBef>
              <a:buNone/>
            </a:pPr>
            <a:endParaRPr lang="en-NL" altLang="en-NL" dirty="0">
              <a:solidFill>
                <a:srgbClr val="1F4744"/>
              </a:solidFill>
              <a:latin typeface="Libre Franklin" pitchFamily="2" charset="77"/>
            </a:endParaRPr>
          </a:p>
          <a:p>
            <a:pPr marL="0" lvl="0" indent="0" eaLnBrk="0" hangingPunct="0">
              <a:spcBef>
                <a:spcPct val="0"/>
              </a:spcBef>
              <a:buNone/>
            </a:pPr>
            <a:endParaRPr lang="en-NL" altLang="en-NL" dirty="0">
              <a:solidFill>
                <a:srgbClr val="1F4744"/>
              </a:solidFill>
              <a:latin typeface="Libre Franklin" pitchFamily="2" charset="77"/>
            </a:endParaRPr>
          </a:p>
          <a:p>
            <a:pPr marL="0" lvl="0" indent="0" eaLnBrk="0" hangingPunct="0">
              <a:spcBef>
                <a:spcPct val="0"/>
              </a:spcBef>
              <a:buNone/>
            </a:pPr>
            <a:endParaRPr lang="en-NL" altLang="en-NL" dirty="0">
              <a:solidFill>
                <a:srgbClr val="1F4744"/>
              </a:solidFill>
              <a:latin typeface="Libre Franklin" pitchFamily="2" charset="77"/>
            </a:endParaRPr>
          </a:p>
          <a:p>
            <a:pPr marL="0" lvl="0" indent="0" eaLnBrk="0" hangingPunct="0">
              <a:spcBef>
                <a:spcPct val="0"/>
              </a:spcBef>
              <a:buNone/>
            </a:pPr>
            <a:endParaRPr lang="en-NL" altLang="en-NL" dirty="0">
              <a:solidFill>
                <a:srgbClr val="1F4744"/>
              </a:solidFill>
              <a:latin typeface="Libre Franklin" pitchFamily="2" charset="77"/>
            </a:endParaRPr>
          </a:p>
          <a:p>
            <a:pPr marL="0" indent="0" eaLnBrk="0" hangingPunct="0">
              <a:spcBef>
                <a:spcPct val="0"/>
              </a:spcBef>
              <a:buNone/>
            </a:pPr>
            <a:r>
              <a:rPr lang="en-GB" sz="2000" dirty="0"/>
              <a:t>https://</a:t>
            </a:r>
            <a:r>
              <a:rPr lang="en-GB" sz="2000" dirty="0" err="1"/>
              <a:t>vankemenade-act.nl</a:t>
            </a:r>
            <a:r>
              <a:rPr lang="en-GB" sz="2000" dirty="0"/>
              <a:t>/2019/08/30/25-van-bommel-quality/</a:t>
            </a:r>
          </a:p>
          <a:p>
            <a:pPr marL="0" lvl="0" indent="0" eaLnBrk="0" hangingPunct="0">
              <a:spcBef>
                <a:spcPct val="0"/>
              </a:spcBef>
              <a:buNone/>
            </a:pPr>
            <a:r>
              <a:rPr lang="en-NL" altLang="en-NL" dirty="0">
                <a:solidFill>
                  <a:srgbClr val="1F4744"/>
                </a:solidFill>
                <a:latin typeface="Libre Franklin" pitchFamily="2" charset="77"/>
              </a:rPr>
              <a:t> </a:t>
            </a:r>
            <a:endParaRPr lang="en-GB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8FC2FC4D-3A12-8106-2F6A-B666DD4D8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645024"/>
            <a:ext cx="3810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60464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59EFE-7CAF-453A-D779-A5E5BF016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Een </a:t>
            </a:r>
            <a:r>
              <a:rPr lang="en-GB" dirty="0" err="1"/>
              <a:t>bijzondere</a:t>
            </a:r>
            <a:r>
              <a:rPr lang="en-GB" dirty="0"/>
              <a:t> </a:t>
            </a:r>
            <a:r>
              <a:rPr lang="en-GB" dirty="0" err="1"/>
              <a:t>ervaring</a:t>
            </a:r>
            <a:r>
              <a:rPr lang="en-GB" dirty="0"/>
              <a:t> met </a:t>
            </a:r>
            <a:r>
              <a:rPr lang="en-GB" dirty="0" err="1"/>
              <a:t>Kwaliteit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2392A-2E32-D7F6-880F-87E4A5FDFF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263" y="1321718"/>
            <a:ext cx="7772400" cy="4114800"/>
          </a:xfrm>
        </p:spPr>
        <p:txBody>
          <a:bodyPr/>
          <a:lstStyle/>
          <a:p>
            <a:pPr marL="0" lvl="0" indent="0" eaLnBrk="0" hangingPunct="0">
              <a:spcBef>
                <a:spcPct val="0"/>
              </a:spcBef>
              <a:buNone/>
            </a:pPr>
            <a:endParaRPr lang="en-NL" altLang="en-NL" dirty="0">
              <a:solidFill>
                <a:srgbClr val="1F4744"/>
              </a:solidFill>
              <a:latin typeface="Libre Franklin" pitchFamily="2" charset="77"/>
            </a:endParaRPr>
          </a:p>
          <a:p>
            <a:pPr marL="0" lvl="0" indent="0" eaLnBrk="0" hangingPunct="0">
              <a:spcBef>
                <a:spcPct val="0"/>
              </a:spcBef>
              <a:buNone/>
            </a:pPr>
            <a:r>
              <a:rPr lang="en-NL" altLang="en-NL" dirty="0">
                <a:solidFill>
                  <a:srgbClr val="1F4744"/>
                </a:solidFill>
                <a:latin typeface="Libre Franklin" pitchFamily="2" charset="77"/>
              </a:rPr>
              <a:t>This, of course, also increases the price of the shoe.</a:t>
            </a:r>
            <a:endParaRPr lang="en-NL" altLang="en-NL" sz="800" dirty="0"/>
          </a:p>
          <a:p>
            <a:pPr marL="0" lvl="0" indent="0" eaLnBrk="0" hangingPunct="0">
              <a:spcBef>
                <a:spcPct val="0"/>
              </a:spcBef>
              <a:buNone/>
            </a:pPr>
            <a:r>
              <a:rPr lang="en-NL" altLang="en-NL" dirty="0">
                <a:solidFill>
                  <a:srgbClr val="1F4744"/>
                </a:solidFill>
                <a:latin typeface="Libre Franklin" pitchFamily="2" charset="77"/>
              </a:rPr>
              <a:t>Unfortunately, most shoes are produced nowadays with cheaper ways of doing like the so called Blake method. </a:t>
            </a:r>
          </a:p>
          <a:p>
            <a:pPr marL="0" lvl="0" indent="0" eaLnBrk="0" hangingPunct="0">
              <a:spcBef>
                <a:spcPct val="0"/>
              </a:spcBef>
              <a:buNone/>
            </a:pPr>
            <a:r>
              <a:rPr lang="en-NL" altLang="en-NL" dirty="0">
                <a:solidFill>
                  <a:srgbClr val="1F4744"/>
                </a:solidFill>
                <a:latin typeface="Libre Franklin" pitchFamily="2" charset="77"/>
              </a:rPr>
              <a:t>Van Bommel keeps using the Goodyear stitch for (some of) their shoes. </a:t>
            </a:r>
          </a:p>
          <a:p>
            <a:pPr marL="0" lvl="0" indent="0" eaLnBrk="0" hangingPunct="0">
              <a:spcBef>
                <a:spcPct val="0"/>
              </a:spcBef>
              <a:buNone/>
            </a:pPr>
            <a:endParaRPr lang="en-NL" altLang="en-NL" dirty="0">
              <a:solidFill>
                <a:srgbClr val="1F4744"/>
              </a:solidFill>
              <a:latin typeface="Libre Franklin" pitchFamily="2" charset="77"/>
            </a:endParaRPr>
          </a:p>
          <a:p>
            <a:pPr marL="0" lvl="0" indent="0" eaLnBrk="0" hangingPunct="0">
              <a:spcBef>
                <a:spcPct val="0"/>
              </a:spcBef>
              <a:buNone/>
            </a:pPr>
            <a:r>
              <a:rPr lang="en-NL" altLang="en-NL" dirty="0">
                <a:solidFill>
                  <a:srgbClr val="1F4744"/>
                </a:solidFill>
                <a:latin typeface="Libre Franklin" pitchFamily="2" charset="77"/>
              </a:rPr>
              <a:t>Money wins from Quality…</a:t>
            </a:r>
            <a:endParaRPr lang="en-NL" altLang="en-NL" sz="800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9676816-98A3-E643-1C2C-9C068D164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00050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3768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BF7B6-A383-4DD4-3E15-CACEF3CDB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Wie </a:t>
            </a:r>
            <a:r>
              <a:rPr lang="en-GB" dirty="0" err="1"/>
              <a:t>heeft</a:t>
            </a:r>
            <a:r>
              <a:rPr lang="en-GB" dirty="0"/>
              <a:t> </a:t>
            </a: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bijzondere</a:t>
            </a:r>
            <a:r>
              <a:rPr lang="en-GB" dirty="0"/>
              <a:t> </a:t>
            </a:r>
            <a:r>
              <a:rPr lang="en-GB" dirty="0" err="1"/>
              <a:t>ervaring</a:t>
            </a:r>
            <a:r>
              <a:rPr lang="en-GB" dirty="0"/>
              <a:t> met </a:t>
            </a:r>
            <a:r>
              <a:rPr lang="en-GB" dirty="0" err="1"/>
              <a:t>kwaliteit</a:t>
            </a:r>
            <a:r>
              <a:rPr lang="en-GB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034F1-0AC5-47B8-F70E-AFD2869295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83323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22ECA-5DFA-EE3C-04D1-850F2A103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6" descr="Zappa for President : r/Zappa">
            <a:extLst>
              <a:ext uri="{FF2B5EF4-FFF2-40B4-BE49-F238E27FC236}">
                <a16:creationId xmlns:a16="http://schemas.microsoft.com/office/drawing/2014/main" id="{E5093142-AABC-1A85-F21B-E3A6EF8AA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369" y="990601"/>
            <a:ext cx="4200884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824459-E8D8-743B-003D-5DFBF704F5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Picture 2" descr="Deranged right wing from within are the threat : r/Zappa">
            <a:extLst>
              <a:ext uri="{FF2B5EF4-FFF2-40B4-BE49-F238E27FC236}">
                <a16:creationId xmlns:a16="http://schemas.microsoft.com/office/drawing/2014/main" id="{4631173E-F8E1-679C-78A8-EA30F4CEA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90" y="989857"/>
            <a:ext cx="2859698" cy="415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338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10205-1154-FEB0-2F58-B5034DD56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00A7A2"/>
                </a:solidFill>
              </a:rPr>
              <a:t>quote</a:t>
            </a:r>
            <a:endParaRPr lang="en-GB" dirty="0">
              <a:solidFill>
                <a:srgbClr val="00A7A2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1F854E4-D0C6-7A1D-DDE0-59E7BE956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189" y="2600517"/>
            <a:ext cx="2209289" cy="220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My mind is like a parachute...">
            <a:extLst>
              <a:ext uri="{FF2B5EF4-FFF2-40B4-BE49-F238E27FC236}">
                <a16:creationId xmlns:a16="http://schemas.microsoft.com/office/drawing/2014/main" id="{306CA18D-B9AA-F38E-9042-82B57F873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23" y="1538634"/>
            <a:ext cx="6351705" cy="4651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59303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2EA21A-4B3C-A43B-55B6-7EC8936976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BF06C-DF7C-6021-04B4-01D090A10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person with a parachute in the air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61F2D126-7879-9A68-A3F6-5B32111322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121"/>
            <a:ext cx="9144000" cy="644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0592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5C629-01B3-4D43-814E-83274E175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407" y="15570"/>
            <a:ext cx="7772400" cy="1143000"/>
          </a:xfrm>
        </p:spPr>
        <p:txBody>
          <a:bodyPr/>
          <a:lstStyle/>
          <a:p>
            <a:r>
              <a:rPr lang="en-NL" dirty="0">
                <a:solidFill>
                  <a:srgbClr val="00ACB0"/>
                </a:solidFill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E248D1-05DD-C542-B05B-0B11ECA13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193" y="980728"/>
            <a:ext cx="7772400" cy="4680520"/>
          </a:xfrm>
        </p:spPr>
        <p:txBody>
          <a:bodyPr/>
          <a:lstStyle/>
          <a:p>
            <a:pPr marL="0" indent="0">
              <a:buNone/>
            </a:pPr>
            <a:r>
              <a:rPr lang="en-NL" sz="1800" dirty="0"/>
              <a:t>9.30   start met welkom en programma van de dag</a:t>
            </a:r>
          </a:p>
          <a:p>
            <a:pPr marL="0" indent="0">
              <a:buNone/>
            </a:pPr>
            <a:r>
              <a:rPr lang="en-NL" sz="1800" dirty="0"/>
              <a:t>10.00  huiswerk, materialen</a:t>
            </a:r>
          </a:p>
          <a:p>
            <a:pPr marL="0" indent="0">
              <a:buNone/>
            </a:pPr>
            <a:r>
              <a:rPr lang="en-NL" sz="1800" dirty="0"/>
              <a:t>10.15  1. Kwaliteit, ja maar….</a:t>
            </a:r>
          </a:p>
          <a:p>
            <a:pPr marL="0" indent="0">
              <a:buNone/>
            </a:pPr>
            <a:r>
              <a:rPr lang="en-NL" sz="1800" dirty="0"/>
              <a:t>11.00  2. Complexiteit</a:t>
            </a:r>
          </a:p>
          <a:p>
            <a:pPr marL="0" indent="0">
              <a:buNone/>
            </a:pPr>
            <a:r>
              <a:rPr lang="en-NL" sz="1800" dirty="0"/>
              <a:t>13.00  3. Typologie in vier mentale modellen</a:t>
            </a:r>
          </a:p>
          <a:p>
            <a:pPr marL="0" indent="0">
              <a:buNone/>
            </a:pPr>
            <a:r>
              <a:rPr lang="en-NL" sz="1800" dirty="0"/>
              <a:t>	3.1. Wat kunnen we leren van empirie?</a:t>
            </a:r>
          </a:p>
          <a:p>
            <a:pPr marL="0" indent="0">
              <a:buNone/>
            </a:pPr>
            <a:r>
              <a:rPr lang="en-NL" sz="1800" dirty="0"/>
              <a:t>	3.2. Wat kunnen we leren van referentie?</a:t>
            </a:r>
          </a:p>
          <a:p>
            <a:pPr marL="0" indent="0">
              <a:buNone/>
            </a:pPr>
            <a:r>
              <a:rPr lang="en-NL" sz="1800" dirty="0"/>
              <a:t>               3.3. Wat kunnen we leren van reflectie?</a:t>
            </a:r>
          </a:p>
          <a:p>
            <a:pPr marL="0" indent="0">
              <a:buNone/>
            </a:pPr>
            <a:r>
              <a:rPr lang="en-NL" sz="1800" dirty="0"/>
              <a:t>     	3.4. Wat kunnen we leren van emergentie?</a:t>
            </a:r>
          </a:p>
          <a:p>
            <a:pPr marL="0" indent="0">
              <a:buNone/>
            </a:pPr>
            <a:r>
              <a:rPr lang="en-NL" sz="1800" dirty="0"/>
              <a:t>14.00  4. Emergentie en zelforganisatie</a:t>
            </a:r>
          </a:p>
          <a:p>
            <a:pPr marL="0" indent="0">
              <a:buNone/>
            </a:pPr>
            <a:r>
              <a:rPr lang="en-NL" sz="1800" dirty="0"/>
              <a:t>15.00  5. Complexiteit en leiderschap</a:t>
            </a:r>
          </a:p>
          <a:p>
            <a:pPr marL="0" indent="0">
              <a:buNone/>
            </a:pPr>
            <a:r>
              <a:rPr lang="en-NL" sz="1800" dirty="0"/>
              <a:t>16.15  korte evaluatie </a:t>
            </a:r>
          </a:p>
          <a:p>
            <a:pPr marL="0" indent="0">
              <a:buNone/>
            </a:pPr>
            <a:r>
              <a:rPr lang="en-NL" sz="1800" dirty="0"/>
              <a:t>16.30  einde</a:t>
            </a:r>
          </a:p>
        </p:txBody>
      </p:sp>
    </p:spTree>
    <p:extLst>
      <p:ext uri="{BB962C8B-B14F-4D97-AF65-F5344CB8AC3E}">
        <p14:creationId xmlns:p14="http://schemas.microsoft.com/office/powerpoint/2010/main" val="53724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5C629-01B3-4D43-814E-83274E175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407" y="15570"/>
            <a:ext cx="7772400" cy="1143000"/>
          </a:xfrm>
        </p:spPr>
        <p:txBody>
          <a:bodyPr/>
          <a:lstStyle/>
          <a:p>
            <a:r>
              <a:rPr lang="en-NL" dirty="0">
                <a:solidFill>
                  <a:srgbClr val="00ACB0"/>
                </a:solidFill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E248D1-05DD-C542-B05B-0B11ECA13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193" y="980728"/>
            <a:ext cx="7772400" cy="4680520"/>
          </a:xfrm>
        </p:spPr>
        <p:txBody>
          <a:bodyPr/>
          <a:lstStyle/>
          <a:p>
            <a:pPr marL="0" indent="0">
              <a:buNone/>
            </a:pPr>
            <a:r>
              <a:rPr lang="en-NL" dirty="0"/>
              <a:t>9.30   start met welkom en programma van de dag</a:t>
            </a:r>
          </a:p>
          <a:p>
            <a:pPr marL="0" indent="0">
              <a:buNone/>
            </a:pPr>
            <a:r>
              <a:rPr lang="en-NL" dirty="0"/>
              <a:t>	korte kennismaking: naam, functie</a:t>
            </a:r>
          </a:p>
        </p:txBody>
      </p:sp>
    </p:spTree>
    <p:extLst>
      <p:ext uri="{BB962C8B-B14F-4D97-AF65-F5344CB8AC3E}">
        <p14:creationId xmlns:p14="http://schemas.microsoft.com/office/powerpoint/2010/main" val="235263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a kwaliteit pp 2014">
  <a:themeElements>
    <a:clrScheme name="Standaardontwerp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ardontwerp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nl-N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nl-N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ardontwerp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vKSNU10" id="{82AE7825-BB53-DD42-B9D4-8214DD0B110E}" vid="{4D798A2F-2654-4A41-BA1D-6F38985B0971}"/>
    </a:ext>
  </a:extLst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BCE58A73B5D749985CC4093525741A" ma:contentTypeVersion="11" ma:contentTypeDescription="Een nieuw document maken." ma:contentTypeScope="" ma:versionID="9b852e39c259429049e42bbb871412dd">
  <xsd:schema xmlns:xsd="http://www.w3.org/2001/XMLSchema" xmlns:xs="http://www.w3.org/2001/XMLSchema" xmlns:p="http://schemas.microsoft.com/office/2006/metadata/properties" xmlns:ns2="73feb2a9-da4a-4d5e-892e-46d1edb75838" xmlns:ns3="4f9a0af8-0c74-46d0-baa5-9af7d00287f9" targetNamespace="http://schemas.microsoft.com/office/2006/metadata/properties" ma:root="true" ma:fieldsID="f1f347c4c65e11a1fbf29640ba3b6397" ns2:_="" ns3:_="">
    <xsd:import namespace="73feb2a9-da4a-4d5e-892e-46d1edb75838"/>
    <xsd:import namespace="4f9a0af8-0c74-46d0-baa5-9af7d00287f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feb2a9-da4a-4d5e-892e-46d1edb7583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9a0af8-0c74-46d0-baa5-9af7d00287f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815BB64-BD6C-45CA-A394-AA86662174C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3feb2a9-da4a-4d5e-892e-46d1edb75838"/>
    <ds:schemaRef ds:uri="4f9a0af8-0c74-46d0-baa5-9af7d00287f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3F50266-4BCD-438C-8DB3-1352A454F49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8A35EC5-4935-40DB-9731-F1D09BDA14F8}">
  <ds:schemaRefs>
    <ds:schemaRef ds:uri="http://schemas.microsoft.com/office/2006/metadata/properties"/>
    <ds:schemaRef ds:uri="http://schemas.microsoft.com/office/2006/documentManagement/types"/>
    <ds:schemaRef ds:uri="http://purl.org/dc/elements/1.1/"/>
    <ds:schemaRef ds:uri="4f9a0af8-0c74-46d0-baa5-9af7d00287f9"/>
    <ds:schemaRef ds:uri="http://purl.org/dc/dcmitype/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73feb2a9-da4a-4d5e-892e-46d1edb75838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24712</TotalTime>
  <Words>1265</Words>
  <Application>Microsoft Macintosh PowerPoint</Application>
  <PresentationFormat>On-screen Show (4:3)</PresentationFormat>
  <Paragraphs>229</Paragraphs>
  <Slides>49</Slides>
  <Notes>9</Notes>
  <HiddenSlides>0</HiddenSlides>
  <MMClips>2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8" baseType="lpstr">
      <vt:lpstr>Arial</vt:lpstr>
      <vt:lpstr>Calibri</vt:lpstr>
      <vt:lpstr>Libre Franklin</vt:lpstr>
      <vt:lpstr>robotoslab</vt:lpstr>
      <vt:lpstr>Times New Roman</vt:lpstr>
      <vt:lpstr>Trinite Roman Wide</vt:lpstr>
      <vt:lpstr>Verdana</vt:lpstr>
      <vt:lpstr>ma kwaliteit pp 2014</vt:lpstr>
      <vt:lpstr>Document</vt:lpstr>
      <vt:lpstr>SUAS</vt:lpstr>
      <vt:lpstr>PowerPoint Presentation</vt:lpstr>
      <vt:lpstr>Frank Zappa, Amerikaanse componist (1940-1993)</vt:lpstr>
      <vt:lpstr>PowerPoint Presentation</vt:lpstr>
      <vt:lpstr>PowerPoint Presentation</vt:lpstr>
      <vt:lpstr>quote</vt:lpstr>
      <vt:lpstr>PowerPoint Presentation</vt:lpstr>
      <vt:lpstr>Agenda</vt:lpstr>
      <vt:lpstr>Agenda</vt:lpstr>
      <vt:lpstr>PowerPoint Presentation</vt:lpstr>
      <vt:lpstr>PowerPoint Presentation</vt:lpstr>
      <vt:lpstr>Passie 2: Onderzoek Emergentie  </vt:lpstr>
      <vt:lpstr>PowerPoint Presentation</vt:lpstr>
      <vt:lpstr>PowerPoint Presentation</vt:lpstr>
      <vt:lpstr>Passie 3: Internationaal.  2004  eerste  opdracht buitenland   </vt:lpstr>
      <vt:lpstr>2015 eerste opdracht Caribben</vt:lpstr>
      <vt:lpstr>March 2025</vt:lpstr>
      <vt:lpstr>PowerPoint Presentation</vt:lpstr>
      <vt:lpstr>Agenda</vt:lpstr>
      <vt:lpstr>Agenda</vt:lpstr>
      <vt:lpstr>Agenda</vt:lpstr>
      <vt:lpstr>Opdracht</vt:lpstr>
      <vt:lpstr>Systeemdynamiek en kwaliteit: spanning tussen overeenkomsten en verschillen</vt:lpstr>
      <vt:lpstr>1. Kwaliteit, ja maar (of deviation from the norm) </vt:lpstr>
      <vt:lpstr>Wat is eigenlijk kwaliteit?</vt:lpstr>
      <vt:lpstr>Kwaliteit</vt:lpstr>
      <vt:lpstr>Kun je kwaliteit ‘managen’?</vt:lpstr>
      <vt:lpstr>Werkt lean?</vt:lpstr>
      <vt:lpstr>Werkt statistiek?</vt:lpstr>
      <vt:lpstr>p-waarde</vt:lpstr>
      <vt:lpstr>Betonnen zwemvesten</vt:lpstr>
      <vt:lpstr>ISO-certificering</vt:lpstr>
      <vt:lpstr>PowerPoint Presentation</vt:lpstr>
      <vt:lpstr>De werkelijkheid van certificering</vt:lpstr>
      <vt:lpstr>Certificering hoger onderwijs: een toneelstukje? </vt:lpstr>
      <vt:lpstr>Standaarden??? Frank Zappa (1940-1993)</vt:lpstr>
      <vt:lpstr>“Treating dandruff by decapitation”</vt:lpstr>
      <vt:lpstr>PDCA: de kern van kwaliteitsmanagement</vt:lpstr>
      <vt:lpstr>Werkt de PDCA-Cyclus ?</vt:lpstr>
      <vt:lpstr>Werkt SMART?</vt:lpstr>
      <vt:lpstr>The Tyranny of Metrics</vt:lpstr>
      <vt:lpstr>Innovatie?</vt:lpstr>
      <vt:lpstr>Werkt organisatieverandering?</vt:lpstr>
      <vt:lpstr>Verwarring</vt:lpstr>
      <vt:lpstr>Wat is waar?</vt:lpstr>
      <vt:lpstr>Deepfake / videos</vt:lpstr>
      <vt:lpstr>Een bijzondere ervaring met Kwaliteit</vt:lpstr>
      <vt:lpstr>Een bijzondere ervaring met Kwaliteit</vt:lpstr>
      <vt:lpstr>Wie heeft een bijzondere ervaring met kwaliteit?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SCHOUTEN &amp; NELISSEN UNIVERSITY</dc:title>
  <dc:creator>toshiba</dc:creator>
  <cp:lastModifiedBy>Everard van Kemenade</cp:lastModifiedBy>
  <cp:revision>248</cp:revision>
  <cp:lastPrinted>2024-12-10T18:20:52Z</cp:lastPrinted>
  <dcterms:created xsi:type="dcterms:W3CDTF">2015-11-24T14:07:43Z</dcterms:created>
  <dcterms:modified xsi:type="dcterms:W3CDTF">2025-12-14T13:00:33Z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0x010100B0BCE58A73B5D749985CC4093525741A</vt:lpwstr>
  </property>
</Properties>
</file>