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1106" r:id="rId5"/>
    <p:sldId id="1259" r:id="rId6"/>
    <p:sldId id="1185" r:id="rId7"/>
    <p:sldId id="1186" r:id="rId8"/>
    <p:sldId id="1187" r:id="rId9"/>
    <p:sldId id="1188" r:id="rId10"/>
    <p:sldId id="1189" r:id="rId11"/>
    <p:sldId id="1191" r:id="rId12"/>
    <p:sldId id="1190" r:id="rId13"/>
    <p:sldId id="1107" r:id="rId14"/>
    <p:sldId id="1125" r:id="rId15"/>
    <p:sldId id="1128" r:id="rId16"/>
    <p:sldId id="1164" r:id="rId17"/>
    <p:sldId id="1197" r:id="rId18"/>
    <p:sldId id="1129" r:id="rId19"/>
    <p:sldId id="1260" r:id="rId20"/>
    <p:sldId id="1192" r:id="rId21"/>
    <p:sldId id="1132" r:id="rId22"/>
    <p:sldId id="1130" r:id="rId23"/>
    <p:sldId id="556" r:id="rId24"/>
    <p:sldId id="406" r:id="rId25"/>
    <p:sldId id="558" r:id="rId26"/>
    <p:sldId id="564" r:id="rId27"/>
    <p:sldId id="563" r:id="rId28"/>
    <p:sldId id="802" r:id="rId29"/>
    <p:sldId id="819" r:id="rId30"/>
    <p:sldId id="820" r:id="rId31"/>
    <p:sldId id="822" r:id="rId32"/>
    <p:sldId id="823" r:id="rId33"/>
    <p:sldId id="824" r:id="rId34"/>
    <p:sldId id="1138" r:id="rId35"/>
    <p:sldId id="600" r:id="rId36"/>
    <p:sldId id="960" r:id="rId37"/>
    <p:sldId id="524" r:id="rId38"/>
    <p:sldId id="1140" r:id="rId39"/>
    <p:sldId id="1141" r:id="rId40"/>
    <p:sldId id="376" r:id="rId41"/>
    <p:sldId id="378" r:id="rId42"/>
    <p:sldId id="594" r:id="rId43"/>
    <p:sldId id="405" r:id="rId44"/>
    <p:sldId id="490" r:id="rId45"/>
    <p:sldId id="1136" r:id="rId46"/>
    <p:sldId id="1198" r:id="rId47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A2"/>
    <a:srgbClr val="00ACB0"/>
    <a:srgbClr val="0FCBC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7" autoAdjust="0"/>
    <p:restoredTop sz="86484"/>
  </p:normalViewPr>
  <p:slideViewPr>
    <p:cSldViewPr>
      <p:cViewPr varScale="1">
        <p:scale>
          <a:sx n="69" d="100"/>
          <a:sy n="69" d="100"/>
        </p:scale>
        <p:origin x="1928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0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buFontTx/>
              <a:buChar char="•"/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20000"/>
              </a:spcBef>
              <a:buFontTx/>
              <a:buChar char="•"/>
              <a:defRPr sz="1200">
                <a:cs typeface="+mn-cs"/>
              </a:defRPr>
            </a:lvl1pPr>
          </a:lstStyle>
          <a:p>
            <a:pPr>
              <a:defRPr/>
            </a:pPr>
            <a:fld id="{AEAAFDA9-901E-47BC-8323-DE59EAB27F1A}" type="datetimeFigureOut">
              <a:rPr lang="nl-NL"/>
              <a:pPr>
                <a:defRPr/>
              </a:pPr>
              <a:t>08-12-2025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buFontTx/>
              <a:buChar char="•"/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20000"/>
              </a:spcBef>
              <a:buFontTx/>
              <a:buChar char="•"/>
              <a:defRPr sz="1200">
                <a:cs typeface="+mn-cs"/>
              </a:defRPr>
            </a:lvl1pPr>
          </a:lstStyle>
          <a:p>
            <a:pPr>
              <a:defRPr/>
            </a:pPr>
            <a:fld id="{DA54AA44-8E49-45A3-9EF3-3C7CD47A71F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33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buFontTx/>
              <a:buChar char="•"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20000"/>
              </a:spcBef>
              <a:buFontTx/>
              <a:buChar char="•"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EDB6A1B-DC53-4B4A-93E5-FC67E26A3CED}" type="datetimeFigureOut">
              <a:rPr lang="nl-NL"/>
              <a:pPr>
                <a:defRPr/>
              </a:pPr>
              <a:t>08-12-2025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buFontTx/>
              <a:buChar char="•"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20000"/>
              </a:spcBef>
              <a:buFontTx/>
              <a:buChar char="•"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80A64D-5AA0-42B9-839D-E995EEE28CA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935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jdelijke aanduiding voor dia-afbeelding 1">
            <a:extLst>
              <a:ext uri="{FF2B5EF4-FFF2-40B4-BE49-F238E27FC236}">
                <a16:creationId xmlns:a16="http://schemas.microsoft.com/office/drawing/2014/main" id="{E44C6134-D6CA-0C45-8238-E248A2E0C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5602" name="Tijdelijke aanduiding voor notities 2">
            <a:extLst>
              <a:ext uri="{FF2B5EF4-FFF2-40B4-BE49-F238E27FC236}">
                <a16:creationId xmlns:a16="http://schemas.microsoft.com/office/drawing/2014/main" id="{536CFA0A-D1E5-5440-A8EF-A6C98A4F0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NL" sz="1200" i="1" dirty="0">
                <a:solidFill>
                  <a:schemeClr val="tx1"/>
                </a:solidFill>
              </a:rPr>
              <a:t>Quality:  </a:t>
            </a:r>
            <a:r>
              <a:rPr lang="nl-NL" altLang="en-NL" sz="1200" i="1" dirty="0" err="1">
                <a:solidFill>
                  <a:schemeClr val="tx1"/>
                </a:solidFill>
              </a:rPr>
              <a:t>Decision</a:t>
            </a:r>
            <a:r>
              <a:rPr lang="nl-NL" altLang="en-NL" sz="1200" i="1" dirty="0">
                <a:solidFill>
                  <a:schemeClr val="tx1"/>
                </a:solidFill>
              </a:rPr>
              <a:t>: </a:t>
            </a:r>
            <a:r>
              <a:rPr lang="nl-NL" altLang="en-NL" sz="1200" i="1" dirty="0" err="1">
                <a:solidFill>
                  <a:schemeClr val="tx1"/>
                </a:solidFill>
              </a:rPr>
              <a:t>Values</a:t>
            </a:r>
            <a:r>
              <a:rPr lang="nl-NL" altLang="en-NL" sz="1200" i="1" dirty="0">
                <a:solidFill>
                  <a:schemeClr val="tx1"/>
                </a:solidFill>
              </a:rPr>
              <a:t>:  Motto, </a:t>
            </a:r>
            <a:r>
              <a:rPr lang="nl-NL" altLang="en-NL" sz="1200" i="1" dirty="0" err="1">
                <a:solidFill>
                  <a:schemeClr val="tx1"/>
                </a:solidFill>
              </a:rPr>
              <a:t>Metaphor</a:t>
            </a:r>
            <a:r>
              <a:rPr lang="nl-NL" altLang="en-NL" sz="1200" i="1" dirty="0">
                <a:solidFill>
                  <a:schemeClr val="tx1"/>
                </a:solidFill>
              </a:rPr>
              <a:t>:  Logic (</a:t>
            </a:r>
            <a:r>
              <a:rPr lang="nl-NL" altLang="en-NL" sz="1200" i="1" dirty="0" err="1">
                <a:solidFill>
                  <a:schemeClr val="tx1"/>
                </a:solidFill>
              </a:rPr>
              <a:t>Freidson</a:t>
            </a:r>
            <a:r>
              <a:rPr lang="nl-NL" altLang="en-NL" sz="1200" i="1" dirty="0">
                <a:solidFill>
                  <a:schemeClr val="tx1"/>
                </a:solidFill>
              </a:rPr>
              <a:t>): </a:t>
            </a:r>
            <a:r>
              <a:rPr lang="nl-NL" altLang="en-NL" sz="1200" i="1" dirty="0" err="1">
                <a:solidFill>
                  <a:schemeClr val="tx1"/>
                </a:solidFill>
              </a:rPr>
              <a:t>Leadership</a:t>
            </a:r>
            <a:r>
              <a:rPr lang="nl-NL" altLang="en-NL" sz="1200" i="1" dirty="0">
                <a:solidFill>
                  <a:schemeClr val="tx1"/>
                </a:solidFill>
              </a:rPr>
              <a:t>: </a:t>
            </a:r>
            <a:r>
              <a:rPr lang="nl-NL" altLang="en-NL" sz="1200" i="1" dirty="0" err="1">
                <a:solidFill>
                  <a:schemeClr val="tx1"/>
                </a:solidFill>
              </a:rPr>
              <a:t>Science</a:t>
            </a:r>
            <a:r>
              <a:rPr lang="nl-NL" altLang="en-NL" sz="1200" i="1" dirty="0">
                <a:solidFill>
                  <a:schemeClr val="tx1"/>
                </a:solidFill>
              </a:rPr>
              <a:t>: Risk: </a:t>
            </a:r>
            <a:r>
              <a:rPr lang="nl-NL" altLang="en-NL" sz="1200" i="1" dirty="0" err="1">
                <a:solidFill>
                  <a:schemeClr val="tx1"/>
                </a:solidFill>
              </a:rPr>
              <a:t>Leadership</a:t>
            </a:r>
            <a:r>
              <a:rPr lang="nl-NL" altLang="en-NL" sz="1200" i="1" dirty="0">
                <a:solidFill>
                  <a:schemeClr val="tx1"/>
                </a:solidFill>
              </a:rPr>
              <a:t>: Tools:</a:t>
            </a:r>
          </a:p>
          <a:p>
            <a:endParaRPr lang="en-GB" altLang="en-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Tijdelijke aanduiding voor koptekst 3">
            <a:extLst>
              <a:ext uri="{FF2B5EF4-FFF2-40B4-BE49-F238E27FC236}">
                <a16:creationId xmlns:a16="http://schemas.microsoft.com/office/drawing/2014/main" id="{E864E225-60E6-5B44-898A-26D6E904CC6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xxxxxxxxxxxxxxx</a:t>
            </a:r>
          </a:p>
        </p:txBody>
      </p:sp>
      <p:sp>
        <p:nvSpPr>
          <p:cNvPr id="25604" name="Tijdelijke aanduiding voor datum 4">
            <a:extLst>
              <a:ext uri="{FF2B5EF4-FFF2-40B4-BE49-F238E27FC236}">
                <a16:creationId xmlns:a16="http://schemas.microsoft.com/office/drawing/2014/main" id="{3E2041E8-2571-1148-87B2-632639122C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A9DFDE-CE3A-A740-87D1-FBCFBC709F60}" type="datetime1">
              <a:rPr lang="en-US" altLang="en-NL" sz="1200"/>
              <a:pPr/>
              <a:t>12/8/25</a:t>
            </a:fld>
            <a:endParaRPr lang="en-US" altLang="en-NL" sz="120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4F5423-8354-F140-B4A1-E9E706028E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xxxxxxxxxxxxx</a:t>
            </a:r>
          </a:p>
        </p:txBody>
      </p:sp>
      <p:sp>
        <p:nvSpPr>
          <p:cNvPr id="25606" name="Tijdelijke aanduiding voor dianummer 6">
            <a:extLst>
              <a:ext uri="{FF2B5EF4-FFF2-40B4-BE49-F238E27FC236}">
                <a16:creationId xmlns:a16="http://schemas.microsoft.com/office/drawing/2014/main" id="{A1DCD067-57AB-0C40-8DDC-6C3016678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96EC901-47F8-B14B-A887-EDBA38C24470}" type="slidenum">
              <a:rPr lang="en-US" altLang="en-NL" sz="1200"/>
              <a:pPr/>
              <a:t>1</a:t>
            </a:fld>
            <a:endParaRPr lang="en-US" altLang="en-NL" sz="1200"/>
          </a:p>
        </p:txBody>
      </p:sp>
    </p:spTree>
    <p:extLst>
      <p:ext uri="{BB962C8B-B14F-4D97-AF65-F5344CB8AC3E}">
        <p14:creationId xmlns:p14="http://schemas.microsoft.com/office/powerpoint/2010/main" val="3359557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0A64D-5AA0-42B9-839D-E995EEE28CA2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658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jdelijke aanduiding voor dia-afbeelding 1">
            <a:extLst>
              <a:ext uri="{FF2B5EF4-FFF2-40B4-BE49-F238E27FC236}">
                <a16:creationId xmlns:a16="http://schemas.microsoft.com/office/drawing/2014/main" id="{E44C6134-D6CA-0C45-8238-E248A2E0C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5602" name="Tijdelijke aanduiding voor notities 2">
            <a:extLst>
              <a:ext uri="{FF2B5EF4-FFF2-40B4-BE49-F238E27FC236}">
                <a16:creationId xmlns:a16="http://schemas.microsoft.com/office/drawing/2014/main" id="{536CFA0A-D1E5-5440-A8EF-A6C98A4F0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NL" sz="1200" i="1" dirty="0">
                <a:solidFill>
                  <a:schemeClr val="tx1"/>
                </a:solidFill>
              </a:rPr>
              <a:t>Quality:  </a:t>
            </a:r>
            <a:r>
              <a:rPr lang="nl-NL" altLang="en-NL" sz="1200" i="1" dirty="0" err="1">
                <a:solidFill>
                  <a:schemeClr val="tx1"/>
                </a:solidFill>
              </a:rPr>
              <a:t>Decision</a:t>
            </a:r>
            <a:r>
              <a:rPr lang="nl-NL" altLang="en-NL" sz="1200" i="1" dirty="0">
                <a:solidFill>
                  <a:schemeClr val="tx1"/>
                </a:solidFill>
              </a:rPr>
              <a:t>: </a:t>
            </a:r>
            <a:r>
              <a:rPr lang="nl-NL" altLang="en-NL" sz="1200" i="1" dirty="0" err="1">
                <a:solidFill>
                  <a:schemeClr val="tx1"/>
                </a:solidFill>
              </a:rPr>
              <a:t>Values</a:t>
            </a:r>
            <a:r>
              <a:rPr lang="nl-NL" altLang="en-NL" sz="1200" i="1" dirty="0">
                <a:solidFill>
                  <a:schemeClr val="tx1"/>
                </a:solidFill>
              </a:rPr>
              <a:t>:  Motto, </a:t>
            </a:r>
            <a:r>
              <a:rPr lang="nl-NL" altLang="en-NL" sz="1200" i="1" dirty="0" err="1">
                <a:solidFill>
                  <a:schemeClr val="tx1"/>
                </a:solidFill>
              </a:rPr>
              <a:t>Metaphor</a:t>
            </a:r>
            <a:r>
              <a:rPr lang="nl-NL" altLang="en-NL" sz="1200" i="1" dirty="0">
                <a:solidFill>
                  <a:schemeClr val="tx1"/>
                </a:solidFill>
              </a:rPr>
              <a:t>:  Logic (</a:t>
            </a:r>
            <a:r>
              <a:rPr lang="nl-NL" altLang="en-NL" sz="1200" i="1" dirty="0" err="1">
                <a:solidFill>
                  <a:schemeClr val="tx1"/>
                </a:solidFill>
              </a:rPr>
              <a:t>Freidson</a:t>
            </a:r>
            <a:r>
              <a:rPr lang="nl-NL" altLang="en-NL" sz="1200" i="1" dirty="0">
                <a:solidFill>
                  <a:schemeClr val="tx1"/>
                </a:solidFill>
              </a:rPr>
              <a:t>): </a:t>
            </a:r>
            <a:r>
              <a:rPr lang="nl-NL" altLang="en-NL" sz="1200" i="1" dirty="0" err="1">
                <a:solidFill>
                  <a:schemeClr val="tx1"/>
                </a:solidFill>
              </a:rPr>
              <a:t>Leadership</a:t>
            </a:r>
            <a:r>
              <a:rPr lang="nl-NL" altLang="en-NL" sz="1200" i="1" dirty="0">
                <a:solidFill>
                  <a:schemeClr val="tx1"/>
                </a:solidFill>
              </a:rPr>
              <a:t>: </a:t>
            </a:r>
            <a:r>
              <a:rPr lang="nl-NL" altLang="en-NL" sz="1200" i="1" dirty="0" err="1">
                <a:solidFill>
                  <a:schemeClr val="tx1"/>
                </a:solidFill>
              </a:rPr>
              <a:t>Science</a:t>
            </a:r>
            <a:r>
              <a:rPr lang="nl-NL" altLang="en-NL" sz="1200" i="1" dirty="0">
                <a:solidFill>
                  <a:schemeClr val="tx1"/>
                </a:solidFill>
              </a:rPr>
              <a:t>: Risk: </a:t>
            </a:r>
            <a:r>
              <a:rPr lang="nl-NL" altLang="en-NL" sz="1200" i="1" dirty="0" err="1">
                <a:solidFill>
                  <a:schemeClr val="tx1"/>
                </a:solidFill>
              </a:rPr>
              <a:t>Leadership</a:t>
            </a:r>
            <a:r>
              <a:rPr lang="nl-NL" altLang="en-NL" sz="1200" i="1" dirty="0">
                <a:solidFill>
                  <a:schemeClr val="tx1"/>
                </a:solidFill>
              </a:rPr>
              <a:t>: Tools:</a:t>
            </a:r>
          </a:p>
          <a:p>
            <a:endParaRPr lang="en-GB" altLang="en-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Tijdelijke aanduiding voor koptekst 3">
            <a:extLst>
              <a:ext uri="{FF2B5EF4-FFF2-40B4-BE49-F238E27FC236}">
                <a16:creationId xmlns:a16="http://schemas.microsoft.com/office/drawing/2014/main" id="{E864E225-60E6-5B44-898A-26D6E904CC6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xxxxxxxxxxxxxxx</a:t>
            </a:r>
          </a:p>
        </p:txBody>
      </p:sp>
      <p:sp>
        <p:nvSpPr>
          <p:cNvPr id="25604" name="Tijdelijke aanduiding voor datum 4">
            <a:extLst>
              <a:ext uri="{FF2B5EF4-FFF2-40B4-BE49-F238E27FC236}">
                <a16:creationId xmlns:a16="http://schemas.microsoft.com/office/drawing/2014/main" id="{3E2041E8-2571-1148-87B2-632639122C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A9DFDE-CE3A-A740-87D1-FBCFBC709F60}" type="datetime1">
              <a:rPr lang="en-US" altLang="en-NL" sz="1200"/>
              <a:pPr/>
              <a:t>12/8/25</a:t>
            </a:fld>
            <a:endParaRPr lang="en-US" altLang="en-NL" sz="120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4F5423-8354-F140-B4A1-E9E706028E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xxxxxxxxxxxxx</a:t>
            </a:r>
          </a:p>
        </p:txBody>
      </p:sp>
      <p:sp>
        <p:nvSpPr>
          <p:cNvPr id="25606" name="Tijdelijke aanduiding voor dianummer 6">
            <a:extLst>
              <a:ext uri="{FF2B5EF4-FFF2-40B4-BE49-F238E27FC236}">
                <a16:creationId xmlns:a16="http://schemas.microsoft.com/office/drawing/2014/main" id="{A1DCD067-57AB-0C40-8DDC-6C3016678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96EC901-47F8-B14B-A887-EDBA38C24470}" type="slidenum">
              <a:rPr lang="en-US" altLang="en-NL" sz="1200"/>
              <a:pPr/>
              <a:t>15</a:t>
            </a:fld>
            <a:endParaRPr lang="en-US" altLang="en-NL" sz="1200"/>
          </a:p>
        </p:txBody>
      </p:sp>
    </p:spTree>
    <p:extLst>
      <p:ext uri="{BB962C8B-B14F-4D97-AF65-F5344CB8AC3E}">
        <p14:creationId xmlns:p14="http://schemas.microsoft.com/office/powerpoint/2010/main" val="1124145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08CB-05B8-454F-90A9-6642CD61CCD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922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08CB-05B8-454F-90A9-6642CD61CCD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233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DF071-4495-4141-92B3-D2D81A65599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55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72AF8-8EB4-4FCF-809F-B891F138BC0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0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BDD3F-DDE8-4A9C-8029-9F3592FCA49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110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1152526"/>
            <a:ext cx="7358062" cy="23209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893764" y="3535364"/>
            <a:ext cx="3602037" cy="795336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648201" y="3535364"/>
            <a:ext cx="3603625" cy="795336"/>
          </a:xfrm>
        </p:spPr>
        <p:txBody>
          <a:bodyPr/>
          <a:lstStyle/>
          <a:p>
            <a:pPr lvl="0"/>
            <a:endParaRPr lang="nl-NL" noProof="0">
              <a:sym typeface="Gill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7092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934201" y="5257802"/>
            <a:ext cx="2033588" cy="1219200"/>
            <a:chOff x="4368" y="3312"/>
            <a:chExt cx="1281" cy="768"/>
          </a:xfrm>
        </p:grpSpPr>
        <p:sp>
          <p:nvSpPr>
            <p:cNvPr id="4" name="AutoShape 7"/>
            <p:cNvSpPr>
              <a:spLocks noChangeArrowheads="1"/>
            </p:cNvSpPr>
            <p:nvPr/>
          </p:nvSpPr>
          <p:spPr bwMode="auto">
            <a:xfrm rot="20940000">
              <a:off x="4368" y="3729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lang="en-US" sz="2899">
                <a:effectLst/>
                <a:ea typeface="+mn-ea"/>
              </a:endParaRPr>
            </a:p>
          </p:txBody>
        </p:sp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4845" y="3372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lang="en-US" sz="2899">
                <a:effectLst/>
                <a:ea typeface="+mn-ea"/>
              </a:endParaRPr>
            </a:p>
          </p:txBody>
        </p:sp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 rot="1320000">
              <a:off x="5217" y="3312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lang="en-US" sz="2899">
                <a:effectLst/>
                <a:ea typeface="+mn-ea"/>
              </a:endParaRPr>
            </a:p>
          </p:txBody>
        </p: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 rot="20940000">
              <a:off x="4449" y="3792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lang="en-US" sz="2899">
                <a:effectLst/>
                <a:ea typeface="+mn-ea"/>
              </a:endParaRPr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>
              <a:off x="4893" y="3420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lang="en-US" sz="2899">
                <a:effectLst/>
                <a:ea typeface="+mn-ea"/>
              </a:endParaRPr>
            </a:p>
          </p:txBody>
        </p: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 rot="1320000">
              <a:off x="5265" y="3408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lang="en-US" sz="2899">
                <a:effectLst/>
                <a:ea typeface="+mn-ea"/>
              </a:endParaRPr>
            </a:p>
          </p:txBody>
        </p:sp>
      </p:grpSp>
      <p:sp>
        <p:nvSpPr>
          <p:cNvPr id="10" name="AutoShape 13"/>
          <p:cNvSpPr>
            <a:spLocks noChangeArrowheads="1"/>
          </p:cNvSpPr>
          <p:nvPr/>
        </p:nvSpPr>
        <p:spPr bwMode="auto">
          <a:xfrm rot="1320000">
            <a:off x="168275" y="244477"/>
            <a:ext cx="882650" cy="882651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89667" tIns="44833" rIns="89667" bIns="44833" anchor="ctr"/>
          <a:lstStyle/>
          <a:p>
            <a:pPr>
              <a:spcBef>
                <a:spcPct val="50000"/>
              </a:spcBef>
              <a:defRPr/>
            </a:pPr>
            <a:endParaRPr lang="en-US" sz="2899">
              <a:effectLst/>
              <a:ea typeface="+mn-ea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2533650" y="19051"/>
            <a:ext cx="419100" cy="41910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89667" tIns="44833" rIns="89667" bIns="44833" anchor="ctr"/>
          <a:lstStyle/>
          <a:p>
            <a:pPr>
              <a:spcBef>
                <a:spcPct val="50000"/>
              </a:spcBef>
              <a:defRPr/>
            </a:pPr>
            <a:endParaRPr lang="en-US" sz="2899">
              <a:effectLst/>
              <a:ea typeface="+mn-ea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 rot="20940000">
            <a:off x="1752600" y="228600"/>
            <a:ext cx="457200" cy="45720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89667" tIns="44833" rIns="89667" bIns="44833" anchor="ctr"/>
          <a:lstStyle/>
          <a:p>
            <a:pPr>
              <a:spcBef>
                <a:spcPct val="50000"/>
              </a:spcBef>
              <a:defRPr/>
            </a:pPr>
            <a:endParaRPr lang="en-US" sz="2899">
              <a:effectLst/>
              <a:ea typeface="+mn-ea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 lIns="73712" tIns="36856" rIns="73712" bIns="36856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2" y="6248400"/>
            <a:ext cx="1905000" cy="457200"/>
          </a:xfrm>
          <a:prstGeom prst="rect">
            <a:avLst/>
          </a:prstGeom>
        </p:spPr>
        <p:txBody>
          <a:bodyPr lIns="73712" tIns="36856" rIns="73712" bIns="3685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</p:spPr>
        <p:txBody>
          <a:bodyPr lIns="73712" tIns="36856" rIns="73712" bIns="3685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lIns="73712" tIns="36856" rIns="73712" bIns="36856"/>
          <a:lstStyle>
            <a:lvl1pPr>
              <a:defRPr smtClean="0"/>
            </a:lvl1pPr>
          </a:lstStyle>
          <a:p>
            <a:pPr>
              <a:defRPr/>
            </a:pPr>
            <a:fld id="{884A1C32-0ACD-4B04-852D-851EE846E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N_University-ppt-b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2200"/>
            <a:ext cx="91440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F875E-AD53-4D73-8327-F01A44EF5C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66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59C15-4527-42EA-AF47-5729C706ACD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722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50BC4-0ECC-4DE6-BE24-2F6B274C0DE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555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C36B8-371D-459A-9121-DED95F8C94B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10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94132-7CCC-4A17-BE58-37361C8A985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94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7FEEA-A9FD-4D9B-8AC1-907C75895D5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80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7761D-7EA6-4DB8-8E91-EC9BFA09786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2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673D8-DEE6-4D60-85B4-02B979ADCB4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23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van de modeltitel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CCA268B-88DD-44B0-AD24-94F43A77002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80" r:id="rId12"/>
    <p:sldLayoutId id="214748378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png"/><Relationship Id="rId1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0.jpeg"/><Relationship Id="rId7" Type="http://schemas.openxmlformats.org/officeDocument/2006/relationships/image" Target="../media/image18.jpeg"/><Relationship Id="rId12" Type="http://schemas.openxmlformats.org/officeDocument/2006/relationships/image" Target="../media/image5.png"/><Relationship Id="rId1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jpeg"/><Relationship Id="rId20" Type="http://schemas.openxmlformats.org/officeDocument/2006/relationships/image" Target="../media/image9.jpeg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image" Target="../media/image3.jpeg"/><Relationship Id="rId15" Type="http://schemas.openxmlformats.org/officeDocument/2006/relationships/image" Target="../media/image23.png"/><Relationship Id="rId10" Type="http://schemas.openxmlformats.org/officeDocument/2006/relationships/image" Target="../media/image4.png"/><Relationship Id="rId19" Type="http://schemas.openxmlformats.org/officeDocument/2006/relationships/image" Target="../media/image25.png"/><Relationship Id="rId4" Type="http://schemas.openxmlformats.org/officeDocument/2006/relationships/image" Target="../media/image2.jpeg"/><Relationship Id="rId9" Type="http://schemas.openxmlformats.org/officeDocument/2006/relationships/image" Target="../media/image20.pn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osts/cicero-zorggroep_%3F%3F%3F-%3F%3F%3F%3F%3F%3F%3F-%3F%3F%3F-%3F%3F%3F%3F%3F%3F-activity-6894668483649425408-Gbk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eb.archive.org/web/20110813145926/http:/ci.nii.ac.jp/Detail/detail.do?LOCALID=ART0003570680&amp;lang=en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verardvankemenade/Library/Group%20Containers/UBF8T346G9.ms/WebArchiveCopyPasteTempFiles/com.microsoft.Word/PDSA-image.png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MR6blBp1m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kstvak 16">
            <a:extLst>
              <a:ext uri="{FF2B5EF4-FFF2-40B4-BE49-F238E27FC236}">
                <a16:creationId xmlns:a16="http://schemas.microsoft.com/office/drawing/2014/main" id="{D9F5BFF9-00F5-C344-B093-BAC49EE52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545263"/>
            <a:ext cx="2201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en-NL" b="1">
                <a:solidFill>
                  <a:srgbClr val="FFFFFF"/>
                </a:solidFill>
              </a:rPr>
              <a:t>EMERGENCE</a:t>
            </a:r>
          </a:p>
        </p:txBody>
      </p:sp>
      <p:sp>
        <p:nvSpPr>
          <p:cNvPr id="24580" name="Titel 1">
            <a:extLst>
              <a:ext uri="{FF2B5EF4-FFF2-40B4-BE49-F238E27FC236}">
                <a16:creationId xmlns:a16="http://schemas.microsoft.com/office/drawing/2014/main" id="{A8A2D970-1799-7D43-9C3C-07B21B0B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56" y="-611057"/>
            <a:ext cx="1288423" cy="45719"/>
          </a:xfrm>
          <a:solidFill>
            <a:schemeClr val="bg1"/>
          </a:solidFill>
        </p:spPr>
        <p:txBody>
          <a:bodyPr/>
          <a:lstStyle/>
          <a:p>
            <a:br>
              <a:rPr lang="nl-NL" altLang="en-NL">
                <a:solidFill>
                  <a:srgbClr val="00A7A2"/>
                </a:solidFill>
                <a:ea typeface="ＭＳ Ｐゴシック" panose="020B0600070205080204" pitchFamily="34" charset="-128"/>
              </a:rPr>
            </a:br>
            <a:endParaRPr lang="nl-NL" altLang="en-NL">
              <a:solidFill>
                <a:srgbClr val="00A0D2"/>
              </a:solidFill>
              <a:ea typeface="ＭＳ Ｐゴシック" panose="020B0600070205080204" pitchFamily="34" charset="-128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BCAF3018-C98B-824A-8609-418BF6CEA8C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1255713" y="3397250"/>
            <a:ext cx="6858000" cy="635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DD6E601B-8443-3C44-A241-8F1E85933B6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3271838"/>
            <a:ext cx="9144000" cy="36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3" name="Tekstvak 12">
            <a:extLst>
              <a:ext uri="{FF2B5EF4-FFF2-40B4-BE49-F238E27FC236}">
                <a16:creationId xmlns:a16="http://schemas.microsoft.com/office/drawing/2014/main" id="{0AB7447C-362D-1141-B15D-A60183240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0"/>
            <a:ext cx="2201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en-NL" b="1">
                <a:solidFill>
                  <a:srgbClr val="FFFFFF"/>
                </a:solidFill>
              </a:rPr>
              <a:t>REFLECTIVE</a:t>
            </a:r>
          </a:p>
        </p:txBody>
      </p:sp>
      <p:sp>
        <p:nvSpPr>
          <p:cNvPr id="24584" name="Tekstvak 13">
            <a:extLst>
              <a:ext uri="{FF2B5EF4-FFF2-40B4-BE49-F238E27FC236}">
                <a16:creationId xmlns:a16="http://schemas.microsoft.com/office/drawing/2014/main" id="{D9255031-D58C-574F-915D-7DD86B852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013" y="0"/>
            <a:ext cx="2201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en-NL" b="1">
                <a:solidFill>
                  <a:srgbClr val="FFFFFF"/>
                </a:solidFill>
              </a:rPr>
              <a:t>EMPIRICAL</a:t>
            </a:r>
          </a:p>
        </p:txBody>
      </p:sp>
      <p:sp>
        <p:nvSpPr>
          <p:cNvPr id="24585" name="Tekstvak 17">
            <a:extLst>
              <a:ext uri="{FF2B5EF4-FFF2-40B4-BE49-F238E27FC236}">
                <a16:creationId xmlns:a16="http://schemas.microsoft.com/office/drawing/2014/main" id="{84AA7569-7080-8144-85E2-D8B795401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6396038"/>
            <a:ext cx="2201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en-NL" b="1">
                <a:solidFill>
                  <a:srgbClr val="FFFFFF"/>
                </a:solidFill>
              </a:rPr>
              <a:t>REFERENCE</a:t>
            </a:r>
          </a:p>
        </p:txBody>
      </p:sp>
      <p:sp>
        <p:nvSpPr>
          <p:cNvPr id="24588" name="AutoShape 18" descr="Afbeeldingsresultaat voor delegating leadership">
            <a:extLst>
              <a:ext uri="{FF2B5EF4-FFF2-40B4-BE49-F238E27FC236}">
                <a16:creationId xmlns:a16="http://schemas.microsoft.com/office/drawing/2014/main" id="{6BC0EBBF-AED5-8D4A-947A-A8022FED3D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sp>
        <p:nvSpPr>
          <p:cNvPr id="24589" name="AutoShape 20" descr="Afbeeldingsresultaat voor delegating leadership">
            <a:extLst>
              <a:ext uri="{FF2B5EF4-FFF2-40B4-BE49-F238E27FC236}">
                <a16:creationId xmlns:a16="http://schemas.microsoft.com/office/drawing/2014/main" id="{ABDBC87C-2B6B-8C47-A911-C3161FAB4A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pic>
        <p:nvPicPr>
          <p:cNvPr id="24591" name="Picture 30" descr="Afbeeldingsresultaat voor exacte wetenschappen">
            <a:extLst>
              <a:ext uri="{FF2B5EF4-FFF2-40B4-BE49-F238E27FC236}">
                <a16:creationId xmlns:a16="http://schemas.microsoft.com/office/drawing/2014/main" id="{A529A2FC-777E-B54E-843F-74462F053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547688"/>
            <a:ext cx="8953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36" descr="Afbeeldingsresultaat voor army">
            <a:extLst>
              <a:ext uri="{FF2B5EF4-FFF2-40B4-BE49-F238E27FC236}">
                <a16:creationId xmlns:a16="http://schemas.microsoft.com/office/drawing/2014/main" id="{146C6707-9254-744B-B584-346AA382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1539875"/>
            <a:ext cx="1231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7" name="AutoShape 48" descr="Afbeeldingsresultaat voor machine">
            <a:extLst>
              <a:ext uri="{FF2B5EF4-FFF2-40B4-BE49-F238E27FC236}">
                <a16:creationId xmlns:a16="http://schemas.microsoft.com/office/drawing/2014/main" id="{AF6816FC-0971-A343-BF4C-7EFE3F9CEB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sp>
        <p:nvSpPr>
          <p:cNvPr id="24598" name="AutoShape 50" descr="Afbeeldingsresultaat voor machine">
            <a:extLst>
              <a:ext uri="{FF2B5EF4-FFF2-40B4-BE49-F238E27FC236}">
                <a16:creationId xmlns:a16="http://schemas.microsoft.com/office/drawing/2014/main" id="{6E66D4C8-C3D0-784C-A289-213917208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sp>
        <p:nvSpPr>
          <p:cNvPr id="24599" name="AutoShape 52" descr="Afbeeldingsresultaat voor machine">
            <a:extLst>
              <a:ext uri="{FF2B5EF4-FFF2-40B4-BE49-F238E27FC236}">
                <a16:creationId xmlns:a16="http://schemas.microsoft.com/office/drawing/2014/main" id="{853737AD-C1E4-6445-B3C3-543E437BA4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sp>
        <p:nvSpPr>
          <p:cNvPr id="24602" name="AutoShape 72" descr="Afbeeldingsresultaat voor collaborative leadership">
            <a:extLst>
              <a:ext uri="{FF2B5EF4-FFF2-40B4-BE49-F238E27FC236}">
                <a16:creationId xmlns:a16="http://schemas.microsoft.com/office/drawing/2014/main" id="{49F0C475-598C-3543-9714-C316827D7E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sp>
        <p:nvSpPr>
          <p:cNvPr id="24603" name="AutoShape 74" descr="Afbeeldingsresultaat voor collaborative leadership">
            <a:extLst>
              <a:ext uri="{FF2B5EF4-FFF2-40B4-BE49-F238E27FC236}">
                <a16:creationId xmlns:a16="http://schemas.microsoft.com/office/drawing/2014/main" id="{BF1D0B0C-A6D8-6A43-B27B-55B988FCB9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pic>
        <p:nvPicPr>
          <p:cNvPr id="24608" name="Afbeelding 2">
            <a:extLst>
              <a:ext uri="{FF2B5EF4-FFF2-40B4-BE49-F238E27FC236}">
                <a16:creationId xmlns:a16="http://schemas.microsoft.com/office/drawing/2014/main" id="{E04214FD-97EA-4543-878A-FB03764E2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746720"/>
            <a:ext cx="11366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4" name="Afbeelding 14">
            <a:extLst>
              <a:ext uri="{FF2B5EF4-FFF2-40B4-BE49-F238E27FC236}">
                <a16:creationId xmlns:a16="http://schemas.microsoft.com/office/drawing/2014/main" id="{D68E4E14-483E-1142-B6CD-CB815D68A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1028081"/>
            <a:ext cx="1409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7" name="Afbeelding 18">
            <a:extLst>
              <a:ext uri="{FF2B5EF4-FFF2-40B4-BE49-F238E27FC236}">
                <a16:creationId xmlns:a16="http://schemas.microsoft.com/office/drawing/2014/main" id="{684B4765-4D95-524C-A70A-031C8C5404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1984375"/>
            <a:ext cx="100171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3" name="Picture 38" descr="Afbeeldingsresultaat voor directive leadership">
            <a:extLst>
              <a:ext uri="{FF2B5EF4-FFF2-40B4-BE49-F238E27FC236}">
                <a16:creationId xmlns:a16="http://schemas.microsoft.com/office/drawing/2014/main" id="{73917B88-D33C-184E-AAEA-6F7BE10C4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225675"/>
            <a:ext cx="114458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7" name="Afbeelding 22" descr="iu.jpeg">
            <a:extLst>
              <a:ext uri="{FF2B5EF4-FFF2-40B4-BE49-F238E27FC236}">
                <a16:creationId xmlns:a16="http://schemas.microsoft.com/office/drawing/2014/main" id="{F3AA9C93-2719-EC4A-9827-C99290002E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3" y="260350"/>
            <a:ext cx="11938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Phil Crosby Quote: &quot;We must define quality as conformance ...">
            <a:extLst>
              <a:ext uri="{FF2B5EF4-FFF2-40B4-BE49-F238E27FC236}">
                <a16:creationId xmlns:a16="http://schemas.microsoft.com/office/drawing/2014/main" id="{A335EFB0-69DC-4C48-B425-4687CEC09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84" y="2439518"/>
            <a:ext cx="1411111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63FB95-1DA5-1017-A20E-F073CDFB44D5}"/>
              </a:ext>
            </a:extLst>
          </p:cNvPr>
          <p:cNvSpPr txBox="1"/>
          <p:nvPr/>
        </p:nvSpPr>
        <p:spPr>
          <a:xfrm>
            <a:off x="6722911" y="31948"/>
            <a:ext cx="2225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>
                <a:solidFill>
                  <a:srgbClr val="0FCBC2"/>
                </a:solidFill>
              </a:rPr>
              <a:t>www.vankemenade-act.nl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AB2443-BFDB-7DCD-FB31-6D852D5315E4}"/>
              </a:ext>
            </a:extLst>
          </p:cNvPr>
          <p:cNvSpPr txBox="1"/>
          <p:nvPr/>
        </p:nvSpPr>
        <p:spPr>
          <a:xfrm>
            <a:off x="7923213" y="1616075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>
                <a:solidFill>
                  <a:srgbClr val="0070C0"/>
                </a:solidFill>
              </a:rPr>
              <a:t>empirical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100E3-6363-7FB2-0C56-0EE515161165}"/>
              </a:ext>
            </a:extLst>
          </p:cNvPr>
          <p:cNvSpPr txBox="1"/>
          <p:nvPr/>
        </p:nvSpPr>
        <p:spPr>
          <a:xfrm>
            <a:off x="7847768" y="5472837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>
                <a:solidFill>
                  <a:srgbClr val="FFC000"/>
                </a:solidFill>
              </a:rPr>
              <a:t>reference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9BA8A-20E5-4BD0-5371-A131A1845665}"/>
              </a:ext>
            </a:extLst>
          </p:cNvPr>
          <p:cNvSpPr txBox="1"/>
          <p:nvPr/>
        </p:nvSpPr>
        <p:spPr>
          <a:xfrm>
            <a:off x="165926" y="1602192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>
                <a:solidFill>
                  <a:srgbClr val="00B050"/>
                </a:solidFill>
              </a:rPr>
              <a:t>reflective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B7482-35DB-9E41-2217-EFFFCF8EDF63}"/>
              </a:ext>
            </a:extLst>
          </p:cNvPr>
          <p:cNvSpPr txBox="1"/>
          <p:nvPr/>
        </p:nvSpPr>
        <p:spPr>
          <a:xfrm>
            <a:off x="183198" y="5478726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>
                <a:solidFill>
                  <a:srgbClr val="0FCBC2"/>
                </a:solidFill>
              </a:rPr>
              <a:t>emergence</a:t>
            </a:r>
          </a:p>
        </p:txBody>
      </p:sp>
      <p:pic>
        <p:nvPicPr>
          <p:cNvPr id="1026" name="Picture 2" descr="7 qc tools | 7 quality tools ">
            <a:extLst>
              <a:ext uri="{FF2B5EF4-FFF2-40B4-BE49-F238E27FC236}">
                <a16:creationId xmlns:a16="http://schemas.microsoft.com/office/drawing/2014/main" id="{867A9338-F919-B7FA-5661-4D8155F29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6333"/>
            <a:ext cx="1184248" cy="9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500262"/>
      </p:ext>
    </p:extLst>
  </p:cSld>
  <p:clrMapOvr>
    <a:masterClrMapping/>
  </p:clrMapOvr>
  <p:transition spd="slow" advTm="985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D61C7-B583-62E3-5F22-1A9B1EF9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Wat </a:t>
            </a:r>
            <a:r>
              <a:rPr lang="en-GB" dirty="0" err="1">
                <a:solidFill>
                  <a:srgbClr val="0070C0"/>
                </a:solidFill>
              </a:rPr>
              <a:t>kunnen</a:t>
            </a:r>
            <a:r>
              <a:rPr lang="en-GB" dirty="0">
                <a:solidFill>
                  <a:srgbClr val="0070C0"/>
                </a:solidFill>
              </a:rPr>
              <a:t> we </a:t>
            </a:r>
            <a:r>
              <a:rPr lang="en-GB" dirty="0" err="1">
                <a:solidFill>
                  <a:srgbClr val="0070C0"/>
                </a:solidFill>
              </a:rPr>
              <a:t>leren</a:t>
            </a:r>
            <a:r>
              <a:rPr lang="en-GB" dirty="0">
                <a:solidFill>
                  <a:srgbClr val="0070C0"/>
                </a:solidFill>
              </a:rPr>
              <a:t> van het </a:t>
            </a:r>
            <a:r>
              <a:rPr lang="en-GB" dirty="0" err="1">
                <a:solidFill>
                  <a:srgbClr val="0070C0"/>
                </a:solidFill>
              </a:rPr>
              <a:t>empirisch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paradigma</a:t>
            </a:r>
            <a:r>
              <a:rPr lang="en-GB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59F015-2643-A027-04FB-86012F94E1E2}"/>
              </a:ext>
            </a:extLst>
          </p:cNvPr>
          <p:cNvSpPr txBox="1">
            <a:spLocks/>
          </p:cNvSpPr>
          <p:nvPr/>
        </p:nvSpPr>
        <p:spPr bwMode="auto">
          <a:xfrm>
            <a:off x="457200" y="2494821"/>
            <a:ext cx="8229600" cy="259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416" kern="0" dirty="0"/>
              <a:t>Control (</a:t>
            </a:r>
            <a:r>
              <a:rPr lang="en-GB" sz="2416" kern="0" dirty="0" err="1"/>
              <a:t>accreditatie</a:t>
            </a:r>
            <a:r>
              <a:rPr lang="en-GB" sz="2416" kern="0" dirty="0"/>
              <a:t>)</a:t>
            </a:r>
          </a:p>
          <a:p>
            <a:pPr marL="0" indent="0">
              <a:buFontTx/>
              <a:buNone/>
            </a:pPr>
            <a:r>
              <a:rPr lang="en-GB" sz="2416" kern="0" dirty="0"/>
              <a:t>Key performance indicators</a:t>
            </a:r>
          </a:p>
          <a:p>
            <a:pPr marL="0" indent="0">
              <a:buFontTx/>
              <a:buNone/>
            </a:pPr>
            <a:r>
              <a:rPr lang="en-GB" sz="2416" kern="0" dirty="0"/>
              <a:t>Directive leadership</a:t>
            </a:r>
          </a:p>
          <a:p>
            <a:pPr marL="0" indent="0">
              <a:buFontTx/>
              <a:buNone/>
            </a:pPr>
            <a:r>
              <a:rPr lang="en-GB" sz="2416" kern="0" dirty="0"/>
              <a:t>Management review</a:t>
            </a:r>
          </a:p>
          <a:p>
            <a:pPr marL="0" indent="0">
              <a:buFontTx/>
              <a:buNone/>
            </a:pPr>
            <a:r>
              <a:rPr lang="en-GB" sz="2416" kern="0" dirty="0"/>
              <a:t>7 tools of quality</a:t>
            </a:r>
          </a:p>
        </p:txBody>
      </p:sp>
      <p:pic>
        <p:nvPicPr>
          <p:cNvPr id="5" name="Picture 2" descr="7 qc tools | 7 quality tools ">
            <a:extLst>
              <a:ext uri="{FF2B5EF4-FFF2-40B4-BE49-F238E27FC236}">
                <a16:creationId xmlns:a16="http://schemas.microsoft.com/office/drawing/2014/main" id="{BA36FC57-8E1C-C17A-984D-7FE296DA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4821"/>
            <a:ext cx="2301342" cy="188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5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9FC70-D09C-27E6-421D-D8FB0F2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3" y="207121"/>
            <a:ext cx="7772400" cy="1143000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Fishbone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EB86B-4C0E-93FF-60A3-33042F05F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7EAAD81-85F5-89EA-F788-A7B7EE56E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0" y="1311765"/>
            <a:ext cx="6677942" cy="498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Kaori Ishikawa - Toolshero">
            <a:extLst>
              <a:ext uri="{FF2B5EF4-FFF2-40B4-BE49-F238E27FC236}">
                <a16:creationId xmlns:a16="http://schemas.microsoft.com/office/drawing/2014/main" id="{7C133516-DD1F-B7FF-D7CD-38DD0F313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88" y="4993913"/>
            <a:ext cx="3305613" cy="16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3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2365-E1D3-377B-DA9E-EB6460F8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diagram of a process&#10;&#10;Description automatically generated">
            <a:extLst>
              <a:ext uri="{FF2B5EF4-FFF2-40B4-BE49-F238E27FC236}">
                <a16:creationId xmlns:a16="http://schemas.microsoft.com/office/drawing/2014/main" id="{BF47F64E-8A24-0AD0-CBF7-6AFA0AE8E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1" y="853671"/>
            <a:ext cx="7582858" cy="42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39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3901-6705-2215-8D2C-00E522AD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37" y="332656"/>
            <a:ext cx="7772400" cy="1143000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Pareto</a:t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b="0" i="0" u="none" strike="noStrike" dirty="0">
                <a:solidFill>
                  <a:srgbClr val="0070C0"/>
                </a:solidFill>
                <a:effectLst/>
                <a:latin typeface="Google Sans"/>
              </a:rPr>
              <a:t>20% van de </a:t>
            </a:r>
            <a:r>
              <a:rPr lang="en-GB" b="0" i="0" u="none" strike="noStrike" dirty="0" err="1">
                <a:solidFill>
                  <a:srgbClr val="0070C0"/>
                </a:solidFill>
                <a:effectLst/>
                <a:latin typeface="Google Sans"/>
              </a:rPr>
              <a:t>inspanningen</a:t>
            </a:r>
            <a:r>
              <a:rPr lang="en-GB" dirty="0">
                <a:solidFill>
                  <a:srgbClr val="0070C0"/>
                </a:solidFill>
                <a:latin typeface="Google Sans"/>
              </a:rPr>
              <a:t>  </a:t>
            </a:r>
            <a:r>
              <a:rPr lang="en-GB" dirty="0" err="1">
                <a:solidFill>
                  <a:srgbClr val="0070C0"/>
                </a:solidFill>
                <a:latin typeface="Google Sans"/>
              </a:rPr>
              <a:t>levert</a:t>
            </a:r>
            <a:r>
              <a:rPr lang="en-GB" dirty="0">
                <a:solidFill>
                  <a:srgbClr val="0070C0"/>
                </a:solidFill>
                <a:latin typeface="Google Sans"/>
              </a:rPr>
              <a:t> </a:t>
            </a:r>
            <a:r>
              <a:rPr lang="en-GB" b="0" i="0" u="none" strike="noStrike" dirty="0">
                <a:solidFill>
                  <a:srgbClr val="0070C0"/>
                </a:solidFill>
                <a:effectLst/>
                <a:latin typeface="Google Sans"/>
              </a:rPr>
              <a:t>80% van de </a:t>
            </a:r>
            <a:r>
              <a:rPr lang="en-GB" b="0" i="0" u="none" strike="noStrike" dirty="0" err="1">
                <a:solidFill>
                  <a:srgbClr val="0070C0"/>
                </a:solidFill>
                <a:effectLst/>
                <a:latin typeface="Google Sans"/>
              </a:rPr>
              <a:t>resultaten</a:t>
            </a:r>
            <a:r>
              <a:rPr lang="en-GB" b="0" i="0" u="none" strike="noStrike" dirty="0">
                <a:solidFill>
                  <a:srgbClr val="0070C0"/>
                </a:solidFill>
                <a:effectLst/>
                <a:latin typeface="Google Sans"/>
              </a:rPr>
              <a:t> op.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074" name="Picture 2" descr="Pareto Chart Service">
            <a:extLst>
              <a:ext uri="{FF2B5EF4-FFF2-40B4-BE49-F238E27FC236}">
                <a16:creationId xmlns:a16="http://schemas.microsoft.com/office/drawing/2014/main" id="{2F06D7AA-3106-C162-7160-B913D6A35E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326394" cy="352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83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1A12-E2CA-5479-0CAD-0501591E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Directive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16413-F312-2F5F-EDB4-6895A2741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Komt</a:t>
            </a:r>
            <a:r>
              <a:rPr lang="en-GB" dirty="0"/>
              <a:t> het </a:t>
            </a:r>
            <a:r>
              <a:rPr lang="en-GB" dirty="0" err="1"/>
              <a:t>bij</a:t>
            </a:r>
            <a:r>
              <a:rPr lang="en-GB" dirty="0"/>
              <a:t> </a:t>
            </a:r>
            <a:r>
              <a:rPr lang="en-GB" dirty="0" err="1"/>
              <a:t>jullie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? Hoe </a:t>
            </a:r>
            <a:r>
              <a:rPr lang="en-GB" dirty="0" err="1"/>
              <a:t>ziet</a:t>
            </a:r>
            <a:r>
              <a:rPr lang="en-GB" dirty="0"/>
              <a:t> er </a:t>
            </a:r>
            <a:r>
              <a:rPr lang="en-GB" dirty="0" err="1"/>
              <a:t>dat</a:t>
            </a:r>
            <a:r>
              <a:rPr lang="en-GB" dirty="0"/>
              <a:t> </a:t>
            </a:r>
            <a:r>
              <a:rPr lang="en-GB" dirty="0" err="1"/>
              <a:t>bij</a:t>
            </a:r>
            <a:r>
              <a:rPr lang="en-GB" dirty="0"/>
              <a:t> </a:t>
            </a:r>
            <a:r>
              <a:rPr lang="en-GB" dirty="0" err="1"/>
              <a:t>jullie</a:t>
            </a:r>
            <a:r>
              <a:rPr lang="en-GB" dirty="0"/>
              <a:t> </a:t>
            </a:r>
            <a:r>
              <a:rPr lang="en-GB" dirty="0" err="1"/>
              <a:t>uit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9176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kstvak 16">
            <a:extLst>
              <a:ext uri="{FF2B5EF4-FFF2-40B4-BE49-F238E27FC236}">
                <a16:creationId xmlns:a16="http://schemas.microsoft.com/office/drawing/2014/main" id="{D9F5BFF9-00F5-C344-B093-BAC49EE52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545263"/>
            <a:ext cx="2201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en-NL" b="1">
                <a:solidFill>
                  <a:srgbClr val="FFFFFF"/>
                </a:solidFill>
              </a:rPr>
              <a:t>EMERGENCE</a:t>
            </a:r>
          </a:p>
        </p:txBody>
      </p:sp>
      <p:sp>
        <p:nvSpPr>
          <p:cNvPr id="24580" name="Titel 1">
            <a:extLst>
              <a:ext uri="{FF2B5EF4-FFF2-40B4-BE49-F238E27FC236}">
                <a16:creationId xmlns:a16="http://schemas.microsoft.com/office/drawing/2014/main" id="{A8A2D970-1799-7D43-9C3C-07B21B0B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56" y="-611057"/>
            <a:ext cx="1288423" cy="45719"/>
          </a:xfrm>
          <a:solidFill>
            <a:schemeClr val="bg1"/>
          </a:solidFill>
        </p:spPr>
        <p:txBody>
          <a:bodyPr/>
          <a:lstStyle/>
          <a:p>
            <a:br>
              <a:rPr lang="nl-NL" altLang="en-NL" dirty="0">
                <a:solidFill>
                  <a:srgbClr val="00A7A2"/>
                </a:solidFill>
                <a:ea typeface="ＭＳ Ｐゴシック" panose="020B0600070205080204" pitchFamily="34" charset="-128"/>
              </a:rPr>
            </a:br>
            <a:endParaRPr lang="nl-NL" altLang="en-NL" dirty="0">
              <a:solidFill>
                <a:srgbClr val="00A0D2"/>
              </a:solidFill>
              <a:ea typeface="ＭＳ Ｐゴシック" panose="020B0600070205080204" pitchFamily="34" charset="-128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BCAF3018-C98B-824A-8609-418BF6CEA8C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1255713" y="3397250"/>
            <a:ext cx="6858000" cy="635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DD6E601B-8443-3C44-A241-8F1E85933B6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3271838"/>
            <a:ext cx="9144000" cy="36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3" name="Tekstvak 12">
            <a:extLst>
              <a:ext uri="{FF2B5EF4-FFF2-40B4-BE49-F238E27FC236}">
                <a16:creationId xmlns:a16="http://schemas.microsoft.com/office/drawing/2014/main" id="{0AB7447C-362D-1141-B15D-A60183240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0"/>
            <a:ext cx="2201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en-NL" b="1">
                <a:solidFill>
                  <a:srgbClr val="FFFFFF"/>
                </a:solidFill>
              </a:rPr>
              <a:t>REFLECTIVE</a:t>
            </a:r>
          </a:p>
        </p:txBody>
      </p:sp>
      <p:sp>
        <p:nvSpPr>
          <p:cNvPr id="24584" name="Tekstvak 13">
            <a:extLst>
              <a:ext uri="{FF2B5EF4-FFF2-40B4-BE49-F238E27FC236}">
                <a16:creationId xmlns:a16="http://schemas.microsoft.com/office/drawing/2014/main" id="{D9255031-D58C-574F-915D-7DD86B852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013" y="0"/>
            <a:ext cx="2201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en-NL" b="1">
                <a:solidFill>
                  <a:srgbClr val="FFFFFF"/>
                </a:solidFill>
              </a:rPr>
              <a:t>EMPIRICAL</a:t>
            </a:r>
          </a:p>
        </p:txBody>
      </p:sp>
      <p:sp>
        <p:nvSpPr>
          <p:cNvPr id="24585" name="Tekstvak 17">
            <a:extLst>
              <a:ext uri="{FF2B5EF4-FFF2-40B4-BE49-F238E27FC236}">
                <a16:creationId xmlns:a16="http://schemas.microsoft.com/office/drawing/2014/main" id="{84AA7569-7080-8144-85E2-D8B795401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6396038"/>
            <a:ext cx="2201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en-NL" b="1">
                <a:solidFill>
                  <a:srgbClr val="FFFFFF"/>
                </a:solidFill>
              </a:rPr>
              <a:t>REFERENCE</a:t>
            </a:r>
          </a:p>
        </p:txBody>
      </p:sp>
      <p:sp>
        <p:nvSpPr>
          <p:cNvPr id="24588" name="AutoShape 18" descr="Afbeeldingsresultaat voor delegating leadership">
            <a:extLst>
              <a:ext uri="{FF2B5EF4-FFF2-40B4-BE49-F238E27FC236}">
                <a16:creationId xmlns:a16="http://schemas.microsoft.com/office/drawing/2014/main" id="{6BC0EBBF-AED5-8D4A-947A-A8022FED3D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sp>
        <p:nvSpPr>
          <p:cNvPr id="24589" name="AutoShape 20" descr="Afbeeldingsresultaat voor delegating leadership">
            <a:extLst>
              <a:ext uri="{FF2B5EF4-FFF2-40B4-BE49-F238E27FC236}">
                <a16:creationId xmlns:a16="http://schemas.microsoft.com/office/drawing/2014/main" id="{ABDBC87C-2B6B-8C47-A911-C3161FAB4A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pic>
        <p:nvPicPr>
          <p:cNvPr id="24591" name="Picture 30" descr="Afbeeldingsresultaat voor exacte wetenschappen">
            <a:extLst>
              <a:ext uri="{FF2B5EF4-FFF2-40B4-BE49-F238E27FC236}">
                <a16:creationId xmlns:a16="http://schemas.microsoft.com/office/drawing/2014/main" id="{A529A2FC-777E-B54E-843F-74462F053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547688"/>
            <a:ext cx="8953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36" descr="Afbeeldingsresultaat voor army">
            <a:extLst>
              <a:ext uri="{FF2B5EF4-FFF2-40B4-BE49-F238E27FC236}">
                <a16:creationId xmlns:a16="http://schemas.microsoft.com/office/drawing/2014/main" id="{146C6707-9254-744B-B584-346AA382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1539875"/>
            <a:ext cx="1231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93" name="Groep 57">
            <a:extLst>
              <a:ext uri="{FF2B5EF4-FFF2-40B4-BE49-F238E27FC236}">
                <a16:creationId xmlns:a16="http://schemas.microsoft.com/office/drawing/2014/main" id="{362A75AD-1C09-AB48-BEAC-C82511A557F7}"/>
              </a:ext>
            </a:extLst>
          </p:cNvPr>
          <p:cNvGrpSpPr>
            <a:grpSpLocks/>
          </p:cNvGrpSpPr>
          <p:nvPr/>
        </p:nvGrpSpPr>
        <p:grpSpPr bwMode="auto">
          <a:xfrm>
            <a:off x="4707823" y="3384550"/>
            <a:ext cx="1155700" cy="1017588"/>
            <a:chOff x="5053262" y="3356811"/>
            <a:chExt cx="1323474" cy="1329062"/>
          </a:xfrm>
        </p:grpSpPr>
        <p:pic>
          <p:nvPicPr>
            <p:cNvPr id="24629" name="Picture 40" descr="Afbeeldingsresultaat voor fitness for use juran">
              <a:extLst>
                <a:ext uri="{FF2B5EF4-FFF2-40B4-BE49-F238E27FC236}">
                  <a16:creationId xmlns:a16="http://schemas.microsoft.com/office/drawing/2014/main" id="{0FAAE9A4-454E-2549-BF2E-8BF8D3AB4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403" y="3356811"/>
              <a:ext cx="1285488" cy="106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30" name="Tekstvak 37">
              <a:extLst>
                <a:ext uri="{FF2B5EF4-FFF2-40B4-BE49-F238E27FC236}">
                  <a16:creationId xmlns:a16="http://schemas.microsoft.com/office/drawing/2014/main" id="{2BE9A777-BA2D-814F-9A7C-243087E5F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3262" y="4439652"/>
              <a:ext cx="132347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GB" sz="1000" i="1"/>
                <a:t>“</a:t>
              </a:r>
              <a:r>
                <a:rPr lang="nl-NL" altLang="en-NL" sz="1000" i="1"/>
                <a:t>fitness for use</a:t>
              </a:r>
              <a:r>
                <a:rPr lang="nl-NL" altLang="en-GB" sz="1000" i="1"/>
                <a:t>”</a:t>
              </a:r>
              <a:endParaRPr lang="nl-NL" altLang="en-NL" sz="1000" i="1"/>
            </a:p>
          </p:txBody>
        </p:sp>
      </p:grpSp>
      <p:pic>
        <p:nvPicPr>
          <p:cNvPr id="24594" name="Picture 42" descr="Afbeeldingsresultaat voor guidelines">
            <a:extLst>
              <a:ext uri="{FF2B5EF4-FFF2-40B4-BE49-F238E27FC236}">
                <a16:creationId xmlns:a16="http://schemas.microsoft.com/office/drawing/2014/main" id="{A407F8D4-1E53-004E-87C2-B329FD100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6" y="5542495"/>
            <a:ext cx="1547812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44" descr="Afbeeldingsresultaat voor management sciences">
            <a:extLst>
              <a:ext uri="{FF2B5EF4-FFF2-40B4-BE49-F238E27FC236}">
                <a16:creationId xmlns:a16="http://schemas.microsoft.com/office/drawing/2014/main" id="{D4D6E251-28F3-A345-ADAF-460560FD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138488"/>
            <a:ext cx="11080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46" descr="Afbeeldingsresultaat voor efqm excellence model">
            <a:extLst>
              <a:ext uri="{FF2B5EF4-FFF2-40B4-BE49-F238E27FC236}">
                <a16:creationId xmlns:a16="http://schemas.microsoft.com/office/drawing/2014/main" id="{6D51FA6F-8076-F549-AB7B-449CE9B7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44" y="5772944"/>
            <a:ext cx="16383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7" name="AutoShape 48" descr="Afbeeldingsresultaat voor machine">
            <a:extLst>
              <a:ext uri="{FF2B5EF4-FFF2-40B4-BE49-F238E27FC236}">
                <a16:creationId xmlns:a16="http://schemas.microsoft.com/office/drawing/2014/main" id="{AF6816FC-0971-A343-BF4C-7EFE3F9CEB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sp>
        <p:nvSpPr>
          <p:cNvPr id="24598" name="AutoShape 50" descr="Afbeeldingsresultaat voor machine">
            <a:extLst>
              <a:ext uri="{FF2B5EF4-FFF2-40B4-BE49-F238E27FC236}">
                <a16:creationId xmlns:a16="http://schemas.microsoft.com/office/drawing/2014/main" id="{6E66D4C8-C3D0-784C-A289-213917208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sp>
        <p:nvSpPr>
          <p:cNvPr id="24599" name="AutoShape 52" descr="Afbeeldingsresultaat voor machine">
            <a:extLst>
              <a:ext uri="{FF2B5EF4-FFF2-40B4-BE49-F238E27FC236}">
                <a16:creationId xmlns:a16="http://schemas.microsoft.com/office/drawing/2014/main" id="{853737AD-C1E4-6445-B3C3-543E437BA4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sp>
        <p:nvSpPr>
          <p:cNvPr id="24602" name="AutoShape 72" descr="Afbeeldingsresultaat voor collaborative leadership">
            <a:extLst>
              <a:ext uri="{FF2B5EF4-FFF2-40B4-BE49-F238E27FC236}">
                <a16:creationId xmlns:a16="http://schemas.microsoft.com/office/drawing/2014/main" id="{49F0C475-598C-3543-9714-C316827D7E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sp>
        <p:nvSpPr>
          <p:cNvPr id="24603" name="AutoShape 74" descr="Afbeeldingsresultaat voor collaborative leadership">
            <a:extLst>
              <a:ext uri="{FF2B5EF4-FFF2-40B4-BE49-F238E27FC236}">
                <a16:creationId xmlns:a16="http://schemas.microsoft.com/office/drawing/2014/main" id="{BF1D0B0C-A6D8-6A43-B27B-55B988FCB9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en-NL"/>
          </a:p>
        </p:txBody>
      </p:sp>
      <p:pic>
        <p:nvPicPr>
          <p:cNvPr id="24608" name="Afbeelding 2">
            <a:extLst>
              <a:ext uri="{FF2B5EF4-FFF2-40B4-BE49-F238E27FC236}">
                <a16:creationId xmlns:a16="http://schemas.microsoft.com/office/drawing/2014/main" id="{E04214FD-97EA-4543-878A-FB03764E2E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746720"/>
            <a:ext cx="11366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3" name="Afbeelding 10">
            <a:extLst>
              <a:ext uri="{FF2B5EF4-FFF2-40B4-BE49-F238E27FC236}">
                <a16:creationId xmlns:a16="http://schemas.microsoft.com/office/drawing/2014/main" id="{1500AC8C-8AA1-364C-B840-2B3DCE2A5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82" y="4511675"/>
            <a:ext cx="889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4" name="Afbeelding 14">
            <a:extLst>
              <a:ext uri="{FF2B5EF4-FFF2-40B4-BE49-F238E27FC236}">
                <a16:creationId xmlns:a16="http://schemas.microsoft.com/office/drawing/2014/main" id="{D68E4E14-483E-1142-B6CD-CB815D68A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1028081"/>
            <a:ext cx="1409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5" name="Afbeelding 15">
            <a:extLst>
              <a:ext uri="{FF2B5EF4-FFF2-40B4-BE49-F238E27FC236}">
                <a16:creationId xmlns:a16="http://schemas.microsoft.com/office/drawing/2014/main" id="{5C074E54-14A5-D149-BB31-FA7FBA9DC3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4743450"/>
            <a:ext cx="1157288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7" name="Afbeelding 18">
            <a:extLst>
              <a:ext uri="{FF2B5EF4-FFF2-40B4-BE49-F238E27FC236}">
                <a16:creationId xmlns:a16="http://schemas.microsoft.com/office/drawing/2014/main" id="{684B4765-4D95-524C-A70A-031C8C5404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1984375"/>
            <a:ext cx="100171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0" name="Afbeelding 25">
            <a:extLst>
              <a:ext uri="{FF2B5EF4-FFF2-40B4-BE49-F238E27FC236}">
                <a16:creationId xmlns:a16="http://schemas.microsoft.com/office/drawing/2014/main" id="{B8F7E5A9-B7D8-1743-A2E2-6A18F0C6AE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48038"/>
            <a:ext cx="1828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3" name="Picture 38" descr="Afbeeldingsresultaat voor directive leadership">
            <a:extLst>
              <a:ext uri="{FF2B5EF4-FFF2-40B4-BE49-F238E27FC236}">
                <a16:creationId xmlns:a16="http://schemas.microsoft.com/office/drawing/2014/main" id="{73917B88-D33C-184E-AAEA-6F7BE10C4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225675"/>
            <a:ext cx="114458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4" name="Picture 56" descr="Afbeeldingsresultaat voor achievement oriented leadership">
            <a:extLst>
              <a:ext uri="{FF2B5EF4-FFF2-40B4-BE49-F238E27FC236}">
                <a16:creationId xmlns:a16="http://schemas.microsoft.com/office/drawing/2014/main" id="{C94ED8FB-E1E1-5D49-96D7-1B004D70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63" y="4603750"/>
            <a:ext cx="95726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7" name="Afbeelding 22" descr="iu.jpeg">
            <a:extLst>
              <a:ext uri="{FF2B5EF4-FFF2-40B4-BE49-F238E27FC236}">
                <a16:creationId xmlns:a16="http://schemas.microsoft.com/office/drawing/2014/main" id="{F3AA9C93-2719-EC4A-9827-C99290002E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3" y="260350"/>
            <a:ext cx="11938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A13545F6-19B1-684A-9CE8-CCB7672371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4" y="5326857"/>
            <a:ext cx="145415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Phil Crosby Quote: &quot;We must define quality as conformance ...">
            <a:extLst>
              <a:ext uri="{FF2B5EF4-FFF2-40B4-BE49-F238E27FC236}">
                <a16:creationId xmlns:a16="http://schemas.microsoft.com/office/drawing/2014/main" id="{A335EFB0-69DC-4C48-B425-4687CEC09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84" y="2439518"/>
            <a:ext cx="1411111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63FB95-1DA5-1017-A20E-F073CDFB44D5}"/>
              </a:ext>
            </a:extLst>
          </p:cNvPr>
          <p:cNvSpPr txBox="1"/>
          <p:nvPr/>
        </p:nvSpPr>
        <p:spPr>
          <a:xfrm>
            <a:off x="6722911" y="31948"/>
            <a:ext cx="2225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>
                <a:solidFill>
                  <a:srgbClr val="0FCBC2"/>
                </a:solidFill>
              </a:rPr>
              <a:t>www.vankemenade-act.nl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AB2443-BFDB-7DCD-FB31-6D852D5315E4}"/>
              </a:ext>
            </a:extLst>
          </p:cNvPr>
          <p:cNvSpPr txBox="1"/>
          <p:nvPr/>
        </p:nvSpPr>
        <p:spPr>
          <a:xfrm>
            <a:off x="7923213" y="1616075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>
                <a:solidFill>
                  <a:srgbClr val="0070C0"/>
                </a:solidFill>
              </a:rPr>
              <a:t>empirical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100E3-6363-7FB2-0C56-0EE515161165}"/>
              </a:ext>
            </a:extLst>
          </p:cNvPr>
          <p:cNvSpPr txBox="1"/>
          <p:nvPr/>
        </p:nvSpPr>
        <p:spPr>
          <a:xfrm>
            <a:off x="7847768" y="5472837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>
                <a:solidFill>
                  <a:srgbClr val="FFC000"/>
                </a:solidFill>
              </a:rPr>
              <a:t>reference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9BA8A-20E5-4BD0-5371-A131A1845665}"/>
              </a:ext>
            </a:extLst>
          </p:cNvPr>
          <p:cNvSpPr txBox="1"/>
          <p:nvPr/>
        </p:nvSpPr>
        <p:spPr>
          <a:xfrm>
            <a:off x="165926" y="1602192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>
                <a:solidFill>
                  <a:srgbClr val="00B050"/>
                </a:solidFill>
              </a:rPr>
              <a:t>reflective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B7482-35DB-9E41-2217-EFFFCF8EDF63}"/>
              </a:ext>
            </a:extLst>
          </p:cNvPr>
          <p:cNvSpPr txBox="1"/>
          <p:nvPr/>
        </p:nvSpPr>
        <p:spPr>
          <a:xfrm>
            <a:off x="183198" y="5478726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>
                <a:solidFill>
                  <a:srgbClr val="0FCBC2"/>
                </a:solidFill>
              </a:rPr>
              <a:t>emergence</a:t>
            </a:r>
          </a:p>
        </p:txBody>
      </p:sp>
      <p:pic>
        <p:nvPicPr>
          <p:cNvPr id="1026" name="Picture 2" descr="7 qc tools | 7 quality tools ">
            <a:extLst>
              <a:ext uri="{FF2B5EF4-FFF2-40B4-BE49-F238E27FC236}">
                <a16:creationId xmlns:a16="http://schemas.microsoft.com/office/drawing/2014/main" id="{867A9338-F919-B7FA-5661-4D8155F29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6333"/>
            <a:ext cx="1184248" cy="9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813624"/>
      </p:ext>
    </p:extLst>
  </p:cSld>
  <p:clrMapOvr>
    <a:masterClrMapping/>
  </p:clrMapOvr>
  <p:transition spd="slow" advTm="985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3B26-B218-F616-00BF-7686C3D9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2776" y="404664"/>
            <a:ext cx="7772400" cy="1143000"/>
          </a:xfrm>
        </p:spPr>
        <p:txBody>
          <a:bodyPr/>
          <a:lstStyle/>
          <a:p>
            <a:r>
              <a:rPr lang="en-GB" dirty="0"/>
              <a:t>Mars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C527A24-7EDD-B810-C6B4-8796991A71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22776" y="3284984"/>
            <a:ext cx="763542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Mars wordt vaak de 'rode planeet' genoemd.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de huidige tijd vertegenwoordigt Mars de </a:t>
            </a:r>
            <a:r>
              <a:rPr kumimoji="0" lang="en-NL" altLang="en-N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toekomstige ambitie</a:t>
            </a: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van de mensheid; het is het doel van complexe, gestructureerde missies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die </a:t>
            </a:r>
            <a:r>
              <a:rPr kumimoji="0" lang="en-NL" altLang="en-N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modellen en richtlijnen</a:t>
            </a: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vereisen (zoals het PDSA-model)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om </a:t>
            </a:r>
            <a:r>
              <a:rPr kumimoji="0" lang="en-NL" altLang="en-N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continue verbetering</a:t>
            </a: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 </a:t>
            </a:r>
            <a:r>
              <a:rPr kumimoji="0" lang="en-NL" altLang="en-N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succes</a:t>
            </a: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te bereiken.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Mars wordt ook vaak vergeleken met de Aarde (als </a:t>
            </a:r>
            <a:r>
              <a:rPr kumimoji="0" lang="en-NL" altLang="en-N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referentie</a:t>
            </a: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om te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beoordelen of het 'geschikt is voor gebruik' (kolonisatie).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Het vertegenwoordigt een gestructureerd, gefaseerd streven.</a:t>
            </a:r>
          </a:p>
        </p:txBody>
      </p:sp>
      <p:pic>
        <p:nvPicPr>
          <p:cNvPr id="6" name="Picture 5" descr="A close up of a planet&#10;&#10;AI-generated content may be incorrect.">
            <a:extLst>
              <a:ext uri="{FF2B5EF4-FFF2-40B4-BE49-F238E27FC236}">
                <a16:creationId xmlns:a16="http://schemas.microsoft.com/office/drawing/2014/main" id="{B121A9CB-FD1A-4174-FD52-D39E39A3A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20688"/>
            <a:ext cx="259470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14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EB173-D784-4018-D09D-8B3EEF426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A119-4401-B54D-208F-00677AF89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3.2. Wat </a:t>
            </a:r>
            <a:r>
              <a:rPr lang="en-GB" dirty="0" err="1">
                <a:solidFill>
                  <a:srgbClr val="FFC000"/>
                </a:solidFill>
              </a:rPr>
              <a:t>kunnen</a:t>
            </a:r>
            <a:r>
              <a:rPr lang="en-GB" dirty="0">
                <a:solidFill>
                  <a:srgbClr val="FFC000"/>
                </a:solidFill>
              </a:rPr>
              <a:t> we </a:t>
            </a:r>
            <a:r>
              <a:rPr lang="en-GB" dirty="0" err="1">
                <a:solidFill>
                  <a:srgbClr val="FFC000"/>
                </a:solidFill>
              </a:rPr>
              <a:t>leren</a:t>
            </a:r>
            <a:r>
              <a:rPr lang="en-GB" dirty="0">
                <a:solidFill>
                  <a:srgbClr val="FFC000"/>
                </a:solidFill>
              </a:rPr>
              <a:t> van het </a:t>
            </a:r>
            <a:r>
              <a:rPr lang="en-GB" dirty="0" err="1">
                <a:solidFill>
                  <a:srgbClr val="FFC000"/>
                </a:solidFill>
              </a:rPr>
              <a:t>referentie</a:t>
            </a:r>
            <a:r>
              <a:rPr lang="en-GB" dirty="0">
                <a:solidFill>
                  <a:srgbClr val="FFC000"/>
                </a:solidFill>
              </a:rPr>
              <a:t> </a:t>
            </a:r>
            <a:r>
              <a:rPr lang="en-GB" dirty="0" err="1">
                <a:solidFill>
                  <a:srgbClr val="FFC000"/>
                </a:solidFill>
              </a:rPr>
              <a:t>paradigma</a:t>
            </a:r>
            <a:r>
              <a:rPr lang="en-GB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14EF86-6CFD-EBF3-ADE9-0D3C528F8F17}"/>
              </a:ext>
            </a:extLst>
          </p:cNvPr>
          <p:cNvSpPr txBox="1">
            <a:spLocks/>
          </p:cNvSpPr>
          <p:nvPr/>
        </p:nvSpPr>
        <p:spPr bwMode="auto">
          <a:xfrm>
            <a:off x="457200" y="2060848"/>
            <a:ext cx="8229600" cy="259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2863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3C9E-4F8F-4076-99EA-287CA044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en-GB" dirty="0" err="1">
                <a:solidFill>
                  <a:srgbClr val="FFC000"/>
                </a:solidFill>
              </a:rPr>
              <a:t>Wh</a:t>
            </a:r>
            <a:r>
              <a:rPr lang="en-NL" dirty="0">
                <a:solidFill>
                  <a:srgbClr val="FFC000"/>
                </a:solidFill>
              </a:rPr>
              <a:t>at is 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1240-1500-03C1-249D-33CD0A061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31640"/>
            <a:ext cx="7507999" cy="3866255"/>
          </a:xfrm>
        </p:spPr>
        <p:txBody>
          <a:bodyPr/>
          <a:lstStyle/>
          <a:p>
            <a:r>
              <a:rPr lang="en-NL" sz="2416" i="1" dirty="0">
                <a:solidFill>
                  <a:schemeClr val="bg1">
                    <a:lumMod val="75000"/>
                  </a:schemeClr>
                </a:solidFill>
              </a:rPr>
              <a:t>Quality is conformance to requirements </a:t>
            </a:r>
            <a:r>
              <a:rPr lang="en-NL" sz="2416" dirty="0">
                <a:solidFill>
                  <a:schemeClr val="bg1">
                    <a:lumMod val="75000"/>
                  </a:schemeClr>
                </a:solidFill>
              </a:rPr>
              <a:t>(Crosby, 1979)</a:t>
            </a:r>
          </a:p>
          <a:p>
            <a:pPr lvl="1"/>
            <a:r>
              <a:rPr lang="en-GB" sz="2416" dirty="0">
                <a:solidFill>
                  <a:schemeClr val="bg1">
                    <a:lumMod val="75000"/>
                  </a:schemeClr>
                </a:solidFill>
              </a:rPr>
              <a:t>de ‘</a:t>
            </a:r>
            <a:r>
              <a:rPr lang="en-GB" sz="2416" dirty="0" err="1">
                <a:solidFill>
                  <a:schemeClr val="bg1">
                    <a:lumMod val="75000"/>
                  </a:schemeClr>
                </a:solidFill>
              </a:rPr>
              <a:t>preciezen</a:t>
            </a:r>
            <a:r>
              <a:rPr lang="en-GB" sz="2416" dirty="0">
                <a:solidFill>
                  <a:schemeClr val="bg1">
                    <a:lumMod val="75000"/>
                  </a:schemeClr>
                </a:solidFill>
              </a:rPr>
              <a:t>’</a:t>
            </a:r>
            <a:endParaRPr lang="en-NL" sz="2416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NL" sz="2416" i="1" dirty="0">
                <a:solidFill>
                  <a:srgbClr val="FFC000"/>
                </a:solidFill>
              </a:rPr>
              <a:t>Quality is fitness for use </a:t>
            </a:r>
            <a:r>
              <a:rPr lang="en-NL" sz="2416" dirty="0">
                <a:solidFill>
                  <a:srgbClr val="FFC000"/>
                </a:solidFill>
              </a:rPr>
              <a:t>(Juran, 1992)</a:t>
            </a:r>
          </a:p>
          <a:p>
            <a:pPr lvl="1"/>
            <a:r>
              <a:rPr lang="nl-NL" sz="2416" dirty="0">
                <a:solidFill>
                  <a:srgbClr val="FFC000"/>
                </a:solidFill>
              </a:rPr>
              <a:t>The customer</a:t>
            </a:r>
            <a:endParaRPr lang="en-NL" sz="2416" dirty="0">
              <a:solidFill>
                <a:srgbClr val="FFC000"/>
              </a:solidFill>
            </a:endParaRPr>
          </a:p>
          <a:p>
            <a:r>
              <a:rPr lang="en-NL" sz="2416" i="1" dirty="0">
                <a:solidFill>
                  <a:schemeClr val="bg1">
                    <a:lumMod val="75000"/>
                  </a:schemeClr>
                </a:solidFill>
              </a:rPr>
              <a:t>Quality cannot be defined </a:t>
            </a:r>
            <a:r>
              <a:rPr lang="en-NL" sz="2416" dirty="0">
                <a:solidFill>
                  <a:schemeClr val="bg1">
                    <a:lumMod val="75000"/>
                  </a:schemeClr>
                </a:solidFill>
              </a:rPr>
              <a:t>(Pirsig, 1972).</a:t>
            </a:r>
          </a:p>
          <a:p>
            <a:pPr lvl="1"/>
            <a:r>
              <a:rPr lang="nl-NL" sz="2416" dirty="0">
                <a:solidFill>
                  <a:schemeClr val="bg1">
                    <a:lumMod val="75000"/>
                  </a:schemeClr>
                </a:solidFill>
              </a:rPr>
              <a:t>de filosoof / professional</a:t>
            </a:r>
            <a:endParaRPr lang="en-NL" sz="2416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NL" sz="2416" i="1" dirty="0">
                <a:solidFill>
                  <a:schemeClr val="bg1">
                    <a:lumMod val="75000"/>
                  </a:schemeClr>
                </a:solidFill>
              </a:rPr>
              <a:t>Quality is dynamic </a:t>
            </a:r>
            <a:r>
              <a:rPr lang="en-NL" sz="2416" dirty="0">
                <a:solidFill>
                  <a:schemeClr val="bg1">
                    <a:lumMod val="75000"/>
                  </a:schemeClr>
                </a:solidFill>
              </a:rPr>
              <a:t>(Pirsig, 1991)</a:t>
            </a:r>
          </a:p>
          <a:p>
            <a:pPr lvl="1"/>
            <a:r>
              <a:rPr lang="nl-NL" sz="2416" dirty="0">
                <a:solidFill>
                  <a:schemeClr val="bg1">
                    <a:lumMod val="75000"/>
                  </a:schemeClr>
                </a:solidFill>
              </a:rPr>
              <a:t>De ‘rekkelijken</a:t>
            </a:r>
            <a:r>
              <a:rPr lang="nl-NL" sz="2416" dirty="0"/>
              <a:t>’</a:t>
            </a:r>
            <a:endParaRPr lang="en-NL" sz="2416" dirty="0"/>
          </a:p>
        </p:txBody>
      </p:sp>
    </p:spTree>
    <p:extLst>
      <p:ext uri="{BB962C8B-B14F-4D97-AF65-F5344CB8AC3E}">
        <p14:creationId xmlns:p14="http://schemas.microsoft.com/office/powerpoint/2010/main" val="201134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05BA3-5A39-59F0-410E-D11944FE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Wat </a:t>
            </a:r>
            <a:r>
              <a:rPr lang="en-GB" dirty="0" err="1">
                <a:solidFill>
                  <a:srgbClr val="FFC000"/>
                </a:solidFill>
              </a:rPr>
              <a:t>kunnen</a:t>
            </a:r>
            <a:r>
              <a:rPr lang="en-GB" dirty="0">
                <a:solidFill>
                  <a:srgbClr val="FFC000"/>
                </a:solidFill>
              </a:rPr>
              <a:t> we </a:t>
            </a:r>
            <a:r>
              <a:rPr lang="en-GB" dirty="0" err="1">
                <a:solidFill>
                  <a:srgbClr val="FFC000"/>
                </a:solidFill>
              </a:rPr>
              <a:t>leren</a:t>
            </a:r>
            <a:r>
              <a:rPr lang="en-GB" dirty="0">
                <a:solidFill>
                  <a:srgbClr val="FFC000"/>
                </a:solidFill>
              </a:rPr>
              <a:t> van het </a:t>
            </a:r>
            <a:r>
              <a:rPr lang="en-GB" dirty="0" err="1">
                <a:solidFill>
                  <a:srgbClr val="FFC000"/>
                </a:solidFill>
              </a:rPr>
              <a:t>referentie</a:t>
            </a:r>
            <a:r>
              <a:rPr lang="en-GB" dirty="0">
                <a:solidFill>
                  <a:srgbClr val="FFC000"/>
                </a:solidFill>
              </a:rPr>
              <a:t> </a:t>
            </a:r>
            <a:r>
              <a:rPr lang="en-GB" dirty="0" err="1">
                <a:solidFill>
                  <a:srgbClr val="FFC000"/>
                </a:solidFill>
              </a:rPr>
              <a:t>paradigma</a:t>
            </a:r>
            <a:r>
              <a:rPr lang="en-GB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CD6A4D-0472-ECB5-E7FD-B9B903AC3603}"/>
              </a:ext>
            </a:extLst>
          </p:cNvPr>
          <p:cNvSpPr txBox="1">
            <a:spLocks/>
          </p:cNvSpPr>
          <p:nvPr/>
        </p:nvSpPr>
        <p:spPr bwMode="auto">
          <a:xfrm>
            <a:off x="457200" y="2060848"/>
            <a:ext cx="8229600" cy="259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16" kern="0" dirty="0"/>
              <a:t>Customer delight</a:t>
            </a:r>
          </a:p>
          <a:p>
            <a:pPr marL="0" indent="0">
              <a:buFontTx/>
              <a:buNone/>
            </a:pPr>
            <a:r>
              <a:rPr lang="en-GB" sz="2416" kern="0" dirty="0" err="1"/>
              <a:t>Continous</a:t>
            </a:r>
            <a:r>
              <a:rPr lang="en-GB" sz="2416" kern="0" dirty="0"/>
              <a:t> improvement</a:t>
            </a:r>
          </a:p>
          <a:p>
            <a:pPr marL="0" indent="0">
              <a:buFontTx/>
              <a:buNone/>
            </a:pPr>
            <a:r>
              <a:rPr lang="en-GB" sz="2416" kern="0" dirty="0"/>
              <a:t>PDSA cycle</a:t>
            </a:r>
          </a:p>
          <a:p>
            <a:pPr marL="0" indent="0">
              <a:buFontTx/>
              <a:buNone/>
            </a:pPr>
            <a:r>
              <a:rPr lang="en-GB" sz="2416" kern="0" dirty="0"/>
              <a:t>EFQM model</a:t>
            </a:r>
          </a:p>
          <a:p>
            <a:pPr marL="0" indent="0">
              <a:buFontTx/>
              <a:buNone/>
            </a:pPr>
            <a:r>
              <a:rPr lang="en-GB" sz="2416" kern="0" dirty="0"/>
              <a:t>Coaching leadership</a:t>
            </a:r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79867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4F93F-DD50-4950-A76A-70B21CBB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552" y="620688"/>
            <a:ext cx="3770226" cy="1143000"/>
          </a:xfrm>
        </p:spPr>
        <p:txBody>
          <a:bodyPr/>
          <a:lstStyle/>
          <a:p>
            <a:r>
              <a:rPr lang="en-GB" dirty="0"/>
              <a:t>Saturnus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0BE925E-1AFD-966C-C944-AA1CA0A225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93988" y="2924944"/>
            <a:ext cx="795602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Waarom Saturnus?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Saturnus staat bekend om zijn spectaculaire, </a:t>
            </a:r>
            <a:r>
              <a:rPr kumimoji="0" lang="en-NL" altLang="en-N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rigide ringsysteem</a:t>
            </a: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Dit systeem symboliseert de absolute </a:t>
            </a:r>
            <a:r>
              <a:rPr kumimoji="0" lang="en-NL" altLang="en-N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structuur, de regels 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standaarden</a:t>
            </a: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die het empirische paradigma definieert.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 baan van Saturnus is nauwkeurig en voorspelbaar, wat de behoefte aan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nauwkeurigheid</a:t>
            </a: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 </a:t>
            </a:r>
            <a:r>
              <a:rPr kumimoji="0" lang="en-NL" altLang="en-N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controle</a:t>
            </a: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weerspiegelt.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Het is een koudere, meer afstandelijke planeet,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wat past bij de </a:t>
            </a:r>
            <a:r>
              <a:rPr kumimoji="0" lang="en-NL" altLang="en-N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objectieve</a:t>
            </a: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aard van de metingen, waarbij 'ja of nee’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het antwoord is.</a:t>
            </a:r>
          </a:p>
        </p:txBody>
      </p:sp>
      <p:pic>
        <p:nvPicPr>
          <p:cNvPr id="6" name="Picture 5" descr="A planet with rings around it&#10;&#10;AI-generated content may be incorrect.">
            <a:extLst>
              <a:ext uri="{FF2B5EF4-FFF2-40B4-BE49-F238E27FC236}">
                <a16:creationId xmlns:a16="http://schemas.microsoft.com/office/drawing/2014/main" id="{70926B06-989C-AC66-93A9-8331EB84F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9620"/>
            <a:ext cx="3117396" cy="25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9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Customer delight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293672"/>
            <a:ext cx="8229600" cy="2270657"/>
          </a:xfrm>
        </p:spPr>
        <p:txBody>
          <a:bodyPr/>
          <a:lstStyle/>
          <a:p>
            <a:r>
              <a:rPr lang="en-GB" dirty="0"/>
              <a:t>A positive emotional and rational state of mind that leads the customer to </a:t>
            </a:r>
            <a:r>
              <a:rPr lang="en-GB" dirty="0">
                <a:hlinkClick r:id="rId3"/>
              </a:rPr>
              <a:t>enthusiasm</a:t>
            </a:r>
            <a:r>
              <a:rPr lang="en-GB" dirty="0"/>
              <a:t> about the institute.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185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F48B5-A23E-E050-9250-10CF11168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image0048">
            <a:extLst>
              <a:ext uri="{FF2B5EF4-FFF2-40B4-BE49-F238E27FC236}">
                <a16:creationId xmlns:a16="http://schemas.microsoft.com/office/drawing/2014/main" id="{2911C65B-B027-87F7-CC2F-FC6ED44B4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19" y="3715390"/>
            <a:ext cx="3293477" cy="24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50" name="Object 3">
            <a:extLst>
              <a:ext uri="{FF2B5EF4-FFF2-40B4-BE49-F238E27FC236}">
                <a16:creationId xmlns:a16="http://schemas.microsoft.com/office/drawing/2014/main" id="{2A0355D1-138D-8280-842F-66683E11A4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35329" y="1782262"/>
          <a:ext cx="1879430" cy="2684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-foto" r:id="rId3" imgW="1333500" imgH="1905000" progId="MSPhotoEd.3">
                  <p:embed/>
                </p:oleObj>
              </mc:Choice>
              <mc:Fallback>
                <p:oleObj name="Photo Editor-foto" r:id="rId3" imgW="1333500" imgH="1905000" progId="MSPhotoEd.3">
                  <p:embed/>
                  <p:pic>
                    <p:nvPicPr>
                      <p:cNvPr id="27650" name="Object 3">
                        <a:extLst>
                          <a:ext uri="{FF2B5EF4-FFF2-40B4-BE49-F238E27FC236}">
                            <a16:creationId xmlns:a16="http://schemas.microsoft.com/office/drawing/2014/main" id="{2A0355D1-138D-8280-842F-66683E11A4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5329" y="1782262"/>
                        <a:ext cx="1879430" cy="2684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4">
            <a:extLst>
              <a:ext uri="{FF2B5EF4-FFF2-40B4-BE49-F238E27FC236}">
                <a16:creationId xmlns:a16="http://schemas.microsoft.com/office/drawing/2014/main" id="{F6DB8ACA-D1C5-2B93-65C0-0AA006BA7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7624" y="1853860"/>
            <a:ext cx="4510631" cy="255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70"/>
              </a:spcBef>
              <a:spcAft>
                <a:spcPts val="470"/>
              </a:spcAft>
            </a:pPr>
            <a:r>
              <a:rPr lang="nl-NL" altLang="en-US" sz="2256" dirty="0">
                <a:solidFill>
                  <a:srgbClr val="800000"/>
                </a:solidFill>
                <a:latin typeface="Times" pitchFamily="2" charset="0"/>
              </a:rPr>
              <a:t>W. Edwards </a:t>
            </a:r>
            <a:r>
              <a:rPr lang="nl-NL" altLang="en-US" sz="2256" dirty="0" err="1">
                <a:solidFill>
                  <a:srgbClr val="800000"/>
                </a:solidFill>
                <a:latin typeface="Times" pitchFamily="2" charset="0"/>
              </a:rPr>
              <a:t>Deming</a:t>
            </a:r>
            <a:r>
              <a:rPr lang="nl-NL" altLang="en-US" sz="2256" dirty="0">
                <a:solidFill>
                  <a:srgbClr val="800000"/>
                </a:solidFill>
                <a:latin typeface="Times" pitchFamily="2" charset="0"/>
              </a:rPr>
              <a:t>:</a:t>
            </a:r>
          </a:p>
          <a:p>
            <a:pPr>
              <a:spcBef>
                <a:spcPts val="470"/>
              </a:spcBef>
              <a:spcAft>
                <a:spcPts val="470"/>
              </a:spcAft>
            </a:pPr>
            <a:br>
              <a:rPr lang="nl-NL" altLang="en-US" sz="2256" dirty="0">
                <a:solidFill>
                  <a:srgbClr val="800000"/>
                </a:solidFill>
                <a:latin typeface="Times" pitchFamily="2" charset="0"/>
              </a:rPr>
            </a:br>
            <a:r>
              <a:rPr lang="nl-NL" altLang="nl-NL" sz="2256" dirty="0">
                <a:solidFill>
                  <a:srgbClr val="800000"/>
                </a:solidFill>
                <a:latin typeface="Times" pitchFamily="2" charset="0"/>
              </a:rPr>
              <a:t>“</a:t>
            </a:r>
            <a:r>
              <a:rPr lang="nl-NL" altLang="en-US" sz="2256" dirty="0">
                <a:solidFill>
                  <a:srgbClr val="800000"/>
                </a:solidFill>
                <a:latin typeface="Times" pitchFamily="2" charset="0"/>
              </a:rPr>
              <a:t>Meeting </a:t>
            </a:r>
            <a:r>
              <a:rPr lang="nl-NL" altLang="en-US" sz="2256" dirty="0" err="1">
                <a:solidFill>
                  <a:srgbClr val="800000"/>
                </a:solidFill>
                <a:latin typeface="Times" pitchFamily="2" charset="0"/>
              </a:rPr>
              <a:t>expectations</a:t>
            </a:r>
            <a:r>
              <a:rPr lang="nl-NL" altLang="en-US" sz="2256" dirty="0">
                <a:solidFill>
                  <a:srgbClr val="800000"/>
                </a:solidFill>
                <a:latin typeface="Times" pitchFamily="2" charset="0"/>
              </a:rPr>
              <a:t> is </a:t>
            </a:r>
            <a:r>
              <a:rPr lang="nl-NL" altLang="en-US" sz="2256" dirty="0" err="1">
                <a:solidFill>
                  <a:srgbClr val="800000"/>
                </a:solidFill>
                <a:latin typeface="Times" pitchFamily="2" charset="0"/>
              </a:rPr>
              <a:t>not</a:t>
            </a:r>
            <a:r>
              <a:rPr lang="nl-NL" altLang="en-US" sz="2256" dirty="0">
                <a:solidFill>
                  <a:srgbClr val="800000"/>
                </a:solidFill>
                <a:latin typeface="Times" pitchFamily="2" charset="0"/>
              </a:rPr>
              <a:t> </a:t>
            </a:r>
            <a:r>
              <a:rPr lang="nl-NL" altLang="en-US" sz="2256" dirty="0" err="1">
                <a:solidFill>
                  <a:srgbClr val="800000"/>
                </a:solidFill>
                <a:latin typeface="Times" pitchFamily="2" charset="0"/>
              </a:rPr>
              <a:t>enough</a:t>
            </a:r>
            <a:r>
              <a:rPr lang="nl-NL" altLang="nl-NL" sz="2256" dirty="0">
                <a:solidFill>
                  <a:srgbClr val="800000"/>
                </a:solidFill>
                <a:latin typeface="Times" pitchFamily="2" charset="0"/>
              </a:rPr>
              <a:t>”</a:t>
            </a:r>
            <a:r>
              <a:rPr lang="nl-NL" altLang="en-US" sz="2256" dirty="0">
                <a:solidFill>
                  <a:srgbClr val="800000"/>
                </a:solidFill>
                <a:latin typeface="Times" pitchFamily="2" charset="0"/>
              </a:rPr>
              <a:t>.</a:t>
            </a:r>
          </a:p>
          <a:p>
            <a:pPr>
              <a:spcBef>
                <a:spcPts val="470"/>
              </a:spcBef>
              <a:spcAft>
                <a:spcPts val="470"/>
              </a:spcAft>
            </a:pPr>
            <a:endParaRPr lang="nl-NL" altLang="en-US" sz="2256" dirty="0">
              <a:latin typeface="Times" pitchFamily="2" charset="0"/>
            </a:endParaRPr>
          </a:p>
          <a:p>
            <a:pPr>
              <a:spcBef>
                <a:spcPts val="470"/>
              </a:spcBef>
              <a:spcAft>
                <a:spcPts val="470"/>
              </a:spcAft>
            </a:pPr>
            <a:r>
              <a:rPr lang="nl-NL" altLang="en-US" sz="2256" dirty="0">
                <a:solidFill>
                  <a:srgbClr val="000080"/>
                </a:solidFill>
                <a:latin typeface="Time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865902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5745" y="1035604"/>
            <a:ext cx="7772400" cy="1073960"/>
          </a:xfrm>
        </p:spPr>
        <p:txBody>
          <a:bodyPr/>
          <a:lstStyle/>
          <a:p>
            <a:r>
              <a:rPr lang="nl-NL" dirty="0">
                <a:solidFill>
                  <a:srgbClr val="FFC000"/>
                </a:solidFill>
              </a:rPr>
              <a:t>KANO-model</a:t>
            </a:r>
            <a:br>
              <a:rPr lang="nl-NL" dirty="0">
                <a:solidFill>
                  <a:srgbClr val="FFC000"/>
                </a:solidFill>
              </a:rPr>
            </a:br>
            <a:br>
              <a:rPr lang="nl-NL" dirty="0"/>
            </a:br>
            <a:endParaRPr lang="nl-NL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34838" y="1700808"/>
            <a:ext cx="9175908" cy="220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058" tIns="44529" rIns="89058" bIns="44529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890614">
              <a:tabLst>
                <a:tab pos="445306" algn="l"/>
              </a:tabLst>
            </a:pPr>
            <a:r>
              <a:rPr lang="en-GB" altLang="nl-NL" sz="2295" b="1" dirty="0">
                <a:solidFill>
                  <a:srgbClr val="FFC000"/>
                </a:solidFill>
                <a:ea typeface="Times New Roman" pitchFamily="18" charset="0"/>
              </a:rPr>
              <a:t>Must Be:</a:t>
            </a:r>
            <a:r>
              <a:rPr lang="en-GB" altLang="nl-NL" sz="2295" dirty="0">
                <a:solidFill>
                  <a:srgbClr val="FFC000"/>
                </a:solidFill>
                <a:ea typeface="Times New Roman" pitchFamily="18" charset="0"/>
              </a:rPr>
              <a:t> 		The quality characteristic must be present </a:t>
            </a:r>
          </a:p>
          <a:p>
            <a:pPr defTabSz="890614">
              <a:tabLst>
                <a:tab pos="445306" algn="l"/>
              </a:tabLst>
            </a:pPr>
            <a:r>
              <a:rPr lang="en-GB" altLang="nl-NL" sz="2295" dirty="0">
                <a:solidFill>
                  <a:srgbClr val="FFC000"/>
                </a:solidFill>
                <a:ea typeface="Times New Roman" pitchFamily="18" charset="0"/>
              </a:rPr>
              <a:t>				or the customer will go elsewhere.</a:t>
            </a:r>
            <a:endParaRPr lang="nl-NL" altLang="nl-NL" sz="2295" dirty="0">
              <a:solidFill>
                <a:srgbClr val="FFC000"/>
              </a:solidFill>
            </a:endParaRPr>
          </a:p>
          <a:p>
            <a:pPr defTabSz="890614" eaLnBrk="0" hangingPunct="0">
              <a:tabLst>
                <a:tab pos="445306" algn="l"/>
              </a:tabLst>
            </a:pPr>
            <a:r>
              <a:rPr lang="en-GB" altLang="nl-NL" sz="2295" b="1" dirty="0">
                <a:solidFill>
                  <a:srgbClr val="FFC000"/>
                </a:solidFill>
                <a:ea typeface="Times New Roman" pitchFamily="18" charset="0"/>
              </a:rPr>
              <a:t>Performance:</a:t>
            </a:r>
            <a:r>
              <a:rPr lang="en-GB" altLang="nl-NL" sz="2295" dirty="0">
                <a:solidFill>
                  <a:srgbClr val="FFC000"/>
                </a:solidFill>
                <a:ea typeface="Times New Roman" pitchFamily="18" charset="0"/>
              </a:rPr>
              <a:t> 	The better we are at meeting these needs, </a:t>
            </a:r>
          </a:p>
          <a:p>
            <a:pPr lvl="2" defTabSz="890614" eaLnBrk="0" hangingPunct="0"/>
            <a:r>
              <a:rPr lang="en-GB" altLang="nl-NL" sz="2295" dirty="0">
                <a:solidFill>
                  <a:srgbClr val="FFC000"/>
                </a:solidFill>
                <a:ea typeface="Times New Roman" pitchFamily="18" charset="0"/>
              </a:rPr>
              <a:t>		the happier the customer is.</a:t>
            </a:r>
            <a:endParaRPr lang="nl-NL" altLang="nl-NL" sz="2295" dirty="0">
              <a:solidFill>
                <a:srgbClr val="FFC000"/>
              </a:solidFill>
            </a:endParaRPr>
          </a:p>
          <a:p>
            <a:pPr defTabSz="890614" eaLnBrk="0" hangingPunct="0">
              <a:tabLst>
                <a:tab pos="445306" algn="l"/>
              </a:tabLst>
            </a:pPr>
            <a:r>
              <a:rPr lang="en-GB" altLang="nl-NL" sz="2295" b="1" dirty="0">
                <a:solidFill>
                  <a:srgbClr val="FFC000"/>
                </a:solidFill>
                <a:ea typeface="Times New Roman" pitchFamily="18" charset="0"/>
              </a:rPr>
              <a:t>Delighter:</a:t>
            </a:r>
            <a:r>
              <a:rPr lang="en-GB" altLang="nl-NL" sz="2295" dirty="0">
                <a:solidFill>
                  <a:srgbClr val="FFC000"/>
                </a:solidFill>
                <a:ea typeface="Times New Roman" pitchFamily="18" charset="0"/>
              </a:rPr>
              <a:t> 		Those qualities that the customer was not 	</a:t>
            </a:r>
          </a:p>
          <a:p>
            <a:pPr defTabSz="890614" eaLnBrk="0" hangingPunct="0">
              <a:tabLst>
                <a:tab pos="445306" algn="l"/>
              </a:tabLst>
            </a:pPr>
            <a:r>
              <a:rPr lang="en-GB" altLang="nl-NL" sz="2295" dirty="0">
                <a:solidFill>
                  <a:srgbClr val="FFC000"/>
                </a:solidFill>
                <a:ea typeface="Times New Roman" pitchFamily="18" charset="0"/>
              </a:rPr>
              <a:t>				expecting but received as a bonus</a:t>
            </a:r>
            <a:r>
              <a:rPr lang="en-GB" altLang="nl-NL" sz="846" dirty="0">
                <a:solidFill>
                  <a:srgbClr val="FFC000"/>
                </a:solidFill>
                <a:ea typeface="Times New Roman" pitchFamily="18" charset="0"/>
              </a:rPr>
              <a:t>.</a:t>
            </a:r>
            <a:endParaRPr lang="en-GB" altLang="nl-NL" sz="1812" dirty="0">
              <a:solidFill>
                <a:srgbClr val="FFC000"/>
              </a:solidFill>
            </a:endParaRPr>
          </a:p>
        </p:txBody>
      </p:sp>
      <p:pic>
        <p:nvPicPr>
          <p:cNvPr id="1026" name="Picture 2" descr="Noriaki Kano biografie en boeken - Toolshero">
            <a:extLst>
              <a:ext uri="{FF2B5EF4-FFF2-40B4-BE49-F238E27FC236}">
                <a16:creationId xmlns:a16="http://schemas.microsoft.com/office/drawing/2014/main" id="{B59BB4FF-766B-8805-76B9-3DF66A440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8" y="4365104"/>
            <a:ext cx="4355976" cy="218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07238-F8F1-B911-D580-8CFA06ACD04B}"/>
              </a:ext>
            </a:extLst>
          </p:cNvPr>
          <p:cNvSpPr txBox="1"/>
          <p:nvPr/>
        </p:nvSpPr>
        <p:spPr>
          <a:xfrm>
            <a:off x="5004048" y="4509120"/>
            <a:ext cx="289374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NL" sz="100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Kano, N., Nobuhiku S., Fumio T. &amp; Shinichi T. (1984).</a:t>
            </a:r>
          </a:p>
          <a:p>
            <a:pPr>
              <a:spcAft>
                <a:spcPts val="1800"/>
              </a:spcAft>
            </a:pPr>
            <a:r>
              <a:rPr lang="en-NL" sz="100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en-NL" sz="1000" i="1" u="none" strike="noStrike" dirty="0">
                <a:solidFill>
                  <a:srgbClr val="795CB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"Attractive quality and must-be quality"</a:t>
            </a:r>
            <a:r>
              <a:rPr lang="en-NL" sz="100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en-NL" sz="100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1800"/>
              </a:spcAft>
            </a:pPr>
            <a:r>
              <a:rPr lang="en-NL" sz="100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Journal of the Japanese Society for Quality Control</a:t>
            </a:r>
          </a:p>
          <a:p>
            <a:pPr>
              <a:spcAft>
                <a:spcPts val="1800"/>
              </a:spcAft>
            </a:pPr>
            <a:r>
              <a:rPr lang="en-NL" sz="100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14 </a:t>
            </a:r>
            <a:r>
              <a:rPr lang="en-NL" sz="100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(2): 39–48</a:t>
            </a:r>
            <a:endParaRPr lang="en-NL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6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object 2"/>
          <p:cNvSpPr>
            <a:spLocks noChangeArrowheads="1"/>
          </p:cNvSpPr>
          <p:nvPr/>
        </p:nvSpPr>
        <p:spPr bwMode="auto">
          <a:xfrm>
            <a:off x="2000250" y="207121"/>
            <a:ext cx="5143500" cy="644375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nl-NL" sz="2899"/>
          </a:p>
        </p:txBody>
      </p:sp>
    </p:spTree>
    <p:extLst>
      <p:ext uri="{BB962C8B-B14F-4D97-AF65-F5344CB8AC3E}">
        <p14:creationId xmlns:p14="http://schemas.microsoft.com/office/powerpoint/2010/main" val="851917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object 2"/>
          <p:cNvSpPr>
            <a:spLocks noChangeArrowheads="1"/>
          </p:cNvSpPr>
          <p:nvPr/>
        </p:nvSpPr>
        <p:spPr bwMode="auto">
          <a:xfrm>
            <a:off x="0" y="207121"/>
            <a:ext cx="9144000" cy="644375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nl-NL" sz="2899"/>
          </a:p>
        </p:txBody>
      </p:sp>
    </p:spTree>
    <p:extLst>
      <p:ext uri="{BB962C8B-B14F-4D97-AF65-F5344CB8AC3E}">
        <p14:creationId xmlns:p14="http://schemas.microsoft.com/office/powerpoint/2010/main" val="640773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bject 2"/>
          <p:cNvSpPr>
            <a:spLocks noChangeArrowheads="1"/>
          </p:cNvSpPr>
          <p:nvPr/>
        </p:nvSpPr>
        <p:spPr bwMode="auto">
          <a:xfrm>
            <a:off x="0" y="207121"/>
            <a:ext cx="9144000" cy="644375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nl-NL" sz="2899"/>
          </a:p>
        </p:txBody>
      </p:sp>
    </p:spTree>
    <p:extLst>
      <p:ext uri="{BB962C8B-B14F-4D97-AF65-F5344CB8AC3E}">
        <p14:creationId xmlns:p14="http://schemas.microsoft.com/office/powerpoint/2010/main" val="3177357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E3C4B-5AA8-414C-9382-971B1F26C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960" y="943550"/>
            <a:ext cx="7772400" cy="1073960"/>
          </a:xfrm>
        </p:spPr>
        <p:txBody>
          <a:bodyPr/>
          <a:lstStyle/>
          <a:p>
            <a:r>
              <a:rPr lang="en-NL" dirty="0"/>
              <a:t> </a:t>
            </a:r>
            <a:r>
              <a:rPr lang="en-NL" dirty="0">
                <a:solidFill>
                  <a:srgbClr val="FFC000"/>
                </a:solidFill>
              </a:rPr>
              <a:t>Waar was ik?</a:t>
            </a:r>
          </a:p>
        </p:txBody>
      </p:sp>
      <p:pic>
        <p:nvPicPr>
          <p:cNvPr id="4" name="Picture 3" descr="A car parked in a parking lot&#10;&#10;Description automatically generated">
            <a:extLst>
              <a:ext uri="{FF2B5EF4-FFF2-40B4-BE49-F238E27FC236}">
                <a16:creationId xmlns:a16="http://schemas.microsoft.com/office/drawing/2014/main" id="{0069B6B8-7B92-D343-B6D1-F1C151BA7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43" y="2017510"/>
            <a:ext cx="5676644" cy="425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92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person in a military uniform&#10;&#10;Description automatically generated">
            <a:extLst>
              <a:ext uri="{FF2B5EF4-FFF2-40B4-BE49-F238E27FC236}">
                <a16:creationId xmlns:a16="http://schemas.microsoft.com/office/drawing/2014/main" id="{1BC195E5-2DF7-F54F-93C9-0F84D76F5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46" y="207121"/>
            <a:ext cx="4970899" cy="6443758"/>
          </a:xfrm>
          <a:prstGeom prst="rect">
            <a:avLst/>
          </a:prstGeom>
        </p:spPr>
      </p:pic>
      <p:pic>
        <p:nvPicPr>
          <p:cNvPr id="3" name="Picture 2" descr="A picture containing person, man, looking, photo&#10;&#10;Description automatically generated">
            <a:extLst>
              <a:ext uri="{FF2B5EF4-FFF2-40B4-BE49-F238E27FC236}">
                <a16:creationId xmlns:a16="http://schemas.microsoft.com/office/drawing/2014/main" id="{4960D063-5E2C-2347-A609-802FB4624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06" y="207121"/>
            <a:ext cx="4834707" cy="64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15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1482E-C2FF-904D-A947-65ABAC439E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 descr="A picture containing outdoor, person, pink, bear&#10;&#10;Description automatically generated">
            <a:extLst>
              <a:ext uri="{FF2B5EF4-FFF2-40B4-BE49-F238E27FC236}">
                <a16:creationId xmlns:a16="http://schemas.microsoft.com/office/drawing/2014/main" id="{192D6F45-B733-3A41-8A53-427C4B158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2509" y="1032985"/>
            <a:ext cx="6420453" cy="4815339"/>
          </a:xfrm>
          <a:prstGeom prst="rect">
            <a:avLst/>
          </a:prstGeom>
        </p:spPr>
      </p:pic>
      <p:pic>
        <p:nvPicPr>
          <p:cNvPr id="4" name="Picture 3" descr="A picture containing person, outdoor, man, grass&#10;&#10;Description automatically generated">
            <a:extLst>
              <a:ext uri="{FF2B5EF4-FFF2-40B4-BE49-F238E27FC236}">
                <a16:creationId xmlns:a16="http://schemas.microsoft.com/office/drawing/2014/main" id="{253A16ED-0FE9-1E48-B043-1BBE685B7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1875" y="1012591"/>
            <a:ext cx="6443758" cy="483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41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CE93-95FE-5D45-8ABF-0DE3C7025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 descr="A picture containing outdoor, grass, food, sitting&#10;&#10;Description automatically generated">
            <a:extLst>
              <a:ext uri="{FF2B5EF4-FFF2-40B4-BE49-F238E27FC236}">
                <a16:creationId xmlns:a16="http://schemas.microsoft.com/office/drawing/2014/main" id="{72CF4ABF-939C-184F-B380-BF9D43290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5879" y="1143000"/>
            <a:ext cx="6443758" cy="4572000"/>
          </a:xfrm>
          <a:prstGeom prst="rect">
            <a:avLst/>
          </a:prstGeom>
        </p:spPr>
      </p:pic>
      <p:pic>
        <p:nvPicPr>
          <p:cNvPr id="6" name="Picture 5" descr="A picture containing building, outdoor, stone, banana&#10;&#10;Description automatically generated">
            <a:extLst>
              <a:ext uri="{FF2B5EF4-FFF2-40B4-BE49-F238E27FC236}">
                <a16:creationId xmlns:a16="http://schemas.microsoft.com/office/drawing/2014/main" id="{32B7397A-A04E-DD49-9091-07E68FFE6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82" y="207121"/>
            <a:ext cx="4571999" cy="64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8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2DE06-12BD-B185-3E36-F6CA20371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31" y="575335"/>
            <a:ext cx="8229600" cy="1073960"/>
          </a:xfrm>
        </p:spPr>
        <p:txBody>
          <a:bodyPr/>
          <a:lstStyle/>
          <a:p>
            <a:r>
              <a:rPr lang="en-GB" dirty="0" err="1">
                <a:solidFill>
                  <a:srgbClr val="00A7A2"/>
                </a:solidFill>
              </a:rPr>
              <a:t>Frunobulax</a:t>
            </a:r>
            <a:r>
              <a:rPr lang="en-GB" dirty="0">
                <a:solidFill>
                  <a:srgbClr val="00A7A2"/>
                </a:solidFill>
              </a:rPr>
              <a:t>: the artist and the auditor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F86B-7ADA-49C9-4594-C3D0954A1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086570"/>
          </a:xfrm>
        </p:spPr>
        <p:txBody>
          <a:bodyPr/>
          <a:lstStyle/>
          <a:p>
            <a:r>
              <a:rPr lang="en-GB" dirty="0"/>
              <a:t>I need four volunteer artists and t auditors that give feedback.</a:t>
            </a:r>
          </a:p>
          <a:p>
            <a:r>
              <a:rPr lang="en-GB" dirty="0"/>
              <a:t>The artists are requested to draw a “</a:t>
            </a:r>
            <a:r>
              <a:rPr lang="en-GB" dirty="0" err="1"/>
              <a:t>Frunobulax</a:t>
            </a:r>
            <a:r>
              <a:rPr lang="en-GB" dirty="0"/>
              <a:t>” in 5 minutes max.</a:t>
            </a:r>
          </a:p>
        </p:txBody>
      </p:sp>
    </p:spTree>
    <p:extLst>
      <p:ext uri="{BB962C8B-B14F-4D97-AF65-F5344CB8AC3E}">
        <p14:creationId xmlns:p14="http://schemas.microsoft.com/office/powerpoint/2010/main" val="16564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BDF9F-24E7-E642-9260-C284FFBB70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4" name="Picture 3" descr="A dirty area&#10;&#10;Description automatically generated">
            <a:extLst>
              <a:ext uri="{FF2B5EF4-FFF2-40B4-BE49-F238E27FC236}">
                <a16:creationId xmlns:a16="http://schemas.microsoft.com/office/drawing/2014/main" id="{21726BA0-E2CB-D14A-B9F2-9713B367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" y="207121"/>
            <a:ext cx="5952805" cy="6443758"/>
          </a:xfrm>
          <a:prstGeom prst="rect">
            <a:avLst/>
          </a:prstGeom>
        </p:spPr>
      </p:pic>
      <p:pic>
        <p:nvPicPr>
          <p:cNvPr id="5" name="Picture 4" descr="A person wearing a hat&#10;&#10;Description automatically generated">
            <a:extLst>
              <a:ext uri="{FF2B5EF4-FFF2-40B4-BE49-F238E27FC236}">
                <a16:creationId xmlns:a16="http://schemas.microsoft.com/office/drawing/2014/main" id="{BE92B6A1-CE09-3F4C-B9AC-EA86E27DA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87" y="207121"/>
            <a:ext cx="3624614" cy="64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35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449514" y="363741"/>
            <a:ext cx="6324600" cy="787570"/>
          </a:xfrm>
        </p:spPr>
        <p:txBody>
          <a:bodyPr/>
          <a:lstStyle/>
          <a:p>
            <a:pPr defTabSz="396925">
              <a:defRPr/>
            </a:pPr>
            <a:r>
              <a:rPr lang="en-US" sz="3503" dirty="0">
                <a:solidFill>
                  <a:srgbClr val="FFC000"/>
                </a:solidFill>
              </a:rPr>
              <a:t>The Value of a cup of coffee</a:t>
            </a:r>
          </a:p>
        </p:txBody>
      </p:sp>
      <p:sp>
        <p:nvSpPr>
          <p:cNvPr id="75778" name="Text Box 3"/>
          <p:cNvSpPr txBox="1">
            <a:spLocks noChangeArrowheads="1"/>
          </p:cNvSpPr>
          <p:nvPr/>
        </p:nvSpPr>
        <p:spPr bwMode="auto">
          <a:xfrm>
            <a:off x="990602" y="5147337"/>
            <a:ext cx="2209800" cy="397704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89058" tIns="44529" rIns="89058" bIns="44529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Futura" charset="0"/>
              </a:rPr>
              <a:t>Commodities</a:t>
            </a:r>
            <a:endParaRPr lang="en-US" sz="2000" dirty="0">
              <a:latin typeface="Times" charset="0"/>
            </a:endParaRPr>
          </a:p>
        </p:txBody>
      </p:sp>
      <p:sp>
        <p:nvSpPr>
          <p:cNvPr id="475140" name="Line 4"/>
          <p:cNvSpPr>
            <a:spLocks noChangeShapeType="1"/>
          </p:cNvSpPr>
          <p:nvPr/>
        </p:nvSpPr>
        <p:spPr bwMode="auto">
          <a:xfrm flipV="1">
            <a:off x="1066801" y="5648519"/>
            <a:ext cx="609600" cy="572778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lIns="89058" tIns="44529" rIns="89058" bIns="44529" anchor="ctr"/>
          <a:lstStyle/>
          <a:p>
            <a:pPr>
              <a:defRPr/>
            </a:pPr>
            <a:endParaRPr lang="en-US" sz="1812" dirty="0">
              <a:latin typeface="Arial" charset="0"/>
            </a:endParaRPr>
          </a:p>
        </p:txBody>
      </p:sp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1524002" y="5863309"/>
            <a:ext cx="1252265" cy="53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058" tIns="44529" rIns="89058" bIns="44529">
            <a:spAutoFit/>
          </a:bodyPr>
          <a:lstStyle/>
          <a:p>
            <a:r>
              <a:rPr lang="en-US" sz="2899" dirty="0">
                <a:solidFill>
                  <a:srgbClr val="C00000"/>
                </a:solidFill>
                <a:latin typeface="Times" charset="0"/>
              </a:rPr>
              <a:t>Extract</a:t>
            </a:r>
          </a:p>
        </p:txBody>
      </p:sp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2209801" y="3930183"/>
            <a:ext cx="1920875" cy="397704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89058" tIns="44529" rIns="89058" bIns="44529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Futura" charset="0"/>
              </a:rPr>
              <a:t>Goods</a:t>
            </a:r>
            <a:endParaRPr lang="en-US" sz="2000" dirty="0">
              <a:latin typeface="Times" charset="0"/>
            </a:endParaRPr>
          </a:p>
        </p:txBody>
      </p:sp>
      <p:sp>
        <p:nvSpPr>
          <p:cNvPr id="475143" name="Line 7"/>
          <p:cNvSpPr>
            <a:spLocks noChangeShapeType="1"/>
          </p:cNvSpPr>
          <p:nvPr/>
        </p:nvSpPr>
        <p:spPr bwMode="auto">
          <a:xfrm flipV="1">
            <a:off x="2286000" y="4431363"/>
            <a:ext cx="609600" cy="572778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lIns="89058" tIns="44529" rIns="89058" bIns="44529" anchor="ctr"/>
          <a:lstStyle/>
          <a:p>
            <a:pPr>
              <a:defRPr/>
            </a:pPr>
            <a:endParaRPr lang="en-US" sz="1812" dirty="0">
              <a:latin typeface="Arial" charset="0"/>
            </a:endParaRPr>
          </a:p>
        </p:txBody>
      </p:sp>
      <p:sp>
        <p:nvSpPr>
          <p:cNvPr id="75783" name="Text Box 8"/>
          <p:cNvSpPr txBox="1">
            <a:spLocks noChangeArrowheads="1"/>
          </p:cNvSpPr>
          <p:nvPr/>
        </p:nvSpPr>
        <p:spPr bwMode="auto">
          <a:xfrm>
            <a:off x="2743200" y="4646155"/>
            <a:ext cx="1026241" cy="53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058" tIns="44529" rIns="89058" bIns="44529">
            <a:spAutoFit/>
          </a:bodyPr>
          <a:lstStyle/>
          <a:p>
            <a:r>
              <a:rPr lang="en-US" sz="2899" dirty="0">
                <a:solidFill>
                  <a:srgbClr val="C00000"/>
                </a:solidFill>
                <a:latin typeface="Times" charset="0"/>
              </a:rPr>
              <a:t>Make</a:t>
            </a:r>
          </a:p>
        </p:txBody>
      </p:sp>
      <p:sp>
        <p:nvSpPr>
          <p:cNvPr id="75784" name="Text Box 9"/>
          <p:cNvSpPr txBox="1">
            <a:spLocks noChangeArrowheads="1"/>
          </p:cNvSpPr>
          <p:nvPr/>
        </p:nvSpPr>
        <p:spPr bwMode="auto">
          <a:xfrm>
            <a:off x="3429000" y="2713029"/>
            <a:ext cx="1920875" cy="397704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89058" tIns="44529" rIns="89058" bIns="44529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Futura" charset="0"/>
              </a:rPr>
              <a:t>Services</a:t>
            </a:r>
            <a:endParaRPr lang="en-US" sz="2000" dirty="0">
              <a:latin typeface="Times" charset="0"/>
            </a:endParaRPr>
          </a:p>
        </p:txBody>
      </p:sp>
      <p:sp>
        <p:nvSpPr>
          <p:cNvPr id="475146" name="Line 10"/>
          <p:cNvSpPr>
            <a:spLocks noChangeShapeType="1"/>
          </p:cNvSpPr>
          <p:nvPr/>
        </p:nvSpPr>
        <p:spPr bwMode="auto">
          <a:xfrm flipV="1">
            <a:off x="3505202" y="3214209"/>
            <a:ext cx="609600" cy="572778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lIns="89058" tIns="44529" rIns="89058" bIns="44529" anchor="ctr"/>
          <a:lstStyle/>
          <a:p>
            <a:pPr>
              <a:defRPr/>
            </a:pPr>
            <a:endParaRPr lang="en-US" sz="1812" dirty="0">
              <a:latin typeface="Arial" charset="0"/>
            </a:endParaRPr>
          </a:p>
        </p:txBody>
      </p:sp>
      <p:sp>
        <p:nvSpPr>
          <p:cNvPr id="75786" name="Text Box 11"/>
          <p:cNvSpPr txBox="1">
            <a:spLocks noChangeArrowheads="1"/>
          </p:cNvSpPr>
          <p:nvPr/>
        </p:nvSpPr>
        <p:spPr bwMode="auto">
          <a:xfrm>
            <a:off x="3962402" y="3429001"/>
            <a:ext cx="1292339" cy="53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058" tIns="44529" rIns="89058" bIns="44529">
            <a:spAutoFit/>
          </a:bodyPr>
          <a:lstStyle/>
          <a:p>
            <a:r>
              <a:rPr lang="en-US" sz="2899" dirty="0">
                <a:solidFill>
                  <a:srgbClr val="C00000"/>
                </a:solidFill>
                <a:latin typeface="Times" charset="0"/>
              </a:rPr>
              <a:t>Deliver</a:t>
            </a:r>
          </a:p>
        </p:txBody>
      </p:sp>
      <p:sp>
        <p:nvSpPr>
          <p:cNvPr id="75787" name="Text Box 12"/>
          <p:cNvSpPr txBox="1">
            <a:spLocks noChangeArrowheads="1"/>
          </p:cNvSpPr>
          <p:nvPr/>
        </p:nvSpPr>
        <p:spPr bwMode="auto">
          <a:xfrm>
            <a:off x="4648201" y="1495874"/>
            <a:ext cx="2133600" cy="397704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89058" tIns="44529" rIns="89058" bIns="44529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Futura" charset="0"/>
              </a:rPr>
              <a:t>Experiences</a:t>
            </a:r>
            <a:endParaRPr lang="en-US" sz="2000" dirty="0">
              <a:latin typeface="Times" charset="0"/>
            </a:endParaRPr>
          </a:p>
        </p:txBody>
      </p:sp>
      <p:sp>
        <p:nvSpPr>
          <p:cNvPr id="475149" name="Line 13"/>
          <p:cNvSpPr>
            <a:spLocks noChangeShapeType="1"/>
          </p:cNvSpPr>
          <p:nvPr/>
        </p:nvSpPr>
        <p:spPr bwMode="auto">
          <a:xfrm flipV="1">
            <a:off x="4724401" y="1997056"/>
            <a:ext cx="609600" cy="572778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lIns="89058" tIns="44529" rIns="89058" bIns="44529" anchor="ctr"/>
          <a:lstStyle/>
          <a:p>
            <a:pPr>
              <a:defRPr/>
            </a:pPr>
            <a:endParaRPr lang="en-US" sz="1812" dirty="0">
              <a:latin typeface="Arial" charset="0"/>
            </a:endParaRPr>
          </a:p>
        </p:txBody>
      </p:sp>
      <p:sp>
        <p:nvSpPr>
          <p:cNvPr id="75789" name="Text Box 14"/>
          <p:cNvSpPr txBox="1">
            <a:spLocks noChangeArrowheads="1"/>
          </p:cNvSpPr>
          <p:nvPr/>
        </p:nvSpPr>
        <p:spPr bwMode="auto">
          <a:xfrm>
            <a:off x="5181603" y="2211847"/>
            <a:ext cx="1005402" cy="53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058" tIns="44529" rIns="89058" bIns="44529">
            <a:spAutoFit/>
          </a:bodyPr>
          <a:lstStyle/>
          <a:p>
            <a:r>
              <a:rPr lang="en-US" sz="2899" dirty="0">
                <a:solidFill>
                  <a:srgbClr val="C00000"/>
                </a:solidFill>
                <a:latin typeface="Times" charset="0"/>
              </a:rPr>
              <a:t>Stage</a:t>
            </a:r>
          </a:p>
        </p:txBody>
      </p:sp>
      <p:pic>
        <p:nvPicPr>
          <p:cNvPr id="75790" name="Picture 15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797799" y="2508465"/>
            <a:ext cx="1577612" cy="1126804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75791" name="Text Box 16"/>
          <p:cNvSpPr txBox="1">
            <a:spLocks noChangeArrowheads="1"/>
          </p:cNvSpPr>
          <p:nvPr/>
        </p:nvSpPr>
        <p:spPr bwMode="auto">
          <a:xfrm>
            <a:off x="3498851" y="5075739"/>
            <a:ext cx="740906" cy="62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058" tIns="44529" rIns="89058" bIns="44529">
            <a:spAutoFit/>
          </a:bodyPr>
          <a:lstStyle/>
          <a:p>
            <a:r>
              <a:rPr lang="en-US" sz="3503" b="1" dirty="0">
                <a:solidFill>
                  <a:srgbClr val="C00000"/>
                </a:solidFill>
                <a:latin typeface="Times" charset="0"/>
              </a:rPr>
              <a:t>.02</a:t>
            </a:r>
          </a:p>
        </p:txBody>
      </p:sp>
      <p:sp>
        <p:nvSpPr>
          <p:cNvPr id="75792" name="Text Box 17"/>
          <p:cNvSpPr txBox="1">
            <a:spLocks noChangeArrowheads="1"/>
          </p:cNvSpPr>
          <p:nvPr/>
        </p:nvSpPr>
        <p:spPr bwMode="auto">
          <a:xfrm>
            <a:off x="4572002" y="3930183"/>
            <a:ext cx="853117" cy="62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058" tIns="44529" rIns="89058" bIns="44529">
            <a:spAutoFit/>
          </a:bodyPr>
          <a:lstStyle/>
          <a:p>
            <a:r>
              <a:rPr lang="en-US" sz="3503" b="1" dirty="0">
                <a:solidFill>
                  <a:srgbClr val="C00000"/>
                </a:solidFill>
                <a:latin typeface="Times" charset="0"/>
              </a:rPr>
              <a:t>.10 </a:t>
            </a:r>
          </a:p>
        </p:txBody>
      </p:sp>
      <p:sp>
        <p:nvSpPr>
          <p:cNvPr id="75793" name="Text Box 18"/>
          <p:cNvSpPr txBox="1">
            <a:spLocks noChangeArrowheads="1"/>
          </p:cNvSpPr>
          <p:nvPr/>
        </p:nvSpPr>
        <p:spPr bwMode="auto">
          <a:xfrm>
            <a:off x="5715002" y="2641431"/>
            <a:ext cx="965327" cy="62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058" tIns="44529" rIns="89058" bIns="44529">
            <a:spAutoFit/>
          </a:bodyPr>
          <a:lstStyle/>
          <a:p>
            <a:r>
              <a:rPr lang="en-US" sz="3503" b="1" dirty="0">
                <a:solidFill>
                  <a:srgbClr val="C00000"/>
                </a:solidFill>
                <a:latin typeface="Times" charset="0"/>
              </a:rPr>
              <a:t>1.00</a:t>
            </a:r>
          </a:p>
        </p:txBody>
      </p:sp>
      <p:sp>
        <p:nvSpPr>
          <p:cNvPr id="75794" name="Text Box 19"/>
          <p:cNvSpPr txBox="1">
            <a:spLocks noChangeArrowheads="1"/>
          </p:cNvSpPr>
          <p:nvPr/>
        </p:nvSpPr>
        <p:spPr bwMode="auto">
          <a:xfrm>
            <a:off x="7010401" y="1424276"/>
            <a:ext cx="965327" cy="62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058" tIns="44529" rIns="89058" bIns="44529">
            <a:spAutoFit/>
          </a:bodyPr>
          <a:lstStyle/>
          <a:p>
            <a:r>
              <a:rPr lang="en-US" sz="3503" b="1" dirty="0">
                <a:solidFill>
                  <a:srgbClr val="C00000"/>
                </a:solidFill>
                <a:latin typeface="Times" charset="0"/>
              </a:rPr>
              <a:t>3.00</a:t>
            </a:r>
          </a:p>
        </p:txBody>
      </p:sp>
      <p:sp>
        <p:nvSpPr>
          <p:cNvPr id="75795" name="Text Box 20"/>
          <p:cNvSpPr txBox="1">
            <a:spLocks noChangeArrowheads="1"/>
          </p:cNvSpPr>
          <p:nvPr/>
        </p:nvSpPr>
        <p:spPr bwMode="auto">
          <a:xfrm>
            <a:off x="1050926" y="1695749"/>
            <a:ext cx="179920" cy="53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058" tIns="44529" rIns="89058" bIns="44529">
            <a:spAutoFit/>
          </a:bodyPr>
          <a:lstStyle/>
          <a:p>
            <a:endParaRPr lang="nl-NL" sz="2899">
              <a:latin typeface="Times" charset="0"/>
            </a:endParaRPr>
          </a:p>
        </p:txBody>
      </p:sp>
      <p:pic>
        <p:nvPicPr>
          <p:cNvPr id="103426" name="Picture 2" descr="Afbeeldingsresultaat voor koffieb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4592" y="5178020"/>
            <a:ext cx="1819085" cy="1288752"/>
          </a:xfrm>
          <a:prstGeom prst="rect">
            <a:avLst/>
          </a:prstGeom>
          <a:noFill/>
        </p:spPr>
      </p:pic>
      <p:pic>
        <p:nvPicPr>
          <p:cNvPr id="103428" name="Picture 4" descr="Afbeeldingsresultaat voor grof gemalen koff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288" y="3705161"/>
            <a:ext cx="1288752" cy="1288752"/>
          </a:xfrm>
          <a:prstGeom prst="rect">
            <a:avLst/>
          </a:prstGeom>
          <a:noFill/>
        </p:spPr>
      </p:pic>
      <p:pic>
        <p:nvPicPr>
          <p:cNvPr id="103430" name="Picture 6" descr="Afbeeldingsresultaat voor koff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4228" y="1127658"/>
            <a:ext cx="1749020" cy="1207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758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  <p:bldP spid="75780" grpId="0"/>
      <p:bldP spid="75781" grpId="0" animBg="1"/>
      <p:bldP spid="75783" grpId="0"/>
      <p:bldP spid="75784" grpId="0" animBg="1"/>
      <p:bldP spid="75786" grpId="0"/>
      <p:bldP spid="75787" grpId="0" animBg="1"/>
      <p:bldP spid="75789" grpId="0"/>
      <p:bldP spid="75791" grpId="0"/>
      <p:bldP spid="75792" grpId="0"/>
      <p:bldP spid="75793" grpId="0"/>
      <p:bldP spid="7579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47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21"/>
            <a:ext cx="8591678" cy="64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9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80F7D-EE15-AC42-91C2-D7A02A1D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69" y="851496"/>
            <a:ext cx="7358062" cy="1012591"/>
          </a:xfrm>
        </p:spPr>
        <p:txBody>
          <a:bodyPr/>
          <a:lstStyle/>
          <a:p>
            <a:r>
              <a:rPr lang="en-NL" dirty="0">
                <a:solidFill>
                  <a:srgbClr val="FFC000"/>
                </a:solidFill>
              </a:rPr>
              <a:t>Disney</a:t>
            </a:r>
          </a:p>
        </p:txBody>
      </p:sp>
      <p:pic>
        <p:nvPicPr>
          <p:cNvPr id="3" name="A Warm Welcome | Disneyland &amp; Walt Disney World Resort.mp4" descr="A Warm Welcome | Disneyland &amp; Walt Disney World Resort.mp4">
            <a:hlinkClick r:id="" action="ppaction://media"/>
            <a:extLst>
              <a:ext uri="{FF2B5EF4-FFF2-40B4-BE49-F238E27FC236}">
                <a16:creationId xmlns:a16="http://schemas.microsoft.com/office/drawing/2014/main" id="{0C65F7B1-0C2A-F04A-A8B6-1CB9AC24C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094" y="2048195"/>
            <a:ext cx="6535813" cy="36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8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853862"/>
            <a:ext cx="5334000" cy="240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632068" y="4502963"/>
            <a:ext cx="4532009" cy="127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58" tIns="44529" rIns="89058" bIns="4452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sz="3866" dirty="0">
                <a:solidFill>
                  <a:srgbClr val="FFC000"/>
                </a:solidFill>
              </a:rPr>
              <a:t>It’s the same as zero!</a:t>
            </a:r>
          </a:p>
          <a:p>
            <a:pPr algn="ctr"/>
            <a:r>
              <a:rPr lang="en-US" sz="3866" dirty="0">
                <a:solidFill>
                  <a:srgbClr val="FFC000"/>
                </a:solidFill>
              </a:rPr>
              <a:t>Neither good nor bad.</a:t>
            </a:r>
          </a:p>
        </p:txBody>
      </p:sp>
      <p:sp>
        <p:nvSpPr>
          <p:cNvPr id="29700" name="Rectangle 18"/>
          <p:cNvSpPr>
            <a:spLocks noGrp="1" noChangeArrowheads="1"/>
          </p:cNvSpPr>
          <p:nvPr>
            <p:ph type="title"/>
          </p:nvPr>
        </p:nvSpPr>
        <p:spPr>
          <a:xfrm>
            <a:off x="685800" y="923096"/>
            <a:ext cx="7772400" cy="787570"/>
          </a:xfrm>
        </p:spPr>
        <p:txBody>
          <a:bodyPr/>
          <a:lstStyle/>
          <a:p>
            <a:r>
              <a:rPr lang="en-US" sz="3503" dirty="0">
                <a:solidFill>
                  <a:srgbClr val="FFC000"/>
                </a:solidFill>
              </a:rPr>
              <a:t>Customer Satisfaction is a fool’s gold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80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37531" y="1587927"/>
            <a:ext cx="7694733" cy="250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58" tIns="44529" rIns="89058" bIns="44529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8" charset="0"/>
                <a:ea typeface="ＭＳ Ｐゴシック" pitchFamily="-108" charset="-128"/>
              </a:defRPr>
            </a:lvl9pPr>
          </a:lstStyle>
          <a:p>
            <a:r>
              <a:rPr lang="en-US" sz="3141" dirty="0"/>
              <a:t>Most businesses measure loyalty</a:t>
            </a:r>
          </a:p>
          <a:p>
            <a:r>
              <a:rPr lang="en-US" sz="3141" dirty="0"/>
              <a:t>by repeat business.</a:t>
            </a:r>
          </a:p>
          <a:p>
            <a:r>
              <a:rPr lang="en-US" sz="3141" dirty="0"/>
              <a:t>Healthcare institutes and schools can measure </a:t>
            </a:r>
          </a:p>
          <a:p>
            <a:r>
              <a:rPr lang="en-US" sz="3141" dirty="0"/>
              <a:t>loyalty by word of mouth…those who sing </a:t>
            </a:r>
          </a:p>
          <a:p>
            <a:r>
              <a:rPr lang="en-US" sz="3141" dirty="0"/>
              <a:t>our praises</a:t>
            </a:r>
            <a:r>
              <a:rPr lang="en-US" sz="314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36705"/>
            <a:ext cx="7772400" cy="787570"/>
          </a:xfrm>
          <a:noFill/>
        </p:spPr>
        <p:txBody>
          <a:bodyPr/>
          <a:lstStyle/>
          <a:p>
            <a:r>
              <a:rPr lang="en-US" sz="3503" dirty="0">
                <a:solidFill>
                  <a:srgbClr val="FFC000"/>
                </a:solidFill>
              </a:rPr>
              <a:t>Measuring Loyalty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4001779"/>
            <a:ext cx="3276600" cy="238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224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5745" y="1772033"/>
            <a:ext cx="7772400" cy="1073960"/>
          </a:xfrm>
        </p:spPr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Net promoter score: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How surely will you recommend us to a friend or colleague ?</a:t>
            </a:r>
          </a:p>
        </p:txBody>
      </p:sp>
    </p:spTree>
    <p:extLst>
      <p:ext uri="{BB962C8B-B14F-4D97-AF65-F5344CB8AC3E}">
        <p14:creationId xmlns:p14="http://schemas.microsoft.com/office/powerpoint/2010/main" val="20031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F59FD-1425-19DB-E700-527C45C3A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3C73A-7B2D-12C9-31F7-0ACC26416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382936">
              <a:defRPr/>
            </a:pPr>
            <a:r>
              <a:rPr lang="nl-NL" sz="3383" dirty="0">
                <a:solidFill>
                  <a:srgbClr val="FFC000"/>
                </a:solidFill>
              </a:rPr>
              <a:t>CONTINUOUS IMPROVEMENT</a:t>
            </a:r>
          </a:p>
        </p:txBody>
      </p:sp>
      <p:grpSp>
        <p:nvGrpSpPr>
          <p:cNvPr id="25602" name="Group 4">
            <a:extLst>
              <a:ext uri="{FF2B5EF4-FFF2-40B4-BE49-F238E27FC236}">
                <a16:creationId xmlns:a16="http://schemas.microsoft.com/office/drawing/2014/main" id="{10D80C9B-B418-9211-36AB-9B9EAADE4DC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08794" y="2469895"/>
            <a:ext cx="5369799" cy="3221879"/>
            <a:chOff x="2200" y="1141"/>
            <a:chExt cx="7200" cy="4320"/>
          </a:xfrm>
        </p:grpSpPr>
        <p:sp>
          <p:nvSpPr>
            <p:cNvPr id="25607" name="AutoShape 5">
              <a:extLst>
                <a:ext uri="{FF2B5EF4-FFF2-40B4-BE49-F238E27FC236}">
                  <a16:creationId xmlns:a16="http://schemas.microsoft.com/office/drawing/2014/main" id="{ED6654CE-D458-F83B-8299-D6D534871DE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0" y="1141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nl-NL" altLang="en-US" sz="1691"/>
            </a:p>
          </p:txBody>
        </p:sp>
        <p:sp>
          <p:nvSpPr>
            <p:cNvPr id="25608" name="Line 6">
              <a:extLst>
                <a:ext uri="{FF2B5EF4-FFF2-40B4-BE49-F238E27FC236}">
                  <a16:creationId xmlns:a16="http://schemas.microsoft.com/office/drawing/2014/main" id="{3DB5E0A7-857C-A045-2EF8-EBF488A168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" y="2005"/>
              <a:ext cx="0" cy="1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25609" name="Line 7">
              <a:extLst>
                <a:ext uri="{FF2B5EF4-FFF2-40B4-BE49-F238E27FC236}">
                  <a16:creationId xmlns:a16="http://schemas.microsoft.com/office/drawing/2014/main" id="{9AD928FA-F595-5079-1DCF-61D5DB15BE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" y="3157"/>
              <a:ext cx="14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25610" name="Line 8">
              <a:extLst>
                <a:ext uri="{FF2B5EF4-FFF2-40B4-BE49-F238E27FC236}">
                  <a16:creationId xmlns:a16="http://schemas.microsoft.com/office/drawing/2014/main" id="{96BEB8D5-8837-DC7D-199C-BB6A02965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" y="2869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25611" name="Line 9">
              <a:extLst>
                <a:ext uri="{FF2B5EF4-FFF2-40B4-BE49-F238E27FC236}">
                  <a16:creationId xmlns:a16="http://schemas.microsoft.com/office/drawing/2014/main" id="{B14DDDB9-CBF4-568E-12A8-D36F0181DC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0" y="2581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25612" name="Line 10">
              <a:extLst>
                <a:ext uri="{FF2B5EF4-FFF2-40B4-BE49-F238E27FC236}">
                  <a16:creationId xmlns:a16="http://schemas.microsoft.com/office/drawing/2014/main" id="{B2AC0461-20C7-CD45-7967-49865A147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0" y="2581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25613" name="Line 11">
              <a:extLst>
                <a:ext uri="{FF2B5EF4-FFF2-40B4-BE49-F238E27FC236}">
                  <a16:creationId xmlns:a16="http://schemas.microsoft.com/office/drawing/2014/main" id="{08F8E0F6-E961-6006-DE0A-2A2DE6A1C1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28" y="2293"/>
              <a:ext cx="1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25614" name="Line 12">
              <a:extLst>
                <a:ext uri="{FF2B5EF4-FFF2-40B4-BE49-F238E27FC236}">
                  <a16:creationId xmlns:a16="http://schemas.microsoft.com/office/drawing/2014/main" id="{5FD3DFEE-F0DE-7380-9D9F-663A5ABC61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8" y="2293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25615" name="Line 13">
              <a:extLst>
                <a:ext uri="{FF2B5EF4-FFF2-40B4-BE49-F238E27FC236}">
                  <a16:creationId xmlns:a16="http://schemas.microsoft.com/office/drawing/2014/main" id="{B75529EF-4A71-575E-0218-2D7B78E4A3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6" y="2005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25616" name="Line 14">
              <a:extLst>
                <a:ext uri="{FF2B5EF4-FFF2-40B4-BE49-F238E27FC236}">
                  <a16:creationId xmlns:a16="http://schemas.microsoft.com/office/drawing/2014/main" id="{8CA5B6A6-EAD4-C25A-B9D1-F18C5786F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6" y="2005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</p:grpSp>
      <p:pic>
        <p:nvPicPr>
          <p:cNvPr id="25603" name="Picture 2" descr="C:\windows\Profiles\everard\Mijn documenten\ad en everard\training\Assessorcursus\kaizen of1.pcx">
            <a:extLst>
              <a:ext uri="{FF2B5EF4-FFF2-40B4-BE49-F238E27FC236}">
                <a16:creationId xmlns:a16="http://schemas.microsoft.com/office/drawing/2014/main" id="{D04D9C4F-BE84-AB9F-F71D-D68559EE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68" y="2932294"/>
            <a:ext cx="2658201" cy="336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kstvak 16">
            <a:extLst>
              <a:ext uri="{FF2B5EF4-FFF2-40B4-BE49-F238E27FC236}">
                <a16:creationId xmlns:a16="http://schemas.microsoft.com/office/drawing/2014/main" id="{7E9311C0-76BE-D994-1889-63720AA08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918" y="2474369"/>
            <a:ext cx="965072" cy="35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691" dirty="0" err="1"/>
              <a:t>quality</a:t>
            </a:r>
            <a:endParaRPr lang="nl-NL" altLang="en-US" sz="1691" dirty="0"/>
          </a:p>
        </p:txBody>
      </p:sp>
      <p:sp>
        <p:nvSpPr>
          <p:cNvPr id="25605" name="Tekstvak 17">
            <a:extLst>
              <a:ext uri="{FF2B5EF4-FFF2-40B4-BE49-F238E27FC236}">
                <a16:creationId xmlns:a16="http://schemas.microsoft.com/office/drawing/2014/main" id="{E15CB2DE-15BE-25A4-4034-FBB0180ED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976" y="4036087"/>
            <a:ext cx="826352" cy="35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691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72227436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C2810-2457-7483-697A-9F7FAD164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E5CCFE-DAB3-48F8-2C2F-761AEA5D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382936">
              <a:defRPr/>
            </a:pPr>
            <a:r>
              <a:rPr lang="nl-NL" b="1" dirty="0">
                <a:solidFill>
                  <a:srgbClr val="FFC000"/>
                </a:solidFill>
              </a:rPr>
              <a:t>IMAI: KAIZEN</a:t>
            </a:r>
          </a:p>
        </p:txBody>
      </p:sp>
      <p:pic>
        <p:nvPicPr>
          <p:cNvPr id="30722" name="Afbeelding 4" descr="masaaki%20imai%20gemba%20kaizen.jpg">
            <a:extLst>
              <a:ext uri="{FF2B5EF4-FFF2-40B4-BE49-F238E27FC236}">
                <a16:creationId xmlns:a16="http://schemas.microsoft.com/office/drawing/2014/main" id="{DF34B753-9956-727B-403F-412A5283F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7" y="1844824"/>
            <a:ext cx="2922064" cy="364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Afbeelding 5" descr="kaizen-japanse-tekens-met-uitleg.jpg">
            <a:extLst>
              <a:ext uri="{FF2B5EF4-FFF2-40B4-BE49-F238E27FC236}">
                <a16:creationId xmlns:a16="http://schemas.microsoft.com/office/drawing/2014/main" id="{65FE6D57-CFD4-3A7C-5E18-A940FE61E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17" y="1844823"/>
            <a:ext cx="4207833" cy="364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60209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B92A9-8D98-D091-A629-F7A691A00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CDE90-7066-950C-8257-F52CEFDD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Continuous Improvement</a:t>
            </a:r>
          </a:p>
        </p:txBody>
      </p:sp>
      <p:pic>
        <p:nvPicPr>
          <p:cNvPr id="4" name="Online Media 3" descr="1.1 Masaaki Imai - Definition of KAIZEN">
            <a:hlinkClick r:id="" action="ppaction://media"/>
            <a:extLst>
              <a:ext uri="{FF2B5EF4-FFF2-40B4-BE49-F238E27FC236}">
                <a16:creationId xmlns:a16="http://schemas.microsoft.com/office/drawing/2014/main" id="{449C6956-0FEA-FC8A-2058-92ACE26958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004" y="1331640"/>
            <a:ext cx="7557992" cy="4251730"/>
          </a:xfrm>
        </p:spPr>
      </p:pic>
    </p:spTree>
    <p:extLst>
      <p:ext uri="{BB962C8B-B14F-4D97-AF65-F5344CB8AC3E}">
        <p14:creationId xmlns:p14="http://schemas.microsoft.com/office/powerpoint/2010/main" val="52200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8D79-D812-747D-ADF7-1D61C3E0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1228"/>
            <a:ext cx="8229600" cy="1073960"/>
          </a:xfrm>
        </p:spPr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Judgment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1E4AA-604A-15D4-8361-9613E701B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2709"/>
            <a:ext cx="8229600" cy="4252582"/>
          </a:xfrm>
        </p:spPr>
        <p:txBody>
          <a:bodyPr/>
          <a:lstStyle/>
          <a:p>
            <a:r>
              <a:rPr lang="en-GB" dirty="0"/>
              <a:t>The auditors judge the quality of the drawing on four criteria (on score sheet, 0-25) and gives a total score (0-100):</a:t>
            </a:r>
          </a:p>
          <a:p>
            <a:pPr lvl="1"/>
            <a:r>
              <a:rPr lang="en-GB" dirty="0"/>
              <a:t>Technique</a:t>
            </a:r>
          </a:p>
          <a:p>
            <a:pPr lvl="1"/>
            <a:r>
              <a:rPr lang="en-GB" dirty="0"/>
              <a:t>Use of colours</a:t>
            </a:r>
          </a:p>
          <a:p>
            <a:pPr lvl="1"/>
            <a:r>
              <a:rPr lang="en-GB" dirty="0"/>
              <a:t>Creativity</a:t>
            </a:r>
          </a:p>
          <a:p>
            <a:pPr lvl="1"/>
            <a:r>
              <a:rPr lang="en-GB" dirty="0"/>
              <a:t>Emotional value</a:t>
            </a:r>
          </a:p>
        </p:txBody>
      </p:sp>
    </p:spTree>
    <p:extLst>
      <p:ext uri="{BB962C8B-B14F-4D97-AF65-F5344CB8AC3E}">
        <p14:creationId xmlns:p14="http://schemas.microsoft.com/office/powerpoint/2010/main" val="9259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63B26-8BAB-E4DB-CA29-F7CABD679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>
            <a:extLst>
              <a:ext uri="{FF2B5EF4-FFF2-40B4-BE49-F238E27FC236}">
                <a16:creationId xmlns:a16="http://schemas.microsoft.com/office/drawing/2014/main" id="{5AA55B97-8A1D-F9C4-6BA8-4657EDAAE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5192" y="344797"/>
            <a:ext cx="6913615" cy="960597"/>
          </a:xfrm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82936">
              <a:defRPr/>
            </a:pPr>
            <a:r>
              <a:rPr lang="nl-NL" sz="4349" b="1" dirty="0">
                <a:solidFill>
                  <a:srgbClr val="FFC000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PDSA-</a:t>
            </a:r>
            <a:r>
              <a:rPr lang="nl-NL" sz="4349" b="1" dirty="0" err="1">
                <a:solidFill>
                  <a:srgbClr val="FFC000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circle</a:t>
            </a:r>
            <a:endParaRPr lang="nl-NL" sz="4349" b="1" dirty="0">
              <a:solidFill>
                <a:srgbClr val="FFC000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7169" name="Rectangle 2">
            <a:extLst>
              <a:ext uri="{FF2B5EF4-FFF2-40B4-BE49-F238E27FC236}">
                <a16:creationId xmlns:a16="http://schemas.microsoft.com/office/drawing/2014/main" id="{31B289D9-3A39-05B1-1C68-EF343593FF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15939" y="3528939"/>
            <a:ext cx="6913615" cy="747296"/>
          </a:xfrm>
        </p:spPr>
        <p:txBody>
          <a:bodyPr/>
          <a:lstStyle/>
          <a:p>
            <a:pPr marL="292277" indent="-292277" algn="ctr" defTabSz="382936">
              <a:spcBef>
                <a:spcPts val="1215"/>
              </a:spcBef>
              <a:buNone/>
              <a:defRPr/>
            </a:pPr>
            <a:endParaRPr lang="nl-NL" sz="235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292277" indent="-292277" algn="ctr" defTabSz="382936">
              <a:spcBef>
                <a:spcPts val="1215"/>
              </a:spcBef>
              <a:buNone/>
              <a:defRPr/>
            </a:pPr>
            <a:endParaRPr lang="nl-NL" sz="235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2" name="Picture 1" descr="Plan Do Study Act Cycle (PDSA) | Whāraurau">
            <a:extLst>
              <a:ext uri="{FF2B5EF4-FFF2-40B4-BE49-F238E27FC236}">
                <a16:creationId xmlns:a16="http://schemas.microsoft.com/office/drawing/2014/main" id="{CD73B3EB-CF24-43B1-D4D1-8698B95F0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06" y="1759490"/>
            <a:ext cx="5943131" cy="33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65AAA6-0317-EF3D-1B7F-9FAB7DFA6E05}"/>
              </a:ext>
            </a:extLst>
          </p:cNvPr>
          <p:cNvSpPr txBox="1"/>
          <p:nvPr/>
        </p:nvSpPr>
        <p:spPr>
          <a:xfrm>
            <a:off x="1979712" y="5877272"/>
            <a:ext cx="4639732" cy="538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99" dirty="0"/>
              <a:t>Shewhart    /  W.E. Deming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2B27D767-462E-4BBF-5B2D-EF640049E966}"/>
              </a:ext>
            </a:extLst>
          </p:cNvPr>
          <p:cNvGrpSpPr>
            <a:grpSpLocks/>
          </p:cNvGrpSpPr>
          <p:nvPr/>
        </p:nvGrpSpPr>
        <p:grpSpPr bwMode="auto">
          <a:xfrm>
            <a:off x="7235973" y="1305394"/>
            <a:ext cx="1584176" cy="4018798"/>
            <a:chOff x="2880" y="2304"/>
            <a:chExt cx="2665" cy="5834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E0A5E8FC-3147-B8F6-E04B-7312F631D3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2304"/>
              <a:ext cx="2665" cy="5834"/>
              <a:chOff x="2880" y="2304"/>
              <a:chExt cx="5328" cy="11664"/>
            </a:xfrm>
          </p:grpSpPr>
          <p:grpSp>
            <p:nvGrpSpPr>
              <p:cNvPr id="22" name="Group 4">
                <a:extLst>
                  <a:ext uri="{FF2B5EF4-FFF2-40B4-BE49-F238E27FC236}">
                    <a16:creationId xmlns:a16="http://schemas.microsoft.com/office/drawing/2014/main" id="{322E00A2-9A96-4BE5-91AE-9BE78EF70E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0" y="2304"/>
                <a:ext cx="5040" cy="7200"/>
                <a:chOff x="2880" y="2304"/>
                <a:chExt cx="5040" cy="7200"/>
              </a:xfrm>
            </p:grpSpPr>
            <p:sp>
              <p:nvSpPr>
                <p:cNvPr id="32" name="Oval 5">
                  <a:extLst>
                    <a:ext uri="{FF2B5EF4-FFF2-40B4-BE49-F238E27FC236}">
                      <a16:creationId xmlns:a16="http://schemas.microsoft.com/office/drawing/2014/main" id="{F156F868-A917-0F8F-FB6D-B62A242805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9" y="5615"/>
                  <a:ext cx="4321" cy="3888"/>
                </a:xfrm>
                <a:prstGeom prst="ellipse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/>
                </a:ln>
                <a:effectLst/>
                <a:scene3d>
                  <a:camera prst="legacyObliqueTopRight">
                    <a:rot lat="2700000" lon="0" rev="0"/>
                  </a:camera>
                  <a:lightRig rig="legacyFlat3" dir="b"/>
                </a:scene3d>
                <a:sp3d extrusionH="87300" prstMaterial="legacyMatte">
                  <a:bevelT w="13500" h="13500" prst="angle"/>
                  <a:bevelB w="13500" h="13500" prst="angle"/>
                  <a:extrusionClr>
                    <a:srgbClr val="808080"/>
                  </a:extrusionClr>
                </a:sp3d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flatTx/>
                </a:bodyPr>
                <a:lstStyle/>
                <a:p>
                  <a:pPr>
                    <a:defRPr/>
                  </a:pPr>
                  <a:endParaRPr lang="nl-NL" sz="169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3" name="Oval 6">
                  <a:extLst>
                    <a:ext uri="{FF2B5EF4-FFF2-40B4-BE49-F238E27FC236}">
                      <a16:creationId xmlns:a16="http://schemas.microsoft.com/office/drawing/2014/main" id="{4BD08D2F-D627-261F-3762-E74F6A1ACA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9" y="3457"/>
                  <a:ext cx="4321" cy="3888"/>
                </a:xfrm>
                <a:prstGeom prst="ellipse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/>
                </a:ln>
                <a:effectLst/>
                <a:scene3d>
                  <a:camera prst="legacyObliqueTopRight">
                    <a:rot lat="2700000" lon="0" rev="0"/>
                  </a:camera>
                  <a:lightRig rig="legacyFlat3" dir="b"/>
                </a:scene3d>
                <a:sp3d extrusionH="87300" prstMaterial="legacyMatte">
                  <a:bevelT w="13500" h="13500" prst="angle"/>
                  <a:bevelB w="13500" h="13500" prst="angle"/>
                  <a:extrusionClr>
                    <a:srgbClr val="808080"/>
                  </a:extrusionClr>
                </a:sp3d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flatTx/>
                </a:bodyPr>
                <a:lstStyle/>
                <a:p>
                  <a:pPr>
                    <a:defRPr/>
                  </a:pPr>
                  <a:endParaRPr lang="nl-NL" sz="169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pSp>
              <p:nvGrpSpPr>
                <p:cNvPr id="34" name="Group 7">
                  <a:extLst>
                    <a:ext uri="{FF2B5EF4-FFF2-40B4-BE49-F238E27FC236}">
                      <a16:creationId xmlns:a16="http://schemas.microsoft.com/office/drawing/2014/main" id="{993F1919-EBF5-72D3-5A63-32C0703379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68" y="4608"/>
                  <a:ext cx="3025" cy="3193"/>
                  <a:chOff x="4176" y="6336"/>
                  <a:chExt cx="3025" cy="3193"/>
                </a:xfrm>
              </p:grpSpPr>
              <p:sp>
                <p:nvSpPr>
                  <p:cNvPr id="38" name="Arc 8">
                    <a:extLst>
                      <a:ext uri="{FF2B5EF4-FFF2-40B4-BE49-F238E27FC236}">
                        <a16:creationId xmlns:a16="http://schemas.microsoft.com/office/drawing/2014/main" id="{E105D19E-C992-80C7-8090-8763D223B7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 flipH="1" flipV="1">
                    <a:off x="4908" y="5604"/>
                    <a:ext cx="1561" cy="3025"/>
                  </a:xfrm>
                  <a:custGeom>
                    <a:avLst/>
                    <a:gdLst>
                      <a:gd name="T0" fmla="*/ 0 w 21600"/>
                      <a:gd name="T1" fmla="*/ 0 h 21543"/>
                      <a:gd name="T2" fmla="*/ 0 w 21600"/>
                      <a:gd name="T3" fmla="*/ 0 h 21543"/>
                      <a:gd name="T4" fmla="*/ 0 w 21600"/>
                      <a:gd name="T5" fmla="*/ 0 h 2154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543" fill="none" extrusionOk="0">
                        <a:moveTo>
                          <a:pt x="1561" y="-1"/>
                        </a:moveTo>
                        <a:cubicBezTo>
                          <a:pt x="12855" y="817"/>
                          <a:pt x="21600" y="10219"/>
                          <a:pt x="21600" y="21543"/>
                        </a:cubicBezTo>
                      </a:path>
                      <a:path w="21600" h="21543" stroke="0" extrusionOk="0">
                        <a:moveTo>
                          <a:pt x="1561" y="-1"/>
                        </a:moveTo>
                        <a:cubicBezTo>
                          <a:pt x="12855" y="817"/>
                          <a:pt x="21600" y="10219"/>
                          <a:pt x="21600" y="21543"/>
                        </a:cubicBezTo>
                        <a:lnTo>
                          <a:pt x="0" y="21543"/>
                        </a:lnTo>
                        <a:lnTo>
                          <a:pt x="1561" y="-1"/>
                        </a:lnTo>
                        <a:close/>
                      </a:path>
                    </a:pathLst>
                  </a:custGeom>
                  <a:noFill/>
                  <a:ln w="47625">
                    <a:solidFill>
                      <a:srgbClr val="80808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91"/>
                  </a:p>
                </p:txBody>
              </p:sp>
              <p:sp>
                <p:nvSpPr>
                  <p:cNvPr id="39" name="Arc 9">
                    <a:extLst>
                      <a:ext uri="{FF2B5EF4-FFF2-40B4-BE49-F238E27FC236}">
                        <a16:creationId xmlns:a16="http://schemas.microsoft.com/office/drawing/2014/main" id="{583553C6-D211-9453-A646-C8D3953F0B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 flipV="1">
                    <a:off x="3733" y="7933"/>
                    <a:ext cx="2041" cy="1152"/>
                  </a:xfrm>
                  <a:custGeom>
                    <a:avLst/>
                    <a:gdLst>
                      <a:gd name="T0" fmla="*/ 0 w 29935"/>
                      <a:gd name="T1" fmla="*/ 0 h 21600"/>
                      <a:gd name="T2" fmla="*/ 0 w 29935"/>
                      <a:gd name="T3" fmla="*/ 0 h 21600"/>
                      <a:gd name="T4" fmla="*/ 0 w 29935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935" h="21600" fill="none" extrusionOk="0">
                        <a:moveTo>
                          <a:pt x="-1" y="1672"/>
                        </a:moveTo>
                        <a:cubicBezTo>
                          <a:pt x="2640" y="568"/>
                          <a:pt x="5473" y="-1"/>
                          <a:pt x="8335" y="0"/>
                        </a:cubicBezTo>
                        <a:cubicBezTo>
                          <a:pt x="20264" y="0"/>
                          <a:pt x="29935" y="9670"/>
                          <a:pt x="29935" y="21600"/>
                        </a:cubicBezTo>
                      </a:path>
                      <a:path w="29935" h="21600" stroke="0" extrusionOk="0">
                        <a:moveTo>
                          <a:pt x="-1" y="1672"/>
                        </a:moveTo>
                        <a:cubicBezTo>
                          <a:pt x="2640" y="568"/>
                          <a:pt x="5473" y="-1"/>
                          <a:pt x="8335" y="0"/>
                        </a:cubicBezTo>
                        <a:cubicBezTo>
                          <a:pt x="20264" y="0"/>
                          <a:pt x="29935" y="9670"/>
                          <a:pt x="29935" y="21600"/>
                        </a:cubicBezTo>
                        <a:lnTo>
                          <a:pt x="8335" y="21600"/>
                        </a:lnTo>
                        <a:lnTo>
                          <a:pt x="-1" y="1672"/>
                        </a:lnTo>
                        <a:close/>
                      </a:path>
                    </a:pathLst>
                  </a:custGeom>
                  <a:noFill/>
                  <a:ln w="47625">
                    <a:solidFill>
                      <a:srgbClr val="80808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91"/>
                  </a:p>
                </p:txBody>
              </p:sp>
            </p:grpSp>
            <p:grpSp>
              <p:nvGrpSpPr>
                <p:cNvPr id="35" name="Group 10">
                  <a:extLst>
                    <a:ext uri="{FF2B5EF4-FFF2-40B4-BE49-F238E27FC236}">
                      <a16:creationId xmlns:a16="http://schemas.microsoft.com/office/drawing/2014/main" id="{A6EDB996-D4B4-0C7F-D281-993364CF04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80" y="2304"/>
                  <a:ext cx="3025" cy="3193"/>
                  <a:chOff x="4176" y="6336"/>
                  <a:chExt cx="3025" cy="3193"/>
                </a:xfrm>
              </p:grpSpPr>
              <p:sp>
                <p:nvSpPr>
                  <p:cNvPr id="36" name="Arc 11">
                    <a:extLst>
                      <a:ext uri="{FF2B5EF4-FFF2-40B4-BE49-F238E27FC236}">
                        <a16:creationId xmlns:a16="http://schemas.microsoft.com/office/drawing/2014/main" id="{608C2F38-87E7-E74F-AA48-667FD87A26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 flipH="1" flipV="1">
                    <a:off x="4908" y="5604"/>
                    <a:ext cx="1561" cy="3025"/>
                  </a:xfrm>
                  <a:custGeom>
                    <a:avLst/>
                    <a:gdLst>
                      <a:gd name="T0" fmla="*/ 0 w 21600"/>
                      <a:gd name="T1" fmla="*/ 0 h 21543"/>
                      <a:gd name="T2" fmla="*/ 0 w 21600"/>
                      <a:gd name="T3" fmla="*/ 0 h 21543"/>
                      <a:gd name="T4" fmla="*/ 0 w 21600"/>
                      <a:gd name="T5" fmla="*/ 0 h 2154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543" fill="none" extrusionOk="0">
                        <a:moveTo>
                          <a:pt x="1561" y="-1"/>
                        </a:moveTo>
                        <a:cubicBezTo>
                          <a:pt x="12855" y="817"/>
                          <a:pt x="21600" y="10219"/>
                          <a:pt x="21600" y="21543"/>
                        </a:cubicBezTo>
                      </a:path>
                      <a:path w="21600" h="21543" stroke="0" extrusionOk="0">
                        <a:moveTo>
                          <a:pt x="1561" y="-1"/>
                        </a:moveTo>
                        <a:cubicBezTo>
                          <a:pt x="12855" y="817"/>
                          <a:pt x="21600" y="10219"/>
                          <a:pt x="21600" y="21543"/>
                        </a:cubicBezTo>
                        <a:lnTo>
                          <a:pt x="0" y="21543"/>
                        </a:lnTo>
                        <a:lnTo>
                          <a:pt x="1561" y="-1"/>
                        </a:lnTo>
                        <a:close/>
                      </a:path>
                    </a:pathLst>
                  </a:custGeom>
                  <a:noFill/>
                  <a:ln w="47625">
                    <a:solidFill>
                      <a:srgbClr val="80808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91"/>
                  </a:p>
                </p:txBody>
              </p:sp>
              <p:sp>
                <p:nvSpPr>
                  <p:cNvPr id="37" name="Arc 12">
                    <a:extLst>
                      <a:ext uri="{FF2B5EF4-FFF2-40B4-BE49-F238E27FC236}">
                        <a16:creationId xmlns:a16="http://schemas.microsoft.com/office/drawing/2014/main" id="{2C4E724D-1894-96D9-1F40-9C0FFBF2FB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 flipV="1">
                    <a:off x="3733" y="7933"/>
                    <a:ext cx="2041" cy="1152"/>
                  </a:xfrm>
                  <a:custGeom>
                    <a:avLst/>
                    <a:gdLst>
                      <a:gd name="T0" fmla="*/ 0 w 29935"/>
                      <a:gd name="T1" fmla="*/ 0 h 21600"/>
                      <a:gd name="T2" fmla="*/ 0 w 29935"/>
                      <a:gd name="T3" fmla="*/ 0 h 21600"/>
                      <a:gd name="T4" fmla="*/ 0 w 29935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935" h="21600" fill="none" extrusionOk="0">
                        <a:moveTo>
                          <a:pt x="-1" y="1672"/>
                        </a:moveTo>
                        <a:cubicBezTo>
                          <a:pt x="2640" y="568"/>
                          <a:pt x="5473" y="-1"/>
                          <a:pt x="8335" y="0"/>
                        </a:cubicBezTo>
                        <a:cubicBezTo>
                          <a:pt x="20264" y="0"/>
                          <a:pt x="29935" y="9670"/>
                          <a:pt x="29935" y="21600"/>
                        </a:cubicBezTo>
                      </a:path>
                      <a:path w="29935" h="21600" stroke="0" extrusionOk="0">
                        <a:moveTo>
                          <a:pt x="-1" y="1672"/>
                        </a:moveTo>
                        <a:cubicBezTo>
                          <a:pt x="2640" y="568"/>
                          <a:pt x="5473" y="-1"/>
                          <a:pt x="8335" y="0"/>
                        </a:cubicBezTo>
                        <a:cubicBezTo>
                          <a:pt x="20264" y="0"/>
                          <a:pt x="29935" y="9670"/>
                          <a:pt x="29935" y="21600"/>
                        </a:cubicBezTo>
                        <a:lnTo>
                          <a:pt x="8335" y="21600"/>
                        </a:lnTo>
                        <a:lnTo>
                          <a:pt x="-1" y="1672"/>
                        </a:lnTo>
                        <a:close/>
                      </a:path>
                    </a:pathLst>
                  </a:custGeom>
                  <a:noFill/>
                  <a:ln w="47625">
                    <a:solidFill>
                      <a:srgbClr val="80808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91"/>
                  </a:p>
                </p:txBody>
              </p:sp>
            </p:grpSp>
          </p:grpSp>
          <p:grpSp>
            <p:nvGrpSpPr>
              <p:cNvPr id="23" name="Group 13">
                <a:extLst>
                  <a:ext uri="{FF2B5EF4-FFF2-40B4-BE49-F238E27FC236}">
                    <a16:creationId xmlns:a16="http://schemas.microsoft.com/office/drawing/2014/main" id="{E9E410C3-498B-85DE-C9D4-DC48FF5AF2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8" y="6768"/>
                <a:ext cx="5040" cy="7200"/>
                <a:chOff x="3168" y="6768"/>
                <a:chExt cx="5040" cy="7200"/>
              </a:xfrm>
            </p:grpSpPr>
            <p:sp>
              <p:nvSpPr>
                <p:cNvPr id="24" name="Oval 14">
                  <a:extLst>
                    <a:ext uri="{FF2B5EF4-FFF2-40B4-BE49-F238E27FC236}">
                      <a16:creationId xmlns:a16="http://schemas.microsoft.com/office/drawing/2014/main" id="{BAD965F4-6796-18A8-7E1D-1FB03DC727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7" y="10080"/>
                  <a:ext cx="4321" cy="3888"/>
                </a:xfrm>
                <a:prstGeom prst="ellipse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/>
                </a:ln>
                <a:effectLst/>
                <a:scene3d>
                  <a:camera prst="legacyObliqueTopRight">
                    <a:rot lat="2700000" lon="0" rev="0"/>
                  </a:camera>
                  <a:lightRig rig="legacyFlat3" dir="b"/>
                </a:scene3d>
                <a:sp3d extrusionH="87300" prstMaterial="legacyMatte">
                  <a:bevelT w="13500" h="13500" prst="angle"/>
                  <a:bevelB w="13500" h="13500" prst="angle"/>
                  <a:extrusionClr>
                    <a:srgbClr val="808080"/>
                  </a:extrusionClr>
                </a:sp3d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flatTx/>
                </a:bodyPr>
                <a:lstStyle/>
                <a:p>
                  <a:pPr>
                    <a:defRPr/>
                  </a:pPr>
                  <a:endParaRPr lang="nl-NL" sz="169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5" name="Oval 15">
                  <a:extLst>
                    <a:ext uri="{FF2B5EF4-FFF2-40B4-BE49-F238E27FC236}">
                      <a16:creationId xmlns:a16="http://schemas.microsoft.com/office/drawing/2014/main" id="{1D92153B-F78C-B3E8-A1B9-606193E4D9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7" y="7922"/>
                  <a:ext cx="4321" cy="3888"/>
                </a:xfrm>
                <a:prstGeom prst="ellipse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/>
                </a:ln>
                <a:effectLst/>
                <a:scene3d>
                  <a:camera prst="legacyObliqueTopRight">
                    <a:rot lat="2700000" lon="0" rev="0"/>
                  </a:camera>
                  <a:lightRig rig="legacyFlat3" dir="b"/>
                </a:scene3d>
                <a:sp3d extrusionH="87300" prstMaterial="legacyMatte">
                  <a:bevelT w="13500" h="13500" prst="angle"/>
                  <a:bevelB w="13500" h="13500" prst="angle"/>
                  <a:extrusionClr>
                    <a:srgbClr val="808080"/>
                  </a:extrusionClr>
                </a:sp3d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flatTx/>
                </a:bodyPr>
                <a:lstStyle/>
                <a:p>
                  <a:pPr>
                    <a:defRPr/>
                  </a:pPr>
                  <a:endParaRPr lang="nl-NL" sz="1691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pSp>
              <p:nvGrpSpPr>
                <p:cNvPr id="26" name="Group 16">
                  <a:extLst>
                    <a:ext uri="{FF2B5EF4-FFF2-40B4-BE49-F238E27FC236}">
                      <a16:creationId xmlns:a16="http://schemas.microsoft.com/office/drawing/2014/main" id="{1C0589BD-3CE3-BC79-A3E1-722D62E890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56" y="9072"/>
                  <a:ext cx="3025" cy="3193"/>
                  <a:chOff x="4176" y="6336"/>
                  <a:chExt cx="3025" cy="3193"/>
                </a:xfrm>
              </p:grpSpPr>
              <p:sp>
                <p:nvSpPr>
                  <p:cNvPr id="30" name="Arc 17">
                    <a:extLst>
                      <a:ext uri="{FF2B5EF4-FFF2-40B4-BE49-F238E27FC236}">
                        <a16:creationId xmlns:a16="http://schemas.microsoft.com/office/drawing/2014/main" id="{CB87DFD4-2BCE-5C19-C23F-58B6E140C7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 flipH="1" flipV="1">
                    <a:off x="4908" y="5604"/>
                    <a:ext cx="1561" cy="3025"/>
                  </a:xfrm>
                  <a:custGeom>
                    <a:avLst/>
                    <a:gdLst>
                      <a:gd name="T0" fmla="*/ 0 w 21600"/>
                      <a:gd name="T1" fmla="*/ 0 h 21543"/>
                      <a:gd name="T2" fmla="*/ 0 w 21600"/>
                      <a:gd name="T3" fmla="*/ 0 h 21543"/>
                      <a:gd name="T4" fmla="*/ 0 w 21600"/>
                      <a:gd name="T5" fmla="*/ 0 h 2154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543" fill="none" extrusionOk="0">
                        <a:moveTo>
                          <a:pt x="1561" y="-1"/>
                        </a:moveTo>
                        <a:cubicBezTo>
                          <a:pt x="12855" y="817"/>
                          <a:pt x="21600" y="10219"/>
                          <a:pt x="21600" y="21543"/>
                        </a:cubicBezTo>
                      </a:path>
                      <a:path w="21600" h="21543" stroke="0" extrusionOk="0">
                        <a:moveTo>
                          <a:pt x="1561" y="-1"/>
                        </a:moveTo>
                        <a:cubicBezTo>
                          <a:pt x="12855" y="817"/>
                          <a:pt x="21600" y="10219"/>
                          <a:pt x="21600" y="21543"/>
                        </a:cubicBezTo>
                        <a:lnTo>
                          <a:pt x="0" y="21543"/>
                        </a:lnTo>
                        <a:lnTo>
                          <a:pt x="1561" y="-1"/>
                        </a:lnTo>
                        <a:close/>
                      </a:path>
                    </a:pathLst>
                  </a:custGeom>
                  <a:noFill/>
                  <a:ln w="47625">
                    <a:solidFill>
                      <a:srgbClr val="80808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91"/>
                  </a:p>
                </p:txBody>
              </p:sp>
              <p:sp>
                <p:nvSpPr>
                  <p:cNvPr id="31" name="Arc 18">
                    <a:extLst>
                      <a:ext uri="{FF2B5EF4-FFF2-40B4-BE49-F238E27FC236}">
                        <a16:creationId xmlns:a16="http://schemas.microsoft.com/office/drawing/2014/main" id="{D31EEC94-ABC0-EE1A-CB6D-F4F17BD8D5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 flipV="1">
                    <a:off x="3733" y="7933"/>
                    <a:ext cx="2041" cy="1152"/>
                  </a:xfrm>
                  <a:custGeom>
                    <a:avLst/>
                    <a:gdLst>
                      <a:gd name="T0" fmla="*/ 0 w 29935"/>
                      <a:gd name="T1" fmla="*/ 0 h 21600"/>
                      <a:gd name="T2" fmla="*/ 0 w 29935"/>
                      <a:gd name="T3" fmla="*/ 0 h 21600"/>
                      <a:gd name="T4" fmla="*/ 0 w 29935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935" h="21600" fill="none" extrusionOk="0">
                        <a:moveTo>
                          <a:pt x="-1" y="1672"/>
                        </a:moveTo>
                        <a:cubicBezTo>
                          <a:pt x="2640" y="568"/>
                          <a:pt x="5473" y="-1"/>
                          <a:pt x="8335" y="0"/>
                        </a:cubicBezTo>
                        <a:cubicBezTo>
                          <a:pt x="20264" y="0"/>
                          <a:pt x="29935" y="9670"/>
                          <a:pt x="29935" y="21600"/>
                        </a:cubicBezTo>
                      </a:path>
                      <a:path w="29935" h="21600" stroke="0" extrusionOk="0">
                        <a:moveTo>
                          <a:pt x="-1" y="1672"/>
                        </a:moveTo>
                        <a:cubicBezTo>
                          <a:pt x="2640" y="568"/>
                          <a:pt x="5473" y="-1"/>
                          <a:pt x="8335" y="0"/>
                        </a:cubicBezTo>
                        <a:cubicBezTo>
                          <a:pt x="20264" y="0"/>
                          <a:pt x="29935" y="9670"/>
                          <a:pt x="29935" y="21600"/>
                        </a:cubicBezTo>
                        <a:lnTo>
                          <a:pt x="8335" y="21600"/>
                        </a:lnTo>
                        <a:lnTo>
                          <a:pt x="-1" y="1672"/>
                        </a:lnTo>
                        <a:close/>
                      </a:path>
                    </a:pathLst>
                  </a:custGeom>
                  <a:noFill/>
                  <a:ln w="47625">
                    <a:solidFill>
                      <a:srgbClr val="80808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91"/>
                  </a:p>
                </p:txBody>
              </p:sp>
            </p:grpSp>
            <p:grpSp>
              <p:nvGrpSpPr>
                <p:cNvPr id="27" name="Group 19">
                  <a:extLst>
                    <a:ext uri="{FF2B5EF4-FFF2-40B4-BE49-F238E27FC236}">
                      <a16:creationId xmlns:a16="http://schemas.microsoft.com/office/drawing/2014/main" id="{5573BA2C-099D-7315-E586-10AAE0562E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68" y="6768"/>
                  <a:ext cx="3025" cy="3193"/>
                  <a:chOff x="4176" y="6336"/>
                  <a:chExt cx="3025" cy="3193"/>
                </a:xfrm>
              </p:grpSpPr>
              <p:sp>
                <p:nvSpPr>
                  <p:cNvPr id="28" name="Arc 20">
                    <a:extLst>
                      <a:ext uri="{FF2B5EF4-FFF2-40B4-BE49-F238E27FC236}">
                        <a16:creationId xmlns:a16="http://schemas.microsoft.com/office/drawing/2014/main" id="{DB01EF3F-7840-BFE4-89F6-0E0E041A17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 flipH="1" flipV="1">
                    <a:off x="4908" y="5604"/>
                    <a:ext cx="1561" cy="3025"/>
                  </a:xfrm>
                  <a:custGeom>
                    <a:avLst/>
                    <a:gdLst>
                      <a:gd name="T0" fmla="*/ 0 w 21600"/>
                      <a:gd name="T1" fmla="*/ 0 h 21543"/>
                      <a:gd name="T2" fmla="*/ 0 w 21600"/>
                      <a:gd name="T3" fmla="*/ 0 h 21543"/>
                      <a:gd name="T4" fmla="*/ 0 w 21600"/>
                      <a:gd name="T5" fmla="*/ 0 h 2154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543" fill="none" extrusionOk="0">
                        <a:moveTo>
                          <a:pt x="1561" y="-1"/>
                        </a:moveTo>
                        <a:cubicBezTo>
                          <a:pt x="12855" y="817"/>
                          <a:pt x="21600" y="10219"/>
                          <a:pt x="21600" y="21543"/>
                        </a:cubicBezTo>
                      </a:path>
                      <a:path w="21600" h="21543" stroke="0" extrusionOk="0">
                        <a:moveTo>
                          <a:pt x="1561" y="-1"/>
                        </a:moveTo>
                        <a:cubicBezTo>
                          <a:pt x="12855" y="817"/>
                          <a:pt x="21600" y="10219"/>
                          <a:pt x="21600" y="21543"/>
                        </a:cubicBezTo>
                        <a:lnTo>
                          <a:pt x="0" y="21543"/>
                        </a:lnTo>
                        <a:lnTo>
                          <a:pt x="1561" y="-1"/>
                        </a:lnTo>
                        <a:close/>
                      </a:path>
                    </a:pathLst>
                  </a:custGeom>
                  <a:noFill/>
                  <a:ln w="47625">
                    <a:solidFill>
                      <a:srgbClr val="80808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91"/>
                  </a:p>
                </p:txBody>
              </p:sp>
              <p:sp>
                <p:nvSpPr>
                  <p:cNvPr id="29" name="Arc 21">
                    <a:extLst>
                      <a:ext uri="{FF2B5EF4-FFF2-40B4-BE49-F238E27FC236}">
                        <a16:creationId xmlns:a16="http://schemas.microsoft.com/office/drawing/2014/main" id="{2681995B-29A4-0A47-23C0-FA8B58B1BC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 flipV="1">
                    <a:off x="3733" y="7933"/>
                    <a:ext cx="2041" cy="1152"/>
                  </a:xfrm>
                  <a:custGeom>
                    <a:avLst/>
                    <a:gdLst>
                      <a:gd name="T0" fmla="*/ 0 w 29935"/>
                      <a:gd name="T1" fmla="*/ 0 h 21600"/>
                      <a:gd name="T2" fmla="*/ 0 w 29935"/>
                      <a:gd name="T3" fmla="*/ 0 h 21600"/>
                      <a:gd name="T4" fmla="*/ 0 w 29935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935" h="21600" fill="none" extrusionOk="0">
                        <a:moveTo>
                          <a:pt x="-1" y="1672"/>
                        </a:moveTo>
                        <a:cubicBezTo>
                          <a:pt x="2640" y="568"/>
                          <a:pt x="5473" y="-1"/>
                          <a:pt x="8335" y="0"/>
                        </a:cubicBezTo>
                        <a:cubicBezTo>
                          <a:pt x="20264" y="0"/>
                          <a:pt x="29935" y="9670"/>
                          <a:pt x="29935" y="21600"/>
                        </a:cubicBezTo>
                      </a:path>
                      <a:path w="29935" h="21600" stroke="0" extrusionOk="0">
                        <a:moveTo>
                          <a:pt x="-1" y="1672"/>
                        </a:moveTo>
                        <a:cubicBezTo>
                          <a:pt x="2640" y="568"/>
                          <a:pt x="5473" y="-1"/>
                          <a:pt x="8335" y="0"/>
                        </a:cubicBezTo>
                        <a:cubicBezTo>
                          <a:pt x="20264" y="0"/>
                          <a:pt x="29935" y="9670"/>
                          <a:pt x="29935" y="21600"/>
                        </a:cubicBezTo>
                        <a:lnTo>
                          <a:pt x="8335" y="21600"/>
                        </a:lnTo>
                        <a:lnTo>
                          <a:pt x="-1" y="1672"/>
                        </a:lnTo>
                        <a:close/>
                      </a:path>
                    </a:pathLst>
                  </a:custGeom>
                  <a:noFill/>
                  <a:ln w="47625">
                    <a:solidFill>
                      <a:srgbClr val="80808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91"/>
                  </a:p>
                </p:txBody>
              </p:sp>
            </p:grpSp>
          </p:grpSp>
        </p:grpSp>
        <p:sp>
          <p:nvSpPr>
            <p:cNvPr id="6" name="Text Box 22">
              <a:extLst>
                <a:ext uri="{FF2B5EF4-FFF2-40B4-BE49-F238E27FC236}">
                  <a16:creationId xmlns:a16="http://schemas.microsoft.com/office/drawing/2014/main" id="{D9196AF8-7741-12BC-5DC9-967DCFF2B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1" y="6690"/>
              <a:ext cx="504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A</a:t>
              </a:r>
            </a:p>
          </p:txBody>
        </p:sp>
        <p:sp>
          <p:nvSpPr>
            <p:cNvPr id="7" name="Text Box 23">
              <a:extLst>
                <a:ext uri="{FF2B5EF4-FFF2-40B4-BE49-F238E27FC236}">
                  <a16:creationId xmlns:a16="http://schemas.microsoft.com/office/drawing/2014/main" id="{7A61A274-C2A7-67B3-BB94-F914DE642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1" y="5616"/>
              <a:ext cx="432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A</a:t>
              </a: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DB98C9D1-B2BE-B6DA-DE5C-4C54668EC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4320"/>
              <a:ext cx="432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nl-NL" altLang="en-US" sz="1127">
                  <a:latin typeface="Footlight MT Light" panose="0204060206030A020304" pitchFamily="18" charset="77"/>
                </a:rPr>
                <a:t>A</a:t>
              </a:r>
            </a:p>
          </p:txBody>
        </p:sp>
        <p:sp>
          <p:nvSpPr>
            <p:cNvPr id="9" name="Text Box 25">
              <a:extLst>
                <a:ext uri="{FF2B5EF4-FFF2-40B4-BE49-F238E27FC236}">
                  <a16:creationId xmlns:a16="http://schemas.microsoft.com/office/drawing/2014/main" id="{5983DD04-5AD2-5F87-B3FF-CD4BFFDAD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312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A</a:t>
              </a:r>
            </a:p>
          </p:txBody>
        </p:sp>
        <p:sp>
          <p:nvSpPr>
            <p:cNvPr id="10" name="Text Box 26">
              <a:extLst>
                <a:ext uri="{FF2B5EF4-FFF2-40B4-BE49-F238E27FC236}">
                  <a16:creationId xmlns:a16="http://schemas.microsoft.com/office/drawing/2014/main" id="{9CF6AEC6-5673-1850-E22F-099D3E65D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7488"/>
              <a:ext cx="504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C</a:t>
              </a:r>
            </a:p>
          </p:txBody>
        </p:sp>
        <p:sp>
          <p:nvSpPr>
            <p:cNvPr id="11" name="Text Box 27">
              <a:extLst>
                <a:ext uri="{FF2B5EF4-FFF2-40B4-BE49-F238E27FC236}">
                  <a16:creationId xmlns:a16="http://schemas.microsoft.com/office/drawing/2014/main" id="{79327E14-0F9D-6ACA-EBEF-148050290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6192"/>
              <a:ext cx="504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C</a:t>
              </a:r>
            </a:p>
          </p:txBody>
        </p:sp>
        <p:sp>
          <p:nvSpPr>
            <p:cNvPr id="12" name="Text Box 28">
              <a:extLst>
                <a:ext uri="{FF2B5EF4-FFF2-40B4-BE49-F238E27FC236}">
                  <a16:creationId xmlns:a16="http://schemas.microsoft.com/office/drawing/2014/main" id="{5BCDB56C-8B22-FEBA-0789-B63F6E52A4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5184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C</a:t>
              </a:r>
            </a:p>
          </p:txBody>
        </p:sp>
        <p:sp>
          <p:nvSpPr>
            <p:cNvPr id="13" name="Text Box 29">
              <a:extLst>
                <a:ext uri="{FF2B5EF4-FFF2-40B4-BE49-F238E27FC236}">
                  <a16:creationId xmlns:a16="http://schemas.microsoft.com/office/drawing/2014/main" id="{C04B6B70-6A98-B902-C909-F5D580999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4032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C</a:t>
              </a:r>
            </a:p>
          </p:txBody>
        </p:sp>
        <p:sp>
          <p:nvSpPr>
            <p:cNvPr id="14" name="Text Box 30">
              <a:extLst>
                <a:ext uri="{FF2B5EF4-FFF2-40B4-BE49-F238E27FC236}">
                  <a16:creationId xmlns:a16="http://schemas.microsoft.com/office/drawing/2014/main" id="{BB54CF6B-4100-458A-5418-8A59AFD64F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0" y="7056"/>
              <a:ext cx="503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D</a:t>
              </a:r>
            </a:p>
          </p:txBody>
        </p:sp>
        <p:sp>
          <p:nvSpPr>
            <p:cNvPr id="15" name="Text Box 31">
              <a:extLst>
                <a:ext uri="{FF2B5EF4-FFF2-40B4-BE49-F238E27FC236}">
                  <a16:creationId xmlns:a16="http://schemas.microsoft.com/office/drawing/2014/main" id="{9A7A28FD-9C5C-DAC4-93D2-C8D5EA8A1B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6048"/>
              <a:ext cx="503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D</a:t>
              </a:r>
            </a:p>
          </p:txBody>
        </p:sp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E433B4C3-11FF-571F-2C8D-1D7C18975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4896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D</a:t>
              </a:r>
            </a:p>
          </p:txBody>
        </p:sp>
        <p:sp>
          <p:nvSpPr>
            <p:cNvPr id="17" name="Text Box 33">
              <a:extLst>
                <a:ext uri="{FF2B5EF4-FFF2-40B4-BE49-F238E27FC236}">
                  <a16:creationId xmlns:a16="http://schemas.microsoft.com/office/drawing/2014/main" id="{FB8B847A-4FDB-3D68-1868-CCE169BBA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3744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D</a:t>
              </a:r>
            </a:p>
          </p:txBody>
        </p:sp>
        <p:sp>
          <p:nvSpPr>
            <p:cNvPr id="18" name="Text Box 34">
              <a:extLst>
                <a:ext uri="{FF2B5EF4-FFF2-40B4-BE49-F238E27FC236}">
                  <a16:creationId xmlns:a16="http://schemas.microsoft.com/office/drawing/2014/main" id="{B53CDA0D-C41B-F13E-6A0E-4CC2F05DB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6624"/>
              <a:ext cx="503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P</a:t>
              </a:r>
            </a:p>
          </p:txBody>
        </p:sp>
        <p:sp>
          <p:nvSpPr>
            <p:cNvPr id="19" name="Text Box 35">
              <a:extLst>
                <a:ext uri="{FF2B5EF4-FFF2-40B4-BE49-F238E27FC236}">
                  <a16:creationId xmlns:a16="http://schemas.microsoft.com/office/drawing/2014/main" id="{A840A8A5-97CB-CCF6-94E5-086048ED27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5616"/>
              <a:ext cx="503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P</a:t>
              </a:r>
            </a:p>
          </p:txBody>
        </p:sp>
        <p:sp>
          <p:nvSpPr>
            <p:cNvPr id="20" name="Text Box 36">
              <a:extLst>
                <a:ext uri="{FF2B5EF4-FFF2-40B4-BE49-F238E27FC236}">
                  <a16:creationId xmlns:a16="http://schemas.microsoft.com/office/drawing/2014/main" id="{3F97D9FC-60C4-13CB-4C9D-3FC1713CD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4464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P</a:t>
              </a:r>
            </a:p>
          </p:txBody>
        </p:sp>
        <p:sp>
          <p:nvSpPr>
            <p:cNvPr id="21" name="Text Box 37">
              <a:extLst>
                <a:ext uri="{FF2B5EF4-FFF2-40B4-BE49-F238E27FC236}">
                  <a16:creationId xmlns:a16="http://schemas.microsoft.com/office/drawing/2014/main" id="{F5A26B77-CE3E-94E7-3BC4-3868F3AFD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3312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127">
                  <a:latin typeface="Footlight MT Light" panose="0204060206030A020304" pitchFamily="18" charset="77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461107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14BC7-E333-74C3-CCAF-CB0EACAC1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89162-F82D-10C2-EC0B-E2EF95F0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940" y="3336947"/>
            <a:ext cx="6913615" cy="1656966"/>
          </a:xfrm>
        </p:spPr>
        <p:txBody>
          <a:bodyPr/>
          <a:lstStyle/>
          <a:p>
            <a:pPr>
              <a:buFont typeface="Times New Roman" charset="0"/>
              <a:buNone/>
              <a:defRPr/>
            </a:pPr>
            <a:br>
              <a:rPr lang="nl-NL" sz="3866" b="1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E6DBF9-CBDC-C27D-50A6-810F4335192B}"/>
              </a:ext>
            </a:extLst>
          </p:cNvPr>
          <p:cNvSpPr/>
          <p:nvPr/>
        </p:nvSpPr>
        <p:spPr>
          <a:xfrm>
            <a:off x="1417462" y="1116820"/>
            <a:ext cx="6106159" cy="18770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866" b="1" dirty="0">
                <a:solidFill>
                  <a:srgbClr val="FFC000"/>
                </a:solidFill>
              </a:rPr>
              <a:t>European Foundation </a:t>
            </a:r>
            <a:r>
              <a:rPr lang="nl-NL" sz="3866" b="1" dirty="0" err="1">
                <a:solidFill>
                  <a:srgbClr val="FFC000"/>
                </a:solidFill>
              </a:rPr>
              <a:t>for</a:t>
            </a:r>
            <a:br>
              <a:rPr lang="nl-NL" sz="3866" b="1" dirty="0">
                <a:solidFill>
                  <a:srgbClr val="FFC000"/>
                </a:solidFill>
              </a:rPr>
            </a:br>
            <a:r>
              <a:rPr lang="nl-NL" sz="3866" b="1" dirty="0" err="1">
                <a:solidFill>
                  <a:srgbClr val="FFC000"/>
                </a:solidFill>
              </a:rPr>
              <a:t>Quality</a:t>
            </a:r>
            <a:r>
              <a:rPr lang="nl-NL" sz="3866" b="1" dirty="0">
                <a:solidFill>
                  <a:srgbClr val="FFC000"/>
                </a:solidFill>
              </a:rPr>
              <a:t> Management</a:t>
            </a:r>
            <a:endParaRPr lang="en-GB" sz="3866" dirty="0">
              <a:solidFill>
                <a:srgbClr val="FFC000"/>
              </a:solidFill>
            </a:endParaRPr>
          </a:p>
          <a:p>
            <a:pPr algn="ctr"/>
            <a:r>
              <a:rPr lang="nl-NL" sz="3866" b="1" dirty="0">
                <a:solidFill>
                  <a:srgbClr val="00A7A2"/>
                </a:solidFill>
              </a:rPr>
              <a:t>  </a:t>
            </a:r>
            <a:endParaRPr lang="en-US" sz="3866" dirty="0">
              <a:solidFill>
                <a:srgbClr val="00A7A2"/>
              </a:solidFill>
            </a:endParaRP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E6454D40-3C74-D017-13FE-D8CCBB650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03" y="3705162"/>
            <a:ext cx="2625235" cy="59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26320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49D7AF3-396F-8FAF-9705-17AA2A193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53408BF-EC64-E424-6139-1257BFC04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7" y="3071014"/>
            <a:ext cx="184731" cy="72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nl-NL" sz="4134">
              <a:solidFill>
                <a:schemeClr val="tx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0115" name="Group 3">
            <a:extLst>
              <a:ext uri="{FF2B5EF4-FFF2-40B4-BE49-F238E27FC236}">
                <a16:creationId xmlns:a16="http://schemas.microsoft.com/office/drawing/2014/main" id="{188797D1-3D5B-CB2E-115D-261E97CDBB6B}"/>
              </a:ext>
            </a:extLst>
          </p:cNvPr>
          <p:cNvGrpSpPr>
            <a:grpSpLocks/>
          </p:cNvGrpSpPr>
          <p:nvPr/>
        </p:nvGrpSpPr>
        <p:grpSpPr bwMode="auto">
          <a:xfrm>
            <a:off x="5431168" y="1949323"/>
            <a:ext cx="3150281" cy="3490369"/>
            <a:chOff x="3433" y="1200"/>
            <a:chExt cx="2135" cy="2298"/>
          </a:xfrm>
        </p:grpSpPr>
        <p:sp>
          <p:nvSpPr>
            <p:cNvPr id="42018" name="Line 4">
              <a:extLst>
                <a:ext uri="{FF2B5EF4-FFF2-40B4-BE49-F238E27FC236}">
                  <a16:creationId xmlns:a16="http://schemas.microsoft.com/office/drawing/2014/main" id="{BB54E7DA-54A7-88F2-E7C4-DB7C4AB4FB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7" y="1600"/>
              <a:ext cx="0" cy="2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19" name="Line 5">
              <a:extLst>
                <a:ext uri="{FF2B5EF4-FFF2-40B4-BE49-F238E27FC236}">
                  <a16:creationId xmlns:a16="http://schemas.microsoft.com/office/drawing/2014/main" id="{C9BFCB02-C21E-97C8-15CF-19C9C5DBD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7" y="2242"/>
              <a:ext cx="0" cy="2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20" name="Line 6">
              <a:extLst>
                <a:ext uri="{FF2B5EF4-FFF2-40B4-BE49-F238E27FC236}">
                  <a16:creationId xmlns:a16="http://schemas.microsoft.com/office/drawing/2014/main" id="{D7F211CD-B31B-15C5-3FB9-280CE81FBE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3" y="2082"/>
              <a:ext cx="15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21" name="Line 7">
              <a:extLst>
                <a:ext uri="{FF2B5EF4-FFF2-40B4-BE49-F238E27FC236}">
                  <a16:creationId xmlns:a16="http://schemas.microsoft.com/office/drawing/2014/main" id="{DCC6F001-4116-16CE-A019-84E0EA6048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1" y="2082"/>
              <a:ext cx="2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22" name="Text Box 8">
              <a:extLst>
                <a:ext uri="{FF2B5EF4-FFF2-40B4-BE49-F238E27FC236}">
                  <a16:creationId xmlns:a16="http://schemas.microsoft.com/office/drawing/2014/main" id="{D3A662CA-A8D8-E0E1-9951-A2F702DA6F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2" y="1200"/>
              <a:ext cx="869" cy="400"/>
            </a:xfrm>
            <a:prstGeom prst="rect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en-US" sz="1691">
                  <a:solidFill>
                    <a:srgbClr val="000008"/>
                  </a:solidFill>
                  <a:latin typeface="Times New Roman" panose="02020603050405020304" pitchFamily="18" charset="0"/>
                </a:rPr>
                <a:t>7 People satisfaction</a:t>
              </a:r>
            </a:p>
          </p:txBody>
        </p:sp>
        <p:sp>
          <p:nvSpPr>
            <p:cNvPr id="42023" name="Text Box 9">
              <a:extLst>
                <a:ext uri="{FF2B5EF4-FFF2-40B4-BE49-F238E27FC236}">
                  <a16:creationId xmlns:a16="http://schemas.microsoft.com/office/drawing/2014/main" id="{798EB954-1660-EA66-1E98-7C0BC2D3A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2" y="1841"/>
              <a:ext cx="869" cy="401"/>
            </a:xfrm>
            <a:prstGeom prst="rect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nl-NL" altLang="en-US" sz="1503" dirty="0">
                  <a:solidFill>
                    <a:srgbClr val="000008"/>
                  </a:solidFill>
                  <a:latin typeface="Times New Roman" panose="02020603050405020304" pitchFamily="18" charset="0"/>
                </a:rPr>
                <a:t>6 </a:t>
              </a:r>
              <a:r>
                <a:rPr lang="fr-BE" altLang="en-US" sz="1503" dirty="0" err="1">
                  <a:solidFill>
                    <a:srgbClr val="000008"/>
                  </a:solidFill>
                  <a:latin typeface="Times New Roman" panose="02020603050405020304" pitchFamily="18" charset="0"/>
                </a:rPr>
                <a:t>Stakeholder</a:t>
              </a:r>
              <a:r>
                <a:rPr lang="fr-BE" altLang="en-US" sz="1503" dirty="0">
                  <a:solidFill>
                    <a:srgbClr val="000008"/>
                  </a:solidFill>
                  <a:latin typeface="Times New Roman" panose="02020603050405020304" pitchFamily="18" charset="0"/>
                </a:rPr>
                <a:t> satisfaction</a:t>
              </a:r>
              <a:endParaRPr lang="nl-NL" altLang="en-US" sz="1503" dirty="0">
                <a:solidFill>
                  <a:srgbClr val="00000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024" name="Text Box 10">
              <a:extLst>
                <a:ext uri="{FF2B5EF4-FFF2-40B4-BE49-F238E27FC236}">
                  <a16:creationId xmlns:a16="http://schemas.microsoft.com/office/drawing/2014/main" id="{88145A4A-3163-8D0E-266D-E0827B2AC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448"/>
              <a:ext cx="869" cy="401"/>
            </a:xfrm>
            <a:prstGeom prst="rect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nl-NL" altLang="en-US" sz="1691">
                  <a:solidFill>
                    <a:srgbClr val="000008"/>
                  </a:solidFill>
                  <a:latin typeface="Times New Roman" panose="02020603050405020304" pitchFamily="18" charset="0"/>
                </a:rPr>
                <a:t>8 Impact on society</a:t>
              </a:r>
            </a:p>
          </p:txBody>
        </p:sp>
        <p:sp>
          <p:nvSpPr>
            <p:cNvPr id="42025" name="Line 11">
              <a:extLst>
                <a:ext uri="{FF2B5EF4-FFF2-40B4-BE49-F238E27FC236}">
                  <a16:creationId xmlns:a16="http://schemas.microsoft.com/office/drawing/2014/main" id="{0FEFD665-426D-E95E-C084-66CE0B1828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1" y="3087"/>
              <a:ext cx="18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26" name="Text Box 12">
              <a:extLst>
                <a:ext uri="{FF2B5EF4-FFF2-40B4-BE49-F238E27FC236}">
                  <a16:creationId xmlns:a16="http://schemas.microsoft.com/office/drawing/2014/main" id="{28B6890E-1C49-8189-C06B-15D408E39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264"/>
              <a:ext cx="871" cy="2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nl-NL" altLang="en-US" sz="1691" b="1">
                  <a:solidFill>
                    <a:srgbClr val="000008"/>
                  </a:solidFill>
                  <a:latin typeface="Times New Roman" panose="02020603050405020304" pitchFamily="18" charset="0"/>
                </a:rPr>
                <a:t>Results</a:t>
              </a:r>
              <a:r>
                <a:rPr lang="nl-NL" altLang="en-US" sz="1691" b="1" i="1">
                  <a:solidFill>
                    <a:srgbClr val="000008"/>
                  </a:solidFill>
                  <a:latin typeface="Times New Roman" panose="02020603050405020304" pitchFamily="18" charset="0"/>
                </a:rPr>
                <a:t> </a:t>
              </a:r>
              <a:endParaRPr lang="nl-NL" altLang="en-US" sz="1691" b="1">
                <a:solidFill>
                  <a:srgbClr val="00000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027" name="Line 13">
              <a:extLst>
                <a:ext uri="{FF2B5EF4-FFF2-40B4-BE49-F238E27FC236}">
                  <a16:creationId xmlns:a16="http://schemas.microsoft.com/office/drawing/2014/main" id="{F40ED49B-F702-BBBA-D164-F186A8ED5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3" y="2687"/>
              <a:ext cx="15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28" name="Line 14">
              <a:extLst>
                <a:ext uri="{FF2B5EF4-FFF2-40B4-BE49-F238E27FC236}">
                  <a16:creationId xmlns:a16="http://schemas.microsoft.com/office/drawing/2014/main" id="{474C9C98-CCE5-B58F-623A-117002131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1" y="2687"/>
              <a:ext cx="2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29" name="Line 15">
              <a:extLst>
                <a:ext uri="{FF2B5EF4-FFF2-40B4-BE49-F238E27FC236}">
                  <a16:creationId xmlns:a16="http://schemas.microsoft.com/office/drawing/2014/main" id="{22F04452-58F2-3983-E771-55B05AAB6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3" y="1404"/>
              <a:ext cx="15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30" name="Line 16">
              <a:extLst>
                <a:ext uri="{FF2B5EF4-FFF2-40B4-BE49-F238E27FC236}">
                  <a16:creationId xmlns:a16="http://schemas.microsoft.com/office/drawing/2014/main" id="{0C23EA49-0BB0-1CA7-02E9-2C3A130FC8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1" y="1404"/>
              <a:ext cx="2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31" name="Text Box 17">
              <a:extLst>
                <a:ext uri="{FF2B5EF4-FFF2-40B4-BE49-F238E27FC236}">
                  <a16:creationId xmlns:a16="http://schemas.microsoft.com/office/drawing/2014/main" id="{737F52CD-005E-8F0A-B106-88CF040B1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5" y="1226"/>
              <a:ext cx="869" cy="1646"/>
            </a:xfrm>
            <a:prstGeom prst="rect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NL" altLang="en-US" sz="1127" dirty="0">
                <a:solidFill>
                  <a:srgbClr val="000008"/>
                </a:solidFill>
                <a:latin typeface="Times New Roman" panose="02020603050405020304" pitchFamily="18" charset="0"/>
              </a:endParaRPr>
            </a:p>
            <a:p>
              <a:endParaRPr lang="nl-NL" altLang="en-US" sz="1127" dirty="0">
                <a:solidFill>
                  <a:srgbClr val="000008"/>
                </a:solidFill>
                <a:latin typeface="Times New Roman" panose="02020603050405020304" pitchFamily="18" charset="0"/>
              </a:endParaRPr>
            </a:p>
            <a:p>
              <a:endParaRPr lang="nl-NL" altLang="en-US" sz="1127" dirty="0">
                <a:solidFill>
                  <a:srgbClr val="000008"/>
                </a:solidFill>
                <a:latin typeface="Times New Roman" panose="02020603050405020304" pitchFamily="18" charset="0"/>
              </a:endParaRPr>
            </a:p>
            <a:p>
              <a:endParaRPr lang="nl-NL" altLang="en-US" sz="1127" dirty="0">
                <a:solidFill>
                  <a:srgbClr val="000008"/>
                </a:solidFill>
                <a:latin typeface="Times New Roman" panose="02020603050405020304" pitchFamily="18" charset="0"/>
              </a:endParaRPr>
            </a:p>
            <a:p>
              <a:endParaRPr lang="nl-NL" altLang="en-US" sz="1571" dirty="0">
                <a:solidFill>
                  <a:srgbClr val="000008"/>
                </a:solidFill>
                <a:latin typeface="Times New Roman" panose="02020603050405020304" pitchFamily="18" charset="0"/>
              </a:endParaRPr>
            </a:p>
            <a:p>
              <a:r>
                <a:rPr lang="nl-NL" altLang="en-US" sz="1571" dirty="0">
                  <a:solidFill>
                    <a:srgbClr val="000008"/>
                  </a:solidFill>
                  <a:latin typeface="Times New Roman" panose="02020603050405020304" pitchFamily="18" charset="0"/>
                </a:rPr>
                <a:t>9 </a:t>
              </a:r>
              <a:r>
                <a:rPr lang="nl-NL" altLang="en-US" sz="1571" dirty="0" err="1">
                  <a:solidFill>
                    <a:srgbClr val="000008"/>
                  </a:solidFill>
                  <a:latin typeface="Times New Roman" panose="02020603050405020304" pitchFamily="18" charset="0"/>
                </a:rPr>
                <a:t>Key</a:t>
              </a:r>
              <a:r>
                <a:rPr lang="nl-NL" altLang="en-US" sz="1571" dirty="0">
                  <a:solidFill>
                    <a:srgbClr val="000008"/>
                  </a:solidFill>
                  <a:latin typeface="Times New Roman" panose="02020603050405020304" pitchFamily="18" charset="0"/>
                </a:rPr>
                <a:t> performance </a:t>
              </a:r>
              <a:r>
                <a:rPr lang="nl-NL" altLang="en-US" sz="1571" dirty="0" err="1">
                  <a:solidFill>
                    <a:srgbClr val="000008"/>
                  </a:solidFill>
                  <a:latin typeface="Times New Roman" panose="02020603050405020304" pitchFamily="18" charset="0"/>
                </a:rPr>
                <a:t>results</a:t>
              </a:r>
              <a:endParaRPr lang="nl-NL" altLang="en-US" sz="1571" dirty="0">
                <a:solidFill>
                  <a:srgbClr val="000008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0130" name="Group 18">
            <a:extLst>
              <a:ext uri="{FF2B5EF4-FFF2-40B4-BE49-F238E27FC236}">
                <a16:creationId xmlns:a16="http://schemas.microsoft.com/office/drawing/2014/main" id="{5E8F3921-242F-0438-D40E-10550843E766}"/>
              </a:ext>
            </a:extLst>
          </p:cNvPr>
          <p:cNvGrpSpPr>
            <a:grpSpLocks/>
          </p:cNvGrpSpPr>
          <p:nvPr/>
        </p:nvGrpSpPr>
        <p:grpSpPr bwMode="auto">
          <a:xfrm>
            <a:off x="2095926" y="5408376"/>
            <a:ext cx="4952148" cy="985955"/>
            <a:chOff x="1220" y="3487"/>
            <a:chExt cx="3320" cy="661"/>
          </a:xfrm>
        </p:grpSpPr>
        <p:grpSp>
          <p:nvGrpSpPr>
            <p:cNvPr id="42013" name="Group 19">
              <a:extLst>
                <a:ext uri="{FF2B5EF4-FFF2-40B4-BE49-F238E27FC236}">
                  <a16:creationId xmlns:a16="http://schemas.microsoft.com/office/drawing/2014/main" id="{6317ADBA-2EDF-3623-0CF8-BEB50B4347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0" y="3500"/>
              <a:ext cx="3320" cy="648"/>
              <a:chOff x="1220" y="3487"/>
              <a:chExt cx="3320" cy="648"/>
            </a:xfrm>
          </p:grpSpPr>
          <p:sp>
            <p:nvSpPr>
              <p:cNvPr id="42015" name="Line 20">
                <a:extLst>
                  <a:ext uri="{FF2B5EF4-FFF2-40B4-BE49-F238E27FC236}">
                    <a16:creationId xmlns:a16="http://schemas.microsoft.com/office/drawing/2014/main" id="{A8F740C5-D8B6-B703-5101-3C94BB1C44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0" y="3487"/>
                <a:ext cx="0" cy="1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91"/>
              </a:p>
            </p:txBody>
          </p:sp>
          <p:sp>
            <p:nvSpPr>
              <p:cNvPr id="42016" name="Line 21">
                <a:extLst>
                  <a:ext uri="{FF2B5EF4-FFF2-40B4-BE49-F238E27FC236}">
                    <a16:creationId xmlns:a16="http://schemas.microsoft.com/office/drawing/2014/main" id="{E9968E4A-FD15-243C-524A-88C63C04C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20" y="3648"/>
                <a:ext cx="33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91"/>
              </a:p>
            </p:txBody>
          </p:sp>
          <p:sp>
            <p:nvSpPr>
              <p:cNvPr id="8225" name="Rectangle 22">
                <a:extLst>
                  <a:ext uri="{FF2B5EF4-FFF2-40B4-BE49-F238E27FC236}">
                    <a16:creationId xmlns:a16="http://schemas.microsoft.com/office/drawing/2014/main" id="{192DE46F-190B-02BD-323E-F9F68F701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" y="3608"/>
                <a:ext cx="404" cy="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fr-BE" sz="4510" b="1">
                    <a:solidFill>
                      <a:schemeClr val="accent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A</a:t>
                </a:r>
                <a:endParaRPr lang="nl-NL" sz="4510" b="1">
                  <a:solidFill>
                    <a:schemeClr val="accent1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2014" name="Line 23">
              <a:extLst>
                <a:ext uri="{FF2B5EF4-FFF2-40B4-BE49-F238E27FC236}">
                  <a16:creationId xmlns:a16="http://schemas.microsoft.com/office/drawing/2014/main" id="{FEFA442B-054A-3DA4-01E8-972E4FEE25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0" y="3487"/>
              <a:ext cx="0" cy="1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</p:grpSp>
      <p:grpSp>
        <p:nvGrpSpPr>
          <p:cNvPr id="90136" name="Group 24">
            <a:extLst>
              <a:ext uri="{FF2B5EF4-FFF2-40B4-BE49-F238E27FC236}">
                <a16:creationId xmlns:a16="http://schemas.microsoft.com/office/drawing/2014/main" id="{7953D8E0-2640-B64B-7BEA-0861F91EE899}"/>
              </a:ext>
            </a:extLst>
          </p:cNvPr>
          <p:cNvGrpSpPr>
            <a:grpSpLocks/>
          </p:cNvGrpSpPr>
          <p:nvPr/>
        </p:nvGrpSpPr>
        <p:grpSpPr bwMode="auto">
          <a:xfrm>
            <a:off x="562551" y="1199797"/>
            <a:ext cx="2947423" cy="4198884"/>
            <a:chOff x="192" y="672"/>
            <a:chExt cx="1976" cy="2815"/>
          </a:xfrm>
        </p:grpSpPr>
        <p:sp>
          <p:nvSpPr>
            <p:cNvPr id="42000" name="Line 25">
              <a:extLst>
                <a:ext uri="{FF2B5EF4-FFF2-40B4-BE49-F238E27FC236}">
                  <a16:creationId xmlns:a16="http://schemas.microsoft.com/office/drawing/2014/main" id="{1EAC84E5-8CAA-A89A-3739-D4364257FB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5" y="1600"/>
              <a:ext cx="0" cy="2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01" name="Line 26">
              <a:extLst>
                <a:ext uri="{FF2B5EF4-FFF2-40B4-BE49-F238E27FC236}">
                  <a16:creationId xmlns:a16="http://schemas.microsoft.com/office/drawing/2014/main" id="{2F7BDC36-5A5B-A3C4-3D68-C929328B58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5" y="2242"/>
              <a:ext cx="0" cy="2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02" name="Line 27">
              <a:extLst>
                <a:ext uri="{FF2B5EF4-FFF2-40B4-BE49-F238E27FC236}">
                  <a16:creationId xmlns:a16="http://schemas.microsoft.com/office/drawing/2014/main" id="{70B2D0DF-7D50-D703-5876-E0B99234B4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3087"/>
              <a:ext cx="19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2003" name="Text Box 28">
              <a:extLst>
                <a:ext uri="{FF2B5EF4-FFF2-40B4-BE49-F238E27FC236}">
                  <a16:creationId xmlns:a16="http://schemas.microsoft.com/office/drawing/2014/main" id="{0264F583-98D1-5269-C636-71E535737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" y="3248"/>
              <a:ext cx="1028" cy="2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nl-NL" altLang="en-US" sz="1691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Enablers</a:t>
              </a:r>
            </a:p>
          </p:txBody>
        </p:sp>
        <p:grpSp>
          <p:nvGrpSpPr>
            <p:cNvPr id="42004" name="Group 29">
              <a:extLst>
                <a:ext uri="{FF2B5EF4-FFF2-40B4-BE49-F238E27FC236}">
                  <a16:creationId xmlns:a16="http://schemas.microsoft.com/office/drawing/2014/main" id="{F9342EBB-8BDA-CB94-B65D-3EDB6026A4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672"/>
              <a:ext cx="1976" cy="2228"/>
              <a:chOff x="192" y="672"/>
              <a:chExt cx="1976" cy="2228"/>
            </a:xfrm>
          </p:grpSpPr>
          <p:sp>
            <p:nvSpPr>
              <p:cNvPr id="42005" name="Line 30">
                <a:extLst>
                  <a:ext uri="{FF2B5EF4-FFF2-40B4-BE49-F238E27FC236}">
                    <a16:creationId xmlns:a16="http://schemas.microsoft.com/office/drawing/2014/main" id="{032F48C6-EBA2-20A2-8B0B-C4899D022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2" y="2082"/>
                <a:ext cx="23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91"/>
              </a:p>
            </p:txBody>
          </p:sp>
          <p:sp>
            <p:nvSpPr>
              <p:cNvPr id="42006" name="Text Box 31">
                <a:extLst>
                  <a:ext uri="{FF2B5EF4-FFF2-40B4-BE49-F238E27FC236}">
                    <a16:creationId xmlns:a16="http://schemas.microsoft.com/office/drawing/2014/main" id="{719718E7-7876-F024-62A4-2501E6FE9E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9" y="1841"/>
                <a:ext cx="869" cy="401"/>
              </a:xfrm>
              <a:prstGeom prst="rect">
                <a:avLst/>
              </a:prstGeom>
              <a:gradFill rotWithShape="0">
                <a:gsLst>
                  <a:gs pos="0">
                    <a:srgbClr val="CCFF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nl-NL" altLang="en-US" sz="169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2 Policy and strategy</a:t>
                </a:r>
              </a:p>
            </p:txBody>
          </p:sp>
          <p:sp>
            <p:nvSpPr>
              <p:cNvPr id="42007" name="Text Box 32">
                <a:extLst>
                  <a:ext uri="{FF2B5EF4-FFF2-40B4-BE49-F238E27FC236}">
                    <a16:creationId xmlns:a16="http://schemas.microsoft.com/office/drawing/2014/main" id="{1FCD1E44-8009-0129-A35D-4C1882B8C1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9" y="2483"/>
                <a:ext cx="869" cy="400"/>
              </a:xfrm>
              <a:prstGeom prst="rect">
                <a:avLst/>
              </a:prstGeom>
              <a:gradFill rotWithShape="0">
                <a:gsLst>
                  <a:gs pos="0">
                    <a:srgbClr val="CCFF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nl-NL" altLang="en-US" sz="1571" dirty="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4 Resource</a:t>
                </a:r>
              </a:p>
              <a:p>
                <a:pPr algn="ctr"/>
                <a:r>
                  <a:rPr lang="nl-NL" altLang="en-US" sz="1571" dirty="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management</a:t>
                </a:r>
              </a:p>
            </p:txBody>
          </p:sp>
          <p:sp>
            <p:nvSpPr>
              <p:cNvPr id="42008" name="Text Box 33">
                <a:extLst>
                  <a:ext uri="{FF2B5EF4-FFF2-40B4-BE49-F238E27FC236}">
                    <a16:creationId xmlns:a16="http://schemas.microsoft.com/office/drawing/2014/main" id="{C83F704E-BF1A-C9B1-E348-D43CE1225D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" y="1216"/>
                <a:ext cx="870" cy="1684"/>
              </a:xfrm>
              <a:prstGeom prst="rect">
                <a:avLst/>
              </a:prstGeom>
              <a:gradFill rotWithShape="0">
                <a:gsLst>
                  <a:gs pos="0">
                    <a:srgbClr val="CCFF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nl-NL" altLang="en-US" sz="1127">
                  <a:latin typeface="Times New Roman" panose="02020603050405020304" pitchFamily="18" charset="0"/>
                </a:endParaRPr>
              </a:p>
              <a:p>
                <a:endParaRPr lang="nl-NL" altLang="en-US" sz="1127">
                  <a:latin typeface="Times New Roman" panose="02020603050405020304" pitchFamily="18" charset="0"/>
                </a:endParaRPr>
              </a:p>
              <a:p>
                <a:endParaRPr lang="nl-NL" altLang="en-US" sz="1127">
                  <a:latin typeface="Times New Roman" panose="02020603050405020304" pitchFamily="18" charset="0"/>
                </a:endParaRPr>
              </a:p>
              <a:p>
                <a:endParaRPr lang="nl-NL" altLang="en-US" sz="1127">
                  <a:latin typeface="Times New Roman" panose="02020603050405020304" pitchFamily="18" charset="0"/>
                </a:endParaRPr>
              </a:p>
              <a:p>
                <a:endParaRPr lang="fr-BE" altLang="en-US" sz="751">
                  <a:latin typeface="Times New Roman" panose="02020603050405020304" pitchFamily="18" charset="0"/>
                </a:endParaRPr>
              </a:p>
              <a:p>
                <a:pPr algn="ctr"/>
                <a:r>
                  <a:rPr lang="nl-NL" altLang="en-US" sz="188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1 </a:t>
                </a:r>
                <a:r>
                  <a:rPr lang="fr-BE" altLang="en-US" sz="188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L</a:t>
                </a:r>
                <a:r>
                  <a:rPr lang="nl-NL" altLang="en-US" sz="188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eader</a:t>
                </a:r>
                <a:r>
                  <a:rPr lang="fr-BE" altLang="en-US" sz="188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-</a:t>
                </a:r>
              </a:p>
              <a:p>
                <a:pPr algn="ctr"/>
                <a:r>
                  <a:rPr lang="nl-NL" altLang="en-US" sz="188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ship</a:t>
                </a:r>
              </a:p>
            </p:txBody>
          </p:sp>
          <p:sp>
            <p:nvSpPr>
              <p:cNvPr id="42009" name="Text Box 34">
                <a:extLst>
                  <a:ext uri="{FF2B5EF4-FFF2-40B4-BE49-F238E27FC236}">
                    <a16:creationId xmlns:a16="http://schemas.microsoft.com/office/drawing/2014/main" id="{0913BC43-A1CA-30E9-2621-EF71844207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9" y="1200"/>
                <a:ext cx="869" cy="400"/>
              </a:xfrm>
              <a:prstGeom prst="rect">
                <a:avLst/>
              </a:prstGeom>
              <a:gradFill rotWithShape="0">
                <a:gsLst>
                  <a:gs pos="0">
                    <a:srgbClr val="CCFF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nl-NL" altLang="en-US" sz="1571" dirty="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3. People management</a:t>
                </a:r>
              </a:p>
            </p:txBody>
          </p:sp>
          <p:sp>
            <p:nvSpPr>
              <p:cNvPr id="42010" name="Line 35">
                <a:extLst>
                  <a:ext uri="{FF2B5EF4-FFF2-40B4-BE49-F238E27FC236}">
                    <a16:creationId xmlns:a16="http://schemas.microsoft.com/office/drawing/2014/main" id="{2E9DD5C6-7D87-BCFB-7329-B37B7E493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2" y="2687"/>
                <a:ext cx="23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91"/>
              </a:p>
            </p:txBody>
          </p:sp>
          <p:sp>
            <p:nvSpPr>
              <p:cNvPr id="42011" name="Line 36">
                <a:extLst>
                  <a:ext uri="{FF2B5EF4-FFF2-40B4-BE49-F238E27FC236}">
                    <a16:creationId xmlns:a16="http://schemas.microsoft.com/office/drawing/2014/main" id="{7CDE43BF-595D-D604-0141-B50C21129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2" y="1404"/>
                <a:ext cx="23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91"/>
              </a:p>
            </p:txBody>
          </p:sp>
          <p:sp>
            <p:nvSpPr>
              <p:cNvPr id="8220" name="Rectangle 37">
                <a:extLst>
                  <a:ext uri="{FF2B5EF4-FFF2-40B4-BE49-F238E27FC236}">
                    <a16:creationId xmlns:a16="http://schemas.microsoft.com/office/drawing/2014/main" id="{8C15BFCE-55E9-2BAC-87AC-E6A7B5889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672"/>
                <a:ext cx="360" cy="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fr-BE" sz="4510" b="1">
                    <a:solidFill>
                      <a:srgbClr val="CC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P</a:t>
                </a:r>
                <a:endParaRPr lang="nl-NL" sz="4510" b="1">
                  <a:solidFill>
                    <a:srgbClr val="CC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90150" name="Group 38">
            <a:extLst>
              <a:ext uri="{FF2B5EF4-FFF2-40B4-BE49-F238E27FC236}">
                <a16:creationId xmlns:a16="http://schemas.microsoft.com/office/drawing/2014/main" id="{F8306E04-C12E-655D-4E40-946AAF721FAD}"/>
              </a:ext>
            </a:extLst>
          </p:cNvPr>
          <p:cNvGrpSpPr>
            <a:grpSpLocks/>
          </p:cNvGrpSpPr>
          <p:nvPr/>
        </p:nvGrpSpPr>
        <p:grpSpPr bwMode="auto">
          <a:xfrm>
            <a:off x="3487472" y="1141616"/>
            <a:ext cx="1886888" cy="3673837"/>
            <a:chOff x="2168" y="624"/>
            <a:chExt cx="1265" cy="2463"/>
          </a:xfrm>
        </p:grpSpPr>
        <p:sp>
          <p:nvSpPr>
            <p:cNvPr id="41993" name="Line 39">
              <a:extLst>
                <a:ext uri="{FF2B5EF4-FFF2-40B4-BE49-F238E27FC236}">
                  <a16:creationId xmlns:a16="http://schemas.microsoft.com/office/drawing/2014/main" id="{856534E3-8103-29C5-0C2B-870A5404A5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8" y="2082"/>
              <a:ext cx="3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1994" name="Line 40">
              <a:extLst>
                <a:ext uri="{FF2B5EF4-FFF2-40B4-BE49-F238E27FC236}">
                  <a16:creationId xmlns:a16="http://schemas.microsoft.com/office/drawing/2014/main" id="{3DDF1A82-7919-9D49-B75A-27B85A6E8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8" y="2687"/>
              <a:ext cx="3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sp>
          <p:nvSpPr>
            <p:cNvPr id="41995" name="Line 41">
              <a:extLst>
                <a:ext uri="{FF2B5EF4-FFF2-40B4-BE49-F238E27FC236}">
                  <a16:creationId xmlns:a16="http://schemas.microsoft.com/office/drawing/2014/main" id="{962363F4-3BF1-2E97-9877-F65F0FD529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8" y="1404"/>
              <a:ext cx="3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91"/>
            </a:p>
          </p:txBody>
        </p:sp>
        <p:grpSp>
          <p:nvGrpSpPr>
            <p:cNvPr id="41996" name="Group 42">
              <a:extLst>
                <a:ext uri="{FF2B5EF4-FFF2-40B4-BE49-F238E27FC236}">
                  <a16:creationId xmlns:a16="http://schemas.microsoft.com/office/drawing/2014/main" id="{76D38568-ECD5-90ED-1216-382E37F413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" y="624"/>
              <a:ext cx="949" cy="2463"/>
              <a:chOff x="2484" y="624"/>
              <a:chExt cx="949" cy="2463"/>
            </a:xfrm>
          </p:grpSpPr>
          <p:sp>
            <p:nvSpPr>
              <p:cNvPr id="41997" name="Text Box 43">
                <a:extLst>
                  <a:ext uri="{FF2B5EF4-FFF2-40B4-BE49-F238E27FC236}">
                    <a16:creationId xmlns:a16="http://schemas.microsoft.com/office/drawing/2014/main" id="{AE24894A-41A3-6F82-837B-CC369A702E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84" y="1200"/>
                <a:ext cx="949" cy="1683"/>
              </a:xfrm>
              <a:prstGeom prst="rect">
                <a:avLst/>
              </a:prstGeom>
              <a:gradFill rotWithShape="0">
                <a:gsLst>
                  <a:gs pos="0">
                    <a:srgbClr val="CCFF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nl-NL" altLang="en-US" sz="751" dirty="0">
                  <a:latin typeface="Times New Roman" panose="02020603050405020304" pitchFamily="18" charset="0"/>
                </a:endParaRPr>
              </a:p>
              <a:p>
                <a:endParaRPr lang="nl-NL" altLang="en-US" sz="751" dirty="0">
                  <a:latin typeface="Times New Roman" panose="02020603050405020304" pitchFamily="18" charset="0"/>
                </a:endParaRPr>
              </a:p>
              <a:p>
                <a:endParaRPr lang="nl-NL" altLang="en-US" sz="751" dirty="0">
                  <a:latin typeface="Times New Roman" panose="02020603050405020304" pitchFamily="18" charset="0"/>
                </a:endParaRPr>
              </a:p>
              <a:p>
                <a:endParaRPr lang="nl-NL" altLang="en-US" sz="751" dirty="0">
                  <a:latin typeface="Times New Roman" panose="02020603050405020304" pitchFamily="18" charset="0"/>
                </a:endParaRPr>
              </a:p>
              <a:p>
                <a:endParaRPr lang="nl-NL" altLang="en-US" sz="751" dirty="0">
                  <a:latin typeface="Times New Roman" panose="02020603050405020304" pitchFamily="18" charset="0"/>
                </a:endParaRPr>
              </a:p>
              <a:p>
                <a:endParaRPr lang="nl-NL" altLang="en-US" sz="751" dirty="0">
                  <a:latin typeface="Times New Roman" panose="02020603050405020304" pitchFamily="18" charset="0"/>
                </a:endParaRPr>
              </a:p>
              <a:p>
                <a:endParaRPr lang="nl-NL" altLang="en-US" sz="751" dirty="0">
                  <a:latin typeface="Times New Roman" panose="02020603050405020304" pitchFamily="18" charset="0"/>
                </a:endParaRPr>
              </a:p>
              <a:p>
                <a:pPr algn="ctr"/>
                <a:endParaRPr lang="nl-NL" altLang="en-US" sz="1316" dirty="0">
                  <a:latin typeface="Times New Roman" panose="02020603050405020304" pitchFamily="18" charset="0"/>
                </a:endParaRPr>
              </a:p>
              <a:p>
                <a:pPr algn="ctr"/>
                <a:r>
                  <a:rPr lang="fr-BE" altLang="en-US" sz="1880" b="1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/>
                <a:r>
                  <a:rPr lang="fr-BE" altLang="en-US" sz="1880" b="1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P</a:t>
                </a:r>
                <a:r>
                  <a:rPr lang="nl-NL" altLang="en-US" sz="1880" b="1" dirty="0" err="1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rocesses</a:t>
                </a:r>
                <a:r>
                  <a:rPr lang="nl-NL" altLang="en-US" sz="1880" b="1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/</a:t>
                </a:r>
              </a:p>
              <a:p>
                <a:pPr algn="ctr"/>
                <a:r>
                  <a:rPr lang="nl-NL" altLang="en-US" sz="1880" b="1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services</a:t>
                </a:r>
              </a:p>
            </p:txBody>
          </p:sp>
          <p:sp>
            <p:nvSpPr>
              <p:cNvPr id="41998" name="Line 44">
                <a:extLst>
                  <a:ext uri="{FF2B5EF4-FFF2-40B4-BE49-F238E27FC236}">
                    <a16:creationId xmlns:a16="http://schemas.microsoft.com/office/drawing/2014/main" id="{D932284A-7485-1FCF-67BA-B3D12042F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4" y="3087"/>
                <a:ext cx="94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91"/>
              </a:p>
            </p:txBody>
          </p:sp>
          <p:sp>
            <p:nvSpPr>
              <p:cNvPr id="8207" name="Rectangle 45">
                <a:extLst>
                  <a:ext uri="{FF2B5EF4-FFF2-40B4-BE49-F238E27FC236}">
                    <a16:creationId xmlns:a16="http://schemas.microsoft.com/office/drawing/2014/main" id="{BF3B90E0-F493-2E9B-C874-E3BFFDACA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624"/>
                <a:ext cx="404" cy="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fr-BE" sz="4510" b="1">
                    <a:solidFill>
                      <a:schemeClr val="accent2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D</a:t>
                </a:r>
                <a:endParaRPr lang="nl-NL" sz="4510" b="1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90158" name="Rectangle 46">
            <a:extLst>
              <a:ext uri="{FF2B5EF4-FFF2-40B4-BE49-F238E27FC236}">
                <a16:creationId xmlns:a16="http://schemas.microsoft.com/office/drawing/2014/main" id="{4A9F3B4E-06B1-7C81-5463-FEE1628CF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517" y="1281081"/>
            <a:ext cx="506870" cy="78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BE" sz="4510" b="1" dirty="0">
                <a:solidFill>
                  <a:srgbClr val="00000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endParaRPr lang="nl-NL" sz="4510" b="1" dirty="0">
              <a:solidFill>
                <a:srgbClr val="000008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92" name="Tekstvak 47">
            <a:extLst>
              <a:ext uri="{FF2B5EF4-FFF2-40B4-BE49-F238E27FC236}">
                <a16:creationId xmlns:a16="http://schemas.microsoft.com/office/drawing/2014/main" id="{8E00E388-D2D2-1E62-EA0A-56B4581A7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785" y="587081"/>
            <a:ext cx="6773404" cy="35253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691" dirty="0"/>
              <a:t>QUALITY MANAGEMENT SYSTEM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486844B-72C5-AA23-7066-31AE112A5376}"/>
              </a:ext>
            </a:extLst>
          </p:cNvPr>
          <p:cNvCxnSpPr>
            <a:stCxn id="8225" idx="0"/>
          </p:cNvCxnSpPr>
          <p:nvPr/>
        </p:nvCxnSpPr>
        <p:spPr bwMode="auto">
          <a:xfrm flipH="1" flipV="1">
            <a:off x="4664368" y="5203604"/>
            <a:ext cx="29945" cy="404648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24C335-953F-3A28-54A8-6718F10E9AC9}"/>
              </a:ext>
            </a:extLst>
          </p:cNvPr>
          <p:cNvCxnSpPr>
            <a:cxnSpLocks/>
          </p:cNvCxnSpPr>
          <p:nvPr/>
        </p:nvCxnSpPr>
        <p:spPr bwMode="auto">
          <a:xfrm flipV="1">
            <a:off x="4712033" y="5195068"/>
            <a:ext cx="0" cy="45345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581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58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BC713-F326-90CA-8265-23EB5C686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2A2F-6607-4C95-ECD2-AC6B6DE91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C000"/>
                </a:solidFill>
              </a:rPr>
              <a:t>Coachend</a:t>
            </a:r>
            <a:r>
              <a:rPr lang="en-GB" dirty="0">
                <a:solidFill>
                  <a:srgbClr val="FFC000"/>
                </a:solidFill>
              </a:rPr>
              <a:t>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9D89F-FB81-4C85-ED02-D8C147381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Komt</a:t>
            </a:r>
            <a:r>
              <a:rPr lang="en-GB" dirty="0"/>
              <a:t> het </a:t>
            </a:r>
            <a:r>
              <a:rPr lang="en-GB" dirty="0" err="1"/>
              <a:t>bij</a:t>
            </a:r>
            <a:r>
              <a:rPr lang="en-GB" dirty="0"/>
              <a:t> </a:t>
            </a:r>
            <a:r>
              <a:rPr lang="en-GB" dirty="0" err="1"/>
              <a:t>jullie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? Hoe </a:t>
            </a:r>
            <a:r>
              <a:rPr lang="en-GB" dirty="0" err="1"/>
              <a:t>ziet</a:t>
            </a:r>
            <a:r>
              <a:rPr lang="en-GB" dirty="0"/>
              <a:t> er </a:t>
            </a:r>
            <a:r>
              <a:rPr lang="en-GB" dirty="0" err="1"/>
              <a:t>dat</a:t>
            </a:r>
            <a:r>
              <a:rPr lang="en-GB" dirty="0"/>
              <a:t> </a:t>
            </a:r>
            <a:r>
              <a:rPr lang="en-GB" dirty="0" err="1"/>
              <a:t>bij</a:t>
            </a:r>
            <a:r>
              <a:rPr lang="en-GB" dirty="0"/>
              <a:t> </a:t>
            </a:r>
            <a:r>
              <a:rPr lang="en-GB" dirty="0" err="1"/>
              <a:t>jullie</a:t>
            </a:r>
            <a:r>
              <a:rPr lang="en-GB" dirty="0"/>
              <a:t> </a:t>
            </a:r>
            <a:r>
              <a:rPr lang="en-GB" dirty="0" err="1"/>
              <a:t>uit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300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0131A-D38C-3A5B-C5E1-9FF7CF74F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7A749-1FFF-EEE4-AA53-F60D41F00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auditors present their findings to the artists.</a:t>
            </a:r>
          </a:p>
          <a:p>
            <a:endParaRPr lang="en-GB" dirty="0"/>
          </a:p>
          <a:p>
            <a:r>
              <a:rPr lang="en-GB" dirty="0"/>
              <a:t>How did this feel?</a:t>
            </a:r>
          </a:p>
          <a:p>
            <a:pPr lvl="1"/>
            <a:r>
              <a:rPr lang="en-GB" dirty="0"/>
              <a:t>Criteria clear    ???</a:t>
            </a:r>
          </a:p>
          <a:p>
            <a:pPr lvl="1"/>
            <a:r>
              <a:rPr lang="en-GB" dirty="0"/>
              <a:t>Circumstances ???</a:t>
            </a:r>
          </a:p>
        </p:txBody>
      </p:sp>
    </p:spTree>
    <p:extLst>
      <p:ext uri="{BB962C8B-B14F-4D97-AF65-F5344CB8AC3E}">
        <p14:creationId xmlns:p14="http://schemas.microsoft.com/office/powerpoint/2010/main" val="18901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6CCC1-FD52-84F5-00C9-28FE86E6F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A7A2"/>
                </a:solidFill>
              </a:rPr>
              <a:t>P.s.</a:t>
            </a:r>
            <a:r>
              <a:rPr lang="en-GB" dirty="0">
                <a:solidFill>
                  <a:srgbClr val="00A7A2"/>
                </a:solidFill>
              </a:rPr>
              <a:t> </a:t>
            </a:r>
            <a:r>
              <a:rPr lang="en-GB" dirty="0" err="1">
                <a:solidFill>
                  <a:srgbClr val="00A7A2"/>
                </a:solidFill>
              </a:rPr>
              <a:t>Frunobulax</a:t>
            </a:r>
            <a:endParaRPr lang="en-GB" dirty="0">
              <a:solidFill>
                <a:srgbClr val="00A7A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3B248-FF2F-E5CC-AA61-1E18AEE77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Frunobulax</a:t>
            </a:r>
            <a:r>
              <a:rPr lang="en-GB" dirty="0"/>
              <a:t> is mentioned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 a song called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2"/>
              </a:rPr>
              <a:t>“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2"/>
              </a:rPr>
              <a:t>Cheepnis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2"/>
              </a:rPr>
              <a:t>”</a:t>
            </a:r>
            <a:r>
              <a:rPr lang="en-GB" dirty="0">
                <a:solidFill>
                  <a:srgbClr val="202122"/>
                </a:solidFill>
                <a:latin typeface="Arial" panose="020B0604020202020204" pitchFamily="34" charset="0"/>
                <a:hlinkClick r:id="rId2"/>
              </a:rPr>
              <a:t>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about monster movies by Frank Zappa (American composer, 1940-1993). The monster is named after Zappa’s pet dog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Fruney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870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3F7C4-8068-3406-5784-66276310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Zappa and dog (is it Dogess ?) Frank Zappa, Frank Vincent, Allman ...">
            <a:extLst>
              <a:ext uri="{FF2B5EF4-FFF2-40B4-BE49-F238E27FC236}">
                <a16:creationId xmlns:a16="http://schemas.microsoft.com/office/drawing/2014/main" id="{76ED2DA9-74AE-F4B4-E09B-B13BAC4890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25" y="609600"/>
            <a:ext cx="4360749" cy="42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11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4BC1E-427E-94AB-3038-97A630E6D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8547-3BCF-03E8-F627-86F5397EB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3.1. Wat </a:t>
            </a:r>
            <a:r>
              <a:rPr lang="en-GB" dirty="0" err="1">
                <a:solidFill>
                  <a:srgbClr val="0070C0"/>
                </a:solidFill>
              </a:rPr>
              <a:t>kunnen</a:t>
            </a:r>
            <a:r>
              <a:rPr lang="en-GB" dirty="0">
                <a:solidFill>
                  <a:srgbClr val="0070C0"/>
                </a:solidFill>
              </a:rPr>
              <a:t> we (</a:t>
            </a:r>
            <a:r>
              <a:rPr lang="en-GB" dirty="0" err="1">
                <a:solidFill>
                  <a:srgbClr val="0070C0"/>
                </a:solidFill>
              </a:rPr>
              <a:t>nog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meer</a:t>
            </a:r>
            <a:r>
              <a:rPr lang="en-GB" dirty="0">
                <a:solidFill>
                  <a:srgbClr val="0070C0"/>
                </a:solidFill>
              </a:rPr>
              <a:t>) </a:t>
            </a:r>
            <a:r>
              <a:rPr lang="en-GB" dirty="0" err="1">
                <a:solidFill>
                  <a:srgbClr val="0070C0"/>
                </a:solidFill>
              </a:rPr>
              <a:t>leren</a:t>
            </a:r>
            <a:r>
              <a:rPr lang="en-GB" dirty="0">
                <a:solidFill>
                  <a:srgbClr val="0070C0"/>
                </a:solidFill>
              </a:rPr>
              <a:t> van het </a:t>
            </a:r>
            <a:r>
              <a:rPr lang="en-GB" dirty="0" err="1">
                <a:solidFill>
                  <a:srgbClr val="0070C0"/>
                </a:solidFill>
              </a:rPr>
              <a:t>empirisch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paradigma</a:t>
            </a:r>
            <a:r>
              <a:rPr lang="en-GB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A1EE32-5055-844A-184A-C7597F6A4E85}"/>
              </a:ext>
            </a:extLst>
          </p:cNvPr>
          <p:cNvSpPr txBox="1">
            <a:spLocks/>
          </p:cNvSpPr>
          <p:nvPr/>
        </p:nvSpPr>
        <p:spPr bwMode="auto">
          <a:xfrm>
            <a:off x="457200" y="2494821"/>
            <a:ext cx="8229600" cy="259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GB" sz="2416" kern="0" dirty="0"/>
          </a:p>
        </p:txBody>
      </p:sp>
    </p:spTree>
    <p:extLst>
      <p:ext uri="{BB962C8B-B14F-4D97-AF65-F5344CB8AC3E}">
        <p14:creationId xmlns:p14="http://schemas.microsoft.com/office/powerpoint/2010/main" val="17847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69E92-A9A0-2ED8-5570-E874018D6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49E95-EA48-B099-D9AF-9222E3206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en-GB" dirty="0" err="1">
                <a:solidFill>
                  <a:srgbClr val="0070C0"/>
                </a:solidFill>
              </a:rPr>
              <a:t>Wh</a:t>
            </a:r>
            <a:r>
              <a:rPr lang="en-NL" dirty="0">
                <a:solidFill>
                  <a:srgbClr val="0070C0"/>
                </a:solidFill>
              </a:rPr>
              <a:t>at is 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B8743-481A-115F-906F-0F40166B1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31640"/>
            <a:ext cx="7507999" cy="3866255"/>
          </a:xfrm>
        </p:spPr>
        <p:txBody>
          <a:bodyPr/>
          <a:lstStyle/>
          <a:p>
            <a:r>
              <a:rPr lang="en-NL" sz="2416" i="1" dirty="0">
                <a:solidFill>
                  <a:srgbClr val="0070C0"/>
                </a:solidFill>
              </a:rPr>
              <a:t>Quality is conformance to requirements </a:t>
            </a:r>
            <a:r>
              <a:rPr lang="en-NL" sz="2416" dirty="0">
                <a:solidFill>
                  <a:srgbClr val="0070C0"/>
                </a:solidFill>
              </a:rPr>
              <a:t>(Crosby, 1979)</a:t>
            </a:r>
          </a:p>
          <a:p>
            <a:pPr lvl="1"/>
            <a:r>
              <a:rPr lang="en-GB" sz="2416" dirty="0">
                <a:solidFill>
                  <a:srgbClr val="0070C0"/>
                </a:solidFill>
              </a:rPr>
              <a:t>de ‘</a:t>
            </a:r>
            <a:r>
              <a:rPr lang="en-GB" sz="2416" dirty="0" err="1">
                <a:solidFill>
                  <a:srgbClr val="0070C0"/>
                </a:solidFill>
              </a:rPr>
              <a:t>preciezen</a:t>
            </a:r>
            <a:r>
              <a:rPr lang="en-GB" sz="2416" dirty="0">
                <a:solidFill>
                  <a:srgbClr val="0070C0"/>
                </a:solidFill>
              </a:rPr>
              <a:t>’</a:t>
            </a:r>
            <a:endParaRPr lang="en-NL" sz="2416" dirty="0">
              <a:solidFill>
                <a:srgbClr val="0070C0"/>
              </a:solidFill>
            </a:endParaRPr>
          </a:p>
          <a:p>
            <a:r>
              <a:rPr lang="en-NL" sz="2416" i="1" dirty="0">
                <a:solidFill>
                  <a:schemeClr val="bg1">
                    <a:lumMod val="65000"/>
                  </a:schemeClr>
                </a:solidFill>
              </a:rPr>
              <a:t>Quality is fitness for use </a:t>
            </a:r>
            <a:r>
              <a:rPr lang="en-NL" sz="2416" dirty="0">
                <a:solidFill>
                  <a:schemeClr val="bg1">
                    <a:lumMod val="65000"/>
                  </a:schemeClr>
                </a:solidFill>
              </a:rPr>
              <a:t>(Juran, 1992)</a:t>
            </a:r>
          </a:p>
          <a:p>
            <a:pPr lvl="1"/>
            <a:r>
              <a:rPr lang="nl-NL" sz="2416" dirty="0">
                <a:solidFill>
                  <a:schemeClr val="bg1">
                    <a:lumMod val="65000"/>
                  </a:schemeClr>
                </a:solidFill>
              </a:rPr>
              <a:t>The customer</a:t>
            </a:r>
            <a:endParaRPr lang="en-NL" sz="2416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NL" sz="2416" i="1" dirty="0">
                <a:solidFill>
                  <a:schemeClr val="bg1">
                    <a:lumMod val="65000"/>
                  </a:schemeClr>
                </a:solidFill>
              </a:rPr>
              <a:t>Quality cannot be defined </a:t>
            </a:r>
            <a:r>
              <a:rPr lang="en-NL" sz="2416" dirty="0">
                <a:solidFill>
                  <a:schemeClr val="bg1">
                    <a:lumMod val="65000"/>
                  </a:schemeClr>
                </a:solidFill>
              </a:rPr>
              <a:t>(Pirsig, 1972).</a:t>
            </a:r>
          </a:p>
          <a:p>
            <a:pPr lvl="1"/>
            <a:r>
              <a:rPr lang="nl-NL" sz="2416" dirty="0">
                <a:solidFill>
                  <a:schemeClr val="bg1">
                    <a:lumMod val="65000"/>
                  </a:schemeClr>
                </a:solidFill>
              </a:rPr>
              <a:t>de filosoof / professional</a:t>
            </a:r>
            <a:endParaRPr lang="en-NL" sz="2416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NL" sz="2416" i="1" dirty="0">
                <a:solidFill>
                  <a:schemeClr val="bg1">
                    <a:lumMod val="65000"/>
                  </a:schemeClr>
                </a:solidFill>
              </a:rPr>
              <a:t>Quality is dynamic </a:t>
            </a:r>
            <a:r>
              <a:rPr lang="en-NL" sz="2416" dirty="0">
                <a:solidFill>
                  <a:schemeClr val="bg1">
                    <a:lumMod val="65000"/>
                  </a:schemeClr>
                </a:solidFill>
              </a:rPr>
              <a:t>(Pirsig, 1991)</a:t>
            </a:r>
          </a:p>
          <a:p>
            <a:pPr lvl="1"/>
            <a:r>
              <a:rPr lang="nl-NL" sz="2416" dirty="0">
                <a:solidFill>
                  <a:schemeClr val="bg1">
                    <a:lumMod val="65000"/>
                  </a:schemeClr>
                </a:solidFill>
              </a:rPr>
              <a:t>De ‘rekkelijken’</a:t>
            </a:r>
            <a:endParaRPr lang="en-NL" sz="2416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2|31.3|16.9|18.1|16.2|9.6|30.1|19.5|29.9|28|21.1|39.8|35.1|9.5|12.5|12.5|21.1|0.2|16.7|42.8|50.9|16.1|7|10|6.4|11.9|58|13.9|38.9|45.6|165.6|15.7|18.1|19.3|20.4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2|31.3|16.9|18.1|16.2|9.6|30.1|19.5|29.9|28|21.1|39.8|35.1|9.5|12.5|12.5|21.1|0.2|16.7|42.8|50.9|16.1|7|10|6.4|11.9|58|13.9|38.9|45.6|165.6|15.7|18.1|19.3|20.4|14.9"/>
</p:tagLst>
</file>

<file path=ppt/theme/theme1.xml><?xml version="1.0" encoding="utf-8"?>
<a:theme xmlns:a="http://schemas.openxmlformats.org/drawingml/2006/main" name="ma kwaliteit pp 2014">
  <a:themeElements>
    <a:clrScheme name="Standaardontwer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vKSNU10" id="{82AE7825-BB53-DD42-B9D4-8214DD0B110E}" vid="{4D798A2F-2654-4A41-BA1D-6F38985B0971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CE58A73B5D749985CC4093525741A" ma:contentTypeVersion="11" ma:contentTypeDescription="Een nieuw document maken." ma:contentTypeScope="" ma:versionID="9b852e39c259429049e42bbb871412dd">
  <xsd:schema xmlns:xsd="http://www.w3.org/2001/XMLSchema" xmlns:xs="http://www.w3.org/2001/XMLSchema" xmlns:p="http://schemas.microsoft.com/office/2006/metadata/properties" xmlns:ns2="73feb2a9-da4a-4d5e-892e-46d1edb75838" xmlns:ns3="4f9a0af8-0c74-46d0-baa5-9af7d00287f9" targetNamespace="http://schemas.microsoft.com/office/2006/metadata/properties" ma:root="true" ma:fieldsID="f1f347c4c65e11a1fbf29640ba3b6397" ns2:_="" ns3:_="">
    <xsd:import namespace="73feb2a9-da4a-4d5e-892e-46d1edb75838"/>
    <xsd:import namespace="4f9a0af8-0c74-46d0-baa5-9af7d00287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eb2a9-da4a-4d5e-892e-46d1edb758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a0af8-0c74-46d0-baa5-9af7d00287f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15BB64-BD6C-45CA-A394-AA86662174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feb2a9-da4a-4d5e-892e-46d1edb75838"/>
    <ds:schemaRef ds:uri="4f9a0af8-0c74-46d0-baa5-9af7d00287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F50266-4BCD-438C-8DB3-1352A454F4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A35EC5-4935-40DB-9731-F1D09BDA14F8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4f9a0af8-0c74-46d0-baa5-9af7d00287f9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3feb2a9-da4a-4d5e-892e-46d1edb7583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24693</TotalTime>
  <Words>922</Words>
  <Application>Microsoft Macintosh PowerPoint</Application>
  <PresentationFormat>On-screen Show (4:3)</PresentationFormat>
  <Paragraphs>214</Paragraphs>
  <Slides>43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ＭＳ Ｐゴシック</vt:lpstr>
      <vt:lpstr>Arial</vt:lpstr>
      <vt:lpstr>Calibri</vt:lpstr>
      <vt:lpstr>Footlight MT Light</vt:lpstr>
      <vt:lpstr>Futura</vt:lpstr>
      <vt:lpstr>Gill Sans</vt:lpstr>
      <vt:lpstr>Google Sans</vt:lpstr>
      <vt:lpstr>Times</vt:lpstr>
      <vt:lpstr>Times New Roman</vt:lpstr>
      <vt:lpstr>ma kwaliteit pp 2014</vt:lpstr>
      <vt:lpstr>Photo Editor-foto</vt:lpstr>
      <vt:lpstr> </vt:lpstr>
      <vt:lpstr>Saturnus</vt:lpstr>
      <vt:lpstr>Frunobulax: the artist and the auditor</vt:lpstr>
      <vt:lpstr>Judgment</vt:lpstr>
      <vt:lpstr>Presentation</vt:lpstr>
      <vt:lpstr>P.s. Frunobulax</vt:lpstr>
      <vt:lpstr>PowerPoint Presentation</vt:lpstr>
      <vt:lpstr>3.1. Wat kunnen we (nog meer) leren van het empirisch paradigma?</vt:lpstr>
      <vt:lpstr>What is Quality?</vt:lpstr>
      <vt:lpstr>Wat kunnen we leren van het empirisch paradigma?</vt:lpstr>
      <vt:lpstr>Fishbone diagram</vt:lpstr>
      <vt:lpstr>PowerPoint Presentation</vt:lpstr>
      <vt:lpstr>Pareto 20% van de inspanningen  levert 80% van de resultaten op.</vt:lpstr>
      <vt:lpstr>Directive leadership</vt:lpstr>
      <vt:lpstr> </vt:lpstr>
      <vt:lpstr>Mars</vt:lpstr>
      <vt:lpstr>3.2. Wat kunnen we leren van het referentie paradigma?</vt:lpstr>
      <vt:lpstr>What is Quality?</vt:lpstr>
      <vt:lpstr>Wat kunnen we leren van het referentie paradigma?</vt:lpstr>
      <vt:lpstr>Customer delight</vt:lpstr>
      <vt:lpstr>PowerPoint Presentation</vt:lpstr>
      <vt:lpstr>KANO-model  </vt:lpstr>
      <vt:lpstr>PowerPoint Presentation</vt:lpstr>
      <vt:lpstr>PowerPoint Presentation</vt:lpstr>
      <vt:lpstr>PowerPoint Presentation</vt:lpstr>
      <vt:lpstr> Waar was ik?</vt:lpstr>
      <vt:lpstr>PowerPoint Presentation</vt:lpstr>
      <vt:lpstr>PowerPoint Presentation</vt:lpstr>
      <vt:lpstr>PowerPoint Presentation</vt:lpstr>
      <vt:lpstr>PowerPoint Presentation</vt:lpstr>
      <vt:lpstr>The Value of a cup of coffee</vt:lpstr>
      <vt:lpstr>PowerPoint Presentation</vt:lpstr>
      <vt:lpstr>Disney</vt:lpstr>
      <vt:lpstr>Customer Satisfaction is a fool’s gold</vt:lpstr>
      <vt:lpstr>Measuring Loyalty </vt:lpstr>
      <vt:lpstr>Net promoter score: How surely will you recommend us to a friend or colleague ?</vt:lpstr>
      <vt:lpstr>CONTINUOUS IMPROVEMENT</vt:lpstr>
      <vt:lpstr>IMAI: KAIZEN</vt:lpstr>
      <vt:lpstr>Continuous Improvement</vt:lpstr>
      <vt:lpstr>PDSA-circle</vt:lpstr>
      <vt:lpstr>  </vt:lpstr>
      <vt:lpstr>PowerPoint Presentation</vt:lpstr>
      <vt:lpstr>Coachend leadership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SCHOUTEN &amp; NELISSEN UNIVERSITY</dc:title>
  <dc:creator>toshiba</dc:creator>
  <cp:lastModifiedBy>Everard van Kemenade</cp:lastModifiedBy>
  <cp:revision>245</cp:revision>
  <cp:lastPrinted>2024-12-10T18:20:52Z</cp:lastPrinted>
  <dcterms:created xsi:type="dcterms:W3CDTF">2015-11-24T14:07:43Z</dcterms:created>
  <dcterms:modified xsi:type="dcterms:W3CDTF">2025-12-08T14:39:00Z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0x010100B0BCE58A73B5D749985CC4093525741A</vt:lpwstr>
  </property>
</Properties>
</file>