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3" r:id="rId2"/>
  </p:sldMasterIdLst>
  <p:notesMasterIdLst>
    <p:notesMasterId r:id="rId55"/>
  </p:notesMasterIdLst>
  <p:handoutMasterIdLst>
    <p:handoutMasterId r:id="rId56"/>
  </p:handoutMasterIdLst>
  <p:sldIdLst>
    <p:sldId id="256" r:id="rId3"/>
    <p:sldId id="571" r:id="rId4"/>
    <p:sldId id="1213" r:id="rId5"/>
    <p:sldId id="1204" r:id="rId6"/>
    <p:sldId id="796" r:id="rId7"/>
    <p:sldId id="305" r:id="rId8"/>
    <p:sldId id="1205" r:id="rId9"/>
    <p:sldId id="1206" r:id="rId10"/>
    <p:sldId id="278" r:id="rId11"/>
    <p:sldId id="307" r:id="rId12"/>
    <p:sldId id="1207" r:id="rId13"/>
    <p:sldId id="1175" r:id="rId14"/>
    <p:sldId id="1176" r:id="rId15"/>
    <p:sldId id="1209" r:id="rId16"/>
    <p:sldId id="1210" r:id="rId17"/>
    <p:sldId id="1211" r:id="rId18"/>
    <p:sldId id="1212" r:id="rId19"/>
    <p:sldId id="1177" r:id="rId20"/>
    <p:sldId id="1215" r:id="rId21"/>
    <p:sldId id="352" r:id="rId22"/>
    <p:sldId id="472" r:id="rId23"/>
    <p:sldId id="1184" r:id="rId24"/>
    <p:sldId id="463" r:id="rId25"/>
    <p:sldId id="1185" r:id="rId26"/>
    <p:sldId id="467" r:id="rId27"/>
    <p:sldId id="1214" r:id="rId28"/>
    <p:sldId id="1179" r:id="rId29"/>
    <p:sldId id="1180" r:id="rId30"/>
    <p:sldId id="1191" r:id="rId31"/>
    <p:sldId id="1201" r:id="rId32"/>
    <p:sldId id="1203" r:id="rId33"/>
    <p:sldId id="1216" r:id="rId34"/>
    <p:sldId id="1202" r:id="rId35"/>
    <p:sldId id="1193" r:id="rId36"/>
    <p:sldId id="1197" r:id="rId37"/>
    <p:sldId id="1194" r:id="rId38"/>
    <p:sldId id="1195" r:id="rId39"/>
    <p:sldId id="1196" r:id="rId40"/>
    <p:sldId id="1198" r:id="rId41"/>
    <p:sldId id="1190" r:id="rId42"/>
    <p:sldId id="1199" r:id="rId43"/>
    <p:sldId id="1181" r:id="rId44"/>
    <p:sldId id="1217" r:id="rId45"/>
    <p:sldId id="1192" r:id="rId46"/>
    <p:sldId id="1183" r:id="rId47"/>
    <p:sldId id="1182" r:id="rId48"/>
    <p:sldId id="1186" r:id="rId49"/>
    <p:sldId id="1187" r:id="rId50"/>
    <p:sldId id="1188" r:id="rId51"/>
    <p:sldId id="1189" r:id="rId52"/>
    <p:sldId id="302" r:id="rId53"/>
    <p:sldId id="480" r:id="rId54"/>
  </p:sldIdLst>
  <p:sldSz cx="7569200" cy="5334000"/>
  <p:notesSz cx="7569200" cy="533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7A2"/>
    <a:srgbClr val="008080"/>
    <a:srgbClr val="000000"/>
    <a:srgbClr val="0FCBC2"/>
    <a:srgbClr val="33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752"/>
    <p:restoredTop sz="94694"/>
  </p:normalViewPr>
  <p:slideViewPr>
    <p:cSldViewPr>
      <p:cViewPr varScale="1">
        <p:scale>
          <a:sx n="156" d="100"/>
          <a:sy n="156" d="100"/>
        </p:scale>
        <p:origin x="712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viewProps" Target="viewProp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presProps" Target="pres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quarter" idx="1"/>
          </p:nvPr>
        </p:nvSpPr>
        <p:spPr>
          <a:xfrm>
            <a:off x="4287838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C55BD7-589C-4CE5-8B67-706AD4B9F329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2"/>
          </p:nvPr>
        </p:nvSpPr>
        <p:spPr>
          <a:xfrm>
            <a:off x="0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3"/>
          </p:nvPr>
        </p:nvSpPr>
        <p:spPr>
          <a:xfrm>
            <a:off x="4287838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B8765C-F6DE-45B0-829F-BC16D026737F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3545371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4287838" y="0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9FBB1B-CC99-884D-97C4-25BC286A377C}" type="datetimeFigureOut">
              <a:rPr lang="nl-NL" smtClean="0"/>
              <a:t>04-05-2025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2365375" y="400050"/>
            <a:ext cx="2838450" cy="20002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757238" y="2533650"/>
            <a:ext cx="6054725" cy="24003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4287838" y="5065713"/>
            <a:ext cx="3279775" cy="2667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9671F-84E0-304E-971D-44ECC3883A79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006103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3"/>
          <p:cNvSpPr/>
          <p:nvPr userDrawn="1"/>
        </p:nvSpPr>
        <p:spPr>
          <a:xfrm>
            <a:off x="355600" y="228600"/>
            <a:ext cx="1104544" cy="515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r>
              <a:rPr lang="nl-NL" dirty="0"/>
              <a:t>   </a:t>
            </a:r>
            <a:endParaRPr/>
          </a:p>
        </p:txBody>
      </p:sp>
      <p:sp>
        <p:nvSpPr>
          <p:cNvPr id="3" name="object 4"/>
          <p:cNvSpPr/>
          <p:nvPr userDrawn="1"/>
        </p:nvSpPr>
        <p:spPr>
          <a:xfrm>
            <a:off x="355600" y="228600"/>
            <a:ext cx="1104544" cy="515251"/>
          </a:xfrm>
          <a:custGeom>
            <a:avLst/>
            <a:gdLst/>
            <a:ahLst/>
            <a:cxnLst/>
            <a:rect l="l" t="t" r="r" b="b"/>
            <a:pathLst>
              <a:path w="1104544" h="515251">
                <a:moveTo>
                  <a:pt x="348221" y="0"/>
                </a:moveTo>
                <a:lnTo>
                  <a:pt x="512089" y="4724"/>
                </a:lnTo>
                <a:lnTo>
                  <a:pt x="430161" y="67754"/>
                </a:lnTo>
                <a:lnTo>
                  <a:pt x="623963" y="92964"/>
                </a:lnTo>
                <a:lnTo>
                  <a:pt x="726389" y="12611"/>
                </a:lnTo>
                <a:lnTo>
                  <a:pt x="1104544" y="23634"/>
                </a:lnTo>
                <a:lnTo>
                  <a:pt x="800442" y="222173"/>
                </a:lnTo>
                <a:lnTo>
                  <a:pt x="647598" y="193814"/>
                </a:lnTo>
                <a:lnTo>
                  <a:pt x="438035" y="334048"/>
                </a:lnTo>
                <a:lnTo>
                  <a:pt x="557784" y="379742"/>
                </a:lnTo>
                <a:lnTo>
                  <a:pt x="348221" y="515251"/>
                </a:lnTo>
                <a:lnTo>
                  <a:pt x="190652" y="412826"/>
                </a:lnTo>
                <a:lnTo>
                  <a:pt x="264706" y="357682"/>
                </a:lnTo>
                <a:lnTo>
                  <a:pt x="141808" y="291503"/>
                </a:lnTo>
                <a:lnTo>
                  <a:pt x="83502" y="341922"/>
                </a:lnTo>
                <a:lnTo>
                  <a:pt x="0" y="289928"/>
                </a:lnTo>
                <a:lnTo>
                  <a:pt x="110286" y="196964"/>
                </a:lnTo>
                <a:lnTo>
                  <a:pt x="159143" y="220599"/>
                </a:lnTo>
                <a:lnTo>
                  <a:pt x="271018" y="126060"/>
                </a:lnTo>
                <a:lnTo>
                  <a:pt x="220586" y="105575"/>
                </a:lnTo>
                <a:lnTo>
                  <a:pt x="348221" y="0"/>
                </a:lnTo>
                <a:close/>
              </a:path>
            </a:pathLst>
          </a:custGeom>
          <a:ln w="10668">
            <a:solidFill>
              <a:srgbClr val="00B3A9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  <a:prstGeom prst="rect">
            <a:avLst/>
          </a:prstGeom>
        </p:spPr>
        <p:txBody>
          <a:bodyPr lIns="73728" tIns="36864" rIns="73728" bIns="36864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78460" y="1244601"/>
            <a:ext cx="6812280" cy="3520193"/>
          </a:xfrm>
          <a:prstGeom prst="rect">
            <a:avLst/>
          </a:prstGeom>
        </p:spPr>
        <p:txBody>
          <a:bodyPr lIns="73728" tIns="36864" rIns="73728" bIns="36864"/>
          <a:lstStyle/>
          <a:p>
            <a:pPr lvl="0"/>
            <a:r>
              <a:rPr lang="nl-NL" dirty="0"/>
              <a:t>Klik om de modelstijlen te bewerken</a:t>
            </a:r>
          </a:p>
          <a:p>
            <a:pPr lvl="1"/>
            <a:r>
              <a:rPr lang="nl-NL" dirty="0"/>
              <a:t>Tweede niveau</a:t>
            </a:r>
          </a:p>
          <a:p>
            <a:pPr lvl="2"/>
            <a:r>
              <a:rPr lang="nl-NL" dirty="0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>
          <a:xfrm>
            <a:off x="378460" y="4943828"/>
            <a:ext cx="1766147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>
          <a:xfrm>
            <a:off x="2586144" y="4943828"/>
            <a:ext cx="2396913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>
          <a:xfrm>
            <a:off x="5424593" y="4943828"/>
            <a:ext cx="1766147" cy="283986"/>
          </a:xfrm>
          <a:prstGeom prst="rect">
            <a:avLst/>
          </a:prstGeom>
        </p:spPr>
        <p:txBody>
          <a:bodyPr lIns="73728" tIns="36864" rIns="73728" bIns="36864"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7" name="object 4"/>
          <p:cNvSpPr/>
          <p:nvPr userDrawn="1"/>
        </p:nvSpPr>
        <p:spPr>
          <a:xfrm>
            <a:off x="279400" y="152400"/>
            <a:ext cx="1104544" cy="515251"/>
          </a:xfrm>
          <a:custGeom>
            <a:avLst/>
            <a:gdLst/>
            <a:ahLst/>
            <a:cxnLst/>
            <a:rect l="l" t="t" r="r" b="b"/>
            <a:pathLst>
              <a:path w="1104544" h="515251">
                <a:moveTo>
                  <a:pt x="348221" y="0"/>
                </a:moveTo>
                <a:lnTo>
                  <a:pt x="512089" y="4724"/>
                </a:lnTo>
                <a:lnTo>
                  <a:pt x="430161" y="67754"/>
                </a:lnTo>
                <a:lnTo>
                  <a:pt x="623963" y="92964"/>
                </a:lnTo>
                <a:lnTo>
                  <a:pt x="726389" y="12611"/>
                </a:lnTo>
                <a:lnTo>
                  <a:pt x="1104544" y="23634"/>
                </a:lnTo>
                <a:lnTo>
                  <a:pt x="800442" y="222173"/>
                </a:lnTo>
                <a:lnTo>
                  <a:pt x="647598" y="193814"/>
                </a:lnTo>
                <a:lnTo>
                  <a:pt x="438035" y="334048"/>
                </a:lnTo>
                <a:lnTo>
                  <a:pt x="557784" y="379742"/>
                </a:lnTo>
                <a:lnTo>
                  <a:pt x="348221" y="515251"/>
                </a:lnTo>
                <a:lnTo>
                  <a:pt x="190652" y="412826"/>
                </a:lnTo>
                <a:lnTo>
                  <a:pt x="264706" y="357682"/>
                </a:lnTo>
                <a:lnTo>
                  <a:pt x="141808" y="291503"/>
                </a:lnTo>
                <a:lnTo>
                  <a:pt x="83502" y="341922"/>
                </a:lnTo>
                <a:lnTo>
                  <a:pt x="0" y="289928"/>
                </a:lnTo>
                <a:lnTo>
                  <a:pt x="110286" y="196964"/>
                </a:lnTo>
                <a:lnTo>
                  <a:pt x="159143" y="220599"/>
                </a:lnTo>
                <a:lnTo>
                  <a:pt x="271018" y="126060"/>
                </a:lnTo>
                <a:lnTo>
                  <a:pt x="220586" y="105575"/>
                </a:lnTo>
                <a:lnTo>
                  <a:pt x="348221" y="0"/>
                </a:lnTo>
                <a:close/>
              </a:path>
            </a:pathLst>
          </a:custGeom>
          <a:ln w="10668">
            <a:solidFill>
              <a:srgbClr val="00B3A9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3"/>
          <p:cNvSpPr/>
          <p:nvPr userDrawn="1"/>
        </p:nvSpPr>
        <p:spPr>
          <a:xfrm>
            <a:off x="279400" y="152400"/>
            <a:ext cx="1104544" cy="515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r>
              <a:rPr lang="nl-NL" dirty="0"/>
              <a:t>   </a:t>
            </a: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567690" y="1656999"/>
            <a:ext cx="6433820" cy="1143353"/>
          </a:xfrm>
        </p:spPr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135380" y="3022600"/>
            <a:ext cx="5298440" cy="13631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68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372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058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4744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8430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2116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5802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9488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/>
              <a:t>Klik om het opmaakprofiel van de modelondertitel te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97915" y="3427589"/>
            <a:ext cx="6433820" cy="1059392"/>
          </a:xfrm>
        </p:spPr>
        <p:txBody>
          <a:bodyPr anchor="t"/>
          <a:lstStyle>
            <a:lvl1pPr algn="l">
              <a:defRPr sz="3200" b="1" cap="all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597915" y="2260777"/>
            <a:ext cx="6433820" cy="1166812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1pPr>
            <a:lvl2pPr marL="3686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737202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3pPr>
            <a:lvl4pPr marL="1105803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4pPr>
            <a:lvl5pPr marL="1474403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5pPr>
            <a:lvl6pPr marL="1843004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6pPr>
            <a:lvl7pPr marL="2211604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7pPr>
            <a:lvl8pPr marL="2580206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8pPr>
            <a:lvl9pPr marL="2948806" indent="0"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sz="half" idx="1"/>
          </p:nvPr>
        </p:nvSpPr>
        <p:spPr>
          <a:xfrm>
            <a:off x="378460" y="1244601"/>
            <a:ext cx="3343063" cy="3520193"/>
          </a:xfrm>
        </p:spPr>
        <p:txBody>
          <a:bodyPr/>
          <a:lstStyle>
            <a:lvl1pPr>
              <a:defRPr sz="2300"/>
            </a:lvl1pPr>
            <a:lvl2pPr>
              <a:defRPr sz="19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3847678" y="1244601"/>
            <a:ext cx="3343063" cy="3520193"/>
          </a:xfrm>
        </p:spPr>
        <p:txBody>
          <a:bodyPr/>
          <a:lstStyle>
            <a:lvl1pPr>
              <a:defRPr sz="2300"/>
            </a:lvl1pPr>
            <a:lvl2pPr>
              <a:defRPr sz="19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378460" y="1193977"/>
            <a:ext cx="3344378" cy="497593"/>
          </a:xfrm>
        </p:spPr>
        <p:txBody>
          <a:bodyPr anchor="b"/>
          <a:lstStyle>
            <a:lvl1pPr marL="0" indent="0">
              <a:buNone/>
              <a:defRPr sz="1900" b="1"/>
            </a:lvl1pPr>
            <a:lvl2pPr marL="368600" indent="0">
              <a:buNone/>
              <a:defRPr sz="1600" b="1"/>
            </a:lvl2pPr>
            <a:lvl3pPr marL="737202" indent="0">
              <a:buNone/>
              <a:defRPr sz="1500" b="1"/>
            </a:lvl3pPr>
            <a:lvl4pPr marL="1105803" indent="0">
              <a:buNone/>
              <a:defRPr sz="1300" b="1"/>
            </a:lvl4pPr>
            <a:lvl5pPr marL="1474403" indent="0">
              <a:buNone/>
              <a:defRPr sz="1300" b="1"/>
            </a:lvl5pPr>
            <a:lvl6pPr marL="1843004" indent="0">
              <a:buNone/>
              <a:defRPr sz="1300" b="1"/>
            </a:lvl6pPr>
            <a:lvl7pPr marL="2211604" indent="0">
              <a:buNone/>
              <a:defRPr sz="1300" b="1"/>
            </a:lvl7pPr>
            <a:lvl8pPr marL="2580206" indent="0">
              <a:buNone/>
              <a:defRPr sz="1300" b="1"/>
            </a:lvl8pPr>
            <a:lvl9pPr marL="2948806" indent="0">
              <a:buNone/>
              <a:defRPr sz="13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378460" y="1691569"/>
            <a:ext cx="3344378" cy="3073224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tekst 4"/>
          <p:cNvSpPr>
            <a:spLocks noGrp="1"/>
          </p:cNvSpPr>
          <p:nvPr>
            <p:ph type="body" sz="quarter" idx="3"/>
          </p:nvPr>
        </p:nvSpPr>
        <p:spPr>
          <a:xfrm>
            <a:off x="3845049" y="1193977"/>
            <a:ext cx="3345692" cy="497593"/>
          </a:xfrm>
        </p:spPr>
        <p:txBody>
          <a:bodyPr anchor="b"/>
          <a:lstStyle>
            <a:lvl1pPr marL="0" indent="0">
              <a:buNone/>
              <a:defRPr sz="1900" b="1"/>
            </a:lvl1pPr>
            <a:lvl2pPr marL="368600" indent="0">
              <a:buNone/>
              <a:defRPr sz="1600" b="1"/>
            </a:lvl2pPr>
            <a:lvl3pPr marL="737202" indent="0">
              <a:buNone/>
              <a:defRPr sz="1500" b="1"/>
            </a:lvl3pPr>
            <a:lvl4pPr marL="1105803" indent="0">
              <a:buNone/>
              <a:defRPr sz="1300" b="1"/>
            </a:lvl4pPr>
            <a:lvl5pPr marL="1474403" indent="0">
              <a:buNone/>
              <a:defRPr sz="1300" b="1"/>
            </a:lvl5pPr>
            <a:lvl6pPr marL="1843004" indent="0">
              <a:buNone/>
              <a:defRPr sz="1300" b="1"/>
            </a:lvl6pPr>
            <a:lvl7pPr marL="2211604" indent="0">
              <a:buNone/>
              <a:defRPr sz="1300" b="1"/>
            </a:lvl7pPr>
            <a:lvl8pPr marL="2580206" indent="0">
              <a:buNone/>
              <a:defRPr sz="1300" b="1"/>
            </a:lvl8pPr>
            <a:lvl9pPr marL="2948806" indent="0">
              <a:buNone/>
              <a:defRPr sz="13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6" name="Tijdelijke aanduiding voor inhoud 5"/>
          <p:cNvSpPr>
            <a:spLocks noGrp="1"/>
          </p:cNvSpPr>
          <p:nvPr>
            <p:ph sz="quarter" idx="4"/>
          </p:nvPr>
        </p:nvSpPr>
        <p:spPr>
          <a:xfrm>
            <a:off x="3845049" y="1691569"/>
            <a:ext cx="3345692" cy="3073224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7" name="Tijdelijke aanduiding voor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8" name="Tijdelijke aanduiding voor voettekst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9" name="Tijdelijke aanduiding voor dia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3" name="Tijdelijke aanduiding voor voettekst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8461" y="212373"/>
            <a:ext cx="2490215" cy="903817"/>
          </a:xfrm>
        </p:spPr>
        <p:txBody>
          <a:bodyPr anchor="b"/>
          <a:lstStyle>
            <a:lvl1pPr algn="l">
              <a:defRPr sz="16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2959348" y="212374"/>
            <a:ext cx="4231393" cy="4552421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19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378461" y="1116190"/>
            <a:ext cx="2490215" cy="3648605"/>
          </a:xfrm>
        </p:spPr>
        <p:txBody>
          <a:bodyPr/>
          <a:lstStyle>
            <a:lvl1pPr marL="0" indent="0">
              <a:buNone/>
              <a:defRPr sz="1100"/>
            </a:lvl1pPr>
            <a:lvl2pPr marL="368600" indent="0">
              <a:buNone/>
              <a:defRPr sz="1000"/>
            </a:lvl2pPr>
            <a:lvl3pPr marL="737202" indent="0">
              <a:buNone/>
              <a:defRPr sz="800"/>
            </a:lvl3pPr>
            <a:lvl4pPr marL="1105803" indent="0">
              <a:buNone/>
              <a:defRPr sz="700"/>
            </a:lvl4pPr>
            <a:lvl5pPr marL="1474403" indent="0">
              <a:buNone/>
              <a:defRPr sz="700"/>
            </a:lvl5pPr>
            <a:lvl6pPr marL="1843004" indent="0">
              <a:buNone/>
              <a:defRPr sz="700"/>
            </a:lvl6pPr>
            <a:lvl7pPr marL="2211604" indent="0">
              <a:buNone/>
              <a:defRPr sz="700"/>
            </a:lvl7pPr>
            <a:lvl8pPr marL="2580206" indent="0">
              <a:buNone/>
              <a:defRPr sz="700"/>
            </a:lvl8pPr>
            <a:lvl9pPr marL="2948806" indent="0">
              <a:buNone/>
              <a:defRPr sz="7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483616" y="3733800"/>
            <a:ext cx="4541520" cy="440796"/>
          </a:xfrm>
        </p:spPr>
        <p:txBody>
          <a:bodyPr anchor="b"/>
          <a:lstStyle>
            <a:lvl1pPr algn="l">
              <a:defRPr sz="16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afbeelding 2"/>
          <p:cNvSpPr>
            <a:spLocks noGrp="1"/>
          </p:cNvSpPr>
          <p:nvPr>
            <p:ph type="pic" idx="1"/>
          </p:nvPr>
        </p:nvSpPr>
        <p:spPr>
          <a:xfrm>
            <a:off x="1483616" y="476603"/>
            <a:ext cx="4541520" cy="3200400"/>
          </a:xfrm>
        </p:spPr>
        <p:txBody>
          <a:bodyPr/>
          <a:lstStyle>
            <a:lvl1pPr marL="0" indent="0">
              <a:buNone/>
              <a:defRPr sz="2600"/>
            </a:lvl1pPr>
            <a:lvl2pPr marL="368600" indent="0">
              <a:buNone/>
              <a:defRPr sz="2300"/>
            </a:lvl2pPr>
            <a:lvl3pPr marL="737202" indent="0">
              <a:buNone/>
              <a:defRPr sz="1900"/>
            </a:lvl3pPr>
            <a:lvl4pPr marL="1105803" indent="0">
              <a:buNone/>
              <a:defRPr sz="1600"/>
            </a:lvl4pPr>
            <a:lvl5pPr marL="1474403" indent="0">
              <a:buNone/>
              <a:defRPr sz="1600"/>
            </a:lvl5pPr>
            <a:lvl6pPr marL="1843004" indent="0">
              <a:buNone/>
              <a:defRPr sz="1600"/>
            </a:lvl6pPr>
            <a:lvl7pPr marL="2211604" indent="0">
              <a:buNone/>
              <a:defRPr sz="1600"/>
            </a:lvl7pPr>
            <a:lvl8pPr marL="2580206" indent="0">
              <a:buNone/>
              <a:defRPr sz="1600"/>
            </a:lvl8pPr>
            <a:lvl9pPr marL="2948806" indent="0">
              <a:buNone/>
              <a:defRPr sz="1600"/>
            </a:lvl9pPr>
          </a:lstStyle>
          <a:p>
            <a:endParaRPr lang="nl-NL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1483616" y="4174596"/>
            <a:ext cx="4541520" cy="626004"/>
          </a:xfrm>
        </p:spPr>
        <p:txBody>
          <a:bodyPr/>
          <a:lstStyle>
            <a:lvl1pPr marL="0" indent="0">
              <a:buNone/>
              <a:defRPr sz="1100"/>
            </a:lvl1pPr>
            <a:lvl2pPr marL="368600" indent="0">
              <a:buNone/>
              <a:defRPr sz="1000"/>
            </a:lvl2pPr>
            <a:lvl3pPr marL="737202" indent="0">
              <a:buNone/>
              <a:defRPr sz="800"/>
            </a:lvl3pPr>
            <a:lvl4pPr marL="1105803" indent="0">
              <a:buNone/>
              <a:defRPr sz="700"/>
            </a:lvl4pPr>
            <a:lvl5pPr marL="1474403" indent="0">
              <a:buNone/>
              <a:defRPr sz="700"/>
            </a:lvl5pPr>
            <a:lvl6pPr marL="1843004" indent="0">
              <a:buNone/>
              <a:defRPr sz="700"/>
            </a:lvl6pPr>
            <a:lvl7pPr marL="2211604" indent="0">
              <a:buNone/>
              <a:defRPr sz="700"/>
            </a:lvl7pPr>
            <a:lvl8pPr marL="2580206" indent="0">
              <a:buNone/>
              <a:defRPr sz="700"/>
            </a:lvl8pPr>
            <a:lvl9pPr marL="2948806" indent="0">
              <a:buNone/>
              <a:defRPr sz="7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en verticale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e titel 1"/>
          <p:cNvSpPr>
            <a:spLocks noGrp="1"/>
          </p:cNvSpPr>
          <p:nvPr>
            <p:ph type="title" orient="vert"/>
          </p:nvPr>
        </p:nvSpPr>
        <p:spPr>
          <a:xfrm>
            <a:off x="5487670" y="213609"/>
            <a:ext cx="1703070" cy="4551186"/>
          </a:xfrm>
        </p:spPr>
        <p:txBody>
          <a:bodyPr vert="eaVert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378461" y="213609"/>
            <a:ext cx="4983057" cy="4551186"/>
          </a:xfrm>
        </p:spPr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378460" y="213607"/>
            <a:ext cx="6812280" cy="889000"/>
          </a:xfrm>
          <a:prstGeom prst="rect">
            <a:avLst/>
          </a:prstGeom>
        </p:spPr>
        <p:txBody>
          <a:bodyPr vert="horz" lIns="73728" tIns="36864" rIns="73728" bIns="36864" rtlCol="0" anchor="ctr">
            <a:normAutofit/>
          </a:bodyPr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378460" y="1244601"/>
            <a:ext cx="6812280" cy="3520193"/>
          </a:xfrm>
          <a:prstGeom prst="rect">
            <a:avLst/>
          </a:prstGeom>
        </p:spPr>
        <p:txBody>
          <a:bodyPr vert="horz" lIns="73728" tIns="36864" rIns="73728" bIns="36864" rtlCol="0">
            <a:normAutofit/>
          </a:bodyPr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2"/>
          </p:nvPr>
        </p:nvSpPr>
        <p:spPr>
          <a:xfrm>
            <a:off x="378460" y="4943828"/>
            <a:ext cx="1766147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36E1E-5DA8-44B4-845C-52514CD2158D}" type="datetimeFigureOut">
              <a:rPr lang="nl-NL" smtClean="0"/>
              <a:pPr/>
              <a:t>04-05-2025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3"/>
          </p:nvPr>
        </p:nvSpPr>
        <p:spPr>
          <a:xfrm>
            <a:off x="2586144" y="4943828"/>
            <a:ext cx="2396913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5424593" y="4943828"/>
            <a:ext cx="1766147" cy="283986"/>
          </a:xfrm>
          <a:prstGeom prst="rect">
            <a:avLst/>
          </a:prstGeom>
        </p:spPr>
        <p:txBody>
          <a:bodyPr vert="horz" lIns="73728" tIns="36864" rIns="73728" bIns="36864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5E2A8F-01C1-4256-80B6-FDC4C5BFAE0C}" type="slidenum">
              <a:rPr lang="nl-NL" smtClean="0"/>
              <a:pPr/>
              <a:t>‹#›</a:t>
            </a:fld>
            <a:endParaRPr lang="nl-NL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xStyles>
    <p:titleStyle>
      <a:lvl1pPr algn="ctr" defTabSz="737281" rtl="0" eaLnBrk="1" latinLnBrk="0" hangingPunct="1">
        <a:spcBef>
          <a:spcPct val="0"/>
        </a:spcBef>
        <a:buNone/>
        <a:defRPr sz="35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6480" indent="-276480" algn="l" defTabSz="737281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99041" indent="-230400" algn="l" defTabSz="737281" rtl="0" eaLnBrk="1" latinLnBrk="0" hangingPunct="1">
        <a:spcBef>
          <a:spcPct val="20000"/>
        </a:spcBef>
        <a:buFont typeface="Arial" pitchFamily="34" charset="0"/>
        <a:buChar char="–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921601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290241" indent="-184320" algn="l" defTabSz="737281" rtl="0" eaLnBrk="1" latinLnBrk="0" hangingPunct="1">
        <a:spcBef>
          <a:spcPct val="200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58882" indent="-184320" algn="l" defTabSz="737281" rtl="0" eaLnBrk="1" latinLnBrk="0" hangingPunct="1">
        <a:spcBef>
          <a:spcPct val="20000"/>
        </a:spcBef>
        <a:buFont typeface="Arial" pitchFamily="34" charset="0"/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27522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96162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64803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33443" indent="-184320" algn="l" defTabSz="73728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68640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728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0592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474561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43202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11842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80483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49123" algn="l" defTabSz="737281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e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0.png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88097" y="545068"/>
            <a:ext cx="1414473" cy="303018"/>
          </a:xfrm>
          <a:prstGeom prst="rect">
            <a:avLst/>
          </a:prstGeom>
        </p:spPr>
        <p:txBody>
          <a:bodyPr wrap="square" lIns="0" tIns="0" rIns="0" bIns="0" rtlCol="0">
            <a:noAutofit/>
          </a:bodyPr>
          <a:lstStyle/>
          <a:p>
            <a:pPr marL="12700">
              <a:lnSpc>
                <a:spcPts val="1820"/>
              </a:lnSpc>
              <a:spcBef>
                <a:spcPts val="91"/>
              </a:spcBef>
            </a:pPr>
            <a:r>
              <a:rPr sz="2250" b="1" spc="-44" baseline="2892" dirty="0">
                <a:solidFill>
                  <a:srgbClr val="00B3A9"/>
                </a:solidFill>
                <a:latin typeface="Lucida Sans Unicode"/>
                <a:cs typeface="Lucida Sans Unicode"/>
              </a:rPr>
              <a:t>va</a:t>
            </a:r>
            <a:r>
              <a:rPr sz="2250" b="1" spc="0" baseline="2892" dirty="0">
                <a:solidFill>
                  <a:srgbClr val="00B3A9"/>
                </a:solidFill>
                <a:latin typeface="Lucida Sans Unicode"/>
                <a:cs typeface="Lucida Sans Unicode"/>
              </a:rPr>
              <a:t>n</a:t>
            </a:r>
            <a:r>
              <a:rPr sz="2250" b="1" spc="117" baseline="2892" dirty="0">
                <a:solidFill>
                  <a:srgbClr val="00B3A9"/>
                </a:solidFill>
                <a:latin typeface="Lucida Sans Unicode"/>
                <a:cs typeface="Lucida Sans Unicode"/>
              </a:rPr>
              <a:t> </a:t>
            </a:r>
            <a:r>
              <a:rPr sz="2250" b="1" spc="-44" baseline="2892" dirty="0">
                <a:solidFill>
                  <a:srgbClr val="00B3A9"/>
                </a:solidFill>
                <a:latin typeface="Lucida Sans Unicode"/>
                <a:cs typeface="Lucida Sans Unicode"/>
              </a:rPr>
              <a:t>Kemenade</a:t>
            </a:r>
            <a:endParaRPr sz="1500" dirty="0">
              <a:latin typeface="Lucida Sans Unicode"/>
              <a:cs typeface="Lucida Sans Unicode"/>
            </a:endParaRPr>
          </a:p>
          <a:p>
            <a:pPr marL="411833" marR="26718">
              <a:lnSpc>
                <a:spcPts val="565"/>
              </a:lnSpc>
            </a:pPr>
            <a:r>
              <a:rPr sz="975" i="1" spc="0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Audit</a:t>
            </a:r>
            <a:r>
              <a:rPr sz="975" i="1" spc="-51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 </a:t>
            </a:r>
            <a:r>
              <a:rPr sz="975" i="1" spc="0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Coaching</a:t>
            </a:r>
            <a:r>
              <a:rPr sz="975" i="1" spc="1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 </a:t>
            </a:r>
            <a:r>
              <a:rPr sz="975" i="1" spc="0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Training</a:t>
            </a:r>
            <a:r>
              <a:rPr lang="nl-NL" sz="975" i="1" spc="0" baseline="6674" dirty="0">
                <a:solidFill>
                  <a:srgbClr val="00B3A9"/>
                </a:solidFill>
                <a:latin typeface="Lucida Sans Unicode"/>
                <a:cs typeface="Lucida Sans Unicode"/>
              </a:rPr>
              <a:t> </a:t>
            </a:r>
            <a:endParaRPr sz="650" dirty="0">
              <a:latin typeface="Lucida Sans Unicode"/>
              <a:cs typeface="Lucida Sans Unicode"/>
            </a:endParaRPr>
          </a:p>
        </p:txBody>
      </p:sp>
      <p:sp>
        <p:nvSpPr>
          <p:cNvPr id="3" name="Rechthoek 2"/>
          <p:cNvSpPr/>
          <p:nvPr/>
        </p:nvSpPr>
        <p:spPr>
          <a:xfrm>
            <a:off x="1604010" y="4419600"/>
            <a:ext cx="37846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737281">
              <a:spcBef>
                <a:spcPct val="20000"/>
              </a:spcBef>
              <a:defRPr/>
            </a:pPr>
            <a:r>
              <a:rPr lang="nl-NL" b="1" dirty="0">
                <a:solidFill>
                  <a:schemeClr val="bg2">
                    <a:lumMod val="10000"/>
                  </a:schemeClr>
                </a:solidFill>
              </a:rPr>
              <a:t>5th of May, 2025</a:t>
            </a:r>
          </a:p>
        </p:txBody>
      </p:sp>
      <p:sp>
        <p:nvSpPr>
          <p:cNvPr id="4" name="Ondertitel 2"/>
          <p:cNvSpPr txBox="1">
            <a:spLocks/>
          </p:cNvSpPr>
          <p:nvPr/>
        </p:nvSpPr>
        <p:spPr>
          <a:xfrm>
            <a:off x="1182669" y="2500311"/>
            <a:ext cx="5298440" cy="611192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nl-NL" sz="3200" b="1" i="1" u="none" strike="noStrike" kern="1200" cap="none" spc="0" normalizeH="0" baseline="0" noProof="0" dirty="0">
              <a:ln>
                <a:noFill/>
              </a:ln>
              <a:solidFill>
                <a:srgbClr val="00A7A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el 1"/>
          <p:cNvSpPr txBox="1">
            <a:spLocks/>
          </p:cNvSpPr>
          <p:nvPr/>
        </p:nvSpPr>
        <p:spPr>
          <a:xfrm>
            <a:off x="279400" y="1415797"/>
            <a:ext cx="6433820" cy="1143353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solidFill>
                  <a:srgbClr val="00A7A2"/>
                </a:solidFill>
                <a:latin typeface="Calibri" pitchFamily="34" charset="0"/>
                <a:ea typeface="ヒラギノ角ゴ ProN W3" charset="-128"/>
                <a:cs typeface="+mj-cs"/>
                <a:sym typeface="Gill Sans" charset="0"/>
              </a:rPr>
              <a:t>Leadership training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A7A2"/>
              </a:solidFill>
              <a:effectLst/>
              <a:uLnTx/>
              <a:uFillTx/>
              <a:latin typeface="Calibri" pitchFamily="34" charset="0"/>
              <a:ea typeface="ヒラギノ角ゴ ProN W3" charset="-128"/>
              <a:cs typeface="+mj-cs"/>
              <a:sym typeface="Gill Sans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solidFill>
                  <a:srgbClr val="00A7A2"/>
                </a:solidFill>
                <a:latin typeface="Calibri" pitchFamily="34" charset="0"/>
                <a:ea typeface="ヒラギノ角ゴ ProN W3" charset="-128"/>
                <a:cs typeface="+mj-cs"/>
                <a:sym typeface="Gill Sans" charset="0"/>
              </a:rPr>
              <a:t>welcome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A7A2"/>
              </a:solidFill>
              <a:effectLst/>
              <a:uLnTx/>
              <a:uFillTx/>
              <a:latin typeface="Calibri" pitchFamily="34" charset="0"/>
              <a:ea typeface="ヒラギノ角ゴ ProN W3" charset="-128"/>
              <a:cs typeface="+mj-cs"/>
              <a:sym typeface="Gill Sans" charset="0"/>
            </a:endParaRPr>
          </a:p>
        </p:txBody>
      </p:sp>
      <p:pic>
        <p:nvPicPr>
          <p:cNvPr id="6" name="Budda Bar III CD01 Full.mp3" descr="Budda Bar III CD01 Full.mp3">
            <a:hlinkClick r:id="" action="ppaction://media"/>
            <a:extLst>
              <a:ext uri="{FF2B5EF4-FFF2-40B4-BE49-F238E27FC236}">
                <a16:creationId xmlns:a16="http://schemas.microsoft.com/office/drawing/2014/main" id="{E270D9B1-B9F3-6E44-DA29-F06E751A01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80131" y="2029563"/>
            <a:ext cx="812800" cy="812800"/>
          </a:xfrm>
          <a:prstGeom prst="rect">
            <a:avLst/>
          </a:prstGeom>
        </p:spPr>
      </p:pic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C26E95BC-97FF-A373-7E32-8586FB3E3B5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0763861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1270000" imgH="1231900" progId="CorelDRAW.Graphic.14">
                  <p:embed/>
                </p:oleObj>
              </mc:Choice>
              <mc:Fallback>
                <p:oleObj r:id="rId5" imgW="1270000" imgH="1231900" progId="CorelDRAW.Graphic.14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C26E95BC-97FF-A373-7E32-8586FB3E3B5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A320380-92C9-D8BB-C0CC-44CBB2465A55}"/>
              </a:ext>
            </a:extLst>
          </p:cNvPr>
          <p:cNvSpPr txBox="1"/>
          <p:nvPr/>
        </p:nvSpPr>
        <p:spPr>
          <a:xfrm>
            <a:off x="1283447" y="305250"/>
            <a:ext cx="5290185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nl-NL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|</a:t>
            </a:r>
            <a:r>
              <a:rPr lang="nl-NL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Velland</a:t>
            </a:r>
            <a:r>
              <a:rPr lang="nl-NL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nl-NL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Transition</a:t>
            </a:r>
            <a:r>
              <a:rPr lang="nl-NL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Value Consultancy </a:t>
            </a:r>
            <a:endParaRPr lang="en-NL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nl-NL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NL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14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89A6F-2D4D-B442-A5E3-17C2DB72E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>
                <a:solidFill>
                  <a:srgbClr val="00A7A2"/>
                </a:solidFill>
              </a:rPr>
              <a:t>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116D8-DE06-C048-91AD-748FB4621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295400"/>
            <a:ext cx="6812280" cy="3520193"/>
          </a:xfrm>
        </p:spPr>
        <p:txBody>
          <a:bodyPr/>
          <a:lstStyle/>
          <a:p>
            <a:pPr marL="0" indent="0">
              <a:buNone/>
            </a:pPr>
            <a:r>
              <a:rPr lang="en-NL" dirty="0"/>
              <a:t>Name, function</a:t>
            </a:r>
          </a:p>
          <a:p>
            <a:pPr marL="0" indent="0">
              <a:buNone/>
            </a:pPr>
            <a:r>
              <a:rPr lang="en-NL" dirty="0"/>
              <a:t>What keeps you awake at night regarding your function as leader?</a:t>
            </a:r>
          </a:p>
          <a:p>
            <a:pPr marL="0" indent="0">
              <a:buNone/>
            </a:pPr>
            <a:r>
              <a:rPr lang="en-NL" dirty="0"/>
              <a:t>Or: Your main question for today???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6F660E02-34A9-ACE8-02F6-CEFB6F0FE6F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499709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6F660E02-34A9-ACE8-02F6-CEFB6F0FE6F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1478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50DCC-7F43-5136-9EC1-735026F5F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TWO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1A17B-3B07-5289-BFBA-7D6757E3D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  <a:p>
            <a:r>
              <a:rPr lang="en-GB" dirty="0"/>
              <a:t>CONNECTION</a:t>
            </a:r>
          </a:p>
        </p:txBody>
      </p:sp>
    </p:spTree>
    <p:extLst>
      <p:ext uri="{BB962C8B-B14F-4D97-AF65-F5344CB8AC3E}">
        <p14:creationId xmlns:p14="http://schemas.microsoft.com/office/powerpoint/2010/main" val="381304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BBF7F-160A-9B25-9AA5-528626AA5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PROBLEM 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27095-C48E-E0E1-4B08-591BEB63E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Problem solving starts with problem clarification.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What is the problem exactly? Is it clear?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What is the (root) cause?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Who is the problem owner?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What has been tried to solve it?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61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A1ABF-93BA-30B1-5C2C-A57AB6581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7800" y="569912"/>
            <a:ext cx="6812280" cy="889000"/>
          </a:xfrm>
        </p:spPr>
        <p:txBody>
          <a:bodyPr/>
          <a:lstStyle/>
          <a:p>
            <a:r>
              <a:rPr lang="en-NL" sz="2800" dirty="0"/>
              <a:t>1. What is the problem exactly?  </a:t>
            </a:r>
          </a:p>
        </p:txBody>
      </p:sp>
      <p:pic>
        <p:nvPicPr>
          <p:cNvPr id="5" name="Content Placeholder 4" descr="A picture containing sky, outdoor, mountain, day&#10;&#10;Description automatically generated">
            <a:extLst>
              <a:ext uri="{FF2B5EF4-FFF2-40B4-BE49-F238E27FC236}">
                <a16:creationId xmlns:a16="http://schemas.microsoft.com/office/drawing/2014/main" id="{04125E60-B57B-ED1F-7CF6-E7B0E9D3BF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28" y="1244600"/>
            <a:ext cx="6191144" cy="3519488"/>
          </a:xfrm>
        </p:spPr>
      </p:pic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86731A0E-36D6-CD3B-D5E6-0C8087F5B33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68464509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70000" imgH="1231900" progId="CorelDRAW.Graphic.14">
                  <p:embed/>
                </p:oleObj>
              </mc:Choice>
              <mc:Fallback>
                <p:oleObj r:id="rId3" imgW="1270000" imgH="1231900" progId="CorelDRAW.Graphic.14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86731A0E-36D6-CD3B-D5E6-0C8087F5B33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6353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66689" y="533400"/>
            <a:ext cx="6812280" cy="889000"/>
          </a:xfrm>
        </p:spPr>
        <p:txBody>
          <a:bodyPr/>
          <a:lstStyle/>
          <a:p>
            <a:pPr lvl="1"/>
            <a:r>
              <a:rPr lang="en-GB" sz="2400" b="1" dirty="0"/>
              <a:t>What keeps you awake at night?</a:t>
            </a:r>
            <a:br>
              <a:rPr lang="en-GB" sz="1900" dirty="0"/>
            </a:br>
            <a:r>
              <a:rPr lang="en-GB" sz="1900" dirty="0"/>
              <a:t>Groups of two/three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739180" y="1422400"/>
            <a:ext cx="6090840" cy="618595"/>
          </a:xfrm>
        </p:spPr>
        <p:txBody>
          <a:bodyPr/>
          <a:lstStyle/>
          <a:p>
            <a:pPr marL="0" indent="0">
              <a:buNone/>
            </a:pPr>
            <a:r>
              <a:rPr lang="nl-NL" sz="2000" i="1" dirty="0"/>
              <a:t>4W2H</a:t>
            </a:r>
          </a:p>
          <a:p>
            <a:pPr marL="0" indent="0">
              <a:buNone/>
            </a:pPr>
            <a:r>
              <a:rPr lang="nl-NL" sz="2000" dirty="0" err="1"/>
              <a:t>What</a:t>
            </a:r>
            <a:r>
              <a:rPr lang="nl-NL" sz="2000" dirty="0"/>
              <a:t> is the </a:t>
            </a:r>
            <a:r>
              <a:rPr lang="nl-NL" sz="2000" dirty="0" err="1"/>
              <a:t>problem</a:t>
            </a:r>
            <a:r>
              <a:rPr lang="nl-NL" sz="2000" dirty="0"/>
              <a:t>? </a:t>
            </a:r>
          </a:p>
          <a:p>
            <a:pPr marL="0" indent="0">
              <a:buNone/>
            </a:pPr>
            <a:r>
              <a:rPr lang="nl-NL" sz="2000" dirty="0" err="1"/>
              <a:t>When</a:t>
            </a:r>
            <a:r>
              <a:rPr lang="nl-NL" sz="2000" dirty="0"/>
              <a:t> or </a:t>
            </a:r>
            <a:r>
              <a:rPr lang="nl-NL" sz="2000" dirty="0" err="1"/>
              <a:t>Where</a:t>
            </a:r>
            <a:r>
              <a:rPr lang="nl-NL" sz="2000" dirty="0"/>
              <a:t> does </a:t>
            </a:r>
            <a:r>
              <a:rPr lang="nl-NL" sz="2000" dirty="0" err="1"/>
              <a:t>it</a:t>
            </a:r>
            <a:r>
              <a:rPr lang="nl-NL" sz="2000" dirty="0"/>
              <a:t> </a:t>
            </a:r>
            <a:r>
              <a:rPr lang="nl-NL" sz="2000" dirty="0" err="1"/>
              <a:t>occur</a:t>
            </a:r>
            <a:r>
              <a:rPr lang="nl-NL" sz="2000" dirty="0"/>
              <a:t>?</a:t>
            </a:r>
          </a:p>
          <a:p>
            <a:pPr marL="0" indent="0">
              <a:buNone/>
            </a:pPr>
            <a:r>
              <a:rPr lang="nl-NL" sz="2000" dirty="0" err="1"/>
              <a:t>Why</a:t>
            </a:r>
            <a:r>
              <a:rPr lang="nl-NL" sz="2000" dirty="0"/>
              <a:t> is </a:t>
            </a:r>
            <a:r>
              <a:rPr lang="nl-NL" sz="2000" dirty="0" err="1"/>
              <a:t>it</a:t>
            </a:r>
            <a:r>
              <a:rPr lang="nl-NL" sz="2000" dirty="0"/>
              <a:t> a </a:t>
            </a:r>
            <a:r>
              <a:rPr lang="nl-NL" sz="2000" dirty="0" err="1"/>
              <a:t>problem</a:t>
            </a:r>
            <a:r>
              <a:rPr lang="nl-NL" sz="2000" dirty="0"/>
              <a:t> (5  x </a:t>
            </a:r>
            <a:r>
              <a:rPr lang="nl-NL" sz="2000" dirty="0" err="1"/>
              <a:t>Why</a:t>
            </a:r>
            <a:r>
              <a:rPr lang="nl-NL" sz="2000" dirty="0"/>
              <a:t>)?</a:t>
            </a:r>
          </a:p>
          <a:p>
            <a:pPr marL="0" indent="0">
              <a:buNone/>
            </a:pPr>
            <a:r>
              <a:rPr lang="nl-NL" sz="2000" dirty="0" err="1"/>
              <a:t>Whose</a:t>
            </a:r>
            <a:r>
              <a:rPr lang="nl-NL" sz="2000" dirty="0"/>
              <a:t> </a:t>
            </a:r>
            <a:r>
              <a:rPr lang="nl-NL" sz="2000" dirty="0" err="1"/>
              <a:t>problem</a:t>
            </a:r>
            <a:r>
              <a:rPr lang="nl-NL" sz="2000" dirty="0"/>
              <a:t> is </a:t>
            </a:r>
            <a:r>
              <a:rPr lang="nl-NL" sz="2000" dirty="0" err="1"/>
              <a:t>it</a:t>
            </a:r>
            <a:r>
              <a:rPr lang="nl-NL" sz="2000" dirty="0"/>
              <a:t>? </a:t>
            </a:r>
          </a:p>
          <a:p>
            <a:pPr marL="0" indent="0">
              <a:buNone/>
            </a:pPr>
            <a:r>
              <a:rPr lang="nl-NL" sz="2000" dirty="0"/>
              <a:t>How does </a:t>
            </a:r>
            <a:r>
              <a:rPr lang="nl-NL" sz="2000" dirty="0" err="1"/>
              <a:t>it</a:t>
            </a:r>
            <a:r>
              <a:rPr lang="nl-NL" sz="2000" dirty="0"/>
              <a:t> </a:t>
            </a:r>
            <a:r>
              <a:rPr lang="nl-NL" sz="2000" dirty="0" err="1"/>
              <a:t>occur</a:t>
            </a:r>
            <a:r>
              <a:rPr lang="nl-NL" sz="2000" dirty="0"/>
              <a:t>?</a:t>
            </a:r>
          </a:p>
          <a:p>
            <a:pPr marL="0" indent="0">
              <a:buNone/>
            </a:pPr>
            <a:r>
              <a:rPr lang="nl-NL" sz="2000" dirty="0"/>
              <a:t>How </a:t>
            </a:r>
            <a:r>
              <a:rPr lang="nl-NL" sz="2000" dirty="0" err="1"/>
              <a:t>much</a:t>
            </a:r>
            <a:r>
              <a:rPr lang="nl-NL" sz="2000" dirty="0"/>
              <a:t> does </a:t>
            </a:r>
            <a:r>
              <a:rPr lang="nl-NL" sz="2000" dirty="0" err="1"/>
              <a:t>it</a:t>
            </a:r>
            <a:r>
              <a:rPr lang="nl-NL" sz="2000" dirty="0"/>
              <a:t> </a:t>
            </a:r>
            <a:r>
              <a:rPr lang="nl-NL" sz="2000" dirty="0" err="1"/>
              <a:t>cost</a:t>
            </a:r>
            <a:r>
              <a:rPr lang="nl-NL" sz="2000" dirty="0"/>
              <a:t> (time, money, effort)?</a:t>
            </a:r>
          </a:p>
          <a:p>
            <a:pPr marL="0" indent="0">
              <a:buNone/>
            </a:pPr>
            <a:endParaRPr lang="nl-NL" sz="2000" dirty="0"/>
          </a:p>
          <a:p>
            <a:pPr marL="0" indent="0">
              <a:buNone/>
            </a:pPr>
            <a:endParaRPr lang="nl-NL" sz="2000" dirty="0"/>
          </a:p>
          <a:p>
            <a:pPr marL="0" indent="0">
              <a:buNone/>
            </a:pPr>
            <a:endParaRPr lang="nl-NL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9582AEEB-6E8C-7C29-FB31-9F2D3861F7C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4548061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9582AEEB-6E8C-7C29-FB31-9F2D3861F7C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933421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FE6E5-317B-519E-8715-9F57EA968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x WHY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EEAD6-72CD-3700-ED5F-6E718FD82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</a:t>
            </a:r>
          </a:p>
          <a:p>
            <a:r>
              <a:rPr lang="en-GB" dirty="0"/>
              <a:t>Why</a:t>
            </a:r>
          </a:p>
          <a:p>
            <a:r>
              <a:rPr lang="en-GB" dirty="0"/>
              <a:t>Why</a:t>
            </a:r>
          </a:p>
          <a:p>
            <a:r>
              <a:rPr lang="en-GB" dirty="0"/>
              <a:t>Why</a:t>
            </a:r>
          </a:p>
          <a:p>
            <a:r>
              <a:rPr lang="en-GB" dirty="0"/>
              <a:t>Why</a:t>
            </a:r>
          </a:p>
        </p:txBody>
      </p:sp>
    </p:spTree>
    <p:extLst>
      <p:ext uri="{BB962C8B-B14F-4D97-AF65-F5344CB8AC3E}">
        <p14:creationId xmlns:p14="http://schemas.microsoft.com/office/powerpoint/2010/main" val="3641835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526D8-7CEF-D53D-2EB8-9739191F9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00A7A2"/>
                </a:solidFill>
              </a:rPr>
              <a:t>2. What is the (root) cause?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38FC8DE-F591-F510-95BB-0B93EA6612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081" y="903224"/>
            <a:ext cx="4724400" cy="3527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04F262-6A8D-7FCC-AE02-493CF6F73879}"/>
              </a:ext>
            </a:extLst>
          </p:cNvPr>
          <p:cNvSpPr txBox="1"/>
          <p:nvPr/>
        </p:nvSpPr>
        <p:spPr>
          <a:xfrm>
            <a:off x="2489200" y="4572000"/>
            <a:ext cx="2136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Cause-effect analysis</a:t>
            </a:r>
          </a:p>
        </p:txBody>
      </p:sp>
    </p:spTree>
    <p:extLst>
      <p:ext uri="{BB962C8B-B14F-4D97-AF65-F5344CB8AC3E}">
        <p14:creationId xmlns:p14="http://schemas.microsoft.com/office/powerpoint/2010/main" val="1880617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process&#10;&#10;AI-generated content may be incorrect.">
            <a:extLst>
              <a:ext uri="{FF2B5EF4-FFF2-40B4-BE49-F238E27FC236}">
                <a16:creationId xmlns:a16="http://schemas.microsoft.com/office/drawing/2014/main" id="{E59EF314-870F-49C7-7561-7F6CBF4326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0" y="838200"/>
            <a:ext cx="5731510" cy="4062730"/>
          </a:xfrm>
          <a:prstGeom prst="rect">
            <a:avLst/>
          </a:prstGeom>
        </p:spPr>
      </p:pic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F7C46E9C-3606-DF77-C58A-2AA9297E66E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4548061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70000" imgH="1231900" progId="CorelDRAW.Graphic.14">
                  <p:embed/>
                </p:oleObj>
              </mc:Choice>
              <mc:Fallback>
                <p:oleObj r:id="rId3" imgW="1270000" imgH="1231900" progId="CorelDRAW.Graphic.14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F7C46E9C-3606-DF77-C58A-2AA9297E66E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50596964"/>
      </p:ext>
    </p:extLst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291955" y="1438238"/>
            <a:ext cx="6812280" cy="21385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nl-NL" sz="2400" dirty="0"/>
              <a:t>Score </a:t>
            </a:r>
            <a:r>
              <a:rPr lang="nl-NL" sz="2400" dirty="0" err="1"/>
              <a:t>all</a:t>
            </a:r>
            <a:r>
              <a:rPr lang="nl-NL" sz="2400" dirty="0"/>
              <a:t> </a:t>
            </a:r>
            <a:r>
              <a:rPr lang="nl-NL" sz="2400" dirty="0" err="1"/>
              <a:t>causes</a:t>
            </a:r>
            <a:r>
              <a:rPr lang="nl-NL" sz="2400" dirty="0"/>
              <a:t> in the </a:t>
            </a:r>
            <a:r>
              <a:rPr lang="nl-NL" sz="2400" dirty="0" err="1"/>
              <a:t>group</a:t>
            </a:r>
            <a:r>
              <a:rPr lang="nl-NL" sz="2400" dirty="0"/>
              <a:t> </a:t>
            </a:r>
          </a:p>
          <a:p>
            <a:pPr marL="0" indent="0">
              <a:buNone/>
            </a:pPr>
            <a:r>
              <a:rPr lang="nl-NL" sz="2400" dirty="0" err="1"/>
              <a:t>Pareto</a:t>
            </a:r>
            <a:r>
              <a:rPr lang="nl-NL" sz="2400" dirty="0"/>
              <a:t>. (20% </a:t>
            </a:r>
            <a:r>
              <a:rPr lang="nl-NL" sz="2400" dirty="0" err="1"/>
              <a:t>causes</a:t>
            </a:r>
            <a:r>
              <a:rPr lang="nl-NL" sz="2400" dirty="0"/>
              <a:t> 80%)</a:t>
            </a:r>
          </a:p>
          <a:p>
            <a:pPr marL="0" indent="0">
              <a:buNone/>
            </a:pPr>
            <a:endParaRPr lang="nl-NL" dirty="0"/>
          </a:p>
          <a:p>
            <a:pPr marL="0" indent="0">
              <a:buNone/>
            </a:pPr>
            <a:endParaRPr lang="nl-NL" dirty="0"/>
          </a:p>
        </p:txBody>
      </p:sp>
      <p:sp>
        <p:nvSpPr>
          <p:cNvPr id="5" name="Titel 1"/>
          <p:cNvSpPr txBox="1">
            <a:spLocks noGrp="1"/>
          </p:cNvSpPr>
          <p:nvPr>
            <p:ph type="title"/>
          </p:nvPr>
        </p:nvSpPr>
        <p:spPr bwMode="auto">
          <a:xfrm>
            <a:off x="284484" y="965938"/>
            <a:ext cx="6580660" cy="6479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28799" tIns="28799" rIns="28799" bIns="28799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5900">
                <a:ln>
                  <a:solidFill>
                    <a:srgbClr val="800000"/>
                  </a:solidFill>
                </a:ln>
                <a:solidFill>
                  <a:srgbClr val="800000"/>
                </a:solidFill>
                <a:latin typeface="+mj-lt"/>
                <a:ea typeface="+mj-ea"/>
                <a:cs typeface="+mj-cs"/>
                <a:sym typeface="Gill Sans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900">
                <a:solidFill>
                  <a:srgbClr val="800000"/>
                </a:solidFill>
                <a:latin typeface="Gill Sans" charset="0"/>
                <a:ea typeface="ヒラギノ角ゴ ProN W3" charset="-128"/>
                <a:cs typeface="ヒラギノ角ゴ ProN W3" charset="-128"/>
                <a:sym typeface="Gill Sans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900">
                <a:solidFill>
                  <a:srgbClr val="800000"/>
                </a:solidFill>
                <a:latin typeface="Gill Sans" charset="0"/>
                <a:ea typeface="ヒラギノ角ゴ ProN W3" charset="-128"/>
                <a:cs typeface="ヒラギノ角ゴ ProN W3" charset="-128"/>
                <a:sym typeface="Gill Sans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900">
                <a:solidFill>
                  <a:srgbClr val="800000"/>
                </a:solidFill>
                <a:latin typeface="Gill Sans" charset="0"/>
                <a:ea typeface="ヒラギノ角ゴ ProN W3" charset="-128"/>
                <a:cs typeface="ヒラギノ角ゴ ProN W3" charset="-128"/>
                <a:sym typeface="Gill Sans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900">
                <a:solidFill>
                  <a:srgbClr val="800000"/>
                </a:solidFill>
                <a:latin typeface="Gill Sans" charset="0"/>
                <a:ea typeface="ヒラギノ角ゴ ProN W3" charset="-128"/>
                <a:cs typeface="ヒラギノ角ゴ ProN W3" charset="-128"/>
                <a:sym typeface="Gill Sans" charset="0"/>
              </a:defRPr>
            </a:lvl5pPr>
            <a:lvl6pPr marL="321457" algn="ctr" rtl="0" eaLnBrk="1" fontAlgn="base" hangingPunct="1">
              <a:spcBef>
                <a:spcPct val="0"/>
              </a:spcBef>
              <a:spcAft>
                <a:spcPct val="0"/>
              </a:spcAft>
              <a:defRPr sz="5900">
                <a:solidFill>
                  <a:schemeClr val="tx1"/>
                </a:solidFill>
                <a:latin typeface="Gill Sans" charset="0"/>
                <a:ea typeface="ヒラギノ角ゴ ProN W3" charset="-128"/>
                <a:cs typeface="ヒラギノ角ゴ ProN W3" charset="-128"/>
                <a:sym typeface="Gill Sans" charset="0"/>
              </a:defRPr>
            </a:lvl6pPr>
            <a:lvl7pPr marL="642915" algn="ctr" rtl="0" eaLnBrk="1" fontAlgn="base" hangingPunct="1">
              <a:spcBef>
                <a:spcPct val="0"/>
              </a:spcBef>
              <a:spcAft>
                <a:spcPct val="0"/>
              </a:spcAft>
              <a:defRPr sz="5900">
                <a:solidFill>
                  <a:schemeClr val="tx1"/>
                </a:solidFill>
                <a:latin typeface="Gill Sans" charset="0"/>
                <a:ea typeface="ヒラギノ角ゴ ProN W3" charset="-128"/>
                <a:cs typeface="ヒラギノ角ゴ ProN W3" charset="-128"/>
                <a:sym typeface="Gill Sans" charset="0"/>
              </a:defRPr>
            </a:lvl7pPr>
            <a:lvl8pPr marL="964372" algn="ctr" rtl="0" eaLnBrk="1" fontAlgn="base" hangingPunct="1">
              <a:spcBef>
                <a:spcPct val="0"/>
              </a:spcBef>
              <a:spcAft>
                <a:spcPct val="0"/>
              </a:spcAft>
              <a:defRPr sz="5900">
                <a:solidFill>
                  <a:schemeClr val="tx1"/>
                </a:solidFill>
                <a:latin typeface="Gill Sans" charset="0"/>
                <a:ea typeface="ヒラギノ角ゴ ProN W3" charset="-128"/>
                <a:cs typeface="ヒラギノ角ゴ ProN W3" charset="-128"/>
                <a:sym typeface="Gill Sans" charset="0"/>
              </a:defRPr>
            </a:lvl8pPr>
            <a:lvl9pPr marL="1285829" algn="ctr" rtl="0" eaLnBrk="1" fontAlgn="base" hangingPunct="1">
              <a:spcBef>
                <a:spcPct val="0"/>
              </a:spcBef>
              <a:spcAft>
                <a:spcPct val="0"/>
              </a:spcAft>
              <a:defRPr sz="5900">
                <a:solidFill>
                  <a:schemeClr val="tx1"/>
                </a:solidFill>
                <a:latin typeface="Gill Sans" charset="0"/>
                <a:ea typeface="ヒラギノ角ゴ ProN W3" charset="-128"/>
                <a:cs typeface="ヒラギノ角ゴ ProN W3" charset="-128"/>
                <a:sym typeface="Gill Sans" charset="0"/>
              </a:defRPr>
            </a:lvl9pPr>
          </a:lstStyle>
          <a:p>
            <a:pPr lvl="1"/>
            <a:r>
              <a:rPr lang="en-GB" sz="3900" b="1" dirty="0"/>
              <a:t>What are the </a:t>
            </a:r>
            <a:br>
              <a:rPr lang="en-GB" sz="3900" b="1" dirty="0"/>
            </a:br>
            <a:r>
              <a:rPr lang="en-GB" sz="3900" b="1" dirty="0"/>
              <a:t>main causes?</a:t>
            </a:r>
            <a:br>
              <a:rPr lang="en-GB" sz="1900" dirty="0"/>
            </a:br>
            <a:r>
              <a:rPr lang="en-GB" sz="1900" dirty="0"/>
              <a:t> </a:t>
            </a:r>
            <a:endParaRPr lang="nl-NL" dirty="0"/>
          </a:p>
        </p:txBody>
      </p:sp>
      <p:pic>
        <p:nvPicPr>
          <p:cNvPr id="4" name="Picture 3" descr="Chart&#10;&#10;Description automatically generated">
            <a:extLst>
              <a:ext uri="{FF2B5EF4-FFF2-40B4-BE49-F238E27FC236}">
                <a16:creationId xmlns:a16="http://schemas.microsoft.com/office/drawing/2014/main" id="{319E5D35-3D10-B285-48F9-26488036EF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835" y="2086149"/>
            <a:ext cx="3792839" cy="2900054"/>
          </a:xfrm>
          <a:prstGeom prst="rect">
            <a:avLst/>
          </a:prstGeom>
        </p:spPr>
      </p:pic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11DF381C-F692-E515-6AB4-0B0345C6547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4548061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70000" imgH="1231900" progId="CorelDRAW.Graphic.14">
                  <p:embed/>
                </p:oleObj>
              </mc:Choice>
              <mc:Fallback>
                <p:oleObj r:id="rId3" imgW="1270000" imgH="1231900" progId="CorelDRAW.Graphic.14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11DF381C-F692-E515-6AB4-0B0345C6547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76367827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887A-4728-8E74-5F25-AE3CAED35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00A7A2"/>
                </a:solidFill>
              </a:rPr>
              <a:t>3. Who is the problem owner?</a:t>
            </a:r>
          </a:p>
        </p:txBody>
      </p:sp>
      <p:pic>
        <p:nvPicPr>
          <p:cNvPr id="4" name="Picture 2" descr="Laat dat schaap met 5 poten toch lekker grazen!">
            <a:extLst>
              <a:ext uri="{FF2B5EF4-FFF2-40B4-BE49-F238E27FC236}">
                <a16:creationId xmlns:a16="http://schemas.microsoft.com/office/drawing/2014/main" id="{88D7CCE1-E035-1B9E-5956-F13C6E27BD4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14512"/>
            <a:ext cx="5305996" cy="351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492252-D0C2-36AC-2318-3E6D076A2E9C}"/>
              </a:ext>
            </a:extLst>
          </p:cNvPr>
          <p:cNvSpPr txBox="1"/>
          <p:nvPr/>
        </p:nvSpPr>
        <p:spPr>
          <a:xfrm>
            <a:off x="5461000" y="1814512"/>
            <a:ext cx="1981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NL" dirty="0"/>
              <a:t>What are your </a:t>
            </a:r>
          </a:p>
          <a:p>
            <a:r>
              <a:rPr lang="en-GB" dirty="0"/>
              <a:t>t</a:t>
            </a:r>
            <a:r>
              <a:rPr lang="en-NL" dirty="0"/>
              <a:t>asks / roles?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783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78D79-D812-747D-ADF7-1D61C3E0E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60" y="152400"/>
            <a:ext cx="6812280" cy="889000"/>
          </a:xfrm>
        </p:spPr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Job descriptions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1E4AA-604A-15D4-8361-9613E701B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906903"/>
            <a:ext cx="6812280" cy="3520193"/>
          </a:xfrm>
        </p:spPr>
        <p:txBody>
          <a:bodyPr/>
          <a:lstStyle/>
          <a:p>
            <a:r>
              <a:rPr lang="en-GB" dirty="0"/>
              <a:t>Coordinating</a:t>
            </a:r>
          </a:p>
          <a:p>
            <a:pPr lvl="1"/>
            <a:r>
              <a:rPr lang="en-GB" dirty="0"/>
              <a:t>Performance interviews</a:t>
            </a:r>
          </a:p>
          <a:p>
            <a:pPr lvl="1"/>
            <a:r>
              <a:rPr lang="en-GB" dirty="0"/>
              <a:t>Guidance of workers (coaching)</a:t>
            </a:r>
          </a:p>
          <a:p>
            <a:pPr lvl="1"/>
            <a:r>
              <a:rPr lang="en-GB" dirty="0"/>
              <a:t>Give advice</a:t>
            </a:r>
          </a:p>
          <a:p>
            <a:pPr lvl="1"/>
            <a:r>
              <a:rPr lang="en-GB" dirty="0"/>
              <a:t>Supervise the team</a:t>
            </a:r>
          </a:p>
          <a:p>
            <a:pPr lvl="1"/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71CA310E-3C43-EB37-58B8-269DCF39212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97704970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71CA310E-3C43-EB37-58B8-269DCF39212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595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0131A-D38C-3A5B-C5E1-9FF7CF74F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Job descriptions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7A749-1FFF-EEE4-AA53-F60D41F00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Management of resources</a:t>
            </a:r>
          </a:p>
          <a:p>
            <a:r>
              <a:rPr lang="en-GB" dirty="0"/>
              <a:t>Quality</a:t>
            </a:r>
          </a:p>
          <a:p>
            <a:pPr lvl="1"/>
            <a:r>
              <a:rPr lang="en-GB" dirty="0">
                <a:effectLst/>
                <a:latin typeface="Arial" panose="020B0604020202020204" pitchFamily="34" charset="0"/>
              </a:rPr>
              <a:t>Ensures a qualitatively and quantitatively sound input of workers and stimulates an optimal working climate </a:t>
            </a:r>
          </a:p>
          <a:p>
            <a:pPr lvl="1"/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28D44977-5724-CB22-DDDA-714445447DB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97704970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28D44977-5724-CB22-DDDA-714445447DB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90122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F5826-7CDC-E8D5-E489-102171202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Problem owners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64FAE-9850-09A2-0CEA-01487C1A8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102607"/>
            <a:ext cx="6812280" cy="3520193"/>
          </a:xfrm>
        </p:spPr>
        <p:txBody>
          <a:bodyPr/>
          <a:lstStyle/>
          <a:p>
            <a:r>
              <a:rPr lang="en-GB" sz="2400" dirty="0"/>
              <a:t>You</a:t>
            </a:r>
          </a:p>
          <a:p>
            <a:pPr lvl="1"/>
            <a:r>
              <a:rPr lang="en-GB" sz="2400" dirty="0"/>
              <a:t>Incident method (in group of five)</a:t>
            </a:r>
          </a:p>
          <a:p>
            <a:r>
              <a:rPr lang="en-GB" sz="2400" dirty="0"/>
              <a:t>Other</a:t>
            </a:r>
          </a:p>
          <a:p>
            <a:pPr lvl="1"/>
            <a:r>
              <a:rPr lang="en-GB" sz="2400" dirty="0"/>
              <a:t>Coach model	</a:t>
            </a:r>
          </a:p>
          <a:p>
            <a:r>
              <a:rPr lang="en-GB" sz="2400" dirty="0"/>
              <a:t>Team 	</a:t>
            </a:r>
          </a:p>
          <a:p>
            <a:pPr lvl="1"/>
            <a:r>
              <a:rPr lang="en-GB" sz="2400" dirty="0"/>
              <a:t>Team plan </a:t>
            </a:r>
          </a:p>
          <a:p>
            <a:pPr lvl="1"/>
            <a:r>
              <a:rPr lang="en-GB" sz="2400" dirty="0"/>
              <a:t>Conflict management</a:t>
            </a:r>
          </a:p>
          <a:p>
            <a:r>
              <a:rPr lang="en-GB" sz="2400" dirty="0"/>
              <a:t>External</a:t>
            </a:r>
          </a:p>
          <a:p>
            <a:pPr lvl="1"/>
            <a:r>
              <a:rPr lang="en-GB" sz="2400" dirty="0"/>
              <a:t> Effective team meeting</a:t>
            </a:r>
          </a:p>
          <a:p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762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7BE91-D5D5-2182-BD48-E78B98C1E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4. What did you try?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1E58-EB4E-454B-BC41-9B8C9092C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Did you do a thorough problem analysis?</a:t>
            </a:r>
          </a:p>
          <a:p>
            <a:r>
              <a:rPr lang="en-GB" dirty="0"/>
              <a:t>Do you see a quick fix? </a:t>
            </a:r>
          </a:p>
          <a:p>
            <a:pPr lvl="1"/>
            <a:r>
              <a:rPr lang="en-GB" dirty="0"/>
              <a:t>What is my goal?	</a:t>
            </a:r>
          </a:p>
          <a:p>
            <a:pPr lvl="1"/>
            <a:r>
              <a:rPr lang="en-GB" dirty="0"/>
              <a:t>What has been achieved? How?</a:t>
            </a:r>
          </a:p>
          <a:p>
            <a:pPr lvl="1"/>
            <a:r>
              <a:rPr lang="en-GB" dirty="0"/>
              <a:t>What worked in the past?</a:t>
            </a:r>
          </a:p>
        </p:txBody>
      </p:sp>
    </p:spTree>
    <p:extLst>
      <p:ext uri="{BB962C8B-B14F-4D97-AF65-F5344CB8AC3E}">
        <p14:creationId xmlns:p14="http://schemas.microsoft.com/office/powerpoint/2010/main" val="1808010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A13B8-8A44-E1F0-FEE3-514DF479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4. What did you try?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1661D-573A-C195-0F7A-19CA33773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think what will happen, if you do NOTHING?</a:t>
            </a:r>
          </a:p>
          <a:p>
            <a:r>
              <a:rPr lang="en-GB" dirty="0"/>
              <a:t>What are the consequences, if you do nothing?</a:t>
            </a:r>
          </a:p>
        </p:txBody>
      </p:sp>
    </p:spTree>
    <p:extLst>
      <p:ext uri="{BB962C8B-B14F-4D97-AF65-F5344CB8AC3E}">
        <p14:creationId xmlns:p14="http://schemas.microsoft.com/office/powerpoint/2010/main" val="9820829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CE9E0-24DC-7350-34BA-28621EB5B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CONNECTION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CD1B12B9-FAA7-B552-6704-3D6AA55EC8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950" y="1486694"/>
            <a:ext cx="4051300" cy="303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34756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90549-20A7-C052-B6DF-C6284B97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913"/>
            <a:ext cx="6812280" cy="889000"/>
          </a:xfrm>
        </p:spPr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The role of a leader</a:t>
            </a:r>
            <a:br>
              <a:rPr lang="en-GB" dirty="0"/>
            </a:br>
            <a:endParaRPr lang="en-GB" dirty="0">
              <a:solidFill>
                <a:srgbClr val="00A7A2"/>
              </a:solidFill>
            </a:endParaRPr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CA520F3E-A0F9-7F03-1AD8-0A892F968D3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6807068"/>
              </p:ext>
            </p:extLst>
          </p:nvPr>
        </p:nvGraphicFramePr>
        <p:xfrm>
          <a:off x="5918200" y="101163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270000" imgH="1231900" progId="CorelDRAW.Graphic.14">
                  <p:embed/>
                </p:oleObj>
              </mc:Choice>
              <mc:Fallback>
                <p:oleObj r:id="rId4" imgW="1270000" imgH="1231900" progId="CorelDRAW.Graphic.14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CA520F3E-A0F9-7F03-1AD8-0A892F968D3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18200" y="101163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 Box 16">
            <a:extLst>
              <a:ext uri="{FF2B5EF4-FFF2-40B4-BE49-F238E27FC236}">
                <a16:creationId xmlns:a16="http://schemas.microsoft.com/office/drawing/2014/main" id="{7B0E8E25-2206-EA24-DD26-1BA4629C6BE4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378618" y="4419600"/>
            <a:ext cx="6811963" cy="61305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73728" tIns="36864" rIns="73728" bIns="36864">
            <a:spAutoFit/>
          </a:bodyPr>
          <a:lstStyle/>
          <a:p>
            <a:pPr marL="0" indent="0" algn="ctr" defTabSz="614401" eaLnBrk="0" hangingPunct="0">
              <a:buNone/>
            </a:pPr>
            <a:endParaRPr lang="nl-NL" sz="3500" b="1" dirty="0">
              <a:solidFill>
                <a:srgbClr val="00A7A2"/>
              </a:solidFill>
              <a:latin typeface="Times New Roman" pitchFamily="18" charset="0"/>
            </a:endParaRPr>
          </a:p>
        </p:txBody>
      </p:sp>
      <p:pic>
        <p:nvPicPr>
          <p:cNvPr id="3" name="2.1.  First Follower_ Leadership Lessons from Dancing Guy.mp4">
            <a:hlinkClick r:id="" action="ppaction://media"/>
            <a:extLst>
              <a:ext uri="{FF2B5EF4-FFF2-40B4-BE49-F238E27FC236}">
                <a16:creationId xmlns:a16="http://schemas.microsoft.com/office/drawing/2014/main" id="{A695118A-93CB-B1A6-7E44-65FE9B55F6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1162520"/>
            <a:ext cx="7569200" cy="425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1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67CCB-CF8A-4712-F274-8466FE5C64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B861D-5CD8-8D69-5333-E35AB8570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TEAM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32990-FD6A-183A-25FA-51C8021C4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Connects team members with </a:t>
            </a:r>
          </a:p>
          <a:p>
            <a:pPr marL="0" indent="0">
              <a:buNone/>
            </a:pPr>
            <a:r>
              <a:rPr lang="en-GB" dirty="0"/>
              <a:t>    the direction to go in.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2498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ijdelijke aanduiding voor datum 1"/>
          <p:cNvSpPr txBox="1">
            <a:spLocks noGrp="1"/>
          </p:cNvSpPr>
          <p:nvPr/>
        </p:nvSpPr>
        <p:spPr bwMode="auto">
          <a:xfrm>
            <a:off x="567690" y="4978400"/>
            <a:ext cx="1576917" cy="237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73728" tIns="36864" rIns="73728" bIns="36864"/>
          <a:lstStyle/>
          <a:p>
            <a:pPr defTabSz="737281" eaLnBrk="0" hangingPunct="0"/>
            <a:endParaRPr lang="nl-NL" sz="1100" dirty="0">
              <a:latin typeface="Fontys Joanna Bold" charset="0"/>
            </a:endParaRPr>
          </a:p>
        </p:txBody>
      </p:sp>
      <p:sp>
        <p:nvSpPr>
          <p:cNvPr id="4098" name="Tijdelijke aanduiding voor voettekst 2"/>
          <p:cNvSpPr txBox="1">
            <a:spLocks noGrp="1"/>
          </p:cNvSpPr>
          <p:nvPr/>
        </p:nvSpPr>
        <p:spPr bwMode="auto">
          <a:xfrm>
            <a:off x="1810826" y="4940422"/>
            <a:ext cx="2617682" cy="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73728" tIns="36864" rIns="73728" bIns="36864"/>
          <a:lstStyle/>
          <a:p>
            <a:pPr algn="ctr" defTabSz="737281" eaLnBrk="0" hangingPunct="0"/>
            <a:endParaRPr lang="nl-NL" sz="1100" b="1" dirty="0">
              <a:latin typeface="Fontys Joanna" pitchFamily="18" charset="0"/>
            </a:endParaRPr>
          </a:p>
        </p:txBody>
      </p:sp>
      <p:sp>
        <p:nvSpPr>
          <p:cNvPr id="4099" name="Tijdelijke aanduiding voor dianummer 3"/>
          <p:cNvSpPr txBox="1">
            <a:spLocks noGrp="1"/>
          </p:cNvSpPr>
          <p:nvPr/>
        </p:nvSpPr>
        <p:spPr bwMode="auto">
          <a:xfrm>
            <a:off x="5424593" y="4978400"/>
            <a:ext cx="1576917" cy="237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73728" tIns="36864" rIns="73728" bIns="36864"/>
          <a:lstStyle/>
          <a:p>
            <a:pPr algn="r" defTabSz="737281" eaLnBrk="0" hangingPunct="0"/>
            <a:fld id="{B991A939-BC9D-4890-AD1B-9A3ADA378567}" type="slidenum">
              <a:rPr lang="nl-NL" sz="1100" b="1">
                <a:solidFill>
                  <a:srgbClr val="660066"/>
                </a:solidFill>
                <a:latin typeface="Fontys Joanna" pitchFamily="18" charset="0"/>
              </a:rPr>
              <a:pPr algn="r" defTabSz="737281" eaLnBrk="0" hangingPunct="0"/>
              <a:t>20</a:t>
            </a:fld>
            <a:endParaRPr lang="nl-NL" sz="1100" dirty="0">
              <a:solidFill>
                <a:srgbClr val="660066"/>
              </a:solidFill>
              <a:latin typeface="Fontys Joanna Bold" charset="0"/>
            </a:endParaRPr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436" y="4272184"/>
            <a:ext cx="4362803" cy="755650"/>
            <a:chOff x="1220" y="3487"/>
            <a:chExt cx="3320" cy="612"/>
          </a:xfrm>
        </p:grpSpPr>
        <p:sp>
          <p:nvSpPr>
            <p:cNvPr id="4150" name="Line 3"/>
            <p:cNvSpPr>
              <a:spLocks noChangeShapeType="1"/>
            </p:cNvSpPr>
            <p:nvPr/>
          </p:nvSpPr>
          <p:spPr bwMode="auto">
            <a:xfrm>
              <a:off x="4540" y="3500"/>
              <a:ext cx="0" cy="16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51" name="Line 4"/>
            <p:cNvSpPr>
              <a:spLocks noChangeShapeType="1"/>
            </p:cNvSpPr>
            <p:nvPr/>
          </p:nvSpPr>
          <p:spPr bwMode="auto">
            <a:xfrm flipH="1">
              <a:off x="1220" y="3661"/>
              <a:ext cx="33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52" name="Rectangle 5"/>
            <p:cNvSpPr>
              <a:spLocks noChangeArrowheads="1"/>
            </p:cNvSpPr>
            <p:nvPr/>
          </p:nvSpPr>
          <p:spPr bwMode="auto">
            <a:xfrm>
              <a:off x="2673" y="3538"/>
              <a:ext cx="415" cy="561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defTabSz="737281" eaLnBrk="0" hangingPunct="0"/>
              <a:r>
                <a:rPr lang="fr-BE" sz="3900" b="1" dirty="0">
                  <a:latin typeface="Times New Roman" pitchFamily="18" charset="0"/>
                </a:rPr>
                <a:t>A</a:t>
              </a:r>
              <a:endParaRPr lang="nl-NL" sz="3900" b="1" dirty="0">
                <a:latin typeface="Times New Roman" pitchFamily="18" charset="0"/>
              </a:endParaRPr>
            </a:p>
          </p:txBody>
        </p:sp>
        <p:sp>
          <p:nvSpPr>
            <p:cNvPr id="4153" name="Line 6"/>
            <p:cNvSpPr>
              <a:spLocks noChangeShapeType="1"/>
            </p:cNvSpPr>
            <p:nvPr/>
          </p:nvSpPr>
          <p:spPr bwMode="auto">
            <a:xfrm flipV="1">
              <a:off x="1220" y="3487"/>
              <a:ext cx="0" cy="16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4101" name="Rectangle 7"/>
          <p:cNvSpPr>
            <a:spLocks noChangeArrowheads="1"/>
          </p:cNvSpPr>
          <p:nvPr/>
        </p:nvSpPr>
        <p:spPr bwMode="auto">
          <a:xfrm>
            <a:off x="3708383" y="2653418"/>
            <a:ext cx="148961" cy="24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73728" tIns="36864" rIns="73728" bIns="36864">
            <a:spAutoFit/>
          </a:bodyPr>
          <a:lstStyle/>
          <a:p>
            <a:pPr algn="ctr" defTabSz="737281" eaLnBrk="0" hangingPunct="0"/>
            <a:endParaRPr lang="en-GB" sz="1100" b="1" dirty="0">
              <a:latin typeface="Verdana" pitchFamily="34" charset="0"/>
            </a:endParaRPr>
          </a:p>
        </p:txBody>
      </p: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2848963" y="835908"/>
            <a:ext cx="1662333" cy="2975681"/>
            <a:chOff x="2168" y="677"/>
            <a:chExt cx="1265" cy="2410"/>
          </a:xfrm>
        </p:grpSpPr>
        <p:sp>
          <p:nvSpPr>
            <p:cNvPr id="4143" name="Line 9"/>
            <p:cNvSpPr>
              <a:spLocks noChangeShapeType="1"/>
            </p:cNvSpPr>
            <p:nvPr/>
          </p:nvSpPr>
          <p:spPr bwMode="auto">
            <a:xfrm>
              <a:off x="2168" y="2687"/>
              <a:ext cx="31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grpSp>
          <p:nvGrpSpPr>
            <p:cNvPr id="4" name="Group 10"/>
            <p:cNvGrpSpPr>
              <a:grpSpLocks/>
            </p:cNvGrpSpPr>
            <p:nvPr/>
          </p:nvGrpSpPr>
          <p:grpSpPr bwMode="auto">
            <a:xfrm>
              <a:off x="2484" y="677"/>
              <a:ext cx="949" cy="2410"/>
              <a:chOff x="2484" y="677"/>
              <a:chExt cx="949" cy="2410"/>
            </a:xfrm>
          </p:grpSpPr>
          <p:sp>
            <p:nvSpPr>
              <p:cNvPr id="4147" name="Text Box 11"/>
              <p:cNvSpPr txBox="1">
                <a:spLocks noChangeArrowheads="1"/>
              </p:cNvSpPr>
              <p:nvPr/>
            </p:nvSpPr>
            <p:spPr bwMode="auto">
              <a:xfrm>
                <a:off x="2484" y="1200"/>
                <a:ext cx="949" cy="1683"/>
              </a:xfrm>
              <a:prstGeom prst="rect">
                <a:avLst/>
              </a:prstGeom>
              <a:gradFill rotWithShape="0">
                <a:gsLst>
                  <a:gs pos="0">
                    <a:srgbClr val="FFFF99"/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defTabSz="737281" eaLnBrk="0" hangingPunct="0"/>
                <a:endParaRPr lang="nl-NL" sz="1100" b="1" dirty="0">
                  <a:latin typeface="Verdana" pitchFamily="34" charset="0"/>
                </a:endParaRPr>
              </a:p>
              <a:p>
                <a:pPr defTabSz="737281" eaLnBrk="0" hangingPunct="0"/>
                <a:endParaRPr lang="nl-NL" sz="1100" b="1" dirty="0">
                  <a:latin typeface="Verdana" pitchFamily="34" charset="0"/>
                </a:endParaRPr>
              </a:p>
              <a:p>
                <a:pPr defTabSz="737281" eaLnBrk="0" hangingPunct="0"/>
                <a:endParaRPr lang="nl-NL" sz="1100" b="1" dirty="0">
                  <a:latin typeface="Verdana" pitchFamily="34" charset="0"/>
                </a:endParaRPr>
              </a:p>
              <a:p>
                <a:pPr defTabSz="737281" eaLnBrk="0" hangingPunct="0"/>
                <a:endParaRPr lang="nl-NL" sz="1100" b="1" dirty="0">
                  <a:latin typeface="Verdana" pitchFamily="34" charset="0"/>
                </a:endParaRPr>
              </a:p>
              <a:p>
                <a:pPr defTabSz="737281" eaLnBrk="0" hangingPunct="0"/>
                <a:endParaRPr lang="nl-NL" sz="1100" b="1" dirty="0">
                  <a:latin typeface="Verdana" pitchFamily="34" charset="0"/>
                </a:endParaRPr>
              </a:p>
              <a:p>
                <a:pPr defTabSz="737281" eaLnBrk="0" hangingPunct="0"/>
                <a:endParaRPr lang="nl-NL" sz="1100" b="1" dirty="0">
                  <a:latin typeface="Verdana" pitchFamily="34" charset="0"/>
                </a:endParaRPr>
              </a:p>
              <a:p>
                <a:pPr defTabSz="737281" eaLnBrk="0" hangingPunct="0"/>
                <a:endParaRPr lang="nl-NL" sz="1100" b="1" dirty="0">
                  <a:latin typeface="Verdana" pitchFamily="34" charset="0"/>
                </a:endParaRPr>
              </a:p>
              <a:p>
                <a:pPr algn="ctr" defTabSz="737281" eaLnBrk="0" hangingPunct="0"/>
                <a:endParaRPr lang="nl-NL" sz="1100" b="1" dirty="0">
                  <a:latin typeface="Verdana" pitchFamily="34" charset="0"/>
                </a:endParaRPr>
              </a:p>
              <a:p>
                <a:pPr algn="ctr" defTabSz="737281" eaLnBrk="0" hangingPunct="0"/>
                <a:r>
                  <a:rPr lang="fr-BE" sz="1100" b="1" dirty="0">
                    <a:latin typeface="Verdana" pitchFamily="34" charset="0"/>
                  </a:rPr>
                  <a:t>5</a:t>
                </a:r>
              </a:p>
              <a:p>
                <a:pPr algn="ctr" defTabSz="737281" eaLnBrk="0" hangingPunct="0"/>
                <a:r>
                  <a:rPr lang="fr-BE" sz="1100" b="1" dirty="0">
                    <a:latin typeface="Verdana" pitchFamily="34" charset="0"/>
                  </a:rPr>
                  <a:t>P</a:t>
                </a:r>
                <a:r>
                  <a:rPr lang="nl-NL" sz="1100" b="1" dirty="0" err="1">
                    <a:latin typeface="Verdana" pitchFamily="34" charset="0"/>
                  </a:rPr>
                  <a:t>rocesse</a:t>
                </a:r>
                <a:r>
                  <a:rPr lang="en-US" sz="1100" b="1" dirty="0">
                    <a:latin typeface="Verdana" pitchFamily="34" charset="0"/>
                  </a:rPr>
                  <a:t>s</a:t>
                </a:r>
                <a:endParaRPr lang="nl-NL" sz="1100" b="1" dirty="0">
                  <a:latin typeface="Verdana" pitchFamily="34" charset="0"/>
                </a:endParaRPr>
              </a:p>
            </p:txBody>
          </p:sp>
          <p:sp>
            <p:nvSpPr>
              <p:cNvPr id="4148" name="Line 12"/>
              <p:cNvSpPr>
                <a:spLocks noChangeShapeType="1"/>
              </p:cNvSpPr>
              <p:nvPr/>
            </p:nvSpPr>
            <p:spPr bwMode="auto">
              <a:xfrm>
                <a:off x="2484" y="3087"/>
                <a:ext cx="94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nl-NL"/>
              </a:p>
            </p:txBody>
          </p:sp>
          <p:sp>
            <p:nvSpPr>
              <p:cNvPr id="4149" name="Rectangle 13"/>
              <p:cNvSpPr>
                <a:spLocks noChangeArrowheads="1"/>
              </p:cNvSpPr>
              <p:nvPr/>
            </p:nvSpPr>
            <p:spPr bwMode="auto">
              <a:xfrm>
                <a:off x="2736" y="677"/>
                <a:ext cx="400" cy="474"/>
              </a:xfrm>
              <a:prstGeom prst="rect">
                <a:avLst/>
              </a:prstGeom>
              <a:gradFill rotWithShape="0">
                <a:gsLst>
                  <a:gs pos="0">
                    <a:srgbClr val="FFFF99"/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defTabSz="737281" eaLnBrk="0" hangingPunct="0"/>
                <a:r>
                  <a:rPr lang="fr-BE" sz="3200" b="1" dirty="0">
                    <a:latin typeface="Verdana" pitchFamily="34" charset="0"/>
                  </a:rPr>
                  <a:t>D</a:t>
                </a:r>
                <a:endParaRPr lang="nl-NL" sz="3200" b="1" dirty="0">
                  <a:latin typeface="Verdana" pitchFamily="34" charset="0"/>
                </a:endParaRPr>
              </a:p>
            </p:txBody>
          </p:sp>
        </p:grpSp>
        <p:sp>
          <p:nvSpPr>
            <p:cNvPr id="4145" name="Line 14"/>
            <p:cNvSpPr>
              <a:spLocks noChangeShapeType="1"/>
            </p:cNvSpPr>
            <p:nvPr/>
          </p:nvSpPr>
          <p:spPr bwMode="auto">
            <a:xfrm>
              <a:off x="2168" y="2082"/>
              <a:ext cx="31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46" name="Line 15"/>
            <p:cNvSpPr>
              <a:spLocks noChangeShapeType="1"/>
            </p:cNvSpPr>
            <p:nvPr/>
          </p:nvSpPr>
          <p:spPr bwMode="auto">
            <a:xfrm>
              <a:off x="2168" y="1404"/>
              <a:ext cx="31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5" name="Group 17"/>
          <p:cNvGrpSpPr>
            <a:grpSpLocks/>
          </p:cNvGrpSpPr>
          <p:nvPr/>
        </p:nvGrpSpPr>
        <p:grpSpPr bwMode="auto">
          <a:xfrm>
            <a:off x="4541520" y="1437217"/>
            <a:ext cx="2775373" cy="2857147"/>
            <a:chOff x="3456" y="1164"/>
            <a:chExt cx="2112" cy="2314"/>
          </a:xfrm>
        </p:grpSpPr>
        <p:sp>
          <p:nvSpPr>
            <p:cNvPr id="4129" name="Line 18"/>
            <p:cNvSpPr>
              <a:spLocks noChangeShapeType="1"/>
            </p:cNvSpPr>
            <p:nvPr/>
          </p:nvSpPr>
          <p:spPr bwMode="auto">
            <a:xfrm>
              <a:off x="4473" y="2062"/>
              <a:ext cx="23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30" name="Line 19"/>
            <p:cNvSpPr>
              <a:spLocks noChangeShapeType="1"/>
            </p:cNvSpPr>
            <p:nvPr/>
          </p:nvSpPr>
          <p:spPr bwMode="auto">
            <a:xfrm>
              <a:off x="4473" y="2677"/>
              <a:ext cx="23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31" name="Line 20"/>
            <p:cNvSpPr>
              <a:spLocks noChangeShapeType="1"/>
            </p:cNvSpPr>
            <p:nvPr/>
          </p:nvSpPr>
          <p:spPr bwMode="auto">
            <a:xfrm>
              <a:off x="4473" y="1372"/>
              <a:ext cx="23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32" name="Line 21"/>
            <p:cNvSpPr>
              <a:spLocks noChangeShapeType="1"/>
            </p:cNvSpPr>
            <p:nvPr/>
          </p:nvSpPr>
          <p:spPr bwMode="auto">
            <a:xfrm>
              <a:off x="3456" y="2677"/>
              <a:ext cx="1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33" name="Line 22"/>
            <p:cNvSpPr>
              <a:spLocks noChangeShapeType="1"/>
            </p:cNvSpPr>
            <p:nvPr/>
          </p:nvSpPr>
          <p:spPr bwMode="auto">
            <a:xfrm>
              <a:off x="3456" y="2062"/>
              <a:ext cx="1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34" name="Line 23"/>
            <p:cNvSpPr>
              <a:spLocks noChangeShapeType="1"/>
            </p:cNvSpPr>
            <p:nvPr/>
          </p:nvSpPr>
          <p:spPr bwMode="auto">
            <a:xfrm>
              <a:off x="3456" y="1372"/>
              <a:ext cx="1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35" name="Line 24"/>
            <p:cNvSpPr>
              <a:spLocks noChangeShapeType="1"/>
            </p:cNvSpPr>
            <p:nvPr/>
          </p:nvSpPr>
          <p:spPr bwMode="auto">
            <a:xfrm flipV="1">
              <a:off x="4004" y="1571"/>
              <a:ext cx="0" cy="2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36" name="Line 25"/>
            <p:cNvSpPr>
              <a:spLocks noChangeShapeType="1"/>
            </p:cNvSpPr>
            <p:nvPr/>
          </p:nvSpPr>
          <p:spPr bwMode="auto">
            <a:xfrm>
              <a:off x="4004" y="2225"/>
              <a:ext cx="0" cy="24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37" name="Text Box 26"/>
            <p:cNvSpPr txBox="1">
              <a:spLocks noChangeArrowheads="1"/>
            </p:cNvSpPr>
            <p:nvPr/>
          </p:nvSpPr>
          <p:spPr bwMode="auto">
            <a:xfrm>
              <a:off x="3613" y="1164"/>
              <a:ext cx="860" cy="407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defTabSz="737281" eaLnBrk="0" hangingPunct="0"/>
              <a:r>
                <a:rPr lang="nl-NL" sz="1100" b="1" dirty="0">
                  <a:latin typeface="Verdana" pitchFamily="34" charset="0"/>
                </a:rPr>
                <a:t>7 </a:t>
              </a:r>
              <a:r>
                <a:rPr lang="en-US" sz="1100" b="1" dirty="0">
                  <a:latin typeface="Verdana" pitchFamily="34" charset="0"/>
                </a:rPr>
                <a:t>People satisfaction</a:t>
              </a:r>
              <a:endParaRPr lang="nl-NL" sz="1100" b="1" dirty="0">
                <a:latin typeface="Verdana" pitchFamily="34" charset="0"/>
              </a:endParaRPr>
            </a:p>
          </p:txBody>
        </p:sp>
        <p:sp>
          <p:nvSpPr>
            <p:cNvPr id="4138" name="Text Box 27"/>
            <p:cNvSpPr txBox="1">
              <a:spLocks noChangeArrowheads="1"/>
            </p:cNvSpPr>
            <p:nvPr/>
          </p:nvSpPr>
          <p:spPr bwMode="auto">
            <a:xfrm>
              <a:off x="3613" y="1817"/>
              <a:ext cx="860" cy="408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737281" eaLnBrk="0" hangingPunct="0"/>
              <a:r>
                <a:rPr lang="en-US" sz="1100" b="1" dirty="0">
                  <a:latin typeface="Verdana" pitchFamily="34" charset="0"/>
                </a:rPr>
                <a:t>6</a:t>
              </a:r>
              <a:r>
                <a:rPr lang="nl-NL" sz="1100" b="1" dirty="0">
                  <a:latin typeface="Verdana" pitchFamily="34" charset="0"/>
                </a:rPr>
                <a:t> </a:t>
              </a:r>
              <a:r>
                <a:rPr lang="fr-BE" sz="1100" b="1" dirty="0">
                  <a:latin typeface="Verdana" pitchFamily="34" charset="0"/>
                </a:rPr>
                <a:t>Customer satisfaction</a:t>
              </a:r>
              <a:endParaRPr lang="nl-NL" sz="1100" b="1" dirty="0">
                <a:latin typeface="Verdana" pitchFamily="34" charset="0"/>
              </a:endParaRPr>
            </a:p>
          </p:txBody>
        </p:sp>
        <p:sp>
          <p:nvSpPr>
            <p:cNvPr id="4139" name="Text Box 28"/>
            <p:cNvSpPr txBox="1">
              <a:spLocks noChangeArrowheads="1"/>
            </p:cNvSpPr>
            <p:nvPr/>
          </p:nvSpPr>
          <p:spPr bwMode="auto">
            <a:xfrm>
              <a:off x="3621" y="2435"/>
              <a:ext cx="860" cy="408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737281" eaLnBrk="0" hangingPunct="0"/>
              <a:r>
                <a:rPr lang="en-US" sz="1100" b="1" dirty="0">
                  <a:latin typeface="Verdana" pitchFamily="34" charset="0"/>
                </a:rPr>
                <a:t>8 Impact on society</a:t>
              </a:r>
              <a:endParaRPr lang="nl-NL" sz="1100" b="1" dirty="0">
                <a:latin typeface="Verdana" pitchFamily="34" charset="0"/>
              </a:endParaRPr>
            </a:p>
          </p:txBody>
        </p:sp>
        <p:sp>
          <p:nvSpPr>
            <p:cNvPr id="4140" name="Line 29"/>
            <p:cNvSpPr>
              <a:spLocks noChangeShapeType="1"/>
            </p:cNvSpPr>
            <p:nvPr/>
          </p:nvSpPr>
          <p:spPr bwMode="auto">
            <a:xfrm flipV="1">
              <a:off x="3691" y="3085"/>
              <a:ext cx="187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41" name="Text Box 30"/>
            <p:cNvSpPr txBox="1">
              <a:spLocks noChangeArrowheads="1"/>
            </p:cNvSpPr>
            <p:nvPr/>
          </p:nvSpPr>
          <p:spPr bwMode="auto">
            <a:xfrm>
              <a:off x="4032" y="3240"/>
              <a:ext cx="862" cy="238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737281" eaLnBrk="0" hangingPunct="0"/>
              <a:r>
                <a:rPr lang="nl-NL" sz="1100" b="1" dirty="0" err="1">
                  <a:latin typeface="Verdana" pitchFamily="34" charset="0"/>
                </a:rPr>
                <a:t>Result</a:t>
              </a:r>
              <a:r>
                <a:rPr lang="en-US" sz="1100" b="1" dirty="0">
                  <a:latin typeface="Verdana" pitchFamily="34" charset="0"/>
                </a:rPr>
                <a:t>s</a:t>
              </a:r>
              <a:r>
                <a:rPr lang="nl-NL" sz="1100" b="1" i="1" dirty="0">
                  <a:latin typeface="Verdana" pitchFamily="34" charset="0"/>
                </a:rPr>
                <a:t> </a:t>
              </a:r>
              <a:endParaRPr lang="nl-NL" sz="1100" b="1" dirty="0">
                <a:latin typeface="Verdana" pitchFamily="34" charset="0"/>
              </a:endParaRPr>
            </a:p>
          </p:txBody>
        </p:sp>
        <p:sp>
          <p:nvSpPr>
            <p:cNvPr id="4142" name="Text Box 31"/>
            <p:cNvSpPr txBox="1">
              <a:spLocks noChangeArrowheads="1"/>
            </p:cNvSpPr>
            <p:nvPr/>
          </p:nvSpPr>
          <p:spPr bwMode="auto">
            <a:xfrm>
              <a:off x="4695" y="1190"/>
              <a:ext cx="873" cy="1677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defTabSz="737281" eaLnBrk="0" hangingPunct="0"/>
              <a:endParaRPr lang="nl-NL" sz="1100" b="1" dirty="0">
                <a:latin typeface="Verdana" pitchFamily="34" charset="0"/>
              </a:endParaRPr>
            </a:p>
            <a:p>
              <a:pPr defTabSz="737281" eaLnBrk="0" hangingPunct="0"/>
              <a:r>
                <a:rPr lang="nl-NL" sz="3200" b="1" dirty="0">
                  <a:latin typeface="Verdana" pitchFamily="34" charset="0"/>
                </a:rPr>
                <a:t>  €</a:t>
              </a:r>
            </a:p>
            <a:p>
              <a:pPr defTabSz="737281" eaLnBrk="0" hangingPunct="0"/>
              <a:r>
                <a:rPr lang="nl-NL" sz="1000" b="1" dirty="0">
                  <a:latin typeface="Verdana" pitchFamily="34" charset="0"/>
                </a:rPr>
                <a:t>9</a:t>
              </a:r>
              <a:r>
                <a:rPr lang="en-US" sz="1000" b="1" dirty="0">
                  <a:latin typeface="Verdana" pitchFamily="34" charset="0"/>
                </a:rPr>
                <a:t> Key</a:t>
              </a:r>
              <a:r>
                <a:rPr lang="nl-NL" sz="1000" b="1" dirty="0">
                  <a:latin typeface="Verdana" pitchFamily="34" charset="0"/>
                </a:rPr>
                <a:t> </a:t>
              </a:r>
              <a:r>
                <a:rPr lang="en-US" sz="1000" b="1" dirty="0">
                  <a:latin typeface="Verdana" pitchFamily="34" charset="0"/>
                </a:rPr>
                <a:t>Performance</a:t>
              </a:r>
              <a:endParaRPr lang="nl-NL" sz="1000" b="1" dirty="0">
                <a:latin typeface="Verdana" pitchFamily="34" charset="0"/>
              </a:endParaRPr>
            </a:p>
          </p:txBody>
        </p:sp>
      </p:grpSp>
      <p:sp>
        <p:nvSpPr>
          <p:cNvPr id="473120" name="Rectangle 32"/>
          <p:cNvSpPr>
            <a:spLocks noChangeArrowheads="1"/>
          </p:cNvSpPr>
          <p:nvPr/>
        </p:nvSpPr>
        <p:spPr bwMode="auto">
          <a:xfrm>
            <a:off x="5586254" y="825554"/>
            <a:ext cx="445452" cy="566891"/>
          </a:xfrm>
          <a:prstGeom prst="rect">
            <a:avLst/>
          </a:prstGeom>
          <a:gradFill rotWithShape="0">
            <a:gsLst>
              <a:gs pos="0">
                <a:srgbClr val="FFFF99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lIns="73728" tIns="36864" rIns="73728" bIns="36864">
            <a:spAutoFit/>
          </a:bodyPr>
          <a:lstStyle/>
          <a:p>
            <a:pPr defTabSz="737281" eaLnBrk="0" hangingPunct="0"/>
            <a:r>
              <a:rPr lang="fr-BE" sz="3200" b="1" dirty="0">
                <a:latin typeface="Verdana" pitchFamily="34" charset="0"/>
              </a:rPr>
              <a:t>C</a:t>
            </a:r>
            <a:endParaRPr lang="nl-NL" sz="3200" b="1" dirty="0">
              <a:latin typeface="Verdana" pitchFamily="34" charset="0"/>
            </a:endParaRPr>
          </a:p>
        </p:txBody>
      </p:sp>
      <p:graphicFrame>
        <p:nvGraphicFramePr>
          <p:cNvPr id="473121" name="Object 33"/>
          <p:cNvGraphicFramePr>
            <a:graphicFrameLocks noChangeAspect="1"/>
          </p:cNvGraphicFramePr>
          <p:nvPr/>
        </p:nvGraphicFramePr>
        <p:xfrm>
          <a:off x="6433821" y="2667000"/>
          <a:ext cx="660991" cy="7272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869034" imgH="2189988" progId="">
                  <p:embed/>
                </p:oleObj>
              </mc:Choice>
              <mc:Fallback>
                <p:oleObj name="Clip" r:id="rId2" imgW="1869034" imgH="2189988" progId="">
                  <p:embed/>
                  <p:pic>
                    <p:nvPicPr>
                      <p:cNvPr id="473121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33821" y="2667000"/>
                        <a:ext cx="660991" cy="727252"/>
                      </a:xfrm>
                      <a:prstGeom prst="rect">
                        <a:avLst/>
                      </a:prstGeom>
                      <a:gradFill rotWithShape="0">
                        <a:gsLst>
                          <a:gs pos="0">
                            <a:srgbClr val="FFFF99"/>
                          </a:gs>
                          <a:gs pos="100000">
                            <a:srgbClr val="FFFFFF"/>
                          </a:gs>
                        </a:gsLst>
                        <a:lin ang="5400000" scaled="1"/>
                      </a:gradFill>
                      <a:effectLst/>
                      <a:extLs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rgbClr val="00000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" name="Group 34"/>
          <p:cNvGrpSpPr>
            <a:grpSpLocks/>
          </p:cNvGrpSpPr>
          <p:nvPr/>
        </p:nvGrpSpPr>
        <p:grpSpPr bwMode="auto">
          <a:xfrm>
            <a:off x="3406140" y="1718733"/>
            <a:ext cx="851535" cy="711200"/>
            <a:chOff x="244" y="671"/>
            <a:chExt cx="9082" cy="9465"/>
          </a:xfrm>
        </p:grpSpPr>
        <p:sp>
          <p:nvSpPr>
            <p:cNvPr id="4123" name="Rectangle 35"/>
            <p:cNvSpPr>
              <a:spLocks noChangeArrowheads="1"/>
            </p:cNvSpPr>
            <p:nvPr/>
          </p:nvSpPr>
          <p:spPr bwMode="auto">
            <a:xfrm>
              <a:off x="244" y="671"/>
              <a:ext cx="6832" cy="9465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defTabSz="737281" eaLnBrk="0" hangingPunct="0">
                <a:spcBef>
                  <a:spcPct val="20000"/>
                </a:spcBef>
              </a:pPr>
              <a:endParaRPr lang="en-GB" sz="1900" dirty="0">
                <a:solidFill>
                  <a:srgbClr val="660066"/>
                </a:solidFill>
                <a:latin typeface="Comic Sans MS" pitchFamily="66" charset="0"/>
              </a:endParaRPr>
            </a:p>
          </p:txBody>
        </p:sp>
        <p:sp>
          <p:nvSpPr>
            <p:cNvPr id="4124" name="Oval 36"/>
            <p:cNvSpPr>
              <a:spLocks noChangeArrowheads="1"/>
            </p:cNvSpPr>
            <p:nvPr/>
          </p:nvSpPr>
          <p:spPr bwMode="auto">
            <a:xfrm>
              <a:off x="4318" y="3171"/>
              <a:ext cx="4833" cy="4447"/>
            </a:xfrm>
            <a:prstGeom prst="ellipse">
              <a:avLst/>
            </a:prstGeom>
            <a:noFill/>
            <a:ln w="508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defTabSz="737281" eaLnBrk="0" hangingPunct="0">
                <a:spcBef>
                  <a:spcPct val="20000"/>
                </a:spcBef>
              </a:pPr>
              <a:endParaRPr lang="en-GB" sz="1900" dirty="0">
                <a:solidFill>
                  <a:srgbClr val="660066"/>
                </a:solidFill>
                <a:latin typeface="Comic Sans MS" pitchFamily="66" charset="0"/>
              </a:endParaRPr>
            </a:p>
          </p:txBody>
        </p:sp>
        <p:sp>
          <p:nvSpPr>
            <p:cNvPr id="4125" name="Freeform 37"/>
            <p:cNvSpPr>
              <a:spLocks/>
            </p:cNvSpPr>
            <p:nvPr/>
          </p:nvSpPr>
          <p:spPr bwMode="auto">
            <a:xfrm>
              <a:off x="6568" y="2994"/>
              <a:ext cx="668" cy="385"/>
            </a:xfrm>
            <a:custGeom>
              <a:avLst/>
              <a:gdLst>
                <a:gd name="T0" fmla="*/ 0 w 267"/>
                <a:gd name="T1" fmla="*/ 0 h 154"/>
                <a:gd name="T2" fmla="*/ 2147483647 w 267"/>
                <a:gd name="T3" fmla="*/ 2147483647 h 154"/>
                <a:gd name="T4" fmla="*/ 0 w 267"/>
                <a:gd name="T5" fmla="*/ 2147483647 h 154"/>
                <a:gd name="T6" fmla="*/ 0 w 267"/>
                <a:gd name="T7" fmla="*/ 0 h 15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67"/>
                <a:gd name="T13" fmla="*/ 0 h 154"/>
                <a:gd name="T14" fmla="*/ 267 w 267"/>
                <a:gd name="T15" fmla="*/ 154 h 15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67" h="154">
                  <a:moveTo>
                    <a:pt x="0" y="0"/>
                  </a:moveTo>
                  <a:lnTo>
                    <a:pt x="267" y="85"/>
                  </a:lnTo>
                  <a:lnTo>
                    <a:pt x="0" y="1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1113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26" name="Freeform 38"/>
            <p:cNvSpPr>
              <a:spLocks/>
            </p:cNvSpPr>
            <p:nvPr/>
          </p:nvSpPr>
          <p:spPr bwMode="auto">
            <a:xfrm>
              <a:off x="6436" y="7376"/>
              <a:ext cx="668" cy="385"/>
            </a:xfrm>
            <a:custGeom>
              <a:avLst/>
              <a:gdLst>
                <a:gd name="T0" fmla="*/ 2147483647 w 267"/>
                <a:gd name="T1" fmla="*/ 0 h 154"/>
                <a:gd name="T2" fmla="*/ 0 w 267"/>
                <a:gd name="T3" fmla="*/ 2147483647 h 154"/>
                <a:gd name="T4" fmla="*/ 2147483647 w 267"/>
                <a:gd name="T5" fmla="*/ 2147483647 h 154"/>
                <a:gd name="T6" fmla="*/ 2147483647 w 267"/>
                <a:gd name="T7" fmla="*/ 0 h 15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67"/>
                <a:gd name="T13" fmla="*/ 0 h 154"/>
                <a:gd name="T14" fmla="*/ 267 w 267"/>
                <a:gd name="T15" fmla="*/ 154 h 15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67" h="154">
                  <a:moveTo>
                    <a:pt x="267" y="0"/>
                  </a:moveTo>
                  <a:lnTo>
                    <a:pt x="0" y="86"/>
                  </a:lnTo>
                  <a:lnTo>
                    <a:pt x="267" y="154"/>
                  </a:lnTo>
                  <a:lnTo>
                    <a:pt x="267" y="0"/>
                  </a:lnTo>
                  <a:close/>
                </a:path>
              </a:pathLst>
            </a:custGeom>
            <a:solidFill>
              <a:srgbClr val="000000"/>
            </a:solidFill>
            <a:ln w="11113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27" name="Freeform 39"/>
            <p:cNvSpPr>
              <a:spLocks/>
            </p:cNvSpPr>
            <p:nvPr/>
          </p:nvSpPr>
          <p:spPr bwMode="auto">
            <a:xfrm>
              <a:off x="8924" y="4999"/>
              <a:ext cx="402" cy="615"/>
            </a:xfrm>
            <a:custGeom>
              <a:avLst/>
              <a:gdLst>
                <a:gd name="T0" fmla="*/ 2147483647 w 161"/>
                <a:gd name="T1" fmla="*/ 0 h 246"/>
                <a:gd name="T2" fmla="*/ 2147483647 w 161"/>
                <a:gd name="T3" fmla="*/ 2147483647 h 246"/>
                <a:gd name="T4" fmla="*/ 0 w 161"/>
                <a:gd name="T5" fmla="*/ 0 h 246"/>
                <a:gd name="T6" fmla="*/ 2147483647 w 161"/>
                <a:gd name="T7" fmla="*/ 0 h 24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61"/>
                <a:gd name="T13" fmla="*/ 0 h 246"/>
                <a:gd name="T14" fmla="*/ 161 w 161"/>
                <a:gd name="T15" fmla="*/ 246 h 24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61" h="246">
                  <a:moveTo>
                    <a:pt x="161" y="0"/>
                  </a:moveTo>
                  <a:lnTo>
                    <a:pt x="82" y="246"/>
                  </a:lnTo>
                  <a:lnTo>
                    <a:pt x="0" y="0"/>
                  </a:lnTo>
                  <a:lnTo>
                    <a:pt x="161" y="0"/>
                  </a:lnTo>
                  <a:close/>
                </a:path>
              </a:pathLst>
            </a:custGeom>
            <a:noFill/>
            <a:ln w="11113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28" name="Freeform 40"/>
            <p:cNvSpPr>
              <a:spLocks/>
            </p:cNvSpPr>
            <p:nvPr/>
          </p:nvSpPr>
          <p:spPr bwMode="auto">
            <a:xfrm>
              <a:off x="4123" y="5091"/>
              <a:ext cx="408" cy="597"/>
            </a:xfrm>
            <a:custGeom>
              <a:avLst/>
              <a:gdLst>
                <a:gd name="T0" fmla="*/ 0 w 163"/>
                <a:gd name="T1" fmla="*/ 2147483647 h 239"/>
                <a:gd name="T2" fmla="*/ 2147483647 w 163"/>
                <a:gd name="T3" fmla="*/ 0 h 239"/>
                <a:gd name="T4" fmla="*/ 2147483647 w 163"/>
                <a:gd name="T5" fmla="*/ 2147483647 h 239"/>
                <a:gd name="T6" fmla="*/ 0 w 163"/>
                <a:gd name="T7" fmla="*/ 2147483647 h 23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63"/>
                <a:gd name="T13" fmla="*/ 0 h 239"/>
                <a:gd name="T14" fmla="*/ 163 w 163"/>
                <a:gd name="T15" fmla="*/ 239 h 23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63" h="239">
                  <a:moveTo>
                    <a:pt x="0" y="239"/>
                  </a:moveTo>
                  <a:lnTo>
                    <a:pt x="89" y="0"/>
                  </a:lnTo>
                  <a:lnTo>
                    <a:pt x="163" y="239"/>
                  </a:lnTo>
                  <a:lnTo>
                    <a:pt x="0" y="239"/>
                  </a:lnTo>
                  <a:close/>
                </a:path>
              </a:pathLst>
            </a:custGeom>
            <a:solidFill>
              <a:srgbClr val="000000"/>
            </a:solidFill>
            <a:ln w="11113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4108" name="Line 43"/>
          <p:cNvSpPr>
            <a:spLocks noChangeShapeType="1"/>
          </p:cNvSpPr>
          <p:nvPr/>
        </p:nvSpPr>
        <p:spPr bwMode="auto">
          <a:xfrm>
            <a:off x="315383" y="3805414"/>
            <a:ext cx="2596656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 lIns="73728" tIns="36864" rIns="73728" bIns="36864"/>
          <a:lstStyle/>
          <a:p>
            <a:endParaRPr lang="nl-NL"/>
          </a:p>
        </p:txBody>
      </p:sp>
      <p:sp>
        <p:nvSpPr>
          <p:cNvPr id="4109" name="Text Box 44"/>
          <p:cNvSpPr txBox="1">
            <a:spLocks noChangeArrowheads="1"/>
          </p:cNvSpPr>
          <p:nvPr/>
        </p:nvSpPr>
        <p:spPr bwMode="auto">
          <a:xfrm>
            <a:off x="1042079" y="4004205"/>
            <a:ext cx="1350892" cy="295098"/>
          </a:xfrm>
          <a:prstGeom prst="rect">
            <a:avLst/>
          </a:prstGeom>
          <a:gradFill rotWithShape="0">
            <a:gsLst>
              <a:gs pos="0">
                <a:srgbClr val="FF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lIns="73728" tIns="36864" rIns="73728" bIns="36864"/>
          <a:lstStyle/>
          <a:p>
            <a:pPr algn="ctr" defTabSz="737281" eaLnBrk="0" hangingPunct="0"/>
            <a:r>
              <a:rPr lang="en-US" sz="1100" b="1" dirty="0">
                <a:latin typeface="Verdana" pitchFamily="34" charset="0"/>
              </a:rPr>
              <a:t>Enablers</a:t>
            </a:r>
            <a:endParaRPr lang="nl-NL" sz="1100" b="1" dirty="0">
              <a:latin typeface="Verdana" pitchFamily="34" charset="0"/>
            </a:endParaRPr>
          </a:p>
        </p:txBody>
      </p:sp>
      <p:grpSp>
        <p:nvGrpSpPr>
          <p:cNvPr id="7" name="Group 45"/>
          <p:cNvGrpSpPr>
            <a:grpSpLocks/>
          </p:cNvGrpSpPr>
          <p:nvPr/>
        </p:nvGrpSpPr>
        <p:grpSpPr bwMode="auto">
          <a:xfrm>
            <a:off x="315383" y="889001"/>
            <a:ext cx="2596656" cy="2685521"/>
            <a:chOff x="192" y="725"/>
            <a:chExt cx="1976" cy="2175"/>
          </a:xfrm>
        </p:grpSpPr>
        <p:sp>
          <p:nvSpPr>
            <p:cNvPr id="4115" name="Line 46"/>
            <p:cNvSpPr>
              <a:spLocks noChangeShapeType="1"/>
            </p:cNvSpPr>
            <p:nvPr/>
          </p:nvSpPr>
          <p:spPr bwMode="auto">
            <a:xfrm>
              <a:off x="1062" y="2082"/>
              <a:ext cx="23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16" name="Text Box 47"/>
            <p:cNvSpPr txBox="1">
              <a:spLocks noChangeArrowheads="1"/>
            </p:cNvSpPr>
            <p:nvPr/>
          </p:nvSpPr>
          <p:spPr bwMode="auto">
            <a:xfrm>
              <a:off x="1299" y="1841"/>
              <a:ext cx="869" cy="401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defTabSz="737281" eaLnBrk="0" hangingPunct="0"/>
              <a:r>
                <a:rPr lang="nl-NL" sz="1000" b="1" dirty="0">
                  <a:latin typeface="Verdana" pitchFamily="34" charset="0"/>
                </a:rPr>
                <a:t>2 </a:t>
              </a:r>
              <a:r>
                <a:rPr lang="en-US" sz="1000" b="1" dirty="0">
                  <a:latin typeface="Verdana" pitchFamily="34" charset="0"/>
                </a:rPr>
                <a:t>Policy and strategy</a:t>
              </a:r>
              <a:endParaRPr lang="nl-NL" sz="1000" b="1" dirty="0">
                <a:latin typeface="Verdana" pitchFamily="34" charset="0"/>
              </a:endParaRPr>
            </a:p>
          </p:txBody>
        </p:sp>
        <p:sp>
          <p:nvSpPr>
            <p:cNvPr id="4117" name="Text Box 48"/>
            <p:cNvSpPr txBox="1">
              <a:spLocks noChangeArrowheads="1"/>
            </p:cNvSpPr>
            <p:nvPr/>
          </p:nvSpPr>
          <p:spPr bwMode="auto">
            <a:xfrm>
              <a:off x="1299" y="2483"/>
              <a:ext cx="869" cy="400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737281" eaLnBrk="0" hangingPunct="0"/>
              <a:r>
                <a:rPr lang="nl-NL" sz="1000" b="1" dirty="0">
                  <a:latin typeface="Verdana" pitchFamily="34" charset="0"/>
                </a:rPr>
                <a:t>4 </a:t>
              </a:r>
              <a:r>
                <a:rPr lang="en-US" sz="1000" b="1" dirty="0">
                  <a:latin typeface="Verdana" pitchFamily="34" charset="0"/>
                </a:rPr>
                <a:t>Resources and partners</a:t>
              </a:r>
              <a:endParaRPr lang="nl-NL" sz="1000" b="1" dirty="0">
                <a:latin typeface="Verdana" pitchFamily="34" charset="0"/>
              </a:endParaRPr>
            </a:p>
          </p:txBody>
        </p:sp>
        <p:sp>
          <p:nvSpPr>
            <p:cNvPr id="4118" name="Text Box 49"/>
            <p:cNvSpPr txBox="1">
              <a:spLocks noChangeArrowheads="1"/>
            </p:cNvSpPr>
            <p:nvPr/>
          </p:nvSpPr>
          <p:spPr bwMode="auto">
            <a:xfrm>
              <a:off x="192" y="1216"/>
              <a:ext cx="870" cy="1684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defTabSz="737281" eaLnBrk="0" hangingPunct="0"/>
              <a:endParaRPr lang="nl-NL" sz="1100" b="1" dirty="0">
                <a:latin typeface="Verdana" pitchFamily="34" charset="0"/>
              </a:endParaRPr>
            </a:p>
            <a:p>
              <a:pPr defTabSz="737281" eaLnBrk="0" hangingPunct="0"/>
              <a:endParaRPr lang="nl-NL" sz="1100" b="1" dirty="0">
                <a:latin typeface="Verdana" pitchFamily="34" charset="0"/>
              </a:endParaRPr>
            </a:p>
            <a:p>
              <a:pPr defTabSz="737281" eaLnBrk="0" hangingPunct="0"/>
              <a:endParaRPr lang="nl-NL" sz="1100" b="1" dirty="0">
                <a:latin typeface="Verdana" pitchFamily="34" charset="0"/>
              </a:endParaRPr>
            </a:p>
            <a:p>
              <a:pPr defTabSz="737281" eaLnBrk="0" hangingPunct="0"/>
              <a:endParaRPr lang="nl-NL" sz="1100" b="1" dirty="0">
                <a:latin typeface="Verdana" pitchFamily="34" charset="0"/>
              </a:endParaRPr>
            </a:p>
            <a:p>
              <a:pPr defTabSz="737281" eaLnBrk="0" hangingPunct="0"/>
              <a:endParaRPr lang="fr-BE" sz="1100" b="1" dirty="0">
                <a:latin typeface="Verdana" pitchFamily="34" charset="0"/>
              </a:endParaRPr>
            </a:p>
            <a:p>
              <a:pPr algn="ctr" defTabSz="737281" eaLnBrk="0" hangingPunct="0"/>
              <a:endParaRPr lang="en-US" sz="1100" b="1" dirty="0">
                <a:latin typeface="Verdana" pitchFamily="34" charset="0"/>
              </a:endParaRPr>
            </a:p>
            <a:p>
              <a:pPr algn="ctr" defTabSz="737281" eaLnBrk="0" hangingPunct="0"/>
              <a:endParaRPr lang="en-US" sz="1100" b="1" dirty="0">
                <a:latin typeface="Verdana" pitchFamily="34" charset="0"/>
              </a:endParaRPr>
            </a:p>
            <a:p>
              <a:pPr algn="ctr" defTabSz="737281" eaLnBrk="0" hangingPunct="0"/>
              <a:endParaRPr lang="en-US" sz="1100" b="1" dirty="0">
                <a:latin typeface="Verdana" pitchFamily="34" charset="0"/>
              </a:endParaRPr>
            </a:p>
            <a:p>
              <a:pPr algn="ctr" defTabSz="737281" eaLnBrk="0" hangingPunct="0"/>
              <a:endParaRPr lang="en-US" sz="1100" b="1" dirty="0">
                <a:latin typeface="Verdana" pitchFamily="34" charset="0"/>
              </a:endParaRPr>
            </a:p>
            <a:p>
              <a:pPr algn="ctr" defTabSz="737281" eaLnBrk="0" hangingPunct="0"/>
              <a:r>
                <a:rPr lang="en-US" sz="1100" b="1" dirty="0">
                  <a:latin typeface="Verdana" pitchFamily="34" charset="0"/>
                </a:rPr>
                <a:t>1 Leadership</a:t>
              </a:r>
              <a:endParaRPr lang="nl-NL" sz="1100" b="1" dirty="0">
                <a:latin typeface="Verdana" pitchFamily="34" charset="0"/>
              </a:endParaRPr>
            </a:p>
          </p:txBody>
        </p:sp>
        <p:sp>
          <p:nvSpPr>
            <p:cNvPr id="4119" name="Text Box 50"/>
            <p:cNvSpPr txBox="1">
              <a:spLocks noChangeArrowheads="1"/>
            </p:cNvSpPr>
            <p:nvPr/>
          </p:nvSpPr>
          <p:spPr bwMode="auto">
            <a:xfrm>
              <a:off x="1299" y="1200"/>
              <a:ext cx="869" cy="400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737281" eaLnBrk="0" hangingPunct="0"/>
              <a:r>
                <a:rPr lang="nl-NL" sz="1000" b="1" dirty="0">
                  <a:latin typeface="Verdana" pitchFamily="34" charset="0"/>
                </a:rPr>
                <a:t>3 </a:t>
              </a:r>
              <a:r>
                <a:rPr lang="fr-BE" sz="1000" b="1" dirty="0">
                  <a:latin typeface="Verdana" pitchFamily="34" charset="0"/>
                </a:rPr>
                <a:t>People</a:t>
              </a:r>
            </a:p>
            <a:p>
              <a:pPr algn="ctr" defTabSz="737281" eaLnBrk="0" hangingPunct="0"/>
              <a:r>
                <a:rPr lang="fr-BE" sz="1000" b="1" dirty="0">
                  <a:latin typeface="Verdana" pitchFamily="34" charset="0"/>
                </a:rPr>
                <a:t>management</a:t>
              </a:r>
              <a:endParaRPr lang="nl-NL" sz="1000" b="1" dirty="0">
                <a:latin typeface="Verdana" pitchFamily="34" charset="0"/>
              </a:endParaRPr>
            </a:p>
          </p:txBody>
        </p:sp>
        <p:sp>
          <p:nvSpPr>
            <p:cNvPr id="4120" name="Line 51"/>
            <p:cNvSpPr>
              <a:spLocks noChangeShapeType="1"/>
            </p:cNvSpPr>
            <p:nvPr/>
          </p:nvSpPr>
          <p:spPr bwMode="auto">
            <a:xfrm>
              <a:off x="1062" y="2687"/>
              <a:ext cx="23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21" name="Line 52"/>
            <p:cNvSpPr>
              <a:spLocks noChangeShapeType="1"/>
            </p:cNvSpPr>
            <p:nvPr/>
          </p:nvSpPr>
          <p:spPr bwMode="auto">
            <a:xfrm>
              <a:off x="1062" y="1404"/>
              <a:ext cx="23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4122" name="Rectangle 53"/>
            <p:cNvSpPr>
              <a:spLocks noChangeArrowheads="1"/>
            </p:cNvSpPr>
            <p:nvPr/>
          </p:nvSpPr>
          <p:spPr bwMode="auto">
            <a:xfrm>
              <a:off x="960" y="725"/>
              <a:ext cx="370" cy="474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defTabSz="737281" eaLnBrk="0" hangingPunct="0"/>
              <a:r>
                <a:rPr lang="fr-BE" sz="3200" b="1" dirty="0">
                  <a:latin typeface="Verdana" pitchFamily="34" charset="0"/>
                </a:rPr>
                <a:t>P</a:t>
              </a:r>
              <a:endParaRPr lang="nl-NL" sz="3200" b="1" dirty="0">
                <a:latin typeface="Verdana" pitchFamily="34" charset="0"/>
              </a:endParaRPr>
            </a:p>
          </p:txBody>
        </p:sp>
      </p:grpSp>
      <p:sp>
        <p:nvSpPr>
          <p:cNvPr id="4111" name="Line 54"/>
          <p:cNvSpPr>
            <a:spLocks noChangeShapeType="1"/>
          </p:cNvSpPr>
          <p:nvPr/>
        </p:nvSpPr>
        <p:spPr bwMode="auto">
          <a:xfrm>
            <a:off x="2290472" y="1969383"/>
            <a:ext cx="0" cy="29756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lIns="73728" tIns="36864" rIns="73728" bIns="36864"/>
          <a:lstStyle/>
          <a:p>
            <a:endParaRPr lang="nl-NL"/>
          </a:p>
        </p:txBody>
      </p:sp>
      <p:sp>
        <p:nvSpPr>
          <p:cNvPr id="4112" name="Line 55"/>
          <p:cNvSpPr>
            <a:spLocks noChangeShapeType="1"/>
          </p:cNvSpPr>
          <p:nvPr/>
        </p:nvSpPr>
        <p:spPr bwMode="auto">
          <a:xfrm>
            <a:off x="2290472" y="2762074"/>
            <a:ext cx="0" cy="29756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lIns="73728" tIns="36864" rIns="73728" bIns="36864"/>
          <a:lstStyle/>
          <a:p>
            <a:endParaRPr lang="nl-NL"/>
          </a:p>
        </p:txBody>
      </p:sp>
      <p:sp>
        <p:nvSpPr>
          <p:cNvPr id="473144" name="Rectangle 56"/>
          <p:cNvSpPr>
            <a:spLocks noChangeArrowheads="1"/>
          </p:cNvSpPr>
          <p:nvPr/>
        </p:nvSpPr>
        <p:spPr bwMode="auto">
          <a:xfrm>
            <a:off x="3122295" y="2155825"/>
            <a:ext cx="7569200" cy="366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73728" tIns="36864" rIns="73728" bIns="36864">
            <a:spAutoFit/>
          </a:bodyPr>
          <a:lstStyle/>
          <a:p>
            <a:pPr defTabSz="737281" eaLnBrk="0" hangingPunct="0">
              <a:spcBef>
                <a:spcPct val="20000"/>
              </a:spcBef>
            </a:pPr>
            <a:endParaRPr lang="en-GB" sz="1900" dirty="0">
              <a:solidFill>
                <a:srgbClr val="660066"/>
              </a:solidFill>
              <a:latin typeface="Comic Sans MS" pitchFamily="66" charset="0"/>
            </a:endParaRPr>
          </a:p>
        </p:txBody>
      </p:sp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535068D0-9CAF-579E-0D30-3BB91E26D6C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80113773"/>
              </p:ext>
            </p:extLst>
          </p:nvPr>
        </p:nvGraphicFramePr>
        <p:xfrm>
          <a:off x="6155596" y="77513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270000" imgH="1231900" progId="CorelDRAW.Graphic.14">
                  <p:embed/>
                </p:oleObj>
              </mc:Choice>
              <mc:Fallback>
                <p:oleObj r:id="rId4" imgW="1270000" imgH="1231900" progId="CorelDRAW.Graphic.14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535068D0-9CAF-579E-0D30-3BB91E26D6C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5596" y="77513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8952E2D-FBC6-1D84-B9DA-CEC730D3B3EB}"/>
              </a:ext>
            </a:extLst>
          </p:cNvPr>
          <p:cNvCxnSpPr>
            <a:cxnSpLocks/>
          </p:cNvCxnSpPr>
          <p:nvPr/>
        </p:nvCxnSpPr>
        <p:spPr>
          <a:xfrm flipH="1" flipV="1">
            <a:off x="3769837" y="3886200"/>
            <a:ext cx="1" cy="5665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90279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73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73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73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73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73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73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3120" grpId="0" animBg="1" autoUpdateAnimBg="0"/>
      <p:bldP spid="47314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946400" y="3886200"/>
            <a:ext cx="6812280" cy="889000"/>
          </a:xfrm>
        </p:spPr>
        <p:txBody>
          <a:bodyPr/>
          <a:lstStyle/>
          <a:p>
            <a:r>
              <a:rPr lang="en-GB" dirty="0"/>
              <a:t>WYCCF</a:t>
            </a:r>
          </a:p>
        </p:txBody>
      </p:sp>
      <p:pic>
        <p:nvPicPr>
          <p:cNvPr id="4" name="Afbeelding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232400" cy="5334000"/>
          </a:xfrm>
          <a:prstGeom prst="rect">
            <a:avLst/>
          </a:prstGeom>
        </p:spPr>
      </p:pic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BE3748A7-5684-540E-07F2-E84EE7E8C2D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4548061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70000" imgH="1231900" progId="CorelDRAW.Graphic.14">
                  <p:embed/>
                </p:oleObj>
              </mc:Choice>
              <mc:Fallback>
                <p:oleObj r:id="rId3" imgW="1270000" imgH="1231900" progId="CorelDRAW.Graphic.14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BE3748A7-5684-540E-07F2-E84EE7E8C2D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759616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2E2B0-73D3-B42B-F37B-0BDF55960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What is Q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07CB2-E8C8-4BFA-5634-3D352B79A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B140C765-9F78-E834-F287-56113F7E3F6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2375254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B140C765-9F78-E834-F287-56113F7E3F6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240126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WYCCF</a:t>
            </a:r>
          </a:p>
        </p:txBody>
      </p:sp>
      <p:pic>
        <p:nvPicPr>
          <p:cNvPr id="5" name="Picture 4" descr="A blue and yellow text&#10;&#10;AI-generated content may be incorrect.">
            <a:extLst>
              <a:ext uri="{FF2B5EF4-FFF2-40B4-BE49-F238E27FC236}">
                <a16:creationId xmlns:a16="http://schemas.microsoft.com/office/drawing/2014/main" id="{D882C104-8096-6A76-47EB-00AC08D96F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0" y="1126668"/>
            <a:ext cx="4390225" cy="3993725"/>
          </a:xfrm>
          <a:prstGeom prst="rect">
            <a:avLst/>
          </a:prstGeom>
        </p:spPr>
      </p:pic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B6FC3032-13F2-01AE-F868-80F4C4F6597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4882171"/>
              </p:ext>
            </p:extLst>
          </p:nvPr>
        </p:nvGraphicFramePr>
        <p:xfrm>
          <a:off x="6015355" y="105812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270000" imgH="1231900" progId="CorelDRAW.Graphic.14">
                  <p:embed/>
                </p:oleObj>
              </mc:Choice>
              <mc:Fallback>
                <p:oleObj r:id="rId3" imgW="1270000" imgH="1231900" progId="CorelDRAW.Graphic.14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B6FC3032-13F2-01AE-F868-80F4C4F659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5355" y="105812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842086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50AF8-BD28-18C8-7659-261D9B69C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You?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3E4F8E3E-DAEB-4463-9961-63C2B62F77F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39713752"/>
              </p:ext>
            </p:extLst>
          </p:nvPr>
        </p:nvGraphicFramePr>
        <p:xfrm>
          <a:off x="6015355" y="105812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3E4F8E3E-DAEB-4463-9961-63C2B62F77F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5355" y="105812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194" name="Picture 2" descr="Carpetman – What Does It Mean to You Lyrics | Genius Lyrics">
            <a:extLst>
              <a:ext uri="{FF2B5EF4-FFF2-40B4-BE49-F238E27FC236}">
                <a16:creationId xmlns:a16="http://schemas.microsoft.com/office/drawing/2014/main" id="{84A57822-134B-C95A-A7EE-5C3C43E598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856" y="1371600"/>
            <a:ext cx="3519488" cy="351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8407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WYCCF </a:t>
            </a:r>
            <a:r>
              <a:rPr lang="en-GB" i="1" dirty="0">
                <a:solidFill>
                  <a:srgbClr val="00A7A2"/>
                </a:solidFill>
              </a:rPr>
              <a:t>Values</a:t>
            </a:r>
          </a:p>
        </p:txBody>
      </p:sp>
      <p:sp>
        <p:nvSpPr>
          <p:cNvPr id="4" name="Rechthoek 3"/>
          <p:cNvSpPr/>
          <p:nvPr/>
        </p:nvSpPr>
        <p:spPr>
          <a:xfrm>
            <a:off x="1498600" y="1828800"/>
            <a:ext cx="40894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A7A2"/>
                </a:solidFill>
              </a:rPr>
              <a:t> The word CARE represents our core values (this is the “how we do it ”). </a:t>
            </a:r>
          </a:p>
          <a:p>
            <a:endParaRPr lang="en-GB" dirty="0">
              <a:solidFill>
                <a:srgbClr val="00A7A2"/>
              </a:solidFill>
            </a:endParaRPr>
          </a:p>
          <a:p>
            <a:r>
              <a:rPr lang="en-GB" dirty="0">
                <a:solidFill>
                  <a:srgbClr val="00A7A2"/>
                </a:solidFill>
              </a:rPr>
              <a:t>CARE stands for: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00A7A2"/>
                </a:solidFill>
              </a:rPr>
              <a:t>Client centricity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00A7A2"/>
                </a:solidFill>
              </a:rPr>
              <a:t>Attentiveness 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00A7A2"/>
                </a:solidFill>
              </a:rPr>
              <a:t>Respect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00A7A2"/>
                </a:solidFill>
              </a:rPr>
              <a:t>Empathy</a:t>
            </a:r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5BEA56FE-6630-7A34-F6AC-DC72F29C315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4548061"/>
              </p:ext>
            </p:extLst>
          </p:nvPr>
        </p:nvGraphicFramePr>
        <p:xfrm>
          <a:off x="5765800" y="84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5BEA56FE-6630-7A34-F6AC-DC72F29C315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65800" y="84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666516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F6B63-C8F5-D749-81AB-182C8AE1E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TEAM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0CAA4-9AAD-83AB-534C-34D572D2B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Connects team members with the organisation (and its vision / values)</a:t>
            </a:r>
          </a:p>
        </p:txBody>
      </p:sp>
    </p:spTree>
    <p:extLst>
      <p:ext uri="{BB962C8B-B14F-4D97-AF65-F5344CB8AC3E}">
        <p14:creationId xmlns:p14="http://schemas.microsoft.com/office/powerpoint/2010/main" val="5466847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A57ED-8FD9-B6BF-5139-206487A68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913"/>
            <a:ext cx="6812280" cy="889000"/>
          </a:xfrm>
        </p:spPr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The core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7A050-4DD8-8E6A-2146-25BE49E73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856B8AF6-1B10-A0E7-1812-FC25DD55DDA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1388286"/>
              </p:ext>
            </p:extLst>
          </p:nvPr>
        </p:nvGraphicFramePr>
        <p:xfrm>
          <a:off x="5918200" y="101163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856B8AF6-1B10-A0E7-1812-FC25DD55DDA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18200" y="101163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 descr="A diagram of a diagram&#10;&#10;AI-generated content may be incorrect.">
            <a:extLst>
              <a:ext uri="{FF2B5EF4-FFF2-40B4-BE49-F238E27FC236}">
                <a16:creationId xmlns:a16="http://schemas.microsoft.com/office/drawing/2014/main" id="{C9136CBE-763D-F900-DBEF-79D389FADA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953" y="1271804"/>
            <a:ext cx="7569200" cy="4429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1195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20AB3657-D218-8618-9334-2C3D25A4FA9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7323523"/>
              </p:ext>
            </p:extLst>
          </p:nvPr>
        </p:nvGraphicFramePr>
        <p:xfrm>
          <a:off x="5842000" y="381000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20AB3657-D218-8618-9334-2C3D25A4FA9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42000" y="381000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Content Placeholder 9" descr="A diagram of a company's process&#10;&#10;AI-generated content may be incorrect.">
            <a:extLst>
              <a:ext uri="{FF2B5EF4-FFF2-40B4-BE49-F238E27FC236}">
                <a16:creationId xmlns:a16="http://schemas.microsoft.com/office/drawing/2014/main" id="{164854F6-14D1-AF23-78BD-84B0682BF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89" y="1169660"/>
            <a:ext cx="6604637" cy="3519488"/>
          </a:xfr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E6D11315-5E44-86C4-DF90-F206C2E18697}"/>
              </a:ext>
            </a:extLst>
          </p:cNvPr>
          <p:cNvSpPr txBox="1">
            <a:spLocks/>
          </p:cNvSpPr>
          <p:nvPr/>
        </p:nvSpPr>
        <p:spPr>
          <a:xfrm>
            <a:off x="279400" y="4445000"/>
            <a:ext cx="6604637" cy="889000"/>
          </a:xfrm>
          <a:prstGeom prst="rect">
            <a:avLst/>
          </a:prstGeom>
        </p:spPr>
        <p:txBody>
          <a:bodyPr lIns="73728" tIns="36864" rIns="73728" bIns="36864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00A7A2"/>
                </a:solidFill>
              </a:rPr>
              <a:t>The crux is in the middle</a:t>
            </a:r>
          </a:p>
        </p:txBody>
      </p:sp>
    </p:spTree>
    <p:extLst>
      <p:ext uri="{BB962C8B-B14F-4D97-AF65-F5344CB8AC3E}">
        <p14:creationId xmlns:p14="http://schemas.microsoft.com/office/powerpoint/2010/main" val="1097408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92B11-9294-C242-42E8-648F54A22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Team plan??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0D4D4-EA67-861D-B2D9-77C94C3F0B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8807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BF85C-1D6E-EB0D-285E-30F4440B3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4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036CA-9E53-903B-350B-1990AAE96D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Common Goal. Everyone in the team understands, believes in and is committed to a shared objective. </a:t>
            </a:r>
          </a:p>
          <a:p>
            <a:r>
              <a:rPr lang="en-GB" dirty="0"/>
              <a:t>Defined roles and responsibilities. Each team member knows their specific duties and how they contribute to the overall plan. </a:t>
            </a:r>
          </a:p>
        </p:txBody>
      </p:sp>
    </p:spTree>
    <p:extLst>
      <p:ext uri="{BB962C8B-B14F-4D97-AF65-F5344CB8AC3E}">
        <p14:creationId xmlns:p14="http://schemas.microsoft.com/office/powerpoint/2010/main" val="2230140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DABFAA-5F85-F743-8466-F3D9D82B9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18B67-C2DC-74E7-A65B-236CCBD57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4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CD282-C287-DC71-B5C1-20C9CDCAE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Flexibility. The plan is adaptable, allowing the team to respond to changes and unforeseen challenges.</a:t>
            </a:r>
          </a:p>
          <a:p>
            <a:r>
              <a:rPr lang="en-GB" dirty="0"/>
              <a:t>Accountability. Team members hold themselves and each other responsible for tasks and outcomes, promoting reliability and trust.</a:t>
            </a:r>
          </a:p>
        </p:txBody>
      </p:sp>
    </p:spTree>
    <p:extLst>
      <p:ext uri="{BB962C8B-B14F-4D97-AF65-F5344CB8AC3E}">
        <p14:creationId xmlns:p14="http://schemas.microsoft.com/office/powerpoint/2010/main" val="394059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8161D-5C21-28F1-9244-F9E534343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12A7F-C545-6969-5C4A-74737B650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Connects team members with each other.</a:t>
            </a:r>
          </a:p>
        </p:txBody>
      </p:sp>
    </p:spTree>
    <p:extLst>
      <p:ext uri="{BB962C8B-B14F-4D97-AF65-F5344CB8AC3E}">
        <p14:creationId xmlns:p14="http://schemas.microsoft.com/office/powerpoint/2010/main" val="9787139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773D5-9DC7-47F4-8A00-0D5901EA8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Safety and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DC9D1-38C0-A1ED-E532-F77BBF2E1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Openness: remember the parachute.</a:t>
            </a:r>
          </a:p>
          <a:p>
            <a:r>
              <a:rPr lang="en-GB" dirty="0"/>
              <a:t>Be a model</a:t>
            </a:r>
          </a:p>
          <a:p>
            <a:r>
              <a:rPr lang="en-GB" dirty="0"/>
              <a:t>Value people</a:t>
            </a:r>
          </a:p>
          <a:p>
            <a:r>
              <a:rPr lang="en-GB" dirty="0"/>
              <a:t>Establish clear norms</a:t>
            </a:r>
          </a:p>
          <a:p>
            <a:r>
              <a:rPr lang="en-GB" dirty="0"/>
              <a:t>Support growth and learning</a:t>
            </a:r>
          </a:p>
          <a:p>
            <a:r>
              <a:rPr lang="en-GB" dirty="0"/>
              <a:t>Encourage constructive conflict.</a:t>
            </a:r>
          </a:p>
        </p:txBody>
      </p:sp>
    </p:spTree>
    <p:extLst>
      <p:ext uri="{BB962C8B-B14F-4D97-AF65-F5344CB8AC3E}">
        <p14:creationId xmlns:p14="http://schemas.microsoft.com/office/powerpoint/2010/main" val="211952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DC80-58BA-D90E-64CB-D54F18D7F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leader is like a peg</a:t>
            </a:r>
          </a:p>
        </p:txBody>
      </p:sp>
      <p:pic>
        <p:nvPicPr>
          <p:cNvPr id="1026" name="Picture 2" descr="Grote XXL Wasknijper - 15cm - 1 Stuk | bol">
            <a:extLst>
              <a:ext uri="{FF2B5EF4-FFF2-40B4-BE49-F238E27FC236}">
                <a16:creationId xmlns:a16="http://schemas.microsoft.com/office/drawing/2014/main" id="{311D5F91-E03E-DFBD-1992-4AA5097AF0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200" y="2209800"/>
            <a:ext cx="34925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39A52D-1DCF-F4D9-C062-E20B07DD1AF0}"/>
              </a:ext>
            </a:extLst>
          </p:cNvPr>
          <p:cNvSpPr txBox="1"/>
          <p:nvPr/>
        </p:nvSpPr>
        <p:spPr>
          <a:xfrm>
            <a:off x="3556000" y="4191000"/>
            <a:ext cx="37875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David M.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Google Sans"/>
              </a:rPr>
              <a:t> 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Smith </a:t>
            </a:r>
            <a:r>
              <a:rPr lang="en-GB" dirty="0">
                <a:solidFill>
                  <a:srgbClr val="040C28"/>
                </a:solidFill>
                <a:latin typeface="Google Sans"/>
              </a:rPr>
              <a:t>invented 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the </a:t>
            </a:r>
            <a:r>
              <a:rPr lang="en-GB" dirty="0">
                <a:solidFill>
                  <a:srgbClr val="040C28"/>
                </a:solidFill>
                <a:latin typeface="Google Sans"/>
              </a:rPr>
              <a:t>clothes peg in 1853 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6055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26F50-077A-7AAF-0B5A-3C6A22FA0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E207B-ABFB-6EC3-8905-15843183E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813807"/>
            <a:ext cx="6812280" cy="352019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Without each other the parts of a peg can do nothing; they need each other to be strong; just like us.</a:t>
            </a:r>
          </a:p>
        </p:txBody>
      </p:sp>
    </p:spTree>
    <p:extLst>
      <p:ext uri="{BB962C8B-B14F-4D97-AF65-F5344CB8AC3E}">
        <p14:creationId xmlns:p14="http://schemas.microsoft.com/office/powerpoint/2010/main" val="57164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C59E0-A492-42C5-F2F8-86EEB37B7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Keeps all </a:t>
            </a:r>
            <a:r>
              <a:rPr lang="en-GB" dirty="0"/>
              <a:t>together</a:t>
            </a:r>
          </a:p>
        </p:txBody>
      </p:sp>
      <p:pic>
        <p:nvPicPr>
          <p:cNvPr id="2050" name="Picture 2" descr="Houten knijper als zakkensluiter gebruiken | Knijpertjes">
            <a:extLst>
              <a:ext uri="{FF2B5EF4-FFF2-40B4-BE49-F238E27FC236}">
                <a16:creationId xmlns:a16="http://schemas.microsoft.com/office/drawing/2014/main" id="{DC3681E6-BD9A-CCE2-58BF-582DFA430A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824" y="914400"/>
            <a:ext cx="20320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Wasknijpers gebruiken als opberger | Knijpertjes tips">
            <a:extLst>
              <a:ext uri="{FF2B5EF4-FFF2-40B4-BE49-F238E27FC236}">
                <a16:creationId xmlns:a16="http://schemas.microsoft.com/office/drawing/2014/main" id="{B569BC43-AC6D-ECF2-DDEC-019659504B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0" y="914400"/>
            <a:ext cx="20320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Originele cadeaus voor bruiloft | Knijpertjes">
            <a:extLst>
              <a:ext uri="{FF2B5EF4-FFF2-40B4-BE49-F238E27FC236}">
                <a16:creationId xmlns:a16="http://schemas.microsoft.com/office/drawing/2014/main" id="{B79767B4-F5A5-11D9-BB4F-2F8DB0582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00" y="3215393"/>
            <a:ext cx="20320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akkensluiter houten knijpertje met logo">
            <a:extLst>
              <a:ext uri="{FF2B5EF4-FFF2-40B4-BE49-F238E27FC236}">
                <a16:creationId xmlns:a16="http://schemas.microsoft.com/office/drawing/2014/main" id="{1633E0E0-0CE5-6940-CDE6-58716E3447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760" y="3197464"/>
            <a:ext cx="20320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White wash wasknijpers met logo | Knijpertjes">
            <a:extLst>
              <a:ext uri="{FF2B5EF4-FFF2-40B4-BE49-F238E27FC236}">
                <a16:creationId xmlns:a16="http://schemas.microsoft.com/office/drawing/2014/main" id="{95164C54-2BB8-FB1C-31B4-936583421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0" y="3184017"/>
            <a:ext cx="20320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white bag with a brown square label&#10;&#10;AI-generated content may be incorrect.">
            <a:extLst>
              <a:ext uri="{FF2B5EF4-FFF2-40B4-BE49-F238E27FC236}">
                <a16:creationId xmlns:a16="http://schemas.microsoft.com/office/drawing/2014/main" id="{411D7D5E-C754-B82F-3A20-C35EC7BB9E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3243" y="961895"/>
            <a:ext cx="1364338" cy="212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5206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3796E-9562-88C3-4039-07B5ACDD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Balance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31919-D7C4-BFE0-7F48-BF059CB60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60" y="1008503"/>
            <a:ext cx="6812280" cy="3520193"/>
          </a:xfrm>
        </p:spPr>
        <p:txBody>
          <a:bodyPr/>
          <a:lstStyle/>
          <a:p>
            <a:r>
              <a:rPr lang="en-GB" dirty="0"/>
              <a:t>Between holding and letting go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4" descr="Wasknijpers als ophanghaken gebruiken | Knijpertjes">
            <a:extLst>
              <a:ext uri="{FF2B5EF4-FFF2-40B4-BE49-F238E27FC236}">
                <a16:creationId xmlns:a16="http://schemas.microsoft.com/office/drawing/2014/main" id="{FD6A6493-519C-EC43-C7B3-9F479619C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200" y="2133600"/>
            <a:ext cx="20320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44339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A5D97-7606-8B31-760F-7D7538BCE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Balance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A114D-22EC-EF11-5E53-440ED650B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Between trust and control</a:t>
            </a:r>
          </a:p>
        </p:txBody>
      </p:sp>
      <p:pic>
        <p:nvPicPr>
          <p:cNvPr id="4098" name="Picture 2" descr="Hee, jij stinkt!' – Mijn wereld">
            <a:extLst>
              <a:ext uri="{FF2B5EF4-FFF2-40B4-BE49-F238E27FC236}">
                <a16:creationId xmlns:a16="http://schemas.microsoft.com/office/drawing/2014/main" id="{868A3B0A-26A9-9B61-A9DD-25F7094F69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100" y="1981200"/>
            <a:ext cx="2667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424426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13B02-29FE-8D8D-751A-B7668F84E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 simple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BD06C-D45E-0B1F-5B24-2FCDA5F6E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Peg: simple, daily use, practical</a:t>
            </a:r>
          </a:p>
          <a:p>
            <a:r>
              <a:rPr lang="en-GB" dirty="0"/>
              <a:t>Leader: Gives in a natural way direction, without complicated rules and structures.</a:t>
            </a:r>
          </a:p>
        </p:txBody>
      </p:sp>
    </p:spTree>
    <p:extLst>
      <p:ext uri="{BB962C8B-B14F-4D97-AF65-F5344CB8AC3E}">
        <p14:creationId xmlns:p14="http://schemas.microsoft.com/office/powerpoint/2010/main" val="19221961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482EDF-04C1-7EE7-0845-86C598878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52859-B5E4-6977-7B56-05C6F2EF2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Summary of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6CBB-892A-1F81-5CFA-F6067E9992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A670FBCD-3C13-608C-116A-61B8E386943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A670FBCD-3C13-608C-116A-61B8E386943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2862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302A46-BFF7-96A0-1F48-1DE926BC7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97599-7A1F-29C7-88BA-9BAC225E2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Other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B5817-78E0-B83B-052A-503F76761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72" y="1102607"/>
            <a:ext cx="6812280" cy="3520193"/>
          </a:xfrm>
        </p:spPr>
        <p:txBody>
          <a:bodyPr/>
          <a:lstStyle/>
          <a:p>
            <a:r>
              <a:rPr lang="en-GB" sz="2400" dirty="0"/>
              <a:t>Below the sea (undercurrent)</a:t>
            </a:r>
          </a:p>
          <a:p>
            <a:r>
              <a:rPr lang="en-GB" sz="2400" dirty="0"/>
              <a:t>Leadership roles</a:t>
            </a:r>
          </a:p>
          <a:p>
            <a:pPr lvl="1"/>
            <a:r>
              <a:rPr lang="en-GB" sz="2400" dirty="0"/>
              <a:t>Supervising / directing</a:t>
            </a:r>
          </a:p>
          <a:p>
            <a:pPr lvl="1"/>
            <a:r>
              <a:rPr lang="en-GB" sz="2400" dirty="0"/>
              <a:t>Coaching</a:t>
            </a:r>
          </a:p>
          <a:p>
            <a:pPr lvl="1"/>
            <a:r>
              <a:rPr lang="en-GB" sz="2400" dirty="0"/>
              <a:t>Delegating </a:t>
            </a:r>
          </a:p>
          <a:p>
            <a:pPr lvl="1"/>
            <a:r>
              <a:rPr lang="en-GB" sz="2400" dirty="0"/>
              <a:t>Participating</a:t>
            </a:r>
          </a:p>
          <a:p>
            <a:r>
              <a:rPr lang="en-GB" sz="2400" dirty="0"/>
              <a:t>Incident method / coach model</a:t>
            </a:r>
          </a:p>
          <a:p>
            <a:r>
              <a:rPr lang="en-GB" sz="2400" dirty="0"/>
              <a:t>Performance interviews</a:t>
            </a:r>
          </a:p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0149ABA6-7D2D-C61F-47BF-E8D810688FC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0149ABA6-7D2D-C61F-47BF-E8D810688FC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6238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959F6-8566-306E-6744-9BDF87102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Other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BFCD0-6913-0739-7824-428D2B9E3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72" y="1102607"/>
            <a:ext cx="6812280" cy="3520193"/>
          </a:xfrm>
        </p:spPr>
        <p:txBody>
          <a:bodyPr/>
          <a:lstStyle/>
          <a:p>
            <a:r>
              <a:rPr lang="en-GB" sz="2400" dirty="0"/>
              <a:t>Conflict management</a:t>
            </a:r>
          </a:p>
          <a:p>
            <a:r>
              <a:rPr lang="en-GB" sz="2400" dirty="0"/>
              <a:t>Team plan</a:t>
            </a:r>
          </a:p>
          <a:p>
            <a:r>
              <a:rPr lang="en-GB" sz="2400" dirty="0"/>
              <a:t>Rapport</a:t>
            </a:r>
          </a:p>
          <a:p>
            <a:r>
              <a:rPr lang="en-GB" sz="2400" dirty="0"/>
              <a:t>Safety and trust in the team culture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731BC461-538C-B70B-AB21-F1B825E2934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4907026"/>
              </p:ext>
            </p:extLst>
          </p:nvPr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731BC461-538C-B70B-AB21-F1B825E2934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7625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ADC61-7B0F-10E4-3853-401E08FB8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192" y="58057"/>
            <a:ext cx="6812280" cy="889000"/>
          </a:xfrm>
        </p:spPr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Matrix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5406DE-E61E-7E0B-6759-B70F269171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1052914"/>
              </p:ext>
            </p:extLst>
          </p:nvPr>
        </p:nvGraphicFramePr>
        <p:xfrm>
          <a:off x="377192" y="914400"/>
          <a:ext cx="6813548" cy="406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3575">
                  <a:extLst>
                    <a:ext uri="{9D8B030D-6E8A-4147-A177-3AD203B41FA5}">
                      <a16:colId xmlns:a16="http://schemas.microsoft.com/office/drawing/2014/main" val="2001874339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1369321212"/>
                    </a:ext>
                  </a:extLst>
                </a:gridCol>
                <a:gridCol w="2541586">
                  <a:extLst>
                    <a:ext uri="{9D8B030D-6E8A-4147-A177-3AD203B41FA5}">
                      <a16:colId xmlns:a16="http://schemas.microsoft.com/office/drawing/2014/main" val="2282131445"/>
                    </a:ext>
                  </a:extLst>
                </a:gridCol>
                <a:gridCol w="1703387">
                  <a:extLst>
                    <a:ext uri="{9D8B030D-6E8A-4147-A177-3AD203B41FA5}">
                      <a16:colId xmlns:a16="http://schemas.microsoft.com/office/drawing/2014/main" val="31244683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Step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For whom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3064128"/>
                  </a:ext>
                </a:extLst>
              </a:tr>
              <a:tr h="238760">
                <a:tc>
                  <a:txBody>
                    <a:bodyPr/>
                    <a:lstStyle/>
                    <a:p>
                      <a:r>
                        <a:rPr lang="en-GB" sz="1200" dirty="0"/>
                        <a:t>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What is the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Questions; 4W2H ; 5W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Self/other/team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231722"/>
                  </a:ext>
                </a:extLst>
              </a:tr>
              <a:tr h="23876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Learn/time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Delegation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Self/other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9207418"/>
                  </a:ext>
                </a:extLst>
              </a:tr>
              <a:tr h="238760">
                <a:tc>
                  <a:txBody>
                    <a:bodyPr/>
                    <a:lstStyle/>
                    <a:p>
                      <a:r>
                        <a:rPr lang="en-GB" sz="1200" dirty="0"/>
                        <a:t>2.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(Root) Cause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Ishikawa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Self/other/team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607783"/>
                  </a:ext>
                </a:extLst>
              </a:tr>
              <a:tr h="23876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(Root) cause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Undercurrent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2886565"/>
                  </a:ext>
                </a:extLst>
              </a:tr>
              <a:tr h="31496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Cause/Solution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Incident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Self/other/team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5415820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Cause/Solution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Coach Model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Self/other/team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92494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r>
                        <a:rPr lang="en-GB" sz="1200" dirty="0"/>
                        <a:t>3.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Conflict owners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Conflict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Duo;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74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4.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Use the right leadership style</a:t>
                      </a:r>
                    </a:p>
                    <a:p>
                      <a:r>
                        <a:rPr lang="en-GB" sz="1200" dirty="0"/>
                        <a:t>Performance interviews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Self;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188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5-S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Self;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5611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Team owns the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Team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29113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Create rapport</a:t>
                      </a:r>
                    </a:p>
                    <a:p>
                      <a:r>
                        <a:rPr lang="en-GB" sz="1200" dirty="0"/>
                        <a:t>Safety and trust in the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60025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00607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9E1EF-EA77-A0C9-BE85-3820AA3B6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DOTS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6FDA962-A3C8-A20E-646E-570C924AF114}"/>
              </a:ext>
            </a:extLst>
          </p:cNvPr>
          <p:cNvSpPr/>
          <p:nvPr/>
        </p:nvSpPr>
        <p:spPr>
          <a:xfrm>
            <a:off x="4318000" y="266700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D1F458D-28E0-8B52-E52A-835B29140C91}"/>
              </a:ext>
            </a:extLst>
          </p:cNvPr>
          <p:cNvSpPr/>
          <p:nvPr/>
        </p:nvSpPr>
        <p:spPr>
          <a:xfrm>
            <a:off x="2260600" y="26670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B31CC4-654F-5D77-8D02-06517AA2CB9C}"/>
              </a:ext>
            </a:extLst>
          </p:cNvPr>
          <p:cNvSpPr txBox="1"/>
          <p:nvPr/>
        </p:nvSpPr>
        <p:spPr>
          <a:xfrm>
            <a:off x="2413000" y="365760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 x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BCEF9D-AFC6-D717-4E6B-9602E4AD41C3}"/>
              </a:ext>
            </a:extLst>
          </p:cNvPr>
          <p:cNvSpPr txBox="1"/>
          <p:nvPr/>
        </p:nvSpPr>
        <p:spPr>
          <a:xfrm>
            <a:off x="4475247" y="3657600"/>
            <a:ext cx="1151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Maybe 1 x</a:t>
            </a:r>
          </a:p>
        </p:txBody>
      </p:sp>
    </p:spTree>
    <p:extLst>
      <p:ext uri="{BB962C8B-B14F-4D97-AF65-F5344CB8AC3E}">
        <p14:creationId xmlns:p14="http://schemas.microsoft.com/office/powerpoint/2010/main" val="99861429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AEFCE-D87E-F956-D8E1-55E3DE18F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59713-3A57-600F-2302-94EF6C36E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day 		May </a:t>
            </a:r>
          </a:p>
          <a:p>
            <a:endParaRPr lang="en-GB" dirty="0"/>
          </a:p>
          <a:p>
            <a:r>
              <a:rPr lang="en-GB" dirty="0"/>
              <a:t>One meeting 	August</a:t>
            </a:r>
            <a:br>
              <a:rPr lang="en-GB" dirty="0"/>
            </a:br>
            <a:endParaRPr lang="en-GB" dirty="0"/>
          </a:p>
          <a:p>
            <a:r>
              <a:rPr lang="en-GB" dirty="0"/>
              <a:t>One day  	October (total elective)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356BB3A2-A570-D549-8DF2-4318BA1D2FA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6998285"/>
              </p:ext>
            </p:extLst>
          </p:nvPr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356BB3A2-A570-D549-8DF2-4318BA1D2FA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9522018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22864-FF46-0190-0964-B413AB8A7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Program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C0702-4C0C-4001-B38A-EFE645E19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083" y="906903"/>
            <a:ext cx="6812280" cy="3520193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b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Day 1 Leadership ? (May)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08.00 -09.00	Introduction </a:t>
            </a:r>
            <a:endParaRPr lang="en-NL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09.00 -</a:t>
            </a:r>
            <a:r>
              <a:rPr lang="en-GB" sz="1800" i="1" dirty="0"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.30 	Problem</a:t>
            </a: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10.30 –10.45 	Break</a:t>
            </a:r>
            <a:endParaRPr lang="en-NL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i="1" dirty="0"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10.45-11.30	Team plan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1800" i="1" dirty="0"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Exercise: make a draft SMART team plan</a:t>
            </a:r>
            <a:endParaRPr lang="en-GB" sz="1800" dirty="0">
              <a:latin typeface="Verdana" panose="020B060403050404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71BD5D1B-3C35-B7AD-15F9-2DDC7D59DD9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6998285"/>
              </p:ext>
            </p:extLst>
          </p:nvPr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71BD5D1B-3C35-B7AD-15F9-2DDC7D59DD9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386922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0F68A-D320-8EB8-448A-29A21196F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Program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9E8F1-7C5E-4AB1-69BE-AF7277462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11.30 – 12.00</a:t>
            </a:r>
            <a:r>
              <a:rPr lang="en-NL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</a:t>
            </a: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are leadership roles?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 indent="-342900">
              <a:lnSpc>
                <a:spcPct val="150000"/>
              </a:lnSpc>
              <a:spcAft>
                <a:spcPts val="700"/>
              </a:spcAft>
              <a:buFont typeface="Symbol" pitchFamily="2" charset="2"/>
              <a:buChar char=""/>
            </a:pPr>
            <a:r>
              <a:rPr lang="en-GB" sz="16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Directive leadership</a:t>
            </a:r>
            <a:endParaRPr lang="en-NL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 indent="-342900">
              <a:lnSpc>
                <a:spcPct val="150000"/>
              </a:lnSpc>
              <a:spcAft>
                <a:spcPts val="700"/>
              </a:spcAft>
              <a:buFont typeface="Symbol" pitchFamily="2" charset="2"/>
              <a:buChar char=""/>
            </a:pPr>
            <a:r>
              <a:rPr lang="en-GB" sz="16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Coaching leadership</a:t>
            </a:r>
            <a:endParaRPr lang="en-NL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 indent="-342900">
              <a:lnSpc>
                <a:spcPct val="150000"/>
              </a:lnSpc>
              <a:spcAft>
                <a:spcPts val="700"/>
              </a:spcAft>
              <a:buFont typeface="Symbol" pitchFamily="2" charset="2"/>
              <a:buChar char=""/>
            </a:pPr>
            <a:r>
              <a:rPr lang="en-GB" sz="16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Participative leadership</a:t>
            </a:r>
            <a:endParaRPr lang="en-NL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 indent="-342900">
              <a:lnSpc>
                <a:spcPct val="150000"/>
              </a:lnSpc>
              <a:spcAft>
                <a:spcPts val="700"/>
              </a:spcAft>
              <a:buFont typeface="Symbol" pitchFamily="2" charset="2"/>
              <a:buChar char=""/>
            </a:pPr>
            <a:r>
              <a:rPr lang="en-GB" sz="16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Delegative leadership</a:t>
            </a:r>
            <a:endParaRPr lang="en-NL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12.00 – 13.00</a:t>
            </a: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Lunch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9349E202-BE27-45DB-F695-BE148965A1E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95259860"/>
              </p:ext>
            </p:extLst>
          </p:nvPr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9349E202-BE27-45DB-F695-BE148965A1E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080043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A6BFE-7D26-E018-A1F1-ECA132E7E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A5FE7-287B-6877-9A74-01195630E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13.00 – 14.00 </a:t>
            </a:r>
            <a:r>
              <a:rPr lang="nl-NL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nl-NL" sz="1800" i="1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Elective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14.00 – 15.00  </a:t>
            </a:r>
            <a:r>
              <a:rPr lang="nl-NL" sz="1800" i="1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Incident Method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15.00 –15.30 </a:t>
            </a: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SMART individual action plan 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15.30 -16.00</a:t>
            </a: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QUIZ of the day and evaluation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32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NL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32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NL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32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NL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32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NL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1EA656FD-B0BA-7059-686F-A6FC7942F5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6096856"/>
              </p:ext>
            </p:extLst>
          </p:nvPr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1EA656FD-B0BA-7059-686F-A6FC7942F5C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9853275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56C95-0F57-B74F-F9B0-0E7D20E13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71859-3DA4-4695-8C70-1BD436AB8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US" sz="1800" b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Meeting in between (one and a half hour in August)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08.00 -9.00	Looking back to your individual action plan</a:t>
            </a:r>
            <a:endParaRPr lang="en-NL" sz="18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went well?</a:t>
            </a:r>
            <a:r>
              <a:rPr lang="en-NL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were road blocks?</a:t>
            </a:r>
            <a:r>
              <a:rPr lang="en-NL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are resources? 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9.00 – 9.30 Looking forward: extra training needed </a:t>
            </a: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GB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(October?)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EF368F45-90E8-660A-2C63-434A0DF0C9D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6096856"/>
              </p:ext>
            </p:extLst>
          </p:nvPr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EF368F45-90E8-660A-2C63-434A0DF0C9D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971174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9595F-F519-6294-94B6-E660FA774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60" y="101600"/>
            <a:ext cx="6812280" cy="889000"/>
          </a:xfrm>
        </p:spPr>
        <p:txBody>
          <a:bodyPr/>
          <a:lstStyle/>
          <a:p>
            <a:r>
              <a:rPr lang="en-GB" dirty="0">
                <a:solidFill>
                  <a:srgbClr val="00A7A2"/>
                </a:solidFill>
              </a:rPr>
              <a:t>Program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8D1CE-B609-0DFB-1955-90B9D39BE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025" y="990600"/>
            <a:ext cx="6812280" cy="3520193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Day 2 Leadership (October) example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US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9.00 – 11.00   </a:t>
            </a:r>
            <a:r>
              <a:rPr lang="en-US" sz="1800" i="1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Teamplanning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US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11.00 – 14.30  </a:t>
            </a:r>
            <a:r>
              <a:rPr lang="en-US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Road blocks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00"/>
              </a:spcAft>
            </a:pPr>
            <a:r>
              <a:rPr lang="en-US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		Conflict management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00"/>
              </a:spcAft>
            </a:pPr>
            <a:r>
              <a:rPr lang="en-US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		Mediation</a:t>
            </a:r>
            <a:endParaRPr lang="nl-NL" sz="1800" dirty="0">
              <a:effectLst/>
              <a:latin typeface="Verdana" panose="020B0604030504040204" pitchFamily="34" charset="0"/>
              <a:ea typeface="Calibri" panose="020F0502020204030204" pitchFamily="34" charset="0"/>
              <a:cs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700"/>
              </a:spcAft>
              <a:buNone/>
            </a:pPr>
            <a:r>
              <a:rPr lang="en-US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14.30 -  16.00 </a:t>
            </a:r>
            <a:r>
              <a:rPr lang="en-US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Resources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00"/>
              </a:spcAft>
            </a:pPr>
            <a:r>
              <a:rPr lang="en-US" sz="1800" i="1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		</a:t>
            </a:r>
            <a:r>
              <a:rPr lang="en-US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Unit leaders meeting?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00"/>
              </a:spcAft>
            </a:pPr>
            <a:r>
              <a:rPr lang="en-US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Georgia" panose="02040502050405020303" pitchFamily="18" charset="0"/>
              </a:rPr>
              <a:t>		Role of HR?</a:t>
            </a:r>
            <a:endParaRPr lang="en-NL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A39F516A-AF58-A75B-4E20-0EADEF555F4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6096856"/>
              </p:ext>
            </p:extLst>
          </p:nvPr>
        </p:nvGraphicFramePr>
        <p:xfrm>
          <a:off x="6070600" y="187834"/>
          <a:ext cx="117538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70000" imgH="1231900" progId="CorelDRAW.Graphic.14">
                  <p:embed/>
                </p:oleObj>
              </mc:Choice>
              <mc:Fallback>
                <p:oleObj r:id="rId2" imgW="1270000" imgH="1231900" progId="CorelDRAW.Graphic.14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A39F516A-AF58-A75B-4E20-0EADEF555F4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187834"/>
                        <a:ext cx="1175385" cy="10477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0610912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52a5d374-0c23-45aa-a8b4-01cf91903d53" descr="B09566D9-3D75-4C39-9A79-FD324C3012CB@hom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30188" y="0"/>
            <a:ext cx="8135938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kstvak 7"/>
          <p:cNvSpPr txBox="1"/>
          <p:nvPr/>
        </p:nvSpPr>
        <p:spPr>
          <a:xfrm>
            <a:off x="2413000" y="144780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err="1">
                <a:solidFill>
                  <a:srgbClr val="00A7A2"/>
                </a:solidFill>
              </a:rPr>
              <a:t>everard</a:t>
            </a:r>
            <a:r>
              <a:rPr lang="nl-NL" dirty="0">
                <a:solidFill>
                  <a:srgbClr val="00A7A2"/>
                </a:solidFill>
              </a:rPr>
              <a:t>@</a:t>
            </a:r>
            <a:r>
              <a:rPr lang="nl-NL" dirty="0" err="1">
                <a:solidFill>
                  <a:srgbClr val="00A7A2"/>
                </a:solidFill>
              </a:rPr>
              <a:t>onsnet.nu</a:t>
            </a:r>
            <a:endParaRPr lang="nl-NL" dirty="0">
              <a:solidFill>
                <a:srgbClr val="00A7A2"/>
              </a:solidFill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FCBC2"/>
                </a:solidFill>
              </a:rPr>
              <a:t>And</a:t>
            </a:r>
            <a:r>
              <a:rPr lang="is-IS" b="1" dirty="0">
                <a:solidFill>
                  <a:srgbClr val="0FCBC2"/>
                </a:solidFill>
              </a:rPr>
              <a:t>…...</a:t>
            </a:r>
            <a:endParaRPr lang="en-GB" b="1" dirty="0">
              <a:solidFill>
                <a:srgbClr val="0FCBC2"/>
              </a:solidFill>
            </a:endParaRPr>
          </a:p>
        </p:txBody>
      </p:sp>
      <p:pic>
        <p:nvPicPr>
          <p:cNvPr id="4" name="Everyday leadership - Drew Dudley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568" y="990600"/>
            <a:ext cx="7061201" cy="397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47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-th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3090</TotalTime>
  <Words>1031</Words>
  <Application>Microsoft Macintosh PowerPoint</Application>
  <PresentationFormat>Custom</PresentationFormat>
  <Paragraphs>270</Paragraphs>
  <Slides>52</Slides>
  <Notes>0</Notes>
  <HiddenSlides>0</HiddenSlides>
  <MMClips>3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52</vt:i4>
      </vt:variant>
    </vt:vector>
  </HeadingPairs>
  <TitlesOfParts>
    <vt:vector size="66" baseType="lpstr">
      <vt:lpstr>Arial</vt:lpstr>
      <vt:lpstr>Calibri</vt:lpstr>
      <vt:lpstr>Comic Sans MS</vt:lpstr>
      <vt:lpstr>Fontys Joanna</vt:lpstr>
      <vt:lpstr>Fontys Joanna Bold</vt:lpstr>
      <vt:lpstr>Google Sans</vt:lpstr>
      <vt:lpstr>Lucida Sans Unicode</vt:lpstr>
      <vt:lpstr>Symbol</vt:lpstr>
      <vt:lpstr>Times New Roman</vt:lpstr>
      <vt:lpstr>Verdana</vt:lpstr>
      <vt:lpstr>Office Theme</vt:lpstr>
      <vt:lpstr>Office-thema</vt:lpstr>
      <vt:lpstr>CorelDRAW.Graphic.14</vt:lpstr>
      <vt:lpstr>Clip</vt:lpstr>
      <vt:lpstr>PowerPoint Presentation</vt:lpstr>
      <vt:lpstr>Participants</vt:lpstr>
      <vt:lpstr>TWO TOPICS</vt:lpstr>
      <vt:lpstr>PROBLEM SOLVING</vt:lpstr>
      <vt:lpstr>1. What is the problem exactly?  </vt:lpstr>
      <vt:lpstr>What keeps you awake at night? Groups of two/three</vt:lpstr>
      <vt:lpstr>5 x WHY</vt:lpstr>
      <vt:lpstr>2. What is the (root) cause?</vt:lpstr>
      <vt:lpstr>PowerPoint Presentation</vt:lpstr>
      <vt:lpstr>What are the  main causes?  </vt:lpstr>
      <vt:lpstr>3. Who is the problem owner?</vt:lpstr>
      <vt:lpstr>Job descriptions</vt:lpstr>
      <vt:lpstr>Job descriptions </vt:lpstr>
      <vt:lpstr>Problem owners</vt:lpstr>
      <vt:lpstr>4. What did you try?</vt:lpstr>
      <vt:lpstr>4. What did you try?</vt:lpstr>
      <vt:lpstr>CONNECTION</vt:lpstr>
      <vt:lpstr>The role of a leader </vt:lpstr>
      <vt:lpstr>TEAM LEADER</vt:lpstr>
      <vt:lpstr>PowerPoint Presentation</vt:lpstr>
      <vt:lpstr>WYCCF</vt:lpstr>
      <vt:lpstr>What is Q care?</vt:lpstr>
      <vt:lpstr>WYCCF</vt:lpstr>
      <vt:lpstr>You?</vt:lpstr>
      <vt:lpstr>WYCCF Values</vt:lpstr>
      <vt:lpstr>TEAM LEADER</vt:lpstr>
      <vt:lpstr>The core</vt:lpstr>
      <vt:lpstr>PowerPoint Presentation</vt:lpstr>
      <vt:lpstr>Team plan??</vt:lpstr>
      <vt:lpstr>4 characteristics</vt:lpstr>
      <vt:lpstr>4 characteristics</vt:lpstr>
      <vt:lpstr>TEAM LEADER</vt:lpstr>
      <vt:lpstr>Safety and trust</vt:lpstr>
      <vt:lpstr>The leader is like a peg</vt:lpstr>
      <vt:lpstr>PowerPoint Presentation</vt:lpstr>
      <vt:lpstr>Keeps all together</vt:lpstr>
      <vt:lpstr>Balance</vt:lpstr>
      <vt:lpstr>Balance </vt:lpstr>
      <vt:lpstr>Be simple</vt:lpstr>
      <vt:lpstr>Summary of issues</vt:lpstr>
      <vt:lpstr>Other options</vt:lpstr>
      <vt:lpstr>Other options</vt:lpstr>
      <vt:lpstr>Matrix</vt:lpstr>
      <vt:lpstr>DOTS</vt:lpstr>
      <vt:lpstr>Program</vt:lpstr>
      <vt:lpstr>Program</vt:lpstr>
      <vt:lpstr>Program</vt:lpstr>
      <vt:lpstr>Program</vt:lpstr>
      <vt:lpstr>Program</vt:lpstr>
      <vt:lpstr>Program </vt:lpstr>
      <vt:lpstr>PowerPoint Presentation</vt:lpstr>
      <vt:lpstr>And…...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 1</dc:title>
  <dc:creator>Everard</dc:creator>
  <cp:lastModifiedBy>Everard van Kemenade</cp:lastModifiedBy>
  <cp:revision>110</cp:revision>
  <cp:lastPrinted>2021-10-18T08:56:38Z</cp:lastPrinted>
  <dcterms:modified xsi:type="dcterms:W3CDTF">2025-05-04T10:56:53Z</dcterms:modified>
</cp:coreProperties>
</file>