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17"/>
  </p:notesMasterIdLst>
  <p:handoutMasterIdLst>
    <p:handoutMasterId r:id="rId18"/>
  </p:handoutMasterIdLst>
  <p:sldIdLst>
    <p:sldId id="982" r:id="rId3"/>
    <p:sldId id="984" r:id="rId4"/>
    <p:sldId id="570" r:id="rId5"/>
    <p:sldId id="986" r:id="rId6"/>
    <p:sldId id="994" r:id="rId7"/>
    <p:sldId id="983" r:id="rId8"/>
    <p:sldId id="993" r:id="rId9"/>
    <p:sldId id="985" r:id="rId10"/>
    <p:sldId id="992" r:id="rId11"/>
    <p:sldId id="987" r:id="rId12"/>
    <p:sldId id="991" r:id="rId13"/>
    <p:sldId id="988" r:id="rId14"/>
    <p:sldId id="990" r:id="rId15"/>
    <p:sldId id="989" r:id="rId16"/>
  </p:sldIdLst>
  <p:sldSz cx="7569200" cy="5334000"/>
  <p:notesSz cx="7569200" cy="533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CBC2"/>
    <a:srgbClr val="00A7A2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/>
    <p:restoredTop sz="94762"/>
  </p:normalViewPr>
  <p:slideViewPr>
    <p:cSldViewPr>
      <p:cViewPr varScale="1">
        <p:scale>
          <a:sx n="156" d="100"/>
          <a:sy n="156" d="100"/>
        </p:scale>
        <p:origin x="136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287838" y="0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55BD7-589C-4CE5-8B67-706AD4B9F329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5065713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287838" y="5065713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765C-F6DE-45B0-829F-BC16D026737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518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287838" y="0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8E505-A600-4869-961B-C925058B7F56}" type="datetimeFigureOut">
              <a:rPr lang="nl-NL" smtClean="0"/>
              <a:t>02-03-2025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65375" y="400050"/>
            <a:ext cx="2838450" cy="2000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57238" y="2533650"/>
            <a:ext cx="6054725" cy="240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5065713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287838" y="5065713"/>
            <a:ext cx="3279775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1930-E7EA-4264-AEE3-01B1DBB502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40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EVERARD TAKES 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32C67-23E5-4A47-98F7-E463C46F8E5E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75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 userDrawn="1"/>
        </p:nvSpPr>
        <p:spPr>
          <a:xfrm>
            <a:off x="355600" y="228600"/>
            <a:ext cx="1104544" cy="515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nl-NL" dirty="0"/>
              <a:t>   </a:t>
            </a:r>
            <a:endParaRPr/>
          </a:p>
        </p:txBody>
      </p:sp>
      <p:sp>
        <p:nvSpPr>
          <p:cNvPr id="3" name="object 4"/>
          <p:cNvSpPr/>
          <p:nvPr userDrawn="1"/>
        </p:nvSpPr>
        <p:spPr>
          <a:xfrm>
            <a:off x="355600" y="228600"/>
            <a:ext cx="1104544" cy="515251"/>
          </a:xfrm>
          <a:custGeom>
            <a:avLst/>
            <a:gdLst/>
            <a:ahLst/>
            <a:cxnLst/>
            <a:rect l="l" t="t" r="r" b="b"/>
            <a:pathLst>
              <a:path w="1104544" h="515251">
                <a:moveTo>
                  <a:pt x="348221" y="0"/>
                </a:moveTo>
                <a:lnTo>
                  <a:pt x="512089" y="4724"/>
                </a:lnTo>
                <a:lnTo>
                  <a:pt x="430161" y="67754"/>
                </a:lnTo>
                <a:lnTo>
                  <a:pt x="623963" y="92964"/>
                </a:lnTo>
                <a:lnTo>
                  <a:pt x="726389" y="12611"/>
                </a:lnTo>
                <a:lnTo>
                  <a:pt x="1104544" y="23634"/>
                </a:lnTo>
                <a:lnTo>
                  <a:pt x="800442" y="222173"/>
                </a:lnTo>
                <a:lnTo>
                  <a:pt x="647598" y="193814"/>
                </a:lnTo>
                <a:lnTo>
                  <a:pt x="438035" y="334048"/>
                </a:lnTo>
                <a:lnTo>
                  <a:pt x="557784" y="379742"/>
                </a:lnTo>
                <a:lnTo>
                  <a:pt x="348221" y="515251"/>
                </a:lnTo>
                <a:lnTo>
                  <a:pt x="190652" y="412826"/>
                </a:lnTo>
                <a:lnTo>
                  <a:pt x="264706" y="357682"/>
                </a:lnTo>
                <a:lnTo>
                  <a:pt x="141808" y="291503"/>
                </a:lnTo>
                <a:lnTo>
                  <a:pt x="83502" y="341922"/>
                </a:lnTo>
                <a:lnTo>
                  <a:pt x="0" y="289928"/>
                </a:lnTo>
                <a:lnTo>
                  <a:pt x="110286" y="196964"/>
                </a:lnTo>
                <a:lnTo>
                  <a:pt x="159143" y="220599"/>
                </a:lnTo>
                <a:lnTo>
                  <a:pt x="271018" y="126060"/>
                </a:lnTo>
                <a:lnTo>
                  <a:pt x="220586" y="105575"/>
                </a:lnTo>
                <a:lnTo>
                  <a:pt x="348221" y="0"/>
                </a:lnTo>
                <a:close/>
              </a:path>
            </a:pathLst>
          </a:custGeom>
          <a:ln w="10668">
            <a:solidFill>
              <a:srgbClr val="00B3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461" y="212373"/>
            <a:ext cx="2490215" cy="90381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59348" y="212374"/>
            <a:ext cx="4231393" cy="455242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78461" y="1116190"/>
            <a:ext cx="2490215" cy="3648605"/>
          </a:xfrm>
        </p:spPr>
        <p:txBody>
          <a:bodyPr/>
          <a:lstStyle>
            <a:lvl1pPr marL="0" indent="0">
              <a:buNone/>
              <a:defRPr sz="1100"/>
            </a:lvl1pPr>
            <a:lvl2pPr marL="368600" indent="0">
              <a:buNone/>
              <a:defRPr sz="1000"/>
            </a:lvl2pPr>
            <a:lvl3pPr marL="737202" indent="0">
              <a:buNone/>
              <a:defRPr sz="800"/>
            </a:lvl3pPr>
            <a:lvl4pPr marL="1105803" indent="0">
              <a:buNone/>
              <a:defRPr sz="700"/>
            </a:lvl4pPr>
            <a:lvl5pPr marL="1474403" indent="0">
              <a:buNone/>
              <a:defRPr sz="700"/>
            </a:lvl5pPr>
            <a:lvl6pPr marL="1843004" indent="0">
              <a:buNone/>
              <a:defRPr sz="700"/>
            </a:lvl6pPr>
            <a:lvl7pPr marL="2211604" indent="0">
              <a:buNone/>
              <a:defRPr sz="700"/>
            </a:lvl7pPr>
            <a:lvl8pPr marL="2580206" indent="0">
              <a:buNone/>
              <a:defRPr sz="700"/>
            </a:lvl8pPr>
            <a:lvl9pPr marL="2948806" indent="0">
              <a:buNone/>
              <a:defRPr sz="7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3616" y="3733800"/>
            <a:ext cx="4541520" cy="44079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483616" y="476603"/>
            <a:ext cx="4541520" cy="3200400"/>
          </a:xfrm>
        </p:spPr>
        <p:txBody>
          <a:bodyPr/>
          <a:lstStyle>
            <a:lvl1pPr marL="0" indent="0">
              <a:buNone/>
              <a:defRPr sz="2600"/>
            </a:lvl1pPr>
            <a:lvl2pPr marL="368600" indent="0">
              <a:buNone/>
              <a:defRPr sz="2300"/>
            </a:lvl2pPr>
            <a:lvl3pPr marL="737202" indent="0">
              <a:buNone/>
              <a:defRPr sz="1900"/>
            </a:lvl3pPr>
            <a:lvl4pPr marL="1105803" indent="0">
              <a:buNone/>
              <a:defRPr sz="1600"/>
            </a:lvl4pPr>
            <a:lvl5pPr marL="1474403" indent="0">
              <a:buNone/>
              <a:defRPr sz="1600"/>
            </a:lvl5pPr>
            <a:lvl6pPr marL="1843004" indent="0">
              <a:buNone/>
              <a:defRPr sz="1600"/>
            </a:lvl6pPr>
            <a:lvl7pPr marL="2211604" indent="0">
              <a:buNone/>
              <a:defRPr sz="1600"/>
            </a:lvl7pPr>
            <a:lvl8pPr marL="2580206" indent="0">
              <a:buNone/>
              <a:defRPr sz="1600"/>
            </a:lvl8pPr>
            <a:lvl9pPr marL="2948806" indent="0">
              <a:buNone/>
              <a:defRPr sz="16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83616" y="4174596"/>
            <a:ext cx="4541520" cy="626004"/>
          </a:xfrm>
        </p:spPr>
        <p:txBody>
          <a:bodyPr/>
          <a:lstStyle>
            <a:lvl1pPr marL="0" indent="0">
              <a:buNone/>
              <a:defRPr sz="1100"/>
            </a:lvl1pPr>
            <a:lvl2pPr marL="368600" indent="0">
              <a:buNone/>
              <a:defRPr sz="1000"/>
            </a:lvl2pPr>
            <a:lvl3pPr marL="737202" indent="0">
              <a:buNone/>
              <a:defRPr sz="800"/>
            </a:lvl3pPr>
            <a:lvl4pPr marL="1105803" indent="0">
              <a:buNone/>
              <a:defRPr sz="700"/>
            </a:lvl4pPr>
            <a:lvl5pPr marL="1474403" indent="0">
              <a:buNone/>
              <a:defRPr sz="700"/>
            </a:lvl5pPr>
            <a:lvl6pPr marL="1843004" indent="0">
              <a:buNone/>
              <a:defRPr sz="700"/>
            </a:lvl6pPr>
            <a:lvl7pPr marL="2211604" indent="0">
              <a:buNone/>
              <a:defRPr sz="700"/>
            </a:lvl7pPr>
            <a:lvl8pPr marL="2580206" indent="0">
              <a:buNone/>
              <a:defRPr sz="700"/>
            </a:lvl8pPr>
            <a:lvl9pPr marL="2948806" indent="0">
              <a:buNone/>
              <a:defRPr sz="7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487670" y="213609"/>
            <a:ext cx="1703070" cy="4551186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78461" y="213609"/>
            <a:ext cx="4983057" cy="4551186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460" y="213607"/>
            <a:ext cx="6812280" cy="889000"/>
          </a:xfrm>
          <a:prstGeom prst="rect">
            <a:avLst/>
          </a:prstGeom>
        </p:spPr>
        <p:txBody>
          <a:bodyPr lIns="73728" tIns="36864" rIns="73728" bIns="36864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460" y="1244601"/>
            <a:ext cx="6812280" cy="3520193"/>
          </a:xfrm>
          <a:prstGeom prst="rect">
            <a:avLst/>
          </a:prstGeom>
        </p:spPr>
        <p:txBody>
          <a:bodyPr lIns="73728" tIns="36864" rIns="73728" bIns="36864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78460" y="4943828"/>
            <a:ext cx="1766147" cy="283986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86144" y="4943828"/>
            <a:ext cx="2396913" cy="283986"/>
          </a:xfrm>
          <a:prstGeom prst="rect">
            <a:avLst/>
          </a:prstGeom>
        </p:spPr>
        <p:txBody>
          <a:bodyPr lIns="73728" tIns="36864" rIns="73728" bIns="36864"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424593" y="4943828"/>
            <a:ext cx="1766147" cy="283986"/>
          </a:xfrm>
          <a:prstGeom prst="rect">
            <a:avLst/>
          </a:prstGeom>
        </p:spPr>
        <p:txBody>
          <a:bodyPr lIns="73728" tIns="36864" rIns="73728" bIns="36864"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object 4"/>
          <p:cNvSpPr/>
          <p:nvPr userDrawn="1"/>
        </p:nvSpPr>
        <p:spPr>
          <a:xfrm>
            <a:off x="279400" y="152400"/>
            <a:ext cx="1104544" cy="515251"/>
          </a:xfrm>
          <a:custGeom>
            <a:avLst/>
            <a:gdLst/>
            <a:ahLst/>
            <a:cxnLst/>
            <a:rect l="l" t="t" r="r" b="b"/>
            <a:pathLst>
              <a:path w="1104544" h="515251">
                <a:moveTo>
                  <a:pt x="348221" y="0"/>
                </a:moveTo>
                <a:lnTo>
                  <a:pt x="512089" y="4724"/>
                </a:lnTo>
                <a:lnTo>
                  <a:pt x="430161" y="67754"/>
                </a:lnTo>
                <a:lnTo>
                  <a:pt x="623963" y="92964"/>
                </a:lnTo>
                <a:lnTo>
                  <a:pt x="726389" y="12611"/>
                </a:lnTo>
                <a:lnTo>
                  <a:pt x="1104544" y="23634"/>
                </a:lnTo>
                <a:lnTo>
                  <a:pt x="800442" y="222173"/>
                </a:lnTo>
                <a:lnTo>
                  <a:pt x="647598" y="193814"/>
                </a:lnTo>
                <a:lnTo>
                  <a:pt x="438035" y="334048"/>
                </a:lnTo>
                <a:lnTo>
                  <a:pt x="557784" y="379742"/>
                </a:lnTo>
                <a:lnTo>
                  <a:pt x="348221" y="515251"/>
                </a:lnTo>
                <a:lnTo>
                  <a:pt x="190652" y="412826"/>
                </a:lnTo>
                <a:lnTo>
                  <a:pt x="264706" y="357682"/>
                </a:lnTo>
                <a:lnTo>
                  <a:pt x="141808" y="291503"/>
                </a:lnTo>
                <a:lnTo>
                  <a:pt x="83502" y="341922"/>
                </a:lnTo>
                <a:lnTo>
                  <a:pt x="0" y="289928"/>
                </a:lnTo>
                <a:lnTo>
                  <a:pt x="110286" y="196964"/>
                </a:lnTo>
                <a:lnTo>
                  <a:pt x="159143" y="220599"/>
                </a:lnTo>
                <a:lnTo>
                  <a:pt x="271018" y="126060"/>
                </a:lnTo>
                <a:lnTo>
                  <a:pt x="220586" y="105575"/>
                </a:lnTo>
                <a:lnTo>
                  <a:pt x="348221" y="0"/>
                </a:lnTo>
                <a:close/>
              </a:path>
            </a:pathLst>
          </a:custGeom>
          <a:ln w="10668">
            <a:solidFill>
              <a:srgbClr val="00B3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3"/>
          <p:cNvSpPr/>
          <p:nvPr userDrawn="1"/>
        </p:nvSpPr>
        <p:spPr>
          <a:xfrm>
            <a:off x="279400" y="152400"/>
            <a:ext cx="1104544" cy="515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nl-NL" dirty="0"/>
              <a:t>   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9056" y="212823"/>
            <a:ext cx="2490088" cy="90281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59737" y="212822"/>
            <a:ext cx="4231600" cy="4552158"/>
          </a:xfrm>
        </p:spPr>
        <p:txBody>
          <a:bodyPr/>
          <a:lstStyle>
            <a:lvl1pPr>
              <a:defRPr sz="2256"/>
            </a:lvl1pPr>
            <a:lvl2pPr>
              <a:defRPr sz="1945"/>
            </a:lvl2pPr>
            <a:lvl3pPr>
              <a:defRPr sz="1711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79056" y="1115638"/>
            <a:ext cx="2490088" cy="3649343"/>
          </a:xfrm>
        </p:spPr>
        <p:txBody>
          <a:bodyPr/>
          <a:lstStyle>
            <a:lvl1pPr marL="0" indent="0">
              <a:buNone/>
              <a:defRPr sz="1011"/>
            </a:lvl1pPr>
            <a:lvl2pPr marL="322574" indent="0">
              <a:buNone/>
              <a:defRPr sz="856"/>
            </a:lvl2pPr>
            <a:lvl3pPr marL="645148" indent="0">
              <a:buNone/>
              <a:defRPr sz="700"/>
            </a:lvl3pPr>
            <a:lvl4pPr marL="967722" indent="0">
              <a:buNone/>
              <a:defRPr sz="622"/>
            </a:lvl4pPr>
            <a:lvl5pPr marL="1290296" indent="0">
              <a:buNone/>
              <a:defRPr sz="622"/>
            </a:lvl5pPr>
            <a:lvl6pPr marL="1612870" indent="0">
              <a:buNone/>
              <a:defRPr sz="622"/>
            </a:lvl6pPr>
            <a:lvl7pPr marL="1935444" indent="0">
              <a:buNone/>
              <a:defRPr sz="622"/>
            </a:lvl7pPr>
            <a:lvl8pPr marL="2258018" indent="0">
              <a:buNone/>
              <a:defRPr sz="622"/>
            </a:lvl8pPr>
            <a:lvl9pPr marL="2580592" indent="0">
              <a:buNone/>
              <a:defRPr sz="622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5846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690" y="1656999"/>
            <a:ext cx="6433820" cy="114335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35380" y="3022600"/>
            <a:ext cx="5298440" cy="13631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5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3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1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8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915" y="3427589"/>
            <a:ext cx="6433820" cy="1059392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97915" y="2260777"/>
            <a:ext cx="6433820" cy="1166812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372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58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44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30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116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802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88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78460" y="1244601"/>
            <a:ext cx="3343063" cy="352019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47678" y="1244601"/>
            <a:ext cx="3343063" cy="352019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78460" y="1193977"/>
            <a:ext cx="3344378" cy="497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600" indent="0">
              <a:buNone/>
              <a:defRPr sz="1600" b="1"/>
            </a:lvl2pPr>
            <a:lvl3pPr marL="737202" indent="0">
              <a:buNone/>
              <a:defRPr sz="1500" b="1"/>
            </a:lvl3pPr>
            <a:lvl4pPr marL="1105803" indent="0">
              <a:buNone/>
              <a:defRPr sz="1300" b="1"/>
            </a:lvl4pPr>
            <a:lvl5pPr marL="1474403" indent="0">
              <a:buNone/>
              <a:defRPr sz="1300" b="1"/>
            </a:lvl5pPr>
            <a:lvl6pPr marL="1843004" indent="0">
              <a:buNone/>
              <a:defRPr sz="1300" b="1"/>
            </a:lvl6pPr>
            <a:lvl7pPr marL="2211604" indent="0">
              <a:buNone/>
              <a:defRPr sz="1300" b="1"/>
            </a:lvl7pPr>
            <a:lvl8pPr marL="2580206" indent="0">
              <a:buNone/>
              <a:defRPr sz="1300" b="1"/>
            </a:lvl8pPr>
            <a:lvl9pPr marL="2948806" indent="0">
              <a:buNone/>
              <a:defRPr sz="1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78460" y="1691569"/>
            <a:ext cx="3344378" cy="3073224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845049" y="1193977"/>
            <a:ext cx="3345692" cy="497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600" indent="0">
              <a:buNone/>
              <a:defRPr sz="1600" b="1"/>
            </a:lvl2pPr>
            <a:lvl3pPr marL="737202" indent="0">
              <a:buNone/>
              <a:defRPr sz="1500" b="1"/>
            </a:lvl3pPr>
            <a:lvl4pPr marL="1105803" indent="0">
              <a:buNone/>
              <a:defRPr sz="1300" b="1"/>
            </a:lvl4pPr>
            <a:lvl5pPr marL="1474403" indent="0">
              <a:buNone/>
              <a:defRPr sz="1300" b="1"/>
            </a:lvl5pPr>
            <a:lvl6pPr marL="1843004" indent="0">
              <a:buNone/>
              <a:defRPr sz="1300" b="1"/>
            </a:lvl6pPr>
            <a:lvl7pPr marL="2211604" indent="0">
              <a:buNone/>
              <a:defRPr sz="1300" b="1"/>
            </a:lvl7pPr>
            <a:lvl8pPr marL="2580206" indent="0">
              <a:buNone/>
              <a:defRPr sz="1300" b="1"/>
            </a:lvl8pPr>
            <a:lvl9pPr marL="2948806" indent="0">
              <a:buNone/>
              <a:defRPr sz="1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845049" y="1691569"/>
            <a:ext cx="3345692" cy="3073224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78460" y="213607"/>
            <a:ext cx="6812280" cy="889000"/>
          </a:xfrm>
          <a:prstGeom prst="rect">
            <a:avLst/>
          </a:prstGeom>
        </p:spPr>
        <p:txBody>
          <a:bodyPr vert="horz" lIns="73728" tIns="36864" rIns="73728" bIns="36864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78460" y="1244601"/>
            <a:ext cx="6812280" cy="3520193"/>
          </a:xfrm>
          <a:prstGeom prst="rect">
            <a:avLst/>
          </a:prstGeom>
        </p:spPr>
        <p:txBody>
          <a:bodyPr vert="horz" lIns="73728" tIns="36864" rIns="73728" bIns="36864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78460" y="4943828"/>
            <a:ext cx="1766147" cy="283986"/>
          </a:xfrm>
          <a:prstGeom prst="rect">
            <a:avLst/>
          </a:prstGeom>
        </p:spPr>
        <p:txBody>
          <a:bodyPr vert="horz" lIns="73728" tIns="36864" rIns="73728" bIns="3686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6E1E-5DA8-44B4-845C-52514CD2158D}" type="datetimeFigureOut">
              <a:rPr lang="nl-NL" smtClean="0"/>
              <a:pPr/>
              <a:t>02-03-2025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86144" y="4943828"/>
            <a:ext cx="2396913" cy="283986"/>
          </a:xfrm>
          <a:prstGeom prst="rect">
            <a:avLst/>
          </a:prstGeom>
        </p:spPr>
        <p:txBody>
          <a:bodyPr vert="horz" lIns="73728" tIns="36864" rIns="73728" bIns="3686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424593" y="4943828"/>
            <a:ext cx="1766147" cy="283986"/>
          </a:xfrm>
          <a:prstGeom prst="rect">
            <a:avLst/>
          </a:prstGeom>
        </p:spPr>
        <p:txBody>
          <a:bodyPr vert="horz" lIns="73728" tIns="36864" rIns="73728" bIns="3686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E2A8F-01C1-4256-80B6-FDC4C5BFAE0C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737281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480" indent="-276480" algn="l" defTabSz="7372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9041" indent="-230400" algn="l" defTabSz="737281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1601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0241" indent="-184320" algn="l" defTabSz="737281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882" indent="-184320" algn="l" defTabSz="737281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522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6162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4803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3443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640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7281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5921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4561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3202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1842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0483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9123" algn="l" defTabSz="7372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B246-F378-A6E7-7661-BCB0CFE7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55181"/>
            <a:ext cx="6987540" cy="1866900"/>
          </a:xfrm>
        </p:spPr>
        <p:txBody>
          <a:bodyPr/>
          <a:lstStyle/>
          <a:p>
            <a:r>
              <a:rPr lang="en-NL" dirty="0">
                <a:solidFill>
                  <a:srgbClr val="0FCBC2"/>
                </a:solidFill>
              </a:rPr>
              <a:t>Uppercurrent and undercurrent</a:t>
            </a:r>
          </a:p>
        </p:txBody>
      </p:sp>
      <p:pic>
        <p:nvPicPr>
          <p:cNvPr id="4" name="Veranderen makkelijker maken!" descr="Veranderen makkelijker maken!">
            <a:hlinkClick r:id="" action="ppaction://media"/>
            <a:extLst>
              <a:ext uri="{FF2B5EF4-FFF2-40B4-BE49-F238E27FC236}">
                <a16:creationId xmlns:a16="http://schemas.microsoft.com/office/drawing/2014/main" id="{A791D3F5-1312-7A5E-E797-E0A1E6B2761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4612" y="2133600"/>
            <a:ext cx="4879975" cy="2745219"/>
          </a:xfrm>
        </p:spPr>
      </p:pic>
    </p:spTree>
    <p:extLst>
      <p:ext uri="{BB962C8B-B14F-4D97-AF65-F5344CB8AC3E}">
        <p14:creationId xmlns:p14="http://schemas.microsoft.com/office/powerpoint/2010/main" val="42575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B796-3BFD-5FED-8100-6903DCE0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3. Do not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F1860-F3E2-2A3D-3EAC-D666F836D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L" dirty="0"/>
              <a:t>Which behaviour that we do not want reoccurs?</a:t>
            </a:r>
          </a:p>
          <a:p>
            <a:pPr fontAlgn="t"/>
            <a:r>
              <a:rPr lang="nl-NL" dirty="0" err="1"/>
              <a:t>What</a:t>
            </a:r>
            <a:r>
              <a:rPr lang="nl-NL" dirty="0"/>
              <a:t> does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solve</a:t>
            </a:r>
            <a:r>
              <a:rPr lang="nl-NL" dirty="0"/>
              <a:t>?</a:t>
            </a:r>
            <a:endParaRPr lang="en-NL" dirty="0"/>
          </a:p>
          <a:p>
            <a:pPr fontAlgn="t"/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happen,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stops</a:t>
            </a:r>
            <a:r>
              <a:rPr lang="nl-NL" dirty="0"/>
              <a:t>?</a:t>
            </a:r>
            <a:endParaRPr lang="en-NL" dirty="0"/>
          </a:p>
          <a:p>
            <a:pPr fontAlgn="t"/>
            <a:r>
              <a:rPr lang="nl-NL" dirty="0"/>
              <a:t>Who </a:t>
            </a:r>
            <a:r>
              <a:rPr lang="nl-NL" dirty="0" err="1"/>
              <a:t>will</a:t>
            </a:r>
            <a:r>
              <a:rPr lang="nl-NL" dirty="0"/>
              <a:t> suffer most?</a:t>
            </a:r>
          </a:p>
          <a:p>
            <a:pPr fontAlgn="t"/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whom</a:t>
            </a:r>
            <a:r>
              <a:rPr lang="nl-NL" dirty="0"/>
              <a:t> are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loyal</a:t>
            </a:r>
            <a:r>
              <a:rPr lang="nl-NL" dirty="0"/>
              <a:t> in </a:t>
            </a:r>
            <a:r>
              <a:rPr lang="nl-NL" dirty="0" err="1"/>
              <a:t>doing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?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8706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B34E214-7A96-6902-293A-08AB1F29A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60" y="213607"/>
            <a:ext cx="6812280" cy="889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 descr="Jaarthema 'Creatie' | Parkstraatgemeente">
            <a:extLst>
              <a:ext uri="{FF2B5EF4-FFF2-40B4-BE49-F238E27FC236}">
                <a16:creationId xmlns:a16="http://schemas.microsoft.com/office/drawing/2014/main" id="{32731261-F6EA-5852-E98C-8AB459189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546" y="1244601"/>
            <a:ext cx="5668107" cy="352019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08566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2226-5BE6-6EC7-5B98-B849238A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4. Co-create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ADA6-FFE5-4B61-F94A-6A9B8BF0B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60" y="1600200"/>
            <a:ext cx="6812280" cy="3520193"/>
          </a:xfrm>
        </p:spPr>
        <p:txBody>
          <a:bodyPr/>
          <a:lstStyle/>
          <a:p>
            <a:pPr fontAlgn="t"/>
            <a:r>
              <a:rPr lang="nl-NL" sz="2400" dirty="0"/>
              <a:t>Experiment</a:t>
            </a:r>
            <a:endParaRPr lang="en-NL" sz="2400" dirty="0"/>
          </a:p>
          <a:p>
            <a:pPr fontAlgn="t"/>
            <a:r>
              <a:rPr lang="nl-NL" sz="2400" dirty="0" err="1"/>
              <a:t>Within</a:t>
            </a:r>
            <a:r>
              <a:rPr lang="nl-NL" sz="2400" dirty="0"/>
              <a:t> </a:t>
            </a:r>
            <a:r>
              <a:rPr lang="nl-NL" sz="2400" dirty="0" err="1"/>
              <a:t>simple</a:t>
            </a:r>
            <a:r>
              <a:rPr lang="nl-NL" sz="2400" dirty="0"/>
              <a:t> </a:t>
            </a:r>
            <a:r>
              <a:rPr lang="nl-NL" sz="2400" dirty="0" err="1"/>
              <a:t>rules</a:t>
            </a:r>
            <a:endParaRPr lang="en-NL" sz="2400" dirty="0"/>
          </a:p>
          <a:p>
            <a:pPr fontAlgn="t"/>
            <a:r>
              <a:rPr lang="en-NL" sz="2400" dirty="0"/>
              <a:t>We learn from mistakes</a:t>
            </a:r>
          </a:p>
          <a:p>
            <a:pPr fontAlgn="t"/>
            <a:r>
              <a:rPr lang="en-NL" sz="2400" dirty="0"/>
              <a:t>Recognise support</a:t>
            </a:r>
          </a:p>
          <a:p>
            <a:pPr fontAlgn="t"/>
            <a:r>
              <a:rPr lang="nl-NL" sz="2400" dirty="0" err="1"/>
              <a:t>Know</a:t>
            </a:r>
            <a:r>
              <a:rPr lang="nl-NL" sz="2400" dirty="0"/>
              <a:t> </a:t>
            </a:r>
            <a:r>
              <a:rPr lang="nl-NL" sz="2400" dirty="0" err="1"/>
              <a:t>your</a:t>
            </a:r>
            <a:r>
              <a:rPr lang="nl-NL" sz="2400" dirty="0"/>
              <a:t> </a:t>
            </a:r>
            <a:r>
              <a:rPr lang="nl-NL" sz="2400" dirty="0" err="1"/>
              <a:t>own</a:t>
            </a:r>
            <a:r>
              <a:rPr lang="nl-NL" sz="2400" dirty="0"/>
              <a:t> </a:t>
            </a:r>
            <a:r>
              <a:rPr lang="nl-NL" sz="2400" dirty="0" err="1"/>
              <a:t>creation</a:t>
            </a:r>
            <a:r>
              <a:rPr lang="nl-NL" sz="2400" dirty="0"/>
              <a:t> </a:t>
            </a:r>
            <a:r>
              <a:rPr lang="nl-NL" sz="2400" dirty="0" err="1"/>
              <a:t>history</a:t>
            </a:r>
            <a:endParaRPr lang="nl-NL" sz="2400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3856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euw begin!">
            <a:extLst>
              <a:ext uri="{FF2B5EF4-FFF2-40B4-BE49-F238E27FC236}">
                <a16:creationId xmlns:a16="http://schemas.microsoft.com/office/drawing/2014/main" id="{F09CDC2C-09CF-7520-101E-3C64D0A11E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920"/>
          <a:stretch/>
        </p:blipFill>
        <p:spPr bwMode="auto">
          <a:xfrm>
            <a:off x="20" y="10"/>
            <a:ext cx="7569180" cy="5333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02986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2A97-01E3-1581-5EB9-69C2D8F2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5. New Beginning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45715-9A28-8937-B381-A62F78331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sz="2400" dirty="0"/>
              <a:t>Be the example</a:t>
            </a:r>
          </a:p>
          <a:p>
            <a:pPr fontAlgn="t"/>
            <a:r>
              <a:rPr lang="nl-NL" sz="2400" dirty="0" err="1"/>
              <a:t>Reward</a:t>
            </a:r>
            <a:r>
              <a:rPr lang="nl-NL" sz="2400" dirty="0"/>
              <a:t> </a:t>
            </a:r>
          </a:p>
          <a:p>
            <a:pPr fontAlgn="t"/>
            <a:r>
              <a:rPr lang="nl-NL" sz="2400" dirty="0" err="1"/>
              <a:t>Cherish</a:t>
            </a:r>
            <a:r>
              <a:rPr lang="nl-NL" sz="2400" dirty="0"/>
              <a:t> </a:t>
            </a:r>
            <a:r>
              <a:rPr lang="nl-NL" sz="2400" dirty="0" err="1"/>
              <a:t>successes</a:t>
            </a:r>
            <a:endParaRPr lang="nl-NL" sz="2400" dirty="0"/>
          </a:p>
          <a:p>
            <a:pPr fontAlgn="t"/>
            <a:r>
              <a:rPr lang="nl-NL" sz="2400" dirty="0" err="1"/>
              <a:t>Recognise</a:t>
            </a:r>
            <a:r>
              <a:rPr lang="nl-NL" sz="2400" dirty="0"/>
              <a:t> support</a:t>
            </a:r>
            <a:endParaRPr lang="en-NL" sz="2400" dirty="0"/>
          </a:p>
          <a:p>
            <a:pPr fontAlgn="t"/>
            <a:r>
              <a:rPr lang="nl-NL" sz="2400" dirty="0" err="1"/>
              <a:t>What</a:t>
            </a:r>
            <a:r>
              <a:rPr lang="nl-NL" sz="2400" dirty="0"/>
              <a:t> is </a:t>
            </a:r>
            <a:r>
              <a:rPr lang="nl-NL" sz="2400" dirty="0" err="1"/>
              <a:t>your</a:t>
            </a:r>
            <a:r>
              <a:rPr lang="nl-NL" sz="2400" dirty="0"/>
              <a:t> </a:t>
            </a:r>
            <a:r>
              <a:rPr lang="nl-NL" sz="2400" dirty="0" err="1"/>
              <a:t>contribution</a:t>
            </a:r>
            <a:r>
              <a:rPr lang="nl-NL" sz="2400" dirty="0"/>
              <a:t>?</a:t>
            </a:r>
            <a:endParaRPr lang="en-NL" sz="2400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0307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A70B-CA87-FFF5-763E-6717DCD8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Thermometer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D3DD-91B3-6AB2-E549-088931792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L" dirty="0"/>
              <a:t>Elephant dictionary</a:t>
            </a: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dirty="0"/>
              <a:t>Things dont ever change here.</a:t>
            </a:r>
          </a:p>
          <a:p>
            <a:pPr marL="0" indent="0">
              <a:buNone/>
            </a:pPr>
            <a:r>
              <a:rPr lang="en-NL" dirty="0"/>
              <a:t>We do not need to change, everything </a:t>
            </a:r>
            <a:r>
              <a:rPr lang="en-GB" dirty="0"/>
              <a:t>is</a:t>
            </a:r>
            <a:r>
              <a:rPr lang="en-NL" dirty="0"/>
              <a:t> ok!</a:t>
            </a:r>
          </a:p>
          <a:p>
            <a:pPr marL="0" indent="0">
              <a:buNone/>
            </a:pPr>
            <a:r>
              <a:rPr lang="en-NL" dirty="0"/>
              <a:t>We tried this before…</a:t>
            </a:r>
          </a:p>
          <a:p>
            <a:pPr marL="0" indent="0">
              <a:buNone/>
            </a:pPr>
            <a:endParaRPr lang="en-NL" dirty="0"/>
          </a:p>
          <a:p>
            <a:endParaRPr lang="en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9785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6044" y="865046"/>
            <a:ext cx="6090840" cy="4011753"/>
          </a:xfrm>
        </p:spPr>
        <p:txBody>
          <a:bodyPr/>
          <a:lstStyle/>
          <a:p>
            <a:pPr algn="l"/>
            <a:r>
              <a:rPr lang="nl-NL" sz="1400" dirty="0" err="1">
                <a:solidFill>
                  <a:srgbClr val="00A7A2"/>
                </a:solidFill>
              </a:rPr>
              <a:t>Providing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client-centered</a:t>
            </a:r>
            <a:r>
              <a:rPr lang="nl-NL" sz="1400" dirty="0">
                <a:solidFill>
                  <a:srgbClr val="00A7A2"/>
                </a:solidFill>
              </a:rPr>
              <a:t> care is </a:t>
            </a:r>
            <a:r>
              <a:rPr lang="nl-NL" sz="1400" b="1" dirty="0" err="1">
                <a:solidFill>
                  <a:srgbClr val="00A7A2"/>
                </a:solidFill>
              </a:rPr>
              <a:t>too</a:t>
            </a:r>
            <a:r>
              <a:rPr lang="nl-NL" sz="1400" b="1" dirty="0">
                <a:solidFill>
                  <a:srgbClr val="00A7A2"/>
                </a:solidFill>
              </a:rPr>
              <a:t> </a:t>
            </a:r>
            <a:r>
              <a:rPr lang="nl-NL" sz="1400" b="1" dirty="0" err="1">
                <a:solidFill>
                  <a:srgbClr val="00A7A2"/>
                </a:solidFill>
              </a:rPr>
              <a:t>costly</a:t>
            </a:r>
            <a:endParaRPr lang="nl-NL" sz="1400" b="1" dirty="0">
              <a:solidFill>
                <a:srgbClr val="00A7A2"/>
              </a:solidFill>
            </a:endParaRPr>
          </a:p>
          <a:p>
            <a:r>
              <a:rPr lang="nl-NL" sz="1400" dirty="0" err="1">
                <a:solidFill>
                  <a:srgbClr val="00A7A2"/>
                </a:solidFill>
              </a:rPr>
              <a:t>Being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client-centered</a:t>
            </a:r>
            <a:r>
              <a:rPr lang="nl-NL" sz="1400" dirty="0">
                <a:solidFill>
                  <a:srgbClr val="00A7A2"/>
                </a:solidFill>
              </a:rPr>
              <a:t> is </a:t>
            </a:r>
            <a:r>
              <a:rPr lang="nl-NL" sz="1400" b="1" dirty="0" err="1">
                <a:solidFill>
                  <a:srgbClr val="00A7A2"/>
                </a:solidFill>
              </a:rPr>
              <a:t>too</a:t>
            </a:r>
            <a:r>
              <a:rPr lang="nl-NL" sz="1400" b="1" dirty="0">
                <a:solidFill>
                  <a:srgbClr val="00A7A2"/>
                </a:solidFill>
              </a:rPr>
              <a:t> time </a:t>
            </a:r>
            <a:r>
              <a:rPr lang="nl-NL" sz="1400" b="1" dirty="0" err="1">
                <a:solidFill>
                  <a:srgbClr val="00A7A2"/>
                </a:solidFill>
              </a:rPr>
              <a:t>consuming</a:t>
            </a:r>
            <a:r>
              <a:rPr lang="nl-NL" sz="1400" dirty="0">
                <a:solidFill>
                  <a:srgbClr val="00A7A2"/>
                </a:solidFill>
              </a:rPr>
              <a:t>. </a:t>
            </a:r>
            <a:r>
              <a:rPr lang="nl-NL" sz="1400" dirty="0" err="1">
                <a:solidFill>
                  <a:srgbClr val="00A7A2"/>
                </a:solidFill>
              </a:rPr>
              <a:t>Staff</a:t>
            </a:r>
            <a:r>
              <a:rPr lang="nl-NL" sz="1400" dirty="0">
                <a:solidFill>
                  <a:srgbClr val="00A7A2"/>
                </a:solidFill>
              </a:rPr>
              <a:t> is </a:t>
            </a:r>
            <a:r>
              <a:rPr lang="nl-NL" sz="1400" dirty="0" err="1">
                <a:solidFill>
                  <a:srgbClr val="00A7A2"/>
                </a:solidFill>
              </a:rPr>
              <a:t>streched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thin</a:t>
            </a:r>
            <a:r>
              <a:rPr lang="nl-NL" sz="1400" dirty="0">
                <a:solidFill>
                  <a:srgbClr val="00A7A2"/>
                </a:solidFill>
              </a:rPr>
              <a:t> as </a:t>
            </a:r>
            <a:r>
              <a:rPr lang="nl-NL" sz="1400" dirty="0" err="1">
                <a:solidFill>
                  <a:srgbClr val="00A7A2"/>
                </a:solidFill>
              </a:rPr>
              <a:t>it</a:t>
            </a:r>
            <a:r>
              <a:rPr lang="nl-NL" sz="1400" dirty="0">
                <a:solidFill>
                  <a:srgbClr val="00A7A2"/>
                </a:solidFill>
              </a:rPr>
              <a:t> is.</a:t>
            </a:r>
          </a:p>
          <a:p>
            <a:pPr algn="l"/>
            <a:r>
              <a:rPr lang="nl-NL" sz="1400" dirty="0">
                <a:solidFill>
                  <a:srgbClr val="00A7A2"/>
                </a:solidFill>
              </a:rPr>
              <a:t>Client-</a:t>
            </a:r>
            <a:r>
              <a:rPr lang="nl-NL" sz="1400" dirty="0" err="1">
                <a:solidFill>
                  <a:srgbClr val="00A7A2"/>
                </a:solidFill>
              </a:rPr>
              <a:t>centered</a:t>
            </a:r>
            <a:r>
              <a:rPr lang="nl-NL" sz="1400" dirty="0">
                <a:solidFill>
                  <a:srgbClr val="00A7A2"/>
                </a:solidFill>
              </a:rPr>
              <a:t> care is </a:t>
            </a:r>
            <a:r>
              <a:rPr lang="nl-NL" sz="1400" b="1" dirty="0">
                <a:solidFill>
                  <a:srgbClr val="00A7A2"/>
                </a:solidFill>
              </a:rPr>
              <a:t>‘</a:t>
            </a:r>
            <a:r>
              <a:rPr lang="nl-NL" sz="1400" b="1" dirty="0" err="1">
                <a:solidFill>
                  <a:srgbClr val="00A7A2"/>
                </a:solidFill>
              </a:rPr>
              <a:t>nice</a:t>
            </a:r>
            <a:r>
              <a:rPr lang="nl-NL" sz="1400" b="1" dirty="0">
                <a:solidFill>
                  <a:srgbClr val="00A7A2"/>
                </a:solidFill>
              </a:rPr>
              <a:t>’ but </a:t>
            </a:r>
            <a:r>
              <a:rPr lang="nl-NL" sz="1400" b="1" dirty="0" err="1">
                <a:solidFill>
                  <a:srgbClr val="00A7A2"/>
                </a:solidFill>
              </a:rPr>
              <a:t>not</a:t>
            </a:r>
            <a:r>
              <a:rPr lang="nl-NL" sz="1400" b="1" dirty="0">
                <a:solidFill>
                  <a:srgbClr val="00A7A2"/>
                </a:solidFill>
              </a:rPr>
              <a:t> important</a:t>
            </a:r>
          </a:p>
          <a:p>
            <a:pPr algn="l"/>
            <a:r>
              <a:rPr lang="nl-NL" sz="1400" dirty="0" err="1">
                <a:solidFill>
                  <a:srgbClr val="00A7A2"/>
                </a:solidFill>
              </a:rPr>
              <a:t>Providing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client-centered</a:t>
            </a:r>
            <a:r>
              <a:rPr lang="nl-NL" sz="1400" dirty="0">
                <a:solidFill>
                  <a:srgbClr val="00A7A2"/>
                </a:solidFill>
              </a:rPr>
              <a:t> care is </a:t>
            </a:r>
            <a:r>
              <a:rPr lang="nl-NL" sz="1400" b="1" dirty="0" err="1">
                <a:solidFill>
                  <a:srgbClr val="00A7A2"/>
                </a:solidFill>
              </a:rPr>
              <a:t>only</a:t>
            </a:r>
            <a:r>
              <a:rPr lang="nl-NL" sz="1400" b="1" dirty="0">
                <a:solidFill>
                  <a:srgbClr val="00A7A2"/>
                </a:solidFill>
              </a:rPr>
              <a:t> the job of nurses</a:t>
            </a:r>
          </a:p>
          <a:p>
            <a:pPr algn="l"/>
            <a:r>
              <a:rPr lang="nl-NL" sz="1400" dirty="0">
                <a:solidFill>
                  <a:srgbClr val="00A7A2"/>
                </a:solidFill>
              </a:rPr>
              <a:t>To </a:t>
            </a:r>
            <a:r>
              <a:rPr lang="nl-NL" sz="1400" dirty="0" err="1">
                <a:solidFill>
                  <a:srgbClr val="00A7A2"/>
                </a:solidFill>
              </a:rPr>
              <a:t>provide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client-centered</a:t>
            </a:r>
            <a:r>
              <a:rPr lang="nl-NL" sz="1400" dirty="0">
                <a:solidFill>
                  <a:srgbClr val="00A7A2"/>
                </a:solidFill>
              </a:rPr>
              <a:t> care, we </a:t>
            </a:r>
            <a:r>
              <a:rPr lang="nl-NL" sz="1400" dirty="0" err="1">
                <a:solidFill>
                  <a:srgbClr val="00A7A2"/>
                </a:solidFill>
              </a:rPr>
              <a:t>will</a:t>
            </a:r>
            <a:r>
              <a:rPr lang="nl-NL" sz="1400" dirty="0">
                <a:solidFill>
                  <a:srgbClr val="00A7A2"/>
                </a:solidFill>
              </a:rPr>
              <a:t> have to </a:t>
            </a:r>
            <a:r>
              <a:rPr lang="nl-NL" sz="1400" b="1" dirty="0" err="1">
                <a:solidFill>
                  <a:srgbClr val="00A7A2"/>
                </a:solidFill>
              </a:rPr>
              <a:t>increase</a:t>
            </a:r>
            <a:r>
              <a:rPr lang="nl-NL" sz="1400" b="1" dirty="0">
                <a:solidFill>
                  <a:srgbClr val="00A7A2"/>
                </a:solidFill>
              </a:rPr>
              <a:t> </a:t>
            </a:r>
            <a:r>
              <a:rPr lang="nl-NL" sz="1400" b="1" dirty="0" err="1">
                <a:solidFill>
                  <a:srgbClr val="00A7A2"/>
                </a:solidFill>
              </a:rPr>
              <a:t>our</a:t>
            </a:r>
            <a:r>
              <a:rPr lang="nl-NL" sz="1400" b="1" dirty="0">
                <a:solidFill>
                  <a:srgbClr val="00A7A2"/>
                </a:solidFill>
              </a:rPr>
              <a:t> </a:t>
            </a:r>
            <a:r>
              <a:rPr lang="nl-NL" sz="1400" b="1" dirty="0" err="1">
                <a:solidFill>
                  <a:srgbClr val="00A7A2"/>
                </a:solidFill>
              </a:rPr>
              <a:t>staffing</a:t>
            </a:r>
            <a:r>
              <a:rPr lang="nl-NL" sz="1400" b="1" dirty="0">
                <a:solidFill>
                  <a:srgbClr val="00A7A2"/>
                </a:solidFill>
              </a:rPr>
              <a:t> ratio</a:t>
            </a:r>
          </a:p>
          <a:p>
            <a:pPr algn="l"/>
            <a:r>
              <a:rPr lang="nl-NL" sz="1400" dirty="0">
                <a:solidFill>
                  <a:srgbClr val="00A7A2"/>
                </a:solidFill>
              </a:rPr>
              <a:t>Client-</a:t>
            </a:r>
            <a:r>
              <a:rPr lang="nl-NL" sz="1400" dirty="0" err="1">
                <a:solidFill>
                  <a:srgbClr val="00A7A2"/>
                </a:solidFill>
              </a:rPr>
              <a:t>centered</a:t>
            </a:r>
            <a:r>
              <a:rPr lang="nl-NL" sz="1400" dirty="0">
                <a:solidFill>
                  <a:srgbClr val="00A7A2"/>
                </a:solidFill>
              </a:rPr>
              <a:t> care </a:t>
            </a:r>
            <a:r>
              <a:rPr lang="nl-NL" sz="1400" dirty="0" err="1">
                <a:solidFill>
                  <a:srgbClr val="00A7A2"/>
                </a:solidFill>
              </a:rPr>
              <a:t>can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only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be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truly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effective</a:t>
            </a:r>
            <a:r>
              <a:rPr lang="nl-NL" sz="1400" dirty="0">
                <a:solidFill>
                  <a:srgbClr val="00A7A2"/>
                </a:solidFill>
              </a:rPr>
              <a:t> in a </a:t>
            </a:r>
            <a:r>
              <a:rPr lang="nl-NL" sz="1400" b="1" dirty="0">
                <a:solidFill>
                  <a:srgbClr val="00A7A2"/>
                </a:solidFill>
              </a:rPr>
              <a:t>small,  independent </a:t>
            </a:r>
            <a:r>
              <a:rPr lang="nl-NL" sz="1400" dirty="0">
                <a:solidFill>
                  <a:srgbClr val="00A7A2"/>
                </a:solidFill>
              </a:rPr>
              <a:t>care </a:t>
            </a:r>
            <a:r>
              <a:rPr lang="nl-NL" sz="1400" dirty="0" err="1">
                <a:solidFill>
                  <a:srgbClr val="00A7A2"/>
                </a:solidFill>
              </a:rPr>
              <a:t>institute</a:t>
            </a:r>
            <a:r>
              <a:rPr lang="nl-NL" sz="1400" dirty="0">
                <a:solidFill>
                  <a:srgbClr val="00A7A2"/>
                </a:solidFill>
              </a:rPr>
              <a:t>.</a:t>
            </a:r>
          </a:p>
          <a:p>
            <a:pPr algn="l"/>
            <a:r>
              <a:rPr lang="nl-NL" sz="1400" dirty="0">
                <a:solidFill>
                  <a:srgbClr val="00A7A2"/>
                </a:solidFill>
              </a:rPr>
              <a:t>We </a:t>
            </a:r>
            <a:r>
              <a:rPr lang="nl-NL" sz="1400" dirty="0" err="1">
                <a:solidFill>
                  <a:srgbClr val="00A7A2"/>
                </a:solidFill>
              </a:rPr>
              <a:t>may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think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client-centered</a:t>
            </a:r>
            <a:r>
              <a:rPr lang="nl-NL" sz="1400" dirty="0">
                <a:solidFill>
                  <a:srgbClr val="00A7A2"/>
                </a:solidFill>
              </a:rPr>
              <a:t> care is </a:t>
            </a:r>
            <a:r>
              <a:rPr lang="nl-NL" sz="1400" dirty="0" err="1">
                <a:solidFill>
                  <a:srgbClr val="00A7A2"/>
                </a:solidFill>
              </a:rPr>
              <a:t>an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effective</a:t>
            </a:r>
            <a:r>
              <a:rPr lang="nl-NL" sz="1400" dirty="0">
                <a:solidFill>
                  <a:srgbClr val="00A7A2"/>
                </a:solidFill>
              </a:rPr>
              <a:t> model </a:t>
            </a:r>
            <a:r>
              <a:rPr lang="nl-NL" sz="1400" dirty="0" err="1">
                <a:solidFill>
                  <a:srgbClr val="00A7A2"/>
                </a:solidFill>
              </a:rPr>
              <a:t>for</a:t>
            </a:r>
            <a:r>
              <a:rPr lang="nl-NL" sz="1400" dirty="0">
                <a:solidFill>
                  <a:srgbClr val="00A7A2"/>
                </a:solidFill>
              </a:rPr>
              <a:t> care delivery, but </a:t>
            </a:r>
            <a:r>
              <a:rPr lang="nl-NL" sz="1400" dirty="0" err="1">
                <a:solidFill>
                  <a:srgbClr val="00A7A2"/>
                </a:solidFill>
              </a:rPr>
              <a:t>there</a:t>
            </a:r>
            <a:r>
              <a:rPr lang="nl-NL" sz="1400" dirty="0">
                <a:solidFill>
                  <a:srgbClr val="00A7A2"/>
                </a:solidFill>
              </a:rPr>
              <a:t> is no </a:t>
            </a:r>
            <a:r>
              <a:rPr lang="nl-NL" sz="1400" b="1" dirty="0" err="1">
                <a:solidFill>
                  <a:srgbClr val="00A7A2"/>
                </a:solidFill>
              </a:rPr>
              <a:t>evidence</a:t>
            </a:r>
            <a:r>
              <a:rPr lang="nl-NL" sz="1400" dirty="0">
                <a:solidFill>
                  <a:srgbClr val="00A7A2"/>
                </a:solidFill>
              </a:rPr>
              <a:t> to prove </a:t>
            </a:r>
            <a:r>
              <a:rPr lang="nl-NL" sz="1400" dirty="0" err="1">
                <a:solidFill>
                  <a:srgbClr val="00A7A2"/>
                </a:solidFill>
              </a:rPr>
              <a:t>it</a:t>
            </a:r>
            <a:endParaRPr lang="nl-NL" sz="1400" dirty="0">
              <a:solidFill>
                <a:srgbClr val="00A7A2"/>
              </a:solidFill>
            </a:endParaRPr>
          </a:p>
          <a:p>
            <a:pPr algn="l"/>
            <a:r>
              <a:rPr lang="nl-NL" sz="1400" dirty="0" err="1">
                <a:solidFill>
                  <a:srgbClr val="00A7A2"/>
                </a:solidFill>
              </a:rPr>
              <a:t>Many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client-centered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practices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b="1" dirty="0" err="1">
                <a:solidFill>
                  <a:srgbClr val="00A7A2"/>
                </a:solidFill>
              </a:rPr>
              <a:t>compromise</a:t>
            </a:r>
            <a:r>
              <a:rPr lang="nl-NL" sz="1400" b="1" dirty="0">
                <a:solidFill>
                  <a:srgbClr val="00A7A2"/>
                </a:solidFill>
              </a:rPr>
              <a:t> </a:t>
            </a:r>
            <a:r>
              <a:rPr lang="nl-NL" sz="1400" b="1" dirty="0" err="1">
                <a:solidFill>
                  <a:srgbClr val="00A7A2"/>
                </a:solidFill>
              </a:rPr>
              <a:t>infection</a:t>
            </a:r>
            <a:r>
              <a:rPr lang="nl-NL" sz="1400" b="1" dirty="0">
                <a:solidFill>
                  <a:srgbClr val="00A7A2"/>
                </a:solidFill>
              </a:rPr>
              <a:t> control </a:t>
            </a:r>
            <a:r>
              <a:rPr lang="nl-NL" sz="1400" dirty="0" err="1">
                <a:solidFill>
                  <a:srgbClr val="00A7A2"/>
                </a:solidFill>
              </a:rPr>
              <a:t>efforts</a:t>
            </a:r>
            <a:r>
              <a:rPr lang="nl-NL" sz="1400" dirty="0">
                <a:solidFill>
                  <a:srgbClr val="00A7A2"/>
                </a:solidFill>
              </a:rPr>
              <a:t>,  and </a:t>
            </a:r>
            <a:r>
              <a:rPr lang="nl-NL" sz="1400" dirty="0" err="1">
                <a:solidFill>
                  <a:srgbClr val="00A7A2"/>
                </a:solidFill>
              </a:rPr>
              <a:t>therefore,should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not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be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implemented</a:t>
            </a:r>
            <a:endParaRPr lang="nl-NL" sz="1400" dirty="0">
              <a:solidFill>
                <a:srgbClr val="00A7A2"/>
              </a:solidFill>
            </a:endParaRPr>
          </a:p>
          <a:p>
            <a:pPr algn="l"/>
            <a:r>
              <a:rPr lang="nl-NL" sz="1400" dirty="0">
                <a:solidFill>
                  <a:srgbClr val="00A7A2"/>
                </a:solidFill>
              </a:rPr>
              <a:t>The first step to </a:t>
            </a:r>
            <a:r>
              <a:rPr lang="nl-NL" sz="1400" dirty="0" err="1">
                <a:solidFill>
                  <a:srgbClr val="00A7A2"/>
                </a:solidFill>
              </a:rPr>
              <a:t>becoming</a:t>
            </a:r>
            <a:r>
              <a:rPr lang="nl-NL" sz="1400" dirty="0">
                <a:solidFill>
                  <a:srgbClr val="00A7A2"/>
                </a:solidFill>
              </a:rPr>
              <a:t> a </a:t>
            </a:r>
            <a:r>
              <a:rPr lang="nl-NL" sz="1400" dirty="0" err="1">
                <a:solidFill>
                  <a:srgbClr val="00A7A2"/>
                </a:solidFill>
              </a:rPr>
              <a:t>client-centered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hospital</a:t>
            </a:r>
            <a:r>
              <a:rPr lang="nl-NL" sz="1400" dirty="0">
                <a:solidFill>
                  <a:srgbClr val="00A7A2"/>
                </a:solidFill>
              </a:rPr>
              <a:t> is </a:t>
            </a:r>
            <a:r>
              <a:rPr lang="nl-NL" sz="1400" b="1" dirty="0" err="1">
                <a:solidFill>
                  <a:srgbClr val="00A7A2"/>
                </a:solidFill>
              </a:rPr>
              <a:t>renovation</a:t>
            </a:r>
            <a:r>
              <a:rPr lang="nl-NL" sz="1400" b="1" dirty="0">
                <a:solidFill>
                  <a:srgbClr val="00A7A2"/>
                </a:solidFill>
              </a:rPr>
              <a:t> or </a:t>
            </a:r>
            <a:r>
              <a:rPr lang="nl-NL" sz="1400" b="1" dirty="0" err="1">
                <a:solidFill>
                  <a:srgbClr val="00A7A2"/>
                </a:solidFill>
              </a:rPr>
              <a:t>construction</a:t>
            </a:r>
            <a:endParaRPr lang="nl-NL" sz="1400" b="1" dirty="0">
              <a:solidFill>
                <a:srgbClr val="00A7A2"/>
              </a:solidFill>
            </a:endParaRPr>
          </a:p>
          <a:p>
            <a:pPr algn="l"/>
            <a:r>
              <a:rPr lang="nl-NL" sz="1400" dirty="0">
                <a:solidFill>
                  <a:srgbClr val="00A7A2"/>
                </a:solidFill>
              </a:rPr>
              <a:t>We have </a:t>
            </a:r>
            <a:r>
              <a:rPr lang="nl-NL" sz="1400" dirty="0" err="1">
                <a:solidFill>
                  <a:srgbClr val="00A7A2"/>
                </a:solidFill>
              </a:rPr>
              <a:t>already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received</a:t>
            </a:r>
            <a:r>
              <a:rPr lang="nl-NL" sz="1400" dirty="0">
                <a:solidFill>
                  <a:srgbClr val="00A7A2"/>
                </a:solidFill>
              </a:rPr>
              <a:t> a </a:t>
            </a:r>
            <a:r>
              <a:rPr lang="nl-NL" sz="1400" dirty="0" err="1">
                <a:solidFill>
                  <a:srgbClr val="00A7A2"/>
                </a:solidFill>
              </a:rPr>
              <a:t>number</a:t>
            </a:r>
            <a:r>
              <a:rPr lang="nl-NL" sz="1400" dirty="0">
                <a:solidFill>
                  <a:srgbClr val="00A7A2"/>
                </a:solidFill>
              </a:rPr>
              <a:t> of </a:t>
            </a:r>
            <a:r>
              <a:rPr lang="nl-NL" sz="1400" b="1" dirty="0" err="1">
                <a:solidFill>
                  <a:srgbClr val="00A7A2"/>
                </a:solidFill>
              </a:rPr>
              <a:t>quality</a:t>
            </a:r>
            <a:r>
              <a:rPr lang="nl-NL" sz="1400" b="1" dirty="0">
                <a:solidFill>
                  <a:srgbClr val="00A7A2"/>
                </a:solidFill>
              </a:rPr>
              <a:t> </a:t>
            </a:r>
            <a:r>
              <a:rPr lang="nl-NL" sz="1400" b="1" dirty="0" err="1">
                <a:solidFill>
                  <a:srgbClr val="00A7A2"/>
                </a:solidFill>
              </a:rPr>
              <a:t>awards</a:t>
            </a:r>
            <a:r>
              <a:rPr lang="nl-NL" sz="1400" dirty="0">
                <a:solidFill>
                  <a:srgbClr val="00A7A2"/>
                </a:solidFill>
              </a:rPr>
              <a:t>, </a:t>
            </a:r>
            <a:r>
              <a:rPr lang="nl-NL" sz="1400" dirty="0" err="1">
                <a:solidFill>
                  <a:srgbClr val="00A7A2"/>
                </a:solidFill>
              </a:rPr>
              <a:t>so</a:t>
            </a:r>
            <a:r>
              <a:rPr lang="nl-NL" sz="1400" dirty="0">
                <a:solidFill>
                  <a:srgbClr val="00A7A2"/>
                </a:solidFill>
              </a:rPr>
              <a:t> we must  </a:t>
            </a:r>
            <a:r>
              <a:rPr lang="nl-NL" sz="1400" dirty="0" err="1">
                <a:solidFill>
                  <a:srgbClr val="00A7A2"/>
                </a:solidFill>
              </a:rPr>
              <a:t>be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client-centered</a:t>
            </a:r>
            <a:endParaRPr lang="nl-NL" sz="1400" dirty="0">
              <a:solidFill>
                <a:srgbClr val="00A7A2"/>
              </a:solidFill>
            </a:endParaRPr>
          </a:p>
          <a:p>
            <a:pPr algn="l"/>
            <a:r>
              <a:rPr lang="nl-NL" sz="1400" dirty="0" err="1">
                <a:solidFill>
                  <a:srgbClr val="00A7A2"/>
                </a:solidFill>
              </a:rPr>
              <a:t>Our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clients</a:t>
            </a:r>
            <a:r>
              <a:rPr lang="nl-NL" sz="1400" dirty="0">
                <a:solidFill>
                  <a:srgbClr val="00A7A2"/>
                </a:solidFill>
              </a:rPr>
              <a:t> are </a:t>
            </a:r>
            <a:r>
              <a:rPr lang="nl-NL" sz="1400" b="1" dirty="0" err="1">
                <a:solidFill>
                  <a:srgbClr val="00A7A2"/>
                </a:solidFill>
              </a:rPr>
              <a:t>not</a:t>
            </a:r>
            <a:r>
              <a:rPr lang="nl-NL" sz="1400" b="1" dirty="0">
                <a:solidFill>
                  <a:srgbClr val="00A7A2"/>
                </a:solidFill>
              </a:rPr>
              <a:t> </a:t>
            </a:r>
            <a:r>
              <a:rPr lang="nl-NL" sz="1400" b="1" dirty="0" err="1">
                <a:solidFill>
                  <a:srgbClr val="00A7A2"/>
                </a:solidFill>
              </a:rPr>
              <a:t>complaining</a:t>
            </a:r>
            <a:r>
              <a:rPr lang="nl-NL" sz="1400" dirty="0">
                <a:solidFill>
                  <a:srgbClr val="00A7A2"/>
                </a:solidFill>
              </a:rPr>
              <a:t>, </a:t>
            </a:r>
            <a:r>
              <a:rPr lang="nl-NL" sz="1400" dirty="0" err="1">
                <a:solidFill>
                  <a:srgbClr val="00A7A2"/>
                </a:solidFill>
              </a:rPr>
              <a:t>so</a:t>
            </a:r>
            <a:r>
              <a:rPr lang="nl-NL" sz="1400" dirty="0">
                <a:solidFill>
                  <a:srgbClr val="00A7A2"/>
                </a:solidFill>
              </a:rPr>
              <a:t> we must </a:t>
            </a:r>
            <a:r>
              <a:rPr lang="nl-NL" sz="1400" dirty="0" err="1">
                <a:solidFill>
                  <a:srgbClr val="00A7A2"/>
                </a:solidFill>
              </a:rPr>
              <a:t>be</a:t>
            </a:r>
            <a:r>
              <a:rPr lang="nl-NL" sz="1400" dirty="0">
                <a:solidFill>
                  <a:srgbClr val="00A7A2"/>
                </a:solidFill>
              </a:rPr>
              <a:t> meeting all </a:t>
            </a:r>
            <a:r>
              <a:rPr lang="nl-NL" sz="1400" dirty="0" err="1">
                <a:solidFill>
                  <a:srgbClr val="00A7A2"/>
                </a:solidFill>
              </a:rPr>
              <a:t>their</a:t>
            </a:r>
            <a:r>
              <a:rPr lang="nl-NL" sz="1400" dirty="0">
                <a:solidFill>
                  <a:srgbClr val="00A7A2"/>
                </a:solidFill>
              </a:rPr>
              <a:t> </a:t>
            </a:r>
            <a:r>
              <a:rPr lang="nl-NL" sz="1400" dirty="0" err="1">
                <a:solidFill>
                  <a:srgbClr val="00A7A2"/>
                </a:solidFill>
              </a:rPr>
              <a:t>needs</a:t>
            </a:r>
            <a:endParaRPr lang="nl-NL" sz="1400" dirty="0">
              <a:solidFill>
                <a:srgbClr val="00A7A2"/>
              </a:solidFill>
            </a:endParaRPr>
          </a:p>
          <a:p>
            <a:endParaRPr lang="nl-NL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31541" y="-381000"/>
            <a:ext cx="3248411" cy="1027289"/>
          </a:xfrm>
        </p:spPr>
        <p:txBody>
          <a:bodyPr/>
          <a:lstStyle/>
          <a:p>
            <a:pPr eaLnBrk="1" hangingPunct="1">
              <a:defRPr/>
            </a:pPr>
            <a:r>
              <a:rPr lang="en-GB" sz="1900" dirty="0">
                <a:solidFill>
                  <a:srgbClr val="00A7A2"/>
                </a:solidFill>
              </a:rPr>
              <a:t>Concerns towards CCH</a:t>
            </a:r>
          </a:p>
        </p:txBody>
      </p:sp>
    </p:spTree>
    <p:extLst>
      <p:ext uri="{BB962C8B-B14F-4D97-AF65-F5344CB8AC3E}">
        <p14:creationId xmlns:p14="http://schemas.microsoft.com/office/powerpoint/2010/main" val="385493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01EF-B4A8-56A2-7E53-4598DEE8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Five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58EA4-4C7E-DF25-3537-07A0D2C14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NL" dirty="0"/>
              <a:t>Sense of urgency</a:t>
            </a:r>
          </a:p>
          <a:p>
            <a:pPr marL="514350" indent="-514350">
              <a:buAutoNum type="arabicPeriod"/>
            </a:pPr>
            <a:r>
              <a:rPr lang="en-NL" dirty="0"/>
              <a:t>Letting go</a:t>
            </a:r>
          </a:p>
          <a:p>
            <a:pPr marL="514350" indent="-514350">
              <a:buAutoNum type="arabicPeriod"/>
            </a:pPr>
            <a:r>
              <a:rPr lang="en-NL" dirty="0"/>
              <a:t>Do not kn</a:t>
            </a:r>
            <a:r>
              <a:rPr lang="en-GB" dirty="0"/>
              <a:t>ow</a:t>
            </a:r>
            <a:endParaRPr lang="en-NL" dirty="0"/>
          </a:p>
          <a:p>
            <a:pPr marL="514350" indent="-514350">
              <a:buAutoNum type="arabicPeriod"/>
            </a:pPr>
            <a:r>
              <a:rPr lang="en-NL" dirty="0"/>
              <a:t>Co-create</a:t>
            </a:r>
          </a:p>
          <a:p>
            <a:pPr marL="514350" indent="-514350">
              <a:buAutoNum type="arabicPeriod"/>
            </a:pPr>
            <a:r>
              <a:rPr lang="en-NL" dirty="0"/>
              <a:t>New beginning</a:t>
            </a:r>
          </a:p>
        </p:txBody>
      </p:sp>
    </p:spTree>
    <p:extLst>
      <p:ext uri="{BB962C8B-B14F-4D97-AF65-F5344CB8AC3E}">
        <p14:creationId xmlns:p14="http://schemas.microsoft.com/office/powerpoint/2010/main" val="312761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ader Time: 6 ways to increase the sense of urgency on your team - The  Business Journals">
            <a:extLst>
              <a:ext uri="{FF2B5EF4-FFF2-40B4-BE49-F238E27FC236}">
                <a16:creationId xmlns:a16="http://schemas.microsoft.com/office/drawing/2014/main" id="{E20BB229-008D-E2C1-2D55-C9556B890B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9402" b="1"/>
          <a:stretch/>
        </p:blipFill>
        <p:spPr bwMode="auto">
          <a:xfrm>
            <a:off x="20" y="10"/>
            <a:ext cx="7569180" cy="5333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2219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D0541CA-B740-46F8-20EC-A563B0B6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60" y="213607"/>
            <a:ext cx="6812280" cy="889000"/>
          </a:xfrm>
        </p:spPr>
        <p:txBody>
          <a:bodyPr/>
          <a:lstStyle/>
          <a:p>
            <a:r>
              <a:rPr lang="en-US" dirty="0"/>
              <a:t>1. Sense of urgency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4B52FB-9849-F963-AB41-098915BF1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60" y="1244601"/>
            <a:ext cx="6812280" cy="3520193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dirty="0"/>
          </a:p>
          <a:p>
            <a:pPr fontAlgn="t"/>
            <a:r>
              <a:rPr lang="nl-NL" sz="2400" dirty="0" err="1"/>
              <a:t>Repeat</a:t>
            </a:r>
            <a:r>
              <a:rPr lang="nl-NL" sz="2400" dirty="0"/>
              <a:t>, </a:t>
            </a:r>
            <a:r>
              <a:rPr lang="nl-NL" sz="2400" dirty="0" err="1"/>
              <a:t>repeat</a:t>
            </a:r>
            <a:r>
              <a:rPr lang="nl-NL" sz="2400" dirty="0"/>
              <a:t>, </a:t>
            </a:r>
            <a:r>
              <a:rPr lang="nl-NL" sz="2400" dirty="0" err="1"/>
              <a:t>repeat</a:t>
            </a:r>
            <a:endParaRPr lang="nl-NL" sz="2400" dirty="0"/>
          </a:p>
          <a:p>
            <a:pPr fontAlgn="t"/>
            <a:r>
              <a:rPr lang="nl-NL" sz="2400" dirty="0"/>
              <a:t>Do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give</a:t>
            </a:r>
            <a:r>
              <a:rPr lang="nl-NL" sz="2400" dirty="0"/>
              <a:t> up</a:t>
            </a:r>
            <a:endParaRPr lang="en-NL" sz="2400" dirty="0"/>
          </a:p>
          <a:p>
            <a:pPr fontAlgn="t"/>
            <a:r>
              <a:rPr lang="nl-NL" sz="2400" dirty="0"/>
              <a:t>Change </a:t>
            </a:r>
            <a:r>
              <a:rPr lang="nl-NL" sz="2400" dirty="0" err="1"/>
              <a:t>your</a:t>
            </a:r>
            <a:r>
              <a:rPr lang="nl-NL" sz="2400" dirty="0"/>
              <a:t> </a:t>
            </a:r>
            <a:r>
              <a:rPr lang="nl-NL" sz="2400" dirty="0" err="1"/>
              <a:t>own</a:t>
            </a:r>
            <a:r>
              <a:rPr lang="nl-NL" sz="2400" dirty="0"/>
              <a:t> </a:t>
            </a:r>
            <a:r>
              <a:rPr lang="nl-NL" sz="2400" dirty="0" err="1"/>
              <a:t>behaviour</a:t>
            </a:r>
            <a:endParaRPr lang="nl-NL" sz="2400" dirty="0"/>
          </a:p>
          <a:p>
            <a:pPr fontAlgn="t"/>
            <a:r>
              <a:rPr lang="nl-NL" sz="2400" dirty="0" err="1"/>
              <a:t>Inspire</a:t>
            </a:r>
            <a:endParaRPr lang="en-NL" sz="2400" dirty="0"/>
          </a:p>
          <a:p>
            <a:pPr fontAlgn="t"/>
            <a:r>
              <a:rPr lang="nl-NL" sz="2400" dirty="0" err="1"/>
              <a:t>Recognise</a:t>
            </a:r>
            <a:r>
              <a:rPr lang="nl-NL" sz="2400" dirty="0"/>
              <a:t> supporters</a:t>
            </a:r>
          </a:p>
          <a:p>
            <a:pPr fontAlgn="t"/>
            <a:r>
              <a:rPr lang="nl-NL" sz="2400" dirty="0" err="1"/>
              <a:t>Your</a:t>
            </a:r>
            <a:r>
              <a:rPr lang="nl-NL" sz="2400" dirty="0"/>
              <a:t> </a:t>
            </a:r>
            <a:r>
              <a:rPr lang="nl-NL" sz="2400" dirty="0" err="1"/>
              <a:t>urgency</a:t>
            </a:r>
            <a:r>
              <a:rPr lang="nl-NL" sz="2400" dirty="0"/>
              <a:t>???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4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We Gain from Letting Go | Meer">
            <a:extLst>
              <a:ext uri="{FF2B5EF4-FFF2-40B4-BE49-F238E27FC236}">
                <a16:creationId xmlns:a16="http://schemas.microsoft.com/office/drawing/2014/main" id="{4E1BC160-7783-F92A-51AA-5F4D42FF7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2" r="1888" b="2"/>
          <a:stretch/>
        </p:blipFill>
        <p:spPr bwMode="auto">
          <a:xfrm>
            <a:off x="20" y="10"/>
            <a:ext cx="7569180" cy="5333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0716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E5B4-B930-AF6D-1C23-D0624FEA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2. Letting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BC1BE-31F8-F485-21C2-9A212C788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60" y="1447800"/>
            <a:ext cx="6812280" cy="3520193"/>
          </a:xfrm>
        </p:spPr>
        <p:txBody>
          <a:bodyPr/>
          <a:lstStyle/>
          <a:p>
            <a:r>
              <a:rPr lang="en-NL" sz="2400" dirty="0">
                <a:latin typeface="Arial" panose="020B0604020202020204" pitchFamily="34" charset="0"/>
                <a:cs typeface="Arial" panose="020B0604020202020204" pitchFamily="34" charset="0"/>
              </a:rPr>
              <a:t>Every change has a price.</a:t>
            </a:r>
          </a:p>
          <a:p>
            <a:r>
              <a:rPr lang="nl-NL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is, </a:t>
            </a:r>
            <a:r>
              <a:rPr lang="nl-NL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 </a:t>
            </a:r>
            <a:r>
              <a:rPr lang="nl-NL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nl-NL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ignore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gets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lost.</a:t>
            </a:r>
          </a:p>
          <a:p>
            <a:r>
              <a:rPr lang="nl-NL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supporters</a:t>
            </a:r>
          </a:p>
          <a:p>
            <a:r>
              <a:rPr lang="nl-NL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losses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0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ng Puzzled Woman Gesturing Do Not Know and Holding Smart Phone in Hand.  Oops, Question, Doubt, I Don`t Know. Stock Vector - Illustration of call,  conversation: 132450924">
            <a:extLst>
              <a:ext uri="{FF2B5EF4-FFF2-40B4-BE49-F238E27FC236}">
                <a16:creationId xmlns:a16="http://schemas.microsoft.com/office/drawing/2014/main" id="{CF5C13BC-B30D-36CB-8743-C04483568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7936" y="52388"/>
            <a:ext cx="4353329" cy="522922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626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328</Words>
  <Application>Microsoft Macintosh PowerPoint</Application>
  <PresentationFormat>Custom</PresentationFormat>
  <Paragraphs>60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Office-thema</vt:lpstr>
      <vt:lpstr>Uppercurrent and undercurrent</vt:lpstr>
      <vt:lpstr>Thermometer</vt:lpstr>
      <vt:lpstr>Concerns towards CCH</vt:lpstr>
      <vt:lpstr>Five steps</vt:lpstr>
      <vt:lpstr>PowerPoint Presentation</vt:lpstr>
      <vt:lpstr>1. Sense of urgency </vt:lpstr>
      <vt:lpstr>PowerPoint Presentation</vt:lpstr>
      <vt:lpstr>2. Letting go</vt:lpstr>
      <vt:lpstr>PowerPoint Presentation</vt:lpstr>
      <vt:lpstr>3. Do not know</vt:lpstr>
      <vt:lpstr>PowerPoint Presentation</vt:lpstr>
      <vt:lpstr>4. Co-create</vt:lpstr>
      <vt:lpstr>PowerPoint Presentation</vt:lpstr>
      <vt:lpstr>5. New Beginning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Everard</dc:creator>
  <cp:lastModifiedBy>Everard van Kemenade</cp:lastModifiedBy>
  <cp:revision>53</cp:revision>
  <dcterms:modified xsi:type="dcterms:W3CDTF">2025-03-02T16:43:55Z</dcterms:modified>
</cp:coreProperties>
</file>