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18"/>
  </p:notesMasterIdLst>
  <p:handoutMasterIdLst>
    <p:handoutMasterId r:id="rId19"/>
  </p:handoutMasterIdLst>
  <p:sldIdLst>
    <p:sldId id="329" r:id="rId3"/>
    <p:sldId id="316" r:id="rId4"/>
    <p:sldId id="318" r:id="rId5"/>
    <p:sldId id="319" r:id="rId6"/>
    <p:sldId id="322" r:id="rId7"/>
    <p:sldId id="323" r:id="rId8"/>
    <p:sldId id="324" r:id="rId9"/>
    <p:sldId id="331" r:id="rId10"/>
    <p:sldId id="325" r:id="rId11"/>
    <p:sldId id="326" r:id="rId12"/>
    <p:sldId id="332" r:id="rId13"/>
    <p:sldId id="327" r:id="rId14"/>
    <p:sldId id="333" r:id="rId15"/>
    <p:sldId id="328" r:id="rId16"/>
    <p:sldId id="362" r:id="rId17"/>
  </p:sldIdLst>
  <p:sldSz cx="7569200" cy="5334000"/>
  <p:notesSz cx="7569200" cy="533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7A2"/>
    <a:srgbClr val="0FCBC2"/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56" d="100"/>
          <a:sy n="156" d="100"/>
        </p:scale>
        <p:origin x="1680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55BD7-589C-4CE5-8B67-706AD4B9F329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8765C-F6DE-45B0-829F-BC16D026737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2518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8E505-A600-4869-961B-C925058B7F56}" type="datetimeFigureOut">
              <a:rPr lang="nl-NL" smtClean="0"/>
              <a:t>02-03-2025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365375" y="400050"/>
            <a:ext cx="2838450" cy="2000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57238" y="2533650"/>
            <a:ext cx="6054725" cy="240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61930-E7EA-4264-AEE3-01B1DBB5021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401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 userDrawn="1"/>
        </p:nvSpPr>
        <p:spPr>
          <a:xfrm>
            <a:off x="355600" y="2286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  <p:sp>
        <p:nvSpPr>
          <p:cNvPr id="3" name="object 4"/>
          <p:cNvSpPr/>
          <p:nvPr userDrawn="1"/>
        </p:nvSpPr>
        <p:spPr>
          <a:xfrm>
            <a:off x="355600" y="2286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1" y="212373"/>
            <a:ext cx="2490215" cy="903817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59348" y="212374"/>
            <a:ext cx="4231393" cy="455242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78461" y="1116190"/>
            <a:ext cx="2490215" cy="3648605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3616" y="3733800"/>
            <a:ext cx="4541520" cy="440796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83616" y="476603"/>
            <a:ext cx="4541520" cy="3200400"/>
          </a:xfrm>
        </p:spPr>
        <p:txBody>
          <a:bodyPr/>
          <a:lstStyle>
            <a:lvl1pPr marL="0" indent="0">
              <a:buNone/>
              <a:defRPr sz="2600"/>
            </a:lvl1pPr>
            <a:lvl2pPr marL="368600" indent="0">
              <a:buNone/>
              <a:defRPr sz="2300"/>
            </a:lvl2pPr>
            <a:lvl3pPr marL="737202" indent="0">
              <a:buNone/>
              <a:defRPr sz="1900"/>
            </a:lvl3pPr>
            <a:lvl4pPr marL="1105803" indent="0">
              <a:buNone/>
              <a:defRPr sz="1600"/>
            </a:lvl4pPr>
            <a:lvl5pPr marL="1474403" indent="0">
              <a:buNone/>
              <a:defRPr sz="1600"/>
            </a:lvl5pPr>
            <a:lvl6pPr marL="1843004" indent="0">
              <a:buNone/>
              <a:defRPr sz="1600"/>
            </a:lvl6pPr>
            <a:lvl7pPr marL="2211604" indent="0">
              <a:buNone/>
              <a:defRPr sz="1600"/>
            </a:lvl7pPr>
            <a:lvl8pPr marL="2580206" indent="0">
              <a:buNone/>
              <a:defRPr sz="1600"/>
            </a:lvl8pPr>
            <a:lvl9pPr marL="2948806" indent="0">
              <a:buNone/>
              <a:defRPr sz="16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483616" y="4174596"/>
            <a:ext cx="4541520" cy="626004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5487670" y="213609"/>
            <a:ext cx="1703070" cy="4551186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78461" y="213609"/>
            <a:ext cx="4983057" cy="4551186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7690" y="1656998"/>
            <a:ext cx="6433820" cy="1143353"/>
          </a:xfrm>
          <a:prstGeom prst="rect">
            <a:avLst/>
          </a:prstGeom>
        </p:spPr>
        <p:txBody>
          <a:bodyPr lIns="73728" tIns="36864" rIns="73728" bIns="36864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35380" y="3022600"/>
            <a:ext cx="5298440" cy="1363133"/>
          </a:xfrm>
          <a:prstGeom prst="rect">
            <a:avLst/>
          </a:prstGeom>
        </p:spPr>
        <p:txBody>
          <a:bodyPr lIns="73728" tIns="36864" rIns="73728" bIns="3686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4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9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object 4"/>
          <p:cNvSpPr/>
          <p:nvPr userDrawn="1"/>
        </p:nvSpPr>
        <p:spPr>
          <a:xfrm>
            <a:off x="279400" y="1524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279400" y="1524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lIns="73728" tIns="36864" rIns="73728" bIns="36864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lIns="73728" tIns="36864" rIns="73728" bIns="36864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object 4"/>
          <p:cNvSpPr/>
          <p:nvPr userDrawn="1"/>
        </p:nvSpPr>
        <p:spPr>
          <a:xfrm>
            <a:off x="279400" y="1524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279400" y="1524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7690" y="1656999"/>
            <a:ext cx="6433820" cy="114335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35380" y="3022600"/>
            <a:ext cx="5298440" cy="13631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4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7915" y="3427589"/>
            <a:ext cx="6433820" cy="1059392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97915" y="2260777"/>
            <a:ext cx="6433820" cy="1166812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8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72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58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44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30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16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02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488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78460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847678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193977"/>
            <a:ext cx="3344378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78460" y="1691569"/>
            <a:ext cx="3344378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845049" y="1193977"/>
            <a:ext cx="3345692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845049" y="1691569"/>
            <a:ext cx="3345692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vert="horz" lIns="73728" tIns="36864" rIns="73728" bIns="36864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vert="horz" lIns="73728" tIns="36864" rIns="73728" bIns="36864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36E1E-5DA8-44B4-845C-52514CD2158D}" type="datetimeFigureOut">
              <a:rPr lang="nl-NL" smtClean="0"/>
              <a:pPr/>
              <a:t>02-03-2025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737281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480" indent="-276480" algn="l" defTabSz="73728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9041" indent="-230400" algn="l" defTabSz="737281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01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90241" indent="-184320" algn="l" defTabSz="737281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882" indent="-184320" algn="l" defTabSz="737281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752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616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6480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3344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864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728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0592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456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4320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184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8048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4912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A7A2"/>
                </a:solidFill>
              </a:rPr>
              <a:t>THE COACH MODEL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186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 descr="C:\Users\875827\AppData\Local\Microsoft\Windows\Temporary Internet Files\Content.IE5\IUPYM36G\imped1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97" y="813268"/>
            <a:ext cx="3755217" cy="451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956247" y="231438"/>
            <a:ext cx="3874430" cy="520724"/>
          </a:xfrm>
          <a:prstGeom prst="rect">
            <a:avLst/>
          </a:prstGeom>
          <a:noFill/>
        </p:spPr>
        <p:txBody>
          <a:bodyPr wrap="square" lIns="73728" tIns="36864" rIns="73728" bIns="36864" rtlCol="0">
            <a:spAutoFit/>
          </a:bodyPr>
          <a:lstStyle/>
          <a:p>
            <a:r>
              <a:rPr lang="nl-NL" sz="2900" b="1" dirty="0"/>
              <a:t>ROAD BLOCKS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321" y="1305538"/>
            <a:ext cx="3708260" cy="261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52497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 blocks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What makes that (you are not there yet?) What is in the way? Who is?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It also can be a limiting belief</a:t>
            </a:r>
            <a:r>
              <a:rPr lang="is-IS" dirty="0"/>
              <a:t>…</a:t>
            </a:r>
          </a:p>
          <a:p>
            <a:pPr marL="0" indent="0">
              <a:buNone/>
            </a:pPr>
            <a:r>
              <a:rPr lang="is-IS" dirty="0"/>
              <a:t>	“I am not allowed to complain to </a:t>
            </a:r>
          </a:p>
          <a:p>
            <a:pPr marL="0" indent="0">
              <a:buNone/>
            </a:pPr>
            <a:r>
              <a:rPr lang="is-IS" dirty="0"/>
              <a:t>	the top manager”  Challenge that.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64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 descr="C:\Users\875827\AppData\Local\Microsoft\Windows\Temporary Internet Files\Content.IE5\C1DBBY90\imped2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96" y="0"/>
            <a:ext cx="507816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87023" y="370745"/>
            <a:ext cx="3874430" cy="520724"/>
          </a:xfrm>
          <a:prstGeom prst="rect">
            <a:avLst/>
          </a:prstGeom>
          <a:noFill/>
        </p:spPr>
        <p:txBody>
          <a:bodyPr wrap="square" lIns="73728" tIns="36864" rIns="73728" bIns="36864" rtlCol="0">
            <a:spAutoFit/>
          </a:bodyPr>
          <a:lstStyle/>
          <a:p>
            <a:r>
              <a:rPr lang="nl-NL" sz="2900" b="1" dirty="0"/>
              <a:t>RESOURCES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95" y="1502587"/>
            <a:ext cx="3745177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46651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remove a road block:</a:t>
            </a:r>
          </a:p>
          <a:p>
            <a:pPr lvl="1"/>
            <a:r>
              <a:rPr lang="en-GB" dirty="0"/>
              <a:t>How could that </a:t>
            </a:r>
            <a:r>
              <a:rPr lang="is-IS" dirty="0"/>
              <a:t>… be solved? What would help? Who could help?</a:t>
            </a:r>
          </a:p>
          <a:p>
            <a:pPr lvl="1"/>
            <a:endParaRPr lang="is-IS" dirty="0"/>
          </a:p>
          <a:p>
            <a:pPr lvl="1"/>
            <a:endParaRPr lang="is-IS" dirty="0"/>
          </a:p>
          <a:p>
            <a:pPr lvl="1"/>
            <a:r>
              <a:rPr lang="is-IS" dirty="0"/>
              <a:t>To achieve the goal? What would help to make the next step?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946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are your goals? SMART!!!</a:t>
            </a:r>
          </a:p>
          <a:p>
            <a:endParaRPr lang="en-GB" dirty="0"/>
          </a:p>
          <a:p>
            <a:r>
              <a:rPr lang="en-GB" dirty="0"/>
              <a:t>What actions are you going to take?</a:t>
            </a:r>
          </a:p>
          <a:p>
            <a:pPr lvl="1"/>
            <a:r>
              <a:rPr lang="en-GB" dirty="0"/>
              <a:t>WHAT WOUD BE THE FIRST STEP TO TAKE?</a:t>
            </a:r>
          </a:p>
        </p:txBody>
      </p:sp>
    </p:spTree>
    <p:extLst>
      <p:ext uri="{BB962C8B-B14F-4D97-AF65-F5344CB8AC3E}">
        <p14:creationId xmlns:p14="http://schemas.microsoft.com/office/powerpoint/2010/main" val="2999098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947905"/>
              </p:ext>
            </p:extLst>
          </p:nvPr>
        </p:nvGraphicFramePr>
        <p:xfrm>
          <a:off x="25870" y="884182"/>
          <a:ext cx="7543331" cy="4430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1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2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26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643">
                <a:tc>
                  <a:txBody>
                    <a:bodyPr/>
                    <a:lstStyle/>
                    <a:p>
                      <a:r>
                        <a:rPr lang="en-US" sz="1400" dirty="0"/>
                        <a:t>My name:</a:t>
                      </a:r>
                    </a:p>
                    <a:p>
                      <a:r>
                        <a:rPr lang="en-US" sz="1400" dirty="0"/>
                        <a:t>What?</a:t>
                      </a:r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With whom?</a:t>
                      </a:r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When?</a:t>
                      </a:r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How?</a:t>
                      </a:r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Evidence of success</a:t>
                      </a:r>
                    </a:p>
                  </a:txBody>
                  <a:tcPr marL="75692" marR="75692" marT="35560" marB="355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080">
                <a:tc>
                  <a:txBody>
                    <a:bodyPr/>
                    <a:lstStyle/>
                    <a:p>
                      <a:r>
                        <a:rPr lang="nl-NL" sz="1400" dirty="0" err="1"/>
                        <a:t>To</a:t>
                      </a:r>
                      <a:r>
                        <a:rPr lang="nl-NL" sz="1400" dirty="0"/>
                        <a:t> </a:t>
                      </a:r>
                      <a:r>
                        <a:rPr lang="nl-NL" sz="1400" dirty="0" err="1"/>
                        <a:t>become</a:t>
                      </a:r>
                      <a:r>
                        <a:rPr lang="nl-NL" sz="1400" dirty="0"/>
                        <a:t> a coach, I </a:t>
                      </a:r>
                      <a:r>
                        <a:rPr lang="nl-NL" sz="1400" dirty="0" err="1"/>
                        <a:t>will</a:t>
                      </a:r>
                      <a:r>
                        <a:rPr lang="is-IS" sz="1400" dirty="0"/>
                        <a:t>….</a:t>
                      </a:r>
                      <a:r>
                        <a:rPr lang="is-IS" sz="1400" baseline="0" dirty="0"/>
                        <a:t>.</a:t>
                      </a:r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pPr algn="l">
                        <a:buFont typeface="Wingdings" pitchFamily="2" charset="2"/>
                        <a:buChar char="§"/>
                      </a:pPr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endParaRPr lang="en-US" sz="1400" dirty="0"/>
                    </a:p>
                  </a:txBody>
                  <a:tcPr marL="75692" marR="75692" marT="35560" marB="355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88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5692" marR="75692" marT="35560" marB="355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671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5692" marR="75692" marT="35560" marB="355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6899"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endParaRPr lang="en-US" sz="1400" dirty="0"/>
                    </a:p>
                  </a:txBody>
                  <a:tcPr marL="75692" marR="75692" marT="35560" marB="3556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5692" marR="75692" marT="35560" marB="355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kstvak 3"/>
          <p:cNvSpPr txBox="1"/>
          <p:nvPr/>
        </p:nvSpPr>
        <p:spPr>
          <a:xfrm>
            <a:off x="3022601" y="228601"/>
            <a:ext cx="1642114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nl-NL" b="1" dirty="0" err="1">
                <a:solidFill>
                  <a:srgbClr val="00A7A2"/>
                </a:solidFill>
              </a:rPr>
              <a:t>Individual</a:t>
            </a:r>
            <a:r>
              <a:rPr lang="nl-NL" b="1" dirty="0">
                <a:solidFill>
                  <a:srgbClr val="00A7A2"/>
                </a:solidFill>
              </a:rPr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425877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rgbClr val="0FCBC2"/>
                </a:solidFill>
              </a:rPr>
              <a:t>The Coach model roadmap: V</a:t>
            </a:r>
          </a:p>
        </p:txBody>
      </p:sp>
      <p:pic>
        <p:nvPicPr>
          <p:cNvPr id="5" name="Afbeelding 4" descr="Coaching-Roadmap-3.0-Comple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005140"/>
            <a:ext cx="6125882" cy="432886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727200" y="1371600"/>
            <a:ext cx="1066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Dreams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479800" y="1676400"/>
            <a:ext cx="762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Insights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689600" y="1600200"/>
            <a:ext cx="609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Goals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479800" y="1752600"/>
            <a:ext cx="762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Insights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994400" y="2438400"/>
            <a:ext cx="762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Actions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851400" y="3048000"/>
            <a:ext cx="990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Resources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498600" y="2590800"/>
            <a:ext cx="1676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               Roadblocks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413000" y="3810000"/>
            <a:ext cx="990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634211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67691" y="118533"/>
            <a:ext cx="6220936" cy="4547483"/>
            <a:chOff x="432" y="96"/>
            <a:chExt cx="4734" cy="3683"/>
          </a:xfrm>
        </p:grpSpPr>
        <p:sp>
          <p:nvSpPr>
            <p:cNvPr id="10243" name="Oval 3"/>
            <p:cNvSpPr>
              <a:spLocks noChangeArrowheads="1"/>
            </p:cNvSpPr>
            <p:nvPr/>
          </p:nvSpPr>
          <p:spPr bwMode="auto">
            <a:xfrm>
              <a:off x="2502" y="602"/>
              <a:ext cx="574" cy="58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44" name="Oval 4"/>
            <p:cNvSpPr>
              <a:spLocks noChangeArrowheads="1"/>
            </p:cNvSpPr>
            <p:nvPr/>
          </p:nvSpPr>
          <p:spPr bwMode="auto">
            <a:xfrm>
              <a:off x="2502" y="2777"/>
              <a:ext cx="574" cy="58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45" name="Oval 5"/>
            <p:cNvSpPr>
              <a:spLocks noChangeArrowheads="1"/>
            </p:cNvSpPr>
            <p:nvPr/>
          </p:nvSpPr>
          <p:spPr bwMode="auto">
            <a:xfrm>
              <a:off x="4178" y="1617"/>
              <a:ext cx="575" cy="58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46" name="Oval 6"/>
            <p:cNvSpPr>
              <a:spLocks noChangeArrowheads="1"/>
            </p:cNvSpPr>
            <p:nvPr/>
          </p:nvSpPr>
          <p:spPr bwMode="auto">
            <a:xfrm>
              <a:off x="873" y="1617"/>
              <a:ext cx="575" cy="58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0247" name="Text Box 7"/>
            <p:cNvSpPr txBox="1">
              <a:spLocks noChangeArrowheads="1"/>
            </p:cNvSpPr>
            <p:nvPr/>
          </p:nvSpPr>
          <p:spPr bwMode="auto">
            <a:xfrm>
              <a:off x="2300" y="96"/>
              <a:ext cx="585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nl-NL" dirty="0" err="1"/>
                <a:t>future</a:t>
              </a:r>
              <a:endParaRPr lang="nl-NL" dirty="0"/>
            </a:p>
          </p:txBody>
        </p:sp>
        <p:sp>
          <p:nvSpPr>
            <p:cNvPr id="10248" name="Text Box 8"/>
            <p:cNvSpPr txBox="1">
              <a:spLocks noChangeArrowheads="1"/>
            </p:cNvSpPr>
            <p:nvPr/>
          </p:nvSpPr>
          <p:spPr bwMode="auto">
            <a:xfrm>
              <a:off x="3984" y="2245"/>
              <a:ext cx="1182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nl-NL" dirty="0"/>
                <a:t>resources</a:t>
              </a:r>
            </a:p>
          </p:txBody>
        </p:sp>
        <p:sp>
          <p:nvSpPr>
            <p:cNvPr id="10249" name="Text Box 9"/>
            <p:cNvSpPr txBox="1">
              <a:spLocks noChangeArrowheads="1"/>
            </p:cNvSpPr>
            <p:nvPr/>
          </p:nvSpPr>
          <p:spPr bwMode="auto">
            <a:xfrm>
              <a:off x="2444" y="3480"/>
              <a:ext cx="1335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nl-NL" dirty="0" err="1"/>
                <a:t>current</a:t>
              </a:r>
              <a:r>
                <a:rPr lang="nl-NL" dirty="0"/>
                <a:t> </a:t>
              </a:r>
              <a:r>
                <a:rPr lang="nl-NL" dirty="0" err="1"/>
                <a:t>situation</a:t>
              </a:r>
              <a:endParaRPr lang="nl-NL" dirty="0"/>
            </a:p>
          </p:txBody>
        </p:sp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>
              <a:off x="432" y="2223"/>
              <a:ext cx="955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nl-NL" dirty="0" err="1"/>
                <a:t>road</a:t>
              </a:r>
              <a:r>
                <a:rPr lang="nl-NL" dirty="0"/>
                <a:t> </a:t>
              </a:r>
              <a:r>
                <a:rPr lang="nl-NL" dirty="0" err="1"/>
                <a:t>blocks</a:t>
              </a:r>
              <a:endParaRPr lang="nl-NL" dirty="0"/>
            </a:p>
          </p:txBody>
        </p:sp>
        <p:sp>
          <p:nvSpPr>
            <p:cNvPr id="10252" name="Line 12"/>
            <p:cNvSpPr>
              <a:spLocks noChangeShapeType="1"/>
            </p:cNvSpPr>
            <p:nvPr/>
          </p:nvSpPr>
          <p:spPr bwMode="auto">
            <a:xfrm>
              <a:off x="1783" y="2004"/>
              <a:ext cx="21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3" name="Tekstvak 2"/>
          <p:cNvSpPr txBox="1"/>
          <p:nvPr/>
        </p:nvSpPr>
        <p:spPr>
          <a:xfrm>
            <a:off x="736600" y="4572000"/>
            <a:ext cx="96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Digital</a:t>
            </a:r>
          </a:p>
        </p:txBody>
      </p:sp>
      <p:sp>
        <p:nvSpPr>
          <p:cNvPr id="4" name="Pijl links 3"/>
          <p:cNvSpPr/>
          <p:nvPr/>
        </p:nvSpPr>
        <p:spPr>
          <a:xfrm rot="16200000">
            <a:off x="2870200" y="2057400"/>
            <a:ext cx="16002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2644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875827\AppData\Local\Microsoft\Windows\Temporary Internet Files\Content.IE5\C1DBBY90\current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8066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87023" y="370745"/>
            <a:ext cx="3874430" cy="520724"/>
          </a:xfrm>
          <a:prstGeom prst="rect">
            <a:avLst/>
          </a:prstGeom>
          <a:noFill/>
        </p:spPr>
        <p:txBody>
          <a:bodyPr wrap="square" lIns="73728" tIns="36864" rIns="73728" bIns="36864" rtlCol="0">
            <a:spAutoFit/>
          </a:bodyPr>
          <a:lstStyle/>
          <a:p>
            <a:r>
              <a:rPr lang="nl-NL" sz="2900" b="1" dirty="0"/>
              <a:t>CURRENT SITUATION: K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86" y="1210838"/>
            <a:ext cx="2728066" cy="256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65470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8460" y="1244601"/>
            <a:ext cx="4061813" cy="3520193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098" name="Picture 2" descr="C:\Users\875827\AppData\Local\Microsoft\Windows\Temporary Internet Files\Content.IE5\IUPYM36G\desired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455" y="90714"/>
            <a:ext cx="5313165" cy="473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387023" y="370745"/>
            <a:ext cx="3874430" cy="520724"/>
          </a:xfrm>
          <a:prstGeom prst="rect">
            <a:avLst/>
          </a:prstGeom>
          <a:noFill/>
        </p:spPr>
        <p:txBody>
          <a:bodyPr wrap="square" lIns="73728" tIns="36864" rIns="73728" bIns="36864" rtlCol="0">
            <a:spAutoFit/>
          </a:bodyPr>
          <a:lstStyle/>
          <a:p>
            <a:r>
              <a:rPr lang="nl-NL" sz="2900" b="1" dirty="0"/>
              <a:t>DESIRED SITUATION</a:t>
            </a:r>
          </a:p>
        </p:txBody>
      </p:sp>
      <p:pic>
        <p:nvPicPr>
          <p:cNvPr id="4100" name="Picture 4" descr="http://getthisripped.com/wp-content/uploads/2011/06/Workout-To-Get-Ripped-Before-and-After-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61" y="1658888"/>
            <a:ext cx="3890376" cy="230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13062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FCBC2"/>
                </a:solidFill>
              </a:rPr>
              <a:t>Dream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944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owth Mindset Motiv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638" y="1244600"/>
            <a:ext cx="6256337" cy="3519488"/>
          </a:xfrm>
        </p:spPr>
      </p:pic>
    </p:spTree>
    <p:extLst>
      <p:ext uri="{BB962C8B-B14F-4D97-AF65-F5344CB8AC3E}">
        <p14:creationId xmlns:p14="http://schemas.microsoft.com/office/powerpoint/2010/main" val="111109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Desired situation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Where would you like to be?</a:t>
            </a:r>
          </a:p>
          <a:p>
            <a:r>
              <a:rPr lang="en-GB" dirty="0"/>
              <a:t>What would be the ideal situation?</a:t>
            </a:r>
          </a:p>
          <a:p>
            <a:r>
              <a:rPr lang="en-GB" dirty="0"/>
              <a:t>What would you hear, see?</a:t>
            </a:r>
          </a:p>
          <a:p>
            <a:r>
              <a:rPr lang="en-GB" dirty="0" err="1"/>
              <a:t>Woud</a:t>
            </a:r>
            <a:r>
              <a:rPr lang="en-GB" dirty="0"/>
              <a:t> would the people in the desired situation say?</a:t>
            </a:r>
          </a:p>
          <a:p>
            <a:r>
              <a:rPr lang="en-GB" dirty="0"/>
              <a:t>How would you feel?</a:t>
            </a:r>
          </a:p>
          <a:p>
            <a:r>
              <a:rPr lang="en-GB" dirty="0"/>
              <a:t>Have you experienced that before?</a:t>
            </a:r>
          </a:p>
        </p:txBody>
      </p:sp>
    </p:spTree>
    <p:extLst>
      <p:ext uri="{BB962C8B-B14F-4D97-AF65-F5344CB8AC3E}">
        <p14:creationId xmlns:p14="http://schemas.microsoft.com/office/powerpoint/2010/main" val="2570268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FCBC2"/>
                </a:solidFill>
              </a:rPr>
              <a:t>Asubakacin</a:t>
            </a:r>
            <a:r>
              <a:rPr lang="en-GB" b="1" dirty="0">
                <a:solidFill>
                  <a:srgbClr val="0FCBC2"/>
                </a:solidFill>
              </a:rPr>
              <a:t> ("net-like”)</a:t>
            </a:r>
          </a:p>
        </p:txBody>
      </p:sp>
      <p:sp>
        <p:nvSpPr>
          <p:cNvPr id="4" name="Rechthoek 3"/>
          <p:cNvSpPr/>
          <p:nvPr/>
        </p:nvSpPr>
        <p:spPr>
          <a:xfrm>
            <a:off x="431800" y="1143000"/>
            <a:ext cx="35052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 some Native American cultures, a </a:t>
            </a:r>
            <a:r>
              <a:rPr lang="en-GB" b="1" dirty="0"/>
              <a:t>dream catcher</a:t>
            </a:r>
            <a:r>
              <a:rPr lang="en-GB" dirty="0"/>
              <a:t> is often hung over your bed as protection to give you pleasant, positive dreams.</a:t>
            </a:r>
          </a:p>
          <a:p>
            <a:r>
              <a:rPr lang="en-GB" dirty="0"/>
              <a:t>                                                                                                   </a:t>
            </a:r>
          </a:p>
          <a:p>
            <a:r>
              <a:rPr lang="en-GB" dirty="0"/>
              <a:t>                                       It originates</a:t>
            </a:r>
          </a:p>
          <a:p>
            <a:r>
              <a:rPr lang="en-GB" dirty="0"/>
              <a:t>                                       in  </a:t>
            </a:r>
            <a:r>
              <a:rPr lang="en-GB" dirty="0" err="1"/>
              <a:t>Ojibwe</a:t>
            </a:r>
            <a:r>
              <a:rPr lang="en-GB" dirty="0"/>
              <a:t> </a:t>
            </a:r>
          </a:p>
          <a:p>
            <a:r>
              <a:rPr lang="en-GB" dirty="0"/>
              <a:t>                                       culture as a</a:t>
            </a:r>
          </a:p>
          <a:p>
            <a:r>
              <a:rPr lang="en-GB" dirty="0"/>
              <a:t>                                       spider web</a:t>
            </a:r>
          </a:p>
          <a:p>
            <a:r>
              <a:rPr lang="en-GB" dirty="0"/>
              <a:t>                                       charm.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0" y="1143000"/>
            <a:ext cx="2859603" cy="3810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0" y="2413000"/>
            <a:ext cx="2667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80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</TotalTime>
  <Words>258</Words>
  <Application>Microsoft Macintosh PowerPoint</Application>
  <PresentationFormat>Custom</PresentationFormat>
  <Paragraphs>61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Office-thema</vt:lpstr>
      <vt:lpstr>THE COACH MODEL</vt:lpstr>
      <vt:lpstr>The Coach model roadmap: V</vt:lpstr>
      <vt:lpstr>PowerPoint Presentation</vt:lpstr>
      <vt:lpstr>PowerPoint Presentation</vt:lpstr>
      <vt:lpstr>PowerPoint Presentation</vt:lpstr>
      <vt:lpstr>Dream</vt:lpstr>
      <vt:lpstr>PowerPoint Presentation</vt:lpstr>
      <vt:lpstr>Desired situation</vt:lpstr>
      <vt:lpstr>Asubakacin ("net-like”)</vt:lpstr>
      <vt:lpstr>PowerPoint Presentation</vt:lpstr>
      <vt:lpstr>Road blocks</vt:lpstr>
      <vt:lpstr>PowerPoint Presentation</vt:lpstr>
      <vt:lpstr>Resources</vt:lpstr>
      <vt:lpstr>ACTIONS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Everard</dc:creator>
  <cp:lastModifiedBy>Everard van Kemenade</cp:lastModifiedBy>
  <cp:revision>44</cp:revision>
  <dcterms:modified xsi:type="dcterms:W3CDTF">2025-03-02T16:10:34Z</dcterms:modified>
</cp:coreProperties>
</file>