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3" r:id="rId2"/>
  </p:sldMasterIdLst>
  <p:notesMasterIdLst>
    <p:notesMasterId r:id="rId30"/>
  </p:notesMasterIdLst>
  <p:handoutMasterIdLst>
    <p:handoutMasterId r:id="rId31"/>
  </p:handoutMasterIdLst>
  <p:sldIdLst>
    <p:sldId id="443" r:id="rId3"/>
    <p:sldId id="444" r:id="rId4"/>
    <p:sldId id="445" r:id="rId5"/>
    <p:sldId id="446" r:id="rId6"/>
    <p:sldId id="447" r:id="rId7"/>
    <p:sldId id="448" r:id="rId8"/>
    <p:sldId id="449" r:id="rId9"/>
    <p:sldId id="450" r:id="rId10"/>
    <p:sldId id="452" r:id="rId11"/>
    <p:sldId id="454" r:id="rId12"/>
    <p:sldId id="455" r:id="rId13"/>
    <p:sldId id="456" r:id="rId14"/>
    <p:sldId id="457" r:id="rId15"/>
    <p:sldId id="466" r:id="rId16"/>
    <p:sldId id="458" r:id="rId17"/>
    <p:sldId id="467" r:id="rId18"/>
    <p:sldId id="459" r:id="rId19"/>
    <p:sldId id="460" r:id="rId20"/>
    <p:sldId id="461" r:id="rId21"/>
    <p:sldId id="468" r:id="rId22"/>
    <p:sldId id="462" r:id="rId23"/>
    <p:sldId id="469" r:id="rId24"/>
    <p:sldId id="463" r:id="rId25"/>
    <p:sldId id="464" r:id="rId26"/>
    <p:sldId id="465" r:id="rId27"/>
    <p:sldId id="471" r:id="rId28"/>
    <p:sldId id="470" r:id="rId29"/>
  </p:sldIdLst>
  <p:sldSz cx="7569200" cy="5334000"/>
  <p:notesSz cx="7569200" cy="533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7A2"/>
    <a:srgbClr val="0FCBC2"/>
    <a:srgbClr val="008080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0" autoAdjust="0"/>
    <p:restoredTop sz="94626" autoAdjust="0"/>
  </p:normalViewPr>
  <p:slideViewPr>
    <p:cSldViewPr>
      <p:cViewPr varScale="1">
        <p:scale>
          <a:sx n="155" d="100"/>
          <a:sy n="155" d="100"/>
        </p:scale>
        <p:origin x="1712" y="18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34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9775" cy="2667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287838" y="0"/>
            <a:ext cx="3279775" cy="2667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55BD7-589C-4CE5-8B67-706AD4B9F329}" type="datetimeFigureOut">
              <a:rPr lang="nl-NL" smtClean="0"/>
              <a:pPr/>
              <a:t>02-03-2025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5065713"/>
            <a:ext cx="3279775" cy="2667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287838" y="5065713"/>
            <a:ext cx="3279775" cy="2667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8765C-F6DE-45B0-829F-BC16D026737F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3500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9775" cy="2667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287838" y="0"/>
            <a:ext cx="3279775" cy="2667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50F25-4F57-4044-8F74-BF0EBBA18197}" type="datetimeFigureOut">
              <a:rPr lang="nl-NL" smtClean="0"/>
              <a:pPr/>
              <a:t>02-03-2025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365375" y="400050"/>
            <a:ext cx="2838450" cy="2000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57238" y="2533650"/>
            <a:ext cx="6054725" cy="2400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5065713"/>
            <a:ext cx="3279775" cy="2667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287838" y="5065713"/>
            <a:ext cx="3279775" cy="2667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6D68E-1B49-4D30-B7B6-DAE7AECF1F40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2498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 userDrawn="1"/>
        </p:nvSpPr>
        <p:spPr>
          <a:xfrm>
            <a:off x="355600" y="228600"/>
            <a:ext cx="1104544" cy="5152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r>
              <a:rPr lang="nl-NL" dirty="0"/>
              <a:t>   </a:t>
            </a:r>
            <a:endParaRPr/>
          </a:p>
        </p:txBody>
      </p:sp>
      <p:sp>
        <p:nvSpPr>
          <p:cNvPr id="3" name="object 4"/>
          <p:cNvSpPr/>
          <p:nvPr userDrawn="1"/>
        </p:nvSpPr>
        <p:spPr>
          <a:xfrm>
            <a:off x="355600" y="228600"/>
            <a:ext cx="1104544" cy="515251"/>
          </a:xfrm>
          <a:custGeom>
            <a:avLst/>
            <a:gdLst/>
            <a:ahLst/>
            <a:cxnLst/>
            <a:rect l="l" t="t" r="r" b="b"/>
            <a:pathLst>
              <a:path w="1104544" h="515251">
                <a:moveTo>
                  <a:pt x="348221" y="0"/>
                </a:moveTo>
                <a:lnTo>
                  <a:pt x="512089" y="4724"/>
                </a:lnTo>
                <a:lnTo>
                  <a:pt x="430161" y="67754"/>
                </a:lnTo>
                <a:lnTo>
                  <a:pt x="623963" y="92964"/>
                </a:lnTo>
                <a:lnTo>
                  <a:pt x="726389" y="12611"/>
                </a:lnTo>
                <a:lnTo>
                  <a:pt x="1104544" y="23634"/>
                </a:lnTo>
                <a:lnTo>
                  <a:pt x="800442" y="222173"/>
                </a:lnTo>
                <a:lnTo>
                  <a:pt x="647598" y="193814"/>
                </a:lnTo>
                <a:lnTo>
                  <a:pt x="438035" y="334048"/>
                </a:lnTo>
                <a:lnTo>
                  <a:pt x="557784" y="379742"/>
                </a:lnTo>
                <a:lnTo>
                  <a:pt x="348221" y="515251"/>
                </a:lnTo>
                <a:lnTo>
                  <a:pt x="190652" y="412826"/>
                </a:lnTo>
                <a:lnTo>
                  <a:pt x="264706" y="357682"/>
                </a:lnTo>
                <a:lnTo>
                  <a:pt x="141808" y="291503"/>
                </a:lnTo>
                <a:lnTo>
                  <a:pt x="83502" y="341922"/>
                </a:lnTo>
                <a:lnTo>
                  <a:pt x="0" y="289928"/>
                </a:lnTo>
                <a:lnTo>
                  <a:pt x="110286" y="196964"/>
                </a:lnTo>
                <a:lnTo>
                  <a:pt x="159143" y="220599"/>
                </a:lnTo>
                <a:lnTo>
                  <a:pt x="271018" y="126060"/>
                </a:lnTo>
                <a:lnTo>
                  <a:pt x="220586" y="105575"/>
                </a:lnTo>
                <a:lnTo>
                  <a:pt x="348221" y="0"/>
                </a:lnTo>
                <a:close/>
              </a:path>
            </a:pathLst>
          </a:custGeom>
          <a:ln w="10668">
            <a:solidFill>
              <a:srgbClr val="00B3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8461" y="212373"/>
            <a:ext cx="2490215" cy="903817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959348" y="212374"/>
            <a:ext cx="4231393" cy="4552421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78461" y="1116190"/>
            <a:ext cx="2490215" cy="3648605"/>
          </a:xfrm>
        </p:spPr>
        <p:txBody>
          <a:bodyPr/>
          <a:lstStyle>
            <a:lvl1pPr marL="0" indent="0">
              <a:buNone/>
              <a:defRPr sz="1100"/>
            </a:lvl1pPr>
            <a:lvl2pPr marL="368600" indent="0">
              <a:buNone/>
              <a:defRPr sz="1000"/>
            </a:lvl2pPr>
            <a:lvl3pPr marL="737202" indent="0">
              <a:buNone/>
              <a:defRPr sz="800"/>
            </a:lvl3pPr>
            <a:lvl4pPr marL="1105803" indent="0">
              <a:buNone/>
              <a:defRPr sz="700"/>
            </a:lvl4pPr>
            <a:lvl5pPr marL="1474403" indent="0">
              <a:buNone/>
              <a:defRPr sz="700"/>
            </a:lvl5pPr>
            <a:lvl6pPr marL="1843004" indent="0">
              <a:buNone/>
              <a:defRPr sz="700"/>
            </a:lvl6pPr>
            <a:lvl7pPr marL="2211604" indent="0">
              <a:buNone/>
              <a:defRPr sz="700"/>
            </a:lvl7pPr>
            <a:lvl8pPr marL="2580206" indent="0">
              <a:buNone/>
              <a:defRPr sz="700"/>
            </a:lvl8pPr>
            <a:lvl9pPr marL="2948806" indent="0">
              <a:buNone/>
              <a:defRPr sz="7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6E1E-5DA8-44B4-845C-52514CD2158D}" type="datetimeFigureOut">
              <a:rPr lang="nl-NL" smtClean="0"/>
              <a:pPr/>
              <a:t>02-03-2025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2A8F-01C1-4256-80B6-FDC4C5BFAE0C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3616" y="3733800"/>
            <a:ext cx="4541520" cy="440796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483616" y="476603"/>
            <a:ext cx="4541520" cy="3200400"/>
          </a:xfrm>
        </p:spPr>
        <p:txBody>
          <a:bodyPr/>
          <a:lstStyle>
            <a:lvl1pPr marL="0" indent="0">
              <a:buNone/>
              <a:defRPr sz="2600"/>
            </a:lvl1pPr>
            <a:lvl2pPr marL="368600" indent="0">
              <a:buNone/>
              <a:defRPr sz="2300"/>
            </a:lvl2pPr>
            <a:lvl3pPr marL="737202" indent="0">
              <a:buNone/>
              <a:defRPr sz="1900"/>
            </a:lvl3pPr>
            <a:lvl4pPr marL="1105803" indent="0">
              <a:buNone/>
              <a:defRPr sz="1600"/>
            </a:lvl4pPr>
            <a:lvl5pPr marL="1474403" indent="0">
              <a:buNone/>
              <a:defRPr sz="1600"/>
            </a:lvl5pPr>
            <a:lvl6pPr marL="1843004" indent="0">
              <a:buNone/>
              <a:defRPr sz="1600"/>
            </a:lvl6pPr>
            <a:lvl7pPr marL="2211604" indent="0">
              <a:buNone/>
              <a:defRPr sz="1600"/>
            </a:lvl7pPr>
            <a:lvl8pPr marL="2580206" indent="0">
              <a:buNone/>
              <a:defRPr sz="1600"/>
            </a:lvl8pPr>
            <a:lvl9pPr marL="2948806" indent="0">
              <a:buNone/>
              <a:defRPr sz="16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483616" y="4174596"/>
            <a:ext cx="4541520" cy="626004"/>
          </a:xfrm>
        </p:spPr>
        <p:txBody>
          <a:bodyPr/>
          <a:lstStyle>
            <a:lvl1pPr marL="0" indent="0">
              <a:buNone/>
              <a:defRPr sz="1100"/>
            </a:lvl1pPr>
            <a:lvl2pPr marL="368600" indent="0">
              <a:buNone/>
              <a:defRPr sz="1000"/>
            </a:lvl2pPr>
            <a:lvl3pPr marL="737202" indent="0">
              <a:buNone/>
              <a:defRPr sz="800"/>
            </a:lvl3pPr>
            <a:lvl4pPr marL="1105803" indent="0">
              <a:buNone/>
              <a:defRPr sz="700"/>
            </a:lvl4pPr>
            <a:lvl5pPr marL="1474403" indent="0">
              <a:buNone/>
              <a:defRPr sz="700"/>
            </a:lvl5pPr>
            <a:lvl6pPr marL="1843004" indent="0">
              <a:buNone/>
              <a:defRPr sz="700"/>
            </a:lvl6pPr>
            <a:lvl7pPr marL="2211604" indent="0">
              <a:buNone/>
              <a:defRPr sz="700"/>
            </a:lvl7pPr>
            <a:lvl8pPr marL="2580206" indent="0">
              <a:buNone/>
              <a:defRPr sz="700"/>
            </a:lvl8pPr>
            <a:lvl9pPr marL="2948806" indent="0">
              <a:buNone/>
              <a:defRPr sz="7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6E1E-5DA8-44B4-845C-52514CD2158D}" type="datetimeFigureOut">
              <a:rPr lang="nl-NL" smtClean="0"/>
              <a:pPr/>
              <a:t>02-03-2025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2A8F-01C1-4256-80B6-FDC4C5BFAE0C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6E1E-5DA8-44B4-845C-52514CD2158D}" type="datetimeFigureOut">
              <a:rPr lang="nl-NL" smtClean="0"/>
              <a:pPr/>
              <a:t>02-03-2025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2A8F-01C1-4256-80B6-FDC4C5BFAE0C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5487670" y="213609"/>
            <a:ext cx="1703070" cy="4551186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78461" y="213609"/>
            <a:ext cx="4983057" cy="4551186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6E1E-5DA8-44B4-845C-52514CD2158D}" type="datetimeFigureOut">
              <a:rPr lang="nl-NL" smtClean="0"/>
              <a:pPr/>
              <a:t>02-03-2025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2A8F-01C1-4256-80B6-FDC4C5BFAE0C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8460" y="213607"/>
            <a:ext cx="6812280" cy="889000"/>
          </a:xfrm>
          <a:prstGeom prst="rect">
            <a:avLst/>
          </a:prstGeom>
        </p:spPr>
        <p:txBody>
          <a:bodyPr lIns="73728" tIns="36864" rIns="73728" bIns="36864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8460" y="1244601"/>
            <a:ext cx="6812280" cy="3520193"/>
          </a:xfrm>
          <a:prstGeom prst="rect">
            <a:avLst/>
          </a:prstGeom>
        </p:spPr>
        <p:txBody>
          <a:bodyPr lIns="73728" tIns="36864" rIns="73728" bIns="36864"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378460" y="4943828"/>
            <a:ext cx="1766147" cy="283986"/>
          </a:xfrm>
          <a:prstGeom prst="rect">
            <a:avLst/>
          </a:prstGeom>
        </p:spPr>
        <p:txBody>
          <a:bodyPr lIns="73728" tIns="36864" rIns="73728" bIns="36864"/>
          <a:lstStyle/>
          <a:p>
            <a:fld id="{6F636E1E-5DA8-44B4-845C-52514CD2158D}" type="datetimeFigureOut">
              <a:rPr lang="nl-NL" smtClean="0"/>
              <a:pPr/>
              <a:t>02-03-2025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586144" y="4943828"/>
            <a:ext cx="2396913" cy="283986"/>
          </a:xfrm>
          <a:prstGeom prst="rect">
            <a:avLst/>
          </a:prstGeom>
        </p:spPr>
        <p:txBody>
          <a:bodyPr lIns="73728" tIns="36864" rIns="73728" bIns="36864"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5424593" y="4943828"/>
            <a:ext cx="1766147" cy="283986"/>
          </a:xfrm>
          <a:prstGeom prst="rect">
            <a:avLst/>
          </a:prstGeom>
        </p:spPr>
        <p:txBody>
          <a:bodyPr lIns="73728" tIns="36864" rIns="73728" bIns="36864"/>
          <a:lstStyle/>
          <a:p>
            <a:fld id="{D05E2A8F-01C1-4256-80B6-FDC4C5BFAE0C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object 4"/>
          <p:cNvSpPr/>
          <p:nvPr userDrawn="1"/>
        </p:nvSpPr>
        <p:spPr>
          <a:xfrm>
            <a:off x="279400" y="152400"/>
            <a:ext cx="1104544" cy="515251"/>
          </a:xfrm>
          <a:custGeom>
            <a:avLst/>
            <a:gdLst/>
            <a:ahLst/>
            <a:cxnLst/>
            <a:rect l="l" t="t" r="r" b="b"/>
            <a:pathLst>
              <a:path w="1104544" h="515251">
                <a:moveTo>
                  <a:pt x="348221" y="0"/>
                </a:moveTo>
                <a:lnTo>
                  <a:pt x="512089" y="4724"/>
                </a:lnTo>
                <a:lnTo>
                  <a:pt x="430161" y="67754"/>
                </a:lnTo>
                <a:lnTo>
                  <a:pt x="623963" y="92964"/>
                </a:lnTo>
                <a:lnTo>
                  <a:pt x="726389" y="12611"/>
                </a:lnTo>
                <a:lnTo>
                  <a:pt x="1104544" y="23634"/>
                </a:lnTo>
                <a:lnTo>
                  <a:pt x="800442" y="222173"/>
                </a:lnTo>
                <a:lnTo>
                  <a:pt x="647598" y="193814"/>
                </a:lnTo>
                <a:lnTo>
                  <a:pt x="438035" y="334048"/>
                </a:lnTo>
                <a:lnTo>
                  <a:pt x="557784" y="379742"/>
                </a:lnTo>
                <a:lnTo>
                  <a:pt x="348221" y="515251"/>
                </a:lnTo>
                <a:lnTo>
                  <a:pt x="190652" y="412826"/>
                </a:lnTo>
                <a:lnTo>
                  <a:pt x="264706" y="357682"/>
                </a:lnTo>
                <a:lnTo>
                  <a:pt x="141808" y="291503"/>
                </a:lnTo>
                <a:lnTo>
                  <a:pt x="83502" y="341922"/>
                </a:lnTo>
                <a:lnTo>
                  <a:pt x="0" y="289928"/>
                </a:lnTo>
                <a:lnTo>
                  <a:pt x="110286" y="196964"/>
                </a:lnTo>
                <a:lnTo>
                  <a:pt x="159143" y="220599"/>
                </a:lnTo>
                <a:lnTo>
                  <a:pt x="271018" y="126060"/>
                </a:lnTo>
                <a:lnTo>
                  <a:pt x="220586" y="105575"/>
                </a:lnTo>
                <a:lnTo>
                  <a:pt x="348221" y="0"/>
                </a:lnTo>
                <a:close/>
              </a:path>
            </a:pathLst>
          </a:custGeom>
          <a:ln w="10668">
            <a:solidFill>
              <a:srgbClr val="00B3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3"/>
          <p:cNvSpPr/>
          <p:nvPr userDrawn="1"/>
        </p:nvSpPr>
        <p:spPr>
          <a:xfrm>
            <a:off x="279400" y="152400"/>
            <a:ext cx="1104544" cy="5152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r>
              <a:rPr lang="nl-NL" dirty="0"/>
              <a:t>   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7690" y="1656999"/>
            <a:ext cx="6433820" cy="114335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35380" y="3022600"/>
            <a:ext cx="5298440" cy="13631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6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7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5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4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3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116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80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8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6E1E-5DA8-44B4-845C-52514CD2158D}" type="datetimeFigureOut">
              <a:rPr lang="nl-NL" smtClean="0"/>
              <a:pPr/>
              <a:t>02-03-2025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2A8F-01C1-4256-80B6-FDC4C5BFAE0C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6E1E-5DA8-44B4-845C-52514CD2158D}" type="datetimeFigureOut">
              <a:rPr lang="nl-NL" smtClean="0"/>
              <a:pPr/>
              <a:t>02-03-2025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2A8F-01C1-4256-80B6-FDC4C5BFAE0C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7915" y="3427589"/>
            <a:ext cx="6433820" cy="1059392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97915" y="2260777"/>
            <a:ext cx="6433820" cy="1166812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686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3720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0580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7440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4300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21160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8020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4880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6E1E-5DA8-44B4-845C-52514CD2158D}" type="datetimeFigureOut">
              <a:rPr lang="nl-NL" smtClean="0"/>
              <a:pPr/>
              <a:t>02-03-2025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2A8F-01C1-4256-80B6-FDC4C5BFAE0C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78460" y="1244601"/>
            <a:ext cx="3343063" cy="3520193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847678" y="1244601"/>
            <a:ext cx="3343063" cy="3520193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6E1E-5DA8-44B4-845C-52514CD2158D}" type="datetimeFigureOut">
              <a:rPr lang="nl-NL" smtClean="0"/>
              <a:pPr/>
              <a:t>02-03-2025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2A8F-01C1-4256-80B6-FDC4C5BFAE0C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78460" y="1193977"/>
            <a:ext cx="3344378" cy="497593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8600" indent="0">
              <a:buNone/>
              <a:defRPr sz="1600" b="1"/>
            </a:lvl2pPr>
            <a:lvl3pPr marL="737202" indent="0">
              <a:buNone/>
              <a:defRPr sz="1500" b="1"/>
            </a:lvl3pPr>
            <a:lvl4pPr marL="1105803" indent="0">
              <a:buNone/>
              <a:defRPr sz="1300" b="1"/>
            </a:lvl4pPr>
            <a:lvl5pPr marL="1474403" indent="0">
              <a:buNone/>
              <a:defRPr sz="1300" b="1"/>
            </a:lvl5pPr>
            <a:lvl6pPr marL="1843004" indent="0">
              <a:buNone/>
              <a:defRPr sz="1300" b="1"/>
            </a:lvl6pPr>
            <a:lvl7pPr marL="2211604" indent="0">
              <a:buNone/>
              <a:defRPr sz="1300" b="1"/>
            </a:lvl7pPr>
            <a:lvl8pPr marL="2580206" indent="0">
              <a:buNone/>
              <a:defRPr sz="1300" b="1"/>
            </a:lvl8pPr>
            <a:lvl9pPr marL="2948806" indent="0">
              <a:buNone/>
              <a:defRPr sz="13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78460" y="1691569"/>
            <a:ext cx="3344378" cy="3073224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3845049" y="1193977"/>
            <a:ext cx="3345692" cy="497593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8600" indent="0">
              <a:buNone/>
              <a:defRPr sz="1600" b="1"/>
            </a:lvl2pPr>
            <a:lvl3pPr marL="737202" indent="0">
              <a:buNone/>
              <a:defRPr sz="1500" b="1"/>
            </a:lvl3pPr>
            <a:lvl4pPr marL="1105803" indent="0">
              <a:buNone/>
              <a:defRPr sz="1300" b="1"/>
            </a:lvl4pPr>
            <a:lvl5pPr marL="1474403" indent="0">
              <a:buNone/>
              <a:defRPr sz="1300" b="1"/>
            </a:lvl5pPr>
            <a:lvl6pPr marL="1843004" indent="0">
              <a:buNone/>
              <a:defRPr sz="1300" b="1"/>
            </a:lvl6pPr>
            <a:lvl7pPr marL="2211604" indent="0">
              <a:buNone/>
              <a:defRPr sz="1300" b="1"/>
            </a:lvl7pPr>
            <a:lvl8pPr marL="2580206" indent="0">
              <a:buNone/>
              <a:defRPr sz="1300" b="1"/>
            </a:lvl8pPr>
            <a:lvl9pPr marL="2948806" indent="0">
              <a:buNone/>
              <a:defRPr sz="13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3845049" y="1691569"/>
            <a:ext cx="3345692" cy="3073224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6E1E-5DA8-44B4-845C-52514CD2158D}" type="datetimeFigureOut">
              <a:rPr lang="nl-NL" smtClean="0"/>
              <a:pPr/>
              <a:t>02-03-2025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2A8F-01C1-4256-80B6-FDC4C5BFAE0C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6E1E-5DA8-44B4-845C-52514CD2158D}" type="datetimeFigureOut">
              <a:rPr lang="nl-NL" smtClean="0"/>
              <a:pPr/>
              <a:t>02-03-2025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2A8F-01C1-4256-80B6-FDC4C5BFAE0C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6E1E-5DA8-44B4-845C-52514CD2158D}" type="datetimeFigureOut">
              <a:rPr lang="nl-NL" smtClean="0"/>
              <a:pPr/>
              <a:t>02-03-2025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2A8F-01C1-4256-80B6-FDC4C5BFAE0C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78460" y="213607"/>
            <a:ext cx="6812280" cy="889000"/>
          </a:xfrm>
          <a:prstGeom prst="rect">
            <a:avLst/>
          </a:prstGeom>
        </p:spPr>
        <p:txBody>
          <a:bodyPr vert="horz" lIns="73728" tIns="36864" rIns="73728" bIns="36864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78460" y="1244601"/>
            <a:ext cx="6812280" cy="3520193"/>
          </a:xfrm>
          <a:prstGeom prst="rect">
            <a:avLst/>
          </a:prstGeom>
        </p:spPr>
        <p:txBody>
          <a:bodyPr vert="horz" lIns="73728" tIns="36864" rIns="73728" bIns="36864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78460" y="4943828"/>
            <a:ext cx="1766147" cy="283986"/>
          </a:xfrm>
          <a:prstGeom prst="rect">
            <a:avLst/>
          </a:prstGeom>
        </p:spPr>
        <p:txBody>
          <a:bodyPr vert="horz" lIns="73728" tIns="36864" rIns="73728" bIns="36864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36E1E-5DA8-44B4-845C-52514CD2158D}" type="datetimeFigureOut">
              <a:rPr lang="nl-NL" smtClean="0"/>
              <a:pPr/>
              <a:t>02-03-2025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586144" y="4943828"/>
            <a:ext cx="2396913" cy="283986"/>
          </a:xfrm>
          <a:prstGeom prst="rect">
            <a:avLst/>
          </a:prstGeom>
        </p:spPr>
        <p:txBody>
          <a:bodyPr vert="horz" lIns="73728" tIns="36864" rIns="73728" bIns="36864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424593" y="4943828"/>
            <a:ext cx="1766147" cy="283986"/>
          </a:xfrm>
          <a:prstGeom prst="rect">
            <a:avLst/>
          </a:prstGeom>
        </p:spPr>
        <p:txBody>
          <a:bodyPr vert="horz" lIns="73728" tIns="36864" rIns="73728" bIns="36864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E2A8F-01C1-4256-80B6-FDC4C5BFAE0C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defTabSz="737281" rtl="0" eaLnBrk="1" latinLnBrk="0" hangingPunct="1"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6480" indent="-276480" algn="l" defTabSz="73728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99041" indent="-230400" algn="l" defTabSz="737281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21601" indent="-184320" algn="l" defTabSz="737281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90241" indent="-184320" algn="l" defTabSz="737281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882" indent="-184320" algn="l" defTabSz="737281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7522" indent="-184320" algn="l" defTabSz="737281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96162" indent="-184320" algn="l" defTabSz="737281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64803" indent="-184320" algn="l" defTabSz="737281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33443" indent="-184320" algn="l" defTabSz="737281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73728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68640" algn="l" defTabSz="73728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37281" algn="l" defTabSz="73728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05921" algn="l" defTabSz="73728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74561" algn="l" defTabSz="73728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43202" algn="l" defTabSz="73728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11842" algn="l" defTabSz="73728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80483" algn="l" defTabSz="73728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49123" algn="l" defTabSz="73728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A7A2"/>
                </a:solidFill>
              </a:rPr>
              <a:t>Make Rapport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52798FC-54FD-152B-34A2-47C8E6FFAF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123787"/>
              </p:ext>
            </p:extLst>
          </p:nvPr>
        </p:nvGraphicFramePr>
        <p:xfrm>
          <a:off x="6070600" y="187834"/>
          <a:ext cx="1175385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270000" imgH="1231900" progId="CorelDRAW.Graphic.14">
                  <p:embed/>
                </p:oleObj>
              </mc:Choice>
              <mc:Fallback>
                <p:oleObj r:id="rId2" imgW="1270000" imgH="1231900" progId="CorelDRAW.Graphic.1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39F516A-AF58-A75B-4E20-0EADEF555F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0600" y="187834"/>
                        <a:ext cx="1175385" cy="1047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5737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2800" y="457200"/>
            <a:ext cx="6090840" cy="575381"/>
          </a:xfrm>
        </p:spPr>
        <p:txBody>
          <a:bodyPr/>
          <a:lstStyle/>
          <a:p>
            <a:pPr defTabSz="328588">
              <a:defRPr/>
            </a:pPr>
            <a:r>
              <a:rPr lang="nl-NL" b="1" dirty="0" err="1">
                <a:solidFill>
                  <a:srgbClr val="0FCBC2"/>
                </a:solidFill>
              </a:rPr>
              <a:t>VAKaD</a:t>
            </a:r>
            <a:endParaRPr lang="nl-NL" b="1" dirty="0">
              <a:solidFill>
                <a:srgbClr val="0FCBC2"/>
              </a:solidFill>
            </a:endParaRPr>
          </a:p>
        </p:txBody>
      </p:sp>
      <p:sp>
        <p:nvSpPr>
          <p:cNvPr id="119810" name="Tijdelijke aanduiding voor inhoud 2"/>
          <p:cNvSpPr>
            <a:spLocks noGrp="1"/>
          </p:cNvSpPr>
          <p:nvPr>
            <p:ph idx="1"/>
          </p:nvPr>
        </p:nvSpPr>
        <p:spPr>
          <a:xfrm>
            <a:off x="1041400" y="1752600"/>
            <a:ext cx="6090840" cy="618596"/>
          </a:xfrm>
        </p:spPr>
        <p:txBody>
          <a:bodyPr/>
          <a:lstStyle/>
          <a:p>
            <a:pPr marL="0" indent="0" defTabSz="328588">
              <a:spcBef>
                <a:spcPts val="1043"/>
              </a:spcBef>
              <a:buNone/>
              <a:defRPr/>
            </a:pPr>
            <a:r>
              <a:rPr lang="nl-NL" sz="2400" dirty="0" err="1">
                <a:latin typeface="Gill Sans" charset="0"/>
                <a:ea typeface="ヒラギノ角ゴ ProN W3" charset="0"/>
                <a:cs typeface="ヒラギノ角ゴ ProN W3" charset="0"/>
              </a:rPr>
              <a:t>Each</a:t>
            </a:r>
            <a:r>
              <a:rPr lang="nl-NL" sz="2400" dirty="0">
                <a:latin typeface="Gill Sans" charset="0"/>
                <a:ea typeface="ヒラギノ角ゴ ProN W3" charset="0"/>
                <a:cs typeface="ヒラギノ角ゴ ProN W3" charset="0"/>
              </a:rPr>
              <a:t> of </a:t>
            </a:r>
            <a:r>
              <a:rPr lang="nl-NL" sz="2400" dirty="0" err="1">
                <a:latin typeface="Gill Sans" charset="0"/>
                <a:ea typeface="ヒラギノ角ゴ ProN W3" charset="0"/>
                <a:cs typeface="ヒラギノ角ゴ ProN W3" charset="0"/>
              </a:rPr>
              <a:t>us</a:t>
            </a:r>
            <a:r>
              <a:rPr lang="nl-NL" sz="2400" dirty="0">
                <a:latin typeface="Gill Sans" charset="0"/>
                <a:ea typeface="ヒラギノ角ゴ ProN W3" charset="0"/>
                <a:cs typeface="ヒラギノ角ゴ ProN W3" charset="0"/>
              </a:rPr>
              <a:t> has a </a:t>
            </a:r>
            <a:r>
              <a:rPr lang="nl-NL" sz="2400" dirty="0" err="1">
                <a:latin typeface="Gill Sans" charset="0"/>
                <a:ea typeface="ヒラギノ角ゴ ProN W3" charset="0"/>
                <a:cs typeface="ヒラギノ角ゴ ProN W3" charset="0"/>
              </a:rPr>
              <a:t>preferred</a:t>
            </a:r>
            <a:r>
              <a:rPr lang="nl-NL" sz="2400" dirty="0">
                <a:latin typeface="Gill Sans" charset="0"/>
                <a:ea typeface="ヒラギノ角ゴ ProN W3" charset="0"/>
                <a:cs typeface="ヒラギノ角ゴ ProN W3" charset="0"/>
              </a:rPr>
              <a:t> </a:t>
            </a:r>
            <a:r>
              <a:rPr lang="nl-NL" sz="2400" dirty="0" err="1">
                <a:latin typeface="Gill Sans" charset="0"/>
                <a:ea typeface="ヒラギノ角ゴ ProN W3" charset="0"/>
                <a:cs typeface="ヒラギノ角ゴ ProN W3" charset="0"/>
              </a:rPr>
              <a:t>representational</a:t>
            </a:r>
            <a:r>
              <a:rPr lang="nl-NL" sz="2400" dirty="0">
                <a:latin typeface="Gill Sans" charset="0"/>
                <a:ea typeface="ヒラギノ角ゴ ProN W3" charset="0"/>
                <a:cs typeface="ヒラギノ角ゴ ProN W3" charset="0"/>
              </a:rPr>
              <a:t> system (</a:t>
            </a:r>
            <a:r>
              <a:rPr lang="nl-NL" sz="2400" dirty="0" err="1">
                <a:latin typeface="Gill Sans" charset="0"/>
                <a:ea typeface="ヒラギノ角ゴ ProN W3" charset="0"/>
                <a:cs typeface="ヒラギノ角ゴ ProN W3" charset="0"/>
              </a:rPr>
              <a:t>visual</a:t>
            </a:r>
            <a:r>
              <a:rPr lang="nl-NL" sz="2400" dirty="0">
                <a:latin typeface="Gill Sans" charset="0"/>
                <a:ea typeface="ヒラギノ角ゴ ProN W3" charset="0"/>
                <a:cs typeface="ヒラギノ角ゴ ProN W3" charset="0"/>
              </a:rPr>
              <a:t>, </a:t>
            </a:r>
            <a:r>
              <a:rPr lang="nl-NL" sz="2400" dirty="0" err="1">
                <a:latin typeface="Gill Sans" charset="0"/>
                <a:ea typeface="ヒラギノ角ゴ ProN W3" charset="0"/>
                <a:cs typeface="ヒラギノ角ゴ ProN W3" charset="0"/>
              </a:rPr>
              <a:t>auditory</a:t>
            </a:r>
            <a:r>
              <a:rPr lang="nl-NL" sz="2400" dirty="0">
                <a:latin typeface="Gill Sans" charset="0"/>
                <a:ea typeface="ヒラギノ角ゴ ProN W3" charset="0"/>
                <a:cs typeface="ヒラギノ角ゴ ProN W3" charset="0"/>
              </a:rPr>
              <a:t>, </a:t>
            </a:r>
            <a:r>
              <a:rPr lang="nl-NL" sz="2400" dirty="0" err="1">
                <a:latin typeface="Gill Sans" charset="0"/>
                <a:ea typeface="ヒラギノ角ゴ ProN W3" charset="0"/>
                <a:cs typeface="ヒラギノ角ゴ ProN W3" charset="0"/>
              </a:rPr>
              <a:t>kinesthetic</a:t>
            </a:r>
            <a:r>
              <a:rPr lang="nl-NL" sz="2400" dirty="0">
                <a:latin typeface="Gill Sans" charset="0"/>
                <a:ea typeface="ヒラギノ角ゴ ProN W3" charset="0"/>
                <a:cs typeface="ヒラギノ角ゴ ProN W3" charset="0"/>
              </a:rPr>
              <a:t> or digital (</a:t>
            </a:r>
            <a:r>
              <a:rPr lang="nl-NL" sz="2400" dirty="0" err="1">
                <a:latin typeface="Gill Sans" charset="0"/>
                <a:ea typeface="ヒラギノ角ゴ ProN W3" charset="0"/>
                <a:cs typeface="ヒラギノ角ゴ ProN W3" charset="0"/>
              </a:rPr>
              <a:t>auditory</a:t>
            </a:r>
            <a:r>
              <a:rPr lang="nl-NL" sz="2400" dirty="0">
                <a:latin typeface="Gill Sans" charset="0"/>
                <a:ea typeface="ヒラギノ角ゴ ProN W3" charset="0"/>
                <a:cs typeface="ヒラギノ角ゴ ProN W3" charset="0"/>
              </a:rPr>
              <a:t> digital) - </a:t>
            </a:r>
            <a:r>
              <a:rPr lang="nl-NL" sz="2400" dirty="0" err="1">
                <a:latin typeface="Gill Sans" charset="0"/>
                <a:ea typeface="ヒラギノ角ゴ ProN W3" charset="0"/>
                <a:cs typeface="ヒラギノ角ゴ ProN W3" charset="0"/>
              </a:rPr>
              <a:t>often</a:t>
            </a:r>
            <a:r>
              <a:rPr lang="nl-NL" sz="2400" dirty="0">
                <a:latin typeface="Gill Sans" charset="0"/>
                <a:ea typeface="ヒラギノ角ゴ ProN W3" charset="0"/>
                <a:cs typeface="ヒラギノ角ゴ ProN W3" charset="0"/>
              </a:rPr>
              <a:t> </a:t>
            </a:r>
            <a:r>
              <a:rPr lang="nl-NL" sz="2400" dirty="0" err="1">
                <a:latin typeface="Gill Sans" charset="0"/>
                <a:ea typeface="ヒラギノ角ゴ ProN W3" charset="0"/>
                <a:cs typeface="ヒラギノ角ゴ ProN W3" charset="0"/>
              </a:rPr>
              <a:t>referred</a:t>
            </a:r>
            <a:r>
              <a:rPr lang="nl-NL" sz="2400" dirty="0">
                <a:latin typeface="Gill Sans" charset="0"/>
                <a:ea typeface="ヒラギノ角ゴ ProN W3" charset="0"/>
                <a:cs typeface="ヒラギノ角ゴ ProN W3" charset="0"/>
              </a:rPr>
              <a:t> </a:t>
            </a:r>
            <a:r>
              <a:rPr lang="nl-NL" sz="2400" dirty="0" err="1">
                <a:latin typeface="Gill Sans" charset="0"/>
                <a:ea typeface="ヒラギノ角ゴ ProN W3" charset="0"/>
                <a:cs typeface="ヒラギノ角ゴ ProN W3" charset="0"/>
              </a:rPr>
              <a:t>to</a:t>
            </a:r>
            <a:r>
              <a:rPr lang="nl-NL" sz="2400" dirty="0">
                <a:latin typeface="Gill Sans" charset="0"/>
                <a:ea typeface="ヒラギノ角ゴ ProN W3" charset="0"/>
                <a:cs typeface="ヒラギノ角ゴ ProN W3" charset="0"/>
              </a:rPr>
              <a:t> as </a:t>
            </a:r>
            <a:r>
              <a:rPr lang="nl-NL" sz="2400" dirty="0" err="1">
                <a:latin typeface="Gill Sans" charset="0"/>
                <a:ea typeface="ヒラギノ角ゴ ProN W3" charset="0"/>
                <a:cs typeface="ヒラギノ角ゴ ProN W3" charset="0"/>
              </a:rPr>
              <a:t>VAKaD</a:t>
            </a:r>
            <a:r>
              <a:rPr lang="nl-NL" sz="2400" dirty="0">
                <a:latin typeface="Gill Sans" charset="0"/>
                <a:ea typeface="ヒラギノ角ゴ ProN W3" charset="0"/>
                <a:cs typeface="ヒラギノ角ゴ ProN W3" charset="0"/>
              </a:rPr>
              <a:t>).</a:t>
            </a:r>
          </a:p>
          <a:p>
            <a:pPr marL="0" indent="0" defTabSz="328588">
              <a:spcBef>
                <a:spcPts val="1043"/>
              </a:spcBef>
              <a:buNone/>
              <a:defRPr/>
            </a:pPr>
            <a:r>
              <a:rPr lang="nl-NL" dirty="0">
                <a:latin typeface="Gill Sans" charset="0"/>
                <a:ea typeface="ヒラギノ角ゴ ProN W3" charset="0"/>
                <a:cs typeface="ヒラギノ角ゴ ProN W3" charset="0"/>
              </a:rPr>
              <a:t> </a:t>
            </a:r>
          </a:p>
          <a:p>
            <a:pPr marL="0" indent="0" defTabSz="328588">
              <a:spcBef>
                <a:spcPts val="1043"/>
              </a:spcBef>
              <a:buNone/>
              <a:defRPr/>
            </a:pPr>
            <a:endParaRPr lang="nl-NL" dirty="0"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1041400" y="3505200"/>
            <a:ext cx="5235363" cy="1182444"/>
          </a:xfrm>
          <a:prstGeom prst="rect">
            <a:avLst/>
          </a:prstGeom>
        </p:spPr>
        <p:txBody>
          <a:bodyPr lIns="73728" tIns="36864" rIns="73728" bIns="36864">
            <a:spAutoFit/>
          </a:bodyPr>
          <a:lstStyle/>
          <a:p>
            <a:pPr>
              <a:defRPr/>
            </a:pPr>
            <a:r>
              <a:rPr lang="nl-NL" dirty="0">
                <a:solidFill>
                  <a:srgbClr val="00A7A2"/>
                </a:solidFill>
                <a:latin typeface="+mn-lt"/>
              </a:rPr>
              <a:t>For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example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,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when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learning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something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new,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some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of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us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may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prefer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to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see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it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or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imagine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it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performed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,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others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need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to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hear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how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to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do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it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,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others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need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to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get a feeling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for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it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,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and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yet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others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have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to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make sense of it.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A1663AA-5556-1C7A-6CCB-CAE18B4DE3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123787"/>
              </p:ext>
            </p:extLst>
          </p:nvPr>
        </p:nvGraphicFramePr>
        <p:xfrm>
          <a:off x="6070600" y="187834"/>
          <a:ext cx="1175385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270000" imgH="1231900" progId="CorelDRAW.Graphic.14">
                  <p:embed/>
                </p:oleObj>
              </mc:Choice>
              <mc:Fallback>
                <p:oleObj r:id="rId2" imgW="1270000" imgH="1231900" progId="CorelDRAW.Graphic.1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39F516A-AF58-A75B-4E20-0EADEF555F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0600" y="187834"/>
                        <a:ext cx="1175385" cy="1047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1448615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9837" y="491419"/>
            <a:ext cx="6090840" cy="809978"/>
          </a:xfrm>
        </p:spPr>
        <p:txBody>
          <a:bodyPr/>
          <a:lstStyle/>
          <a:p>
            <a:pPr defTabSz="328588">
              <a:defRPr/>
            </a:pPr>
            <a:r>
              <a:rPr lang="nl-NL" b="1" dirty="0">
                <a:solidFill>
                  <a:srgbClr val="0FCBC2"/>
                </a:solidFill>
              </a:rPr>
              <a:t>Visual</a:t>
            </a:r>
          </a:p>
        </p:txBody>
      </p:sp>
      <p:sp>
        <p:nvSpPr>
          <p:cNvPr id="4" name="Rechthoek 3"/>
          <p:cNvSpPr/>
          <p:nvPr/>
        </p:nvSpPr>
        <p:spPr>
          <a:xfrm>
            <a:off x="1093329" y="2111375"/>
            <a:ext cx="5590170" cy="1182444"/>
          </a:xfrm>
          <a:prstGeom prst="rect">
            <a:avLst/>
          </a:prstGeom>
        </p:spPr>
        <p:txBody>
          <a:bodyPr lIns="73728" tIns="36864" rIns="73728" bIns="36864">
            <a:spAutoFit/>
          </a:bodyPr>
          <a:lstStyle/>
          <a:p>
            <a:pPr>
              <a:defRPr/>
            </a:pPr>
            <a:r>
              <a:rPr lang="nl-NL" dirty="0" err="1">
                <a:solidFill>
                  <a:srgbClr val="00A7A2"/>
                </a:solidFill>
                <a:latin typeface="+mn-lt"/>
              </a:rPr>
              <a:t>Memorize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by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seeing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pictures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and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are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less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distracted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by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noise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.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Often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have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trouble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remembering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and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are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bored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by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long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verbal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instructions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because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their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mind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may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wander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.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They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are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interested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by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how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the program looks.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267274A-102F-19BD-7E40-E0620AAB0B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123787"/>
              </p:ext>
            </p:extLst>
          </p:nvPr>
        </p:nvGraphicFramePr>
        <p:xfrm>
          <a:off x="6070600" y="187834"/>
          <a:ext cx="1175385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270000" imgH="1231900" progId="CorelDRAW.Graphic.14">
                  <p:embed/>
                </p:oleObj>
              </mc:Choice>
              <mc:Fallback>
                <p:oleObj r:id="rId2" imgW="1270000" imgH="1231900" progId="CorelDRAW.Graphic.1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39F516A-AF58-A75B-4E20-0EADEF555F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0600" y="187834"/>
                        <a:ext cx="1175385" cy="1047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859956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09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86" y="622300"/>
            <a:ext cx="5782028" cy="4079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04FE3A40-00D2-BFF9-8642-AE28C04032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123787"/>
              </p:ext>
            </p:extLst>
          </p:nvPr>
        </p:nvGraphicFramePr>
        <p:xfrm>
          <a:off x="6070600" y="187834"/>
          <a:ext cx="1175385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270000" imgH="1231900" progId="CorelDRAW.Graphic.14">
                  <p:embed/>
                </p:oleObj>
              </mc:Choice>
              <mc:Fallback>
                <p:oleObj r:id="rId3" imgW="1270000" imgH="1231900" progId="CorelDRAW.Graphic.1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39F516A-AF58-A75B-4E20-0EADEF555F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0600" y="187834"/>
                        <a:ext cx="1175385" cy="1047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0574698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6600" y="228600"/>
            <a:ext cx="6090840" cy="535869"/>
          </a:xfrm>
        </p:spPr>
        <p:txBody>
          <a:bodyPr/>
          <a:lstStyle/>
          <a:p>
            <a:pPr defTabSz="328588">
              <a:defRPr/>
            </a:pPr>
            <a:r>
              <a:rPr lang="nl-NL" b="1" dirty="0">
                <a:solidFill>
                  <a:srgbClr val="0FCBC2"/>
                </a:solidFill>
              </a:rPr>
              <a:t>Visual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36600" y="1066800"/>
            <a:ext cx="6090840" cy="617361"/>
          </a:xfrm>
        </p:spPr>
        <p:txBody>
          <a:bodyPr/>
          <a:lstStyle/>
          <a:p>
            <a:pPr marL="0" indent="0" defTabSz="328588">
              <a:spcBef>
                <a:spcPts val="1043"/>
              </a:spcBef>
              <a:buNone/>
              <a:defRPr/>
            </a:pPr>
            <a:r>
              <a:rPr lang="nl-NL" dirty="0"/>
              <a:t>People </a:t>
            </a:r>
            <a:r>
              <a:rPr lang="nl-NL" dirty="0" err="1"/>
              <a:t>with</a:t>
            </a:r>
            <a:r>
              <a:rPr lang="nl-NL" dirty="0"/>
              <a:t> a </a:t>
            </a:r>
            <a:r>
              <a:rPr lang="nl-NL" dirty="0" err="1"/>
              <a:t>visual</a:t>
            </a:r>
            <a:r>
              <a:rPr lang="nl-NL" dirty="0"/>
              <a:t> </a:t>
            </a:r>
            <a:r>
              <a:rPr lang="nl-NL" dirty="0" err="1"/>
              <a:t>preference</a:t>
            </a:r>
            <a:r>
              <a:rPr lang="nl-NL" dirty="0"/>
              <a:t>, </a:t>
            </a:r>
            <a:r>
              <a:rPr lang="nl-NL" dirty="0" err="1"/>
              <a:t>will</a:t>
            </a:r>
            <a:r>
              <a:rPr lang="nl-NL" dirty="0"/>
              <a:t> </a:t>
            </a:r>
            <a:r>
              <a:rPr lang="nl-NL" dirty="0" err="1"/>
              <a:t>tend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:</a:t>
            </a:r>
          </a:p>
          <a:p>
            <a:pPr marL="250796" indent="-250796" defTabSz="328588">
              <a:spcBef>
                <a:spcPts val="1043"/>
              </a:spcBef>
              <a:defRPr/>
            </a:pPr>
            <a:r>
              <a:rPr lang="nl-NL" sz="2400" dirty="0"/>
              <a:t>Be </a:t>
            </a:r>
            <a:r>
              <a:rPr lang="nl-NL" sz="2400" dirty="0" err="1"/>
              <a:t>organized</a:t>
            </a:r>
            <a:r>
              <a:rPr lang="nl-NL" sz="2400" dirty="0"/>
              <a:t>, </a:t>
            </a:r>
            <a:r>
              <a:rPr lang="nl-NL" sz="2400" dirty="0" err="1"/>
              <a:t>neat</a:t>
            </a:r>
            <a:r>
              <a:rPr lang="nl-NL" sz="2400" dirty="0"/>
              <a:t> </a:t>
            </a:r>
            <a:r>
              <a:rPr lang="nl-NL" sz="2400" dirty="0" err="1"/>
              <a:t>and</a:t>
            </a:r>
            <a:r>
              <a:rPr lang="nl-NL" sz="2400" dirty="0"/>
              <a:t> well-</a:t>
            </a:r>
            <a:r>
              <a:rPr lang="nl-NL" sz="2400" dirty="0" err="1"/>
              <a:t>groomed</a:t>
            </a:r>
            <a:r>
              <a:rPr lang="nl-NL" sz="2400" dirty="0"/>
              <a:t>. </a:t>
            </a:r>
          </a:p>
          <a:p>
            <a:pPr marL="250796" indent="-250796" defTabSz="328588">
              <a:spcBef>
                <a:spcPts val="1043"/>
              </a:spcBef>
              <a:defRPr/>
            </a:pPr>
            <a:r>
              <a:rPr lang="nl-NL" sz="2400" dirty="0" err="1"/>
              <a:t>Use</a:t>
            </a:r>
            <a:r>
              <a:rPr lang="nl-NL" sz="2400" dirty="0"/>
              <a:t> </a:t>
            </a:r>
            <a:r>
              <a:rPr lang="nl-NL" sz="2400" i="1" dirty="0" err="1"/>
              <a:t>visualization</a:t>
            </a:r>
            <a:r>
              <a:rPr lang="nl-NL" sz="2400" dirty="0"/>
              <a:t> </a:t>
            </a:r>
            <a:r>
              <a:rPr lang="nl-NL" sz="2400" dirty="0" err="1"/>
              <a:t>for</a:t>
            </a:r>
            <a:r>
              <a:rPr lang="nl-NL" sz="2400" dirty="0"/>
              <a:t> memory </a:t>
            </a:r>
            <a:r>
              <a:rPr lang="nl-NL" sz="2400" dirty="0" err="1"/>
              <a:t>and</a:t>
            </a:r>
            <a:r>
              <a:rPr lang="nl-NL" sz="2400" dirty="0"/>
              <a:t> </a:t>
            </a:r>
            <a:r>
              <a:rPr lang="nl-NL" sz="2400" dirty="0" err="1"/>
              <a:t>decision</a:t>
            </a:r>
            <a:r>
              <a:rPr lang="nl-NL" sz="2400" dirty="0"/>
              <a:t> making - </a:t>
            </a:r>
            <a:r>
              <a:rPr lang="nl-NL" sz="2400" dirty="0" err="1"/>
              <a:t>often</a:t>
            </a:r>
            <a:r>
              <a:rPr lang="nl-NL" sz="2400" dirty="0"/>
              <a:t> </a:t>
            </a:r>
            <a:r>
              <a:rPr lang="nl-NL" sz="2400" dirty="0" err="1"/>
              <a:t>getting</a:t>
            </a:r>
            <a:r>
              <a:rPr lang="nl-NL" sz="2400" dirty="0"/>
              <a:t> </a:t>
            </a:r>
            <a:r>
              <a:rPr lang="nl-NL" sz="2400" i="1" dirty="0" err="1"/>
              <a:t>insights</a:t>
            </a:r>
            <a:r>
              <a:rPr lang="nl-NL" sz="2400" dirty="0"/>
              <a:t> </a:t>
            </a:r>
            <a:r>
              <a:rPr lang="nl-NL" sz="2400" dirty="0" err="1"/>
              <a:t>about</a:t>
            </a:r>
            <a:r>
              <a:rPr lang="nl-NL" sz="2400" dirty="0"/>
              <a:t> </a:t>
            </a:r>
            <a:r>
              <a:rPr lang="nl-NL" sz="2400" dirty="0" err="1"/>
              <a:t>something</a:t>
            </a:r>
            <a:r>
              <a:rPr lang="nl-NL" sz="2400" dirty="0"/>
              <a:t>.</a:t>
            </a:r>
          </a:p>
          <a:p>
            <a:pPr marL="250796" indent="-250796" defTabSz="328588">
              <a:spcBef>
                <a:spcPts val="1043"/>
              </a:spcBef>
              <a:defRPr/>
            </a:pPr>
            <a:r>
              <a:rPr lang="nl-NL" sz="2400" dirty="0" err="1"/>
              <a:t>Speak</a:t>
            </a:r>
            <a:r>
              <a:rPr lang="nl-NL" sz="2400" dirty="0"/>
              <a:t> </a:t>
            </a:r>
            <a:r>
              <a:rPr lang="nl-NL" sz="2400" dirty="0" err="1"/>
              <a:t>faster</a:t>
            </a:r>
            <a:r>
              <a:rPr lang="nl-NL" sz="2400" dirty="0"/>
              <a:t> </a:t>
            </a:r>
            <a:r>
              <a:rPr lang="nl-NL" sz="2400" dirty="0" err="1"/>
              <a:t>than</a:t>
            </a:r>
            <a:r>
              <a:rPr lang="nl-NL" sz="2400" dirty="0"/>
              <a:t> the </a:t>
            </a:r>
            <a:r>
              <a:rPr lang="nl-NL" sz="2400" dirty="0" err="1"/>
              <a:t>general</a:t>
            </a:r>
            <a:r>
              <a:rPr lang="nl-NL" sz="2400" dirty="0"/>
              <a:t> </a:t>
            </a:r>
            <a:r>
              <a:rPr lang="nl-NL" sz="2400" dirty="0" err="1"/>
              <a:t>population</a:t>
            </a:r>
            <a:r>
              <a:rPr lang="nl-NL" sz="2400" dirty="0"/>
              <a:t>. </a:t>
            </a:r>
          </a:p>
          <a:p>
            <a:pPr marL="250796" indent="-250796" defTabSz="328588">
              <a:spcBef>
                <a:spcPts val="1043"/>
              </a:spcBef>
              <a:defRPr/>
            </a:pPr>
            <a:r>
              <a:rPr lang="nl-NL" sz="2400" dirty="0" err="1"/>
              <a:t>Remember</a:t>
            </a:r>
            <a:r>
              <a:rPr lang="nl-NL" sz="2400" dirty="0"/>
              <a:t> </a:t>
            </a:r>
            <a:r>
              <a:rPr lang="nl-NL" sz="2400" i="1" dirty="0" err="1"/>
              <a:t>faces</a:t>
            </a:r>
            <a:r>
              <a:rPr lang="nl-NL" sz="2400" dirty="0"/>
              <a:t> more </a:t>
            </a:r>
            <a:r>
              <a:rPr lang="nl-NL" sz="2400" dirty="0" err="1"/>
              <a:t>easily</a:t>
            </a:r>
            <a:r>
              <a:rPr lang="nl-NL" sz="2400" dirty="0"/>
              <a:t> </a:t>
            </a:r>
            <a:r>
              <a:rPr lang="nl-NL" sz="2400" dirty="0" err="1"/>
              <a:t>than</a:t>
            </a:r>
            <a:r>
              <a:rPr lang="nl-NL" sz="2400" dirty="0"/>
              <a:t> </a:t>
            </a:r>
            <a:r>
              <a:rPr lang="nl-NL" sz="2400" dirty="0" err="1"/>
              <a:t>names</a:t>
            </a:r>
            <a:r>
              <a:rPr lang="nl-NL" sz="2400" dirty="0"/>
              <a:t>.</a:t>
            </a:r>
          </a:p>
          <a:p>
            <a:pPr marL="0" indent="0" defTabSz="328588">
              <a:spcBef>
                <a:spcPts val="1043"/>
              </a:spcBef>
              <a:buNone/>
              <a:defRPr/>
            </a:pPr>
            <a:endParaRPr lang="nl-NL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08A79AB-DDE1-D18C-DBCE-BAB033EDCE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123787"/>
              </p:ext>
            </p:extLst>
          </p:nvPr>
        </p:nvGraphicFramePr>
        <p:xfrm>
          <a:off x="6070600" y="187834"/>
          <a:ext cx="1175385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270000" imgH="1231900" progId="CorelDRAW.Graphic.14">
                  <p:embed/>
                </p:oleObj>
              </mc:Choice>
              <mc:Fallback>
                <p:oleObj r:id="rId2" imgW="1270000" imgH="1231900" progId="CorelDRAW.Graphic.1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39F516A-AF58-A75B-4E20-0EADEF555F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0600" y="187834"/>
                        <a:ext cx="1175385" cy="1047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735444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6600" y="228600"/>
            <a:ext cx="6090840" cy="535869"/>
          </a:xfrm>
        </p:spPr>
        <p:txBody>
          <a:bodyPr/>
          <a:lstStyle/>
          <a:p>
            <a:pPr defTabSz="328588">
              <a:defRPr/>
            </a:pPr>
            <a:r>
              <a:rPr lang="nl-NL" b="1" dirty="0">
                <a:solidFill>
                  <a:srgbClr val="0FCBC2"/>
                </a:solidFill>
              </a:rPr>
              <a:t>Visual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9400" y="1066800"/>
            <a:ext cx="6934200" cy="617361"/>
          </a:xfrm>
        </p:spPr>
        <p:txBody>
          <a:bodyPr/>
          <a:lstStyle/>
          <a:p>
            <a:pPr marL="0" indent="0" defTabSz="328588">
              <a:spcBef>
                <a:spcPts val="1043"/>
              </a:spcBef>
              <a:buNone/>
              <a:defRPr/>
            </a:pPr>
            <a:r>
              <a:rPr lang="nl-NL" dirty="0"/>
              <a:t>People </a:t>
            </a:r>
            <a:r>
              <a:rPr lang="nl-NL" dirty="0" err="1"/>
              <a:t>with</a:t>
            </a:r>
            <a:r>
              <a:rPr lang="nl-NL" dirty="0"/>
              <a:t> a </a:t>
            </a:r>
            <a:r>
              <a:rPr lang="nl-NL" dirty="0" err="1"/>
              <a:t>visual</a:t>
            </a:r>
            <a:r>
              <a:rPr lang="nl-NL" dirty="0"/>
              <a:t> </a:t>
            </a:r>
            <a:r>
              <a:rPr lang="nl-NL" dirty="0" err="1"/>
              <a:t>preference</a:t>
            </a:r>
            <a:r>
              <a:rPr lang="nl-NL" dirty="0"/>
              <a:t>, </a:t>
            </a:r>
          </a:p>
          <a:p>
            <a:pPr marL="0" indent="0" defTabSz="328588">
              <a:spcBef>
                <a:spcPts val="1043"/>
              </a:spcBef>
              <a:buNone/>
              <a:defRPr/>
            </a:pPr>
            <a:r>
              <a:rPr lang="nl-NL" dirty="0" err="1"/>
              <a:t>will</a:t>
            </a:r>
            <a:r>
              <a:rPr lang="nl-NL" dirty="0"/>
              <a:t> </a:t>
            </a:r>
            <a:r>
              <a:rPr lang="nl-NL" dirty="0" err="1"/>
              <a:t>tend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:</a:t>
            </a:r>
          </a:p>
          <a:p>
            <a:pPr marL="250796" indent="-250796" defTabSz="328588">
              <a:spcBef>
                <a:spcPts val="1043"/>
              </a:spcBef>
              <a:defRPr/>
            </a:pPr>
            <a:r>
              <a:rPr lang="nl-NL" sz="2400" dirty="0"/>
              <a:t>Prefer in-person </a:t>
            </a:r>
            <a:r>
              <a:rPr lang="nl-NL" sz="2400" dirty="0" err="1"/>
              <a:t>interactions</a:t>
            </a:r>
            <a:r>
              <a:rPr lang="nl-NL" sz="2400" dirty="0"/>
              <a:t> - </a:t>
            </a:r>
            <a:r>
              <a:rPr lang="nl-NL" sz="2400" dirty="0" err="1"/>
              <a:t>to</a:t>
            </a:r>
            <a:r>
              <a:rPr lang="nl-NL" sz="2400" dirty="0"/>
              <a:t> </a:t>
            </a:r>
            <a:r>
              <a:rPr lang="nl-NL" sz="2400" i="1" dirty="0" err="1"/>
              <a:t>see</a:t>
            </a:r>
            <a:r>
              <a:rPr lang="nl-NL" sz="2400" dirty="0"/>
              <a:t> the </a:t>
            </a:r>
            <a:r>
              <a:rPr lang="nl-NL" sz="2400" dirty="0" err="1"/>
              <a:t>other</a:t>
            </a:r>
            <a:r>
              <a:rPr lang="nl-NL" sz="2400" dirty="0"/>
              <a:t> person </a:t>
            </a:r>
            <a:r>
              <a:rPr lang="nl-NL" sz="2400" dirty="0" err="1"/>
              <a:t>and</a:t>
            </a:r>
            <a:r>
              <a:rPr lang="nl-NL" sz="2400" dirty="0"/>
              <a:t> his/her </a:t>
            </a:r>
            <a:r>
              <a:rPr lang="nl-NL" sz="2400" dirty="0" err="1"/>
              <a:t>reactions</a:t>
            </a:r>
            <a:r>
              <a:rPr lang="nl-NL" sz="2400" dirty="0"/>
              <a:t>.</a:t>
            </a:r>
          </a:p>
          <a:p>
            <a:pPr marL="250796" indent="-250796" defTabSz="328588">
              <a:spcBef>
                <a:spcPts val="1043"/>
              </a:spcBef>
              <a:defRPr/>
            </a:pPr>
            <a:r>
              <a:rPr lang="nl-NL" sz="2400" dirty="0"/>
              <a:t>Want </a:t>
            </a:r>
            <a:r>
              <a:rPr lang="nl-NL" sz="2400" dirty="0" err="1"/>
              <a:t>to</a:t>
            </a:r>
            <a:r>
              <a:rPr lang="nl-NL" sz="2400" dirty="0"/>
              <a:t> </a:t>
            </a:r>
            <a:r>
              <a:rPr lang="nl-NL" sz="2400" i="1" dirty="0" err="1"/>
              <a:t>see</a:t>
            </a:r>
            <a:r>
              <a:rPr lang="nl-NL" sz="2400" dirty="0"/>
              <a:t> or </a:t>
            </a:r>
            <a:r>
              <a:rPr lang="nl-NL" sz="2400" dirty="0" err="1"/>
              <a:t>be</a:t>
            </a:r>
            <a:r>
              <a:rPr lang="nl-NL" sz="2400" dirty="0"/>
              <a:t> </a:t>
            </a:r>
            <a:r>
              <a:rPr lang="nl-NL" sz="2400" i="1" dirty="0" err="1"/>
              <a:t>shown</a:t>
            </a:r>
            <a:r>
              <a:rPr lang="nl-NL" sz="2400" dirty="0"/>
              <a:t> </a:t>
            </a:r>
            <a:r>
              <a:rPr lang="nl-NL" sz="2400" dirty="0" err="1"/>
              <a:t>concepts</a:t>
            </a:r>
            <a:r>
              <a:rPr lang="nl-NL" sz="2400" dirty="0"/>
              <a:t>, </a:t>
            </a:r>
            <a:r>
              <a:rPr lang="nl-NL" sz="2400" dirty="0" err="1"/>
              <a:t>ideas</a:t>
            </a:r>
            <a:r>
              <a:rPr lang="nl-NL" sz="2400" dirty="0"/>
              <a:t> or </a:t>
            </a:r>
            <a:r>
              <a:rPr lang="nl-NL" sz="2400" dirty="0" err="1"/>
              <a:t>how</a:t>
            </a:r>
            <a:r>
              <a:rPr lang="nl-NL" sz="2400" dirty="0"/>
              <a:t> </a:t>
            </a:r>
            <a:r>
              <a:rPr lang="nl-NL" sz="2400" dirty="0" err="1"/>
              <a:t>something</a:t>
            </a:r>
            <a:r>
              <a:rPr lang="nl-NL" sz="2400" dirty="0"/>
              <a:t> is </a:t>
            </a:r>
            <a:r>
              <a:rPr lang="nl-NL" sz="2400" dirty="0" err="1"/>
              <a:t>done</a:t>
            </a:r>
            <a:r>
              <a:rPr lang="nl-NL" sz="2400" dirty="0"/>
              <a:t>.</a:t>
            </a:r>
          </a:p>
          <a:p>
            <a:pPr marL="250796" indent="-250796" defTabSz="328588">
              <a:spcBef>
                <a:spcPts val="1043"/>
              </a:spcBef>
              <a:defRPr/>
            </a:pPr>
            <a:r>
              <a:rPr lang="nl-NL" sz="2400" dirty="0"/>
              <a:t>Want </a:t>
            </a:r>
            <a:r>
              <a:rPr lang="nl-NL" sz="2400" dirty="0" err="1"/>
              <a:t>to</a:t>
            </a:r>
            <a:r>
              <a:rPr lang="nl-NL" sz="2400" dirty="0"/>
              <a:t> </a:t>
            </a:r>
            <a:r>
              <a:rPr lang="nl-NL" sz="2400" i="1" dirty="0" err="1"/>
              <a:t>see</a:t>
            </a:r>
            <a:r>
              <a:rPr lang="nl-NL" sz="2400" dirty="0"/>
              <a:t> the big </a:t>
            </a:r>
            <a:r>
              <a:rPr lang="nl-NL" sz="2400" i="1" dirty="0"/>
              <a:t>picture</a:t>
            </a:r>
            <a:r>
              <a:rPr lang="nl-NL" sz="2400" dirty="0"/>
              <a:t>.</a:t>
            </a:r>
          </a:p>
          <a:p>
            <a:pPr marL="250796" indent="-250796" defTabSz="328588">
              <a:spcBef>
                <a:spcPts val="1043"/>
              </a:spcBef>
              <a:defRPr/>
            </a:pPr>
            <a:r>
              <a:rPr lang="nl-NL" sz="2400" dirty="0"/>
              <a:t>Be </a:t>
            </a:r>
            <a:r>
              <a:rPr lang="nl-NL" sz="2400" dirty="0" err="1"/>
              <a:t>distracted</a:t>
            </a:r>
            <a:r>
              <a:rPr lang="nl-NL" sz="2400" dirty="0"/>
              <a:t> </a:t>
            </a:r>
            <a:r>
              <a:rPr lang="nl-NL" sz="2400" dirty="0" err="1"/>
              <a:t>by</a:t>
            </a:r>
            <a:r>
              <a:rPr lang="nl-NL" sz="2400" dirty="0"/>
              <a:t> </a:t>
            </a:r>
            <a:r>
              <a:rPr lang="nl-NL" sz="2400" i="1" dirty="0" err="1"/>
              <a:t>visual</a:t>
            </a:r>
            <a:r>
              <a:rPr lang="nl-NL" sz="2400" dirty="0"/>
              <a:t> </a:t>
            </a:r>
            <a:r>
              <a:rPr lang="nl-NL" sz="2400" dirty="0" err="1"/>
              <a:t>activity</a:t>
            </a:r>
            <a:r>
              <a:rPr lang="nl-NL" sz="2400" dirty="0"/>
              <a:t> </a:t>
            </a:r>
            <a:r>
              <a:rPr lang="nl-NL" sz="2400" dirty="0" err="1"/>
              <a:t>and</a:t>
            </a:r>
            <a:r>
              <a:rPr lang="nl-NL" sz="2400" dirty="0"/>
              <a:t> </a:t>
            </a:r>
            <a:r>
              <a:rPr lang="nl-NL" sz="2400" dirty="0" err="1"/>
              <a:t>less</a:t>
            </a:r>
            <a:r>
              <a:rPr lang="nl-NL" sz="2400" dirty="0"/>
              <a:t> </a:t>
            </a:r>
            <a:r>
              <a:rPr lang="nl-NL" sz="2400" dirty="0" err="1"/>
              <a:t>so</a:t>
            </a:r>
            <a:r>
              <a:rPr lang="nl-NL" sz="2400" dirty="0"/>
              <a:t> </a:t>
            </a:r>
            <a:r>
              <a:rPr lang="nl-NL" sz="2400" dirty="0" err="1"/>
              <a:t>by</a:t>
            </a:r>
            <a:r>
              <a:rPr lang="nl-NL" sz="2400" dirty="0"/>
              <a:t> </a:t>
            </a:r>
            <a:r>
              <a:rPr lang="nl-NL" sz="2400" dirty="0" err="1"/>
              <a:t>noise</a:t>
            </a:r>
            <a:r>
              <a:rPr lang="nl-NL" sz="2400" dirty="0"/>
              <a:t>.</a:t>
            </a:r>
          </a:p>
          <a:p>
            <a:pPr marL="250796" indent="-250796" defTabSz="328588">
              <a:spcBef>
                <a:spcPts val="1043"/>
              </a:spcBef>
              <a:defRPr/>
            </a:pPr>
            <a:endParaRPr lang="nl-NL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9EAC9F0-1482-BA58-6CA4-A9F95E145B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123787"/>
              </p:ext>
            </p:extLst>
          </p:nvPr>
        </p:nvGraphicFramePr>
        <p:xfrm>
          <a:off x="6070600" y="187834"/>
          <a:ext cx="1175385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270000" imgH="1231900" progId="CorelDRAW.Graphic.14">
                  <p:embed/>
                </p:oleObj>
              </mc:Choice>
              <mc:Fallback>
                <p:oleObj r:id="rId2" imgW="1270000" imgH="1231900" progId="CorelDRAW.Graphic.1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39F516A-AF58-A75B-4E20-0EADEF555F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0600" y="187834"/>
                        <a:ext cx="1175385" cy="1047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7583161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6600" y="304800"/>
            <a:ext cx="6090840" cy="496358"/>
          </a:xfrm>
        </p:spPr>
        <p:txBody>
          <a:bodyPr/>
          <a:lstStyle/>
          <a:p>
            <a:pPr defTabSz="328588">
              <a:defRPr/>
            </a:pPr>
            <a:r>
              <a:rPr lang="nl-NL" b="1" dirty="0" err="1">
                <a:solidFill>
                  <a:srgbClr val="0FCBC2"/>
                </a:solidFill>
              </a:rPr>
              <a:t>Auditory</a:t>
            </a:r>
            <a:endParaRPr lang="nl-NL" b="1" dirty="0">
              <a:solidFill>
                <a:srgbClr val="0FCBC2"/>
              </a:solidFill>
            </a:endParaRPr>
          </a:p>
        </p:txBody>
      </p:sp>
      <p:sp>
        <p:nvSpPr>
          <p:cNvPr id="123906" name="Tijdelijke aanduiding voor inhoud 2"/>
          <p:cNvSpPr>
            <a:spLocks noGrp="1"/>
          </p:cNvSpPr>
          <p:nvPr>
            <p:ph idx="1"/>
          </p:nvPr>
        </p:nvSpPr>
        <p:spPr>
          <a:xfrm>
            <a:off x="739837" y="1354491"/>
            <a:ext cx="6090840" cy="618595"/>
          </a:xfrm>
        </p:spPr>
        <p:txBody>
          <a:bodyPr/>
          <a:lstStyle/>
          <a:p>
            <a:pPr marL="0" indent="0" defTabSz="328588">
              <a:spcBef>
                <a:spcPts val="1043"/>
              </a:spcBef>
              <a:buNone/>
              <a:defRPr/>
            </a:pPr>
            <a:r>
              <a:rPr lang="nl-NL" sz="2400" dirty="0">
                <a:latin typeface="Gill Sans" charset="0"/>
                <a:ea typeface="ヒラギノ角ゴ ProN W3" charset="0"/>
                <a:cs typeface="ヒラギノ角ゴ ProN W3" charset="0"/>
              </a:rPr>
              <a:t>People </a:t>
            </a:r>
            <a:r>
              <a:rPr lang="nl-NL" sz="2400" dirty="0" err="1">
                <a:latin typeface="Gill Sans" charset="0"/>
                <a:ea typeface="ヒラギノ角ゴ ProN W3" charset="0"/>
                <a:cs typeface="ヒラギノ角ゴ ProN W3" charset="0"/>
              </a:rPr>
              <a:t>with</a:t>
            </a:r>
            <a:r>
              <a:rPr lang="nl-NL" sz="2400" dirty="0">
                <a:latin typeface="Gill Sans" charset="0"/>
                <a:ea typeface="ヒラギノ角ゴ ProN W3" charset="0"/>
                <a:cs typeface="ヒラギノ角ゴ ProN W3" charset="0"/>
              </a:rPr>
              <a:t> </a:t>
            </a:r>
            <a:r>
              <a:rPr lang="nl-NL" sz="2400" dirty="0" err="1">
                <a:latin typeface="Gill Sans" charset="0"/>
                <a:ea typeface="ヒラギノ角ゴ ProN W3" charset="0"/>
                <a:cs typeface="ヒラギノ角ゴ ProN W3" charset="0"/>
              </a:rPr>
              <a:t>an</a:t>
            </a:r>
            <a:r>
              <a:rPr lang="nl-NL" sz="2400" dirty="0">
                <a:latin typeface="Gill Sans" charset="0"/>
                <a:ea typeface="ヒラギノ角ゴ ProN W3" charset="0"/>
                <a:cs typeface="ヒラギノ角ゴ ProN W3" charset="0"/>
              </a:rPr>
              <a:t> </a:t>
            </a:r>
            <a:r>
              <a:rPr lang="nl-NL" sz="2400" dirty="0" err="1">
                <a:latin typeface="Gill Sans" charset="0"/>
                <a:ea typeface="ヒラギノ角ゴ ProN W3" charset="0"/>
                <a:cs typeface="ヒラギノ角ゴ ProN W3" charset="0"/>
              </a:rPr>
              <a:t>auditory</a:t>
            </a:r>
            <a:r>
              <a:rPr lang="nl-NL" sz="2400" dirty="0">
                <a:latin typeface="Gill Sans" charset="0"/>
                <a:ea typeface="ヒラギノ角ゴ ProN W3" charset="0"/>
                <a:cs typeface="ヒラギノ角ゴ ProN W3" charset="0"/>
              </a:rPr>
              <a:t> </a:t>
            </a:r>
            <a:r>
              <a:rPr lang="nl-NL" sz="2400" dirty="0" err="1">
                <a:latin typeface="Gill Sans" charset="0"/>
                <a:ea typeface="ヒラギノ角ゴ ProN W3" charset="0"/>
                <a:cs typeface="ヒラギノ角ゴ ProN W3" charset="0"/>
              </a:rPr>
              <a:t>tonal</a:t>
            </a:r>
            <a:r>
              <a:rPr lang="nl-NL" sz="2400" dirty="0">
                <a:latin typeface="Gill Sans" charset="0"/>
                <a:ea typeface="ヒラギノ角ゴ ProN W3" charset="0"/>
                <a:cs typeface="ヒラギノ角ゴ ProN W3" charset="0"/>
              </a:rPr>
              <a:t> </a:t>
            </a:r>
            <a:r>
              <a:rPr lang="nl-NL" sz="2400" dirty="0" err="1">
                <a:latin typeface="Gill Sans" charset="0"/>
                <a:ea typeface="ヒラギノ角ゴ ProN W3" charset="0"/>
                <a:cs typeface="ヒラギノ角ゴ ProN W3" charset="0"/>
              </a:rPr>
              <a:t>preference</a:t>
            </a:r>
            <a:r>
              <a:rPr lang="nl-NL" sz="2400" dirty="0">
                <a:latin typeface="Gill Sans" charset="0"/>
                <a:ea typeface="ヒラギノ角ゴ ProN W3" charset="0"/>
                <a:cs typeface="ヒラギノ角ゴ ProN W3" charset="0"/>
              </a:rPr>
              <a:t>, </a:t>
            </a:r>
            <a:r>
              <a:rPr lang="nl-NL" sz="2400" dirty="0" err="1">
                <a:latin typeface="Gill Sans" charset="0"/>
                <a:ea typeface="ヒラギノ角ゴ ProN W3" charset="0"/>
                <a:cs typeface="ヒラギノ角ゴ ProN W3" charset="0"/>
              </a:rPr>
              <a:t>will</a:t>
            </a:r>
            <a:r>
              <a:rPr lang="nl-NL" sz="2400" dirty="0">
                <a:latin typeface="Gill Sans" charset="0"/>
                <a:ea typeface="ヒラギノ角ゴ ProN W3" charset="0"/>
                <a:cs typeface="ヒラギノ角ゴ ProN W3" charset="0"/>
              </a:rPr>
              <a:t> </a:t>
            </a:r>
            <a:r>
              <a:rPr lang="nl-NL" sz="2400" dirty="0" err="1">
                <a:latin typeface="Gill Sans" charset="0"/>
                <a:ea typeface="ヒラギノ角ゴ ProN W3" charset="0"/>
                <a:cs typeface="ヒラギノ角ゴ ProN W3" charset="0"/>
              </a:rPr>
              <a:t>tend</a:t>
            </a:r>
            <a:r>
              <a:rPr lang="nl-NL" sz="2400" dirty="0">
                <a:latin typeface="Gill Sans" charset="0"/>
                <a:ea typeface="ヒラギノ角ゴ ProN W3" charset="0"/>
                <a:cs typeface="ヒラギノ角ゴ ProN W3" charset="0"/>
              </a:rPr>
              <a:t> </a:t>
            </a:r>
            <a:r>
              <a:rPr lang="nl-NL" sz="2400" dirty="0" err="1">
                <a:latin typeface="Gill Sans" charset="0"/>
                <a:ea typeface="ヒラギノ角ゴ ProN W3" charset="0"/>
                <a:cs typeface="ヒラギノ角ゴ ProN W3" charset="0"/>
              </a:rPr>
              <a:t>to</a:t>
            </a:r>
            <a:r>
              <a:rPr lang="nl-NL" sz="2400" dirty="0">
                <a:latin typeface="Gill Sans" charset="0"/>
                <a:ea typeface="ヒラギノ角ゴ ProN W3" charset="0"/>
                <a:cs typeface="ヒラギノ角ゴ ProN W3" charset="0"/>
              </a:rPr>
              <a:t>:</a:t>
            </a:r>
          </a:p>
          <a:p>
            <a:pPr marL="250796" indent="-250796" defTabSz="328588">
              <a:spcBef>
                <a:spcPts val="1043"/>
              </a:spcBef>
              <a:defRPr/>
            </a:pPr>
            <a:r>
              <a:rPr lang="nl-NL" sz="2400" dirty="0">
                <a:latin typeface="Gill Sans" charset="0"/>
                <a:ea typeface="ヒラギノ角ゴ ProN W3" charset="0"/>
                <a:cs typeface="ヒラギノ角ゴ ProN W3" charset="0"/>
              </a:rPr>
              <a:t>Be more </a:t>
            </a:r>
            <a:r>
              <a:rPr lang="nl-NL" sz="2400" dirty="0" err="1">
                <a:latin typeface="Gill Sans" charset="0"/>
                <a:ea typeface="ヒラギノ角ゴ ProN W3" charset="0"/>
                <a:cs typeface="ヒラギノ角ゴ ProN W3" charset="0"/>
              </a:rPr>
              <a:t>aware</a:t>
            </a:r>
            <a:r>
              <a:rPr lang="nl-NL" sz="2400" dirty="0">
                <a:latin typeface="Gill Sans" charset="0"/>
                <a:ea typeface="ヒラギノ角ゴ ProN W3" charset="0"/>
                <a:cs typeface="ヒラギノ角ゴ ProN W3" charset="0"/>
              </a:rPr>
              <a:t> of </a:t>
            </a:r>
            <a:r>
              <a:rPr lang="nl-NL" sz="2400" dirty="0" err="1">
                <a:latin typeface="Gill Sans" charset="0"/>
                <a:ea typeface="ヒラギノ角ゴ ProN W3" charset="0"/>
                <a:cs typeface="ヒラギノ角ゴ ProN W3" charset="0"/>
              </a:rPr>
              <a:t>subtle</a:t>
            </a:r>
            <a:r>
              <a:rPr lang="nl-NL" sz="2400" dirty="0">
                <a:latin typeface="Gill Sans" charset="0"/>
                <a:ea typeface="ヒラギノ角ゴ ProN W3" charset="0"/>
                <a:cs typeface="ヒラギノ角ゴ ProN W3" charset="0"/>
              </a:rPr>
              <a:t> change in the </a:t>
            </a:r>
            <a:r>
              <a:rPr lang="nl-NL" sz="2400" i="1" dirty="0" err="1">
                <a:latin typeface="Gill Sans" charset="0"/>
                <a:ea typeface="ヒラギノ角ゴ ProN W3" charset="0"/>
                <a:cs typeface="ヒラギノ角ゴ ProN W3" charset="0"/>
              </a:rPr>
              <a:t>tone</a:t>
            </a:r>
            <a:r>
              <a:rPr lang="nl-NL" sz="2400" dirty="0">
                <a:latin typeface="Gill Sans" charset="0"/>
                <a:ea typeface="ヒラギノ角ゴ ProN W3" charset="0"/>
                <a:cs typeface="ヒラギノ角ゴ ProN W3" charset="0"/>
              </a:rPr>
              <a:t> of </a:t>
            </a:r>
            <a:r>
              <a:rPr lang="nl-NL" sz="2400" dirty="0" err="1">
                <a:latin typeface="Gill Sans" charset="0"/>
                <a:ea typeface="ヒラギノ角ゴ ProN W3" charset="0"/>
                <a:cs typeface="ヒラギノ角ゴ ProN W3" charset="0"/>
              </a:rPr>
              <a:t>your</a:t>
            </a:r>
            <a:r>
              <a:rPr lang="nl-NL" sz="2400" dirty="0">
                <a:latin typeface="Gill Sans" charset="0"/>
                <a:ea typeface="ヒラギノ角ゴ ProN W3" charset="0"/>
                <a:cs typeface="ヒラギノ角ゴ ProN W3" charset="0"/>
              </a:rPr>
              <a:t> </a:t>
            </a:r>
            <a:r>
              <a:rPr lang="nl-NL" sz="2400" dirty="0" err="1">
                <a:latin typeface="Gill Sans" charset="0"/>
                <a:ea typeface="ヒラギノ角ゴ ProN W3" charset="0"/>
                <a:cs typeface="ヒラギノ角ゴ ProN W3" charset="0"/>
              </a:rPr>
              <a:t>voice</a:t>
            </a:r>
            <a:r>
              <a:rPr lang="nl-NL" sz="2400" dirty="0">
                <a:latin typeface="Gill Sans" charset="0"/>
                <a:ea typeface="ヒラギノ角ゴ ProN W3" charset="0"/>
                <a:cs typeface="ヒラギノ角ゴ ProN W3" charset="0"/>
              </a:rPr>
              <a:t> </a:t>
            </a:r>
            <a:r>
              <a:rPr lang="nl-NL" sz="2400" dirty="0" err="1">
                <a:latin typeface="Gill Sans" charset="0"/>
                <a:ea typeface="ヒラギノ角ゴ ProN W3" charset="0"/>
                <a:cs typeface="ヒラギノ角ゴ ProN W3" charset="0"/>
              </a:rPr>
              <a:t>and</a:t>
            </a:r>
            <a:r>
              <a:rPr lang="nl-NL" sz="2400" dirty="0">
                <a:latin typeface="Gill Sans" charset="0"/>
                <a:ea typeface="ヒラギノ角ゴ ProN W3" charset="0"/>
                <a:cs typeface="ヒラギノ角ゴ ProN W3" charset="0"/>
              </a:rPr>
              <a:t> </a:t>
            </a:r>
            <a:r>
              <a:rPr lang="nl-NL" sz="2400" dirty="0" err="1">
                <a:latin typeface="Gill Sans" charset="0"/>
                <a:ea typeface="ヒラギノ角ゴ ProN W3" charset="0"/>
                <a:cs typeface="ヒラギノ角ゴ ProN W3" charset="0"/>
              </a:rPr>
              <a:t>be</a:t>
            </a:r>
            <a:r>
              <a:rPr lang="nl-NL" sz="2400" dirty="0">
                <a:latin typeface="Gill Sans" charset="0"/>
                <a:ea typeface="ヒラギノ角ゴ ProN W3" charset="0"/>
                <a:cs typeface="ヒラギノ角ゴ ProN W3" charset="0"/>
              </a:rPr>
              <a:t> more </a:t>
            </a:r>
            <a:r>
              <a:rPr lang="nl-NL" sz="2400" dirty="0" err="1">
                <a:latin typeface="Gill Sans" charset="0"/>
                <a:ea typeface="ヒラギノ角ゴ ProN W3" charset="0"/>
                <a:cs typeface="ヒラギノ角ゴ ProN W3" charset="0"/>
              </a:rPr>
              <a:t>responsive</a:t>
            </a:r>
            <a:r>
              <a:rPr lang="nl-NL" sz="2400" dirty="0">
                <a:latin typeface="Gill Sans" charset="0"/>
                <a:ea typeface="ヒラギノ角ゴ ProN W3" charset="0"/>
                <a:cs typeface="ヒラギノ角ゴ ProN W3" charset="0"/>
              </a:rPr>
              <a:t> </a:t>
            </a:r>
            <a:r>
              <a:rPr lang="nl-NL" sz="2400" dirty="0" err="1">
                <a:latin typeface="Gill Sans" charset="0"/>
                <a:ea typeface="ヒラギノ角ゴ ProN W3" charset="0"/>
                <a:cs typeface="ヒラギノ角ゴ ProN W3" charset="0"/>
              </a:rPr>
              <a:t>to</a:t>
            </a:r>
            <a:r>
              <a:rPr lang="nl-NL" sz="2400" dirty="0">
                <a:latin typeface="Gill Sans" charset="0"/>
                <a:ea typeface="ヒラギノ角ゴ ProN W3" charset="0"/>
                <a:cs typeface="ヒラギノ角ゴ ProN W3" charset="0"/>
              </a:rPr>
              <a:t> </a:t>
            </a:r>
            <a:r>
              <a:rPr lang="nl-NL" sz="2400" dirty="0" err="1">
                <a:latin typeface="Gill Sans" charset="0"/>
                <a:ea typeface="ヒラギノ角ゴ ProN W3" charset="0"/>
                <a:cs typeface="ヒラギノ角ゴ ProN W3" charset="0"/>
              </a:rPr>
              <a:t>certain</a:t>
            </a:r>
            <a:r>
              <a:rPr lang="nl-NL" sz="2400" dirty="0">
                <a:latin typeface="Gill Sans" charset="0"/>
                <a:ea typeface="ヒラギノ角ゴ ProN W3" charset="0"/>
                <a:cs typeface="ヒラギノ角ゴ ProN W3" charset="0"/>
              </a:rPr>
              <a:t> </a:t>
            </a:r>
            <a:r>
              <a:rPr lang="nl-NL" sz="2400" i="1" dirty="0" err="1">
                <a:latin typeface="Gill Sans" charset="0"/>
                <a:ea typeface="ヒラギノ角ゴ ProN W3" charset="0"/>
                <a:cs typeface="ヒラギノ角ゴ ProN W3" charset="0"/>
              </a:rPr>
              <a:t>tones</a:t>
            </a:r>
            <a:r>
              <a:rPr lang="nl-NL" sz="2400" dirty="0">
                <a:latin typeface="Gill Sans" charset="0"/>
                <a:ea typeface="ヒラギノ角ゴ ProN W3" charset="0"/>
                <a:cs typeface="ヒラギノ角ゴ ProN W3" charset="0"/>
              </a:rPr>
              <a:t> of </a:t>
            </a:r>
            <a:r>
              <a:rPr lang="nl-NL" sz="2400" dirty="0" err="1">
                <a:latin typeface="Gill Sans" charset="0"/>
                <a:ea typeface="ヒラギノ角ゴ ProN W3" charset="0"/>
                <a:cs typeface="ヒラギノ角ゴ ProN W3" charset="0"/>
              </a:rPr>
              <a:t>voice</a:t>
            </a:r>
            <a:r>
              <a:rPr lang="nl-NL" sz="2400" dirty="0">
                <a:latin typeface="Gill Sans" charset="0"/>
                <a:ea typeface="ヒラギノ角ゴ ProN W3" charset="0"/>
                <a:cs typeface="ヒラギノ角ゴ ProN W3" charset="0"/>
              </a:rPr>
              <a:t>.</a:t>
            </a:r>
          </a:p>
          <a:p>
            <a:pPr marL="250796" indent="-250796" defTabSz="328588">
              <a:spcBef>
                <a:spcPts val="1043"/>
              </a:spcBef>
              <a:defRPr/>
            </a:pPr>
            <a:r>
              <a:rPr lang="nl-NL" sz="2400" dirty="0" err="1">
                <a:latin typeface="Gill Sans" charset="0"/>
                <a:ea typeface="ヒラギノ角ゴ ProN W3" charset="0"/>
                <a:cs typeface="ヒラギノ角ゴ ProN W3" charset="0"/>
              </a:rPr>
              <a:t>Perceive</a:t>
            </a:r>
            <a:r>
              <a:rPr lang="nl-NL" sz="2400" dirty="0">
                <a:latin typeface="Gill Sans" charset="0"/>
                <a:ea typeface="ヒラギノ角ゴ ProN W3" charset="0"/>
                <a:cs typeface="ヒラギノ角ゴ ProN W3" charset="0"/>
              </a:rPr>
              <a:t> </a:t>
            </a:r>
            <a:r>
              <a:rPr lang="nl-NL" sz="2400" dirty="0" err="1">
                <a:latin typeface="Gill Sans" charset="0"/>
                <a:ea typeface="ヒラギノ角ゴ ProN W3" charset="0"/>
                <a:cs typeface="ヒラギノ角ゴ ProN W3" charset="0"/>
              </a:rPr>
              <a:t>and</a:t>
            </a:r>
            <a:r>
              <a:rPr lang="nl-NL" sz="2400" dirty="0">
                <a:latin typeface="Gill Sans" charset="0"/>
                <a:ea typeface="ヒラギノ角ゴ ProN W3" charset="0"/>
                <a:cs typeface="ヒラギノ角ゴ ProN W3" charset="0"/>
              </a:rPr>
              <a:t> </a:t>
            </a:r>
            <a:r>
              <a:rPr lang="nl-NL" sz="2400" dirty="0" err="1">
                <a:latin typeface="Gill Sans" charset="0"/>
                <a:ea typeface="ヒラギノ角ゴ ProN W3" charset="0"/>
                <a:cs typeface="ヒラギノ角ゴ ProN W3" charset="0"/>
              </a:rPr>
              <a:t>represent</a:t>
            </a:r>
            <a:r>
              <a:rPr lang="nl-NL" sz="2400" dirty="0">
                <a:latin typeface="Gill Sans" charset="0"/>
                <a:ea typeface="ヒラギノ角ゴ ProN W3" charset="0"/>
                <a:cs typeface="ヒラギノ角ゴ ProN W3" charset="0"/>
              </a:rPr>
              <a:t> </a:t>
            </a:r>
            <a:r>
              <a:rPr lang="nl-NL" sz="2400" dirty="0" err="1">
                <a:latin typeface="Gill Sans" charset="0"/>
                <a:ea typeface="ヒラギノ角ゴ ProN W3" charset="0"/>
                <a:cs typeface="ヒラギノ角ゴ ProN W3" charset="0"/>
              </a:rPr>
              <a:t>sequences</a:t>
            </a:r>
            <a:r>
              <a:rPr lang="nl-NL" sz="2400" dirty="0">
                <a:latin typeface="Gill Sans" charset="0"/>
                <a:ea typeface="ヒラギノ角ゴ ProN W3" charset="0"/>
                <a:cs typeface="ヒラギノ角ゴ ProN W3" charset="0"/>
              </a:rPr>
              <a:t> </a:t>
            </a:r>
            <a:r>
              <a:rPr lang="nl-NL" sz="2400" dirty="0" err="1">
                <a:latin typeface="Gill Sans" charset="0"/>
                <a:ea typeface="ヒラギノ角ゴ ProN W3" charset="0"/>
                <a:cs typeface="ヒラギノ角ゴ ProN W3" charset="0"/>
              </a:rPr>
              <a:t>and</a:t>
            </a:r>
            <a:r>
              <a:rPr lang="nl-NL" sz="2400" dirty="0">
                <a:latin typeface="Gill Sans" charset="0"/>
                <a:ea typeface="ヒラギノ角ゴ ProN W3" charset="0"/>
                <a:cs typeface="ヒラギノ角ゴ ProN W3" charset="0"/>
              </a:rPr>
              <a:t> are </a:t>
            </a:r>
            <a:r>
              <a:rPr lang="nl-NL" sz="2400" dirty="0" err="1">
                <a:latin typeface="Gill Sans" charset="0"/>
                <a:ea typeface="ヒラギノ角ゴ ProN W3" charset="0"/>
                <a:cs typeface="ヒラギノ角ゴ ProN W3" charset="0"/>
              </a:rPr>
              <a:t>able</a:t>
            </a:r>
            <a:r>
              <a:rPr lang="nl-NL" sz="2400" dirty="0">
                <a:latin typeface="Gill Sans" charset="0"/>
                <a:ea typeface="ヒラギノ角ゴ ProN W3" charset="0"/>
                <a:cs typeface="ヒラギノ角ゴ ProN W3" charset="0"/>
              </a:rPr>
              <a:t> </a:t>
            </a:r>
            <a:r>
              <a:rPr lang="nl-NL" sz="2400" dirty="0" err="1">
                <a:latin typeface="Gill Sans" charset="0"/>
                <a:ea typeface="ヒラギノ角ゴ ProN W3" charset="0"/>
                <a:cs typeface="ヒラギノ角ゴ ProN W3" charset="0"/>
              </a:rPr>
              <a:t>to</a:t>
            </a:r>
            <a:r>
              <a:rPr lang="nl-NL" sz="2400" dirty="0">
                <a:latin typeface="Gill Sans" charset="0"/>
                <a:ea typeface="ヒラギノ角ゴ ProN W3" charset="0"/>
                <a:cs typeface="ヒラギノ角ゴ ProN W3" charset="0"/>
              </a:rPr>
              <a:t> </a:t>
            </a:r>
            <a:r>
              <a:rPr lang="nl-NL" sz="2400" dirty="0" err="1">
                <a:latin typeface="Gill Sans" charset="0"/>
                <a:ea typeface="ヒラギノ角ゴ ProN W3" charset="0"/>
                <a:cs typeface="ヒラギノ角ゴ ProN W3" charset="0"/>
              </a:rPr>
              <a:t>remember</a:t>
            </a:r>
            <a:r>
              <a:rPr lang="nl-NL" sz="2400" dirty="0">
                <a:latin typeface="Gill Sans" charset="0"/>
                <a:ea typeface="ヒラギノ角ゴ ProN W3" charset="0"/>
                <a:cs typeface="ヒラギノ角ゴ ProN W3" charset="0"/>
              </a:rPr>
              <a:t> </a:t>
            </a:r>
            <a:r>
              <a:rPr lang="nl-NL" sz="2400" dirty="0" err="1">
                <a:latin typeface="Gill Sans" charset="0"/>
                <a:ea typeface="ヒラギノ角ゴ ProN W3" charset="0"/>
                <a:cs typeface="ヒラギノ角ゴ ProN W3" charset="0"/>
              </a:rPr>
              <a:t>directions</a:t>
            </a:r>
            <a:r>
              <a:rPr lang="nl-NL" sz="2400" dirty="0">
                <a:latin typeface="Gill Sans" charset="0"/>
                <a:ea typeface="ヒラギノ角ゴ ProN W3" charset="0"/>
                <a:cs typeface="ヒラギノ角ゴ ProN W3" charset="0"/>
              </a:rPr>
              <a:t> or </a:t>
            </a:r>
            <a:r>
              <a:rPr lang="nl-NL" sz="2400" dirty="0" err="1">
                <a:latin typeface="Gill Sans" charset="0"/>
                <a:ea typeface="ヒラギノ角ゴ ProN W3" charset="0"/>
                <a:cs typeface="ヒラギノ角ゴ ProN W3" charset="0"/>
              </a:rPr>
              <a:t>instructions</a:t>
            </a:r>
            <a:r>
              <a:rPr lang="nl-NL" sz="2400" dirty="0">
                <a:latin typeface="Gill Sans" charset="0"/>
                <a:ea typeface="ヒラギノ角ゴ ProN W3" charset="0"/>
                <a:cs typeface="ヒラギノ角ゴ ProN W3" charset="0"/>
              </a:rPr>
              <a:t> more </a:t>
            </a:r>
            <a:r>
              <a:rPr lang="nl-NL" sz="2400" dirty="0" err="1">
                <a:latin typeface="Gill Sans" charset="0"/>
                <a:ea typeface="ヒラギノ角ゴ ProN W3" charset="0"/>
                <a:cs typeface="ヒラギノ角ゴ ProN W3" charset="0"/>
              </a:rPr>
              <a:t>easily</a:t>
            </a:r>
            <a:r>
              <a:rPr lang="nl-NL" sz="2400" dirty="0">
                <a:latin typeface="Gill Sans" charset="0"/>
                <a:ea typeface="ヒラギノ角ゴ ProN W3" charset="0"/>
                <a:cs typeface="ヒラギノ角ゴ ProN W3" charset="0"/>
              </a:rPr>
              <a:t>.</a:t>
            </a:r>
          </a:p>
          <a:p>
            <a:pPr marL="250796" indent="-250796" defTabSz="328588">
              <a:spcBef>
                <a:spcPts val="1043"/>
              </a:spcBef>
              <a:defRPr/>
            </a:pPr>
            <a:r>
              <a:rPr lang="nl-NL" sz="2400" dirty="0" err="1">
                <a:latin typeface="Gill Sans" charset="0"/>
                <a:ea typeface="ヒラギノ角ゴ ProN W3" charset="0"/>
                <a:cs typeface="ヒラギノ角ゴ ProN W3" charset="0"/>
              </a:rPr>
              <a:t>Learn</a:t>
            </a:r>
            <a:r>
              <a:rPr lang="nl-NL" sz="2400" dirty="0">
                <a:latin typeface="Gill Sans" charset="0"/>
                <a:ea typeface="ヒラギノ角ゴ ProN W3" charset="0"/>
                <a:cs typeface="ヒラギノ角ゴ ProN W3" charset="0"/>
              </a:rPr>
              <a:t> </a:t>
            </a:r>
            <a:r>
              <a:rPr lang="nl-NL" sz="2400" dirty="0" err="1">
                <a:latin typeface="Gill Sans" charset="0"/>
                <a:ea typeface="ヒラギノ角ゴ ProN W3" charset="0"/>
                <a:cs typeface="ヒラギノ角ゴ ProN W3" charset="0"/>
              </a:rPr>
              <a:t>by</a:t>
            </a:r>
            <a:r>
              <a:rPr lang="nl-NL" sz="2400" dirty="0">
                <a:latin typeface="Gill Sans" charset="0"/>
                <a:ea typeface="ヒラギノ角ゴ ProN W3" charset="0"/>
                <a:cs typeface="ヒラギノ角ゴ ProN W3" charset="0"/>
              </a:rPr>
              <a:t> </a:t>
            </a:r>
            <a:r>
              <a:rPr lang="nl-NL" sz="2400" i="1" dirty="0" err="1">
                <a:latin typeface="Gill Sans" charset="0"/>
                <a:ea typeface="ヒラギノ角ゴ ProN W3" charset="0"/>
                <a:cs typeface="ヒラギノ角ゴ ProN W3" charset="0"/>
              </a:rPr>
              <a:t>listening</a:t>
            </a:r>
            <a:r>
              <a:rPr lang="nl-NL" sz="2400" dirty="0">
                <a:latin typeface="Gill Sans" charset="0"/>
                <a:ea typeface="ヒラギノ角ゴ ProN W3" charset="0"/>
                <a:cs typeface="ヒラギノ角ゴ ProN W3" charset="0"/>
              </a:rPr>
              <a:t> </a:t>
            </a:r>
            <a:r>
              <a:rPr lang="nl-NL" sz="2400" dirty="0" err="1">
                <a:latin typeface="Gill Sans" charset="0"/>
                <a:ea typeface="ヒラギノ角ゴ ProN W3" charset="0"/>
                <a:cs typeface="ヒラギノ角ゴ ProN W3" charset="0"/>
              </a:rPr>
              <a:t>and</a:t>
            </a:r>
            <a:r>
              <a:rPr lang="nl-NL" sz="2400" dirty="0">
                <a:latin typeface="Gill Sans" charset="0"/>
                <a:ea typeface="ヒラギノ角ゴ ProN W3" charset="0"/>
                <a:cs typeface="ヒラギノ角ゴ ProN W3" charset="0"/>
              </a:rPr>
              <a:t> </a:t>
            </a:r>
            <a:r>
              <a:rPr lang="nl-NL" sz="2400" i="1" dirty="0" err="1">
                <a:latin typeface="Gill Sans" charset="0"/>
                <a:ea typeface="ヒラギノ角ゴ ProN W3" charset="0"/>
                <a:cs typeface="ヒラギノ角ゴ ProN W3" charset="0"/>
              </a:rPr>
              <a:t>asking</a:t>
            </a:r>
            <a:r>
              <a:rPr lang="nl-NL" sz="2400" dirty="0">
                <a:latin typeface="Gill Sans" charset="0"/>
                <a:ea typeface="ヒラギノ角ゴ ProN W3" charset="0"/>
                <a:cs typeface="ヒラギノ角ゴ ProN W3" charset="0"/>
              </a:rPr>
              <a:t> </a:t>
            </a:r>
            <a:r>
              <a:rPr lang="nl-NL" sz="2400" dirty="0" err="1">
                <a:latin typeface="Gill Sans" charset="0"/>
                <a:ea typeface="ヒラギノ角ゴ ProN W3" charset="0"/>
                <a:cs typeface="ヒラギノ角ゴ ProN W3" charset="0"/>
              </a:rPr>
              <a:t>questions</a:t>
            </a:r>
            <a:r>
              <a:rPr lang="nl-NL" sz="2400" dirty="0">
                <a:latin typeface="Gill Sans" charset="0"/>
                <a:ea typeface="ヒラギノ角ゴ ProN W3" charset="0"/>
                <a:cs typeface="ヒラギノ角ゴ ProN W3" charset="0"/>
              </a:rPr>
              <a:t>.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F99E6C0-5240-389E-B20B-DC3BB0C86B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123787"/>
              </p:ext>
            </p:extLst>
          </p:nvPr>
        </p:nvGraphicFramePr>
        <p:xfrm>
          <a:off x="6070600" y="187834"/>
          <a:ext cx="1175385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270000" imgH="1231900" progId="CorelDRAW.Graphic.14">
                  <p:embed/>
                </p:oleObj>
              </mc:Choice>
              <mc:Fallback>
                <p:oleObj r:id="rId2" imgW="1270000" imgH="1231900" progId="CorelDRAW.Graphic.1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39F516A-AF58-A75B-4E20-0EADEF555F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0600" y="187834"/>
                        <a:ext cx="1175385" cy="1047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7043267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6600" y="304800"/>
            <a:ext cx="6090840" cy="496358"/>
          </a:xfrm>
        </p:spPr>
        <p:txBody>
          <a:bodyPr/>
          <a:lstStyle/>
          <a:p>
            <a:pPr defTabSz="328588">
              <a:defRPr/>
            </a:pPr>
            <a:r>
              <a:rPr lang="nl-NL" b="1" dirty="0" err="1">
                <a:solidFill>
                  <a:srgbClr val="0FCBC2"/>
                </a:solidFill>
              </a:rPr>
              <a:t>Auditory</a:t>
            </a:r>
            <a:endParaRPr lang="nl-NL" b="1" dirty="0">
              <a:solidFill>
                <a:srgbClr val="0FCBC2"/>
              </a:solidFill>
            </a:endParaRPr>
          </a:p>
        </p:txBody>
      </p:sp>
      <p:sp>
        <p:nvSpPr>
          <p:cNvPr id="123906" name="Tijdelijke aanduiding voor inhoud 2"/>
          <p:cNvSpPr>
            <a:spLocks noGrp="1"/>
          </p:cNvSpPr>
          <p:nvPr>
            <p:ph idx="1"/>
          </p:nvPr>
        </p:nvSpPr>
        <p:spPr>
          <a:xfrm>
            <a:off x="739837" y="1354491"/>
            <a:ext cx="6090840" cy="618595"/>
          </a:xfrm>
        </p:spPr>
        <p:txBody>
          <a:bodyPr/>
          <a:lstStyle/>
          <a:p>
            <a:pPr marL="0" indent="0" defTabSz="328588">
              <a:spcBef>
                <a:spcPts val="1043"/>
              </a:spcBef>
              <a:buNone/>
              <a:defRPr/>
            </a:pPr>
            <a:r>
              <a:rPr lang="nl-NL" sz="2400" dirty="0">
                <a:latin typeface="Gill Sans" charset="0"/>
                <a:ea typeface="ヒラギノ角ゴ ProN W3" charset="0"/>
                <a:cs typeface="ヒラギノ角ゴ ProN W3" charset="0"/>
              </a:rPr>
              <a:t>People </a:t>
            </a:r>
            <a:r>
              <a:rPr lang="nl-NL" sz="2400" dirty="0" err="1">
                <a:latin typeface="Gill Sans" charset="0"/>
                <a:ea typeface="ヒラギノ角ゴ ProN W3" charset="0"/>
                <a:cs typeface="ヒラギノ角ゴ ProN W3" charset="0"/>
              </a:rPr>
              <a:t>with</a:t>
            </a:r>
            <a:r>
              <a:rPr lang="nl-NL" sz="2400" dirty="0">
                <a:latin typeface="Gill Sans" charset="0"/>
                <a:ea typeface="ヒラギノ角ゴ ProN W3" charset="0"/>
                <a:cs typeface="ヒラギノ角ゴ ProN W3" charset="0"/>
              </a:rPr>
              <a:t> </a:t>
            </a:r>
            <a:r>
              <a:rPr lang="nl-NL" sz="2400" dirty="0" err="1">
                <a:latin typeface="Gill Sans" charset="0"/>
                <a:ea typeface="ヒラギノ角ゴ ProN W3" charset="0"/>
                <a:cs typeface="ヒラギノ角ゴ ProN W3" charset="0"/>
              </a:rPr>
              <a:t>an</a:t>
            </a:r>
            <a:r>
              <a:rPr lang="nl-NL" sz="2400" dirty="0">
                <a:latin typeface="Gill Sans" charset="0"/>
                <a:ea typeface="ヒラギノ角ゴ ProN W3" charset="0"/>
                <a:cs typeface="ヒラギノ角ゴ ProN W3" charset="0"/>
              </a:rPr>
              <a:t> </a:t>
            </a:r>
            <a:r>
              <a:rPr lang="nl-NL" sz="2400" dirty="0" err="1">
                <a:latin typeface="Gill Sans" charset="0"/>
                <a:ea typeface="ヒラギノ角ゴ ProN W3" charset="0"/>
                <a:cs typeface="ヒラギノ角ゴ ProN W3" charset="0"/>
              </a:rPr>
              <a:t>auditory</a:t>
            </a:r>
            <a:r>
              <a:rPr lang="nl-NL" sz="2400" dirty="0">
                <a:latin typeface="Gill Sans" charset="0"/>
                <a:ea typeface="ヒラギノ角ゴ ProN W3" charset="0"/>
                <a:cs typeface="ヒラギノ角ゴ ProN W3" charset="0"/>
              </a:rPr>
              <a:t> </a:t>
            </a:r>
            <a:r>
              <a:rPr lang="nl-NL" sz="2400" dirty="0" err="1">
                <a:latin typeface="Gill Sans" charset="0"/>
                <a:ea typeface="ヒラギノ角ゴ ProN W3" charset="0"/>
                <a:cs typeface="ヒラギノ角ゴ ProN W3" charset="0"/>
              </a:rPr>
              <a:t>tonal</a:t>
            </a:r>
            <a:r>
              <a:rPr lang="nl-NL" sz="2400" dirty="0">
                <a:latin typeface="Gill Sans" charset="0"/>
                <a:ea typeface="ヒラギノ角ゴ ProN W3" charset="0"/>
                <a:cs typeface="ヒラギノ角ゴ ProN W3" charset="0"/>
              </a:rPr>
              <a:t> </a:t>
            </a:r>
            <a:r>
              <a:rPr lang="nl-NL" sz="2400" dirty="0" err="1">
                <a:latin typeface="Gill Sans" charset="0"/>
                <a:ea typeface="ヒラギノ角ゴ ProN W3" charset="0"/>
                <a:cs typeface="ヒラギノ角ゴ ProN W3" charset="0"/>
              </a:rPr>
              <a:t>preference</a:t>
            </a:r>
            <a:r>
              <a:rPr lang="nl-NL" sz="2400" dirty="0">
                <a:latin typeface="Gill Sans" charset="0"/>
                <a:ea typeface="ヒラギノ角ゴ ProN W3" charset="0"/>
                <a:cs typeface="ヒラギノ角ゴ ProN W3" charset="0"/>
              </a:rPr>
              <a:t>, </a:t>
            </a:r>
            <a:r>
              <a:rPr lang="nl-NL" sz="2400" dirty="0" err="1">
                <a:latin typeface="Gill Sans" charset="0"/>
                <a:ea typeface="ヒラギノ角ゴ ProN W3" charset="0"/>
                <a:cs typeface="ヒラギノ角ゴ ProN W3" charset="0"/>
              </a:rPr>
              <a:t>will</a:t>
            </a:r>
            <a:r>
              <a:rPr lang="nl-NL" sz="2400" dirty="0">
                <a:latin typeface="Gill Sans" charset="0"/>
                <a:ea typeface="ヒラギノ角ゴ ProN W3" charset="0"/>
                <a:cs typeface="ヒラギノ角ゴ ProN W3" charset="0"/>
              </a:rPr>
              <a:t> </a:t>
            </a:r>
            <a:r>
              <a:rPr lang="nl-NL" sz="2400" dirty="0" err="1">
                <a:latin typeface="Gill Sans" charset="0"/>
                <a:ea typeface="ヒラギノ角ゴ ProN W3" charset="0"/>
                <a:cs typeface="ヒラギノ角ゴ ProN W3" charset="0"/>
              </a:rPr>
              <a:t>tend</a:t>
            </a:r>
            <a:r>
              <a:rPr lang="nl-NL" sz="2400" dirty="0">
                <a:latin typeface="Gill Sans" charset="0"/>
                <a:ea typeface="ヒラギノ角ゴ ProN W3" charset="0"/>
                <a:cs typeface="ヒラギノ角ゴ ProN W3" charset="0"/>
              </a:rPr>
              <a:t> </a:t>
            </a:r>
            <a:r>
              <a:rPr lang="nl-NL" sz="2400" dirty="0" err="1">
                <a:latin typeface="Gill Sans" charset="0"/>
                <a:ea typeface="ヒラギノ角ゴ ProN W3" charset="0"/>
                <a:cs typeface="ヒラギノ角ゴ ProN W3" charset="0"/>
              </a:rPr>
              <a:t>to</a:t>
            </a:r>
            <a:r>
              <a:rPr lang="nl-NL" sz="2400" dirty="0">
                <a:latin typeface="Gill Sans" charset="0"/>
                <a:ea typeface="ヒラギノ角ゴ ProN W3" charset="0"/>
                <a:cs typeface="ヒラギノ角ゴ ProN W3" charset="0"/>
              </a:rPr>
              <a:t>:</a:t>
            </a:r>
          </a:p>
          <a:p>
            <a:pPr marL="250796" indent="-250796" defTabSz="328588">
              <a:spcBef>
                <a:spcPts val="1043"/>
              </a:spcBef>
              <a:defRPr/>
            </a:pPr>
            <a:r>
              <a:rPr lang="nl-NL" sz="2400" dirty="0" err="1">
                <a:latin typeface="Gill Sans" charset="0"/>
                <a:ea typeface="ヒラギノ角ゴ ProN W3" charset="0"/>
                <a:cs typeface="ヒラギノ角ゴ ProN W3" charset="0"/>
              </a:rPr>
              <a:t>Enjoy</a:t>
            </a:r>
            <a:r>
              <a:rPr lang="nl-NL" sz="2400" dirty="0">
                <a:latin typeface="Gill Sans" charset="0"/>
                <a:ea typeface="ヒラギノ角ゴ ProN W3" charset="0"/>
                <a:cs typeface="ヒラギノ角ゴ ProN W3" charset="0"/>
              </a:rPr>
              <a:t> </a:t>
            </a:r>
            <a:r>
              <a:rPr lang="nl-NL" sz="2400" i="1" dirty="0" err="1">
                <a:latin typeface="Gill Sans" charset="0"/>
                <a:ea typeface="ヒラギノ角ゴ ProN W3" charset="0"/>
                <a:cs typeface="ヒラギノ角ゴ ProN W3" charset="0"/>
              </a:rPr>
              <a:t>discussions</a:t>
            </a:r>
            <a:r>
              <a:rPr lang="nl-NL" sz="2400" dirty="0">
                <a:latin typeface="Gill Sans" charset="0"/>
                <a:ea typeface="ヒラギノ角ゴ ProN W3" charset="0"/>
                <a:cs typeface="ヒラギノ角ゴ ProN W3" charset="0"/>
              </a:rPr>
              <a:t> </a:t>
            </a:r>
            <a:r>
              <a:rPr lang="nl-NL" sz="2400" dirty="0" err="1">
                <a:latin typeface="Gill Sans" charset="0"/>
                <a:ea typeface="ヒラギノ角ゴ ProN W3" charset="0"/>
                <a:cs typeface="ヒラギノ角ゴ ProN W3" charset="0"/>
              </a:rPr>
              <a:t>and</a:t>
            </a:r>
            <a:r>
              <a:rPr lang="nl-NL" sz="2400" dirty="0">
                <a:latin typeface="Gill Sans" charset="0"/>
                <a:ea typeface="ヒラギノ角ゴ ProN W3" charset="0"/>
                <a:cs typeface="ヒラギノ角ゴ ProN W3" charset="0"/>
              </a:rPr>
              <a:t> </a:t>
            </a:r>
            <a:r>
              <a:rPr lang="nl-NL" sz="2400" dirty="0" err="1">
                <a:latin typeface="Gill Sans" charset="0"/>
                <a:ea typeface="ヒラギノ角ゴ ProN W3" charset="0"/>
                <a:cs typeface="ヒラギノ角ゴ ProN W3" charset="0"/>
              </a:rPr>
              <a:t>prefer</a:t>
            </a:r>
            <a:r>
              <a:rPr lang="nl-NL" sz="2400" dirty="0">
                <a:latin typeface="Gill Sans" charset="0"/>
                <a:ea typeface="ヒラギノ角ゴ ProN W3" charset="0"/>
                <a:cs typeface="ヒラギノ角ゴ ProN W3" charset="0"/>
              </a:rPr>
              <a:t> </a:t>
            </a:r>
            <a:r>
              <a:rPr lang="nl-NL" sz="2400" dirty="0" err="1">
                <a:latin typeface="Gill Sans" charset="0"/>
                <a:ea typeface="ヒラギノ角ゴ ProN W3" charset="0"/>
                <a:cs typeface="ヒラギノ角ゴ ProN W3" charset="0"/>
              </a:rPr>
              <a:t>to</a:t>
            </a:r>
            <a:r>
              <a:rPr lang="nl-NL" sz="2400" dirty="0">
                <a:latin typeface="Gill Sans" charset="0"/>
                <a:ea typeface="ヒラギノ角ゴ ProN W3" charset="0"/>
                <a:cs typeface="ヒラギノ角ゴ ProN W3" charset="0"/>
              </a:rPr>
              <a:t> </a:t>
            </a:r>
            <a:r>
              <a:rPr lang="nl-NL" sz="2400" dirty="0" err="1">
                <a:latin typeface="Gill Sans" charset="0"/>
                <a:ea typeface="ヒラギノ角ゴ ProN W3" charset="0"/>
                <a:cs typeface="ヒラギノ角ゴ ProN W3" charset="0"/>
              </a:rPr>
              <a:t>communicate</a:t>
            </a:r>
            <a:r>
              <a:rPr lang="nl-NL" sz="2400" dirty="0">
                <a:latin typeface="Gill Sans" charset="0"/>
                <a:ea typeface="ヒラギノ角ゴ ProN W3" charset="0"/>
                <a:cs typeface="ヒラギノ角ゴ ProN W3" charset="0"/>
              </a:rPr>
              <a:t> </a:t>
            </a:r>
            <a:r>
              <a:rPr lang="nl-NL" sz="2400" dirty="0" err="1">
                <a:latin typeface="Gill Sans" charset="0"/>
                <a:ea typeface="ヒラギノ角ゴ ProN W3" charset="0"/>
                <a:cs typeface="ヒラギノ角ゴ ProN W3" charset="0"/>
              </a:rPr>
              <a:t>through</a:t>
            </a:r>
            <a:r>
              <a:rPr lang="nl-NL" sz="2400" dirty="0">
                <a:latin typeface="Gill Sans" charset="0"/>
                <a:ea typeface="ヒラギノ角ゴ ProN W3" charset="0"/>
                <a:cs typeface="ヒラギノ角ゴ ProN W3" charset="0"/>
              </a:rPr>
              <a:t> </a:t>
            </a:r>
            <a:r>
              <a:rPr lang="nl-NL" sz="2400" i="1" dirty="0">
                <a:latin typeface="Gill Sans" charset="0"/>
                <a:ea typeface="ヒラギノ角ゴ ProN W3" charset="0"/>
                <a:cs typeface="ヒラギノ角ゴ ProN W3" charset="0"/>
              </a:rPr>
              <a:t>spoken</a:t>
            </a:r>
            <a:r>
              <a:rPr lang="nl-NL" sz="2400" dirty="0">
                <a:latin typeface="Gill Sans" charset="0"/>
                <a:ea typeface="ヒラギノ角ゴ ProN W3" charset="0"/>
                <a:cs typeface="ヒラギノ角ゴ ProN W3" charset="0"/>
              </a:rPr>
              <a:t> </a:t>
            </a:r>
            <a:r>
              <a:rPr lang="nl-NL" sz="2400" dirty="0" err="1">
                <a:latin typeface="Gill Sans" charset="0"/>
                <a:ea typeface="ヒラギノ角ゴ ProN W3" charset="0"/>
                <a:cs typeface="ヒラギノ角ゴ ProN W3" charset="0"/>
              </a:rPr>
              <a:t>language</a:t>
            </a:r>
            <a:r>
              <a:rPr lang="nl-NL" sz="2400" dirty="0">
                <a:latin typeface="Gill Sans" charset="0"/>
                <a:ea typeface="ヒラギノ角ゴ ProN W3" charset="0"/>
                <a:cs typeface="ヒラギノ角ゴ ProN W3" charset="0"/>
              </a:rPr>
              <a:t> </a:t>
            </a:r>
            <a:r>
              <a:rPr lang="nl-NL" sz="2400" dirty="0" err="1">
                <a:latin typeface="Gill Sans" charset="0"/>
                <a:ea typeface="ヒラギノ角ゴ ProN W3" charset="0"/>
                <a:cs typeface="ヒラギノ角ゴ ProN W3" charset="0"/>
              </a:rPr>
              <a:t>rather</a:t>
            </a:r>
            <a:r>
              <a:rPr lang="nl-NL" sz="2400" dirty="0">
                <a:latin typeface="Gill Sans" charset="0"/>
                <a:ea typeface="ヒラギノ角ゴ ProN W3" charset="0"/>
                <a:cs typeface="ヒラギノ角ゴ ProN W3" charset="0"/>
              </a:rPr>
              <a:t> </a:t>
            </a:r>
            <a:r>
              <a:rPr lang="nl-NL" sz="2400" dirty="0" err="1">
                <a:latin typeface="Gill Sans" charset="0"/>
                <a:ea typeface="ヒラギノ角ゴ ProN W3" charset="0"/>
                <a:cs typeface="ヒラギノ角ゴ ProN W3" charset="0"/>
              </a:rPr>
              <a:t>than</a:t>
            </a:r>
            <a:r>
              <a:rPr lang="nl-NL" sz="2400" dirty="0">
                <a:latin typeface="Gill Sans" charset="0"/>
                <a:ea typeface="ヒラギノ角ゴ ProN W3" charset="0"/>
                <a:cs typeface="ヒラギノ角ゴ ProN W3" charset="0"/>
              </a:rPr>
              <a:t> the </a:t>
            </a:r>
            <a:r>
              <a:rPr lang="nl-NL" sz="2400" dirty="0" err="1">
                <a:latin typeface="Gill Sans" charset="0"/>
                <a:ea typeface="ヒラギノ角ゴ ProN W3" charset="0"/>
                <a:cs typeface="ヒラギノ角ゴ ProN W3" charset="0"/>
              </a:rPr>
              <a:t>written</a:t>
            </a:r>
            <a:r>
              <a:rPr lang="nl-NL" sz="2400" dirty="0">
                <a:latin typeface="Gill Sans" charset="0"/>
                <a:ea typeface="ヒラギノ角ゴ ProN W3" charset="0"/>
                <a:cs typeface="ヒラギノ角ゴ ProN W3" charset="0"/>
              </a:rPr>
              <a:t> word.</a:t>
            </a:r>
          </a:p>
          <a:p>
            <a:pPr marL="250796" indent="-250796" defTabSz="328588">
              <a:spcBef>
                <a:spcPts val="1043"/>
              </a:spcBef>
              <a:defRPr/>
            </a:pPr>
            <a:r>
              <a:rPr lang="nl-NL" sz="2400" dirty="0" err="1">
                <a:latin typeface="Gill Sans" charset="0"/>
                <a:ea typeface="ヒラギノ角ゴ ProN W3" charset="0"/>
                <a:cs typeface="ヒラギノ角ゴ ProN W3" charset="0"/>
              </a:rPr>
              <a:t>Need</a:t>
            </a:r>
            <a:r>
              <a:rPr lang="nl-NL" sz="2400" dirty="0">
                <a:latin typeface="Gill Sans" charset="0"/>
                <a:ea typeface="ヒラギノ角ゴ ProN W3" charset="0"/>
                <a:cs typeface="ヒラギノ角ゴ ProN W3" charset="0"/>
              </a:rPr>
              <a:t> </a:t>
            </a:r>
            <a:r>
              <a:rPr lang="nl-NL" sz="2400" dirty="0" err="1">
                <a:latin typeface="Gill Sans" charset="0"/>
                <a:ea typeface="ヒラギノ角ゴ ProN W3" charset="0"/>
                <a:cs typeface="ヒラギノ角ゴ ProN W3" charset="0"/>
              </a:rPr>
              <a:t>to</a:t>
            </a:r>
            <a:r>
              <a:rPr lang="nl-NL" sz="2400" dirty="0">
                <a:latin typeface="Gill Sans" charset="0"/>
                <a:ea typeface="ヒラギノ角ゴ ProN W3" charset="0"/>
                <a:cs typeface="ヒラギノ角ゴ ProN W3" charset="0"/>
              </a:rPr>
              <a:t> </a:t>
            </a:r>
            <a:r>
              <a:rPr lang="nl-NL" sz="2400" dirty="0" err="1">
                <a:latin typeface="Gill Sans" charset="0"/>
                <a:ea typeface="ヒラギノ角ゴ ProN W3" charset="0"/>
                <a:cs typeface="ヒラギノ角ゴ ProN W3" charset="0"/>
              </a:rPr>
              <a:t>be</a:t>
            </a:r>
            <a:r>
              <a:rPr lang="nl-NL" sz="2400" dirty="0">
                <a:latin typeface="Gill Sans" charset="0"/>
                <a:ea typeface="ヒラギノ角ゴ ProN W3" charset="0"/>
                <a:cs typeface="ヒラギノ角ゴ ProN W3" charset="0"/>
              </a:rPr>
              <a:t> </a:t>
            </a:r>
            <a:r>
              <a:rPr lang="nl-NL" sz="2400" i="1" dirty="0" err="1">
                <a:latin typeface="Gill Sans" charset="0"/>
                <a:ea typeface="ヒラギノ角ゴ ProN W3" charset="0"/>
                <a:cs typeface="ヒラギノ角ゴ ProN W3" charset="0"/>
              </a:rPr>
              <a:t>heard</a:t>
            </a:r>
            <a:r>
              <a:rPr lang="nl-NL" sz="2400" dirty="0">
                <a:latin typeface="Gill Sans" charset="0"/>
                <a:ea typeface="ヒラギノ角ゴ ProN W3" charset="0"/>
                <a:cs typeface="ヒラギノ角ゴ ProN W3" charset="0"/>
              </a:rPr>
              <a:t>.</a:t>
            </a:r>
          </a:p>
          <a:p>
            <a:pPr marL="250796" indent="-250796" defTabSz="328588">
              <a:spcBef>
                <a:spcPts val="1043"/>
              </a:spcBef>
              <a:defRPr/>
            </a:pPr>
            <a:r>
              <a:rPr lang="nl-NL" sz="2400" dirty="0">
                <a:latin typeface="Gill Sans" charset="0"/>
                <a:ea typeface="ヒラギノ角ゴ ProN W3" charset="0"/>
                <a:cs typeface="ヒラギノ角ゴ ProN W3" charset="0"/>
              </a:rPr>
              <a:t>Be </a:t>
            </a:r>
            <a:r>
              <a:rPr lang="nl-NL" sz="2400" dirty="0" err="1">
                <a:latin typeface="Gill Sans" charset="0"/>
                <a:ea typeface="ヒラギノ角ゴ ProN W3" charset="0"/>
                <a:cs typeface="ヒラギノ角ゴ ProN W3" charset="0"/>
              </a:rPr>
              <a:t>easily</a:t>
            </a:r>
            <a:r>
              <a:rPr lang="nl-NL" sz="2400" dirty="0">
                <a:latin typeface="Gill Sans" charset="0"/>
                <a:ea typeface="ヒラギノ角ゴ ProN W3" charset="0"/>
                <a:cs typeface="ヒラギノ角ゴ ProN W3" charset="0"/>
              </a:rPr>
              <a:t> </a:t>
            </a:r>
            <a:r>
              <a:rPr lang="nl-NL" sz="2400" dirty="0" err="1">
                <a:latin typeface="Gill Sans" charset="0"/>
                <a:ea typeface="ヒラギノ角ゴ ProN W3" charset="0"/>
                <a:cs typeface="ヒラギノ角ゴ ProN W3" charset="0"/>
              </a:rPr>
              <a:t>distracted</a:t>
            </a:r>
            <a:r>
              <a:rPr lang="nl-NL" sz="2400" dirty="0">
                <a:latin typeface="Gill Sans" charset="0"/>
                <a:ea typeface="ヒラギノ角ゴ ProN W3" charset="0"/>
                <a:cs typeface="ヒラギノ角ゴ ProN W3" charset="0"/>
              </a:rPr>
              <a:t> </a:t>
            </a:r>
            <a:r>
              <a:rPr lang="nl-NL" sz="2400" dirty="0" err="1">
                <a:latin typeface="Gill Sans" charset="0"/>
                <a:ea typeface="ヒラギノ角ゴ ProN W3" charset="0"/>
                <a:cs typeface="ヒラギノ角ゴ ProN W3" charset="0"/>
              </a:rPr>
              <a:t>by</a:t>
            </a:r>
            <a:r>
              <a:rPr lang="nl-NL" sz="2400" dirty="0">
                <a:latin typeface="Gill Sans" charset="0"/>
                <a:ea typeface="ヒラギノ角ゴ ProN W3" charset="0"/>
                <a:cs typeface="ヒラギノ角ゴ ProN W3" charset="0"/>
              </a:rPr>
              <a:t> </a:t>
            </a:r>
            <a:r>
              <a:rPr lang="nl-NL" sz="2400" i="1" dirty="0" err="1">
                <a:latin typeface="Gill Sans" charset="0"/>
                <a:ea typeface="ヒラギノ角ゴ ProN W3" charset="0"/>
                <a:cs typeface="ヒラギノ角ゴ ProN W3" charset="0"/>
              </a:rPr>
              <a:t>noise</a:t>
            </a:r>
            <a:r>
              <a:rPr lang="nl-NL" sz="2400" dirty="0">
                <a:latin typeface="Gill Sans" charset="0"/>
                <a:ea typeface="ヒラギノ角ゴ ProN W3" charset="0"/>
                <a:cs typeface="ヒラギノ角ゴ ProN W3" charset="0"/>
              </a:rPr>
              <a:t>.</a:t>
            </a:r>
          </a:p>
          <a:p>
            <a:pPr marL="250796" indent="-250796" defTabSz="328588">
              <a:spcBef>
                <a:spcPts val="1043"/>
              </a:spcBef>
              <a:defRPr/>
            </a:pPr>
            <a:endParaRPr lang="nl-NL" sz="2400" dirty="0"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ED08BAE-9111-6A96-601A-1F1BD85F16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123787"/>
              </p:ext>
            </p:extLst>
          </p:nvPr>
        </p:nvGraphicFramePr>
        <p:xfrm>
          <a:off x="6070600" y="187834"/>
          <a:ext cx="1175385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270000" imgH="1231900" progId="CorelDRAW.Graphic.14">
                  <p:embed/>
                </p:oleObj>
              </mc:Choice>
              <mc:Fallback>
                <p:oleObj r:id="rId2" imgW="1270000" imgH="1231900" progId="CorelDRAW.Graphic.1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39F516A-AF58-A75B-4E20-0EADEF555F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0600" y="187834"/>
                        <a:ext cx="1175385" cy="1047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4299564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9837" y="491419"/>
            <a:ext cx="6090840" cy="809978"/>
          </a:xfrm>
        </p:spPr>
        <p:txBody>
          <a:bodyPr/>
          <a:lstStyle/>
          <a:p>
            <a:pPr defTabSz="328588">
              <a:defRPr/>
            </a:pPr>
            <a:r>
              <a:rPr lang="nl-NL" b="1" dirty="0" err="1">
                <a:solidFill>
                  <a:srgbClr val="0FCBC2"/>
                </a:solidFill>
              </a:rPr>
              <a:t>Auditory</a:t>
            </a:r>
            <a:endParaRPr lang="nl-NL" b="1" dirty="0">
              <a:solidFill>
                <a:srgbClr val="0FCBC2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739837" y="2138539"/>
            <a:ext cx="5875328" cy="1221141"/>
          </a:xfrm>
          <a:prstGeom prst="rect">
            <a:avLst/>
          </a:prstGeom>
        </p:spPr>
        <p:txBody>
          <a:bodyPr lIns="73728" tIns="36864" rIns="73728" bIns="36864">
            <a:spAutoFit/>
          </a:bodyPr>
          <a:lstStyle/>
          <a:p>
            <a:pPr>
              <a:defRPr/>
            </a:pPr>
            <a:r>
              <a:rPr lang="nl-NL" dirty="0" err="1">
                <a:solidFill>
                  <a:srgbClr val="00A7A2"/>
                </a:solidFill>
                <a:latin typeface="+mn-lt"/>
              </a:rPr>
              <a:t>Typically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are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easily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distracted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by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noise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.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They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can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repeat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things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back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to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you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easily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&amp;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learn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by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listening.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They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like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music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and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like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to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talk on the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phone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. Tone of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voice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and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the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words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used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can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be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important.</a:t>
            </a:r>
            <a:r>
              <a:rPr lang="nl-NL" dirty="0">
                <a:solidFill>
                  <a:srgbClr val="800000"/>
                </a:solidFill>
                <a:latin typeface="+mn-lt"/>
              </a:rPr>
              <a:t>	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98DBB31-8E53-DDF1-6770-3DE9D22269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123787"/>
              </p:ext>
            </p:extLst>
          </p:nvPr>
        </p:nvGraphicFramePr>
        <p:xfrm>
          <a:off x="6070600" y="187834"/>
          <a:ext cx="1175385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270000" imgH="1231900" progId="CorelDRAW.Graphic.14">
                  <p:embed/>
                </p:oleObj>
              </mc:Choice>
              <mc:Fallback>
                <p:oleObj r:id="rId2" imgW="1270000" imgH="1231900" progId="CorelDRAW.Graphic.1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39F516A-AF58-A75B-4E20-0EADEF555F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0600" y="187834"/>
                        <a:ext cx="1175385" cy="1047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4183635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9837" y="491419"/>
            <a:ext cx="6090840" cy="809978"/>
          </a:xfrm>
        </p:spPr>
        <p:txBody>
          <a:bodyPr/>
          <a:lstStyle/>
          <a:p>
            <a:pPr defTabSz="328588">
              <a:defRPr/>
            </a:pPr>
            <a:r>
              <a:rPr lang="nl-NL" b="1" dirty="0" err="1">
                <a:solidFill>
                  <a:srgbClr val="0FCBC2"/>
                </a:solidFill>
              </a:rPr>
              <a:t>Kinesthetic</a:t>
            </a:r>
            <a:endParaRPr lang="nl-NL" b="1" dirty="0">
              <a:solidFill>
                <a:srgbClr val="0FCBC2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1015798" y="1858258"/>
            <a:ext cx="5628278" cy="1182444"/>
          </a:xfrm>
          <a:prstGeom prst="rect">
            <a:avLst/>
          </a:prstGeom>
        </p:spPr>
        <p:txBody>
          <a:bodyPr lIns="73728" tIns="36864" rIns="73728" bIns="36864">
            <a:spAutoFit/>
          </a:bodyPr>
          <a:lstStyle/>
          <a:p>
            <a:pPr>
              <a:defRPr/>
            </a:pPr>
            <a:r>
              <a:rPr lang="nl-NL" dirty="0" err="1">
                <a:solidFill>
                  <a:srgbClr val="00A7A2"/>
                </a:solidFill>
                <a:latin typeface="+mn-lt"/>
              </a:rPr>
              <a:t>Often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they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talk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slowly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and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breathy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.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They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respond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to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physical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rewards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&amp;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touching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.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They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memorize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by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doing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or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walking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through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something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.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They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will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be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interested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in a program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that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feels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right or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gives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them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a gut feeling.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2AB8362-873E-753B-F95E-069E19DE43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123787"/>
              </p:ext>
            </p:extLst>
          </p:nvPr>
        </p:nvGraphicFramePr>
        <p:xfrm>
          <a:off x="6070600" y="187834"/>
          <a:ext cx="1175385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270000" imgH="1231900" progId="CorelDRAW.Graphic.14">
                  <p:embed/>
                </p:oleObj>
              </mc:Choice>
              <mc:Fallback>
                <p:oleObj r:id="rId2" imgW="1270000" imgH="1231900" progId="CorelDRAW.Graphic.1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39F516A-AF58-A75B-4E20-0EADEF555F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0600" y="187834"/>
                        <a:ext cx="1175385" cy="1047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9007613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6600" y="381000"/>
            <a:ext cx="6090840" cy="506236"/>
          </a:xfrm>
        </p:spPr>
        <p:txBody>
          <a:bodyPr/>
          <a:lstStyle/>
          <a:p>
            <a:pPr defTabSz="328588">
              <a:defRPr/>
            </a:pPr>
            <a:r>
              <a:rPr lang="nl-NL" b="1" dirty="0" err="1">
                <a:solidFill>
                  <a:srgbClr val="0FCBC2"/>
                </a:solidFill>
              </a:rPr>
              <a:t>Kinesthetic</a:t>
            </a:r>
            <a:endParaRPr lang="nl-NL" b="1" dirty="0">
              <a:solidFill>
                <a:srgbClr val="0FCBC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39837" y="1702683"/>
            <a:ext cx="6090840" cy="618595"/>
          </a:xfrm>
        </p:spPr>
        <p:txBody>
          <a:bodyPr/>
          <a:lstStyle/>
          <a:p>
            <a:pPr marL="0" indent="0" defTabSz="328588">
              <a:spcBef>
                <a:spcPts val="1043"/>
              </a:spcBef>
              <a:buNone/>
              <a:defRPr/>
            </a:pPr>
            <a:r>
              <a:rPr lang="nl-NL" sz="2400" dirty="0"/>
              <a:t>People </a:t>
            </a:r>
            <a:r>
              <a:rPr lang="nl-NL" sz="2400" dirty="0" err="1"/>
              <a:t>with</a:t>
            </a:r>
            <a:r>
              <a:rPr lang="nl-NL" sz="2400" dirty="0"/>
              <a:t> a </a:t>
            </a:r>
            <a:r>
              <a:rPr lang="nl-NL" sz="2400" dirty="0" err="1"/>
              <a:t>kinesthetic</a:t>
            </a:r>
            <a:r>
              <a:rPr lang="nl-NL" sz="2400" dirty="0"/>
              <a:t> </a:t>
            </a:r>
            <a:r>
              <a:rPr lang="nl-NL" sz="2400" dirty="0" err="1"/>
              <a:t>preference</a:t>
            </a:r>
            <a:r>
              <a:rPr lang="nl-NL" sz="2400" dirty="0"/>
              <a:t>, </a:t>
            </a:r>
            <a:r>
              <a:rPr lang="nl-NL" sz="2400" dirty="0" err="1"/>
              <a:t>will</a:t>
            </a:r>
            <a:r>
              <a:rPr lang="nl-NL" sz="2400" dirty="0"/>
              <a:t> </a:t>
            </a:r>
            <a:r>
              <a:rPr lang="nl-NL" sz="2400" dirty="0" err="1"/>
              <a:t>tend</a:t>
            </a:r>
            <a:r>
              <a:rPr lang="nl-NL" sz="2400" dirty="0"/>
              <a:t> </a:t>
            </a:r>
            <a:r>
              <a:rPr lang="nl-NL" sz="2400" dirty="0" err="1"/>
              <a:t>to</a:t>
            </a:r>
            <a:r>
              <a:rPr lang="nl-NL" sz="2400" dirty="0"/>
              <a:t>:</a:t>
            </a:r>
          </a:p>
          <a:p>
            <a:pPr marL="250796" indent="-250796" defTabSz="328588">
              <a:spcBef>
                <a:spcPts val="1043"/>
              </a:spcBef>
              <a:defRPr/>
            </a:pPr>
            <a:r>
              <a:rPr lang="nl-NL" sz="2400" dirty="0" err="1"/>
              <a:t>Speak</a:t>
            </a:r>
            <a:r>
              <a:rPr lang="nl-NL" sz="2400" dirty="0"/>
              <a:t> slower </a:t>
            </a:r>
            <a:r>
              <a:rPr lang="nl-NL" sz="2400" dirty="0" err="1"/>
              <a:t>than</a:t>
            </a:r>
            <a:r>
              <a:rPr lang="nl-NL" sz="2400" dirty="0"/>
              <a:t> the </a:t>
            </a:r>
            <a:r>
              <a:rPr lang="nl-NL" sz="2400" dirty="0" err="1"/>
              <a:t>general</a:t>
            </a:r>
            <a:r>
              <a:rPr lang="nl-NL" sz="2400" dirty="0"/>
              <a:t> </a:t>
            </a:r>
            <a:r>
              <a:rPr lang="nl-NL" sz="2400" dirty="0" err="1"/>
              <a:t>population</a:t>
            </a:r>
            <a:r>
              <a:rPr lang="nl-NL" sz="2400" dirty="0"/>
              <a:t>. </a:t>
            </a:r>
          </a:p>
          <a:p>
            <a:pPr marL="250796" indent="-250796" defTabSz="328588">
              <a:spcBef>
                <a:spcPts val="1043"/>
              </a:spcBef>
              <a:defRPr/>
            </a:pPr>
            <a:r>
              <a:rPr lang="nl-NL" sz="2400" dirty="0"/>
              <a:t>Be more </a:t>
            </a:r>
            <a:r>
              <a:rPr lang="nl-NL" sz="2400" dirty="0" err="1"/>
              <a:t>sensitive</a:t>
            </a:r>
            <a:r>
              <a:rPr lang="nl-NL" sz="2400" dirty="0"/>
              <a:t> </a:t>
            </a:r>
            <a:r>
              <a:rPr lang="nl-NL" sz="2400" dirty="0" err="1"/>
              <a:t>to</a:t>
            </a:r>
            <a:r>
              <a:rPr lang="nl-NL" sz="2400" dirty="0"/>
              <a:t> </a:t>
            </a:r>
            <a:r>
              <a:rPr lang="nl-NL" sz="2400" dirty="0" err="1"/>
              <a:t>their</a:t>
            </a:r>
            <a:r>
              <a:rPr lang="nl-NL" sz="2400" dirty="0"/>
              <a:t> </a:t>
            </a:r>
            <a:r>
              <a:rPr lang="nl-NL" sz="2400" dirty="0" err="1"/>
              <a:t>bodies</a:t>
            </a:r>
            <a:r>
              <a:rPr lang="nl-NL" sz="2400" dirty="0"/>
              <a:t> </a:t>
            </a:r>
            <a:r>
              <a:rPr lang="nl-NL" sz="2400" dirty="0" err="1"/>
              <a:t>and</a:t>
            </a:r>
            <a:r>
              <a:rPr lang="nl-NL" sz="2400" dirty="0"/>
              <a:t> </a:t>
            </a:r>
            <a:r>
              <a:rPr lang="nl-NL" sz="2400" dirty="0" err="1"/>
              <a:t>their</a:t>
            </a:r>
            <a:r>
              <a:rPr lang="nl-NL" sz="2400" dirty="0"/>
              <a:t> </a:t>
            </a:r>
            <a:r>
              <a:rPr lang="nl-NL" sz="2400" i="1" dirty="0" err="1"/>
              <a:t>feelings</a:t>
            </a:r>
            <a:r>
              <a:rPr lang="nl-NL" sz="2400" dirty="0"/>
              <a:t> </a:t>
            </a:r>
            <a:r>
              <a:rPr lang="nl-NL" sz="2400" dirty="0" err="1"/>
              <a:t>and</a:t>
            </a:r>
            <a:r>
              <a:rPr lang="nl-NL" sz="2400" dirty="0"/>
              <a:t> </a:t>
            </a:r>
            <a:r>
              <a:rPr lang="nl-NL" sz="2400" dirty="0" err="1"/>
              <a:t>respond</a:t>
            </a:r>
            <a:r>
              <a:rPr lang="nl-NL" sz="2400" dirty="0"/>
              <a:t> </a:t>
            </a:r>
            <a:r>
              <a:rPr lang="nl-NL" sz="2400" dirty="0" err="1"/>
              <a:t>to</a:t>
            </a:r>
            <a:r>
              <a:rPr lang="nl-NL" sz="2400" i="1" dirty="0"/>
              <a:t> </a:t>
            </a:r>
            <a:r>
              <a:rPr lang="nl-NL" sz="2400" i="1" dirty="0" err="1"/>
              <a:t>physical</a:t>
            </a:r>
            <a:r>
              <a:rPr lang="nl-NL" sz="2400" dirty="0"/>
              <a:t> </a:t>
            </a:r>
            <a:r>
              <a:rPr lang="nl-NL" sz="2400" dirty="0" err="1"/>
              <a:t>rewards</a:t>
            </a:r>
            <a:r>
              <a:rPr lang="nl-NL" sz="2400" dirty="0"/>
              <a:t> </a:t>
            </a:r>
            <a:r>
              <a:rPr lang="nl-NL" sz="2400" dirty="0" err="1"/>
              <a:t>and</a:t>
            </a:r>
            <a:r>
              <a:rPr lang="nl-NL" sz="2400" dirty="0"/>
              <a:t> </a:t>
            </a:r>
            <a:r>
              <a:rPr lang="nl-NL" sz="2400" i="1" dirty="0" err="1"/>
              <a:t>touching</a:t>
            </a:r>
            <a:r>
              <a:rPr lang="nl-NL" sz="2400" dirty="0"/>
              <a:t>.</a:t>
            </a:r>
          </a:p>
          <a:p>
            <a:pPr marL="250796" indent="-250796" defTabSz="328588">
              <a:spcBef>
                <a:spcPts val="1043"/>
              </a:spcBef>
              <a:defRPr/>
            </a:pPr>
            <a:r>
              <a:rPr lang="nl-NL" sz="2400" dirty="0" err="1"/>
              <a:t>Learn</a:t>
            </a:r>
            <a:r>
              <a:rPr lang="nl-NL" sz="2400" dirty="0"/>
              <a:t> </a:t>
            </a:r>
            <a:r>
              <a:rPr lang="nl-NL" sz="2400" dirty="0" err="1"/>
              <a:t>by</a:t>
            </a:r>
            <a:r>
              <a:rPr lang="nl-NL" sz="2400" dirty="0"/>
              <a:t> </a:t>
            </a:r>
            <a:r>
              <a:rPr lang="nl-NL" sz="2400" i="1" dirty="0" err="1"/>
              <a:t>doing</a:t>
            </a:r>
            <a:r>
              <a:rPr lang="nl-NL" sz="2400" dirty="0"/>
              <a:t>, </a:t>
            </a:r>
            <a:r>
              <a:rPr lang="nl-NL" sz="2400" i="1" dirty="0" err="1"/>
              <a:t>moving</a:t>
            </a:r>
            <a:r>
              <a:rPr lang="nl-NL" sz="2400" dirty="0"/>
              <a:t> or </a:t>
            </a:r>
            <a:r>
              <a:rPr lang="nl-NL" sz="2400" i="1" dirty="0" err="1"/>
              <a:t>touching</a:t>
            </a:r>
            <a:r>
              <a:rPr lang="nl-NL" sz="2400" dirty="0"/>
              <a:t>.</a:t>
            </a:r>
          </a:p>
          <a:p>
            <a:pPr marL="0" indent="0" defTabSz="328588">
              <a:spcBef>
                <a:spcPts val="1043"/>
              </a:spcBef>
              <a:buNone/>
              <a:defRPr/>
            </a:pPr>
            <a:endParaRPr lang="nl-NL" sz="2400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E0E0E0D-97DB-346E-403A-1A6B6B0E9C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123787"/>
              </p:ext>
            </p:extLst>
          </p:nvPr>
        </p:nvGraphicFramePr>
        <p:xfrm>
          <a:off x="6070600" y="187834"/>
          <a:ext cx="1175385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270000" imgH="1231900" progId="CorelDRAW.Graphic.14">
                  <p:embed/>
                </p:oleObj>
              </mc:Choice>
              <mc:Fallback>
                <p:oleObj r:id="rId2" imgW="1270000" imgH="1231900" progId="CorelDRAW.Graphic.1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39F516A-AF58-A75B-4E20-0EADEF555F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0600" y="187834"/>
                        <a:ext cx="1175385" cy="1047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1625352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9837" y="713669"/>
            <a:ext cx="6090840" cy="811213"/>
          </a:xfrm>
        </p:spPr>
        <p:txBody>
          <a:bodyPr/>
          <a:lstStyle/>
          <a:p>
            <a:pPr defTabSz="328588">
              <a:defRPr/>
            </a:pPr>
            <a:r>
              <a:rPr lang="nl-NL" b="1" dirty="0" err="1">
                <a:solidFill>
                  <a:srgbClr val="0FCBC2"/>
                </a:solidFill>
              </a:rPr>
              <a:t>What</a:t>
            </a:r>
            <a:r>
              <a:rPr lang="nl-NL" b="1" dirty="0">
                <a:solidFill>
                  <a:srgbClr val="0FCBC2"/>
                </a:solidFill>
              </a:rPr>
              <a:t> is “rapport”? </a:t>
            </a:r>
            <a:br>
              <a:rPr lang="nl-NL" b="1" dirty="0">
                <a:solidFill>
                  <a:srgbClr val="0FCBC2"/>
                </a:solidFill>
              </a:rPr>
            </a:br>
            <a:r>
              <a:rPr lang="nl-NL" b="1" dirty="0">
                <a:solidFill>
                  <a:srgbClr val="0FCBC2"/>
                </a:solidFill>
              </a:rPr>
              <a:t>(Fr)</a:t>
            </a:r>
          </a:p>
        </p:txBody>
      </p:sp>
      <p:sp>
        <p:nvSpPr>
          <p:cNvPr id="4" name="Rechthoek 3"/>
          <p:cNvSpPr/>
          <p:nvPr/>
        </p:nvSpPr>
        <p:spPr>
          <a:xfrm>
            <a:off x="1659705" y="2286000"/>
            <a:ext cx="4249790" cy="2567438"/>
          </a:xfrm>
          <a:prstGeom prst="rect">
            <a:avLst/>
          </a:prstGeom>
        </p:spPr>
        <p:txBody>
          <a:bodyPr lIns="73728" tIns="36864" rIns="73728" bIns="36864">
            <a:spAutoFit/>
          </a:bodyPr>
          <a:lstStyle/>
          <a:p>
            <a:pPr>
              <a:defRPr/>
            </a:pPr>
            <a:r>
              <a:rPr lang="nl-NL" dirty="0">
                <a:solidFill>
                  <a:srgbClr val="00A7A2"/>
                </a:solidFill>
                <a:latin typeface="+mn-lt"/>
              </a:rPr>
              <a:t>Rapport is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imitating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the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other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to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get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quick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contact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and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make the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other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person feel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understood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and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safe.  It is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about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building trust,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establishing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harmony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and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cooperation in a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relationship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.</a:t>
            </a:r>
          </a:p>
          <a:p>
            <a:pPr>
              <a:defRPr/>
            </a:pPr>
            <a:endParaRPr lang="nl-NL" dirty="0">
              <a:solidFill>
                <a:srgbClr val="00A7A2"/>
              </a:solidFill>
              <a:latin typeface="+mn-lt"/>
            </a:endParaRPr>
          </a:p>
          <a:p>
            <a:pPr>
              <a:defRPr/>
            </a:pPr>
            <a:r>
              <a:rPr lang="nl-NL" dirty="0" err="1">
                <a:solidFill>
                  <a:srgbClr val="00A7A2"/>
                </a:solidFill>
                <a:latin typeface="+mn-lt"/>
              </a:rPr>
              <a:t>You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can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copy (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with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all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your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senses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) e.g. facial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expressions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movements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,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wordings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.</a:t>
            </a:r>
          </a:p>
          <a:p>
            <a:pPr>
              <a:defRPr/>
            </a:pPr>
            <a:r>
              <a:rPr lang="nl-NL" dirty="0" err="1">
                <a:solidFill>
                  <a:srgbClr val="00A7A2"/>
                </a:solidFill>
                <a:latin typeface="+mn-lt"/>
              </a:rPr>
              <a:t>You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do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it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all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the time,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unconsciously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.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CC7DD74-60E7-9FDE-DB56-5EA62371F0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123787"/>
              </p:ext>
            </p:extLst>
          </p:nvPr>
        </p:nvGraphicFramePr>
        <p:xfrm>
          <a:off x="6070600" y="187834"/>
          <a:ext cx="1175385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270000" imgH="1231900" progId="CorelDRAW.Graphic.14">
                  <p:embed/>
                </p:oleObj>
              </mc:Choice>
              <mc:Fallback>
                <p:oleObj r:id="rId2" imgW="1270000" imgH="1231900" progId="CorelDRAW.Graphic.1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39F516A-AF58-A75B-4E20-0EADEF555F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0600" y="187834"/>
                        <a:ext cx="1175385" cy="1047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4431434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6600" y="381000"/>
            <a:ext cx="6090840" cy="506236"/>
          </a:xfrm>
        </p:spPr>
        <p:txBody>
          <a:bodyPr/>
          <a:lstStyle/>
          <a:p>
            <a:pPr defTabSz="328588">
              <a:defRPr/>
            </a:pPr>
            <a:r>
              <a:rPr lang="nl-NL" b="1" dirty="0" err="1">
                <a:solidFill>
                  <a:srgbClr val="0FCBC2"/>
                </a:solidFill>
              </a:rPr>
              <a:t>Kinesthetic</a:t>
            </a:r>
            <a:endParaRPr lang="nl-NL" b="1" dirty="0">
              <a:solidFill>
                <a:srgbClr val="0FCBC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39837" y="1702683"/>
            <a:ext cx="6090840" cy="618595"/>
          </a:xfrm>
        </p:spPr>
        <p:txBody>
          <a:bodyPr/>
          <a:lstStyle/>
          <a:p>
            <a:pPr marL="0" indent="0" defTabSz="328588">
              <a:spcBef>
                <a:spcPts val="1043"/>
              </a:spcBef>
              <a:buNone/>
              <a:defRPr/>
            </a:pPr>
            <a:r>
              <a:rPr lang="nl-NL" sz="2400" dirty="0"/>
              <a:t>People </a:t>
            </a:r>
            <a:r>
              <a:rPr lang="nl-NL" sz="2400" dirty="0" err="1"/>
              <a:t>with</a:t>
            </a:r>
            <a:r>
              <a:rPr lang="nl-NL" sz="2400" dirty="0"/>
              <a:t> a </a:t>
            </a:r>
            <a:r>
              <a:rPr lang="nl-NL" sz="2400" dirty="0" err="1"/>
              <a:t>kinesthetic</a:t>
            </a:r>
            <a:r>
              <a:rPr lang="nl-NL" sz="2400" dirty="0"/>
              <a:t> </a:t>
            </a:r>
            <a:r>
              <a:rPr lang="nl-NL" sz="2400" dirty="0" err="1"/>
              <a:t>preference</a:t>
            </a:r>
            <a:r>
              <a:rPr lang="nl-NL" sz="2400" dirty="0"/>
              <a:t>, </a:t>
            </a:r>
            <a:r>
              <a:rPr lang="nl-NL" sz="2400" dirty="0" err="1"/>
              <a:t>will</a:t>
            </a:r>
            <a:r>
              <a:rPr lang="nl-NL" sz="2400" dirty="0"/>
              <a:t> </a:t>
            </a:r>
            <a:r>
              <a:rPr lang="nl-NL" sz="2400" dirty="0" err="1"/>
              <a:t>tend</a:t>
            </a:r>
            <a:r>
              <a:rPr lang="nl-NL" sz="2400" dirty="0"/>
              <a:t> </a:t>
            </a:r>
            <a:r>
              <a:rPr lang="nl-NL" sz="2400" dirty="0" err="1"/>
              <a:t>to</a:t>
            </a:r>
            <a:r>
              <a:rPr lang="nl-NL" sz="2400" dirty="0"/>
              <a:t>:</a:t>
            </a:r>
          </a:p>
          <a:p>
            <a:pPr marL="250796" indent="-250796" defTabSz="328588">
              <a:spcBef>
                <a:spcPts val="1043"/>
              </a:spcBef>
              <a:defRPr/>
            </a:pPr>
            <a:r>
              <a:rPr lang="nl-NL" sz="2400" dirty="0"/>
              <a:t>Make </a:t>
            </a:r>
            <a:r>
              <a:rPr lang="nl-NL" sz="2400" dirty="0" err="1"/>
              <a:t>decisions</a:t>
            </a:r>
            <a:r>
              <a:rPr lang="nl-NL" sz="2400" dirty="0"/>
              <a:t> </a:t>
            </a:r>
            <a:r>
              <a:rPr lang="nl-NL" sz="2400" dirty="0" err="1"/>
              <a:t>based</a:t>
            </a:r>
            <a:r>
              <a:rPr lang="nl-NL" sz="2400" dirty="0"/>
              <a:t> on </a:t>
            </a:r>
            <a:r>
              <a:rPr lang="nl-NL" sz="2400" dirty="0" err="1"/>
              <a:t>their</a:t>
            </a:r>
            <a:r>
              <a:rPr lang="nl-NL" sz="2400" dirty="0"/>
              <a:t> </a:t>
            </a:r>
            <a:r>
              <a:rPr lang="nl-NL" sz="2400" i="1" dirty="0" err="1"/>
              <a:t>feelings</a:t>
            </a:r>
            <a:r>
              <a:rPr lang="nl-NL" sz="2400" dirty="0"/>
              <a:t>.</a:t>
            </a:r>
          </a:p>
          <a:p>
            <a:pPr marL="250796" indent="-250796" defTabSz="328588">
              <a:spcBef>
                <a:spcPts val="1043"/>
              </a:spcBef>
              <a:defRPr/>
            </a:pPr>
            <a:r>
              <a:rPr lang="nl-NL" sz="2400" dirty="0"/>
              <a:t>Stand closer </a:t>
            </a:r>
            <a:r>
              <a:rPr lang="nl-NL" sz="2400" dirty="0" err="1"/>
              <a:t>to</a:t>
            </a:r>
            <a:r>
              <a:rPr lang="nl-NL" sz="2400" dirty="0"/>
              <a:t> </a:t>
            </a:r>
            <a:r>
              <a:rPr lang="nl-NL" sz="2400" dirty="0" err="1"/>
              <a:t>other</a:t>
            </a:r>
            <a:r>
              <a:rPr lang="nl-NL" sz="2400" dirty="0"/>
              <a:t> </a:t>
            </a:r>
            <a:r>
              <a:rPr lang="nl-NL" sz="2400" dirty="0" err="1"/>
              <a:t>people</a:t>
            </a:r>
            <a:r>
              <a:rPr lang="nl-NL" sz="2400" dirty="0"/>
              <a:t> </a:t>
            </a:r>
            <a:r>
              <a:rPr lang="nl-NL" sz="2400" dirty="0" err="1"/>
              <a:t>than</a:t>
            </a:r>
            <a:r>
              <a:rPr lang="nl-NL" sz="2400" dirty="0"/>
              <a:t> </a:t>
            </a:r>
            <a:r>
              <a:rPr lang="nl-NL" sz="2400" dirty="0" err="1"/>
              <a:t>those</a:t>
            </a:r>
            <a:r>
              <a:rPr lang="nl-NL" sz="2400" dirty="0"/>
              <a:t> </a:t>
            </a:r>
            <a:r>
              <a:rPr lang="nl-NL" sz="2400" dirty="0" err="1"/>
              <a:t>with</a:t>
            </a:r>
            <a:r>
              <a:rPr lang="nl-NL" sz="2400" dirty="0"/>
              <a:t> a </a:t>
            </a:r>
            <a:r>
              <a:rPr lang="nl-NL" sz="2400" dirty="0" err="1"/>
              <a:t>visual</a:t>
            </a:r>
            <a:r>
              <a:rPr lang="nl-NL" sz="2400" dirty="0"/>
              <a:t> </a:t>
            </a:r>
            <a:r>
              <a:rPr lang="nl-NL" sz="2400" dirty="0" err="1"/>
              <a:t>preference</a:t>
            </a:r>
            <a:r>
              <a:rPr lang="nl-NL" sz="2400" dirty="0"/>
              <a:t> - </a:t>
            </a:r>
            <a:r>
              <a:rPr lang="nl-NL" sz="2400" dirty="0" err="1"/>
              <a:t>to</a:t>
            </a:r>
            <a:r>
              <a:rPr lang="nl-NL" sz="2400" i="1" dirty="0"/>
              <a:t> feel</a:t>
            </a:r>
            <a:r>
              <a:rPr lang="nl-NL" sz="2400" dirty="0"/>
              <a:t> the </a:t>
            </a:r>
            <a:r>
              <a:rPr lang="nl-NL" sz="2400" dirty="0" err="1"/>
              <a:t>other</a:t>
            </a:r>
            <a:r>
              <a:rPr lang="nl-NL" sz="2400" dirty="0"/>
              <a:t> </a:t>
            </a:r>
            <a:r>
              <a:rPr lang="nl-NL" sz="2400" dirty="0" err="1"/>
              <a:t>person's</a:t>
            </a:r>
            <a:r>
              <a:rPr lang="nl-NL" sz="2400" dirty="0"/>
              <a:t> </a:t>
            </a:r>
            <a:r>
              <a:rPr lang="nl-NL" sz="2400" i="1" dirty="0"/>
              <a:t>energy</a:t>
            </a:r>
            <a:r>
              <a:rPr lang="nl-NL" sz="2400" dirty="0"/>
              <a:t>, </a:t>
            </a:r>
            <a:r>
              <a:rPr lang="nl-NL" sz="2400" dirty="0" err="1"/>
              <a:t>whereas</a:t>
            </a:r>
            <a:r>
              <a:rPr lang="nl-NL" sz="2400" dirty="0"/>
              <a:t> the person </a:t>
            </a:r>
            <a:r>
              <a:rPr lang="nl-NL" sz="2400" dirty="0" err="1"/>
              <a:t>with</a:t>
            </a:r>
            <a:r>
              <a:rPr lang="nl-NL" sz="2400" dirty="0"/>
              <a:t> a </a:t>
            </a:r>
            <a:r>
              <a:rPr lang="nl-NL" sz="2400" dirty="0" err="1"/>
              <a:t>visual</a:t>
            </a:r>
            <a:r>
              <a:rPr lang="nl-NL" sz="2400" dirty="0"/>
              <a:t> </a:t>
            </a:r>
            <a:r>
              <a:rPr lang="nl-NL" sz="2400" dirty="0" err="1"/>
              <a:t>preference</a:t>
            </a:r>
            <a:r>
              <a:rPr lang="nl-NL" sz="2400" dirty="0"/>
              <a:t> </a:t>
            </a:r>
            <a:r>
              <a:rPr lang="nl-NL" sz="2400" dirty="0" err="1"/>
              <a:t>will</a:t>
            </a:r>
            <a:r>
              <a:rPr lang="nl-NL" sz="2400" dirty="0"/>
              <a:t> stand back </a:t>
            </a:r>
            <a:r>
              <a:rPr lang="nl-NL" sz="2400" dirty="0" err="1"/>
              <a:t>to</a:t>
            </a:r>
            <a:r>
              <a:rPr lang="nl-NL" sz="2400" dirty="0"/>
              <a:t> </a:t>
            </a:r>
            <a:r>
              <a:rPr lang="nl-NL" sz="2400" dirty="0" err="1"/>
              <a:t>see</a:t>
            </a:r>
            <a:r>
              <a:rPr lang="nl-NL" sz="2400" dirty="0"/>
              <a:t> more of the </a:t>
            </a:r>
            <a:r>
              <a:rPr lang="nl-NL" sz="2400" dirty="0" err="1"/>
              <a:t>other</a:t>
            </a:r>
            <a:r>
              <a:rPr lang="nl-NL" sz="2400" dirty="0"/>
              <a:t> person (body </a:t>
            </a:r>
            <a:r>
              <a:rPr lang="nl-NL" sz="2400" dirty="0" err="1"/>
              <a:t>language</a:t>
            </a:r>
            <a:r>
              <a:rPr lang="nl-NL" sz="2400" dirty="0"/>
              <a:t>, etc.).</a:t>
            </a:r>
          </a:p>
          <a:p>
            <a:pPr marL="250796" indent="-250796" defTabSz="328588">
              <a:spcBef>
                <a:spcPts val="1043"/>
              </a:spcBef>
              <a:defRPr/>
            </a:pPr>
            <a:endParaRPr lang="nl-NL" sz="2400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0B1E619-B605-9D2C-D1BE-C388AA63B0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123787"/>
              </p:ext>
            </p:extLst>
          </p:nvPr>
        </p:nvGraphicFramePr>
        <p:xfrm>
          <a:off x="6070600" y="187834"/>
          <a:ext cx="1175385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270000" imgH="1231900" progId="CorelDRAW.Graphic.14">
                  <p:embed/>
                </p:oleObj>
              </mc:Choice>
              <mc:Fallback>
                <p:oleObj r:id="rId2" imgW="1270000" imgH="1231900" progId="CorelDRAW.Graphic.1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39F516A-AF58-A75B-4E20-0EADEF555F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0600" y="187834"/>
                        <a:ext cx="1175385" cy="1047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2452574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5200" y="457200"/>
            <a:ext cx="6090840" cy="486481"/>
          </a:xfrm>
        </p:spPr>
        <p:txBody>
          <a:bodyPr/>
          <a:lstStyle/>
          <a:p>
            <a:pPr defTabSz="328588">
              <a:defRPr/>
            </a:pPr>
            <a:r>
              <a:rPr lang="nl-NL" b="1" dirty="0">
                <a:solidFill>
                  <a:srgbClr val="0FCBC2"/>
                </a:solidFill>
              </a:rPr>
              <a:t>Digital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39837" y="1495250"/>
            <a:ext cx="6090840" cy="618595"/>
          </a:xfrm>
        </p:spPr>
        <p:txBody>
          <a:bodyPr/>
          <a:lstStyle/>
          <a:p>
            <a:pPr marL="0" indent="0" defTabSz="328588">
              <a:spcBef>
                <a:spcPts val="1043"/>
              </a:spcBef>
              <a:buNone/>
              <a:defRPr/>
            </a:pPr>
            <a:r>
              <a:rPr lang="nl-NL" sz="2400" dirty="0"/>
              <a:t>Digital is </a:t>
            </a:r>
            <a:r>
              <a:rPr lang="nl-NL" sz="2400" dirty="0" err="1"/>
              <a:t>devoid</a:t>
            </a:r>
            <a:r>
              <a:rPr lang="nl-NL" sz="2400" dirty="0"/>
              <a:t> of the </a:t>
            </a:r>
            <a:r>
              <a:rPr lang="nl-NL" sz="2400" dirty="0" err="1"/>
              <a:t>senses</a:t>
            </a:r>
            <a:r>
              <a:rPr lang="nl-NL" sz="2400" dirty="0"/>
              <a:t>. People </a:t>
            </a:r>
            <a:r>
              <a:rPr lang="nl-NL" sz="2400" dirty="0" err="1"/>
              <a:t>with</a:t>
            </a:r>
            <a:r>
              <a:rPr lang="nl-NL" sz="2400" dirty="0"/>
              <a:t> </a:t>
            </a:r>
            <a:r>
              <a:rPr lang="nl-NL" sz="2400" dirty="0" err="1"/>
              <a:t>an</a:t>
            </a:r>
            <a:r>
              <a:rPr lang="nl-NL" sz="2400" dirty="0"/>
              <a:t> </a:t>
            </a:r>
            <a:r>
              <a:rPr lang="nl-NL" sz="2400" dirty="0" err="1"/>
              <a:t>auditory</a:t>
            </a:r>
            <a:r>
              <a:rPr lang="nl-NL" sz="2400" dirty="0"/>
              <a:t> digital </a:t>
            </a:r>
            <a:r>
              <a:rPr lang="nl-NL" sz="2400" dirty="0" err="1"/>
              <a:t>preference</a:t>
            </a:r>
            <a:r>
              <a:rPr lang="nl-NL" sz="2400" dirty="0"/>
              <a:t>, </a:t>
            </a:r>
            <a:r>
              <a:rPr lang="nl-NL" sz="2400" dirty="0" err="1"/>
              <a:t>will</a:t>
            </a:r>
            <a:r>
              <a:rPr lang="nl-NL" sz="2400" dirty="0"/>
              <a:t> </a:t>
            </a:r>
            <a:r>
              <a:rPr lang="nl-NL" sz="2400" dirty="0" err="1"/>
              <a:t>tend</a:t>
            </a:r>
            <a:r>
              <a:rPr lang="nl-NL" sz="2400" dirty="0"/>
              <a:t> </a:t>
            </a:r>
            <a:r>
              <a:rPr lang="nl-NL" sz="2400" dirty="0" err="1"/>
              <a:t>to</a:t>
            </a:r>
            <a:r>
              <a:rPr lang="nl-NL" sz="2400" dirty="0"/>
              <a:t>:</a:t>
            </a:r>
          </a:p>
          <a:p>
            <a:pPr marL="250796" indent="-250796" defTabSz="328588">
              <a:spcBef>
                <a:spcPts val="1043"/>
              </a:spcBef>
              <a:defRPr/>
            </a:pPr>
            <a:r>
              <a:rPr lang="nl-NL" sz="2400" dirty="0"/>
              <a:t>Have a </a:t>
            </a:r>
            <a:r>
              <a:rPr lang="nl-NL" sz="2400" dirty="0" err="1"/>
              <a:t>need</a:t>
            </a:r>
            <a:r>
              <a:rPr lang="nl-NL" sz="2400" dirty="0"/>
              <a:t> </a:t>
            </a:r>
            <a:r>
              <a:rPr lang="nl-NL" sz="2400" dirty="0" err="1"/>
              <a:t>to</a:t>
            </a:r>
            <a:r>
              <a:rPr lang="nl-NL" sz="2400" dirty="0"/>
              <a:t> make </a:t>
            </a:r>
            <a:r>
              <a:rPr lang="nl-NL" sz="2400" i="1" dirty="0"/>
              <a:t>sense</a:t>
            </a:r>
            <a:r>
              <a:rPr lang="nl-NL" sz="2400" dirty="0"/>
              <a:t> of the </a:t>
            </a:r>
            <a:r>
              <a:rPr lang="nl-NL" sz="2400" dirty="0" err="1"/>
              <a:t>world</a:t>
            </a:r>
            <a:r>
              <a:rPr lang="nl-NL" sz="2400" dirty="0"/>
              <a:t>, </a:t>
            </a:r>
            <a:r>
              <a:rPr lang="nl-NL" sz="2400" dirty="0" err="1"/>
              <a:t>to</a:t>
            </a:r>
            <a:r>
              <a:rPr lang="nl-NL" sz="2400" dirty="0"/>
              <a:t> </a:t>
            </a:r>
            <a:r>
              <a:rPr lang="nl-NL" sz="2400" i="1" dirty="0" err="1"/>
              <a:t>figure</a:t>
            </a:r>
            <a:r>
              <a:rPr lang="nl-NL" sz="2400" dirty="0"/>
              <a:t> </a:t>
            </a:r>
            <a:r>
              <a:rPr lang="nl-NL" sz="2400" dirty="0" err="1"/>
              <a:t>things</a:t>
            </a:r>
            <a:r>
              <a:rPr lang="nl-NL" sz="2400" dirty="0"/>
              <a:t> out, </a:t>
            </a:r>
            <a:r>
              <a:rPr lang="nl-NL" sz="2400" dirty="0" err="1"/>
              <a:t>to</a:t>
            </a:r>
            <a:r>
              <a:rPr lang="nl-NL" sz="2400" dirty="0"/>
              <a:t> </a:t>
            </a:r>
            <a:r>
              <a:rPr lang="nl-NL" sz="2400" i="1" dirty="0" err="1"/>
              <a:t>understand</a:t>
            </a:r>
            <a:r>
              <a:rPr lang="nl-NL" sz="2400" dirty="0"/>
              <a:t>.</a:t>
            </a:r>
          </a:p>
          <a:p>
            <a:pPr marL="250796" indent="-250796" defTabSz="328588">
              <a:spcBef>
                <a:spcPts val="1043"/>
              </a:spcBef>
              <a:defRPr/>
            </a:pPr>
            <a:r>
              <a:rPr lang="nl-NL" sz="2400" i="1" dirty="0"/>
              <a:t>Talk </a:t>
            </a:r>
            <a:r>
              <a:rPr lang="nl-NL" sz="2400" i="1" dirty="0" err="1"/>
              <a:t>to</a:t>
            </a:r>
            <a:r>
              <a:rPr lang="nl-NL" sz="2400" i="1" dirty="0"/>
              <a:t> </a:t>
            </a:r>
            <a:r>
              <a:rPr lang="nl-NL" sz="2400" i="1" dirty="0" err="1"/>
              <a:t>themselves</a:t>
            </a:r>
            <a:r>
              <a:rPr lang="nl-NL" sz="2400" dirty="0"/>
              <a:t> </a:t>
            </a:r>
            <a:r>
              <a:rPr lang="nl-NL" sz="2400" dirty="0" err="1"/>
              <a:t>and</a:t>
            </a:r>
            <a:r>
              <a:rPr lang="nl-NL" sz="2400" dirty="0"/>
              <a:t> </a:t>
            </a:r>
            <a:r>
              <a:rPr lang="nl-NL" sz="2400" dirty="0" err="1"/>
              <a:t>carry</a:t>
            </a:r>
            <a:r>
              <a:rPr lang="nl-NL" sz="2400" dirty="0"/>
              <a:t> on </a:t>
            </a:r>
            <a:r>
              <a:rPr lang="nl-NL" sz="2400" dirty="0" err="1"/>
              <a:t>conversations</a:t>
            </a:r>
            <a:r>
              <a:rPr lang="nl-NL" sz="2400" dirty="0"/>
              <a:t> </a:t>
            </a:r>
            <a:r>
              <a:rPr lang="nl-NL" sz="2400" dirty="0" err="1"/>
              <a:t>with</a:t>
            </a:r>
            <a:r>
              <a:rPr lang="nl-NL" sz="2400" dirty="0"/>
              <a:t> </a:t>
            </a:r>
            <a:r>
              <a:rPr lang="nl-NL" sz="2400" dirty="0" err="1"/>
              <a:t>you</a:t>
            </a:r>
            <a:r>
              <a:rPr lang="nl-NL" sz="2400" dirty="0"/>
              <a:t> in </a:t>
            </a:r>
            <a:r>
              <a:rPr lang="nl-NL" sz="2400" dirty="0" err="1"/>
              <a:t>their</a:t>
            </a:r>
            <a:r>
              <a:rPr lang="nl-NL" sz="2400" dirty="0"/>
              <a:t> mind. </a:t>
            </a:r>
          </a:p>
          <a:p>
            <a:pPr marL="250796" indent="-250796" defTabSz="328588">
              <a:spcBef>
                <a:spcPts val="1043"/>
              </a:spcBef>
              <a:defRPr/>
            </a:pPr>
            <a:r>
              <a:rPr lang="nl-NL" sz="2400" dirty="0" err="1"/>
              <a:t>Learn</a:t>
            </a:r>
            <a:r>
              <a:rPr lang="nl-NL" sz="2400" dirty="0"/>
              <a:t> </a:t>
            </a:r>
            <a:r>
              <a:rPr lang="nl-NL" sz="2400" dirty="0" err="1"/>
              <a:t>by</a:t>
            </a:r>
            <a:r>
              <a:rPr lang="nl-NL" sz="2400" dirty="0"/>
              <a:t> </a:t>
            </a:r>
            <a:r>
              <a:rPr lang="nl-NL" sz="2400" dirty="0" err="1"/>
              <a:t>working</a:t>
            </a:r>
            <a:r>
              <a:rPr lang="nl-NL" sz="2400" dirty="0"/>
              <a:t> </a:t>
            </a:r>
            <a:r>
              <a:rPr lang="nl-NL" sz="2400" dirty="0" err="1"/>
              <a:t>things</a:t>
            </a:r>
            <a:r>
              <a:rPr lang="nl-NL" sz="2400" dirty="0"/>
              <a:t> out in </a:t>
            </a:r>
            <a:r>
              <a:rPr lang="nl-NL" sz="2400" dirty="0" err="1"/>
              <a:t>their</a:t>
            </a:r>
            <a:r>
              <a:rPr lang="nl-NL" sz="2400" dirty="0"/>
              <a:t> mind.</a:t>
            </a:r>
          </a:p>
          <a:p>
            <a:pPr marL="0" indent="0" defTabSz="328588">
              <a:spcBef>
                <a:spcPts val="1043"/>
              </a:spcBef>
              <a:buNone/>
              <a:defRPr/>
            </a:pPr>
            <a:endParaRPr lang="nl-NL" sz="2400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0C37F4D-9588-2710-45DC-3720985E1B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123787"/>
              </p:ext>
            </p:extLst>
          </p:nvPr>
        </p:nvGraphicFramePr>
        <p:xfrm>
          <a:off x="6070600" y="187834"/>
          <a:ext cx="1175385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270000" imgH="1231900" progId="CorelDRAW.Graphic.14">
                  <p:embed/>
                </p:oleObj>
              </mc:Choice>
              <mc:Fallback>
                <p:oleObj r:id="rId2" imgW="1270000" imgH="1231900" progId="CorelDRAW.Graphic.1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39F516A-AF58-A75B-4E20-0EADEF555F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0600" y="187834"/>
                        <a:ext cx="1175385" cy="1047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7292189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5200" y="457200"/>
            <a:ext cx="6090840" cy="486481"/>
          </a:xfrm>
        </p:spPr>
        <p:txBody>
          <a:bodyPr/>
          <a:lstStyle/>
          <a:p>
            <a:pPr defTabSz="328588">
              <a:defRPr/>
            </a:pPr>
            <a:r>
              <a:rPr lang="nl-NL" b="1" dirty="0">
                <a:solidFill>
                  <a:srgbClr val="0FCBC2"/>
                </a:solidFill>
              </a:rPr>
              <a:t>Digital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39837" y="1495250"/>
            <a:ext cx="6090840" cy="618595"/>
          </a:xfrm>
        </p:spPr>
        <p:txBody>
          <a:bodyPr/>
          <a:lstStyle/>
          <a:p>
            <a:pPr marL="0" indent="0" defTabSz="328588">
              <a:spcBef>
                <a:spcPts val="1043"/>
              </a:spcBef>
              <a:buNone/>
              <a:defRPr/>
            </a:pPr>
            <a:r>
              <a:rPr lang="nl-NL" sz="2400" dirty="0"/>
              <a:t>Digital is </a:t>
            </a:r>
            <a:r>
              <a:rPr lang="nl-NL" sz="2400" dirty="0" err="1"/>
              <a:t>devoid</a:t>
            </a:r>
            <a:r>
              <a:rPr lang="nl-NL" sz="2400" dirty="0"/>
              <a:t> of the </a:t>
            </a:r>
            <a:r>
              <a:rPr lang="nl-NL" sz="2400" dirty="0" err="1"/>
              <a:t>senses</a:t>
            </a:r>
            <a:r>
              <a:rPr lang="nl-NL" sz="2400" dirty="0"/>
              <a:t>. People </a:t>
            </a:r>
            <a:r>
              <a:rPr lang="nl-NL" sz="2400" dirty="0" err="1"/>
              <a:t>with</a:t>
            </a:r>
            <a:r>
              <a:rPr lang="nl-NL" sz="2400" dirty="0"/>
              <a:t> </a:t>
            </a:r>
            <a:r>
              <a:rPr lang="nl-NL" sz="2400" dirty="0" err="1"/>
              <a:t>an</a:t>
            </a:r>
            <a:r>
              <a:rPr lang="nl-NL" sz="2400" dirty="0"/>
              <a:t> </a:t>
            </a:r>
            <a:r>
              <a:rPr lang="nl-NL" sz="2400" dirty="0" err="1"/>
              <a:t>auditory</a:t>
            </a:r>
            <a:r>
              <a:rPr lang="nl-NL" sz="2400" dirty="0"/>
              <a:t> digital </a:t>
            </a:r>
            <a:r>
              <a:rPr lang="nl-NL" sz="2400" dirty="0" err="1"/>
              <a:t>preference</a:t>
            </a:r>
            <a:r>
              <a:rPr lang="nl-NL" sz="2400" dirty="0"/>
              <a:t>, </a:t>
            </a:r>
            <a:r>
              <a:rPr lang="nl-NL" sz="2400" dirty="0" err="1"/>
              <a:t>will</a:t>
            </a:r>
            <a:r>
              <a:rPr lang="nl-NL" sz="2400" dirty="0"/>
              <a:t> </a:t>
            </a:r>
            <a:r>
              <a:rPr lang="nl-NL" sz="2400" dirty="0" err="1"/>
              <a:t>tend</a:t>
            </a:r>
            <a:r>
              <a:rPr lang="nl-NL" sz="2400" dirty="0"/>
              <a:t> </a:t>
            </a:r>
            <a:r>
              <a:rPr lang="nl-NL" sz="2400" dirty="0" err="1"/>
              <a:t>to</a:t>
            </a:r>
            <a:r>
              <a:rPr lang="nl-NL" sz="2400" dirty="0"/>
              <a:t>:. </a:t>
            </a:r>
          </a:p>
          <a:p>
            <a:pPr marL="250796" indent="-250796" defTabSz="328588">
              <a:spcBef>
                <a:spcPts val="1043"/>
              </a:spcBef>
              <a:defRPr/>
            </a:pPr>
            <a:r>
              <a:rPr lang="nl-NL" sz="2400" dirty="0" err="1"/>
              <a:t>Learn</a:t>
            </a:r>
            <a:r>
              <a:rPr lang="nl-NL" sz="2400" dirty="0"/>
              <a:t> </a:t>
            </a:r>
            <a:r>
              <a:rPr lang="nl-NL" sz="2400" dirty="0" err="1"/>
              <a:t>by</a:t>
            </a:r>
            <a:r>
              <a:rPr lang="nl-NL" sz="2400" dirty="0"/>
              <a:t> </a:t>
            </a:r>
            <a:r>
              <a:rPr lang="nl-NL" sz="2400" dirty="0" err="1"/>
              <a:t>working</a:t>
            </a:r>
            <a:r>
              <a:rPr lang="nl-NL" sz="2400" dirty="0"/>
              <a:t> </a:t>
            </a:r>
            <a:r>
              <a:rPr lang="nl-NL" sz="2400" dirty="0" err="1"/>
              <a:t>things</a:t>
            </a:r>
            <a:r>
              <a:rPr lang="nl-NL" sz="2400" dirty="0"/>
              <a:t> out in </a:t>
            </a:r>
            <a:r>
              <a:rPr lang="nl-NL" sz="2400" dirty="0" err="1"/>
              <a:t>their</a:t>
            </a:r>
            <a:r>
              <a:rPr lang="nl-NL" sz="2400" dirty="0"/>
              <a:t> mind.</a:t>
            </a:r>
          </a:p>
          <a:p>
            <a:pPr marL="250796" indent="-250796" defTabSz="328588">
              <a:spcBef>
                <a:spcPts val="1043"/>
              </a:spcBef>
              <a:defRPr/>
            </a:pPr>
            <a:r>
              <a:rPr lang="nl-NL" sz="2400" dirty="0" err="1"/>
              <a:t>Not</a:t>
            </a:r>
            <a:r>
              <a:rPr lang="nl-NL" sz="2400" dirty="0"/>
              <a:t> </a:t>
            </a:r>
            <a:r>
              <a:rPr lang="nl-NL" sz="2400" dirty="0" err="1"/>
              <a:t>to</a:t>
            </a:r>
            <a:r>
              <a:rPr lang="nl-NL" sz="2400" dirty="0"/>
              <a:t> </a:t>
            </a:r>
            <a:r>
              <a:rPr lang="nl-NL" sz="2400" dirty="0" err="1"/>
              <a:t>be</a:t>
            </a:r>
            <a:r>
              <a:rPr lang="nl-NL" sz="2400" dirty="0"/>
              <a:t> </a:t>
            </a:r>
            <a:r>
              <a:rPr lang="nl-NL" sz="2400" dirty="0" err="1"/>
              <a:t>spontaneous</a:t>
            </a:r>
            <a:r>
              <a:rPr lang="nl-NL" sz="2400" dirty="0"/>
              <a:t>, as </a:t>
            </a:r>
            <a:r>
              <a:rPr lang="nl-NL" sz="2400" dirty="0" err="1"/>
              <a:t>they</a:t>
            </a:r>
            <a:r>
              <a:rPr lang="nl-NL" sz="2400" dirty="0"/>
              <a:t> </a:t>
            </a:r>
            <a:r>
              <a:rPr lang="nl-NL" sz="2400" dirty="0" err="1"/>
              <a:t>like</a:t>
            </a:r>
            <a:r>
              <a:rPr lang="nl-NL" sz="2400" dirty="0"/>
              <a:t> </a:t>
            </a:r>
            <a:r>
              <a:rPr lang="nl-NL" sz="2400" dirty="0" err="1"/>
              <a:t>to</a:t>
            </a:r>
            <a:r>
              <a:rPr lang="nl-NL" sz="2400" dirty="0"/>
              <a:t> </a:t>
            </a:r>
            <a:r>
              <a:rPr lang="nl-NL" sz="2400" i="1" dirty="0" err="1"/>
              <a:t>think</a:t>
            </a:r>
            <a:r>
              <a:rPr lang="nl-NL" sz="2400" dirty="0"/>
              <a:t> </a:t>
            </a:r>
            <a:r>
              <a:rPr lang="nl-NL" sz="2400" dirty="0" err="1"/>
              <a:t>things</a:t>
            </a:r>
            <a:r>
              <a:rPr lang="nl-NL" sz="2400" dirty="0"/>
              <a:t> </a:t>
            </a:r>
            <a:r>
              <a:rPr lang="nl-NL" sz="2400" dirty="0" err="1"/>
              <a:t>through</a:t>
            </a:r>
            <a:r>
              <a:rPr lang="nl-NL" sz="2400" dirty="0"/>
              <a:t>.</a:t>
            </a:r>
          </a:p>
          <a:p>
            <a:pPr marL="250796" indent="-250796" defTabSz="328588">
              <a:spcBef>
                <a:spcPts val="1043"/>
              </a:spcBef>
              <a:defRPr/>
            </a:pPr>
            <a:r>
              <a:rPr lang="nl-NL" sz="2400" dirty="0"/>
              <a:t>Have </a:t>
            </a:r>
            <a:r>
              <a:rPr lang="nl-NL" sz="2400" i="1" dirty="0"/>
              <a:t>logic</a:t>
            </a:r>
            <a:r>
              <a:rPr lang="nl-NL" sz="2400" dirty="0"/>
              <a:t> </a:t>
            </a:r>
            <a:r>
              <a:rPr lang="nl-NL" sz="2400" dirty="0" err="1"/>
              <a:t>play</a:t>
            </a:r>
            <a:r>
              <a:rPr lang="nl-NL" sz="2400" dirty="0"/>
              <a:t> a </a:t>
            </a:r>
            <a:r>
              <a:rPr lang="nl-NL" sz="2400" dirty="0" err="1"/>
              <a:t>key</a:t>
            </a:r>
            <a:r>
              <a:rPr lang="nl-NL" sz="2400" dirty="0"/>
              <a:t> </a:t>
            </a:r>
            <a:r>
              <a:rPr lang="nl-NL" sz="2400" dirty="0" err="1"/>
              <a:t>role</a:t>
            </a:r>
            <a:r>
              <a:rPr lang="nl-NL" sz="2400" dirty="0"/>
              <a:t> in the </a:t>
            </a:r>
            <a:r>
              <a:rPr lang="nl-NL" sz="2400" i="1" dirty="0" err="1"/>
              <a:t>decision</a:t>
            </a:r>
            <a:r>
              <a:rPr lang="nl-NL" sz="2400" dirty="0"/>
              <a:t> </a:t>
            </a:r>
            <a:r>
              <a:rPr lang="nl-NL" sz="2400" dirty="0" err="1"/>
              <a:t>process</a:t>
            </a:r>
            <a:r>
              <a:rPr lang="nl-NL" sz="2400" dirty="0"/>
              <a:t> as do </a:t>
            </a:r>
            <a:r>
              <a:rPr lang="nl-NL" sz="2400" i="1" dirty="0" err="1"/>
              <a:t>facts</a:t>
            </a:r>
            <a:r>
              <a:rPr lang="nl-NL" sz="2400" dirty="0"/>
              <a:t> </a:t>
            </a:r>
            <a:r>
              <a:rPr lang="nl-NL" sz="2400" dirty="0" err="1"/>
              <a:t>and</a:t>
            </a:r>
            <a:r>
              <a:rPr lang="nl-NL" sz="2400" dirty="0"/>
              <a:t> </a:t>
            </a:r>
            <a:r>
              <a:rPr lang="nl-NL" sz="2400" i="1" dirty="0" err="1"/>
              <a:t>figures</a:t>
            </a:r>
            <a:r>
              <a:rPr lang="nl-NL" sz="2400" dirty="0"/>
              <a:t>.</a:t>
            </a:r>
          </a:p>
          <a:p>
            <a:pPr marL="0" indent="0" defTabSz="328588">
              <a:spcBef>
                <a:spcPts val="1043"/>
              </a:spcBef>
              <a:buNone/>
              <a:defRPr/>
            </a:pPr>
            <a:endParaRPr lang="nl-NL" sz="2400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FC6D432-11F1-B0E8-27F0-85E5EAB7C6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123787"/>
              </p:ext>
            </p:extLst>
          </p:nvPr>
        </p:nvGraphicFramePr>
        <p:xfrm>
          <a:off x="6070600" y="187834"/>
          <a:ext cx="1175385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270000" imgH="1231900" progId="CorelDRAW.Graphic.14">
                  <p:embed/>
                </p:oleObj>
              </mc:Choice>
              <mc:Fallback>
                <p:oleObj r:id="rId2" imgW="1270000" imgH="1231900" progId="CorelDRAW.Graphic.1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39F516A-AF58-A75B-4E20-0EADEF555F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0600" y="187834"/>
                        <a:ext cx="1175385" cy="1047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6624559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9837" y="491419"/>
            <a:ext cx="6090840" cy="809978"/>
          </a:xfrm>
        </p:spPr>
        <p:txBody>
          <a:bodyPr/>
          <a:lstStyle/>
          <a:p>
            <a:pPr defTabSz="328588">
              <a:defRPr/>
            </a:pPr>
            <a:r>
              <a:rPr lang="nl-NL" b="1" dirty="0">
                <a:solidFill>
                  <a:srgbClr val="0FCBC2"/>
                </a:solidFill>
              </a:rPr>
              <a:t>Digital</a:t>
            </a:r>
          </a:p>
        </p:txBody>
      </p:sp>
      <p:sp>
        <p:nvSpPr>
          <p:cNvPr id="3" name="Rechthoek 2"/>
          <p:cNvSpPr/>
          <p:nvPr/>
        </p:nvSpPr>
        <p:spPr>
          <a:xfrm>
            <a:off x="532210" y="1435983"/>
            <a:ext cx="6164430" cy="3121436"/>
          </a:xfrm>
          <a:prstGeom prst="rect">
            <a:avLst/>
          </a:prstGeom>
        </p:spPr>
        <p:txBody>
          <a:bodyPr lIns="73728" tIns="36864" rIns="73728" bIns="36864">
            <a:spAutoFit/>
          </a:bodyPr>
          <a:lstStyle/>
          <a:p>
            <a:pPr>
              <a:defRPr/>
            </a:pPr>
            <a:r>
              <a:rPr lang="nl-NL" dirty="0">
                <a:solidFill>
                  <a:srgbClr val="00A7A2"/>
                </a:solidFill>
                <a:latin typeface="+mn-lt"/>
              </a:rPr>
              <a:t>People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with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a digital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preference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,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will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tend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to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:</a:t>
            </a:r>
          </a:p>
          <a:p>
            <a:pPr>
              <a:defRPr/>
            </a:pPr>
            <a:endParaRPr lang="nl-NL" dirty="0">
              <a:solidFill>
                <a:srgbClr val="00A7A2"/>
              </a:solidFill>
              <a:latin typeface="+mn-lt"/>
            </a:endParaRPr>
          </a:p>
          <a:p>
            <a:pPr>
              <a:defRPr/>
            </a:pPr>
            <a:r>
              <a:rPr lang="nl-NL" dirty="0">
                <a:solidFill>
                  <a:srgbClr val="00A7A2"/>
                </a:solidFill>
                <a:latin typeface="+mn-lt"/>
              </a:rPr>
              <a:t>Have a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need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to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make sense of the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world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,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to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figure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things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out,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to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understand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. Talk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to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themselves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and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carry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on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conversations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with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you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in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their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mind.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Often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they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will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say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they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remember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discussing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something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with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you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,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when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you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actually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did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not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have the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conversation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.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They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did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,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however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, in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their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mind!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Learn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by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working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things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out in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their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mind.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Not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to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be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spontaneous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, as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they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like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to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think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things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through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. Have logic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play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a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key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role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in the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decision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process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as do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facts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and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figures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.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Memorize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by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steps, procedures,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sequences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.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564FAA1-C94C-6148-4AED-3D314CFB0D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123787"/>
              </p:ext>
            </p:extLst>
          </p:nvPr>
        </p:nvGraphicFramePr>
        <p:xfrm>
          <a:off x="6070600" y="187834"/>
          <a:ext cx="1175385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270000" imgH="1231900" progId="CorelDRAW.Graphic.14">
                  <p:embed/>
                </p:oleObj>
              </mc:Choice>
              <mc:Fallback>
                <p:oleObj r:id="rId2" imgW="1270000" imgH="1231900" progId="CorelDRAW.Graphic.1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39F516A-AF58-A75B-4E20-0EADEF555F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0600" y="187834"/>
                        <a:ext cx="1175385" cy="1047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9543883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9837" y="551921"/>
            <a:ext cx="6090840" cy="703792"/>
          </a:xfrm>
        </p:spPr>
        <p:txBody>
          <a:bodyPr/>
          <a:lstStyle/>
          <a:p>
            <a:pPr defTabSz="328588">
              <a:defRPr/>
            </a:pPr>
            <a:r>
              <a:rPr lang="nl-NL" b="1" dirty="0" err="1">
                <a:solidFill>
                  <a:srgbClr val="0FCBC2"/>
                </a:solidFill>
              </a:rPr>
              <a:t>Your</a:t>
            </a:r>
            <a:r>
              <a:rPr lang="nl-NL" b="1" dirty="0">
                <a:solidFill>
                  <a:srgbClr val="0FCBC2"/>
                </a:solidFill>
              </a:rPr>
              <a:t> </a:t>
            </a:r>
            <a:r>
              <a:rPr lang="nl-NL" b="1" dirty="0" err="1">
                <a:solidFill>
                  <a:srgbClr val="0FCBC2"/>
                </a:solidFill>
              </a:rPr>
              <a:t>preference</a:t>
            </a:r>
            <a:endParaRPr lang="nl-NL" b="1" dirty="0">
              <a:solidFill>
                <a:srgbClr val="0FCBC2"/>
              </a:solidFill>
            </a:endParaRPr>
          </a:p>
        </p:txBody>
      </p:sp>
      <p:sp>
        <p:nvSpPr>
          <p:cNvPr id="130050" name="Tijdelijke aanduiding voor inhoud 2"/>
          <p:cNvSpPr>
            <a:spLocks noGrp="1"/>
          </p:cNvSpPr>
          <p:nvPr>
            <p:ph idx="1"/>
          </p:nvPr>
        </p:nvSpPr>
        <p:spPr>
          <a:xfrm>
            <a:off x="355600" y="2209800"/>
            <a:ext cx="6812280" cy="584199"/>
          </a:xfrm>
        </p:spPr>
        <p:txBody>
          <a:bodyPr/>
          <a:lstStyle/>
          <a:p>
            <a:pPr marL="0" indent="0" algn="ctr" defTabSz="328588">
              <a:spcBef>
                <a:spcPts val="1043"/>
              </a:spcBef>
              <a:buNone/>
              <a:defRPr/>
            </a:pPr>
            <a:r>
              <a:rPr lang="nl-NL" dirty="0" err="1">
                <a:latin typeface="Gill Sans" charset="0"/>
                <a:ea typeface="ヒラギノ角ゴ ProN W3" charset="0"/>
                <a:cs typeface="ヒラギノ角ゴ ProN W3" charset="0"/>
              </a:rPr>
              <a:t>VAKaD</a:t>
            </a:r>
            <a:r>
              <a:rPr lang="nl-NL" dirty="0">
                <a:latin typeface="Gill Sans" charset="0"/>
                <a:ea typeface="ヒラギノ角ゴ ProN W3" charset="0"/>
                <a:cs typeface="ヒラギノ角ゴ ProN W3" charset="0"/>
              </a:rPr>
              <a:t> questionnaire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4CEDF26-99F9-B4CC-9AA3-E0EE9467F5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123787"/>
              </p:ext>
            </p:extLst>
          </p:nvPr>
        </p:nvGraphicFramePr>
        <p:xfrm>
          <a:off x="6070600" y="187834"/>
          <a:ext cx="1175385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270000" imgH="1231900" progId="CorelDRAW.Graphic.14">
                  <p:embed/>
                </p:oleObj>
              </mc:Choice>
              <mc:Fallback>
                <p:oleObj r:id="rId2" imgW="1270000" imgH="1231900" progId="CorelDRAW.Graphic.1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39F516A-AF58-A75B-4E20-0EADEF555F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0600" y="187834"/>
                        <a:ext cx="1175385" cy="1047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2133738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9837" y="225955"/>
            <a:ext cx="6090840" cy="1049514"/>
          </a:xfrm>
        </p:spPr>
        <p:txBody>
          <a:bodyPr/>
          <a:lstStyle/>
          <a:p>
            <a:pPr defTabSz="328588">
              <a:defRPr/>
            </a:pPr>
            <a:r>
              <a:rPr lang="nl-NL" b="1" dirty="0">
                <a:solidFill>
                  <a:srgbClr val="0FCBC2"/>
                </a:solidFill>
              </a:rPr>
              <a:t>How </a:t>
            </a:r>
            <a:r>
              <a:rPr lang="nl-NL" b="1" dirty="0" err="1">
                <a:solidFill>
                  <a:srgbClr val="0FCBC2"/>
                </a:solidFill>
              </a:rPr>
              <a:t>to</a:t>
            </a:r>
            <a:r>
              <a:rPr lang="nl-NL" b="1" dirty="0">
                <a:solidFill>
                  <a:srgbClr val="0FCBC2"/>
                </a:solidFill>
              </a:rPr>
              <a:t> </a:t>
            </a:r>
            <a:r>
              <a:rPr lang="nl-NL" b="1" dirty="0" err="1">
                <a:solidFill>
                  <a:srgbClr val="0FCBC2"/>
                </a:solidFill>
              </a:rPr>
              <a:t>use</a:t>
            </a:r>
            <a:r>
              <a:rPr lang="nl-NL" b="1" dirty="0">
                <a:solidFill>
                  <a:srgbClr val="0FCBC2"/>
                </a:solidFill>
              </a:rPr>
              <a:t> </a:t>
            </a:r>
            <a:r>
              <a:rPr lang="nl-NL" b="1" dirty="0" err="1">
                <a:solidFill>
                  <a:srgbClr val="0FCBC2"/>
                </a:solidFill>
              </a:rPr>
              <a:t>representational</a:t>
            </a:r>
            <a:r>
              <a:rPr lang="nl-NL" b="1" dirty="0">
                <a:solidFill>
                  <a:srgbClr val="0FCBC2"/>
                </a:solidFill>
              </a:rPr>
              <a:t> </a:t>
            </a:r>
            <a:br>
              <a:rPr lang="nl-NL" b="1" dirty="0">
                <a:solidFill>
                  <a:srgbClr val="0FCBC2"/>
                </a:solidFill>
              </a:rPr>
            </a:br>
            <a:r>
              <a:rPr lang="nl-NL" b="1" dirty="0">
                <a:solidFill>
                  <a:srgbClr val="0FCBC2"/>
                </a:solidFill>
              </a:rPr>
              <a:t>systems</a:t>
            </a:r>
          </a:p>
        </p:txBody>
      </p:sp>
      <p:sp>
        <p:nvSpPr>
          <p:cNvPr id="131074" name="Tijdelijke aanduiding voor inhoud 2"/>
          <p:cNvSpPr>
            <a:spLocks noGrp="1"/>
          </p:cNvSpPr>
          <p:nvPr>
            <p:ph idx="1"/>
          </p:nvPr>
        </p:nvSpPr>
        <p:spPr>
          <a:xfrm>
            <a:off x="379774" y="2362200"/>
            <a:ext cx="6809652" cy="3091744"/>
          </a:xfrm>
        </p:spPr>
        <p:txBody>
          <a:bodyPr/>
          <a:lstStyle/>
          <a:p>
            <a:pPr marL="250796" indent="-250796" defTabSz="328588">
              <a:spcBef>
                <a:spcPts val="1043"/>
              </a:spcBef>
              <a:defRPr/>
            </a:pPr>
            <a:r>
              <a:rPr lang="nl-NL" dirty="0" err="1">
                <a:latin typeface="Gill Sans" charset="0"/>
                <a:ea typeface="ヒラギノ角ゴ ProN W3" charset="0"/>
                <a:cs typeface="ヒラギノ角ゴ ProN W3" charset="0"/>
              </a:rPr>
              <a:t>To</a:t>
            </a:r>
            <a:r>
              <a:rPr lang="nl-NL" dirty="0">
                <a:latin typeface="Gill Sans" charset="0"/>
                <a:ea typeface="ヒラギノ角ゴ ProN W3" charset="0"/>
                <a:cs typeface="ヒラギノ角ゴ ProN W3" charset="0"/>
              </a:rPr>
              <a:t> model </a:t>
            </a:r>
            <a:r>
              <a:rPr lang="nl-NL" dirty="0" err="1">
                <a:latin typeface="Gill Sans" charset="0"/>
                <a:ea typeface="ヒラギノ角ゴ ProN W3" charset="0"/>
                <a:cs typeface="ヒラギノ角ゴ ProN W3" charset="0"/>
              </a:rPr>
              <a:t>someone</a:t>
            </a:r>
            <a:r>
              <a:rPr lang="nl-NL" dirty="0">
                <a:latin typeface="Gill Sans" charset="0"/>
                <a:ea typeface="ヒラギノ角ゴ ProN W3" charset="0"/>
                <a:cs typeface="ヒラギノ角ゴ ProN W3" charset="0"/>
              </a:rPr>
              <a:t> </a:t>
            </a:r>
            <a:r>
              <a:rPr lang="nl-NL" dirty="0" err="1">
                <a:latin typeface="Gill Sans" charset="0"/>
                <a:ea typeface="ヒラギノ角ゴ ProN W3" charset="0"/>
                <a:cs typeface="ヒラギノ角ゴ ProN W3" charset="0"/>
              </a:rPr>
              <a:t>else</a:t>
            </a:r>
            <a:endParaRPr lang="nl-NL" dirty="0">
              <a:latin typeface="Gill Sans" charset="0"/>
              <a:ea typeface="ヒラギノ角ゴ ProN W3" charset="0"/>
              <a:cs typeface="ヒラギノ角ゴ ProN W3" charset="0"/>
            </a:endParaRPr>
          </a:p>
          <a:p>
            <a:pPr marL="250796" indent="-250796" defTabSz="328588">
              <a:spcBef>
                <a:spcPts val="1043"/>
              </a:spcBef>
              <a:defRPr/>
            </a:pPr>
            <a:r>
              <a:rPr lang="nl-NL" dirty="0" err="1">
                <a:latin typeface="Gill Sans" charset="0"/>
                <a:ea typeface="ヒラギノ角ゴ ProN W3" charset="0"/>
                <a:cs typeface="ヒラギノ角ゴ ProN W3" charset="0"/>
              </a:rPr>
              <a:t>To</a:t>
            </a:r>
            <a:r>
              <a:rPr lang="nl-NL" dirty="0">
                <a:latin typeface="Gill Sans" charset="0"/>
                <a:ea typeface="ヒラギノ角ゴ ProN W3" charset="0"/>
                <a:cs typeface="ヒラギノ角ゴ ProN W3" charset="0"/>
              </a:rPr>
              <a:t> make rapport</a:t>
            </a:r>
          </a:p>
          <a:p>
            <a:pPr marL="250796" indent="-250796" defTabSz="328588">
              <a:spcBef>
                <a:spcPts val="1043"/>
              </a:spcBef>
              <a:defRPr/>
            </a:pPr>
            <a:r>
              <a:rPr lang="nl-NL" dirty="0" err="1">
                <a:latin typeface="Gill Sans" charset="0"/>
                <a:ea typeface="ヒラギノ角ゴ ProN W3" charset="0"/>
                <a:cs typeface="ヒラギノ角ゴ ProN W3" charset="0"/>
              </a:rPr>
              <a:t>To</a:t>
            </a:r>
            <a:r>
              <a:rPr lang="nl-NL" dirty="0">
                <a:latin typeface="Gill Sans" charset="0"/>
                <a:ea typeface="ヒラギノ角ゴ ProN W3" charset="0"/>
                <a:cs typeface="ヒラギノ角ゴ ProN W3" charset="0"/>
              </a:rPr>
              <a:t> </a:t>
            </a:r>
            <a:r>
              <a:rPr lang="nl-NL" dirty="0" err="1">
                <a:latin typeface="Gill Sans" charset="0"/>
                <a:ea typeface="ヒラギノ角ゴ ProN W3" charset="0"/>
                <a:cs typeface="ヒラギノ角ゴ ProN W3" charset="0"/>
              </a:rPr>
              <a:t>align</a:t>
            </a:r>
            <a:r>
              <a:rPr lang="nl-NL" dirty="0">
                <a:latin typeface="Gill Sans" charset="0"/>
                <a:ea typeface="ヒラギノ角ゴ ProN W3" charset="0"/>
                <a:cs typeface="ヒラギノ角ゴ ProN W3" charset="0"/>
              </a:rPr>
              <a:t> </a:t>
            </a:r>
            <a:r>
              <a:rPr lang="nl-NL" dirty="0" err="1">
                <a:latin typeface="Gill Sans" charset="0"/>
                <a:ea typeface="ヒラギノ角ゴ ProN W3" charset="0"/>
                <a:cs typeface="ヒラギノ角ゴ ProN W3" charset="0"/>
              </a:rPr>
              <a:t>with</a:t>
            </a:r>
            <a:r>
              <a:rPr lang="nl-NL" dirty="0">
                <a:latin typeface="Gill Sans" charset="0"/>
                <a:ea typeface="ヒラギノ角ゴ ProN W3" charset="0"/>
                <a:cs typeface="ヒラギノ角ゴ ProN W3" charset="0"/>
              </a:rPr>
              <a:t> a </a:t>
            </a:r>
            <a:r>
              <a:rPr lang="nl-NL" dirty="0" err="1">
                <a:latin typeface="Gill Sans" charset="0"/>
                <a:ea typeface="ヒラギノ角ゴ ProN W3" charset="0"/>
                <a:cs typeface="ヒラギノ角ゴ ProN W3" charset="0"/>
              </a:rPr>
              <a:t>person’s</a:t>
            </a:r>
            <a:r>
              <a:rPr lang="nl-NL" dirty="0">
                <a:latin typeface="Gill Sans" charset="0"/>
                <a:ea typeface="ヒラギノ角ゴ ProN W3" charset="0"/>
                <a:cs typeface="ヒラギノ角ゴ ProN W3" charset="0"/>
              </a:rPr>
              <a:t> </a:t>
            </a:r>
            <a:r>
              <a:rPr lang="nl-NL" dirty="0" err="1">
                <a:latin typeface="Gill Sans" charset="0"/>
                <a:ea typeface="ヒラギノ角ゴ ProN W3" charset="0"/>
                <a:cs typeface="ヒラギノ角ゴ ProN W3" charset="0"/>
              </a:rPr>
              <a:t>learning</a:t>
            </a:r>
            <a:r>
              <a:rPr lang="nl-NL" dirty="0">
                <a:latin typeface="Gill Sans" charset="0"/>
                <a:ea typeface="ヒラギノ角ゴ ProN W3" charset="0"/>
                <a:cs typeface="ヒラギノ角ゴ ProN W3" charset="0"/>
              </a:rPr>
              <a:t> </a:t>
            </a:r>
            <a:r>
              <a:rPr lang="nl-NL" dirty="0" err="1">
                <a:latin typeface="Gill Sans" charset="0"/>
                <a:ea typeface="ヒラギノ角ゴ ProN W3" charset="0"/>
                <a:cs typeface="ヒラギノ角ゴ ProN W3" charset="0"/>
              </a:rPr>
              <a:t>style</a:t>
            </a:r>
            <a:endParaRPr lang="nl-NL" dirty="0"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6318043-0880-C71E-DFA3-25AA57EB3E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123787"/>
              </p:ext>
            </p:extLst>
          </p:nvPr>
        </p:nvGraphicFramePr>
        <p:xfrm>
          <a:off x="6070600" y="187834"/>
          <a:ext cx="1175385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270000" imgH="1231900" progId="CorelDRAW.Graphic.14">
                  <p:embed/>
                </p:oleObj>
              </mc:Choice>
              <mc:Fallback>
                <p:oleObj r:id="rId2" imgW="1270000" imgH="1231900" progId="CorelDRAW.Graphic.1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39F516A-AF58-A75B-4E20-0EADEF555F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0600" y="187834"/>
                        <a:ext cx="1175385" cy="1047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8039277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3E623-0F5D-80C4-C6A1-58D719DDF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A7A2"/>
                </a:solidFill>
              </a:rPr>
              <a:t>No words</a:t>
            </a:r>
          </a:p>
        </p:txBody>
      </p:sp>
      <p:pic>
        <p:nvPicPr>
          <p:cNvPr id="6" name="Content Placeholder 5" descr="A person in a suit pointing at another person&#10;&#10;AI-generated content may be incorrect.">
            <a:extLst>
              <a:ext uri="{FF2B5EF4-FFF2-40B4-BE49-F238E27FC236}">
                <a16:creationId xmlns:a16="http://schemas.microsoft.com/office/drawing/2014/main" id="{FBC511F0-3C65-B3C0-DCED-1725D870DB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68" y="1102607"/>
            <a:ext cx="3571037" cy="1955800"/>
          </a:xfr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8A0854A-6982-56D0-ADFC-9C4E5623A7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2880473"/>
              </p:ext>
            </p:extLst>
          </p:nvPr>
        </p:nvGraphicFramePr>
        <p:xfrm>
          <a:off x="6070600" y="187834"/>
          <a:ext cx="1175385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270000" imgH="1231900" progId="CorelDRAW.Graphic.14">
                  <p:embed/>
                </p:oleObj>
              </mc:Choice>
              <mc:Fallback>
                <p:oleObj r:id="rId3" imgW="1270000" imgH="1231900" progId="CorelDRAW.Graphic.1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36318043-0880-C71E-DFA3-25AA57EB3E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0600" y="187834"/>
                        <a:ext cx="1175385" cy="1047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Two men in suits and ties&#10;&#10;AI-generated content may be incorrect.">
            <a:extLst>
              <a:ext uri="{FF2B5EF4-FFF2-40B4-BE49-F238E27FC236}">
                <a16:creationId xmlns:a16="http://schemas.microsoft.com/office/drawing/2014/main" id="{0D59F53A-BAFC-62D5-FC6C-AE5CFA711D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805" y="3081061"/>
            <a:ext cx="3571038" cy="198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267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i="1" dirty="0"/>
              <a:t>The meeting of two personalities is like the contact of two chemical substances: if there is any reaction, both are transformed.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Carl Jung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1CE8A2C-8C22-4AA1-31CC-FE51BC5045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123787"/>
              </p:ext>
            </p:extLst>
          </p:nvPr>
        </p:nvGraphicFramePr>
        <p:xfrm>
          <a:off x="6070600" y="187834"/>
          <a:ext cx="1175385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270000" imgH="1231900" progId="CorelDRAW.Graphic.14">
                  <p:embed/>
                </p:oleObj>
              </mc:Choice>
              <mc:Fallback>
                <p:oleObj r:id="rId2" imgW="1270000" imgH="1231900" progId="CorelDRAW.Graphic.1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39F516A-AF58-A75B-4E20-0EADEF555F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0600" y="187834"/>
                        <a:ext cx="1175385" cy="1047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9873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hthoek 3"/>
          <p:cNvSpPr>
            <a:spLocks noChangeArrowheads="1"/>
          </p:cNvSpPr>
          <p:nvPr/>
        </p:nvSpPr>
        <p:spPr bwMode="auto">
          <a:xfrm>
            <a:off x="1346200" y="304800"/>
            <a:ext cx="6021193" cy="469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728" tIns="36864" rIns="73728" bIns="36864">
            <a:spAutoFit/>
          </a:bodyPr>
          <a:lstStyle/>
          <a:p>
            <a:r>
              <a:rPr lang="en-US" sz="1500" dirty="0"/>
              <a:t>Following are major elements of rapport:</a:t>
            </a:r>
          </a:p>
          <a:p>
            <a:endParaRPr lang="en-US" sz="1500" dirty="0"/>
          </a:p>
          <a:p>
            <a:r>
              <a:rPr lang="en-US" sz="1500" dirty="0"/>
              <a:t>            Physiology                                     (55%)</a:t>
            </a:r>
          </a:p>
          <a:p>
            <a:r>
              <a:rPr lang="en-US" sz="1500" dirty="0"/>
              <a:t>                        Posture </a:t>
            </a:r>
          </a:p>
          <a:p>
            <a:r>
              <a:rPr lang="en-US" sz="1500" dirty="0"/>
              <a:t>                        Gestures</a:t>
            </a:r>
          </a:p>
          <a:p>
            <a:r>
              <a:rPr lang="en-US" sz="1500" dirty="0"/>
              <a:t>                        Facial expressions and blinking</a:t>
            </a:r>
          </a:p>
          <a:p>
            <a:r>
              <a:rPr lang="en-US" sz="1500" dirty="0"/>
              <a:t>                        Breathing</a:t>
            </a:r>
          </a:p>
          <a:p>
            <a:endParaRPr lang="en-US" sz="1500" dirty="0"/>
          </a:p>
          <a:p>
            <a:r>
              <a:rPr lang="en-US" sz="1500" dirty="0"/>
              <a:t>            Tonality                                           (38%)</a:t>
            </a:r>
          </a:p>
          <a:p>
            <a:r>
              <a:rPr lang="en-US" sz="1500" dirty="0"/>
              <a:t>                        Voice</a:t>
            </a:r>
          </a:p>
          <a:p>
            <a:r>
              <a:rPr lang="en-US" sz="1500" dirty="0"/>
              <a:t>                                    Tone              (pitch)</a:t>
            </a:r>
          </a:p>
          <a:p>
            <a:r>
              <a:rPr lang="en-US" sz="1500" dirty="0"/>
              <a:t>                                    Tempo           (speed)</a:t>
            </a:r>
          </a:p>
          <a:p>
            <a:r>
              <a:rPr lang="en-US" sz="1500" dirty="0"/>
              <a:t>                                    Timbre           (quality)</a:t>
            </a:r>
          </a:p>
          <a:p>
            <a:r>
              <a:rPr lang="en-US" sz="1500" dirty="0"/>
              <a:t>                                    Volume          (loudness)</a:t>
            </a:r>
          </a:p>
          <a:p>
            <a:endParaRPr lang="en-US" sz="1500" dirty="0"/>
          </a:p>
          <a:p>
            <a:r>
              <a:rPr lang="en-US" sz="1500" dirty="0"/>
              <a:t>            Words                                               (7%)</a:t>
            </a:r>
          </a:p>
          <a:p>
            <a:r>
              <a:rPr lang="en-US" sz="1500" dirty="0"/>
              <a:t>                        Predicates</a:t>
            </a:r>
          </a:p>
          <a:p>
            <a:r>
              <a:rPr lang="en-US" sz="1500" dirty="0"/>
              <a:t>                        Key words</a:t>
            </a:r>
          </a:p>
          <a:p>
            <a:r>
              <a:rPr lang="en-US" sz="1500" dirty="0"/>
              <a:t>                        Common experiences and associations</a:t>
            </a:r>
          </a:p>
          <a:p>
            <a:r>
              <a:rPr lang="en-US" sz="1500" dirty="0"/>
              <a:t>                        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B64BE8F-40CB-1033-F1C5-C92607C242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123787"/>
              </p:ext>
            </p:extLst>
          </p:nvPr>
        </p:nvGraphicFramePr>
        <p:xfrm>
          <a:off x="6070600" y="187834"/>
          <a:ext cx="1175385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270000" imgH="1231900" progId="CorelDRAW.Graphic.14">
                  <p:embed/>
                </p:oleObj>
              </mc:Choice>
              <mc:Fallback>
                <p:oleObj r:id="rId2" imgW="1270000" imgH="1231900" progId="CorelDRAW.Graphic.1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39F516A-AF58-A75B-4E20-0EADEF555F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0600" y="187834"/>
                        <a:ext cx="1175385" cy="1047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3179534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2800" y="304800"/>
            <a:ext cx="6090840" cy="748242"/>
          </a:xfrm>
        </p:spPr>
        <p:txBody>
          <a:bodyPr/>
          <a:lstStyle/>
          <a:p>
            <a:pPr defTabSz="328588">
              <a:defRPr/>
            </a:pPr>
            <a:r>
              <a:rPr lang="nl-NL" dirty="0"/>
              <a:t>Rapport</a:t>
            </a:r>
          </a:p>
        </p:txBody>
      </p:sp>
      <p:pic>
        <p:nvPicPr>
          <p:cNvPr id="140290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80" y="1270530"/>
            <a:ext cx="6837247" cy="3632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7947DFE-1423-EAFF-03C3-3B4AF3A07E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123787"/>
              </p:ext>
            </p:extLst>
          </p:nvPr>
        </p:nvGraphicFramePr>
        <p:xfrm>
          <a:off x="6070600" y="187834"/>
          <a:ext cx="1175385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270000" imgH="1231900" progId="CorelDRAW.Graphic.14">
                  <p:embed/>
                </p:oleObj>
              </mc:Choice>
              <mc:Fallback>
                <p:oleObj r:id="rId3" imgW="1270000" imgH="1231900" progId="CorelDRAW.Graphic.1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39F516A-AF58-A75B-4E20-0EADEF555F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0600" y="187834"/>
                        <a:ext cx="1175385" cy="1047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0756159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892300" y="1197681"/>
            <a:ext cx="3784600" cy="3375731"/>
          </a:xfrm>
          <a:prstGeom prst="rect">
            <a:avLst/>
          </a:prstGeom>
        </p:spPr>
        <p:txBody>
          <a:bodyPr lIns="73728" tIns="36864" rIns="73728" bIns="36864">
            <a:spAutoFit/>
          </a:bodyPr>
          <a:lstStyle/>
          <a:p>
            <a:pPr>
              <a:defRPr/>
            </a:pPr>
            <a:r>
              <a:rPr lang="nl-NL" dirty="0">
                <a:solidFill>
                  <a:srgbClr val="00A7A2"/>
                </a:solidFill>
                <a:latin typeface="+mn-lt"/>
              </a:rPr>
              <a:t>A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good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leader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makes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“rapport” in a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subtle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and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discrete way. For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instance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by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doing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it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later,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partly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or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with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another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part of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your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body.</a:t>
            </a:r>
          </a:p>
          <a:p>
            <a:pPr>
              <a:defRPr/>
            </a:pPr>
            <a:endParaRPr lang="nl-NL" dirty="0">
              <a:solidFill>
                <a:srgbClr val="00A7A2"/>
              </a:solidFill>
              <a:latin typeface="+mn-lt"/>
            </a:endParaRPr>
          </a:p>
          <a:p>
            <a:pPr>
              <a:defRPr/>
            </a:pPr>
            <a:endParaRPr lang="nl-NL" dirty="0">
              <a:solidFill>
                <a:srgbClr val="00A7A2"/>
              </a:solidFill>
              <a:latin typeface="+mn-lt"/>
            </a:endParaRPr>
          </a:p>
          <a:p>
            <a:pPr>
              <a:defRPr/>
            </a:pPr>
            <a:r>
              <a:rPr lang="nl-NL" dirty="0" err="1">
                <a:solidFill>
                  <a:srgbClr val="00A7A2"/>
                </a:solidFill>
                <a:latin typeface="+mn-lt"/>
              </a:rPr>
              <a:t>Exercise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and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practice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.</a:t>
            </a:r>
          </a:p>
          <a:p>
            <a:pPr>
              <a:defRPr/>
            </a:pPr>
            <a:endParaRPr lang="nl-NL" dirty="0">
              <a:solidFill>
                <a:srgbClr val="00A7A2"/>
              </a:solidFill>
              <a:latin typeface="+mn-lt"/>
            </a:endParaRPr>
          </a:p>
          <a:p>
            <a:pPr>
              <a:defRPr/>
            </a:pPr>
            <a:r>
              <a:rPr lang="nl-NL" dirty="0" err="1">
                <a:solidFill>
                  <a:srgbClr val="00A7A2"/>
                </a:solidFill>
                <a:latin typeface="+mn-lt"/>
              </a:rPr>
              <a:t>Try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it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in a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difficult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situation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/meeting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with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00A7A2"/>
                </a:solidFill>
                <a:latin typeface="+mn-lt"/>
              </a:rPr>
              <a:t>somebody</a:t>
            </a:r>
            <a:r>
              <a:rPr lang="nl-NL" dirty="0">
                <a:solidFill>
                  <a:srgbClr val="00A7A2"/>
                </a:solidFill>
                <a:latin typeface="+mn-lt"/>
              </a:rPr>
              <a:t>.</a:t>
            </a:r>
          </a:p>
          <a:p>
            <a:pPr>
              <a:defRPr/>
            </a:pPr>
            <a:endParaRPr lang="nl-NL" sz="1500" dirty="0"/>
          </a:p>
          <a:p>
            <a:pPr>
              <a:defRPr/>
            </a:pPr>
            <a:endParaRPr lang="nl-NL" sz="1500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ED09AD9-8B0D-CC03-E93D-E2D19ACC5C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123787"/>
              </p:ext>
            </p:extLst>
          </p:nvPr>
        </p:nvGraphicFramePr>
        <p:xfrm>
          <a:off x="6070600" y="187834"/>
          <a:ext cx="1175385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270000" imgH="1231900" progId="CorelDRAW.Graphic.14">
                  <p:embed/>
                </p:oleObj>
              </mc:Choice>
              <mc:Fallback>
                <p:oleObj r:id="rId2" imgW="1270000" imgH="1231900" progId="CorelDRAW.Graphic.1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39F516A-AF58-A75B-4E20-0EADEF555F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0600" y="187834"/>
                        <a:ext cx="1175385" cy="1047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37548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FCBC2"/>
                </a:solidFill>
              </a:rPr>
              <a:t>Exercise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/>
              <a:t>Matching and mismatching 5 plus 5 min</a:t>
            </a:r>
          </a:p>
          <a:p>
            <a:r>
              <a:rPr lang="en-GB" sz="2400" dirty="0"/>
              <a:t>A tells a story about a coach.</a:t>
            </a:r>
          </a:p>
          <a:p>
            <a:r>
              <a:rPr lang="en-GB" sz="2400" dirty="0"/>
              <a:t>B listens and asks questions. B matches physiology, gestures, facial expression, breathing, voice.</a:t>
            </a:r>
          </a:p>
          <a:p>
            <a:r>
              <a:rPr lang="en-GB" sz="2400" dirty="0"/>
              <a:t>After two minutes B changes one of the physiology and later back again.</a:t>
            </a:r>
          </a:p>
          <a:p>
            <a:r>
              <a:rPr lang="en-GB" sz="2400" dirty="0"/>
              <a:t>C observes and keeps the time, gives feedback.</a:t>
            </a:r>
          </a:p>
          <a:p>
            <a:r>
              <a:rPr lang="en-GB" sz="2400" dirty="0"/>
              <a:t>A,B en C discuss the feeling during the conversation.</a:t>
            </a:r>
          </a:p>
          <a:p>
            <a:endParaRPr lang="en-GB" sz="2400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657FF61-1D89-6AC3-4692-0E249F889C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123787"/>
              </p:ext>
            </p:extLst>
          </p:nvPr>
        </p:nvGraphicFramePr>
        <p:xfrm>
          <a:off x="6070600" y="187834"/>
          <a:ext cx="1175385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270000" imgH="1231900" progId="CorelDRAW.Graphic.14">
                  <p:embed/>
                </p:oleObj>
              </mc:Choice>
              <mc:Fallback>
                <p:oleObj r:id="rId2" imgW="1270000" imgH="1231900" progId="CorelDRAW.Graphic.1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39F516A-AF58-A75B-4E20-0EADEF555F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0600" y="187834"/>
                        <a:ext cx="1175385" cy="1047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084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FCBC2"/>
                </a:solidFill>
              </a:rPr>
              <a:t>Exercise: </a:t>
            </a:r>
            <a:br>
              <a:rPr lang="en-GB" b="1" dirty="0">
                <a:solidFill>
                  <a:srgbClr val="0FCBC2"/>
                </a:solidFill>
              </a:rPr>
            </a:br>
            <a:r>
              <a:rPr lang="en-GB" b="1" dirty="0">
                <a:solidFill>
                  <a:srgbClr val="0FCBC2"/>
                </a:solidFill>
              </a:rPr>
              <a:t>backtracking</a:t>
            </a:r>
          </a:p>
        </p:txBody>
      </p:sp>
      <p:sp>
        <p:nvSpPr>
          <p:cNvPr id="4" name="Rechthoek 3"/>
          <p:cNvSpPr/>
          <p:nvPr/>
        </p:nvSpPr>
        <p:spPr>
          <a:xfrm>
            <a:off x="508000" y="2133600"/>
            <a:ext cx="5486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A tells a story about a conflict.</a:t>
            </a:r>
          </a:p>
          <a:p>
            <a:r>
              <a:rPr lang="en-GB" dirty="0"/>
              <a:t>B listens especially to key words the other person uses.</a:t>
            </a:r>
          </a:p>
          <a:p>
            <a:r>
              <a:rPr lang="en-GB" dirty="0"/>
              <a:t>After a while B starts to mingle in the meeting by saying:</a:t>
            </a:r>
          </a:p>
          <a:p>
            <a:r>
              <a:rPr lang="en-GB" i="1" dirty="0"/>
              <a:t>So, if I understood well, you did</a:t>
            </a:r>
            <a:r>
              <a:rPr lang="is-IS" i="1" dirty="0"/>
              <a:t>….</a:t>
            </a:r>
            <a:r>
              <a:rPr lang="is-IS" dirty="0"/>
              <a:t>. </a:t>
            </a:r>
            <a:r>
              <a:rPr lang="nl-NL" dirty="0"/>
              <a:t>u</a:t>
            </a:r>
            <a:r>
              <a:rPr lang="is-IS" dirty="0"/>
              <a:t>sing the keywords and sentences.</a:t>
            </a:r>
            <a:endParaRPr lang="en-GB" dirty="0"/>
          </a:p>
          <a:p>
            <a:r>
              <a:rPr lang="en-GB" dirty="0"/>
              <a:t>C observes and keeps the time, gives feedback.</a:t>
            </a:r>
          </a:p>
          <a:p>
            <a:r>
              <a:rPr lang="en-GB" dirty="0"/>
              <a:t>A,B en C discuss the feeling during the conversation.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4FCF7B2-9879-9743-2A6C-1A4B2768A1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123787"/>
              </p:ext>
            </p:extLst>
          </p:nvPr>
        </p:nvGraphicFramePr>
        <p:xfrm>
          <a:off x="6070600" y="187834"/>
          <a:ext cx="1175385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270000" imgH="1231900" progId="CorelDRAW.Graphic.14">
                  <p:embed/>
                </p:oleObj>
              </mc:Choice>
              <mc:Fallback>
                <p:oleObj r:id="rId2" imgW="1270000" imgH="1231900" progId="CorelDRAW.Graphic.1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39F516A-AF58-A75B-4E20-0EADEF555F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0600" y="187834"/>
                        <a:ext cx="1175385" cy="1047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1799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FCBC2"/>
                </a:solidFill>
              </a:rPr>
              <a:t>3. Listening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Verbal and non-verbal</a:t>
            </a:r>
          </a:p>
          <a:p>
            <a:endParaRPr lang="en-GB" dirty="0"/>
          </a:p>
          <a:p>
            <a:r>
              <a:rPr lang="en-GB" dirty="0"/>
              <a:t>Representation systems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CE83485-7791-0BAA-7751-AD866EDC28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123787"/>
              </p:ext>
            </p:extLst>
          </p:nvPr>
        </p:nvGraphicFramePr>
        <p:xfrm>
          <a:off x="6070600" y="187834"/>
          <a:ext cx="1175385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270000" imgH="1231900" progId="CorelDRAW.Graphic.14">
                  <p:embed/>
                </p:oleObj>
              </mc:Choice>
              <mc:Fallback>
                <p:oleObj r:id="rId2" imgW="1270000" imgH="1231900" progId="CorelDRAW.Graphic.1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39F516A-AF58-A75B-4E20-0EADEF555F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0600" y="187834"/>
                        <a:ext cx="1175385" cy="1047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8490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304800"/>
            <a:ext cx="6812280" cy="889000"/>
          </a:xfrm>
        </p:spPr>
        <p:txBody>
          <a:bodyPr/>
          <a:lstStyle/>
          <a:p>
            <a:r>
              <a:rPr lang="en-GB" sz="3600" b="1" dirty="0">
                <a:solidFill>
                  <a:srgbClr val="0FCBC2"/>
                </a:solidFill>
              </a:rPr>
              <a:t>3.1. Representation </a:t>
            </a:r>
            <a:br>
              <a:rPr lang="en-GB" sz="3600" b="1" dirty="0">
                <a:solidFill>
                  <a:srgbClr val="0FCBC2"/>
                </a:solidFill>
              </a:rPr>
            </a:br>
            <a:r>
              <a:rPr lang="en-GB" sz="3600" b="1" dirty="0">
                <a:solidFill>
                  <a:srgbClr val="0FCBC2"/>
                </a:solidFill>
              </a:rPr>
              <a:t>systems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400" dirty="0"/>
              <a:t>People have </a:t>
            </a:r>
            <a:r>
              <a:rPr lang="nl-NL" sz="2400" dirty="0" err="1"/>
              <a:t>preferences</a:t>
            </a:r>
            <a:endParaRPr lang="en-GB" sz="2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92" y="2122488"/>
            <a:ext cx="3153833" cy="2815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>
          <a:xfrm>
            <a:off x="3479800" y="2514600"/>
            <a:ext cx="3784600" cy="201234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50796" indent="-250796" defTabSz="328588">
              <a:spcBef>
                <a:spcPts val="1043"/>
              </a:spcBef>
              <a:defRPr/>
            </a:pPr>
            <a:r>
              <a:rPr lang="nl-NL" dirty="0">
                <a:latin typeface="Gill Sans" charset="0"/>
                <a:ea typeface="ヒラギノ角ゴ ProN W3" charset="0"/>
                <a:cs typeface="ヒラギノ角ゴ ProN W3" charset="0"/>
              </a:rPr>
              <a:t>Visual</a:t>
            </a:r>
          </a:p>
          <a:p>
            <a:pPr marL="250796" indent="-250796" defTabSz="328588">
              <a:spcBef>
                <a:spcPts val="1043"/>
              </a:spcBef>
              <a:defRPr/>
            </a:pPr>
            <a:r>
              <a:rPr lang="nl-NL" dirty="0" err="1">
                <a:latin typeface="Gill Sans" charset="0"/>
                <a:ea typeface="ヒラギノ角ゴ ProN W3" charset="0"/>
                <a:cs typeface="ヒラギノ角ゴ ProN W3" charset="0"/>
              </a:rPr>
              <a:t>Auditive</a:t>
            </a:r>
            <a:endParaRPr lang="nl-NL" dirty="0">
              <a:latin typeface="Gill Sans" charset="0"/>
              <a:ea typeface="ヒラギノ角ゴ ProN W3" charset="0"/>
              <a:cs typeface="ヒラギノ角ゴ ProN W3" charset="0"/>
            </a:endParaRPr>
          </a:p>
          <a:p>
            <a:pPr marL="250796" indent="-250796" defTabSz="328588">
              <a:spcBef>
                <a:spcPts val="1043"/>
              </a:spcBef>
              <a:defRPr/>
            </a:pPr>
            <a:r>
              <a:rPr lang="nl-NL" dirty="0" err="1">
                <a:latin typeface="Gill Sans" charset="0"/>
                <a:ea typeface="ヒラギノ角ゴ ProN W3" charset="0"/>
                <a:cs typeface="ヒラギノ角ゴ ProN W3" charset="0"/>
              </a:rPr>
              <a:t>Kinesthetic</a:t>
            </a:r>
            <a:endParaRPr lang="nl-NL" dirty="0">
              <a:latin typeface="Gill Sans" charset="0"/>
              <a:ea typeface="ヒラギノ角ゴ ProN W3" charset="0"/>
              <a:cs typeface="ヒラギノ角ゴ ProN W3" charset="0"/>
            </a:endParaRPr>
          </a:p>
          <a:p>
            <a:pPr marL="250796" indent="-250796" defTabSz="328588">
              <a:spcBef>
                <a:spcPts val="1043"/>
              </a:spcBef>
              <a:defRPr/>
            </a:pPr>
            <a:endParaRPr lang="nl-NL" dirty="0">
              <a:latin typeface="Gill Sans" charset="0"/>
              <a:ea typeface="ヒラギノ角ゴ ProN W3" charset="0"/>
              <a:cs typeface="ヒラギノ角ゴ ProN W3" charset="0"/>
            </a:endParaRPr>
          </a:p>
          <a:p>
            <a:pPr marL="250796" indent="-250796" defTabSz="328588">
              <a:spcBef>
                <a:spcPts val="1043"/>
              </a:spcBef>
              <a:defRPr/>
            </a:pPr>
            <a:r>
              <a:rPr lang="nl-NL" dirty="0">
                <a:latin typeface="Gill Sans" charset="0"/>
                <a:ea typeface="ヒラギノ角ゴ ProN W3" charset="0"/>
                <a:cs typeface="ヒラギノ角ゴ ProN W3" charset="0"/>
              </a:rPr>
              <a:t>Digital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6898C0A-18CB-6BA9-677B-F40CC7E6DA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123787"/>
              </p:ext>
            </p:extLst>
          </p:nvPr>
        </p:nvGraphicFramePr>
        <p:xfrm>
          <a:off x="6070600" y="187834"/>
          <a:ext cx="1175385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270000" imgH="1231900" progId="CorelDRAW.Graphic.14">
                  <p:embed/>
                </p:oleObj>
              </mc:Choice>
              <mc:Fallback>
                <p:oleObj r:id="rId3" imgW="1270000" imgH="1231900" progId="CorelDRAW.Graphic.1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39F516A-AF58-A75B-4E20-0EADEF555F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0600" y="187834"/>
                        <a:ext cx="1175385" cy="1047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6767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638</TotalTime>
  <Words>1139</Words>
  <Application>Microsoft Macintosh PowerPoint</Application>
  <PresentationFormat>Custom</PresentationFormat>
  <Paragraphs>124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Gill Sans</vt:lpstr>
      <vt:lpstr>Office Theme</vt:lpstr>
      <vt:lpstr>Office-thema</vt:lpstr>
      <vt:lpstr>CorelDRAW.Graphic.14</vt:lpstr>
      <vt:lpstr>Make Rapport</vt:lpstr>
      <vt:lpstr>What is “rapport”?  (Fr)</vt:lpstr>
      <vt:lpstr>PowerPoint Presentation</vt:lpstr>
      <vt:lpstr>Rapport</vt:lpstr>
      <vt:lpstr>PowerPoint Presentation</vt:lpstr>
      <vt:lpstr>Exercise</vt:lpstr>
      <vt:lpstr>Exercise:  backtracking</vt:lpstr>
      <vt:lpstr>3. Listening</vt:lpstr>
      <vt:lpstr>3.1. Representation  systems</vt:lpstr>
      <vt:lpstr>VAKaD</vt:lpstr>
      <vt:lpstr>Visual</vt:lpstr>
      <vt:lpstr>PowerPoint Presentation</vt:lpstr>
      <vt:lpstr>Visual</vt:lpstr>
      <vt:lpstr>Visual</vt:lpstr>
      <vt:lpstr>Auditory</vt:lpstr>
      <vt:lpstr>Auditory</vt:lpstr>
      <vt:lpstr>Auditory</vt:lpstr>
      <vt:lpstr>Kinesthetic</vt:lpstr>
      <vt:lpstr>Kinesthetic</vt:lpstr>
      <vt:lpstr>Kinesthetic</vt:lpstr>
      <vt:lpstr>Digital</vt:lpstr>
      <vt:lpstr>Digital</vt:lpstr>
      <vt:lpstr>Digital</vt:lpstr>
      <vt:lpstr>Your preference</vt:lpstr>
      <vt:lpstr>How to use representational  systems</vt:lpstr>
      <vt:lpstr>No words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Everard</dc:creator>
  <cp:lastModifiedBy>Everard van Kemenade</cp:lastModifiedBy>
  <cp:revision>75</cp:revision>
  <dcterms:modified xsi:type="dcterms:W3CDTF">2025-03-02T16:45:50Z</dcterms:modified>
</cp:coreProperties>
</file>