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16"/>
  </p:notesMasterIdLst>
  <p:handoutMasterIdLst>
    <p:handoutMasterId r:id="rId17"/>
  </p:handoutMasterIdLst>
  <p:sldIdLst>
    <p:sldId id="256" r:id="rId3"/>
    <p:sldId id="313" r:id="rId4"/>
    <p:sldId id="259" r:id="rId5"/>
    <p:sldId id="304" r:id="rId6"/>
    <p:sldId id="305" r:id="rId7"/>
    <p:sldId id="306" r:id="rId8"/>
    <p:sldId id="307" r:id="rId9"/>
    <p:sldId id="308" r:id="rId10"/>
    <p:sldId id="309" r:id="rId11"/>
    <p:sldId id="315" r:id="rId12"/>
    <p:sldId id="310" r:id="rId13"/>
    <p:sldId id="312" r:id="rId14"/>
    <p:sldId id="302" r:id="rId15"/>
  </p:sldIdLst>
  <p:sldSz cx="7569200" cy="5334000"/>
  <p:notesSz cx="7569200" cy="533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7A2"/>
    <a:srgbClr val="0FCBC2"/>
    <a:srgbClr val="00808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56" d="100"/>
          <a:sy n="156" d="100"/>
        </p:scale>
        <p:origin x="168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9775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287838" y="0"/>
            <a:ext cx="3279775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55BD7-589C-4CE5-8B67-706AD4B9F329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5065713"/>
            <a:ext cx="3279775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287838" y="5065713"/>
            <a:ext cx="3279775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8765C-F6DE-45B0-829F-BC16D026737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220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9775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287838" y="0"/>
            <a:ext cx="3279775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4CE0A-EA27-FD4D-B5D0-1766062FBDEA}" type="datetimeFigureOut">
              <a:rPr lang="nl-NL" smtClean="0"/>
              <a:t>02-03-2025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365375" y="400050"/>
            <a:ext cx="2838450" cy="2000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57238" y="2533650"/>
            <a:ext cx="6054725" cy="2400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5065713"/>
            <a:ext cx="3279775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287838" y="5065713"/>
            <a:ext cx="3279775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B292A-6454-F647-BFCA-677D1E7F9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898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71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>
                <a:latin typeface="Calibri" charset="0"/>
                <a:ea typeface="ＭＳ Ｐゴシック" charset="0"/>
                <a:cs typeface="ＭＳ Ｐゴシック" charset="0"/>
              </a:rPr>
              <a:t>What kind of skills does this require from management?</a:t>
            </a:r>
          </a:p>
          <a:p>
            <a:r>
              <a:rPr lang="nl-NL">
                <a:latin typeface="Calibri" charset="0"/>
                <a:ea typeface="ＭＳ Ｐゴシック" charset="0"/>
                <a:cs typeface="ＭＳ Ｐゴシック" charset="0"/>
              </a:rPr>
              <a:t>Diagnosing maturity of followers?</a:t>
            </a:r>
          </a:p>
          <a:p>
            <a:r>
              <a:rPr lang="nl-NL">
                <a:latin typeface="Calibri" charset="0"/>
                <a:ea typeface="ＭＳ Ｐゴシック" charset="0"/>
                <a:cs typeface="ＭＳ Ｐゴシック" charset="0"/>
              </a:rPr>
              <a:t>Flexibility in style of leadership.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 userDrawn="1"/>
        </p:nvSpPr>
        <p:spPr>
          <a:xfrm>
            <a:off x="355600" y="228600"/>
            <a:ext cx="1104544" cy="515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r>
              <a:rPr lang="nl-NL" dirty="0"/>
              <a:t>   </a:t>
            </a:r>
            <a:endParaRPr/>
          </a:p>
        </p:txBody>
      </p:sp>
      <p:sp>
        <p:nvSpPr>
          <p:cNvPr id="3" name="object 4"/>
          <p:cNvSpPr/>
          <p:nvPr userDrawn="1"/>
        </p:nvSpPr>
        <p:spPr>
          <a:xfrm>
            <a:off x="355600" y="228600"/>
            <a:ext cx="1104544" cy="515251"/>
          </a:xfrm>
          <a:custGeom>
            <a:avLst/>
            <a:gdLst/>
            <a:ahLst/>
            <a:cxnLst/>
            <a:rect l="l" t="t" r="r" b="b"/>
            <a:pathLst>
              <a:path w="1104544" h="515251">
                <a:moveTo>
                  <a:pt x="348221" y="0"/>
                </a:moveTo>
                <a:lnTo>
                  <a:pt x="512089" y="4724"/>
                </a:lnTo>
                <a:lnTo>
                  <a:pt x="430161" y="67754"/>
                </a:lnTo>
                <a:lnTo>
                  <a:pt x="623963" y="92964"/>
                </a:lnTo>
                <a:lnTo>
                  <a:pt x="726389" y="12611"/>
                </a:lnTo>
                <a:lnTo>
                  <a:pt x="1104544" y="23634"/>
                </a:lnTo>
                <a:lnTo>
                  <a:pt x="800442" y="222173"/>
                </a:lnTo>
                <a:lnTo>
                  <a:pt x="647598" y="193814"/>
                </a:lnTo>
                <a:lnTo>
                  <a:pt x="438035" y="334048"/>
                </a:lnTo>
                <a:lnTo>
                  <a:pt x="557784" y="379742"/>
                </a:lnTo>
                <a:lnTo>
                  <a:pt x="348221" y="515251"/>
                </a:lnTo>
                <a:lnTo>
                  <a:pt x="190652" y="412826"/>
                </a:lnTo>
                <a:lnTo>
                  <a:pt x="264706" y="357682"/>
                </a:lnTo>
                <a:lnTo>
                  <a:pt x="141808" y="291503"/>
                </a:lnTo>
                <a:lnTo>
                  <a:pt x="83502" y="341922"/>
                </a:lnTo>
                <a:lnTo>
                  <a:pt x="0" y="289928"/>
                </a:lnTo>
                <a:lnTo>
                  <a:pt x="110286" y="196964"/>
                </a:lnTo>
                <a:lnTo>
                  <a:pt x="159143" y="220599"/>
                </a:lnTo>
                <a:lnTo>
                  <a:pt x="271018" y="126060"/>
                </a:lnTo>
                <a:lnTo>
                  <a:pt x="220586" y="105575"/>
                </a:lnTo>
                <a:lnTo>
                  <a:pt x="348221" y="0"/>
                </a:lnTo>
                <a:close/>
              </a:path>
            </a:pathLst>
          </a:custGeom>
          <a:ln w="10668">
            <a:solidFill>
              <a:srgbClr val="00B3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461" y="212373"/>
            <a:ext cx="2490215" cy="903817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59348" y="212374"/>
            <a:ext cx="4231393" cy="455242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78461" y="1116190"/>
            <a:ext cx="2490215" cy="3648605"/>
          </a:xfrm>
        </p:spPr>
        <p:txBody>
          <a:bodyPr/>
          <a:lstStyle>
            <a:lvl1pPr marL="0" indent="0">
              <a:buNone/>
              <a:defRPr sz="1100"/>
            </a:lvl1pPr>
            <a:lvl2pPr marL="368600" indent="0">
              <a:buNone/>
              <a:defRPr sz="1000"/>
            </a:lvl2pPr>
            <a:lvl3pPr marL="737202" indent="0">
              <a:buNone/>
              <a:defRPr sz="800"/>
            </a:lvl3pPr>
            <a:lvl4pPr marL="1105803" indent="0">
              <a:buNone/>
              <a:defRPr sz="700"/>
            </a:lvl4pPr>
            <a:lvl5pPr marL="1474403" indent="0">
              <a:buNone/>
              <a:defRPr sz="700"/>
            </a:lvl5pPr>
            <a:lvl6pPr marL="1843004" indent="0">
              <a:buNone/>
              <a:defRPr sz="700"/>
            </a:lvl6pPr>
            <a:lvl7pPr marL="2211604" indent="0">
              <a:buNone/>
              <a:defRPr sz="700"/>
            </a:lvl7pPr>
            <a:lvl8pPr marL="2580206" indent="0">
              <a:buNone/>
              <a:defRPr sz="700"/>
            </a:lvl8pPr>
            <a:lvl9pPr marL="2948806" indent="0">
              <a:buNone/>
              <a:defRPr sz="7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3616" y="3733800"/>
            <a:ext cx="4541520" cy="440796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483616" y="476603"/>
            <a:ext cx="4541520" cy="3200400"/>
          </a:xfrm>
        </p:spPr>
        <p:txBody>
          <a:bodyPr/>
          <a:lstStyle>
            <a:lvl1pPr marL="0" indent="0">
              <a:buNone/>
              <a:defRPr sz="2600"/>
            </a:lvl1pPr>
            <a:lvl2pPr marL="368600" indent="0">
              <a:buNone/>
              <a:defRPr sz="2300"/>
            </a:lvl2pPr>
            <a:lvl3pPr marL="737202" indent="0">
              <a:buNone/>
              <a:defRPr sz="1900"/>
            </a:lvl3pPr>
            <a:lvl4pPr marL="1105803" indent="0">
              <a:buNone/>
              <a:defRPr sz="1600"/>
            </a:lvl4pPr>
            <a:lvl5pPr marL="1474403" indent="0">
              <a:buNone/>
              <a:defRPr sz="1600"/>
            </a:lvl5pPr>
            <a:lvl6pPr marL="1843004" indent="0">
              <a:buNone/>
              <a:defRPr sz="1600"/>
            </a:lvl6pPr>
            <a:lvl7pPr marL="2211604" indent="0">
              <a:buNone/>
              <a:defRPr sz="1600"/>
            </a:lvl7pPr>
            <a:lvl8pPr marL="2580206" indent="0">
              <a:buNone/>
              <a:defRPr sz="1600"/>
            </a:lvl8pPr>
            <a:lvl9pPr marL="2948806" indent="0">
              <a:buNone/>
              <a:defRPr sz="16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483616" y="4174596"/>
            <a:ext cx="4541520" cy="626004"/>
          </a:xfrm>
        </p:spPr>
        <p:txBody>
          <a:bodyPr/>
          <a:lstStyle>
            <a:lvl1pPr marL="0" indent="0">
              <a:buNone/>
              <a:defRPr sz="1100"/>
            </a:lvl1pPr>
            <a:lvl2pPr marL="368600" indent="0">
              <a:buNone/>
              <a:defRPr sz="1000"/>
            </a:lvl2pPr>
            <a:lvl3pPr marL="737202" indent="0">
              <a:buNone/>
              <a:defRPr sz="800"/>
            </a:lvl3pPr>
            <a:lvl4pPr marL="1105803" indent="0">
              <a:buNone/>
              <a:defRPr sz="700"/>
            </a:lvl4pPr>
            <a:lvl5pPr marL="1474403" indent="0">
              <a:buNone/>
              <a:defRPr sz="700"/>
            </a:lvl5pPr>
            <a:lvl6pPr marL="1843004" indent="0">
              <a:buNone/>
              <a:defRPr sz="700"/>
            </a:lvl6pPr>
            <a:lvl7pPr marL="2211604" indent="0">
              <a:buNone/>
              <a:defRPr sz="700"/>
            </a:lvl7pPr>
            <a:lvl8pPr marL="2580206" indent="0">
              <a:buNone/>
              <a:defRPr sz="700"/>
            </a:lvl8pPr>
            <a:lvl9pPr marL="2948806" indent="0">
              <a:buNone/>
              <a:defRPr sz="7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5487670" y="213609"/>
            <a:ext cx="1703070" cy="4551186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78461" y="213609"/>
            <a:ext cx="4983057" cy="4551186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7690" y="1656998"/>
            <a:ext cx="6433820" cy="1143353"/>
          </a:xfrm>
          <a:prstGeom prst="rect">
            <a:avLst/>
          </a:prstGeom>
        </p:spPr>
        <p:txBody>
          <a:bodyPr lIns="73728" tIns="36864" rIns="73728" bIns="36864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35380" y="3022600"/>
            <a:ext cx="5298440" cy="1363133"/>
          </a:xfrm>
          <a:prstGeom prst="rect">
            <a:avLst/>
          </a:prstGeom>
        </p:spPr>
        <p:txBody>
          <a:bodyPr lIns="73728" tIns="36864" rIns="73728" bIns="3686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7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5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4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3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11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80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9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378460" y="4943828"/>
            <a:ext cx="1766147" cy="283986"/>
          </a:xfrm>
          <a:prstGeom prst="rect">
            <a:avLst/>
          </a:prstGeom>
        </p:spPr>
        <p:txBody>
          <a:bodyPr lIns="73728" tIns="36864" rIns="73728" bIns="36864"/>
          <a:lstStyle/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586144" y="4943828"/>
            <a:ext cx="2396913" cy="283986"/>
          </a:xfrm>
          <a:prstGeom prst="rect">
            <a:avLst/>
          </a:prstGeom>
        </p:spPr>
        <p:txBody>
          <a:bodyPr lIns="73728" tIns="36864" rIns="73728" bIns="36864"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424593" y="4943828"/>
            <a:ext cx="1766147" cy="283986"/>
          </a:xfrm>
          <a:prstGeom prst="rect">
            <a:avLst/>
          </a:prstGeom>
        </p:spPr>
        <p:txBody>
          <a:bodyPr lIns="73728" tIns="36864" rIns="73728" bIns="36864"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object 4"/>
          <p:cNvSpPr/>
          <p:nvPr userDrawn="1"/>
        </p:nvSpPr>
        <p:spPr>
          <a:xfrm>
            <a:off x="279400" y="152400"/>
            <a:ext cx="1104544" cy="515251"/>
          </a:xfrm>
          <a:custGeom>
            <a:avLst/>
            <a:gdLst/>
            <a:ahLst/>
            <a:cxnLst/>
            <a:rect l="l" t="t" r="r" b="b"/>
            <a:pathLst>
              <a:path w="1104544" h="515251">
                <a:moveTo>
                  <a:pt x="348221" y="0"/>
                </a:moveTo>
                <a:lnTo>
                  <a:pt x="512089" y="4724"/>
                </a:lnTo>
                <a:lnTo>
                  <a:pt x="430161" y="67754"/>
                </a:lnTo>
                <a:lnTo>
                  <a:pt x="623963" y="92964"/>
                </a:lnTo>
                <a:lnTo>
                  <a:pt x="726389" y="12611"/>
                </a:lnTo>
                <a:lnTo>
                  <a:pt x="1104544" y="23634"/>
                </a:lnTo>
                <a:lnTo>
                  <a:pt x="800442" y="222173"/>
                </a:lnTo>
                <a:lnTo>
                  <a:pt x="647598" y="193814"/>
                </a:lnTo>
                <a:lnTo>
                  <a:pt x="438035" y="334048"/>
                </a:lnTo>
                <a:lnTo>
                  <a:pt x="557784" y="379742"/>
                </a:lnTo>
                <a:lnTo>
                  <a:pt x="348221" y="515251"/>
                </a:lnTo>
                <a:lnTo>
                  <a:pt x="190652" y="412826"/>
                </a:lnTo>
                <a:lnTo>
                  <a:pt x="264706" y="357682"/>
                </a:lnTo>
                <a:lnTo>
                  <a:pt x="141808" y="291503"/>
                </a:lnTo>
                <a:lnTo>
                  <a:pt x="83502" y="341922"/>
                </a:lnTo>
                <a:lnTo>
                  <a:pt x="0" y="289928"/>
                </a:lnTo>
                <a:lnTo>
                  <a:pt x="110286" y="196964"/>
                </a:lnTo>
                <a:lnTo>
                  <a:pt x="159143" y="220599"/>
                </a:lnTo>
                <a:lnTo>
                  <a:pt x="271018" y="126060"/>
                </a:lnTo>
                <a:lnTo>
                  <a:pt x="220586" y="105575"/>
                </a:lnTo>
                <a:lnTo>
                  <a:pt x="348221" y="0"/>
                </a:lnTo>
                <a:close/>
              </a:path>
            </a:pathLst>
          </a:custGeom>
          <a:ln w="10668">
            <a:solidFill>
              <a:srgbClr val="00B3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3"/>
          <p:cNvSpPr/>
          <p:nvPr userDrawn="1"/>
        </p:nvSpPr>
        <p:spPr>
          <a:xfrm>
            <a:off x="279400" y="152400"/>
            <a:ext cx="1104544" cy="515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r>
              <a:rPr lang="nl-NL" dirty="0"/>
              <a:t>   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460" y="213607"/>
            <a:ext cx="6812280" cy="889000"/>
          </a:xfrm>
          <a:prstGeom prst="rect">
            <a:avLst/>
          </a:prstGeom>
        </p:spPr>
        <p:txBody>
          <a:bodyPr lIns="73728" tIns="36864" rIns="73728" bIns="36864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8460" y="1244601"/>
            <a:ext cx="6812280" cy="3520193"/>
          </a:xfrm>
          <a:prstGeom prst="rect">
            <a:avLst/>
          </a:prstGeom>
        </p:spPr>
        <p:txBody>
          <a:bodyPr lIns="73728" tIns="36864" rIns="73728" bIns="36864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378460" y="4943828"/>
            <a:ext cx="1766147" cy="283986"/>
          </a:xfrm>
          <a:prstGeom prst="rect">
            <a:avLst/>
          </a:prstGeom>
        </p:spPr>
        <p:txBody>
          <a:bodyPr lIns="73728" tIns="36864" rIns="73728" bIns="36864"/>
          <a:lstStyle/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586144" y="4943828"/>
            <a:ext cx="2396913" cy="283986"/>
          </a:xfrm>
          <a:prstGeom prst="rect">
            <a:avLst/>
          </a:prstGeom>
        </p:spPr>
        <p:txBody>
          <a:bodyPr lIns="73728" tIns="36864" rIns="73728" bIns="36864"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424593" y="4943828"/>
            <a:ext cx="1766147" cy="283986"/>
          </a:xfrm>
          <a:prstGeom prst="rect">
            <a:avLst/>
          </a:prstGeom>
        </p:spPr>
        <p:txBody>
          <a:bodyPr lIns="73728" tIns="36864" rIns="73728" bIns="36864"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object 4"/>
          <p:cNvSpPr/>
          <p:nvPr userDrawn="1"/>
        </p:nvSpPr>
        <p:spPr>
          <a:xfrm>
            <a:off x="279400" y="152400"/>
            <a:ext cx="1104544" cy="515251"/>
          </a:xfrm>
          <a:custGeom>
            <a:avLst/>
            <a:gdLst/>
            <a:ahLst/>
            <a:cxnLst/>
            <a:rect l="l" t="t" r="r" b="b"/>
            <a:pathLst>
              <a:path w="1104544" h="515251">
                <a:moveTo>
                  <a:pt x="348221" y="0"/>
                </a:moveTo>
                <a:lnTo>
                  <a:pt x="512089" y="4724"/>
                </a:lnTo>
                <a:lnTo>
                  <a:pt x="430161" y="67754"/>
                </a:lnTo>
                <a:lnTo>
                  <a:pt x="623963" y="92964"/>
                </a:lnTo>
                <a:lnTo>
                  <a:pt x="726389" y="12611"/>
                </a:lnTo>
                <a:lnTo>
                  <a:pt x="1104544" y="23634"/>
                </a:lnTo>
                <a:lnTo>
                  <a:pt x="800442" y="222173"/>
                </a:lnTo>
                <a:lnTo>
                  <a:pt x="647598" y="193814"/>
                </a:lnTo>
                <a:lnTo>
                  <a:pt x="438035" y="334048"/>
                </a:lnTo>
                <a:lnTo>
                  <a:pt x="557784" y="379742"/>
                </a:lnTo>
                <a:lnTo>
                  <a:pt x="348221" y="515251"/>
                </a:lnTo>
                <a:lnTo>
                  <a:pt x="190652" y="412826"/>
                </a:lnTo>
                <a:lnTo>
                  <a:pt x="264706" y="357682"/>
                </a:lnTo>
                <a:lnTo>
                  <a:pt x="141808" y="291503"/>
                </a:lnTo>
                <a:lnTo>
                  <a:pt x="83502" y="341922"/>
                </a:lnTo>
                <a:lnTo>
                  <a:pt x="0" y="289928"/>
                </a:lnTo>
                <a:lnTo>
                  <a:pt x="110286" y="196964"/>
                </a:lnTo>
                <a:lnTo>
                  <a:pt x="159143" y="220599"/>
                </a:lnTo>
                <a:lnTo>
                  <a:pt x="271018" y="126060"/>
                </a:lnTo>
                <a:lnTo>
                  <a:pt x="220586" y="105575"/>
                </a:lnTo>
                <a:lnTo>
                  <a:pt x="348221" y="0"/>
                </a:lnTo>
                <a:close/>
              </a:path>
            </a:pathLst>
          </a:custGeom>
          <a:ln w="10668">
            <a:solidFill>
              <a:srgbClr val="00B3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3"/>
          <p:cNvSpPr/>
          <p:nvPr userDrawn="1"/>
        </p:nvSpPr>
        <p:spPr>
          <a:xfrm>
            <a:off x="279400" y="152400"/>
            <a:ext cx="1104544" cy="515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r>
              <a:rPr lang="nl-NL" dirty="0"/>
              <a:t>   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460" y="212372"/>
            <a:ext cx="6809652" cy="890235"/>
          </a:xfrm>
          <a:prstGeom prst="rect">
            <a:avLst/>
          </a:prstGeom>
        </p:spPr>
        <p:txBody>
          <a:bodyPr lIns="73728" tIns="36864" rIns="73728" bIns="36864"/>
          <a:lstStyle/>
          <a:p>
            <a:r>
              <a:rPr lang="nl-NL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50949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7690" y="1656999"/>
            <a:ext cx="6433820" cy="114335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35380" y="3022600"/>
            <a:ext cx="5298440" cy="13631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5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3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11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80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915" y="3427589"/>
            <a:ext cx="6433820" cy="1059392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97915" y="2260777"/>
            <a:ext cx="6433820" cy="1166812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86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372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0580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7440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4300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1160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802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488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78460" y="1244601"/>
            <a:ext cx="3343063" cy="3520193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847678" y="1244601"/>
            <a:ext cx="3343063" cy="3520193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78460" y="1193977"/>
            <a:ext cx="3344378" cy="497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600" indent="0">
              <a:buNone/>
              <a:defRPr sz="1600" b="1"/>
            </a:lvl2pPr>
            <a:lvl3pPr marL="737202" indent="0">
              <a:buNone/>
              <a:defRPr sz="1500" b="1"/>
            </a:lvl3pPr>
            <a:lvl4pPr marL="1105803" indent="0">
              <a:buNone/>
              <a:defRPr sz="1300" b="1"/>
            </a:lvl4pPr>
            <a:lvl5pPr marL="1474403" indent="0">
              <a:buNone/>
              <a:defRPr sz="1300" b="1"/>
            </a:lvl5pPr>
            <a:lvl6pPr marL="1843004" indent="0">
              <a:buNone/>
              <a:defRPr sz="1300" b="1"/>
            </a:lvl6pPr>
            <a:lvl7pPr marL="2211604" indent="0">
              <a:buNone/>
              <a:defRPr sz="1300" b="1"/>
            </a:lvl7pPr>
            <a:lvl8pPr marL="2580206" indent="0">
              <a:buNone/>
              <a:defRPr sz="1300" b="1"/>
            </a:lvl8pPr>
            <a:lvl9pPr marL="2948806" indent="0">
              <a:buNone/>
              <a:defRPr sz="13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78460" y="1691569"/>
            <a:ext cx="3344378" cy="3073224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3845049" y="1193977"/>
            <a:ext cx="3345692" cy="497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600" indent="0">
              <a:buNone/>
              <a:defRPr sz="1600" b="1"/>
            </a:lvl2pPr>
            <a:lvl3pPr marL="737202" indent="0">
              <a:buNone/>
              <a:defRPr sz="1500" b="1"/>
            </a:lvl3pPr>
            <a:lvl4pPr marL="1105803" indent="0">
              <a:buNone/>
              <a:defRPr sz="1300" b="1"/>
            </a:lvl4pPr>
            <a:lvl5pPr marL="1474403" indent="0">
              <a:buNone/>
              <a:defRPr sz="1300" b="1"/>
            </a:lvl5pPr>
            <a:lvl6pPr marL="1843004" indent="0">
              <a:buNone/>
              <a:defRPr sz="1300" b="1"/>
            </a:lvl6pPr>
            <a:lvl7pPr marL="2211604" indent="0">
              <a:buNone/>
              <a:defRPr sz="1300" b="1"/>
            </a:lvl7pPr>
            <a:lvl8pPr marL="2580206" indent="0">
              <a:buNone/>
              <a:defRPr sz="1300" b="1"/>
            </a:lvl8pPr>
            <a:lvl9pPr marL="2948806" indent="0">
              <a:buNone/>
              <a:defRPr sz="13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845049" y="1691569"/>
            <a:ext cx="3345692" cy="3073224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78460" y="213607"/>
            <a:ext cx="6812280" cy="889000"/>
          </a:xfrm>
          <a:prstGeom prst="rect">
            <a:avLst/>
          </a:prstGeom>
        </p:spPr>
        <p:txBody>
          <a:bodyPr vert="horz" lIns="73728" tIns="36864" rIns="73728" bIns="36864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78460" y="1244601"/>
            <a:ext cx="6812280" cy="3520193"/>
          </a:xfrm>
          <a:prstGeom prst="rect">
            <a:avLst/>
          </a:prstGeom>
        </p:spPr>
        <p:txBody>
          <a:bodyPr vert="horz" lIns="73728" tIns="36864" rIns="73728" bIns="36864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78460" y="4943828"/>
            <a:ext cx="1766147" cy="283986"/>
          </a:xfrm>
          <a:prstGeom prst="rect">
            <a:avLst/>
          </a:prstGeom>
        </p:spPr>
        <p:txBody>
          <a:bodyPr vert="horz" lIns="73728" tIns="36864" rIns="73728" bIns="3686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586144" y="4943828"/>
            <a:ext cx="2396913" cy="283986"/>
          </a:xfrm>
          <a:prstGeom prst="rect">
            <a:avLst/>
          </a:prstGeom>
        </p:spPr>
        <p:txBody>
          <a:bodyPr vert="horz" lIns="73728" tIns="36864" rIns="73728" bIns="3686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424593" y="4943828"/>
            <a:ext cx="1766147" cy="283986"/>
          </a:xfrm>
          <a:prstGeom prst="rect">
            <a:avLst/>
          </a:prstGeom>
        </p:spPr>
        <p:txBody>
          <a:bodyPr vert="horz" lIns="73728" tIns="36864" rIns="73728" bIns="36864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defTabSz="737281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480" indent="-276480" algn="l" defTabSz="73728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99041" indent="-230400" algn="l" defTabSz="737281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21601" indent="-184320" algn="l" defTabSz="73728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90241" indent="-184320" algn="l" defTabSz="737281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882" indent="-184320" algn="l" defTabSz="737281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522" indent="-184320" algn="l" defTabSz="737281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6162" indent="-184320" algn="l" defTabSz="737281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4803" indent="-184320" algn="l" defTabSz="737281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3443" indent="-184320" algn="l" defTabSz="737281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7372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8640" algn="l" defTabSz="7372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7281" algn="l" defTabSz="7372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05921" algn="l" defTabSz="7372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74561" algn="l" defTabSz="7372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43202" algn="l" defTabSz="7372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11842" algn="l" defTabSz="7372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80483" algn="l" defTabSz="7372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49123" algn="l" defTabSz="7372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200" y="457200"/>
            <a:ext cx="1414473" cy="3030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20"/>
              </a:lnSpc>
              <a:spcBef>
                <a:spcPts val="91"/>
              </a:spcBef>
            </a:pPr>
            <a:r>
              <a:rPr sz="2250" b="1" i="1" spc="-44" baseline="2892">
                <a:solidFill>
                  <a:srgbClr val="00B3A9"/>
                </a:solidFill>
                <a:latin typeface="Lucida Sans Unicode"/>
                <a:cs typeface="Lucida Sans Unicode"/>
              </a:rPr>
              <a:t>va</a:t>
            </a:r>
            <a:r>
              <a:rPr sz="2250" b="1" i="1" spc="0" baseline="2892">
                <a:solidFill>
                  <a:srgbClr val="00B3A9"/>
                </a:solidFill>
                <a:latin typeface="Lucida Sans Unicode"/>
                <a:cs typeface="Lucida Sans Unicode"/>
              </a:rPr>
              <a:t>n</a:t>
            </a:r>
            <a:r>
              <a:rPr sz="2250" b="1" i="1" spc="117" baseline="2892">
                <a:solidFill>
                  <a:srgbClr val="00B3A9"/>
                </a:solidFill>
                <a:latin typeface="Lucida Sans Unicode"/>
                <a:cs typeface="Lucida Sans Unicode"/>
              </a:rPr>
              <a:t> </a:t>
            </a:r>
            <a:r>
              <a:rPr sz="2250" b="1" i="1" spc="-44" baseline="2892">
                <a:solidFill>
                  <a:srgbClr val="00B3A9"/>
                </a:solidFill>
                <a:latin typeface="Lucida Sans Unicode"/>
                <a:cs typeface="Lucida Sans Unicode"/>
              </a:rPr>
              <a:t>Kemenade</a:t>
            </a:r>
            <a:endParaRPr sz="1500" i="1">
              <a:latin typeface="Lucida Sans Unicode"/>
              <a:cs typeface="Lucida Sans Unicode"/>
            </a:endParaRPr>
          </a:p>
          <a:p>
            <a:pPr marL="411833" marR="26718">
              <a:lnSpc>
                <a:spcPts val="565"/>
              </a:lnSpc>
            </a:pPr>
            <a:r>
              <a:rPr sz="975" i="1" spc="0" baseline="6674" dirty="0">
                <a:solidFill>
                  <a:srgbClr val="00B3A9"/>
                </a:solidFill>
                <a:latin typeface="Lucida Sans Unicode"/>
                <a:cs typeface="Lucida Sans Unicode"/>
              </a:rPr>
              <a:t>Audit</a:t>
            </a:r>
            <a:r>
              <a:rPr sz="975" i="1" spc="-51" baseline="6674" dirty="0">
                <a:solidFill>
                  <a:srgbClr val="00B3A9"/>
                </a:solidFill>
                <a:latin typeface="Lucida Sans Unicode"/>
                <a:cs typeface="Lucida Sans Unicode"/>
              </a:rPr>
              <a:t> </a:t>
            </a:r>
            <a:r>
              <a:rPr sz="975" i="1" spc="0" baseline="6674">
                <a:solidFill>
                  <a:srgbClr val="00B3A9"/>
                </a:solidFill>
                <a:latin typeface="Lucida Sans Unicode"/>
                <a:cs typeface="Lucida Sans Unicode"/>
              </a:rPr>
              <a:t>Coaching</a:t>
            </a:r>
            <a:r>
              <a:rPr sz="975" i="1" spc="1" baseline="6674">
                <a:solidFill>
                  <a:srgbClr val="00B3A9"/>
                </a:solidFill>
                <a:latin typeface="Lucida Sans Unicode"/>
                <a:cs typeface="Lucida Sans Unicode"/>
              </a:rPr>
              <a:t> </a:t>
            </a:r>
            <a:r>
              <a:rPr sz="975" i="1" spc="0" baseline="6674">
                <a:solidFill>
                  <a:srgbClr val="00B3A9"/>
                </a:solidFill>
                <a:latin typeface="Lucida Sans Unicode"/>
                <a:cs typeface="Lucida Sans Unicode"/>
              </a:rPr>
              <a:t>Training</a:t>
            </a:r>
            <a:r>
              <a:rPr lang="nl-NL" sz="975" i="1" spc="0" baseline="6674" dirty="0">
                <a:solidFill>
                  <a:srgbClr val="00B3A9"/>
                </a:solidFill>
                <a:latin typeface="Lucida Sans Unicode"/>
                <a:cs typeface="Lucida Sans Unicode"/>
              </a:rPr>
              <a:t> </a:t>
            </a:r>
            <a:endParaRPr sz="650">
              <a:latin typeface="Lucida Sans Unicode"/>
              <a:cs typeface="Lucida Sans Unicode"/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1182669" y="2500311"/>
            <a:ext cx="5298440" cy="61119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3200" b="1" i="1" u="none" strike="noStrike" kern="1200" cap="none" spc="0" normalizeH="0" baseline="0" noProof="0" dirty="0">
              <a:ln>
                <a:noFill/>
              </a:ln>
              <a:solidFill>
                <a:srgbClr val="00A7A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84200" y="1219200"/>
            <a:ext cx="6433820" cy="11433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A7A2"/>
                </a:solidFill>
                <a:effectLst/>
                <a:uLnTx/>
                <a:uFillTx/>
                <a:latin typeface="Calibri" pitchFamily="34" charset="0"/>
                <a:ea typeface="ヒラギノ角ゴ ProN W3" charset="-128"/>
                <a:cs typeface="+mj-cs"/>
                <a:sym typeface="Gill Sans" charset="0"/>
              </a:rPr>
              <a:t>Delegating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C84E3FA-6E37-609E-25EF-0E2F544124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458186"/>
              </p:ext>
            </p:extLst>
          </p:nvPr>
        </p:nvGraphicFramePr>
        <p:xfrm>
          <a:off x="6070600" y="187834"/>
          <a:ext cx="117538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0000" imgH="1231900" progId="CorelDRAW.Graphic.14">
                  <p:embed/>
                </p:oleObj>
              </mc:Choice>
              <mc:Fallback>
                <p:oleObj r:id="rId2" imgW="1270000" imgH="1231900" progId="CorelDRAW.Graphic.1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39F516A-AF58-A75B-4E20-0EADEF555F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87834"/>
                        <a:ext cx="1175385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2434" y="2529946"/>
            <a:ext cx="6554717" cy="2483026"/>
          </a:xfrm>
        </p:spPr>
        <p:txBody>
          <a:bodyPr/>
          <a:lstStyle/>
          <a:p>
            <a:r>
              <a:rPr lang="nl-NL" sz="2400" dirty="0" err="1"/>
              <a:t>Evaluate</a:t>
            </a:r>
            <a:r>
              <a:rPr lang="nl-NL" sz="2400" dirty="0"/>
              <a:t> the </a:t>
            </a:r>
            <a:r>
              <a:rPr lang="nl-NL" sz="2400" dirty="0" err="1"/>
              <a:t>risks</a:t>
            </a:r>
            <a:endParaRPr lang="nl-NL" sz="2400" dirty="0"/>
          </a:p>
          <a:p>
            <a:r>
              <a:rPr lang="nl-NL" sz="2400" dirty="0" err="1"/>
              <a:t>Agree</a:t>
            </a:r>
            <a:r>
              <a:rPr lang="nl-NL" sz="2400" dirty="0"/>
              <a:t> </a:t>
            </a:r>
            <a:r>
              <a:rPr lang="nl-NL" sz="2400" dirty="0" err="1"/>
              <a:t>clear</a:t>
            </a:r>
            <a:r>
              <a:rPr lang="nl-NL" sz="2400" dirty="0"/>
              <a:t> </a:t>
            </a:r>
            <a:r>
              <a:rPr lang="nl-NL" sz="2400" dirty="0" err="1"/>
              <a:t>objectives</a:t>
            </a:r>
            <a:endParaRPr lang="nl-NL" sz="2400" dirty="0"/>
          </a:p>
          <a:p>
            <a:r>
              <a:rPr lang="nl-NL" sz="2400" dirty="0"/>
              <a:t>Monitor </a:t>
            </a:r>
            <a:r>
              <a:rPr lang="nl-NL" sz="2400" dirty="0" err="1"/>
              <a:t>progress</a:t>
            </a:r>
            <a:endParaRPr lang="nl-NL" sz="2400" dirty="0"/>
          </a:p>
          <a:p>
            <a:r>
              <a:rPr lang="nl-NL" sz="2400" dirty="0"/>
              <a:t>Review </a:t>
            </a:r>
            <a:r>
              <a:rPr lang="nl-NL" sz="2400" dirty="0" err="1"/>
              <a:t>afterwards</a:t>
            </a:r>
            <a:endParaRPr lang="nl-NL" sz="2400" dirty="0"/>
          </a:p>
          <a:p>
            <a:r>
              <a:rPr lang="nl-NL" sz="2400" dirty="0"/>
              <a:t>Look </a:t>
            </a:r>
            <a:r>
              <a:rPr lang="nl-NL" sz="2400" dirty="0" err="1"/>
              <a:t>actively</a:t>
            </a:r>
            <a:r>
              <a:rPr lang="nl-NL" sz="2400" dirty="0"/>
              <a:t> </a:t>
            </a:r>
            <a:r>
              <a:rPr lang="nl-NL" sz="2400" dirty="0" err="1"/>
              <a:t>for</a:t>
            </a:r>
            <a:r>
              <a:rPr lang="nl-NL" sz="2400" dirty="0"/>
              <a:t> </a:t>
            </a:r>
            <a:r>
              <a:rPr lang="nl-NL" sz="2400" dirty="0" err="1"/>
              <a:t>opportunities</a:t>
            </a:r>
            <a:endParaRPr lang="nl-NL" sz="2400" dirty="0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207627" y="192617"/>
            <a:ext cx="7201253" cy="607483"/>
          </a:xfrm>
          <a:noFill/>
          <a:ln/>
        </p:spPr>
        <p:txBody>
          <a:bodyPr/>
          <a:lstStyle/>
          <a:p>
            <a:pPr>
              <a:buSzPct val="120000"/>
            </a:pPr>
            <a:r>
              <a:rPr lang="nl-NL" sz="3200" b="1" dirty="0" err="1">
                <a:solidFill>
                  <a:srgbClr val="0FCBC2"/>
                </a:solidFill>
              </a:rPr>
              <a:t>Leave</a:t>
            </a:r>
            <a:r>
              <a:rPr lang="nl-NL" sz="3200" b="1" dirty="0">
                <a:solidFill>
                  <a:srgbClr val="0FCBC2"/>
                </a:solidFill>
              </a:rPr>
              <a:t> </a:t>
            </a:r>
            <a:r>
              <a:rPr lang="nl-NL" sz="3200" b="1" dirty="0" err="1">
                <a:solidFill>
                  <a:srgbClr val="0FCBC2"/>
                </a:solidFill>
              </a:rPr>
              <a:t>enough</a:t>
            </a:r>
            <a:r>
              <a:rPr lang="nl-NL" sz="3200" b="1" dirty="0">
                <a:solidFill>
                  <a:srgbClr val="0FCBC2"/>
                </a:solidFill>
              </a:rPr>
              <a:t> scope</a:t>
            </a: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558492" y="1070504"/>
            <a:ext cx="6411480" cy="72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728" tIns="36864" rIns="73728" bIns="36864">
            <a:spAutoFit/>
          </a:bodyPr>
          <a:lstStyle/>
          <a:p>
            <a:pPr algn="l"/>
            <a:r>
              <a:rPr lang="nl-NL" sz="2100" dirty="0" err="1">
                <a:solidFill>
                  <a:srgbClr val="0FCBC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Allow</a:t>
            </a:r>
            <a:r>
              <a:rPr lang="nl-NL" sz="2100" dirty="0">
                <a:solidFill>
                  <a:srgbClr val="0FCBC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 team </a:t>
            </a:r>
            <a:r>
              <a:rPr lang="nl-NL" sz="2100" dirty="0" err="1">
                <a:solidFill>
                  <a:srgbClr val="0FCBC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enough</a:t>
            </a:r>
            <a:r>
              <a:rPr lang="nl-NL" sz="2100" dirty="0">
                <a:solidFill>
                  <a:srgbClr val="0FCBC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scope to </a:t>
            </a:r>
            <a:r>
              <a:rPr lang="nl-NL" sz="2100" dirty="0" err="1">
                <a:solidFill>
                  <a:srgbClr val="0FCBC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arrange</a:t>
            </a:r>
            <a:r>
              <a:rPr lang="nl-NL" sz="2100" dirty="0">
                <a:solidFill>
                  <a:srgbClr val="0FCBC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 </a:t>
            </a:r>
            <a:r>
              <a:rPr lang="nl-NL" sz="2100" dirty="0" err="1">
                <a:solidFill>
                  <a:srgbClr val="0FCBC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process</a:t>
            </a:r>
            <a:r>
              <a:rPr lang="nl-NL" sz="2100" dirty="0">
                <a:solidFill>
                  <a:srgbClr val="0FCBC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</a:t>
            </a:r>
            <a:r>
              <a:rPr lang="nl-NL" sz="2100" dirty="0" err="1">
                <a:solidFill>
                  <a:srgbClr val="0FCBC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their</a:t>
            </a:r>
            <a:r>
              <a:rPr lang="nl-NL" sz="2100" dirty="0">
                <a:solidFill>
                  <a:srgbClr val="0FCBC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 sz="2100" dirty="0" err="1">
                <a:solidFill>
                  <a:srgbClr val="0FCBC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own</a:t>
            </a:r>
            <a:r>
              <a:rPr lang="nl-NL" sz="2100" dirty="0">
                <a:solidFill>
                  <a:srgbClr val="0FCBC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 sz="2100" dirty="0" err="1">
                <a:solidFill>
                  <a:srgbClr val="0FCBC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way</a:t>
            </a:r>
            <a:endParaRPr lang="nl-NL" sz="2100" dirty="0">
              <a:solidFill>
                <a:srgbClr val="0FCBC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542723" y="2022475"/>
            <a:ext cx="6411480" cy="3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728" tIns="36864" rIns="73728" bIns="36864">
            <a:spAutoFit/>
          </a:bodyPr>
          <a:lstStyle/>
          <a:p>
            <a:pPr algn="l"/>
            <a:r>
              <a:rPr lang="nl-NL" sz="2100" b="1" dirty="0" err="1">
                <a:solidFill>
                  <a:srgbClr val="0FCBC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Delegation</a:t>
            </a:r>
            <a:r>
              <a:rPr lang="nl-NL" sz="2100" b="1" dirty="0">
                <a:solidFill>
                  <a:srgbClr val="0FCBC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 sz="2100" b="1" dirty="0" err="1">
                <a:solidFill>
                  <a:srgbClr val="0FCBC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rules</a:t>
            </a:r>
            <a:r>
              <a:rPr lang="nl-NL" sz="2100" b="1" dirty="0">
                <a:solidFill>
                  <a:srgbClr val="0FCBC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nl-NL" sz="2100" b="1" dirty="0" err="1">
                <a:solidFill>
                  <a:srgbClr val="0FCBC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Ashridge</a:t>
            </a:r>
            <a:r>
              <a:rPr lang="nl-NL" sz="2100" b="1" dirty="0">
                <a:solidFill>
                  <a:srgbClr val="0FCBC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):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FA7992E-8CB9-EE9D-7FB7-DD0C45F6F5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920865"/>
              </p:ext>
            </p:extLst>
          </p:nvPr>
        </p:nvGraphicFramePr>
        <p:xfrm>
          <a:off x="6070600" y="187834"/>
          <a:ext cx="117538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0000" imgH="1231900" progId="CorelDRAW.Graphic.14">
                  <p:embed/>
                </p:oleObj>
              </mc:Choice>
              <mc:Fallback>
                <p:oleObj r:id="rId2" imgW="1270000" imgH="1231900" progId="CorelDRAW.Graphic.1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C84E3FA-6E37-609E-25EF-0E2F544124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87834"/>
                        <a:ext cx="1175385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700240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 autoUpdateAnimBg="0"/>
      <p:bldP spid="15155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4200" y="381000"/>
            <a:ext cx="6434559" cy="504056"/>
          </a:xfrm>
        </p:spPr>
        <p:txBody>
          <a:bodyPr/>
          <a:lstStyle/>
          <a:p>
            <a:r>
              <a:rPr lang="en-GB" sz="4000" dirty="0">
                <a:solidFill>
                  <a:srgbClr val="00A7A2"/>
                </a:solidFill>
              </a:rPr>
              <a:t>Delegation Meeting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84200" y="1143000"/>
            <a:ext cx="6629400" cy="2727077"/>
          </a:xfrm>
        </p:spPr>
        <p:txBody>
          <a:bodyPr/>
          <a:lstStyle/>
          <a:p>
            <a:pPr algn="l"/>
            <a:r>
              <a:rPr lang="en-GB" sz="2400" dirty="0">
                <a:solidFill>
                  <a:schemeClr val="tx1"/>
                </a:solidFill>
              </a:rPr>
              <a:t>-   </a:t>
            </a:r>
            <a:r>
              <a:rPr lang="en-GB" sz="2000" dirty="0">
                <a:solidFill>
                  <a:schemeClr val="tx1"/>
                </a:solidFill>
              </a:rPr>
              <a:t>Make an appointment. </a:t>
            </a:r>
          </a:p>
          <a:p>
            <a:pPr marL="276480" indent="-276480" algn="l">
              <a:buFontTx/>
              <a:buChar char="-"/>
            </a:pPr>
            <a:r>
              <a:rPr lang="en-GB" sz="2000" dirty="0">
                <a:solidFill>
                  <a:schemeClr val="tx1"/>
                </a:solidFill>
              </a:rPr>
              <a:t>Prepare the interview very well. </a:t>
            </a:r>
          </a:p>
          <a:p>
            <a:pPr marL="276480" indent="-276480" algn="l">
              <a:buFontTx/>
              <a:buChar char="-"/>
            </a:pPr>
            <a:r>
              <a:rPr lang="en-GB" sz="2000" dirty="0">
                <a:solidFill>
                  <a:schemeClr val="tx1"/>
                </a:solidFill>
              </a:rPr>
              <a:t>You focus on content and on the relationship with the employee. </a:t>
            </a:r>
          </a:p>
          <a:p>
            <a:pPr marL="276480" indent="-276480" algn="l">
              <a:buFontTx/>
              <a:buChar char="-"/>
            </a:pPr>
            <a:r>
              <a:rPr lang="en-GB" sz="2000" dirty="0">
                <a:solidFill>
                  <a:schemeClr val="tx1"/>
                </a:solidFill>
              </a:rPr>
              <a:t>How exactly to delegate depends on every individual  employee. </a:t>
            </a:r>
          </a:p>
          <a:p>
            <a:pPr marL="276480" indent="-276480" algn="l">
              <a:buFontTx/>
              <a:buChar char="-"/>
            </a:pPr>
            <a:r>
              <a:rPr lang="en-GB" sz="2000" dirty="0">
                <a:solidFill>
                  <a:schemeClr val="tx1"/>
                </a:solidFill>
              </a:rPr>
              <a:t>Make appointments about results that have to be achieved and about the process.</a:t>
            </a:r>
          </a:p>
          <a:p>
            <a:pPr marL="276480" indent="-276480" algn="l">
              <a:buFontTx/>
              <a:buChar char="-"/>
            </a:pPr>
            <a:r>
              <a:rPr lang="en-GB" sz="2000" dirty="0">
                <a:solidFill>
                  <a:schemeClr val="tx1"/>
                </a:solidFill>
              </a:rPr>
              <a:t>After the delegation leave the employee as much as possible to do his own work. </a:t>
            </a:r>
          </a:p>
          <a:p>
            <a:pPr marL="276480" indent="-276480" algn="l">
              <a:buFontTx/>
              <a:buChar char="-"/>
            </a:pPr>
            <a:r>
              <a:rPr lang="en-GB" sz="2000" dirty="0">
                <a:solidFill>
                  <a:schemeClr val="tx1"/>
                </a:solidFill>
              </a:rPr>
              <a:t>Check when the work is finished.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7508729-6E96-7BC9-EC37-61DB82DE30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920865"/>
              </p:ext>
            </p:extLst>
          </p:nvPr>
        </p:nvGraphicFramePr>
        <p:xfrm>
          <a:off x="6070600" y="187834"/>
          <a:ext cx="117538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0000" imgH="1231900" progId="CorelDRAW.Graphic.14">
                  <p:embed/>
                </p:oleObj>
              </mc:Choice>
              <mc:Fallback>
                <p:oleObj r:id="rId2" imgW="1270000" imgH="1231900" progId="CorelDRAW.Graphic.1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C84E3FA-6E37-609E-25EF-0E2F544124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87834"/>
                        <a:ext cx="1175385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3000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QUESTIONS???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AF4E3E4-0641-990D-539F-5DE5BAB18C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920865"/>
              </p:ext>
            </p:extLst>
          </p:nvPr>
        </p:nvGraphicFramePr>
        <p:xfrm>
          <a:off x="6070600" y="187834"/>
          <a:ext cx="117538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0000" imgH="1231900" progId="CorelDRAW.Graphic.14">
                  <p:embed/>
                </p:oleObj>
              </mc:Choice>
              <mc:Fallback>
                <p:oleObj r:id="rId2" imgW="1270000" imgH="1231900" progId="CorelDRAW.Graphic.1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C84E3FA-6E37-609E-25EF-0E2F544124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87834"/>
                        <a:ext cx="1175385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804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52a5d374-0c23-45aa-a8b4-01cf91903d53" descr="B09566D9-3D75-4C39-9A79-FD324C3012CB@h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0188" y="0"/>
            <a:ext cx="813593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2413000" y="1447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rgbClr val="00A7A2"/>
                </a:solidFill>
              </a:rPr>
              <a:t>everard</a:t>
            </a:r>
            <a:r>
              <a:rPr lang="nl-NL" dirty="0">
                <a:solidFill>
                  <a:srgbClr val="00A7A2"/>
                </a:solidFill>
              </a:rPr>
              <a:t>@</a:t>
            </a:r>
            <a:r>
              <a:rPr lang="nl-NL" dirty="0" err="1">
                <a:solidFill>
                  <a:srgbClr val="00A7A2"/>
                </a:solidFill>
              </a:rPr>
              <a:t>onsnet.nu</a:t>
            </a:r>
            <a:endParaRPr lang="nl-NL" dirty="0">
              <a:solidFill>
                <a:srgbClr val="00A7A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Picture 2" descr="news12143334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97" y="1382889"/>
            <a:ext cx="2914668" cy="358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6" name="Rectangle 3"/>
          <p:cNvSpPr>
            <a:spLocks noGrp="1" noChangeArrowheads="1"/>
          </p:cNvSpPr>
          <p:nvPr>
            <p:ph type="title"/>
          </p:nvPr>
        </p:nvSpPr>
        <p:spPr>
          <a:xfrm>
            <a:off x="739837" y="449439"/>
            <a:ext cx="6090840" cy="697618"/>
          </a:xfrm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328588">
              <a:defRPr/>
            </a:pPr>
            <a:r>
              <a:rPr lang="nl-NL" sz="2600" b="1" dirty="0" err="1">
                <a:solidFill>
                  <a:srgbClr val="00A7A2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Situational</a:t>
            </a:r>
            <a:r>
              <a:rPr lang="nl-NL" sz="2600" b="1" dirty="0">
                <a:solidFill>
                  <a:srgbClr val="00A7A2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nl-NL" sz="2600" b="1" dirty="0" err="1">
                <a:solidFill>
                  <a:srgbClr val="00A7A2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leadership</a:t>
            </a:r>
            <a:endParaRPr lang="nl-NL" sz="2600" b="1" dirty="0">
              <a:solidFill>
                <a:srgbClr val="00A7A2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462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A7A2"/>
                </a:solidFill>
              </a:rPr>
              <a:t>Content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4720" indent="-414720">
              <a:buFont typeface="+mj-lt"/>
              <a:buAutoNum type="arabicPeriod"/>
            </a:pPr>
            <a:r>
              <a:rPr lang="nl-NL" dirty="0" err="1">
                <a:solidFill>
                  <a:srgbClr val="00A7A2"/>
                </a:solidFill>
              </a:rPr>
              <a:t>Delegation</a:t>
            </a:r>
            <a:endParaRPr lang="nl-NL" dirty="0">
              <a:solidFill>
                <a:srgbClr val="00A7A2"/>
              </a:solidFill>
            </a:endParaRPr>
          </a:p>
          <a:p>
            <a:pPr marL="414720" indent="-414720">
              <a:buFont typeface="+mj-lt"/>
              <a:buAutoNum type="arabicPeriod"/>
            </a:pPr>
            <a:r>
              <a:rPr lang="nl-NL" dirty="0" err="1">
                <a:solidFill>
                  <a:srgbClr val="00A7A2"/>
                </a:solidFill>
              </a:rPr>
              <a:t>Advantages</a:t>
            </a:r>
            <a:endParaRPr lang="nl-NL" dirty="0">
              <a:solidFill>
                <a:srgbClr val="00A7A2"/>
              </a:solidFill>
            </a:endParaRPr>
          </a:p>
          <a:p>
            <a:pPr marL="414720" indent="-414720">
              <a:buFont typeface="+mj-lt"/>
              <a:buAutoNum type="arabicPeriod"/>
            </a:pPr>
            <a:r>
              <a:rPr lang="nl-NL" dirty="0" err="1">
                <a:solidFill>
                  <a:srgbClr val="00A7A2"/>
                </a:solidFill>
              </a:rPr>
              <a:t>Convenient</a:t>
            </a:r>
            <a:endParaRPr lang="nl-NL" dirty="0">
              <a:solidFill>
                <a:srgbClr val="00A7A2"/>
              </a:solidFill>
            </a:endParaRPr>
          </a:p>
          <a:p>
            <a:pPr marL="414720" indent="-414720">
              <a:buFont typeface="+mj-lt"/>
              <a:buAutoNum type="arabicPeriod"/>
            </a:pPr>
            <a:r>
              <a:rPr lang="nl-NL" dirty="0" err="1">
                <a:solidFill>
                  <a:srgbClr val="00A7A2"/>
                </a:solidFill>
              </a:rPr>
              <a:t>Inconvenient</a:t>
            </a:r>
            <a:endParaRPr lang="nl-NL" dirty="0">
              <a:solidFill>
                <a:srgbClr val="00A7A2"/>
              </a:solidFill>
            </a:endParaRPr>
          </a:p>
          <a:p>
            <a:pPr marL="414720" indent="-414720">
              <a:buFont typeface="+mj-lt"/>
              <a:buAutoNum type="arabicPeriod"/>
            </a:pPr>
            <a:r>
              <a:rPr lang="nl-NL" dirty="0" err="1">
                <a:solidFill>
                  <a:srgbClr val="00A7A2"/>
                </a:solidFill>
              </a:rPr>
              <a:t>How</a:t>
            </a:r>
            <a:r>
              <a:rPr lang="nl-NL" dirty="0">
                <a:solidFill>
                  <a:srgbClr val="00A7A2"/>
                </a:solidFill>
              </a:rPr>
              <a:t>?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A433A14-6F8D-036A-7F55-0ECF49C918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920865"/>
              </p:ext>
            </p:extLst>
          </p:nvPr>
        </p:nvGraphicFramePr>
        <p:xfrm>
          <a:off x="6070600" y="187834"/>
          <a:ext cx="117538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0000" imgH="1231900" progId="CorelDRAW.Graphic.14">
                  <p:embed/>
                </p:oleObj>
              </mc:Choice>
              <mc:Fallback>
                <p:oleObj r:id="rId2" imgW="1270000" imgH="1231900" progId="CorelDRAW.Graphic.1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C84E3FA-6E37-609E-25EF-0E2F544124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87834"/>
                        <a:ext cx="1175385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0400" y="304800"/>
            <a:ext cx="6434559" cy="784086"/>
          </a:xfrm>
        </p:spPr>
        <p:txBody>
          <a:bodyPr/>
          <a:lstStyle/>
          <a:p>
            <a:r>
              <a:rPr lang="en-GB" sz="3600" dirty="0">
                <a:solidFill>
                  <a:srgbClr val="00A7A2"/>
                </a:solidFill>
              </a:rPr>
              <a:t>Delegation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36600" y="1219200"/>
            <a:ext cx="5748581" cy="2727077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1"/>
                </a:solidFill>
              </a:rPr>
              <a:t>What is delegation? </a:t>
            </a:r>
          </a:p>
          <a:p>
            <a:pPr algn="l"/>
            <a:r>
              <a:rPr lang="en-GB" sz="2800" dirty="0">
                <a:solidFill>
                  <a:schemeClr val="tx1"/>
                </a:solidFill>
              </a:rPr>
              <a:t>When you delegate, you put another one in place to achieve your results. </a:t>
            </a:r>
          </a:p>
          <a:p>
            <a:pPr algn="l"/>
            <a:r>
              <a:rPr lang="en-GB" sz="2800" dirty="0">
                <a:solidFill>
                  <a:schemeClr val="tx1"/>
                </a:solidFill>
              </a:rPr>
              <a:t>You trust a task with its powers and resources to another party. </a:t>
            </a:r>
            <a:endParaRPr lang="en-GB" sz="2800" dirty="0"/>
          </a:p>
          <a:p>
            <a:pPr algn="l"/>
            <a:r>
              <a:rPr lang="en-GB" sz="2800" dirty="0"/>
              <a:t>What you do is retain overall responsibility for the result!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C712DB9-9ECD-DA5E-EC83-342FCC1511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920865"/>
              </p:ext>
            </p:extLst>
          </p:nvPr>
        </p:nvGraphicFramePr>
        <p:xfrm>
          <a:off x="6070600" y="187834"/>
          <a:ext cx="117538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0000" imgH="1231900" progId="CorelDRAW.Graphic.14">
                  <p:embed/>
                </p:oleObj>
              </mc:Choice>
              <mc:Fallback>
                <p:oleObj r:id="rId2" imgW="1270000" imgH="1231900" progId="CorelDRAW.Graphic.1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C84E3FA-6E37-609E-25EF-0E2F544124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87834"/>
                        <a:ext cx="1175385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6921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9180" y="426752"/>
            <a:ext cx="6090841" cy="560062"/>
          </a:xfrm>
        </p:spPr>
        <p:txBody>
          <a:bodyPr/>
          <a:lstStyle/>
          <a:p>
            <a:r>
              <a:rPr lang="en-GB" sz="4000" dirty="0">
                <a:solidFill>
                  <a:srgbClr val="00A7A2"/>
                </a:solidFill>
              </a:rPr>
              <a:t>Advantages of Delegation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6236" y="1266845"/>
            <a:ext cx="6323785" cy="3640404"/>
          </a:xfrm>
        </p:spPr>
        <p:txBody>
          <a:bodyPr/>
          <a:lstStyle/>
          <a:p>
            <a:pPr marL="276480" indent="-276480"/>
            <a:r>
              <a:rPr lang="en-GB" sz="2200" dirty="0"/>
              <a:t>You better do, because you're dealing with pressure and (eventually) save time. </a:t>
            </a:r>
          </a:p>
          <a:p>
            <a:pPr marL="276480" indent="-276480"/>
            <a:r>
              <a:rPr lang="en-GB" sz="2200" dirty="0"/>
              <a:t>You make better use of the qualities of others. </a:t>
            </a:r>
          </a:p>
          <a:p>
            <a:pPr marL="276480" indent="-276480"/>
            <a:r>
              <a:rPr lang="en-GB" sz="2200" dirty="0"/>
              <a:t>You motivate your employees. </a:t>
            </a:r>
          </a:p>
          <a:p>
            <a:pPr marL="276480" indent="-276480"/>
            <a:r>
              <a:rPr lang="en-GB" sz="2200" dirty="0"/>
              <a:t>You develop your staff. </a:t>
            </a:r>
          </a:p>
          <a:p>
            <a:pPr marL="276480" indent="-276480"/>
            <a:r>
              <a:rPr lang="en-GB" sz="2200" dirty="0"/>
              <a:t>You can concentrate on the tasks for you as a manager really matter, such as developing a vision. </a:t>
            </a:r>
          </a:p>
          <a:p>
            <a:pPr marL="276480" indent="-276480"/>
            <a:r>
              <a:rPr lang="en-GB" sz="2200" dirty="0"/>
              <a:t>The higher you get, the more important it is to delegate.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4BCD3B6-AC01-89F5-7B5A-10B3C00B6D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920865"/>
              </p:ext>
            </p:extLst>
          </p:nvPr>
        </p:nvGraphicFramePr>
        <p:xfrm>
          <a:off x="6070600" y="187834"/>
          <a:ext cx="117538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0000" imgH="1231900" progId="CorelDRAW.Graphic.14">
                  <p:embed/>
                </p:oleObj>
              </mc:Choice>
              <mc:Fallback>
                <p:oleObj r:id="rId2" imgW="1270000" imgH="1231900" progId="CorelDRAW.Graphic.1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C84E3FA-6E37-609E-25EF-0E2F544124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87834"/>
                        <a:ext cx="1175385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6912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0400" y="381000"/>
            <a:ext cx="6090841" cy="538918"/>
          </a:xfrm>
        </p:spPr>
        <p:txBody>
          <a:bodyPr/>
          <a:lstStyle/>
          <a:p>
            <a:r>
              <a:rPr lang="en-GB" sz="4000" dirty="0">
                <a:solidFill>
                  <a:srgbClr val="00A7A2"/>
                </a:solidFill>
              </a:rPr>
              <a:t>Can be convenient for Delegation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6600" y="1676400"/>
            <a:ext cx="6090841" cy="1541570"/>
          </a:xfrm>
        </p:spPr>
        <p:txBody>
          <a:bodyPr/>
          <a:lstStyle/>
          <a:p>
            <a:r>
              <a:rPr lang="en-GB" dirty="0"/>
              <a:t>Whatever can be done by someone else</a:t>
            </a:r>
          </a:p>
          <a:p>
            <a:r>
              <a:rPr lang="en-GB" dirty="0"/>
              <a:t>What can be done better by someone else</a:t>
            </a:r>
          </a:p>
          <a:p>
            <a:r>
              <a:rPr lang="en-GB" dirty="0"/>
              <a:t>What others had to learn </a:t>
            </a:r>
          </a:p>
          <a:p>
            <a:r>
              <a:rPr lang="en-GB" dirty="0"/>
              <a:t>What others like to do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2FAA1CA-AA1F-43C0-E8B1-7CF1EECE86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920865"/>
              </p:ext>
            </p:extLst>
          </p:nvPr>
        </p:nvGraphicFramePr>
        <p:xfrm>
          <a:off x="6070600" y="187834"/>
          <a:ext cx="117538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0000" imgH="1231900" progId="CorelDRAW.Graphic.14">
                  <p:embed/>
                </p:oleObj>
              </mc:Choice>
              <mc:Fallback>
                <p:oleObj r:id="rId2" imgW="1270000" imgH="1231900" progId="CorelDRAW.Graphic.1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C84E3FA-6E37-609E-25EF-0E2F544124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87834"/>
                        <a:ext cx="1175385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0868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artoonstock.com/lowres/jmo1218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960" y="891321"/>
            <a:ext cx="4381659" cy="351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FC7F951-75F1-9CE3-8A70-0FC196B774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920865"/>
              </p:ext>
            </p:extLst>
          </p:nvPr>
        </p:nvGraphicFramePr>
        <p:xfrm>
          <a:off x="6070600" y="187834"/>
          <a:ext cx="117538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270000" imgH="1231900" progId="CorelDRAW.Graphic.14">
                  <p:embed/>
                </p:oleObj>
              </mc:Choice>
              <mc:Fallback>
                <p:oleObj r:id="rId3" imgW="1270000" imgH="1231900" progId="CorelDRAW.Graphic.1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C84E3FA-6E37-609E-25EF-0E2F544124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87834"/>
                        <a:ext cx="1175385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896628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4200" y="304800"/>
            <a:ext cx="6434559" cy="672075"/>
          </a:xfrm>
        </p:spPr>
        <p:txBody>
          <a:bodyPr/>
          <a:lstStyle/>
          <a:p>
            <a:r>
              <a:rPr lang="en-GB" sz="4000" dirty="0">
                <a:solidFill>
                  <a:srgbClr val="00A7A2"/>
                </a:solidFill>
              </a:rPr>
              <a:t>Inconvenient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89000" y="1143000"/>
            <a:ext cx="5629367" cy="3505200"/>
          </a:xfrm>
        </p:spPr>
        <p:txBody>
          <a:bodyPr/>
          <a:lstStyle/>
          <a:p>
            <a:pPr marL="276480" indent="-276480" algn="l">
              <a:buFontTx/>
              <a:buChar char="-"/>
            </a:pPr>
            <a:r>
              <a:rPr lang="en-GB" sz="2400" dirty="0">
                <a:solidFill>
                  <a:schemeClr val="tx1"/>
                </a:solidFill>
              </a:rPr>
              <a:t>What is sensitive: for example dismissal </a:t>
            </a:r>
          </a:p>
          <a:p>
            <a:pPr algn="l"/>
            <a:r>
              <a:rPr lang="en-GB" sz="2400" dirty="0">
                <a:solidFill>
                  <a:schemeClr val="tx1"/>
                </a:solidFill>
              </a:rPr>
              <a:t>    issues, conflicts, etc. </a:t>
            </a:r>
          </a:p>
          <a:p>
            <a:pPr marL="276480" indent="-276480" algn="l">
              <a:buFontTx/>
              <a:buChar char="-"/>
            </a:pPr>
            <a:r>
              <a:rPr lang="en-GB" sz="2400" dirty="0">
                <a:solidFill>
                  <a:schemeClr val="tx1"/>
                </a:solidFill>
              </a:rPr>
              <a:t>Your core business as a leader: conducting assessment interviews or approval of annual plans.</a:t>
            </a:r>
          </a:p>
          <a:p>
            <a:pPr marL="276480" indent="-276480" algn="l">
              <a:buFontTx/>
              <a:buChar char="-"/>
            </a:pPr>
            <a:r>
              <a:rPr lang="en-GB" sz="2400" dirty="0">
                <a:solidFill>
                  <a:schemeClr val="tx1"/>
                </a:solidFill>
              </a:rPr>
              <a:t>Keeping the overview. </a:t>
            </a:r>
          </a:p>
          <a:p>
            <a:pPr marL="276480" indent="-276480" algn="l">
              <a:buFontTx/>
              <a:buChar char="-"/>
            </a:pPr>
            <a:r>
              <a:rPr lang="en-GB" sz="2400" dirty="0">
                <a:solidFill>
                  <a:schemeClr val="tx1"/>
                </a:solidFill>
              </a:rPr>
              <a:t>The ultimate responsibility for tasks you </a:t>
            </a:r>
          </a:p>
          <a:p>
            <a:pPr algn="l"/>
            <a:r>
              <a:rPr lang="en-GB" sz="2400" dirty="0">
                <a:solidFill>
                  <a:schemeClr val="tx1"/>
                </a:solidFill>
              </a:rPr>
              <a:t>    have delegated.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40C3370-E306-00D9-92D3-AFD7D62867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920865"/>
              </p:ext>
            </p:extLst>
          </p:nvPr>
        </p:nvGraphicFramePr>
        <p:xfrm>
          <a:off x="6070600" y="187834"/>
          <a:ext cx="117538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0000" imgH="1231900" progId="CorelDRAW.Graphic.14">
                  <p:embed/>
                </p:oleObj>
              </mc:Choice>
              <mc:Fallback>
                <p:oleObj r:id="rId2" imgW="1270000" imgH="1231900" progId="CorelDRAW.Graphic.1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C84E3FA-6E37-609E-25EF-0E2F544124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87834"/>
                        <a:ext cx="1175385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0386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4269" y="594771"/>
            <a:ext cx="6434559" cy="560062"/>
          </a:xfrm>
        </p:spPr>
        <p:txBody>
          <a:bodyPr/>
          <a:lstStyle/>
          <a:p>
            <a:r>
              <a:rPr lang="en-GB" sz="4000" dirty="0">
                <a:solidFill>
                  <a:srgbClr val="00A7A2"/>
                </a:solidFill>
              </a:rPr>
              <a:t>How do you delegate? </a:t>
            </a:r>
            <a:br>
              <a:rPr lang="en-GB" sz="2600" dirty="0"/>
            </a:br>
            <a:endParaRPr lang="en-GB" sz="2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35565" y="1714895"/>
            <a:ext cx="5298071" cy="2671071"/>
          </a:xfrm>
        </p:spPr>
        <p:txBody>
          <a:bodyPr/>
          <a:lstStyle/>
          <a:p>
            <a:r>
              <a:rPr lang="en-GB" sz="1900" dirty="0">
                <a:solidFill>
                  <a:schemeClr val="tx1"/>
                </a:solidFill>
              </a:rPr>
              <a:t>Characteristic of good delegation is </a:t>
            </a:r>
            <a:r>
              <a:rPr lang="en-GB" sz="1900" b="1" dirty="0">
                <a:solidFill>
                  <a:srgbClr val="00A7A2"/>
                </a:solidFill>
              </a:rPr>
              <a:t>the care with which you delegate</a:t>
            </a:r>
            <a:r>
              <a:rPr lang="en-GB" sz="1900" dirty="0">
                <a:solidFill>
                  <a:schemeClr val="tx1"/>
                </a:solidFill>
              </a:rPr>
              <a:t> the work transfer. </a:t>
            </a:r>
          </a:p>
          <a:p>
            <a:endParaRPr lang="en-GB" sz="1900" dirty="0">
              <a:solidFill>
                <a:schemeClr val="tx1"/>
              </a:solidFill>
            </a:endParaRPr>
          </a:p>
          <a:p>
            <a:r>
              <a:rPr lang="en-GB" sz="1900" dirty="0">
                <a:solidFill>
                  <a:schemeClr val="tx1"/>
                </a:solidFill>
              </a:rPr>
              <a:t>You don’t give the first employee you see after a short chat about the weather, a quick job.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20EA893-07D1-F97F-2826-FE3B4F8B88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920865"/>
              </p:ext>
            </p:extLst>
          </p:nvPr>
        </p:nvGraphicFramePr>
        <p:xfrm>
          <a:off x="6070600" y="187834"/>
          <a:ext cx="117538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0000" imgH="1231900" progId="CorelDRAW.Graphic.14">
                  <p:embed/>
                </p:oleObj>
              </mc:Choice>
              <mc:Fallback>
                <p:oleObj r:id="rId2" imgW="1270000" imgH="1231900" progId="CorelDRAW.Graphic.1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C84E3FA-6E37-609E-25EF-0E2F544124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87834"/>
                        <a:ext cx="1175385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657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382</Words>
  <Application>Microsoft Macintosh PowerPoint</Application>
  <PresentationFormat>Custom</PresentationFormat>
  <Paragraphs>59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Gill Sans</vt:lpstr>
      <vt:lpstr>Lucida Sans Unicode</vt:lpstr>
      <vt:lpstr>Office Theme</vt:lpstr>
      <vt:lpstr>Office-thema</vt:lpstr>
      <vt:lpstr>CorelDRAW.Graphic.14</vt:lpstr>
      <vt:lpstr>PowerPoint Presentation</vt:lpstr>
      <vt:lpstr>Situational leadership</vt:lpstr>
      <vt:lpstr>Content</vt:lpstr>
      <vt:lpstr>Delegation</vt:lpstr>
      <vt:lpstr>Advantages of Delegation</vt:lpstr>
      <vt:lpstr>Can be convenient for Delegation</vt:lpstr>
      <vt:lpstr>PowerPoint Presentation</vt:lpstr>
      <vt:lpstr>Inconvenient</vt:lpstr>
      <vt:lpstr>How do you delegate?  </vt:lpstr>
      <vt:lpstr>Leave enough scope</vt:lpstr>
      <vt:lpstr>Delegation Meeting</vt:lpstr>
      <vt:lpstr>QUESTIONS???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Everard</dc:creator>
  <cp:lastModifiedBy>Everard van Kemenade</cp:lastModifiedBy>
  <cp:revision>42</cp:revision>
  <dcterms:modified xsi:type="dcterms:W3CDTF">2025-03-02T16:07:15Z</dcterms:modified>
</cp:coreProperties>
</file>