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36"/>
  </p:notesMasterIdLst>
  <p:handoutMasterIdLst>
    <p:handoutMasterId r:id="rId37"/>
  </p:handoutMasterIdLst>
  <p:sldIdLst>
    <p:sldId id="1159" r:id="rId3"/>
    <p:sldId id="1160" r:id="rId4"/>
    <p:sldId id="318" r:id="rId5"/>
    <p:sldId id="1161" r:id="rId6"/>
    <p:sldId id="1162" r:id="rId7"/>
    <p:sldId id="361" r:id="rId8"/>
    <p:sldId id="1163" r:id="rId9"/>
    <p:sldId id="353" r:id="rId10"/>
    <p:sldId id="1164" r:id="rId11"/>
    <p:sldId id="342" r:id="rId12"/>
    <p:sldId id="1165" r:id="rId13"/>
    <p:sldId id="1166" r:id="rId14"/>
    <p:sldId id="320" r:id="rId15"/>
    <p:sldId id="1167" r:id="rId16"/>
    <p:sldId id="1168" r:id="rId17"/>
    <p:sldId id="319" r:id="rId18"/>
    <p:sldId id="336" r:id="rId19"/>
    <p:sldId id="313" r:id="rId20"/>
    <p:sldId id="340" r:id="rId21"/>
    <p:sldId id="311" r:id="rId22"/>
    <p:sldId id="338" r:id="rId23"/>
    <p:sldId id="314" r:id="rId24"/>
    <p:sldId id="339" r:id="rId25"/>
    <p:sldId id="315" r:id="rId26"/>
    <p:sldId id="337" r:id="rId27"/>
    <p:sldId id="317" r:id="rId28"/>
    <p:sldId id="1169" r:id="rId29"/>
    <p:sldId id="1170" r:id="rId30"/>
    <p:sldId id="1171" r:id="rId31"/>
    <p:sldId id="1001" r:id="rId32"/>
    <p:sldId id="1002" r:id="rId33"/>
    <p:sldId id="791" r:id="rId34"/>
    <p:sldId id="302" r:id="rId35"/>
  </p:sldIdLst>
  <p:sldSz cx="7569200" cy="5334000"/>
  <p:notesSz cx="7569200" cy="533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CBC2"/>
    <a:srgbClr val="00A7A2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8"/>
    <p:restoredTop sz="94762"/>
  </p:normalViewPr>
  <p:slideViewPr>
    <p:cSldViewPr>
      <p:cViewPr varScale="1">
        <p:scale>
          <a:sx n="156" d="100"/>
          <a:sy n="156" d="100"/>
        </p:scale>
        <p:origin x="135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5BD7-589C-4CE5-8B67-706AD4B9F329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765C-F6DE-45B0-829F-BC16D026737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518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8E505-A600-4869-961B-C925058B7F56}" type="datetimeFigureOut">
              <a:rPr lang="nl-NL" smtClean="0"/>
              <a:t>02-03-2025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65375" y="400050"/>
            <a:ext cx="2838450" cy="2000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7238" y="2533650"/>
            <a:ext cx="6054725" cy="240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61930-E7EA-4264-AEE3-01B1DBB502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40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71F6E-EC9E-49B1-A2FE-9718FE3835E8}" type="slidenum">
              <a:rPr lang="en-US"/>
              <a:pPr/>
              <a:t>11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2E013-8314-4383-B381-945502757FEE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355600" y="2286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  <p:sp>
        <p:nvSpPr>
          <p:cNvPr id="3" name="object 4"/>
          <p:cNvSpPr/>
          <p:nvPr userDrawn="1"/>
        </p:nvSpPr>
        <p:spPr>
          <a:xfrm>
            <a:off x="355600" y="2286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1" y="212373"/>
            <a:ext cx="2490215" cy="903817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9348" y="212374"/>
            <a:ext cx="4231393" cy="455242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8461" y="1116190"/>
            <a:ext cx="2490215" cy="3648605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3616" y="3733800"/>
            <a:ext cx="4541520" cy="44079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83616" y="476603"/>
            <a:ext cx="4541520" cy="3200400"/>
          </a:xfrm>
        </p:spPr>
        <p:txBody>
          <a:bodyPr/>
          <a:lstStyle>
            <a:lvl1pPr marL="0" indent="0">
              <a:buNone/>
              <a:defRPr sz="2600"/>
            </a:lvl1pPr>
            <a:lvl2pPr marL="368600" indent="0">
              <a:buNone/>
              <a:defRPr sz="2300"/>
            </a:lvl2pPr>
            <a:lvl3pPr marL="737202" indent="0">
              <a:buNone/>
              <a:defRPr sz="1900"/>
            </a:lvl3pPr>
            <a:lvl4pPr marL="1105803" indent="0">
              <a:buNone/>
              <a:defRPr sz="1600"/>
            </a:lvl4pPr>
            <a:lvl5pPr marL="1474403" indent="0">
              <a:buNone/>
              <a:defRPr sz="1600"/>
            </a:lvl5pPr>
            <a:lvl6pPr marL="1843004" indent="0">
              <a:buNone/>
              <a:defRPr sz="1600"/>
            </a:lvl6pPr>
            <a:lvl7pPr marL="2211604" indent="0">
              <a:buNone/>
              <a:defRPr sz="1600"/>
            </a:lvl7pPr>
            <a:lvl8pPr marL="2580206" indent="0">
              <a:buNone/>
              <a:defRPr sz="1600"/>
            </a:lvl8pPr>
            <a:lvl9pPr marL="2948806" indent="0">
              <a:buNone/>
              <a:defRPr sz="16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83616" y="4174596"/>
            <a:ext cx="4541520" cy="626004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87670" y="213609"/>
            <a:ext cx="1703070" cy="455118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78461" y="213609"/>
            <a:ext cx="4983057" cy="455118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321" y="1657327"/>
            <a:ext cx="6434559" cy="1143371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5565" y="3022948"/>
            <a:ext cx="5298071" cy="1363017"/>
          </a:xfrm>
          <a:prstGeom prst="rect">
            <a:avLst/>
          </a:prstGeom>
        </p:spPr>
        <p:txBody>
          <a:bodyPr lIns="73728" tIns="36864" rIns="73728" bIns="36864"/>
          <a:lstStyle>
            <a:lvl1pPr marL="0" indent="0" algn="ctr">
              <a:buNone/>
              <a:defRPr/>
            </a:lvl1pPr>
            <a:lvl2pPr marL="259191" indent="0" algn="ctr">
              <a:buNone/>
              <a:defRPr/>
            </a:lvl2pPr>
            <a:lvl3pPr marL="518382" indent="0" algn="ctr">
              <a:buNone/>
              <a:defRPr/>
            </a:lvl3pPr>
            <a:lvl4pPr marL="777573" indent="0" algn="ctr">
              <a:buNone/>
              <a:defRPr/>
            </a:lvl4pPr>
            <a:lvl5pPr marL="1036764" indent="0" algn="ctr">
              <a:buNone/>
              <a:defRPr/>
            </a:lvl5pPr>
            <a:lvl6pPr marL="1295956" indent="0" algn="ctr">
              <a:buNone/>
              <a:defRPr/>
            </a:lvl6pPr>
            <a:lvl7pPr marL="1555146" indent="0" algn="ctr">
              <a:buNone/>
              <a:defRPr/>
            </a:lvl7pPr>
            <a:lvl8pPr marL="1814337" indent="0" algn="ctr">
              <a:buNone/>
              <a:defRPr/>
            </a:lvl8pPr>
            <a:lvl9pPr marL="20735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29282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2372"/>
            <a:ext cx="6809652" cy="890235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20714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9"/>
            <a:ext cx="6433820" cy="11433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915" y="3427589"/>
            <a:ext cx="6433820" cy="105939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7915" y="2260777"/>
            <a:ext cx="6433820" cy="1166812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7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4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30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16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02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88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8460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47678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193977"/>
            <a:ext cx="3344378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78460" y="1691569"/>
            <a:ext cx="3344378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845049" y="1193977"/>
            <a:ext cx="3345692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845049" y="1691569"/>
            <a:ext cx="3345692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0" r:id="rId3"/>
    <p:sldLayoutId id="2147483671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vert="horz" lIns="73728" tIns="36864" rIns="73728" bIns="36864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vert="horz" lIns="73728" tIns="36864" rIns="73728" bIns="3686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73728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80" indent="-276480" algn="l" defTabSz="7372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9041" indent="-230400" algn="l" defTabSz="737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4329385"/>
            <a:ext cx="6433820" cy="781402"/>
          </a:xfrm>
        </p:spPr>
        <p:txBody>
          <a:bodyPr/>
          <a:lstStyle/>
          <a:p>
            <a:r>
              <a:rPr lang="nl-NL" dirty="0">
                <a:solidFill>
                  <a:srgbClr val="00A7A2"/>
                </a:solidFill>
              </a:rPr>
              <a:t>CONFLICT MANAGEMENT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>
              <a:solidFill>
                <a:srgbClr val="00A7A2"/>
              </a:solidFill>
            </a:endParaRPr>
          </a:p>
          <a:p>
            <a:endParaRPr lang="nl-NL" dirty="0">
              <a:solidFill>
                <a:srgbClr val="00A7A2"/>
              </a:solidFill>
            </a:endParaRPr>
          </a:p>
        </p:txBody>
      </p:sp>
      <p:pic>
        <p:nvPicPr>
          <p:cNvPr id="4" name="Picture 8" descr="Image result for conflict manag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800" y="1371600"/>
            <a:ext cx="3998501" cy="2667000"/>
          </a:xfrm>
          <a:prstGeom prst="rect">
            <a:avLst/>
          </a:prstGeom>
          <a:noFill/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56E2E57-513B-9DF3-8127-A26CE2B8D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ject 36"/>
          <p:cNvSpPr>
            <a:spLocks/>
          </p:cNvSpPr>
          <p:nvPr/>
        </p:nvSpPr>
        <p:spPr bwMode="auto">
          <a:xfrm>
            <a:off x="431800" y="228600"/>
            <a:ext cx="6781800" cy="4179888"/>
          </a:xfrm>
          <a:custGeom>
            <a:avLst/>
            <a:gdLst/>
            <a:ahLst/>
            <a:cxnLst>
              <a:cxn ang="0">
                <a:pos x="9143860" y="1650"/>
              </a:cxn>
              <a:cxn ang="0">
                <a:pos x="0" y="1650"/>
              </a:cxn>
              <a:cxn ang="0">
                <a:pos x="0" y="6858000"/>
              </a:cxn>
              <a:cxn ang="0">
                <a:pos x="9143860" y="6858000"/>
              </a:cxn>
              <a:cxn ang="0">
                <a:pos x="9143860" y="1650"/>
              </a:cxn>
            </a:cxnLst>
            <a:rect l="0" t="0" r="r" b="b"/>
            <a:pathLst>
              <a:path w="9144000" h="6858000">
                <a:moveTo>
                  <a:pt x="9143860" y="1650"/>
                </a:moveTo>
                <a:lnTo>
                  <a:pt x="0" y="1650"/>
                </a:lnTo>
                <a:lnTo>
                  <a:pt x="0" y="6858000"/>
                </a:lnTo>
                <a:lnTo>
                  <a:pt x="9143860" y="6858000"/>
                </a:lnTo>
                <a:lnTo>
                  <a:pt x="9143860" y="1650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 dirty="0"/>
          </a:p>
        </p:txBody>
      </p:sp>
      <p:sp>
        <p:nvSpPr>
          <p:cNvPr id="19459" name="object 35"/>
          <p:cNvSpPr>
            <a:spLocks/>
          </p:cNvSpPr>
          <p:nvPr/>
        </p:nvSpPr>
        <p:spPr bwMode="auto">
          <a:xfrm>
            <a:off x="207628" y="4617861"/>
            <a:ext cx="715394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642604" y="0"/>
              </a:cxn>
            </a:cxnLst>
            <a:rect l="0" t="0" r="r" b="b"/>
            <a:pathLst>
              <a:path w="8642604">
                <a:moveTo>
                  <a:pt x="0" y="0"/>
                </a:moveTo>
                <a:lnTo>
                  <a:pt x="8642604" y="0"/>
                </a:lnTo>
              </a:path>
            </a:pathLst>
          </a:custGeom>
          <a:noFill/>
          <a:ln w="76200">
            <a:solidFill>
              <a:srgbClr val="4169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0" name="object 17"/>
          <p:cNvSpPr>
            <a:spLocks/>
          </p:cNvSpPr>
          <p:nvPr/>
        </p:nvSpPr>
        <p:spPr bwMode="auto">
          <a:xfrm>
            <a:off x="3220853" y="479072"/>
            <a:ext cx="1102527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5"/>
              </a:cxn>
              <a:cxn ang="0">
                <a:pos x="1331976" y="1331975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5"/>
                </a:lnTo>
                <a:lnTo>
                  <a:pt x="1331976" y="1331975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1" name="object 18"/>
          <p:cNvSpPr>
            <a:spLocks/>
          </p:cNvSpPr>
          <p:nvPr/>
        </p:nvSpPr>
        <p:spPr bwMode="auto">
          <a:xfrm>
            <a:off x="4323380" y="479072"/>
            <a:ext cx="1102528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5"/>
              </a:cxn>
              <a:cxn ang="0">
                <a:pos x="1331976" y="1331975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5"/>
                </a:lnTo>
                <a:lnTo>
                  <a:pt x="1331976" y="1331975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2" name="object 19"/>
          <p:cNvSpPr>
            <a:spLocks/>
          </p:cNvSpPr>
          <p:nvPr/>
        </p:nvSpPr>
        <p:spPr bwMode="auto">
          <a:xfrm>
            <a:off x="3220853" y="1513770"/>
            <a:ext cx="1102527" cy="10346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6"/>
              </a:cxn>
              <a:cxn ang="0">
                <a:pos x="1331976" y="1331976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6"/>
                </a:lnTo>
                <a:lnTo>
                  <a:pt x="1331976" y="1331976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3" name="object 20"/>
          <p:cNvSpPr>
            <a:spLocks/>
          </p:cNvSpPr>
          <p:nvPr/>
        </p:nvSpPr>
        <p:spPr bwMode="auto">
          <a:xfrm>
            <a:off x="4323380" y="1513770"/>
            <a:ext cx="1102528" cy="10346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6"/>
              </a:cxn>
              <a:cxn ang="0">
                <a:pos x="1331976" y="1331976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6"/>
                </a:lnTo>
                <a:lnTo>
                  <a:pt x="1331976" y="1331976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4" name="object 21"/>
          <p:cNvSpPr>
            <a:spLocks/>
          </p:cNvSpPr>
          <p:nvPr/>
        </p:nvSpPr>
        <p:spPr bwMode="auto">
          <a:xfrm>
            <a:off x="4616424" y="1261887"/>
            <a:ext cx="189230" cy="502532"/>
          </a:xfrm>
          <a:custGeom>
            <a:avLst/>
            <a:gdLst/>
            <a:ahLst/>
            <a:cxnLst>
              <a:cxn ang="0">
                <a:pos x="76200" y="457200"/>
              </a:cxn>
              <a:cxn ang="0">
                <a:pos x="76200" y="419100"/>
              </a:cxn>
              <a:cxn ang="0">
                <a:pos x="0" y="419100"/>
              </a:cxn>
              <a:cxn ang="0">
                <a:pos x="114300" y="647700"/>
              </a:cxn>
              <a:cxn ang="0">
                <a:pos x="76200" y="457200"/>
              </a:cxn>
              <a:cxn ang="0">
                <a:pos x="152400" y="457200"/>
              </a:cxn>
              <a:cxn ang="0">
                <a:pos x="228599" y="419100"/>
              </a:cxn>
              <a:cxn ang="0">
                <a:pos x="152400" y="419100"/>
              </a:cxn>
              <a:cxn ang="0">
                <a:pos x="152400" y="457200"/>
              </a:cxn>
              <a:cxn ang="0">
                <a:pos x="152400" y="0"/>
              </a:cxn>
              <a:cxn ang="0">
                <a:pos x="76200" y="0"/>
              </a:cxn>
              <a:cxn ang="0">
                <a:pos x="76200" y="457200"/>
              </a:cxn>
              <a:cxn ang="0">
                <a:pos x="114300" y="647700"/>
              </a:cxn>
              <a:cxn ang="0">
                <a:pos x="228599" y="419100"/>
              </a:cxn>
              <a:cxn ang="0">
                <a:pos x="152400" y="457200"/>
              </a:cxn>
              <a:cxn ang="0">
                <a:pos x="152400" y="0"/>
              </a:cxn>
            </a:cxnLst>
            <a:rect l="0" t="0" r="r" b="b"/>
            <a:pathLst>
              <a:path w="228599" h="647700">
                <a:moveTo>
                  <a:pt x="76200" y="457200"/>
                </a:moveTo>
                <a:lnTo>
                  <a:pt x="76200" y="419100"/>
                </a:lnTo>
                <a:lnTo>
                  <a:pt x="0" y="419100"/>
                </a:lnTo>
                <a:lnTo>
                  <a:pt x="114300" y="647700"/>
                </a:lnTo>
                <a:lnTo>
                  <a:pt x="76200" y="457200"/>
                </a:lnTo>
                <a:close/>
              </a:path>
              <a:path w="228599" h="647700">
                <a:moveTo>
                  <a:pt x="152400" y="457200"/>
                </a:moveTo>
                <a:lnTo>
                  <a:pt x="228599" y="419100"/>
                </a:lnTo>
                <a:lnTo>
                  <a:pt x="152400" y="419100"/>
                </a:lnTo>
                <a:lnTo>
                  <a:pt x="152400" y="457200"/>
                </a:lnTo>
                <a:close/>
              </a:path>
              <a:path w="228599" h="647700">
                <a:moveTo>
                  <a:pt x="152400" y="0"/>
                </a:moveTo>
                <a:lnTo>
                  <a:pt x="76200" y="0"/>
                </a:lnTo>
                <a:lnTo>
                  <a:pt x="76200" y="457200"/>
                </a:lnTo>
                <a:lnTo>
                  <a:pt x="114300" y="647700"/>
                </a:lnTo>
                <a:lnTo>
                  <a:pt x="228599" y="419100"/>
                </a:lnTo>
                <a:lnTo>
                  <a:pt x="152400" y="457200"/>
                </a:lnTo>
                <a:lnTo>
                  <a:pt x="152400" y="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5" name="object 22"/>
          <p:cNvSpPr>
            <a:spLocks/>
          </p:cNvSpPr>
          <p:nvPr/>
        </p:nvSpPr>
        <p:spPr bwMode="auto">
          <a:xfrm>
            <a:off x="3841107" y="1261887"/>
            <a:ext cx="126153" cy="502532"/>
          </a:xfrm>
          <a:custGeom>
            <a:avLst/>
            <a:gdLst/>
            <a:ahLst/>
            <a:cxnLst>
              <a:cxn ang="0">
                <a:pos x="76200" y="228600"/>
              </a:cxn>
              <a:cxn ang="0">
                <a:pos x="76200" y="647700"/>
              </a:cxn>
              <a:cxn ang="0">
                <a:pos x="152400" y="647700"/>
              </a:cxn>
              <a:cxn ang="0">
                <a:pos x="152400" y="190500"/>
              </a:cxn>
              <a:cxn ang="0">
                <a:pos x="76200" y="190500"/>
              </a:cxn>
              <a:cxn ang="0">
                <a:pos x="76200" y="228600"/>
              </a:cxn>
              <a:cxn ang="0">
                <a:pos x="152400" y="228600"/>
              </a:cxn>
              <a:cxn ang="0">
                <a:pos x="228600" y="228600"/>
              </a:cxn>
              <a:cxn ang="0">
                <a:pos x="114300" y="0"/>
              </a:cxn>
              <a:cxn ang="0">
                <a:pos x="0" y="228600"/>
              </a:cxn>
              <a:cxn ang="0">
                <a:pos x="76200" y="228600"/>
              </a:cxn>
              <a:cxn ang="0">
                <a:pos x="76200" y="190500"/>
              </a:cxn>
              <a:cxn ang="0">
                <a:pos x="152400" y="190500"/>
              </a:cxn>
              <a:cxn ang="0">
                <a:pos x="152400" y="228600"/>
              </a:cxn>
            </a:cxnLst>
            <a:rect l="0" t="0" r="r" b="b"/>
            <a:pathLst>
              <a:path w="152400" h="647700">
                <a:moveTo>
                  <a:pt x="76200" y="228600"/>
                </a:moveTo>
                <a:lnTo>
                  <a:pt x="76200" y="647700"/>
                </a:lnTo>
                <a:lnTo>
                  <a:pt x="152400" y="647700"/>
                </a:lnTo>
                <a:lnTo>
                  <a:pt x="152400" y="190500"/>
                </a:lnTo>
                <a:lnTo>
                  <a:pt x="76200" y="190500"/>
                </a:lnTo>
                <a:lnTo>
                  <a:pt x="76200" y="228600"/>
                </a:lnTo>
                <a:close/>
              </a:path>
              <a:path w="152400" h="647700">
                <a:moveTo>
                  <a:pt x="152400" y="228600"/>
                </a:moveTo>
                <a:lnTo>
                  <a:pt x="228600" y="228600"/>
                </a:lnTo>
                <a:lnTo>
                  <a:pt x="114300" y="0"/>
                </a:lnTo>
                <a:lnTo>
                  <a:pt x="0" y="228600"/>
                </a:lnTo>
                <a:lnTo>
                  <a:pt x="76200" y="228600"/>
                </a:lnTo>
                <a:lnTo>
                  <a:pt x="76200" y="190500"/>
                </a:lnTo>
                <a:lnTo>
                  <a:pt x="152400" y="190500"/>
                </a:lnTo>
                <a:lnTo>
                  <a:pt x="152400" y="22860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6" name="object 23"/>
          <p:cNvSpPr>
            <a:spLocks/>
          </p:cNvSpPr>
          <p:nvPr/>
        </p:nvSpPr>
        <p:spPr bwMode="auto">
          <a:xfrm>
            <a:off x="4055304" y="1229783"/>
            <a:ext cx="536152" cy="177800"/>
          </a:xfrm>
          <a:custGeom>
            <a:avLst/>
            <a:gdLst/>
            <a:ahLst/>
            <a:cxnLst>
              <a:cxn ang="0">
                <a:pos x="0" y="76200"/>
              </a:cxn>
              <a:cxn ang="0">
                <a:pos x="0" y="152400"/>
              </a:cxn>
              <a:cxn ang="0">
                <a:pos x="457200" y="152400"/>
              </a:cxn>
              <a:cxn ang="0">
                <a:pos x="419100" y="228600"/>
              </a:cxn>
              <a:cxn ang="0">
                <a:pos x="647687" y="114300"/>
              </a:cxn>
              <a:cxn ang="0">
                <a:pos x="457200" y="76200"/>
              </a:cxn>
              <a:cxn ang="0">
                <a:pos x="0" y="76200"/>
              </a:cxn>
              <a:cxn ang="0">
                <a:pos x="457200" y="76200"/>
              </a:cxn>
              <a:cxn ang="0">
                <a:pos x="647687" y="114300"/>
              </a:cxn>
              <a:cxn ang="0">
                <a:pos x="419100" y="0"/>
              </a:cxn>
              <a:cxn ang="0">
                <a:pos x="419100" y="76200"/>
              </a:cxn>
              <a:cxn ang="0">
                <a:pos x="457200" y="76200"/>
              </a:cxn>
              <a:cxn ang="0">
                <a:pos x="419100" y="228600"/>
              </a:cxn>
              <a:cxn ang="0">
                <a:pos x="457200" y="152400"/>
              </a:cxn>
              <a:cxn ang="0">
                <a:pos x="419100" y="152400"/>
              </a:cxn>
              <a:cxn ang="0">
                <a:pos x="419100" y="228600"/>
              </a:cxn>
            </a:cxnLst>
            <a:rect l="0" t="0" r="r" b="b"/>
            <a:pathLst>
              <a:path w="647687" h="228600">
                <a:moveTo>
                  <a:pt x="0" y="76200"/>
                </a:moveTo>
                <a:lnTo>
                  <a:pt x="0" y="152400"/>
                </a:lnTo>
                <a:lnTo>
                  <a:pt x="457200" y="152400"/>
                </a:lnTo>
                <a:lnTo>
                  <a:pt x="419100" y="228600"/>
                </a:lnTo>
                <a:lnTo>
                  <a:pt x="647687" y="114300"/>
                </a:lnTo>
                <a:lnTo>
                  <a:pt x="457200" y="76200"/>
                </a:lnTo>
                <a:lnTo>
                  <a:pt x="0" y="76200"/>
                </a:lnTo>
                <a:close/>
              </a:path>
              <a:path w="647687" h="228600">
                <a:moveTo>
                  <a:pt x="457200" y="76200"/>
                </a:moveTo>
                <a:lnTo>
                  <a:pt x="647687" y="114300"/>
                </a:lnTo>
                <a:lnTo>
                  <a:pt x="419100" y="0"/>
                </a:lnTo>
                <a:lnTo>
                  <a:pt x="419100" y="76200"/>
                </a:lnTo>
                <a:lnTo>
                  <a:pt x="457200" y="76200"/>
                </a:lnTo>
                <a:close/>
              </a:path>
              <a:path w="647687" h="228600">
                <a:moveTo>
                  <a:pt x="419100" y="228600"/>
                </a:moveTo>
                <a:lnTo>
                  <a:pt x="457200" y="152400"/>
                </a:lnTo>
                <a:lnTo>
                  <a:pt x="419100" y="152400"/>
                </a:lnTo>
                <a:lnTo>
                  <a:pt x="419100" y="22860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7" name="object 24"/>
          <p:cNvSpPr>
            <a:spLocks/>
          </p:cNvSpPr>
          <p:nvPr/>
        </p:nvSpPr>
        <p:spPr bwMode="auto">
          <a:xfrm>
            <a:off x="4055304" y="1621191"/>
            <a:ext cx="536152" cy="176565"/>
          </a:xfrm>
          <a:custGeom>
            <a:avLst/>
            <a:gdLst/>
            <a:ahLst/>
            <a:cxnLst>
              <a:cxn ang="0">
                <a:pos x="228600" y="76200"/>
              </a:cxn>
              <a:cxn ang="0">
                <a:pos x="228600" y="0"/>
              </a:cxn>
              <a:cxn ang="0">
                <a:pos x="0" y="114299"/>
              </a:cxn>
              <a:cxn ang="0">
                <a:pos x="228600" y="228599"/>
              </a:cxn>
              <a:cxn ang="0">
                <a:pos x="228600" y="152400"/>
              </a:cxn>
              <a:cxn ang="0">
                <a:pos x="190500" y="152399"/>
              </a:cxn>
              <a:cxn ang="0">
                <a:pos x="190500" y="76199"/>
              </a:cxn>
              <a:cxn ang="0">
                <a:pos x="228600" y="76200"/>
              </a:cxn>
              <a:cxn ang="0">
                <a:pos x="190500" y="76199"/>
              </a:cxn>
              <a:cxn ang="0">
                <a:pos x="190500" y="152399"/>
              </a:cxn>
              <a:cxn ang="0">
                <a:pos x="647700" y="152399"/>
              </a:cxn>
              <a:cxn ang="0">
                <a:pos x="647700" y="76199"/>
              </a:cxn>
              <a:cxn ang="0">
                <a:pos x="190500" y="76199"/>
              </a:cxn>
            </a:cxnLst>
            <a:rect l="0" t="0" r="r" b="b"/>
            <a:pathLst>
              <a:path w="647700" h="228600">
                <a:moveTo>
                  <a:pt x="228600" y="76200"/>
                </a:moveTo>
                <a:lnTo>
                  <a:pt x="228600" y="0"/>
                </a:lnTo>
                <a:lnTo>
                  <a:pt x="0" y="114299"/>
                </a:lnTo>
                <a:lnTo>
                  <a:pt x="228600" y="228599"/>
                </a:lnTo>
                <a:lnTo>
                  <a:pt x="228600" y="152400"/>
                </a:lnTo>
                <a:lnTo>
                  <a:pt x="190500" y="152399"/>
                </a:lnTo>
                <a:lnTo>
                  <a:pt x="190500" y="76199"/>
                </a:lnTo>
                <a:lnTo>
                  <a:pt x="228600" y="76200"/>
                </a:lnTo>
                <a:close/>
              </a:path>
              <a:path w="647700" h="228600">
                <a:moveTo>
                  <a:pt x="190500" y="76199"/>
                </a:moveTo>
                <a:lnTo>
                  <a:pt x="190500" y="152399"/>
                </a:lnTo>
                <a:lnTo>
                  <a:pt x="647700" y="152399"/>
                </a:lnTo>
                <a:lnTo>
                  <a:pt x="647700" y="76199"/>
                </a:lnTo>
                <a:lnTo>
                  <a:pt x="190500" y="76199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8" name="object 25"/>
          <p:cNvSpPr>
            <a:spLocks/>
          </p:cNvSpPr>
          <p:nvPr/>
        </p:nvSpPr>
        <p:spPr bwMode="auto">
          <a:xfrm>
            <a:off x="2117011" y="1878013"/>
            <a:ext cx="1102527" cy="10346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6"/>
              </a:cxn>
              <a:cxn ang="0">
                <a:pos x="1331976" y="1331976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6"/>
                </a:lnTo>
                <a:lnTo>
                  <a:pt x="1331976" y="1331976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69" name="object 26"/>
          <p:cNvSpPr>
            <a:spLocks/>
          </p:cNvSpPr>
          <p:nvPr/>
        </p:nvSpPr>
        <p:spPr bwMode="auto">
          <a:xfrm>
            <a:off x="3219539" y="1878013"/>
            <a:ext cx="1102528" cy="103469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6"/>
              </a:cxn>
              <a:cxn ang="0">
                <a:pos x="1331976" y="1331976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6"/>
                </a:lnTo>
                <a:lnTo>
                  <a:pt x="1331976" y="1331976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70" name="object 27"/>
          <p:cNvSpPr>
            <a:spLocks/>
          </p:cNvSpPr>
          <p:nvPr/>
        </p:nvSpPr>
        <p:spPr bwMode="auto">
          <a:xfrm>
            <a:off x="2117011" y="2913944"/>
            <a:ext cx="1102527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6"/>
              </a:cxn>
              <a:cxn ang="0">
                <a:pos x="1331976" y="1331976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6"/>
                </a:lnTo>
                <a:lnTo>
                  <a:pt x="1331976" y="1331976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71" name="object 28"/>
          <p:cNvSpPr>
            <a:spLocks/>
          </p:cNvSpPr>
          <p:nvPr/>
        </p:nvSpPr>
        <p:spPr bwMode="auto">
          <a:xfrm>
            <a:off x="3219539" y="2913944"/>
            <a:ext cx="1102528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31976"/>
              </a:cxn>
              <a:cxn ang="0">
                <a:pos x="1331976" y="1331976"/>
              </a:cxn>
              <a:cxn ang="0">
                <a:pos x="1331976" y="0"/>
              </a:cxn>
              <a:cxn ang="0">
                <a:pos x="0" y="0"/>
              </a:cxn>
            </a:cxnLst>
            <a:rect l="0" t="0" r="r" b="b"/>
            <a:pathLst>
              <a:path w="1331976" h="1331976">
                <a:moveTo>
                  <a:pt x="0" y="0"/>
                </a:moveTo>
                <a:lnTo>
                  <a:pt x="0" y="1331976"/>
                </a:lnTo>
                <a:lnTo>
                  <a:pt x="1331976" y="1331976"/>
                </a:lnTo>
                <a:lnTo>
                  <a:pt x="1331976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72" name="object 29"/>
          <p:cNvSpPr>
            <a:spLocks/>
          </p:cNvSpPr>
          <p:nvPr/>
        </p:nvSpPr>
        <p:spPr bwMode="auto">
          <a:xfrm>
            <a:off x="3512582" y="2660827"/>
            <a:ext cx="189230" cy="502532"/>
          </a:xfrm>
          <a:custGeom>
            <a:avLst/>
            <a:gdLst/>
            <a:ahLst/>
            <a:cxnLst>
              <a:cxn ang="0">
                <a:pos x="76200" y="457200"/>
              </a:cxn>
              <a:cxn ang="0">
                <a:pos x="76200" y="419100"/>
              </a:cxn>
              <a:cxn ang="0">
                <a:pos x="0" y="419100"/>
              </a:cxn>
              <a:cxn ang="0">
                <a:pos x="114300" y="647700"/>
              </a:cxn>
              <a:cxn ang="0">
                <a:pos x="76200" y="457200"/>
              </a:cxn>
              <a:cxn ang="0">
                <a:pos x="152400" y="457200"/>
              </a:cxn>
              <a:cxn ang="0">
                <a:pos x="228600" y="419100"/>
              </a:cxn>
              <a:cxn ang="0">
                <a:pos x="152400" y="419100"/>
              </a:cxn>
              <a:cxn ang="0">
                <a:pos x="152400" y="457200"/>
              </a:cxn>
              <a:cxn ang="0">
                <a:pos x="152400" y="0"/>
              </a:cxn>
              <a:cxn ang="0">
                <a:pos x="76200" y="0"/>
              </a:cxn>
              <a:cxn ang="0">
                <a:pos x="76200" y="457200"/>
              </a:cxn>
              <a:cxn ang="0">
                <a:pos x="114300" y="647700"/>
              </a:cxn>
              <a:cxn ang="0">
                <a:pos x="228600" y="419100"/>
              </a:cxn>
              <a:cxn ang="0">
                <a:pos x="152400" y="457200"/>
              </a:cxn>
              <a:cxn ang="0">
                <a:pos x="152400" y="0"/>
              </a:cxn>
            </a:cxnLst>
            <a:rect l="0" t="0" r="r" b="b"/>
            <a:pathLst>
              <a:path w="228600" h="647700">
                <a:moveTo>
                  <a:pt x="76200" y="457200"/>
                </a:moveTo>
                <a:lnTo>
                  <a:pt x="76200" y="419100"/>
                </a:lnTo>
                <a:lnTo>
                  <a:pt x="0" y="419100"/>
                </a:lnTo>
                <a:lnTo>
                  <a:pt x="114300" y="647700"/>
                </a:lnTo>
                <a:lnTo>
                  <a:pt x="76200" y="457200"/>
                </a:lnTo>
                <a:close/>
              </a:path>
              <a:path w="228600" h="647700">
                <a:moveTo>
                  <a:pt x="152400" y="457200"/>
                </a:moveTo>
                <a:lnTo>
                  <a:pt x="228600" y="419100"/>
                </a:lnTo>
                <a:lnTo>
                  <a:pt x="152400" y="419100"/>
                </a:lnTo>
                <a:lnTo>
                  <a:pt x="152400" y="457200"/>
                </a:lnTo>
                <a:close/>
              </a:path>
              <a:path w="228600" h="647700">
                <a:moveTo>
                  <a:pt x="152400" y="0"/>
                </a:moveTo>
                <a:lnTo>
                  <a:pt x="76200" y="0"/>
                </a:lnTo>
                <a:lnTo>
                  <a:pt x="76200" y="457200"/>
                </a:lnTo>
                <a:lnTo>
                  <a:pt x="114300" y="647700"/>
                </a:lnTo>
                <a:lnTo>
                  <a:pt x="228600" y="419100"/>
                </a:lnTo>
                <a:lnTo>
                  <a:pt x="152400" y="457200"/>
                </a:lnTo>
                <a:lnTo>
                  <a:pt x="152400" y="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73" name="object 30"/>
          <p:cNvSpPr>
            <a:spLocks/>
          </p:cNvSpPr>
          <p:nvPr/>
        </p:nvSpPr>
        <p:spPr bwMode="auto">
          <a:xfrm>
            <a:off x="2737265" y="2660827"/>
            <a:ext cx="126153" cy="502532"/>
          </a:xfrm>
          <a:custGeom>
            <a:avLst/>
            <a:gdLst/>
            <a:ahLst/>
            <a:cxnLst>
              <a:cxn ang="0">
                <a:pos x="76200" y="228600"/>
              </a:cxn>
              <a:cxn ang="0">
                <a:pos x="76200" y="647700"/>
              </a:cxn>
              <a:cxn ang="0">
                <a:pos x="152400" y="647700"/>
              </a:cxn>
              <a:cxn ang="0">
                <a:pos x="152400" y="190500"/>
              </a:cxn>
              <a:cxn ang="0">
                <a:pos x="76200" y="190500"/>
              </a:cxn>
              <a:cxn ang="0">
                <a:pos x="76200" y="228600"/>
              </a:cxn>
              <a:cxn ang="0">
                <a:pos x="152400" y="228600"/>
              </a:cxn>
              <a:cxn ang="0">
                <a:pos x="228600" y="228600"/>
              </a:cxn>
              <a:cxn ang="0">
                <a:pos x="114300" y="0"/>
              </a:cxn>
              <a:cxn ang="0">
                <a:pos x="0" y="228600"/>
              </a:cxn>
              <a:cxn ang="0">
                <a:pos x="76200" y="228600"/>
              </a:cxn>
              <a:cxn ang="0">
                <a:pos x="76200" y="190500"/>
              </a:cxn>
              <a:cxn ang="0">
                <a:pos x="152400" y="190500"/>
              </a:cxn>
              <a:cxn ang="0">
                <a:pos x="152400" y="228600"/>
              </a:cxn>
            </a:cxnLst>
            <a:rect l="0" t="0" r="r" b="b"/>
            <a:pathLst>
              <a:path w="152400" h="647700">
                <a:moveTo>
                  <a:pt x="76200" y="228600"/>
                </a:moveTo>
                <a:lnTo>
                  <a:pt x="76200" y="647700"/>
                </a:lnTo>
                <a:lnTo>
                  <a:pt x="152400" y="647700"/>
                </a:lnTo>
                <a:lnTo>
                  <a:pt x="152400" y="190500"/>
                </a:lnTo>
                <a:lnTo>
                  <a:pt x="76200" y="190500"/>
                </a:lnTo>
                <a:lnTo>
                  <a:pt x="76200" y="228600"/>
                </a:lnTo>
                <a:close/>
              </a:path>
              <a:path w="152400" h="647700">
                <a:moveTo>
                  <a:pt x="152400" y="228600"/>
                </a:moveTo>
                <a:lnTo>
                  <a:pt x="228600" y="228600"/>
                </a:lnTo>
                <a:lnTo>
                  <a:pt x="114300" y="0"/>
                </a:lnTo>
                <a:lnTo>
                  <a:pt x="0" y="228600"/>
                </a:lnTo>
                <a:lnTo>
                  <a:pt x="76200" y="228600"/>
                </a:lnTo>
                <a:lnTo>
                  <a:pt x="76200" y="190500"/>
                </a:lnTo>
                <a:lnTo>
                  <a:pt x="152400" y="190500"/>
                </a:lnTo>
                <a:lnTo>
                  <a:pt x="152400" y="22860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74" name="object 31"/>
          <p:cNvSpPr>
            <a:spLocks/>
          </p:cNvSpPr>
          <p:nvPr/>
        </p:nvSpPr>
        <p:spPr bwMode="auto">
          <a:xfrm>
            <a:off x="2951462" y="2628724"/>
            <a:ext cx="536152" cy="177800"/>
          </a:xfrm>
          <a:custGeom>
            <a:avLst/>
            <a:gdLst/>
            <a:ahLst/>
            <a:cxnLst>
              <a:cxn ang="0">
                <a:pos x="0" y="76200"/>
              </a:cxn>
              <a:cxn ang="0">
                <a:pos x="0" y="152400"/>
              </a:cxn>
              <a:cxn ang="0">
                <a:pos x="457200" y="152400"/>
              </a:cxn>
              <a:cxn ang="0">
                <a:pos x="419100" y="228600"/>
              </a:cxn>
              <a:cxn ang="0">
                <a:pos x="647700" y="114300"/>
              </a:cxn>
              <a:cxn ang="0">
                <a:pos x="457200" y="76200"/>
              </a:cxn>
              <a:cxn ang="0">
                <a:pos x="0" y="76200"/>
              </a:cxn>
              <a:cxn ang="0">
                <a:pos x="457200" y="76200"/>
              </a:cxn>
              <a:cxn ang="0">
                <a:pos x="647700" y="114300"/>
              </a:cxn>
              <a:cxn ang="0">
                <a:pos x="419100" y="0"/>
              </a:cxn>
              <a:cxn ang="0">
                <a:pos x="419100" y="76200"/>
              </a:cxn>
              <a:cxn ang="0">
                <a:pos x="457200" y="76200"/>
              </a:cxn>
              <a:cxn ang="0">
                <a:pos x="419100" y="228600"/>
              </a:cxn>
              <a:cxn ang="0">
                <a:pos x="457200" y="152400"/>
              </a:cxn>
              <a:cxn ang="0">
                <a:pos x="419100" y="152400"/>
              </a:cxn>
              <a:cxn ang="0">
                <a:pos x="419100" y="228600"/>
              </a:cxn>
            </a:cxnLst>
            <a:rect l="0" t="0" r="r" b="b"/>
            <a:pathLst>
              <a:path w="647700" h="228600">
                <a:moveTo>
                  <a:pt x="0" y="76200"/>
                </a:moveTo>
                <a:lnTo>
                  <a:pt x="0" y="152400"/>
                </a:lnTo>
                <a:lnTo>
                  <a:pt x="457200" y="152400"/>
                </a:lnTo>
                <a:lnTo>
                  <a:pt x="419100" y="228600"/>
                </a:lnTo>
                <a:lnTo>
                  <a:pt x="647700" y="114300"/>
                </a:lnTo>
                <a:lnTo>
                  <a:pt x="457200" y="76200"/>
                </a:lnTo>
                <a:lnTo>
                  <a:pt x="0" y="76200"/>
                </a:lnTo>
                <a:close/>
              </a:path>
              <a:path w="647700" h="228600">
                <a:moveTo>
                  <a:pt x="457200" y="76200"/>
                </a:moveTo>
                <a:lnTo>
                  <a:pt x="647700" y="114300"/>
                </a:lnTo>
                <a:lnTo>
                  <a:pt x="419100" y="0"/>
                </a:lnTo>
                <a:lnTo>
                  <a:pt x="419100" y="76200"/>
                </a:lnTo>
                <a:lnTo>
                  <a:pt x="457200" y="76200"/>
                </a:lnTo>
                <a:close/>
              </a:path>
              <a:path w="647700" h="228600">
                <a:moveTo>
                  <a:pt x="419100" y="228600"/>
                </a:moveTo>
                <a:lnTo>
                  <a:pt x="457200" y="152400"/>
                </a:lnTo>
                <a:lnTo>
                  <a:pt x="419100" y="152400"/>
                </a:lnTo>
                <a:lnTo>
                  <a:pt x="419100" y="22860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75" name="object 32"/>
          <p:cNvSpPr>
            <a:spLocks/>
          </p:cNvSpPr>
          <p:nvPr/>
        </p:nvSpPr>
        <p:spPr bwMode="auto">
          <a:xfrm>
            <a:off x="2951462" y="3018896"/>
            <a:ext cx="536152" cy="177800"/>
          </a:xfrm>
          <a:custGeom>
            <a:avLst/>
            <a:gdLst/>
            <a:ahLst/>
            <a:cxnLst>
              <a:cxn ang="0">
                <a:pos x="228600" y="76200"/>
              </a:cxn>
              <a:cxn ang="0">
                <a:pos x="228600" y="0"/>
              </a:cxn>
              <a:cxn ang="0">
                <a:pos x="0" y="114300"/>
              </a:cxn>
              <a:cxn ang="0">
                <a:pos x="228600" y="228600"/>
              </a:cxn>
              <a:cxn ang="0">
                <a:pos x="228600" y="152400"/>
              </a:cxn>
              <a:cxn ang="0">
                <a:pos x="190500" y="152400"/>
              </a:cxn>
              <a:cxn ang="0">
                <a:pos x="190500" y="76200"/>
              </a:cxn>
              <a:cxn ang="0">
                <a:pos x="228600" y="76200"/>
              </a:cxn>
              <a:cxn ang="0">
                <a:pos x="190500" y="76200"/>
              </a:cxn>
              <a:cxn ang="0">
                <a:pos x="190500" y="152400"/>
              </a:cxn>
              <a:cxn ang="0">
                <a:pos x="647700" y="152400"/>
              </a:cxn>
              <a:cxn ang="0">
                <a:pos x="647700" y="76200"/>
              </a:cxn>
              <a:cxn ang="0">
                <a:pos x="190500" y="76200"/>
              </a:cxn>
            </a:cxnLst>
            <a:rect l="0" t="0" r="r" b="b"/>
            <a:pathLst>
              <a:path w="647700" h="228600">
                <a:moveTo>
                  <a:pt x="228600" y="76200"/>
                </a:moveTo>
                <a:lnTo>
                  <a:pt x="228600" y="0"/>
                </a:ln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close/>
              </a:path>
              <a:path w="647700" h="228600">
                <a:moveTo>
                  <a:pt x="190500" y="76200"/>
                </a:moveTo>
                <a:lnTo>
                  <a:pt x="190500" y="152400"/>
                </a:lnTo>
                <a:lnTo>
                  <a:pt x="647700" y="152400"/>
                </a:lnTo>
                <a:lnTo>
                  <a:pt x="647700" y="76200"/>
                </a:lnTo>
                <a:lnTo>
                  <a:pt x="190500" y="7620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9476" name="object 16"/>
          <p:cNvSpPr txBox="1">
            <a:spLocks noChangeArrowheads="1"/>
          </p:cNvSpPr>
          <p:nvPr/>
        </p:nvSpPr>
        <p:spPr bwMode="auto">
          <a:xfrm>
            <a:off x="5680843" y="609953"/>
            <a:ext cx="621568" cy="2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0240">
              <a:lnSpc>
                <a:spcPts val="2389"/>
              </a:lnSpc>
              <a:spcBef>
                <a:spcPts val="121"/>
              </a:spcBef>
            </a:pPr>
            <a:r>
              <a:rPr lang="nl-NL" sz="2300" b="1" dirty="0" err="1">
                <a:solidFill>
                  <a:srgbClr val="FFFFFF"/>
                </a:solidFill>
                <a:cs typeface="Arial" charset="0"/>
              </a:rPr>
              <a:t>You</a:t>
            </a:r>
            <a:endParaRPr lang="nl-NL" sz="2300" dirty="0">
              <a:cs typeface="Arial" charset="0"/>
            </a:endParaRPr>
          </a:p>
        </p:txBody>
      </p:sp>
      <p:sp>
        <p:nvSpPr>
          <p:cNvPr id="19477" name="object 15"/>
          <p:cNvSpPr txBox="1">
            <a:spLocks noChangeArrowheads="1"/>
          </p:cNvSpPr>
          <p:nvPr/>
        </p:nvSpPr>
        <p:spPr bwMode="auto">
          <a:xfrm>
            <a:off x="736600" y="3657600"/>
            <a:ext cx="1408712" cy="2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0240">
              <a:lnSpc>
                <a:spcPts val="2389"/>
              </a:lnSpc>
              <a:spcBef>
                <a:spcPts val="121"/>
              </a:spcBef>
            </a:pPr>
            <a:r>
              <a:rPr lang="nl-NL" sz="23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nl-NL" sz="2300" b="1" dirty="0" err="1">
                <a:solidFill>
                  <a:srgbClr val="FFFFFF"/>
                </a:solidFill>
                <a:cs typeface="Arial" charset="0"/>
              </a:rPr>
              <a:t>Other</a:t>
            </a:r>
            <a:endParaRPr lang="nl-NL" sz="2300" dirty="0">
              <a:cs typeface="Arial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0817" y="5053719"/>
            <a:ext cx="206314" cy="156809"/>
          </a:xfrm>
          <a:prstGeom prst="rect">
            <a:avLst/>
          </a:prstGeom>
        </p:spPr>
        <p:txBody>
          <a:bodyPr lIns="0" tIns="0" rIns="0" bIns="0"/>
          <a:lstStyle/>
          <a:p>
            <a:pPr marL="10240">
              <a:lnSpc>
                <a:spcPts val="1234"/>
              </a:lnSpc>
              <a:spcBef>
                <a:spcPts val="61"/>
              </a:spcBef>
              <a:defRPr/>
            </a:pPr>
            <a:r>
              <a:rPr sz="1100" spc="-3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479" name="object 12"/>
          <p:cNvSpPr txBox="1">
            <a:spLocks noChangeArrowheads="1"/>
          </p:cNvSpPr>
          <p:nvPr/>
        </p:nvSpPr>
        <p:spPr bwMode="auto">
          <a:xfrm>
            <a:off x="2117011" y="479072"/>
            <a:ext cx="1103842" cy="13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0480">
              <a:lnSpc>
                <a:spcPts val="806"/>
              </a:lnSpc>
            </a:pPr>
            <a:endParaRPr lang="nl-NL" sz="800" dirty="0"/>
          </a:p>
        </p:txBody>
      </p:sp>
      <p:sp>
        <p:nvSpPr>
          <p:cNvPr id="11" name="object 11"/>
          <p:cNvSpPr txBox="1"/>
          <p:nvPr/>
        </p:nvSpPr>
        <p:spPr>
          <a:xfrm>
            <a:off x="3220853" y="479073"/>
            <a:ext cx="1102527" cy="103469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726"/>
              </a:lnSpc>
              <a:spcBef>
                <a:spcPts val="10"/>
              </a:spcBef>
            </a:pPr>
            <a:endParaRPr lang="nl-NL" sz="700" dirty="0"/>
          </a:p>
          <a:p>
            <a:pPr algn="ctr">
              <a:lnSpc>
                <a:spcPct val="96000"/>
              </a:lnSpc>
              <a:spcBef>
                <a:spcPts val="1613"/>
              </a:spcBef>
            </a:pPr>
            <a:r>
              <a:rPr lang="nl-NL" sz="1600" b="1" dirty="0">
                <a:solidFill>
                  <a:srgbClr val="00CC00"/>
                </a:solidFill>
                <a:cs typeface="Arial" charset="0"/>
              </a:rPr>
              <a:t>Core</a:t>
            </a:r>
            <a:endParaRPr lang="nl-NL" sz="1600" dirty="0">
              <a:cs typeface="Arial" charset="0"/>
            </a:endParaRPr>
          </a:p>
          <a:p>
            <a:pPr algn="ctr">
              <a:lnSpc>
                <a:spcPct val="96000"/>
              </a:lnSpc>
              <a:spcBef>
                <a:spcPts val="81"/>
              </a:spcBef>
            </a:pPr>
            <a:r>
              <a:rPr lang="nl-NL" sz="1600" b="1" dirty="0" err="1">
                <a:solidFill>
                  <a:srgbClr val="00CC00"/>
                </a:solidFill>
                <a:cs typeface="Arial" charset="0"/>
              </a:rPr>
              <a:t>Quality</a:t>
            </a:r>
            <a:endParaRPr lang="nl-NL" sz="1600" dirty="0">
              <a:cs typeface="Arial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23380" y="479073"/>
            <a:ext cx="1102528" cy="103469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806"/>
              </a:lnSpc>
              <a:defRPr/>
            </a:pPr>
            <a:endParaRPr sz="800"/>
          </a:p>
          <a:p>
            <a:pPr marL="258657">
              <a:lnSpc>
                <a:spcPct val="95825"/>
              </a:lnSpc>
              <a:spcBef>
                <a:spcPts val="2509"/>
              </a:spcBef>
              <a:defRPr/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Pitfall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482" name="object 9"/>
          <p:cNvSpPr txBox="1">
            <a:spLocks noChangeArrowheads="1"/>
          </p:cNvSpPr>
          <p:nvPr/>
        </p:nvSpPr>
        <p:spPr bwMode="auto">
          <a:xfrm>
            <a:off x="3220853" y="1513770"/>
            <a:ext cx="1102527" cy="36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0480">
              <a:lnSpc>
                <a:spcPts val="806"/>
              </a:lnSpc>
            </a:pPr>
            <a:endParaRPr lang="nl-NL" sz="800" dirty="0"/>
          </a:p>
        </p:txBody>
      </p:sp>
      <p:sp>
        <p:nvSpPr>
          <p:cNvPr id="8" name="object 8"/>
          <p:cNvSpPr txBox="1"/>
          <p:nvPr/>
        </p:nvSpPr>
        <p:spPr>
          <a:xfrm>
            <a:off x="4323380" y="1513770"/>
            <a:ext cx="1102528" cy="103469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806"/>
              </a:lnSpc>
              <a:defRPr/>
            </a:pPr>
            <a:endParaRPr sz="800"/>
          </a:p>
          <a:p>
            <a:pPr marL="47303">
              <a:lnSpc>
                <a:spcPct val="95825"/>
              </a:lnSpc>
              <a:spcBef>
                <a:spcPts val="2514"/>
              </a:spcBef>
              <a:defRPr/>
            </a:pPr>
            <a:r>
              <a:rPr sz="1600" b="1" dirty="0">
                <a:solidFill>
                  <a:srgbClr val="00CC00"/>
                </a:solidFill>
                <a:latin typeface="Arial"/>
                <a:cs typeface="Arial"/>
              </a:rPr>
              <a:t>Challenge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17011" y="1878013"/>
            <a:ext cx="1103842" cy="103469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726"/>
              </a:lnSpc>
              <a:spcBef>
                <a:spcPts val="10"/>
              </a:spcBef>
            </a:pPr>
            <a:endParaRPr lang="nl-NL" sz="700" dirty="0"/>
          </a:p>
          <a:p>
            <a:pPr algn="ctr">
              <a:lnSpc>
                <a:spcPct val="96000"/>
              </a:lnSpc>
              <a:spcBef>
                <a:spcPts val="1613"/>
              </a:spcBef>
            </a:pPr>
            <a:r>
              <a:rPr lang="nl-NL" sz="1600" b="1" dirty="0">
                <a:solidFill>
                  <a:srgbClr val="00CC00"/>
                </a:solidFill>
                <a:cs typeface="Arial" charset="0"/>
              </a:rPr>
              <a:t>Core</a:t>
            </a:r>
            <a:endParaRPr lang="nl-NL" sz="1600" dirty="0">
              <a:cs typeface="Arial" charset="0"/>
            </a:endParaRPr>
          </a:p>
          <a:p>
            <a:pPr algn="ctr">
              <a:lnSpc>
                <a:spcPct val="96000"/>
              </a:lnSpc>
              <a:spcBef>
                <a:spcPts val="81"/>
              </a:spcBef>
            </a:pPr>
            <a:r>
              <a:rPr lang="nl-NL" sz="1600" b="1" dirty="0" err="1">
                <a:solidFill>
                  <a:srgbClr val="00CC00"/>
                </a:solidFill>
                <a:cs typeface="Arial" charset="0"/>
              </a:rPr>
              <a:t>Quality</a:t>
            </a:r>
            <a:endParaRPr lang="nl-NL" sz="1600" dirty="0">
              <a:cs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0853" y="1878013"/>
            <a:ext cx="1102527" cy="670454"/>
          </a:xfrm>
          <a:prstGeom prst="rect">
            <a:avLst/>
          </a:prstGeom>
        </p:spPr>
        <p:txBody>
          <a:bodyPr lIns="0" tIns="0" rIns="0" bIns="0"/>
          <a:lstStyle/>
          <a:p>
            <a:pPr marL="163840" algn="ctr">
              <a:lnSpc>
                <a:spcPct val="96000"/>
              </a:lnSpc>
              <a:spcBef>
                <a:spcPts val="343"/>
              </a:spcBef>
            </a:pPr>
            <a:r>
              <a:rPr lang="nl-NL" sz="1600" b="1" dirty="0" err="1">
                <a:solidFill>
                  <a:srgbClr val="FF0000"/>
                </a:solidFill>
                <a:cs typeface="Arial" charset="0"/>
              </a:rPr>
              <a:t>Allergy</a:t>
            </a:r>
            <a:endParaRPr lang="nl-NL" sz="1600" dirty="0">
              <a:cs typeface="Arial" charset="0"/>
            </a:endParaRPr>
          </a:p>
          <a:p>
            <a:pPr marL="163840" algn="ctr">
              <a:lnSpc>
                <a:spcPct val="96000"/>
              </a:lnSpc>
              <a:spcBef>
                <a:spcPts val="1119"/>
              </a:spcBef>
            </a:pPr>
            <a:r>
              <a:rPr lang="nl-NL" sz="1600" b="1" dirty="0" err="1">
                <a:solidFill>
                  <a:srgbClr val="FF0000"/>
                </a:solidFill>
                <a:cs typeface="Arial" charset="0"/>
              </a:rPr>
              <a:t>Pitfall</a:t>
            </a:r>
            <a:endParaRPr lang="nl-NL" sz="1600" dirty="0">
              <a:cs typeface="Arial" charset="0"/>
            </a:endParaRPr>
          </a:p>
        </p:txBody>
      </p:sp>
      <p:sp>
        <p:nvSpPr>
          <p:cNvPr id="19486" name="object 5"/>
          <p:cNvSpPr txBox="1">
            <a:spLocks noChangeArrowheads="1"/>
          </p:cNvSpPr>
          <p:nvPr/>
        </p:nvSpPr>
        <p:spPr bwMode="auto">
          <a:xfrm>
            <a:off x="3220853" y="2548467"/>
            <a:ext cx="1102527" cy="36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0480">
              <a:lnSpc>
                <a:spcPts val="806"/>
              </a:lnSpc>
            </a:pPr>
            <a:endParaRPr lang="nl-NL" sz="800" dirty="0"/>
          </a:p>
        </p:txBody>
      </p:sp>
      <p:sp>
        <p:nvSpPr>
          <p:cNvPr id="19487" name="object 4"/>
          <p:cNvSpPr txBox="1">
            <a:spLocks noChangeArrowheads="1"/>
          </p:cNvSpPr>
          <p:nvPr/>
        </p:nvSpPr>
        <p:spPr bwMode="auto">
          <a:xfrm>
            <a:off x="4323380" y="2548467"/>
            <a:ext cx="1102528" cy="13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0480">
              <a:lnSpc>
                <a:spcPts val="806"/>
              </a:lnSpc>
            </a:pPr>
            <a:endParaRPr lang="nl-NL" sz="800" dirty="0"/>
          </a:p>
        </p:txBody>
      </p:sp>
      <p:sp>
        <p:nvSpPr>
          <p:cNvPr id="3" name="object 3"/>
          <p:cNvSpPr txBox="1"/>
          <p:nvPr/>
        </p:nvSpPr>
        <p:spPr>
          <a:xfrm>
            <a:off x="2117011" y="2912711"/>
            <a:ext cx="1103842" cy="103469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806"/>
              </a:lnSpc>
              <a:defRPr/>
            </a:pPr>
            <a:endParaRPr sz="800"/>
          </a:p>
          <a:p>
            <a:pPr marL="189844">
              <a:lnSpc>
                <a:spcPct val="95825"/>
              </a:lnSpc>
              <a:spcBef>
                <a:spcPts val="2514"/>
              </a:spcBef>
              <a:defRPr/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Allergy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20853" y="2912711"/>
            <a:ext cx="1102527" cy="103469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806"/>
              </a:lnSpc>
              <a:defRPr/>
            </a:pPr>
            <a:endParaRPr sz="800"/>
          </a:p>
          <a:p>
            <a:pPr marL="46074">
              <a:lnSpc>
                <a:spcPct val="95825"/>
              </a:lnSpc>
              <a:spcBef>
                <a:spcPts val="2514"/>
              </a:spcBef>
              <a:defRPr/>
            </a:pPr>
            <a:r>
              <a:rPr sz="1600" b="1" dirty="0">
                <a:solidFill>
                  <a:srgbClr val="00CC00"/>
                </a:solidFill>
                <a:latin typeface="Arial"/>
                <a:cs typeface="Arial"/>
              </a:rPr>
              <a:t>Challenge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2565400" y="4724400"/>
            <a:ext cx="2439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Incompatible</a:t>
            </a:r>
            <a:r>
              <a:rPr lang="nl-NL" dirty="0"/>
              <a:t> </a:t>
            </a:r>
            <a:r>
              <a:rPr lang="nl-NL" dirty="0" err="1"/>
              <a:t>characters</a:t>
            </a:r>
            <a:endParaRPr lang="nl-N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304800"/>
            <a:ext cx="6090841" cy="180578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A7A2"/>
                </a:solidFill>
              </a:rPr>
              <a:t>Types of Conflict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227" y="1363134"/>
            <a:ext cx="2720181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200" y="3962400"/>
            <a:ext cx="2751720" cy="91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5200" y="2590800"/>
            <a:ext cx="29409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1009227" y="2429933"/>
            <a:ext cx="302768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1009227" y="3793067"/>
            <a:ext cx="302768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lIns="73728" tIns="36864" rIns="73728" bIns="36864"/>
          <a:lstStyle/>
          <a:p>
            <a:endParaRPr lang="nl-NL"/>
          </a:p>
        </p:txBody>
      </p:sp>
      <p:pic>
        <p:nvPicPr>
          <p:cNvPr id="7176" name="Picture 8" descr="j01494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5367" y="1600200"/>
            <a:ext cx="2668932" cy="254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2FC751F-8670-7F81-71E0-2A07D6E514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270000" imgH="1231900" progId="CorelDRAW.Graphic.14">
                  <p:embed/>
                </p:oleObj>
              </mc:Choice>
              <mc:Fallback>
                <p:oleObj r:id="rId7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7A2"/>
                </a:solidFill>
              </a:rPr>
              <a:t>Type of </a:t>
            </a:r>
            <a:r>
              <a:rPr lang="nl-NL" dirty="0" err="1">
                <a:solidFill>
                  <a:srgbClr val="00A7A2"/>
                </a:solidFill>
              </a:rPr>
              <a:t>conflicts</a:t>
            </a:r>
            <a:endParaRPr lang="nl-NL" dirty="0">
              <a:solidFill>
                <a:srgbClr val="00A7A2"/>
              </a:solidFill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346200" y="1143000"/>
          <a:ext cx="504613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functional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dysfunctional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Creates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outlet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Becomes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personal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Increases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cohesion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Work</a:t>
                      </a:r>
                      <a:r>
                        <a:rPr lang="nl-NL" dirty="0"/>
                        <a:t> is </a:t>
                      </a:r>
                      <a:r>
                        <a:rPr lang="nl-NL" dirty="0" err="1"/>
                        <a:t>not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done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or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badly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Increases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involvement</a:t>
                      </a:r>
                      <a:r>
                        <a:rPr lang="nl-NL" dirty="0"/>
                        <a:t> of </a:t>
                      </a:r>
                      <a:r>
                        <a:rPr lang="nl-NL" dirty="0" err="1"/>
                        <a:t>people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When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it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dictates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conformity</a:t>
                      </a:r>
                      <a:r>
                        <a:rPr lang="nl-NL" dirty="0"/>
                        <a:t>, </a:t>
                      </a:r>
                      <a:r>
                        <a:rPr lang="nl-NL" dirty="0" err="1"/>
                        <a:t>people</a:t>
                      </a:r>
                      <a:r>
                        <a:rPr lang="nl-NL" baseline="0" dirty="0"/>
                        <a:t> are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forced</a:t>
                      </a:r>
                      <a:r>
                        <a:rPr lang="nl-NL" dirty="0"/>
                        <a:t> to </a:t>
                      </a:r>
                      <a:r>
                        <a:rPr lang="nl-NL" dirty="0" err="1"/>
                        <a:t>decision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3429000"/>
            <a:ext cx="2118409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32400" y="3429000"/>
            <a:ext cx="2065646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2BDEE12-B72F-99E6-D3E3-88661050F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70000" imgH="1231900" progId="CorelDRAW.Graphic.14">
                  <p:embed/>
                </p:oleObj>
              </mc:Choice>
              <mc:Fallback>
                <p:oleObj r:id="rId4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A7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Can result in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55600" y="1600200"/>
            <a:ext cx="6812280" cy="3520193"/>
          </a:xfrm>
        </p:spPr>
        <p:txBody>
          <a:bodyPr/>
          <a:lstStyle/>
          <a:p>
            <a:r>
              <a:rPr lang="en-US" sz="2300" dirty="0">
                <a:latin typeface="Century Gothic" pitchFamily="34" charset="0"/>
              </a:rPr>
              <a:t>……….</a:t>
            </a:r>
          </a:p>
          <a:p>
            <a:pPr eaLnBrk="1" hangingPunct="1"/>
            <a:r>
              <a:rPr lang="en-US" sz="2300" dirty="0">
                <a:latin typeface="Century Gothic" pitchFamily="34" charset="0"/>
              </a:rPr>
              <a:t>Loss of productivity</a:t>
            </a:r>
          </a:p>
          <a:p>
            <a:pPr eaLnBrk="1" hangingPunct="1"/>
            <a:r>
              <a:rPr lang="en-US" sz="2300" dirty="0">
                <a:latin typeface="Century Gothic" pitchFamily="34" charset="0"/>
              </a:rPr>
              <a:t>Low motivation</a:t>
            </a:r>
          </a:p>
          <a:p>
            <a:pPr eaLnBrk="1" hangingPunct="1"/>
            <a:r>
              <a:rPr lang="en-US" sz="2300" dirty="0">
                <a:latin typeface="Century Gothic" pitchFamily="34" charset="0"/>
              </a:rPr>
              <a:t>Turnover</a:t>
            </a:r>
          </a:p>
          <a:p>
            <a:pPr eaLnBrk="1" hangingPunct="1"/>
            <a:r>
              <a:rPr lang="en-US" sz="2300" dirty="0">
                <a:latin typeface="Century Gothic" pitchFamily="34" charset="0"/>
              </a:rPr>
              <a:t>Violence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DAA8B7-239E-4D0C-83CC-59C4348C7278}" type="slidenum">
              <a:rPr lang="en-US">
                <a:solidFill>
                  <a:schemeClr val="bg1"/>
                </a:solidFill>
                <a:latin typeface="Century Gothic" pitchFamily="34" charset="0"/>
              </a:rPr>
              <a:pPr/>
              <a:t>13</a:t>
            </a:fld>
            <a:endParaRPr lang="en-US">
              <a:solidFill>
                <a:schemeClr val="bg1"/>
              </a:solidFill>
              <a:latin typeface="Century Gothic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4A8905-A3EE-1AE9-3E1C-05FDC646E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0A7A2"/>
                </a:solidFill>
              </a:rPr>
              <a:t>Symptoms</a:t>
            </a:r>
            <a:endParaRPr lang="nl-NL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3200" y="1244601"/>
            <a:ext cx="7086600" cy="3520193"/>
          </a:xfrm>
        </p:spPr>
        <p:txBody>
          <a:bodyPr/>
          <a:lstStyle/>
          <a:p>
            <a:pPr>
              <a:buNone/>
            </a:pPr>
            <a:r>
              <a:rPr lang="nl-NL" dirty="0" err="1"/>
              <a:t>Individual</a:t>
            </a:r>
            <a:endParaRPr lang="nl-NL" dirty="0"/>
          </a:p>
          <a:p>
            <a:pPr>
              <a:buNone/>
            </a:pPr>
            <a:r>
              <a:rPr lang="nl-NL" sz="2800" dirty="0"/>
              <a:t>	- </a:t>
            </a:r>
            <a:r>
              <a:rPr lang="nl-NL" sz="2800" dirty="0" err="1"/>
              <a:t>Avoidance</a:t>
            </a:r>
            <a:r>
              <a:rPr lang="nl-NL" sz="2800" dirty="0"/>
              <a:t> (</a:t>
            </a:r>
            <a:r>
              <a:rPr lang="nl-NL" sz="2800" dirty="0" err="1"/>
              <a:t>absenteeisme</a:t>
            </a:r>
            <a:r>
              <a:rPr lang="nl-NL" sz="2800" dirty="0"/>
              <a:t>, </a:t>
            </a:r>
            <a:r>
              <a:rPr lang="nl-NL" sz="2800" dirty="0" err="1"/>
              <a:t>yes-ing</a:t>
            </a:r>
            <a:r>
              <a:rPr lang="nl-NL" sz="2800" dirty="0"/>
              <a:t> the boss) </a:t>
            </a:r>
          </a:p>
          <a:p>
            <a:pPr>
              <a:buNone/>
            </a:pPr>
            <a:r>
              <a:rPr lang="nl-NL" sz="2800" dirty="0"/>
              <a:t>	- </a:t>
            </a:r>
            <a:r>
              <a:rPr lang="nl-NL" sz="2800" dirty="0" err="1"/>
              <a:t>Repression</a:t>
            </a:r>
            <a:r>
              <a:rPr lang="nl-NL" sz="2800" dirty="0"/>
              <a:t> (</a:t>
            </a:r>
            <a:r>
              <a:rPr lang="nl-NL" sz="2800" dirty="0" err="1"/>
              <a:t>illness</a:t>
            </a:r>
            <a:r>
              <a:rPr lang="nl-NL" sz="2800" dirty="0"/>
              <a:t>, heavy </a:t>
            </a:r>
            <a:r>
              <a:rPr lang="nl-NL" sz="2800" dirty="0" err="1"/>
              <a:t>drinking</a:t>
            </a:r>
            <a:r>
              <a:rPr lang="nl-NL" sz="2800" dirty="0"/>
              <a:t>, low  </a:t>
            </a:r>
          </a:p>
          <a:p>
            <a:pPr>
              <a:buNone/>
            </a:pPr>
            <a:r>
              <a:rPr lang="nl-NL" sz="2800" dirty="0"/>
              <a:t>      </a:t>
            </a:r>
            <a:r>
              <a:rPr lang="nl-NL" sz="2800" dirty="0" err="1"/>
              <a:t>satisfaction</a:t>
            </a:r>
            <a:r>
              <a:rPr lang="nl-NL" sz="2800" dirty="0"/>
              <a:t>, </a:t>
            </a:r>
            <a:r>
              <a:rPr lang="nl-NL" sz="2800" dirty="0" err="1"/>
              <a:t>irritability</a:t>
            </a:r>
            <a:r>
              <a:rPr lang="nl-NL" sz="2800" dirty="0"/>
              <a:t>)</a:t>
            </a:r>
          </a:p>
          <a:p>
            <a:pPr>
              <a:buNone/>
            </a:pPr>
            <a:r>
              <a:rPr lang="nl-NL" sz="2800" dirty="0"/>
              <a:t>	- </a:t>
            </a:r>
            <a:r>
              <a:rPr lang="nl-NL" sz="2800" dirty="0" err="1"/>
              <a:t>Reactive</a:t>
            </a:r>
            <a:r>
              <a:rPr lang="nl-NL" sz="2800" dirty="0"/>
              <a:t> (</a:t>
            </a:r>
            <a:r>
              <a:rPr lang="nl-NL" sz="2800" dirty="0" err="1"/>
              <a:t>anger</a:t>
            </a:r>
            <a:r>
              <a:rPr lang="nl-NL" sz="2800" dirty="0"/>
              <a:t>, strike)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86370EF-AE36-31D9-7389-97360569EA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0A7A2"/>
                </a:solidFill>
              </a:rPr>
              <a:t>Symptoms</a:t>
            </a:r>
            <a:endParaRPr lang="nl-NL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3200" y="1244601"/>
            <a:ext cx="7086600" cy="3520193"/>
          </a:xfrm>
        </p:spPr>
        <p:txBody>
          <a:bodyPr/>
          <a:lstStyle/>
          <a:p>
            <a:pPr>
              <a:buNone/>
            </a:pPr>
            <a:r>
              <a:rPr lang="nl-NL" dirty="0"/>
              <a:t>Team</a:t>
            </a:r>
          </a:p>
          <a:p>
            <a:pPr>
              <a:buNone/>
            </a:pPr>
            <a:r>
              <a:rPr lang="nl-NL" sz="2800" dirty="0"/>
              <a:t>	- </a:t>
            </a:r>
            <a:r>
              <a:rPr lang="nl-NL" sz="2800" dirty="0" err="1"/>
              <a:t>Decreased</a:t>
            </a:r>
            <a:r>
              <a:rPr lang="nl-NL" sz="2800" dirty="0"/>
              <a:t> </a:t>
            </a:r>
            <a:r>
              <a:rPr lang="nl-NL" sz="2800" dirty="0" err="1"/>
              <a:t>interaction</a:t>
            </a:r>
            <a:endParaRPr lang="nl-NL" sz="2800" dirty="0"/>
          </a:p>
          <a:p>
            <a:pPr>
              <a:buNone/>
            </a:pPr>
            <a:r>
              <a:rPr lang="nl-NL" sz="2800" dirty="0"/>
              <a:t>	- </a:t>
            </a:r>
            <a:r>
              <a:rPr lang="nl-NL" sz="2800" dirty="0" err="1"/>
              <a:t>Asking</a:t>
            </a:r>
            <a:r>
              <a:rPr lang="nl-NL" sz="2800" dirty="0"/>
              <a:t> boss to </a:t>
            </a:r>
            <a:r>
              <a:rPr lang="nl-NL" sz="2800" dirty="0" err="1"/>
              <a:t>make</a:t>
            </a:r>
            <a:r>
              <a:rPr lang="nl-NL" sz="2800" dirty="0"/>
              <a:t> team </a:t>
            </a:r>
            <a:r>
              <a:rPr lang="nl-NL" sz="2800" dirty="0" err="1"/>
              <a:t>decisions</a:t>
            </a:r>
            <a:endParaRPr lang="nl-NL" sz="2800" dirty="0"/>
          </a:p>
          <a:p>
            <a:pPr>
              <a:buNone/>
            </a:pPr>
            <a:r>
              <a:rPr lang="nl-NL" sz="2800" dirty="0"/>
              <a:t>	- Low trust</a:t>
            </a:r>
          </a:p>
          <a:p>
            <a:pPr>
              <a:buNone/>
            </a:pPr>
            <a:r>
              <a:rPr lang="nl-NL" sz="2800" dirty="0"/>
              <a:t>	- </a:t>
            </a:r>
            <a:r>
              <a:rPr lang="nl-NL" sz="2800" dirty="0" err="1"/>
              <a:t>Competition</a:t>
            </a:r>
            <a:endParaRPr lang="nl-NL" sz="28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C5C954E-1615-0108-EB2E-229725214B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533400"/>
            <a:ext cx="6812280" cy="889000"/>
          </a:xfrm>
        </p:spPr>
        <p:txBody>
          <a:bodyPr/>
          <a:lstStyle/>
          <a:p>
            <a:r>
              <a:rPr lang="nl-NL" sz="2800" b="1" dirty="0" err="1">
                <a:solidFill>
                  <a:srgbClr val="00A7A2"/>
                </a:solidFill>
              </a:rPr>
              <a:t>Thomas-Kilmann</a:t>
            </a:r>
            <a:r>
              <a:rPr lang="nl-NL" sz="2800" b="1" dirty="0">
                <a:solidFill>
                  <a:srgbClr val="00A7A2"/>
                </a:solidFill>
              </a:rPr>
              <a:t> Conflict Mode Instrument</a:t>
            </a:r>
            <a:endParaRPr lang="nl-NL" sz="2800" dirty="0">
              <a:solidFill>
                <a:srgbClr val="00A7A2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394200" y="2971800"/>
            <a:ext cx="2514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ACCOMODATION</a:t>
            </a:r>
          </a:p>
        </p:txBody>
      </p:sp>
      <p:sp>
        <p:nvSpPr>
          <p:cNvPr id="7" name="Rechthoek 6"/>
          <p:cNvSpPr/>
          <p:nvPr/>
        </p:nvSpPr>
        <p:spPr>
          <a:xfrm>
            <a:off x="736600" y="1371600"/>
            <a:ext cx="2514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COMPETITION</a:t>
            </a:r>
          </a:p>
        </p:txBody>
      </p:sp>
      <p:sp>
        <p:nvSpPr>
          <p:cNvPr id="10" name="Rechthoek 9"/>
          <p:cNvSpPr/>
          <p:nvPr/>
        </p:nvSpPr>
        <p:spPr>
          <a:xfrm>
            <a:off x="4394200" y="1371600"/>
            <a:ext cx="2514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COLLABORATION</a:t>
            </a:r>
          </a:p>
        </p:txBody>
      </p:sp>
      <p:sp>
        <p:nvSpPr>
          <p:cNvPr id="15" name="Rechthoek 14"/>
          <p:cNvSpPr/>
          <p:nvPr/>
        </p:nvSpPr>
        <p:spPr>
          <a:xfrm>
            <a:off x="736600" y="2971800"/>
            <a:ext cx="2514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AVOIDANCE</a:t>
            </a:r>
          </a:p>
        </p:txBody>
      </p:sp>
      <p:sp>
        <p:nvSpPr>
          <p:cNvPr id="8" name="Rechthoek 7"/>
          <p:cNvSpPr/>
          <p:nvPr/>
        </p:nvSpPr>
        <p:spPr>
          <a:xfrm>
            <a:off x="2794000" y="2286000"/>
            <a:ext cx="2057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COMPROMISE</a:t>
            </a:r>
          </a:p>
        </p:txBody>
      </p:sp>
      <p:sp>
        <p:nvSpPr>
          <p:cNvPr id="16" name="Tekstvak 15"/>
          <p:cNvSpPr txBox="1"/>
          <p:nvPr/>
        </p:nvSpPr>
        <p:spPr>
          <a:xfrm flipH="1">
            <a:off x="127000" y="1447800"/>
            <a:ext cx="461665" cy="17543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nl-NL" dirty="0" err="1"/>
              <a:t>assertiveness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 flipH="1">
            <a:off x="2946400" y="4648200"/>
            <a:ext cx="19050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nl-NL" dirty="0" err="1"/>
              <a:t>cooperativeness</a:t>
            </a:r>
            <a:endParaRPr lang="nl-N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-381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solidFill>
                  <a:srgbClr val="00A7A2"/>
                </a:solidFill>
              </a:rPr>
              <a:t>Conflict </a:t>
            </a:r>
            <a:r>
              <a:rPr lang="nl-NL" sz="3600" dirty="0" err="1">
                <a:solidFill>
                  <a:srgbClr val="00A7A2"/>
                </a:solidFill>
              </a:rPr>
              <a:t>resolution</a:t>
            </a:r>
            <a:r>
              <a:rPr lang="nl-NL" sz="3600" dirty="0">
                <a:solidFill>
                  <a:srgbClr val="00A7A2"/>
                </a:solidFill>
              </a:rPr>
              <a:t> </a:t>
            </a:r>
            <a:br>
              <a:rPr lang="nl-NL" sz="3600" dirty="0">
                <a:solidFill>
                  <a:srgbClr val="00A7A2"/>
                </a:solidFill>
              </a:rPr>
            </a:br>
            <a:r>
              <a:rPr lang="nl-NL" sz="3600" dirty="0" err="1">
                <a:solidFill>
                  <a:srgbClr val="00A7A2"/>
                </a:solidFill>
              </a:rPr>
              <a:t>strategies</a:t>
            </a:r>
            <a:endParaRPr lang="nl-NL" sz="3600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2837" y="1447800"/>
            <a:ext cx="6812280" cy="3520193"/>
          </a:xfrm>
        </p:spPr>
        <p:txBody>
          <a:bodyPr/>
          <a:lstStyle/>
          <a:p>
            <a:r>
              <a:rPr lang="nl-NL" dirty="0" err="1"/>
              <a:t>Competition</a:t>
            </a:r>
            <a:r>
              <a:rPr lang="nl-NL" dirty="0"/>
              <a:t> (I win,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loose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Negotiation</a:t>
            </a:r>
            <a:r>
              <a:rPr lang="nl-NL" dirty="0"/>
              <a:t>, </a:t>
            </a:r>
            <a:r>
              <a:rPr lang="nl-NL" dirty="0" err="1"/>
              <a:t>confrontation</a:t>
            </a:r>
            <a:endParaRPr lang="nl-NL" dirty="0"/>
          </a:p>
          <a:p>
            <a:pPr lvl="1"/>
            <a:r>
              <a:rPr lang="nl-NL" dirty="0" err="1"/>
              <a:t>Force</a:t>
            </a:r>
            <a:r>
              <a:rPr lang="nl-NL" dirty="0"/>
              <a:t> and </a:t>
            </a:r>
            <a:r>
              <a:rPr lang="nl-NL" dirty="0" err="1"/>
              <a:t>fight</a:t>
            </a:r>
            <a:endParaRPr lang="nl-NL" dirty="0"/>
          </a:p>
          <a:p>
            <a:r>
              <a:rPr lang="nl-NL" sz="2800" dirty="0" err="1"/>
              <a:t>If</a:t>
            </a:r>
            <a:r>
              <a:rPr lang="nl-NL" sz="2800" dirty="0"/>
              <a:t> </a:t>
            </a:r>
            <a:r>
              <a:rPr lang="nl-NL" sz="2800" dirty="0" err="1"/>
              <a:t>there</a:t>
            </a:r>
            <a:r>
              <a:rPr lang="nl-NL" sz="2800" dirty="0"/>
              <a:t> is </a:t>
            </a:r>
            <a:r>
              <a:rPr lang="nl-NL" sz="2800" dirty="0" err="1"/>
              <a:t>an</a:t>
            </a:r>
            <a:r>
              <a:rPr lang="nl-NL" sz="2800" dirty="0"/>
              <a:t> </a:t>
            </a:r>
            <a:r>
              <a:rPr lang="nl-NL" sz="2800" dirty="0" err="1"/>
              <a:t>emergency</a:t>
            </a:r>
            <a:r>
              <a:rPr lang="nl-NL" sz="2800" dirty="0"/>
              <a:t> and </a:t>
            </a:r>
            <a:r>
              <a:rPr lang="nl-NL" sz="2800" dirty="0" err="1"/>
              <a:t>quick</a:t>
            </a:r>
            <a:r>
              <a:rPr lang="nl-NL" sz="2800" dirty="0"/>
              <a:t> </a:t>
            </a:r>
            <a:r>
              <a:rPr lang="nl-NL" sz="2800" dirty="0" err="1"/>
              <a:t>action</a:t>
            </a:r>
            <a:r>
              <a:rPr lang="nl-NL" sz="2800" dirty="0"/>
              <a:t> is </a:t>
            </a:r>
            <a:r>
              <a:rPr lang="nl-NL" sz="2800" dirty="0" err="1"/>
              <a:t>needed</a:t>
            </a:r>
            <a:endParaRPr lang="nl-NL" sz="2800" dirty="0"/>
          </a:p>
          <a:p>
            <a:r>
              <a:rPr lang="nl-NL" sz="2800" dirty="0" err="1"/>
              <a:t>But</a:t>
            </a:r>
            <a:r>
              <a:rPr lang="nl-NL" sz="2800" dirty="0"/>
              <a:t> the winner </a:t>
            </a:r>
            <a:r>
              <a:rPr lang="nl-NL" sz="2800" dirty="0" err="1"/>
              <a:t>may</a:t>
            </a:r>
            <a:r>
              <a:rPr lang="nl-NL" sz="2800" dirty="0"/>
              <a:t> </a:t>
            </a:r>
            <a:r>
              <a:rPr lang="nl-NL" sz="2800" dirty="0" err="1"/>
              <a:t>get</a:t>
            </a:r>
            <a:endParaRPr lang="nl-NL" sz="2800" dirty="0"/>
          </a:p>
          <a:p>
            <a:pPr>
              <a:buNone/>
            </a:pPr>
            <a:r>
              <a:rPr lang="nl-NL" sz="2800" dirty="0"/>
              <a:t>    </a:t>
            </a:r>
            <a:r>
              <a:rPr lang="nl-NL" sz="2800" dirty="0" err="1"/>
              <a:t>an</a:t>
            </a:r>
            <a:r>
              <a:rPr lang="nl-NL" sz="2800" dirty="0"/>
              <a:t> </a:t>
            </a:r>
            <a:r>
              <a:rPr lang="nl-NL" sz="2800" dirty="0" err="1"/>
              <a:t>increased</a:t>
            </a:r>
            <a:r>
              <a:rPr lang="nl-NL" sz="2800" dirty="0"/>
              <a:t> ego</a:t>
            </a:r>
          </a:p>
          <a:p>
            <a:pPr lvl="1"/>
            <a:endParaRPr lang="nl-NL" dirty="0"/>
          </a:p>
        </p:txBody>
      </p:sp>
      <p:pic>
        <p:nvPicPr>
          <p:cNvPr id="4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505200"/>
            <a:ext cx="2235200" cy="1676400"/>
          </a:xfrm>
          <a:prstGeom prst="rect">
            <a:avLst/>
          </a:prstGeom>
          <a:noFill/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B89E634-FD65-4BFB-216C-CA082AC36E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tur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5692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flict william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4" y="838200"/>
            <a:ext cx="7569200" cy="433387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5480386-77FD-0E2B-B7CE-5E3E6AB13F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270000" imgH="1231900" progId="CorelDRAW.Graphic.14">
                  <p:embed/>
                </p:oleObj>
              </mc:Choice>
              <mc:Fallback>
                <p:oleObj r:id="rId5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055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solidFill>
                  <a:srgbClr val="00A7A2"/>
                </a:solidFill>
              </a:rPr>
              <a:t>Conflict </a:t>
            </a:r>
            <a:r>
              <a:rPr lang="nl-NL" sz="3600" dirty="0" err="1">
                <a:solidFill>
                  <a:srgbClr val="00A7A2"/>
                </a:solidFill>
              </a:rPr>
              <a:t>resolution</a:t>
            </a:r>
            <a:r>
              <a:rPr lang="nl-NL" sz="3600" dirty="0">
                <a:solidFill>
                  <a:srgbClr val="00A7A2"/>
                </a:solidFill>
              </a:rPr>
              <a:t> </a:t>
            </a:r>
            <a:br>
              <a:rPr lang="nl-NL" sz="3600" dirty="0">
                <a:solidFill>
                  <a:srgbClr val="00A7A2"/>
                </a:solidFill>
              </a:rPr>
            </a:br>
            <a:r>
              <a:rPr lang="nl-NL" sz="3600" dirty="0" err="1">
                <a:solidFill>
                  <a:srgbClr val="00A7A2"/>
                </a:solidFill>
              </a:rPr>
              <a:t>strategies</a:t>
            </a:r>
            <a:endParaRPr lang="nl-NL" sz="3600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Avoidance</a:t>
            </a:r>
            <a:endParaRPr lang="nl-NL" dirty="0"/>
          </a:p>
          <a:p>
            <a:pPr lvl="1"/>
            <a:r>
              <a:rPr lang="nl-NL" dirty="0" err="1"/>
              <a:t>Repress</a:t>
            </a:r>
            <a:r>
              <a:rPr lang="nl-NL" dirty="0"/>
              <a:t> </a:t>
            </a:r>
            <a:r>
              <a:rPr lang="nl-NL" dirty="0" err="1"/>
              <a:t>emotions</a:t>
            </a:r>
            <a:r>
              <a:rPr lang="nl-NL" dirty="0"/>
              <a:t>, </a:t>
            </a:r>
          </a:p>
          <a:p>
            <a:pPr lvl="1"/>
            <a:r>
              <a:rPr lang="nl-NL" dirty="0"/>
              <a:t>Look the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way</a:t>
            </a:r>
            <a:endParaRPr lang="nl-NL" dirty="0"/>
          </a:p>
          <a:p>
            <a:pPr lvl="1"/>
            <a:r>
              <a:rPr lang="nl-NL" dirty="0"/>
              <a:t>Run, </a:t>
            </a:r>
            <a:r>
              <a:rPr lang="nl-NL" dirty="0" err="1"/>
              <a:t>quit</a:t>
            </a:r>
            <a:r>
              <a:rPr lang="nl-NL" dirty="0"/>
              <a:t>, </a:t>
            </a:r>
            <a:r>
              <a:rPr lang="nl-NL" dirty="0" err="1"/>
              <a:t>cool</a:t>
            </a:r>
            <a:r>
              <a:rPr lang="nl-NL" dirty="0"/>
              <a:t> </a:t>
            </a:r>
            <a:r>
              <a:rPr lang="nl-NL" dirty="0" err="1"/>
              <a:t>off</a:t>
            </a:r>
            <a:r>
              <a:rPr lang="nl-NL" dirty="0"/>
              <a:t>, </a:t>
            </a:r>
            <a:r>
              <a:rPr lang="nl-NL" dirty="0" err="1"/>
              <a:t>downplay</a:t>
            </a:r>
            <a:endParaRPr lang="nl-NL" dirty="0"/>
          </a:p>
          <a:p>
            <a:r>
              <a:rPr lang="nl-NL" sz="2800" dirty="0" err="1"/>
              <a:t>If</a:t>
            </a:r>
            <a:r>
              <a:rPr lang="nl-NL" sz="2800" dirty="0"/>
              <a:t> the topic is </a:t>
            </a:r>
            <a:r>
              <a:rPr lang="nl-NL" sz="2800" dirty="0" err="1"/>
              <a:t>trivial</a:t>
            </a:r>
            <a:r>
              <a:rPr lang="nl-NL" sz="2800" dirty="0"/>
              <a:t>, </a:t>
            </a:r>
            <a:r>
              <a:rPr lang="nl-NL" sz="2800" dirty="0" err="1"/>
              <a:t>you</a:t>
            </a:r>
            <a:r>
              <a:rPr lang="nl-NL" sz="2800" dirty="0"/>
              <a:t> </a:t>
            </a:r>
          </a:p>
          <a:p>
            <a:pPr>
              <a:buNone/>
            </a:pPr>
            <a:r>
              <a:rPr lang="nl-NL" sz="2800" dirty="0"/>
              <a:t>    </a:t>
            </a:r>
            <a:r>
              <a:rPr lang="nl-NL" sz="2800" dirty="0" err="1"/>
              <a:t>can</a:t>
            </a:r>
            <a:r>
              <a:rPr lang="nl-NL" sz="2800" dirty="0"/>
              <a:t> </a:t>
            </a:r>
            <a:r>
              <a:rPr lang="nl-NL" sz="2800" dirty="0" err="1"/>
              <a:t>never</a:t>
            </a:r>
            <a:r>
              <a:rPr lang="nl-NL" sz="2800" dirty="0"/>
              <a:t> win </a:t>
            </a:r>
            <a:r>
              <a:rPr lang="nl-NL" sz="2800" dirty="0" err="1"/>
              <a:t>or</a:t>
            </a:r>
            <a:r>
              <a:rPr lang="nl-NL" sz="2800" dirty="0"/>
              <a:t> </a:t>
            </a:r>
            <a:r>
              <a:rPr lang="nl-NL" sz="2800" dirty="0" err="1"/>
              <a:t>costs</a:t>
            </a:r>
            <a:r>
              <a:rPr lang="nl-NL" sz="2800" dirty="0"/>
              <a:t> </a:t>
            </a:r>
            <a:r>
              <a:rPr lang="nl-NL" sz="2800" dirty="0" err="1"/>
              <a:t>too</a:t>
            </a:r>
            <a:r>
              <a:rPr lang="nl-NL" sz="2800" dirty="0"/>
              <a:t> </a:t>
            </a:r>
            <a:r>
              <a:rPr lang="nl-NL" sz="2800" dirty="0" err="1"/>
              <a:t>much</a:t>
            </a:r>
            <a:endParaRPr lang="nl-NL" sz="2800" dirty="0"/>
          </a:p>
          <a:p>
            <a:r>
              <a:rPr lang="nl-NL" sz="2800" dirty="0" err="1"/>
              <a:t>But</a:t>
            </a:r>
            <a:r>
              <a:rPr lang="nl-NL" sz="2800" dirty="0"/>
              <a:t>: </a:t>
            </a:r>
            <a:r>
              <a:rPr lang="nl-NL" sz="2800" dirty="0" err="1"/>
              <a:t>you</a:t>
            </a:r>
            <a:r>
              <a:rPr lang="nl-NL" sz="2800" dirty="0"/>
              <a:t> </a:t>
            </a:r>
            <a:r>
              <a:rPr lang="nl-NL" sz="2800" dirty="0" err="1"/>
              <a:t>might</a:t>
            </a:r>
            <a:r>
              <a:rPr lang="nl-NL" sz="2800" dirty="0"/>
              <a:t> </a:t>
            </a:r>
            <a:r>
              <a:rPr lang="nl-NL" sz="2800" dirty="0" err="1"/>
              <a:t>get</a:t>
            </a:r>
            <a:r>
              <a:rPr lang="nl-NL" sz="2800" dirty="0"/>
              <a:t> </a:t>
            </a:r>
            <a:r>
              <a:rPr lang="nl-NL" sz="2800" dirty="0" err="1"/>
              <a:t>ill</a:t>
            </a:r>
            <a:r>
              <a:rPr lang="nl-NL" sz="2800" dirty="0"/>
              <a:t>….</a:t>
            </a:r>
          </a:p>
          <a:p>
            <a:pPr lvl="1"/>
            <a:endParaRPr lang="nl-NL" dirty="0"/>
          </a:p>
        </p:txBody>
      </p:sp>
      <p:pic>
        <p:nvPicPr>
          <p:cNvPr id="4" name="Picture 2" descr="Image result for tur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2833" y="3962400"/>
            <a:ext cx="1946366" cy="1371600"/>
          </a:xfrm>
          <a:prstGeom prst="rect">
            <a:avLst/>
          </a:prstGeom>
          <a:noFill/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2492D63-677C-237E-88AB-AC3D02AF9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2226" name="Picture 2" descr="Image result for f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5692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solidFill>
                  <a:srgbClr val="00A7A2"/>
                </a:solidFill>
              </a:rPr>
              <a:t>Conflict </a:t>
            </a:r>
            <a:r>
              <a:rPr lang="nl-NL" sz="3600" dirty="0" err="1">
                <a:solidFill>
                  <a:srgbClr val="00A7A2"/>
                </a:solidFill>
              </a:rPr>
              <a:t>resolution</a:t>
            </a:r>
            <a:r>
              <a:rPr lang="nl-NL" sz="3600" dirty="0">
                <a:solidFill>
                  <a:srgbClr val="00A7A2"/>
                </a:solidFill>
              </a:rPr>
              <a:t> </a:t>
            </a:r>
            <a:br>
              <a:rPr lang="nl-NL" sz="3600" dirty="0">
                <a:solidFill>
                  <a:srgbClr val="00A7A2"/>
                </a:solidFill>
              </a:rPr>
            </a:br>
            <a:r>
              <a:rPr lang="nl-NL" sz="3600" dirty="0" err="1">
                <a:solidFill>
                  <a:srgbClr val="00A7A2"/>
                </a:solidFill>
              </a:rPr>
              <a:t>strategies</a:t>
            </a:r>
            <a:endParaRPr lang="nl-NL" sz="3600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0210" y="1447800"/>
            <a:ext cx="6812280" cy="3520193"/>
          </a:xfrm>
        </p:spPr>
        <p:txBody>
          <a:bodyPr/>
          <a:lstStyle/>
          <a:p>
            <a:r>
              <a:rPr lang="nl-NL" sz="2400" dirty="0" err="1"/>
              <a:t>Compromise</a:t>
            </a:r>
            <a:r>
              <a:rPr lang="nl-NL" sz="2400" dirty="0"/>
              <a:t> (we </a:t>
            </a:r>
            <a:r>
              <a:rPr lang="nl-NL" sz="2400" dirty="0" err="1"/>
              <a:t>both</a:t>
            </a:r>
            <a:r>
              <a:rPr lang="nl-NL" sz="2400" dirty="0"/>
              <a:t> win a bit </a:t>
            </a:r>
            <a:r>
              <a:rPr lang="nl-NL" sz="2400" dirty="0" err="1"/>
              <a:t>or</a:t>
            </a:r>
            <a:r>
              <a:rPr lang="nl-NL" sz="2400" dirty="0"/>
              <a:t> we </a:t>
            </a:r>
            <a:r>
              <a:rPr lang="nl-NL" sz="2400" dirty="0" err="1"/>
              <a:t>both</a:t>
            </a:r>
            <a:r>
              <a:rPr lang="nl-NL" sz="2400" dirty="0"/>
              <a:t> </a:t>
            </a:r>
            <a:r>
              <a:rPr lang="nl-NL" sz="2400" dirty="0" err="1"/>
              <a:t>loose</a:t>
            </a:r>
            <a:r>
              <a:rPr lang="nl-NL" sz="2400" dirty="0"/>
              <a:t>)</a:t>
            </a:r>
          </a:p>
          <a:p>
            <a:pPr lvl="1"/>
            <a:r>
              <a:rPr lang="nl-NL" sz="2400" dirty="0"/>
              <a:t>No </a:t>
            </a:r>
            <a:r>
              <a:rPr lang="nl-NL" sz="2400" dirty="0" err="1"/>
              <a:t>one</a:t>
            </a:r>
            <a:r>
              <a:rPr lang="nl-NL" sz="2400" dirty="0"/>
              <a:t> </a:t>
            </a:r>
            <a:r>
              <a:rPr lang="nl-NL" sz="2400" dirty="0" err="1"/>
              <a:t>gets</a:t>
            </a:r>
            <a:r>
              <a:rPr lang="nl-NL" sz="2400" dirty="0"/>
              <a:t> </a:t>
            </a:r>
            <a:r>
              <a:rPr lang="nl-NL" sz="2400" dirty="0" err="1"/>
              <a:t>what</a:t>
            </a:r>
            <a:r>
              <a:rPr lang="nl-NL" sz="2400" dirty="0"/>
              <a:t> </a:t>
            </a:r>
            <a:r>
              <a:rPr lang="nl-NL" sz="2400" dirty="0" err="1"/>
              <a:t>he</a:t>
            </a:r>
            <a:r>
              <a:rPr lang="nl-NL" sz="2400" dirty="0"/>
              <a:t> wants</a:t>
            </a:r>
          </a:p>
          <a:p>
            <a:pPr lvl="1"/>
            <a:r>
              <a:rPr lang="nl-NL" sz="2400" dirty="0" err="1"/>
              <a:t>Everyone</a:t>
            </a:r>
            <a:r>
              <a:rPr lang="nl-NL" sz="2400" dirty="0"/>
              <a:t> </a:t>
            </a:r>
            <a:r>
              <a:rPr lang="nl-NL" sz="2400" dirty="0" err="1"/>
              <a:t>gives</a:t>
            </a:r>
            <a:r>
              <a:rPr lang="nl-NL" sz="2400" dirty="0"/>
              <a:t> up </a:t>
            </a:r>
            <a:r>
              <a:rPr lang="nl-NL" sz="2400" dirty="0" err="1"/>
              <a:t>something</a:t>
            </a:r>
            <a:endParaRPr lang="nl-NL" sz="2400" dirty="0"/>
          </a:p>
          <a:p>
            <a:pPr lvl="1"/>
            <a:r>
              <a:rPr lang="nl-NL" sz="2400" dirty="0"/>
              <a:t>We </a:t>
            </a:r>
            <a:r>
              <a:rPr lang="nl-NL" sz="2400" dirty="0" err="1"/>
              <a:t>agree</a:t>
            </a:r>
            <a:r>
              <a:rPr lang="nl-NL" sz="2400" dirty="0"/>
              <a:t> to </a:t>
            </a:r>
            <a:r>
              <a:rPr lang="nl-NL" sz="2400" dirty="0" err="1"/>
              <a:t>disagree</a:t>
            </a:r>
            <a:endParaRPr lang="nl-NL" sz="2400" dirty="0"/>
          </a:p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you</a:t>
            </a:r>
            <a:r>
              <a:rPr lang="nl-NL" sz="2400" dirty="0"/>
              <a:t> </a:t>
            </a:r>
            <a:r>
              <a:rPr lang="nl-NL" sz="2400" dirty="0" err="1"/>
              <a:t>need</a:t>
            </a:r>
            <a:r>
              <a:rPr lang="nl-NL" sz="2400" dirty="0"/>
              <a:t> a </a:t>
            </a:r>
            <a:r>
              <a:rPr lang="nl-NL" sz="2400" dirty="0" err="1"/>
              <a:t>temporary</a:t>
            </a:r>
            <a:r>
              <a:rPr lang="nl-NL" sz="2400" dirty="0"/>
              <a:t> </a:t>
            </a:r>
          </a:p>
          <a:p>
            <a:pPr>
              <a:buNone/>
            </a:pPr>
            <a:r>
              <a:rPr lang="nl-NL" sz="2400" dirty="0"/>
              <a:t>    </a:t>
            </a:r>
            <a:r>
              <a:rPr lang="nl-NL" sz="2400" dirty="0" err="1"/>
              <a:t>solution</a:t>
            </a:r>
            <a:endParaRPr lang="nl-NL" sz="2400" dirty="0"/>
          </a:p>
          <a:p>
            <a:r>
              <a:rPr lang="nl-NL" sz="2400" dirty="0" err="1"/>
              <a:t>But</a:t>
            </a:r>
            <a:r>
              <a:rPr lang="nl-NL" sz="2400" dirty="0"/>
              <a:t>: </a:t>
            </a:r>
            <a:r>
              <a:rPr lang="nl-NL" sz="2400" dirty="0" err="1"/>
              <a:t>may</a:t>
            </a:r>
            <a:r>
              <a:rPr lang="nl-NL" sz="2400" dirty="0"/>
              <a:t> </a:t>
            </a:r>
            <a:r>
              <a:rPr lang="nl-NL" sz="2400" dirty="0" err="1"/>
              <a:t>feel</a:t>
            </a:r>
            <a:r>
              <a:rPr lang="nl-NL" sz="2400" dirty="0"/>
              <a:t> </a:t>
            </a:r>
            <a:r>
              <a:rPr lang="nl-NL" sz="2400" dirty="0" err="1"/>
              <a:t>like</a:t>
            </a:r>
            <a:r>
              <a:rPr lang="nl-NL" sz="2400" dirty="0"/>
              <a:t> a </a:t>
            </a:r>
            <a:r>
              <a:rPr lang="nl-NL" sz="2400" dirty="0" err="1"/>
              <a:t>dead</a:t>
            </a:r>
            <a:r>
              <a:rPr lang="nl-NL" sz="2400" dirty="0"/>
              <a:t> end</a:t>
            </a:r>
          </a:p>
          <a:p>
            <a:pPr lvl="1"/>
            <a:endParaRPr lang="nl-NL" dirty="0"/>
          </a:p>
        </p:txBody>
      </p:sp>
      <p:pic>
        <p:nvPicPr>
          <p:cNvPr id="4" name="Picture 2" descr="Image result for f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307" y="3657600"/>
            <a:ext cx="2378892" cy="1676400"/>
          </a:xfrm>
          <a:prstGeom prst="rect">
            <a:avLst/>
          </a:prstGeom>
          <a:noFill/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33630B9-29AC-17AF-39C0-232D75B5D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result for teddy bear d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2" y="0"/>
            <a:ext cx="7559038" cy="533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solidFill>
                  <a:srgbClr val="00A7A2"/>
                </a:solidFill>
              </a:rPr>
              <a:t>Conflict </a:t>
            </a:r>
            <a:r>
              <a:rPr lang="nl-NL" sz="3600" dirty="0" err="1">
                <a:solidFill>
                  <a:srgbClr val="00A7A2"/>
                </a:solidFill>
              </a:rPr>
              <a:t>resolution</a:t>
            </a:r>
            <a:r>
              <a:rPr lang="nl-NL" sz="3600" dirty="0">
                <a:solidFill>
                  <a:srgbClr val="00A7A2"/>
                </a:solidFill>
              </a:rPr>
              <a:t> </a:t>
            </a:r>
            <a:br>
              <a:rPr lang="nl-NL" sz="3600" dirty="0">
                <a:solidFill>
                  <a:srgbClr val="00A7A2"/>
                </a:solidFill>
              </a:rPr>
            </a:br>
            <a:r>
              <a:rPr lang="nl-NL" sz="3600" dirty="0" err="1">
                <a:solidFill>
                  <a:srgbClr val="00A7A2"/>
                </a:solidFill>
              </a:rPr>
              <a:t>strategies</a:t>
            </a:r>
            <a:endParaRPr lang="nl-NL" sz="3600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Accomodation</a:t>
            </a:r>
            <a:r>
              <a:rPr lang="nl-NL" dirty="0"/>
              <a:t> (</a:t>
            </a:r>
            <a:r>
              <a:rPr lang="nl-NL" dirty="0" err="1"/>
              <a:t>you</a:t>
            </a:r>
            <a:r>
              <a:rPr lang="nl-NL" dirty="0"/>
              <a:t> win, I </a:t>
            </a:r>
            <a:r>
              <a:rPr lang="nl-NL" dirty="0" err="1"/>
              <a:t>loose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gets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he</a:t>
            </a:r>
            <a:r>
              <a:rPr lang="nl-NL" dirty="0"/>
              <a:t> wants</a:t>
            </a:r>
          </a:p>
          <a:p>
            <a:pPr lvl="1"/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gives</a:t>
            </a:r>
            <a:r>
              <a:rPr lang="nl-NL" dirty="0"/>
              <a:t> up all</a:t>
            </a:r>
          </a:p>
          <a:p>
            <a:r>
              <a:rPr lang="nl-NL" sz="2800" dirty="0" err="1"/>
              <a:t>If</a:t>
            </a:r>
            <a:r>
              <a:rPr lang="nl-NL" sz="2800" dirty="0"/>
              <a:t> the issue is </a:t>
            </a:r>
            <a:r>
              <a:rPr lang="nl-NL" sz="2800" dirty="0" err="1"/>
              <a:t>not</a:t>
            </a:r>
            <a:r>
              <a:rPr lang="nl-NL" sz="2800" dirty="0"/>
              <a:t> important to the ‘loser’ </a:t>
            </a:r>
            <a:r>
              <a:rPr lang="nl-NL" sz="2800" dirty="0" err="1"/>
              <a:t>or</a:t>
            </a:r>
            <a:r>
              <a:rPr lang="nl-NL" sz="2800" dirty="0"/>
              <a:t> the </a:t>
            </a:r>
            <a:r>
              <a:rPr lang="nl-NL" sz="2800" dirty="0" err="1"/>
              <a:t>other</a:t>
            </a:r>
            <a:r>
              <a:rPr lang="nl-NL" sz="2800" dirty="0"/>
              <a:t> is the </a:t>
            </a:r>
            <a:r>
              <a:rPr lang="nl-NL" sz="2800" dirty="0" err="1"/>
              <a:t>real</a:t>
            </a:r>
            <a:r>
              <a:rPr lang="nl-NL" sz="2800" dirty="0"/>
              <a:t> expert, </a:t>
            </a:r>
            <a:r>
              <a:rPr lang="nl-NL" sz="2800" dirty="0" err="1"/>
              <a:t>or</a:t>
            </a:r>
            <a:r>
              <a:rPr lang="nl-NL" sz="2800" dirty="0"/>
              <a:t> </a:t>
            </a:r>
            <a:r>
              <a:rPr lang="nl-NL" sz="2800" dirty="0" err="1"/>
              <a:t>you</a:t>
            </a:r>
            <a:r>
              <a:rPr lang="nl-NL" sz="2800" dirty="0"/>
              <a:t> </a:t>
            </a:r>
            <a:r>
              <a:rPr lang="nl-NL" sz="2800" dirty="0" err="1"/>
              <a:t>really</a:t>
            </a:r>
            <a:r>
              <a:rPr lang="nl-NL" sz="2800" dirty="0"/>
              <a:t> </a:t>
            </a:r>
            <a:r>
              <a:rPr lang="nl-NL" sz="2800" dirty="0" err="1"/>
              <a:t>value</a:t>
            </a:r>
            <a:r>
              <a:rPr lang="nl-NL" sz="2800" dirty="0"/>
              <a:t> </a:t>
            </a:r>
            <a:r>
              <a:rPr lang="nl-NL" sz="2800" dirty="0" err="1"/>
              <a:t>or</a:t>
            </a:r>
            <a:r>
              <a:rPr lang="nl-NL" sz="2800" dirty="0"/>
              <a:t> </a:t>
            </a:r>
            <a:r>
              <a:rPr lang="nl-NL" sz="2800" dirty="0" err="1"/>
              <a:t>need</a:t>
            </a:r>
            <a:r>
              <a:rPr lang="nl-NL" sz="2800" dirty="0"/>
              <a:t> the </a:t>
            </a:r>
            <a:r>
              <a:rPr lang="nl-NL" sz="2800" dirty="0" err="1"/>
              <a:t>relationship</a:t>
            </a:r>
            <a:endParaRPr lang="nl-NL" sz="2800" dirty="0"/>
          </a:p>
          <a:p>
            <a:r>
              <a:rPr lang="nl-NL" sz="2800" dirty="0" err="1"/>
              <a:t>But</a:t>
            </a:r>
            <a:r>
              <a:rPr lang="nl-NL" sz="2800" dirty="0"/>
              <a:t>: I </a:t>
            </a:r>
            <a:r>
              <a:rPr lang="nl-NL" sz="2800" dirty="0" err="1"/>
              <a:t>might</a:t>
            </a:r>
            <a:r>
              <a:rPr lang="nl-NL" sz="2800" dirty="0"/>
              <a:t> </a:t>
            </a:r>
            <a:r>
              <a:rPr lang="nl-NL" sz="2800" dirty="0" err="1"/>
              <a:t>feel</a:t>
            </a:r>
            <a:r>
              <a:rPr lang="nl-NL" sz="2800" dirty="0"/>
              <a:t> bad I </a:t>
            </a:r>
            <a:r>
              <a:rPr lang="nl-NL" sz="2800" dirty="0" err="1"/>
              <a:t>did</a:t>
            </a:r>
            <a:r>
              <a:rPr lang="nl-NL" sz="2800" dirty="0"/>
              <a:t> </a:t>
            </a:r>
            <a:r>
              <a:rPr lang="nl-NL" sz="2800" dirty="0" err="1"/>
              <a:t>not</a:t>
            </a:r>
            <a:r>
              <a:rPr lang="nl-NL" sz="2800" dirty="0"/>
              <a:t> </a:t>
            </a:r>
          </a:p>
          <a:p>
            <a:pPr>
              <a:buNone/>
            </a:pPr>
            <a:r>
              <a:rPr lang="nl-NL" sz="2800" dirty="0"/>
              <a:t>    </a:t>
            </a:r>
            <a:r>
              <a:rPr lang="nl-NL" sz="2800" dirty="0" err="1"/>
              <a:t>fight</a:t>
            </a:r>
            <a:endParaRPr lang="nl-NL" sz="2800" dirty="0"/>
          </a:p>
          <a:p>
            <a:pPr lvl="1"/>
            <a:endParaRPr lang="nl-NL" dirty="0"/>
          </a:p>
        </p:txBody>
      </p:sp>
      <p:pic>
        <p:nvPicPr>
          <p:cNvPr id="4" name="Picture 2" descr="Image result for teddy bear d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5446" y="3962400"/>
            <a:ext cx="1943754" cy="1371601"/>
          </a:xfrm>
          <a:prstGeom prst="rect">
            <a:avLst/>
          </a:prstGeom>
          <a:noFill/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BF9738A-E9B3-400A-1DE6-9D93A032FF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7400" y="51435000"/>
            <a:ext cx="3805238" cy="3886201"/>
          </a:xfrm>
          <a:prstGeom prst="rect">
            <a:avLst/>
          </a:prstGeom>
          <a:noFill/>
        </p:spPr>
      </p:pic>
      <p:pic>
        <p:nvPicPr>
          <p:cNvPr id="51204" name="Picture 4" descr="Athene noctua (cropped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5692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>
                <a:solidFill>
                  <a:srgbClr val="00A7A2"/>
                </a:solidFill>
              </a:rPr>
              <a:t>Conflict </a:t>
            </a:r>
            <a:r>
              <a:rPr lang="nl-NL" sz="3600" dirty="0" err="1">
                <a:solidFill>
                  <a:srgbClr val="00A7A2"/>
                </a:solidFill>
              </a:rPr>
              <a:t>resolution</a:t>
            </a:r>
            <a:r>
              <a:rPr lang="nl-NL" sz="3600" dirty="0">
                <a:solidFill>
                  <a:srgbClr val="00A7A2"/>
                </a:solidFill>
              </a:rPr>
              <a:t> </a:t>
            </a:r>
            <a:br>
              <a:rPr lang="nl-NL" sz="3600" dirty="0">
                <a:solidFill>
                  <a:srgbClr val="00A7A2"/>
                </a:solidFill>
              </a:rPr>
            </a:br>
            <a:r>
              <a:rPr lang="nl-NL" sz="3600" dirty="0" err="1">
                <a:solidFill>
                  <a:srgbClr val="00A7A2"/>
                </a:solidFill>
              </a:rPr>
              <a:t>strategies</a:t>
            </a:r>
            <a:endParaRPr lang="nl-NL" sz="3600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8000" y="1614008"/>
            <a:ext cx="6812280" cy="3886200"/>
          </a:xfrm>
        </p:spPr>
        <p:txBody>
          <a:bodyPr/>
          <a:lstStyle/>
          <a:p>
            <a:r>
              <a:rPr lang="nl-NL" sz="2400" dirty="0" err="1"/>
              <a:t>Collaboration</a:t>
            </a:r>
            <a:r>
              <a:rPr lang="nl-NL" sz="2400" dirty="0"/>
              <a:t> (we </a:t>
            </a:r>
            <a:r>
              <a:rPr lang="nl-NL" sz="2400" dirty="0" err="1"/>
              <a:t>both</a:t>
            </a:r>
            <a:r>
              <a:rPr lang="nl-NL" sz="2400" dirty="0"/>
              <a:t> win)</a:t>
            </a:r>
          </a:p>
          <a:p>
            <a:pPr lvl="1"/>
            <a:r>
              <a:rPr lang="nl-NL" sz="2400" dirty="0" err="1"/>
              <a:t>Sit</a:t>
            </a:r>
            <a:r>
              <a:rPr lang="nl-NL" sz="2400" dirty="0"/>
              <a:t> </a:t>
            </a:r>
            <a:r>
              <a:rPr lang="nl-NL" sz="2400" dirty="0" err="1"/>
              <a:t>together</a:t>
            </a:r>
            <a:endParaRPr lang="nl-NL" sz="2400" dirty="0"/>
          </a:p>
          <a:p>
            <a:pPr lvl="1"/>
            <a:r>
              <a:rPr lang="nl-NL" sz="2400" dirty="0"/>
              <a:t>Look </a:t>
            </a:r>
            <a:r>
              <a:rPr lang="nl-NL" sz="2400" dirty="0" err="1"/>
              <a:t>for</a:t>
            </a:r>
            <a:r>
              <a:rPr lang="nl-NL" sz="2400" dirty="0"/>
              <a:t> the </a:t>
            </a:r>
            <a:r>
              <a:rPr lang="nl-NL" sz="2400" dirty="0" err="1"/>
              <a:t>problems</a:t>
            </a:r>
            <a:r>
              <a:rPr lang="nl-NL" sz="2400" dirty="0"/>
              <a:t> </a:t>
            </a:r>
            <a:r>
              <a:rPr lang="nl-NL" sz="2400" dirty="0" err="1"/>
              <a:t>behind</a:t>
            </a:r>
            <a:r>
              <a:rPr lang="nl-NL" sz="2400" dirty="0"/>
              <a:t> the </a:t>
            </a:r>
            <a:r>
              <a:rPr lang="nl-NL" sz="2400" dirty="0" err="1"/>
              <a:t>problem</a:t>
            </a:r>
            <a:endParaRPr lang="nl-NL" sz="2400" dirty="0"/>
          </a:p>
          <a:p>
            <a:pPr lvl="1"/>
            <a:r>
              <a:rPr lang="nl-NL" sz="2400" dirty="0" err="1"/>
              <a:t>Find</a:t>
            </a:r>
            <a:r>
              <a:rPr lang="nl-NL" sz="2400" dirty="0"/>
              <a:t> a </a:t>
            </a:r>
            <a:r>
              <a:rPr lang="nl-NL" sz="2400" dirty="0" err="1"/>
              <a:t>solution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fits </a:t>
            </a:r>
            <a:r>
              <a:rPr lang="nl-NL" sz="2400" dirty="0" err="1"/>
              <a:t>both</a:t>
            </a:r>
            <a:r>
              <a:rPr lang="nl-NL" sz="2400" dirty="0"/>
              <a:t>/ </a:t>
            </a:r>
            <a:r>
              <a:rPr lang="nl-NL" sz="2400" dirty="0" err="1"/>
              <a:t>win-win</a:t>
            </a:r>
            <a:endParaRPr lang="nl-NL" sz="2400" dirty="0"/>
          </a:p>
          <a:p>
            <a:r>
              <a:rPr lang="nl-NL" sz="2400" dirty="0" err="1"/>
              <a:t>If</a:t>
            </a:r>
            <a:r>
              <a:rPr lang="nl-NL" sz="2400" dirty="0"/>
              <a:t> the </a:t>
            </a:r>
            <a:r>
              <a:rPr lang="nl-NL" sz="2400" dirty="0" err="1"/>
              <a:t>situation</a:t>
            </a:r>
            <a:r>
              <a:rPr lang="nl-NL" sz="2400" dirty="0"/>
              <a:t> is complex</a:t>
            </a:r>
          </a:p>
          <a:p>
            <a:r>
              <a:rPr lang="nl-NL" sz="2400" dirty="0" err="1"/>
              <a:t>But</a:t>
            </a:r>
            <a:r>
              <a:rPr lang="nl-NL" sz="2400" dirty="0"/>
              <a:t>: hard to </a:t>
            </a:r>
            <a:r>
              <a:rPr lang="nl-NL" sz="2400" dirty="0" err="1"/>
              <a:t>achieve</a:t>
            </a:r>
            <a:r>
              <a:rPr lang="nl-NL" sz="2400" dirty="0"/>
              <a:t>, </a:t>
            </a:r>
          </a:p>
          <a:p>
            <a:pPr>
              <a:buNone/>
            </a:pPr>
            <a:r>
              <a:rPr lang="nl-NL" sz="2400" dirty="0"/>
              <a:t>    </a:t>
            </a:r>
            <a:r>
              <a:rPr lang="nl-NL" sz="2400" dirty="0" err="1"/>
              <a:t>requires</a:t>
            </a:r>
            <a:r>
              <a:rPr lang="nl-NL" sz="2400" dirty="0"/>
              <a:t> trust</a:t>
            </a:r>
          </a:p>
          <a:p>
            <a:pPr lvl="1"/>
            <a:endParaRPr lang="nl-NL" dirty="0"/>
          </a:p>
        </p:txBody>
      </p:sp>
      <p:pic>
        <p:nvPicPr>
          <p:cNvPr id="4" name="Picture 4" descr="Athene noctua (cropped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719992"/>
            <a:ext cx="2565400" cy="1614008"/>
          </a:xfrm>
          <a:prstGeom prst="rect">
            <a:avLst/>
          </a:prstGeom>
          <a:noFill/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0B62FE2-3A0C-DBFF-E7AC-D2CB73686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68400" y="1371600"/>
            <a:ext cx="6812280" cy="889000"/>
          </a:xfrm>
        </p:spPr>
        <p:txBody>
          <a:bodyPr/>
          <a:lstStyle/>
          <a:p>
            <a:r>
              <a:rPr lang="nl-NL" dirty="0">
                <a:solidFill>
                  <a:srgbClr val="00A7A2"/>
                </a:solidFill>
              </a:rPr>
              <a:t>Walk in </a:t>
            </a:r>
            <a:br>
              <a:rPr lang="nl-NL" dirty="0">
                <a:solidFill>
                  <a:srgbClr val="00A7A2"/>
                </a:solidFill>
              </a:rPr>
            </a:br>
            <a:r>
              <a:rPr lang="nl-NL" dirty="0">
                <a:solidFill>
                  <a:srgbClr val="00A7A2"/>
                </a:solidFill>
              </a:rPr>
              <a:t>the </a:t>
            </a:r>
            <a:r>
              <a:rPr lang="nl-NL" dirty="0" err="1">
                <a:solidFill>
                  <a:srgbClr val="00A7A2"/>
                </a:solidFill>
              </a:rPr>
              <a:t>Woods</a:t>
            </a:r>
            <a:endParaRPr lang="nl-NL" dirty="0">
              <a:solidFill>
                <a:srgbClr val="00A7A2"/>
              </a:solidFill>
            </a:endParaRPr>
          </a:p>
        </p:txBody>
      </p:sp>
      <p:pic>
        <p:nvPicPr>
          <p:cNvPr id="1026" name="Picture 2" descr="https://images-na.ssl-images-amazon.com/images/I/51z-FDns0JL._SX376_BO1,204,203,200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750" y="0"/>
            <a:ext cx="360045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11200" y="228600"/>
            <a:ext cx="6812280" cy="889000"/>
          </a:xfrm>
        </p:spPr>
        <p:txBody>
          <a:bodyPr/>
          <a:lstStyle/>
          <a:p>
            <a:r>
              <a:rPr lang="nl-NL" dirty="0" err="1"/>
              <a:t>Four</a:t>
            </a:r>
            <a:r>
              <a:rPr lang="nl-NL" dirty="0"/>
              <a:t> steps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71600"/>
            <a:ext cx="6812280" cy="3520193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0. Assemble representatives </a:t>
            </a:r>
          </a:p>
          <a:p>
            <a:pPr>
              <a:buNone/>
            </a:pPr>
            <a:r>
              <a:rPr lang="en-US" sz="2800" dirty="0"/>
              <a:t>	of all stakeholders in the conflict</a:t>
            </a:r>
          </a:p>
          <a:p>
            <a:pPr>
              <a:buNone/>
            </a:pPr>
            <a:r>
              <a:rPr lang="en-US" sz="2800" dirty="0"/>
              <a:t>	1. each stakeholder articulates their “</a:t>
            </a:r>
            <a:r>
              <a:rPr lang="en-US" sz="2800" i="1" dirty="0"/>
              <a:t>self-interests”</a:t>
            </a:r>
            <a:r>
              <a:rPr lang="en-US" sz="2800" dirty="0"/>
              <a:t> so that they are heard by the others. </a:t>
            </a:r>
          </a:p>
          <a:p>
            <a:pPr>
              <a:buNone/>
            </a:pPr>
            <a:r>
              <a:rPr lang="en-US" sz="2800" dirty="0"/>
              <a:t>	2. look at where the overlap among these self-interests reveals agreement, what we call the “</a:t>
            </a:r>
            <a:r>
              <a:rPr lang="en-US" sz="2800" i="1" dirty="0"/>
              <a:t>enlarged interests</a:t>
            </a:r>
            <a:r>
              <a:rPr lang="en-US" dirty="0"/>
              <a:t>.)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05" y="0"/>
            <a:ext cx="2939695" cy="19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3</a:t>
            </a:r>
            <a:r>
              <a:rPr lang="en-US" sz="2800" dirty="0"/>
              <a:t>. collaborate to develop solutions to the remaining disagreements, or “</a:t>
            </a:r>
            <a:r>
              <a:rPr lang="en-US" sz="2800" i="1" dirty="0"/>
              <a:t>enlightened interests.”</a:t>
            </a:r>
            <a:r>
              <a:rPr lang="en-US" sz="2800" dirty="0"/>
              <a:t> This is the time for creative problem solving. </a:t>
            </a:r>
          </a:p>
          <a:p>
            <a:pPr>
              <a:buNone/>
            </a:pPr>
            <a:r>
              <a:rPr lang="en-US" sz="2800" dirty="0"/>
              <a:t>4. certify what has now become a larger set of agreements, or “</a:t>
            </a:r>
            <a:r>
              <a:rPr lang="en-US" sz="2800" i="1" dirty="0"/>
              <a:t>aligned interests.”</a:t>
            </a:r>
            <a:r>
              <a:rPr lang="en-US" sz="2800" dirty="0"/>
              <a:t> Any outstanding disagreements are held to the side for future negotiations. </a:t>
            </a:r>
            <a:endParaRPr lang="nl-NL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FB52586-FDB4-B4C5-9050-5D10C25E7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36600" y="457200"/>
            <a:ext cx="6433820" cy="1143353"/>
          </a:xfrm>
        </p:spPr>
        <p:txBody>
          <a:bodyPr/>
          <a:lstStyle/>
          <a:p>
            <a:r>
              <a:rPr lang="nl-NL" dirty="0" err="1">
                <a:solidFill>
                  <a:srgbClr val="00A7A2"/>
                </a:solidFill>
              </a:rPr>
              <a:t>Definition</a:t>
            </a:r>
            <a:endParaRPr lang="nl-NL" dirty="0">
              <a:solidFill>
                <a:srgbClr val="00A7A2"/>
              </a:solidFill>
            </a:endParaRPr>
          </a:p>
        </p:txBody>
      </p:sp>
      <p:pic>
        <p:nvPicPr>
          <p:cNvPr id="83969" name="Picture 1" descr="CONFLICTan expressed struggle between at least twointerdependent parties who perceive incompatiblegoals, scarce resources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207000" cy="3524250"/>
          </a:xfrm>
          <a:prstGeom prst="rect">
            <a:avLst/>
          </a:prstGeom>
          <a:noFill/>
        </p:spPr>
      </p:pic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0"/>
            <a:ext cx="331372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nl-NL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6" name="AutoShape 8" descr="Functional conflictConstructiveIncrease information &amp; ideasEncourages innovative thinkingUnshackles different points o..."/>
          <p:cNvSpPr>
            <a:spLocks noChangeAspect="1" noChangeArrowheads="1"/>
          </p:cNvSpPr>
          <p:nvPr/>
        </p:nvSpPr>
        <p:spPr bwMode="auto">
          <a:xfrm>
            <a:off x="15557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77" name="AutoShape 9" descr="Dysfunctional conflictTension, anxiety, stressDrives out low conflict tolerantpeopleReduce trustPoor decision because ..."/>
          <p:cNvSpPr>
            <a:spLocks noChangeAspect="1" noChangeArrowheads="1"/>
          </p:cNvSpPr>
          <p:nvPr/>
        </p:nvSpPr>
        <p:spPr bwMode="auto">
          <a:xfrm>
            <a:off x="34925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78" name="AutoShape 10" descr="Level of conflict     Types of conflict   Organization     Within &amp; between                    organization      Group    ..."/>
          <p:cNvSpPr>
            <a:spLocks noChangeAspect="1" noChangeArrowheads="1"/>
          </p:cNvSpPr>
          <p:nvPr/>
        </p:nvSpPr>
        <p:spPr bwMode="auto">
          <a:xfrm>
            <a:off x="54292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79" name="AutoShape 11" descr="Group ConflictIntragroup conflict:• conflict among members of a group• early stages of group development• ways of doing t..."/>
          <p:cNvSpPr>
            <a:spLocks noChangeAspect="1" noChangeArrowheads="1"/>
          </p:cNvSpPr>
          <p:nvPr/>
        </p:nvSpPr>
        <p:spPr bwMode="auto">
          <a:xfrm>
            <a:off x="73660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0" name="AutoShape 12" descr="Individual ConflictInterpersonal conflict:  • between two or more people a differences in views  about what should be don..."/>
          <p:cNvSpPr>
            <a:spLocks noChangeAspect="1" noChangeArrowheads="1"/>
          </p:cNvSpPr>
          <p:nvPr/>
        </p:nvSpPr>
        <p:spPr bwMode="auto">
          <a:xfrm>
            <a:off x="93027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1" name="AutoShape 13" descr="Conflict Managementis defined as “the opportunity toimprove situations and strengthenrelationships” "/>
          <p:cNvSpPr>
            <a:spLocks noChangeAspect="1" noChangeArrowheads="1"/>
          </p:cNvSpPr>
          <p:nvPr/>
        </p:nvSpPr>
        <p:spPr bwMode="auto">
          <a:xfrm>
            <a:off x="112395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2" name="AutoShape 14" descr="5 ways to manage conflict•Avoidance•Competition (A)•Accommodation (B)•Compromise (C)•Collaboration (D) "/>
          <p:cNvSpPr>
            <a:spLocks noChangeAspect="1" noChangeArrowheads="1"/>
          </p:cNvSpPr>
          <p:nvPr/>
        </p:nvSpPr>
        <p:spPr bwMode="auto">
          <a:xfrm>
            <a:off x="131762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3" name="AutoShape 15" descr="Conflict ContinuumI win, you lose (competition—A)I lose or give in (accommodate—B)We both get something (compromise—C)We b..."/>
          <p:cNvSpPr>
            <a:spLocks noChangeAspect="1" noChangeArrowheads="1"/>
          </p:cNvSpPr>
          <p:nvPr/>
        </p:nvSpPr>
        <p:spPr bwMode="auto">
          <a:xfrm>
            <a:off x="151130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4" name="AutoShape 16" descr="CompetitionPlus •The winner is clear •Winners usually experience gainsMinus •Establishes the battleground for the next c..."/>
          <p:cNvSpPr>
            <a:spLocks noChangeAspect="1" noChangeArrowheads="1"/>
          </p:cNvSpPr>
          <p:nvPr/>
        </p:nvSpPr>
        <p:spPr bwMode="auto">
          <a:xfrm>
            <a:off x="170497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5" name="AutoShape 17" descr="AccommodationPlus •Curtails conflict situation •Enhances ego of the otherMinus •Sometimes establishes a precedence •Does..."/>
          <p:cNvSpPr>
            <a:spLocks noChangeAspect="1" noChangeArrowheads="1"/>
          </p:cNvSpPr>
          <p:nvPr/>
        </p:nvSpPr>
        <p:spPr bwMode="auto">
          <a:xfrm>
            <a:off x="189865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6" name="AutoShape 18" descr="CompromisePlus •Shows good will •Establishes friendshipMinus •No one gets what they want •May feel like a dead end "/>
          <p:cNvSpPr>
            <a:spLocks noChangeAspect="1" noChangeArrowheads="1"/>
          </p:cNvSpPr>
          <p:nvPr/>
        </p:nvSpPr>
        <p:spPr bwMode="auto">
          <a:xfrm>
            <a:off x="209232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7" name="AutoShape 19" descr="CollaborationPlus •Everyone “wins” •Creates good feelingsMinus •Hard to achieve since no one knows how •Often confusing ..."/>
          <p:cNvSpPr>
            <a:spLocks noChangeAspect="1" noChangeArrowheads="1"/>
          </p:cNvSpPr>
          <p:nvPr/>
        </p:nvSpPr>
        <p:spPr bwMode="auto">
          <a:xfrm>
            <a:off x="228600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8" name="AutoShape 20" descr="Tips for Managing Conflict1. Avoids feelings or perceptions that imply the  other person is wrong or needs to change.2. Co..."/>
          <p:cNvSpPr>
            <a:spLocks noChangeAspect="1" noChangeArrowheads="1"/>
          </p:cNvSpPr>
          <p:nvPr/>
        </p:nvSpPr>
        <p:spPr bwMode="auto">
          <a:xfrm>
            <a:off x="247967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89" name="AutoShape 21" descr="ConclusionIndividuals should understand theirown personal triggers to better dealwith   conflict situations  in   thework..."/>
          <p:cNvSpPr>
            <a:spLocks noChangeAspect="1" noChangeArrowheads="1"/>
          </p:cNvSpPr>
          <p:nvPr/>
        </p:nvSpPr>
        <p:spPr bwMode="auto">
          <a:xfrm>
            <a:off x="267335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90" name="AutoShape 22" descr="References:Lakra, Kerobin and Meena, Dinesh chand (2009 and 2010; respectively)Assignment on conflict management, submitte..."/>
          <p:cNvSpPr>
            <a:spLocks noChangeAspect="1" noChangeArrowheads="1"/>
          </p:cNvSpPr>
          <p:nvPr/>
        </p:nvSpPr>
        <p:spPr bwMode="auto">
          <a:xfrm>
            <a:off x="2867025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91" name="AutoShape 23" descr="Conflict management ppt"/>
          <p:cNvSpPr>
            <a:spLocks noChangeAspect="1" noChangeArrowheads="1"/>
          </p:cNvSpPr>
          <p:nvPr/>
        </p:nvSpPr>
        <p:spPr bwMode="auto">
          <a:xfrm>
            <a:off x="3060700" y="-609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3992" name="AutoShape 24"/>
          <p:cNvSpPr>
            <a:spLocks noChangeAspect="1" noChangeArrowheads="1"/>
          </p:cNvSpPr>
          <p:nvPr/>
        </p:nvSpPr>
        <p:spPr bwMode="auto">
          <a:xfrm>
            <a:off x="155575" y="-460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00" y="1828800"/>
            <a:ext cx="2528888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48CBFF8-EEE1-CF6B-3115-E99D01183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70000" imgH="1231900" progId="CorelDRAW.Graphic.14">
                  <p:embed/>
                </p:oleObj>
              </mc:Choice>
              <mc:Fallback>
                <p:oleObj r:id="rId4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F94C-2019-40DD-1A02-63E3292E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FCBC2"/>
                </a:solidFill>
              </a:rPr>
              <a:t>S</a:t>
            </a:r>
            <a:r>
              <a:rPr lang="en-NL" dirty="0">
                <a:solidFill>
                  <a:srgbClr val="0FCBC2"/>
                </a:solidFill>
              </a:rPr>
              <a:t>t Maarten </a:t>
            </a:r>
            <a:br>
              <a:rPr lang="en-NL" dirty="0">
                <a:solidFill>
                  <a:srgbClr val="0FCBC2"/>
                </a:solidFill>
              </a:rPr>
            </a:br>
            <a:r>
              <a:rPr lang="en-NL" dirty="0">
                <a:solidFill>
                  <a:srgbClr val="0FCBC2"/>
                </a:solidFill>
              </a:rPr>
              <a:t>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E3D24-030F-6FE6-356C-C4A731331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1676400"/>
            <a:ext cx="6812280" cy="3520193"/>
          </a:xfrm>
        </p:spPr>
        <p:txBody>
          <a:bodyPr/>
          <a:lstStyle/>
          <a:p>
            <a:r>
              <a:rPr lang="en-NL" sz="2000" dirty="0"/>
              <a:t>People have an opinion</a:t>
            </a:r>
          </a:p>
          <a:p>
            <a:r>
              <a:rPr lang="en-NL" sz="2000" dirty="0"/>
              <a:t>Some people have a voice, not all</a:t>
            </a:r>
          </a:p>
          <a:p>
            <a:r>
              <a:rPr lang="en-NL" sz="2000" dirty="0"/>
              <a:t>People like to voice their opinion, the meeting is vivid </a:t>
            </a:r>
          </a:p>
          <a:p>
            <a:r>
              <a:rPr lang="nl-NL" sz="2000" dirty="0"/>
              <a:t>People </a:t>
            </a:r>
            <a:r>
              <a:rPr lang="en-NL" sz="2000" dirty="0"/>
              <a:t>do not listen all the time,sometimes little respect for the other</a:t>
            </a:r>
          </a:p>
          <a:p>
            <a:r>
              <a:rPr lang="en-NL" sz="2000" dirty="0"/>
              <a:t>They interrupt each other, they shout</a:t>
            </a:r>
          </a:p>
          <a:p>
            <a:r>
              <a:rPr lang="en-NL" sz="2000" dirty="0"/>
              <a:t>There is little direction in the discussion</a:t>
            </a:r>
          </a:p>
          <a:p>
            <a:r>
              <a:rPr lang="en-NL" sz="2000" dirty="0"/>
              <a:t>Nice discussion, but no decisions taken</a:t>
            </a:r>
            <a:r>
              <a:rPr lang="en-NL" sz="2400" dirty="0"/>
              <a:t>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12C441-E258-ECF0-AF44-34BCE3B421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40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5E9D-D040-93FD-7285-F33669A3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sz="3200" dirty="0">
                <a:solidFill>
                  <a:srgbClr val="0FCBC2"/>
                </a:solidFill>
              </a:rPr>
              <a:t>And what we can do about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494A5-9E58-2A17-EE48-2095F7F67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0121"/>
            <a:ext cx="6812280" cy="960255"/>
          </a:xfrm>
        </p:spPr>
        <p:txBody>
          <a:bodyPr/>
          <a:lstStyle/>
          <a:p>
            <a:r>
              <a:rPr lang="en-NL" dirty="0"/>
              <a:t>Be the discussion leader</a:t>
            </a:r>
          </a:p>
          <a:p>
            <a:pPr lvl="1"/>
            <a:r>
              <a:rPr lang="en-GB" dirty="0"/>
              <a:t>G</a:t>
            </a:r>
            <a:r>
              <a:rPr lang="en-NL" dirty="0"/>
              <a:t>ive people turns</a:t>
            </a:r>
          </a:p>
          <a:p>
            <a:pPr lvl="1"/>
            <a:r>
              <a:rPr lang="en-NL" dirty="0"/>
              <a:t>Demand respect for the other </a:t>
            </a:r>
          </a:p>
          <a:p>
            <a:pPr lvl="1"/>
            <a:r>
              <a:rPr lang="en-NL" dirty="0"/>
              <a:t>Summarize</a:t>
            </a:r>
          </a:p>
          <a:p>
            <a:pPr lvl="1"/>
            <a:r>
              <a:rPr lang="en-NL" dirty="0"/>
              <a:t>Direct the discussion towards a decision</a:t>
            </a:r>
          </a:p>
          <a:p>
            <a:pPr lvl="1"/>
            <a:r>
              <a:rPr lang="en-NL" dirty="0"/>
              <a:t>At the end (re)formulate the decision taken.</a:t>
            </a:r>
          </a:p>
          <a:p>
            <a:pPr lvl="1"/>
            <a:endParaRPr lang="en-NL" dirty="0"/>
          </a:p>
        </p:txBody>
      </p:sp>
      <p:pic>
        <p:nvPicPr>
          <p:cNvPr id="4" name="Picture 2" descr="Talking Stick &quot;Heyoka Dance&quot; | A photo of one of my Talking … | Flickr">
            <a:extLst>
              <a:ext uri="{FF2B5EF4-FFF2-40B4-BE49-F238E27FC236}">
                <a16:creationId xmlns:a16="http://schemas.microsoft.com/office/drawing/2014/main" id="{A4960E79-9BD7-672D-5503-98247A3C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797622"/>
            <a:ext cx="2184400" cy="14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2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C647-F517-6EB4-C9FD-7B755029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E5646-F3AD-DBB7-4503-9B077530C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Evaluation</a:t>
            </a:r>
          </a:p>
          <a:p>
            <a:r>
              <a:rPr lang="en-NL"/>
              <a:t>Certification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06DF793-4341-C409-8544-F4142B18BC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3538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52a5d374-0c23-45aa-a8b4-01cf91903d53" descr="B09566D9-3D75-4C39-9A79-FD324C3012CB@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0188" y="0"/>
            <a:ext cx="81359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24130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A7A2"/>
                </a:solidFill>
              </a:rPr>
              <a:t>everard</a:t>
            </a:r>
            <a:r>
              <a:rPr lang="nl-NL" dirty="0">
                <a:solidFill>
                  <a:srgbClr val="00A7A2"/>
                </a:solidFill>
              </a:rPr>
              <a:t>@</a:t>
            </a:r>
            <a:r>
              <a:rPr lang="nl-NL" dirty="0" err="1">
                <a:solidFill>
                  <a:srgbClr val="00A7A2"/>
                </a:solidFill>
              </a:rPr>
              <a:t>onsnet.nu</a:t>
            </a:r>
            <a:endParaRPr lang="nl-NL" dirty="0">
              <a:solidFill>
                <a:srgbClr val="00A7A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rgbClr val="00A7A2"/>
                </a:solidFill>
              </a:rPr>
              <a:t>EXAMPLES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A30AEA-C5B7-DF63-0A42-5D3D88F96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381000"/>
            <a:ext cx="6433820" cy="1143353"/>
          </a:xfrm>
        </p:spPr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way</a:t>
            </a:r>
            <a:r>
              <a:rPr lang="nl-NL" dirty="0"/>
              <a:t> we </a:t>
            </a:r>
            <a:r>
              <a:rPr lang="nl-NL"/>
              <a:t>react</a:t>
            </a:r>
            <a:endParaRPr lang="nl-NL" dirty="0"/>
          </a:p>
        </p:txBody>
      </p:sp>
      <p:pic>
        <p:nvPicPr>
          <p:cNvPr id="1026" name="Picture 2" descr="C:\Users\Everard\AppData\Local\Microsoft\Windows\Temporary Internet Files\Content.Outlook\42ZDHNAR\Image-1.png"/>
          <p:cNvPicPr>
            <a:picLocks noChangeAspect="1" noChangeArrowheads="1"/>
          </p:cNvPicPr>
          <p:nvPr/>
        </p:nvPicPr>
        <p:blipFill>
          <a:blip r:embed="rId2">
            <a:lum contrast="-40000"/>
          </a:blip>
          <a:srcRect/>
          <a:stretch>
            <a:fillRect/>
          </a:stretch>
        </p:blipFill>
        <p:spPr bwMode="auto">
          <a:xfrm>
            <a:off x="965200" y="1524000"/>
            <a:ext cx="5638800" cy="3352800"/>
          </a:xfrm>
          <a:prstGeom prst="rect">
            <a:avLst/>
          </a:prstGeom>
          <a:noFill/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F6B243D-5F31-2929-DF65-295485DC94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flic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9" y="762000"/>
            <a:ext cx="6045200" cy="45720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1386755-E796-8D6E-1A0A-E3FC178A69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270000" imgH="1231900" progId="CorelDRAW.Graphic.14">
                  <p:embed/>
                </p:oleObj>
              </mc:Choice>
              <mc:Fallback>
                <p:oleObj r:id="rId5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572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0A7A2"/>
                </a:solidFill>
              </a:rPr>
              <a:t>Conflicts</a:t>
            </a:r>
            <a:endParaRPr lang="nl-NL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4720" indent="-414720">
              <a:buNone/>
            </a:pPr>
            <a:r>
              <a:rPr lang="nl-NL" dirty="0">
                <a:solidFill>
                  <a:srgbClr val="00A7A2"/>
                </a:solidFill>
              </a:rPr>
              <a:t>........  are </a:t>
            </a:r>
            <a:r>
              <a:rPr lang="nl-NL" dirty="0" err="1">
                <a:solidFill>
                  <a:srgbClr val="00A7A2"/>
                </a:solidFill>
              </a:rPr>
              <a:t>not</a:t>
            </a:r>
            <a:r>
              <a:rPr lang="nl-NL" dirty="0">
                <a:solidFill>
                  <a:srgbClr val="00A7A2"/>
                </a:solidFill>
              </a:rPr>
              <a:t> </a:t>
            </a:r>
            <a:r>
              <a:rPr lang="nl-NL" dirty="0" err="1">
                <a:solidFill>
                  <a:srgbClr val="00A7A2"/>
                </a:solidFill>
              </a:rPr>
              <a:t>good</a:t>
            </a:r>
            <a:r>
              <a:rPr lang="nl-NL" dirty="0">
                <a:solidFill>
                  <a:srgbClr val="00A7A2"/>
                </a:solidFill>
              </a:rPr>
              <a:t> nor bad.</a:t>
            </a:r>
          </a:p>
          <a:p>
            <a:pPr marL="414720" indent="-414720">
              <a:buNone/>
            </a:pPr>
            <a:r>
              <a:rPr lang="nl-NL" dirty="0">
                <a:solidFill>
                  <a:srgbClr val="00A7A2"/>
                </a:solidFill>
              </a:rPr>
              <a:t>………  are </a:t>
            </a:r>
            <a:r>
              <a:rPr lang="nl-NL" dirty="0" err="1">
                <a:solidFill>
                  <a:srgbClr val="00A7A2"/>
                </a:solidFill>
              </a:rPr>
              <a:t>inevitable</a:t>
            </a:r>
            <a:endParaRPr lang="nl-NL" dirty="0">
              <a:solidFill>
                <a:srgbClr val="00A7A2"/>
              </a:solidFill>
            </a:endParaRPr>
          </a:p>
          <a:p>
            <a:pPr marL="414720" indent="-414720">
              <a:buNone/>
            </a:pPr>
            <a:r>
              <a:rPr lang="nl-NL" dirty="0">
                <a:solidFill>
                  <a:srgbClr val="00A7A2"/>
                </a:solidFill>
              </a:rPr>
              <a:t>......... are </a:t>
            </a:r>
            <a:r>
              <a:rPr lang="nl-NL" dirty="0" err="1">
                <a:solidFill>
                  <a:srgbClr val="00A7A2"/>
                </a:solidFill>
              </a:rPr>
              <a:t>necessary</a:t>
            </a:r>
            <a:r>
              <a:rPr lang="nl-NL" dirty="0">
                <a:solidFill>
                  <a:srgbClr val="00A7A2"/>
                </a:solidFill>
              </a:rPr>
              <a:t> </a:t>
            </a:r>
            <a:r>
              <a:rPr lang="nl-NL" dirty="0" err="1">
                <a:solidFill>
                  <a:srgbClr val="00A7A2"/>
                </a:solidFill>
              </a:rPr>
              <a:t>for</a:t>
            </a:r>
            <a:r>
              <a:rPr lang="nl-NL" dirty="0">
                <a:solidFill>
                  <a:srgbClr val="00A7A2"/>
                </a:solidFill>
              </a:rPr>
              <a:t> a team</a:t>
            </a:r>
          </a:p>
          <a:p>
            <a:pPr marL="414720" indent="-414720" algn="ctr">
              <a:buNone/>
            </a:pPr>
            <a:r>
              <a:rPr lang="nl-NL" dirty="0" err="1">
                <a:solidFill>
                  <a:srgbClr val="00A7A2"/>
                </a:solidFill>
              </a:rPr>
              <a:t>Unresolved</a:t>
            </a:r>
            <a:r>
              <a:rPr lang="nl-NL" dirty="0">
                <a:solidFill>
                  <a:srgbClr val="00A7A2"/>
                </a:solidFill>
              </a:rPr>
              <a:t> </a:t>
            </a:r>
            <a:r>
              <a:rPr lang="nl-NL" dirty="0" err="1">
                <a:solidFill>
                  <a:srgbClr val="00A7A2"/>
                </a:solidFill>
              </a:rPr>
              <a:t>conflicts</a:t>
            </a:r>
            <a:r>
              <a:rPr lang="nl-NL" dirty="0">
                <a:solidFill>
                  <a:srgbClr val="00A7A2"/>
                </a:solidFill>
              </a:rPr>
              <a:t> are bad </a:t>
            </a:r>
            <a:r>
              <a:rPr lang="nl-NL" dirty="0" err="1">
                <a:solidFill>
                  <a:srgbClr val="00A7A2"/>
                </a:solidFill>
              </a:rPr>
              <a:t>for</a:t>
            </a:r>
            <a:r>
              <a:rPr lang="nl-NL" dirty="0">
                <a:solidFill>
                  <a:srgbClr val="00A7A2"/>
                </a:solidFill>
              </a:rPr>
              <a:t> </a:t>
            </a:r>
          </a:p>
          <a:p>
            <a:pPr marL="414720" indent="-414720" algn="ctr">
              <a:buNone/>
            </a:pPr>
            <a:r>
              <a:rPr lang="nl-NL" dirty="0" err="1">
                <a:solidFill>
                  <a:srgbClr val="00A7A2"/>
                </a:solidFill>
              </a:rPr>
              <a:t>health</a:t>
            </a:r>
            <a:r>
              <a:rPr lang="nl-NL" dirty="0">
                <a:solidFill>
                  <a:srgbClr val="00A7A2"/>
                </a:solidFill>
              </a:rPr>
              <a:t> and </a:t>
            </a:r>
            <a:r>
              <a:rPr lang="nl-NL" dirty="0" err="1">
                <a:solidFill>
                  <a:srgbClr val="00A7A2"/>
                </a:solidFill>
              </a:rPr>
              <a:t>for</a:t>
            </a:r>
            <a:r>
              <a:rPr lang="nl-NL" dirty="0">
                <a:solidFill>
                  <a:srgbClr val="00A7A2"/>
                </a:solidFill>
              </a:rPr>
              <a:t> </a:t>
            </a:r>
          </a:p>
          <a:p>
            <a:pPr marL="414720" indent="-414720" algn="ctr">
              <a:buNone/>
            </a:pPr>
            <a:r>
              <a:rPr lang="nl-NL" dirty="0" err="1">
                <a:solidFill>
                  <a:srgbClr val="00A7A2"/>
                </a:solidFill>
              </a:rPr>
              <a:t>healthcare</a:t>
            </a:r>
            <a:r>
              <a:rPr lang="nl-NL" dirty="0">
                <a:solidFill>
                  <a:srgbClr val="00A7A2"/>
                </a:solidFill>
              </a:rPr>
              <a:t>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7F6F4B0-C67B-6032-10F8-C003A3692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200" y="228600"/>
            <a:ext cx="6812280" cy="889000"/>
          </a:xfrm>
        </p:spPr>
        <p:txBody>
          <a:bodyPr/>
          <a:lstStyle/>
          <a:p>
            <a:r>
              <a:rPr lang="nl-NL" sz="3600" dirty="0">
                <a:solidFill>
                  <a:srgbClr val="00A7A2"/>
                </a:solidFill>
              </a:rPr>
              <a:t>Conflict </a:t>
            </a:r>
            <a:r>
              <a:rPr lang="nl-NL" sz="3600" dirty="0" err="1">
                <a:solidFill>
                  <a:srgbClr val="00A7A2"/>
                </a:solidFill>
              </a:rPr>
              <a:t>and</a:t>
            </a:r>
            <a:r>
              <a:rPr lang="nl-NL" sz="3600" dirty="0">
                <a:solidFill>
                  <a:srgbClr val="00A7A2"/>
                </a:solidFill>
              </a:rPr>
              <a:t> </a:t>
            </a:r>
            <a:br>
              <a:rPr lang="nl-NL" sz="3600" dirty="0">
                <a:solidFill>
                  <a:srgbClr val="00A7A2"/>
                </a:solidFill>
              </a:rPr>
            </a:br>
            <a:r>
              <a:rPr lang="nl-NL" sz="3600" dirty="0">
                <a:solidFill>
                  <a:srgbClr val="00A7A2"/>
                </a:solidFill>
              </a:rPr>
              <a:t>unit performance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696" y="1600200"/>
            <a:ext cx="693410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6E6B83D-48CB-1733-67B9-FE993854C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0000" imgH="1231900" progId="CorelDRAW.Graphic.14">
                  <p:embed/>
                </p:oleObj>
              </mc:Choice>
              <mc:Fallback>
                <p:oleObj r:id="rId3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A7A2"/>
                </a:solidFill>
              </a:rPr>
              <a:t>Conflict </a:t>
            </a:r>
            <a:r>
              <a:rPr lang="nl-NL" dirty="0" err="1">
                <a:solidFill>
                  <a:srgbClr val="00A7A2"/>
                </a:solidFill>
              </a:rPr>
              <a:t>can</a:t>
            </a:r>
            <a:r>
              <a:rPr lang="nl-NL" dirty="0">
                <a:solidFill>
                  <a:srgbClr val="00A7A2"/>
                </a:solidFill>
              </a:rPr>
              <a:t> </a:t>
            </a:r>
            <a:r>
              <a:rPr lang="nl-NL" dirty="0" err="1">
                <a:solidFill>
                  <a:srgbClr val="00A7A2"/>
                </a:solidFill>
              </a:rPr>
              <a:t>be</a:t>
            </a:r>
            <a:endParaRPr lang="nl-NL" dirty="0">
              <a:solidFill>
                <a:srgbClr val="00A7A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5600" y="914400"/>
            <a:ext cx="6812280" cy="3520193"/>
          </a:xfrm>
        </p:spPr>
        <p:txBody>
          <a:bodyPr/>
          <a:lstStyle/>
          <a:p>
            <a:r>
              <a:rPr lang="nl-NL" sz="1800" b="1" dirty="0"/>
              <a:t>Personal</a:t>
            </a:r>
          </a:p>
          <a:p>
            <a:pPr lvl="1"/>
            <a:r>
              <a:rPr lang="nl-NL" sz="1800" dirty="0"/>
              <a:t>Space </a:t>
            </a:r>
            <a:r>
              <a:rPr lang="nl-NL" sz="1800" dirty="0" err="1"/>
              <a:t>needs</a:t>
            </a:r>
            <a:endParaRPr lang="nl-NL" sz="1800" dirty="0"/>
          </a:p>
          <a:p>
            <a:pPr lvl="1"/>
            <a:r>
              <a:rPr lang="nl-NL" sz="1800" dirty="0"/>
              <a:t>Stress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nl-NL" sz="1800" b="1" dirty="0" err="1"/>
              <a:t>Interpersonal</a:t>
            </a:r>
            <a:endParaRPr lang="nl-NL" sz="1800" b="1" dirty="0"/>
          </a:p>
          <a:p>
            <a:pPr marL="742950" lvl="2" indent="-342900"/>
            <a:r>
              <a:rPr lang="nl-NL" sz="1800" dirty="0" err="1"/>
              <a:t>Difference</a:t>
            </a:r>
            <a:r>
              <a:rPr lang="nl-NL" sz="1800" dirty="0"/>
              <a:t> of opinion/approach</a:t>
            </a:r>
          </a:p>
          <a:p>
            <a:pPr marL="742950" lvl="2" indent="-342900"/>
            <a:r>
              <a:rPr lang="nl-NL" sz="1800" dirty="0" err="1"/>
              <a:t>Imcompatible</a:t>
            </a:r>
            <a:r>
              <a:rPr lang="nl-NL" sz="1800" dirty="0"/>
              <a:t> </a:t>
            </a:r>
            <a:r>
              <a:rPr lang="nl-NL" sz="1800" dirty="0" err="1"/>
              <a:t>characters</a:t>
            </a:r>
            <a:r>
              <a:rPr lang="nl-NL" sz="1800" dirty="0"/>
              <a:t> </a:t>
            </a:r>
          </a:p>
          <a:p>
            <a:pPr marL="742950" lvl="2" indent="-342900"/>
            <a:r>
              <a:rPr lang="nl-NL" sz="1800" dirty="0" err="1"/>
              <a:t>Competing</a:t>
            </a:r>
            <a:r>
              <a:rPr lang="nl-NL" sz="1800" dirty="0"/>
              <a:t> </a:t>
            </a:r>
            <a:r>
              <a:rPr lang="nl-NL" sz="1800" dirty="0" err="1"/>
              <a:t>interests</a:t>
            </a:r>
            <a:r>
              <a:rPr lang="nl-NL" sz="1800" dirty="0"/>
              <a:t>/goals</a:t>
            </a:r>
          </a:p>
          <a:p>
            <a:pPr marL="742950" lvl="2" indent="-342900"/>
            <a:r>
              <a:rPr lang="nl-NL" sz="1800" dirty="0"/>
              <a:t>Value </a:t>
            </a:r>
            <a:r>
              <a:rPr lang="nl-NL" sz="1800" dirty="0" err="1"/>
              <a:t>conflicts</a:t>
            </a:r>
            <a:endParaRPr lang="nl-NL" sz="1800" dirty="0"/>
          </a:p>
          <a:p>
            <a:r>
              <a:rPr lang="nl-NL" sz="1800" b="1" dirty="0" err="1"/>
              <a:t>Structural</a:t>
            </a:r>
            <a:r>
              <a:rPr lang="nl-NL" sz="1800" b="1" dirty="0"/>
              <a:t> </a:t>
            </a:r>
          </a:p>
          <a:p>
            <a:pPr lvl="1"/>
            <a:r>
              <a:rPr lang="nl-NL" sz="1800" dirty="0" err="1"/>
              <a:t>Scarcity</a:t>
            </a:r>
            <a:r>
              <a:rPr lang="nl-NL" sz="1800" dirty="0"/>
              <a:t> </a:t>
            </a:r>
            <a:r>
              <a:rPr lang="nl-NL" sz="1800" dirty="0" err="1"/>
              <a:t>from</a:t>
            </a:r>
            <a:r>
              <a:rPr lang="nl-NL" sz="1800" dirty="0"/>
              <a:t> resources</a:t>
            </a:r>
          </a:p>
          <a:p>
            <a:pPr lvl="1"/>
            <a:r>
              <a:rPr lang="nl-NL" sz="1800" dirty="0" err="1"/>
              <a:t>Unclear</a:t>
            </a:r>
            <a:r>
              <a:rPr lang="nl-NL" sz="1800" dirty="0"/>
              <a:t> </a:t>
            </a:r>
            <a:r>
              <a:rPr lang="nl-NL" sz="1800" dirty="0" err="1"/>
              <a:t>responsibilities</a:t>
            </a:r>
            <a:endParaRPr lang="nl-NL" sz="2400" dirty="0"/>
          </a:p>
          <a:p>
            <a:r>
              <a:rPr lang="nl-NL" sz="1800" b="1" dirty="0" err="1"/>
              <a:t>Unclear</a:t>
            </a:r>
            <a:r>
              <a:rPr lang="nl-NL" sz="1800" b="1" dirty="0"/>
              <a:t>/</a:t>
            </a:r>
            <a:r>
              <a:rPr lang="nl-NL" sz="1800" b="1" dirty="0" err="1"/>
              <a:t>unspoken</a:t>
            </a:r>
            <a:endParaRPr lang="nl-NL" sz="1800" b="1" dirty="0"/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817CCC2-FD90-FD4F-72C2-8B8C754441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079326"/>
              </p:ext>
            </p:extLst>
          </p:nvPr>
        </p:nvGraphicFramePr>
        <p:xfrm>
          <a:off x="6070600" y="187834"/>
          <a:ext cx="117538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00" imgH="1231900" progId="CorelDRAW.Graphic.14">
                  <p:embed/>
                </p:oleObj>
              </mc:Choice>
              <mc:Fallback>
                <p:oleObj r:id="rId2" imgW="1270000" imgH="1231900" progId="CorelDRAW.Graphic.1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A0854A-6982-56D0-ADFC-9C4E5623A7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187834"/>
                        <a:ext cx="1175385" cy="1047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2513</TotalTime>
  <Words>651</Words>
  <Application>Microsoft Macintosh PowerPoint</Application>
  <PresentationFormat>Custom</PresentationFormat>
  <Paragraphs>149</Paragraphs>
  <Slides>33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Office Theme</vt:lpstr>
      <vt:lpstr>Office-thema</vt:lpstr>
      <vt:lpstr>CorelDRAW.Graphic.14</vt:lpstr>
      <vt:lpstr>CONFLICT MANAGEMENT</vt:lpstr>
      <vt:lpstr>PowerPoint Presentation</vt:lpstr>
      <vt:lpstr>Definition</vt:lpstr>
      <vt:lpstr>EXAMPLES</vt:lpstr>
      <vt:lpstr>The way we react</vt:lpstr>
      <vt:lpstr>PowerPoint Presentation</vt:lpstr>
      <vt:lpstr>Conflicts</vt:lpstr>
      <vt:lpstr>Conflict and  unit performance</vt:lpstr>
      <vt:lpstr>Conflict can be</vt:lpstr>
      <vt:lpstr>PowerPoint Presentation</vt:lpstr>
      <vt:lpstr>Types of Conflict</vt:lpstr>
      <vt:lpstr>Type of conflicts</vt:lpstr>
      <vt:lpstr>Can result in</vt:lpstr>
      <vt:lpstr>Symptoms</vt:lpstr>
      <vt:lpstr>Symptoms</vt:lpstr>
      <vt:lpstr>Thomas-Kilmann Conflict Mode Instrument</vt:lpstr>
      <vt:lpstr>PowerPoint Presentation</vt:lpstr>
      <vt:lpstr>Conflict resolution  strategies</vt:lpstr>
      <vt:lpstr>PowerPoint Presentation</vt:lpstr>
      <vt:lpstr>Conflict resolution  strategies</vt:lpstr>
      <vt:lpstr>PowerPoint Presentation</vt:lpstr>
      <vt:lpstr>Conflict resolution  strategies</vt:lpstr>
      <vt:lpstr>PowerPoint Presentation</vt:lpstr>
      <vt:lpstr>Conflict resolution  strategies</vt:lpstr>
      <vt:lpstr>PowerPoint Presentation</vt:lpstr>
      <vt:lpstr>Conflict resolution  strategies</vt:lpstr>
      <vt:lpstr>Walk in  the Woods</vt:lpstr>
      <vt:lpstr>Four steps</vt:lpstr>
      <vt:lpstr>PowerPoint Presentation</vt:lpstr>
      <vt:lpstr>St Maarten  meetings</vt:lpstr>
      <vt:lpstr>And what we can do about it?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Everard</dc:creator>
  <cp:lastModifiedBy>Everard van Kemenade</cp:lastModifiedBy>
  <cp:revision>55</cp:revision>
  <dcterms:modified xsi:type="dcterms:W3CDTF">2025-03-02T16:41:06Z</dcterms:modified>
</cp:coreProperties>
</file>