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sldIdLst>
    <p:sldId id="257" r:id="rId3"/>
    <p:sldId id="258" r:id="rId4"/>
    <p:sldId id="275" r:id="rId5"/>
    <p:sldId id="262" r:id="rId6"/>
    <p:sldId id="264" r:id="rId7"/>
    <p:sldId id="266" r:id="rId8"/>
    <p:sldId id="267" r:id="rId9"/>
    <p:sldId id="281" r:id="rId10"/>
    <p:sldId id="263" r:id="rId11"/>
    <p:sldId id="269" r:id="rId12"/>
    <p:sldId id="277" r:id="rId13"/>
    <p:sldId id="268" r:id="rId14"/>
    <p:sldId id="259" r:id="rId15"/>
    <p:sldId id="261" r:id="rId16"/>
    <p:sldId id="260" r:id="rId17"/>
    <p:sldId id="265" r:id="rId18"/>
    <p:sldId id="278" r:id="rId19"/>
    <p:sldId id="279" r:id="rId20"/>
    <p:sldId id="280" r:id="rId21"/>
    <p:sldId id="270" r:id="rId22"/>
    <p:sldId id="271" r:id="rId23"/>
    <p:sldId id="272" r:id="rId24"/>
    <p:sldId id="276" r:id="rId25"/>
    <p:sldId id="273" r:id="rId26"/>
    <p:sldId id="282" r:id="rId27"/>
    <p:sldId id="274" r:id="rId28"/>
    <p:sldId id="286" r:id="rId29"/>
    <p:sldId id="283" r:id="rId30"/>
    <p:sldId id="285" r:id="rId31"/>
  </p:sldIdLst>
  <p:sldSz cx="7569200" cy="5334000"/>
  <p:notesSz cx="7569200" cy="533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0">
          <p15:clr>
            <a:srgbClr val="A4A3A4"/>
          </p15:clr>
        </p15:guide>
        <p15:guide id="2" pos="23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56" d="100"/>
          <a:sy n="156" d="100"/>
        </p:scale>
        <p:origin x="1680" y="176"/>
      </p:cViewPr>
      <p:guideLst>
        <p:guide orient="horz" pos="1680"/>
        <p:guide pos="238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object 3"/>
          <p:cNvSpPr/>
          <p:nvPr userDrawn="1"/>
        </p:nvSpPr>
        <p:spPr>
          <a:xfrm>
            <a:off x="355600" y="228600"/>
            <a:ext cx="1104544" cy="515251"/>
          </a:xfrm>
          <a:prstGeom prst="rect">
            <a:avLst/>
          </a:prstGeom>
          <a:blipFill>
            <a:blip r:embed="rId2" cstate="print"/>
            <a:stretch>
              <a:fillRect/>
            </a:stretch>
          </a:blipFill>
        </p:spPr>
        <p:txBody>
          <a:bodyPr wrap="square" lIns="0" tIns="0" rIns="0" bIns="0" rtlCol="0">
            <a:noAutofit/>
          </a:bodyPr>
          <a:lstStyle/>
          <a:p>
            <a:r>
              <a:rPr lang="nl-NL" dirty="0"/>
              <a:t>   </a:t>
            </a:r>
            <a:endParaRPr/>
          </a:p>
        </p:txBody>
      </p:sp>
      <p:sp>
        <p:nvSpPr>
          <p:cNvPr id="3" name="object 4"/>
          <p:cNvSpPr/>
          <p:nvPr userDrawn="1"/>
        </p:nvSpPr>
        <p:spPr>
          <a:xfrm>
            <a:off x="355600" y="228600"/>
            <a:ext cx="1104544" cy="515251"/>
          </a:xfrm>
          <a:custGeom>
            <a:avLst/>
            <a:gdLst/>
            <a:ahLst/>
            <a:cxnLst/>
            <a:rect l="l" t="t" r="r" b="b"/>
            <a:pathLst>
              <a:path w="1104544" h="515251">
                <a:moveTo>
                  <a:pt x="348221" y="0"/>
                </a:moveTo>
                <a:lnTo>
                  <a:pt x="512089" y="4724"/>
                </a:lnTo>
                <a:lnTo>
                  <a:pt x="430161" y="67754"/>
                </a:lnTo>
                <a:lnTo>
                  <a:pt x="623963" y="92964"/>
                </a:lnTo>
                <a:lnTo>
                  <a:pt x="726389" y="12611"/>
                </a:lnTo>
                <a:lnTo>
                  <a:pt x="1104544" y="23634"/>
                </a:lnTo>
                <a:lnTo>
                  <a:pt x="800442" y="222173"/>
                </a:lnTo>
                <a:lnTo>
                  <a:pt x="647598" y="193814"/>
                </a:lnTo>
                <a:lnTo>
                  <a:pt x="438035" y="334048"/>
                </a:lnTo>
                <a:lnTo>
                  <a:pt x="557784" y="379742"/>
                </a:lnTo>
                <a:lnTo>
                  <a:pt x="348221" y="515251"/>
                </a:lnTo>
                <a:lnTo>
                  <a:pt x="190652" y="412826"/>
                </a:lnTo>
                <a:lnTo>
                  <a:pt x="264706" y="357682"/>
                </a:lnTo>
                <a:lnTo>
                  <a:pt x="141808" y="291503"/>
                </a:lnTo>
                <a:lnTo>
                  <a:pt x="83502" y="341922"/>
                </a:lnTo>
                <a:lnTo>
                  <a:pt x="0" y="289928"/>
                </a:lnTo>
                <a:lnTo>
                  <a:pt x="110286" y="196964"/>
                </a:lnTo>
                <a:lnTo>
                  <a:pt x="159143" y="220599"/>
                </a:lnTo>
                <a:lnTo>
                  <a:pt x="271018" y="126060"/>
                </a:lnTo>
                <a:lnTo>
                  <a:pt x="220586" y="105575"/>
                </a:lnTo>
                <a:lnTo>
                  <a:pt x="348221" y="0"/>
                </a:lnTo>
                <a:close/>
              </a:path>
            </a:pathLst>
          </a:custGeom>
          <a:ln w="10668">
            <a:solidFill>
              <a:srgbClr val="00B3A9"/>
            </a:solidFill>
          </a:ln>
        </p:spPr>
        <p:txBody>
          <a:bodyPr wrap="square" lIns="0" tIns="0" rIns="0" bIns="0" rtlCol="0">
            <a:noAutofit/>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F636E1E-5DA8-44B4-845C-52514CD2158D}" type="datetimeFigureOut">
              <a:rPr lang="nl-NL" smtClean="0"/>
              <a:pPr/>
              <a:t>02-03-2025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05E2A8F-01C1-4256-80B6-FDC4C5BFAE0C}"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78461" y="212373"/>
            <a:ext cx="2490215" cy="903817"/>
          </a:xfrm>
        </p:spPr>
        <p:txBody>
          <a:bodyPr anchor="b"/>
          <a:lstStyle>
            <a:lvl1pPr algn="l">
              <a:defRPr sz="1600" b="1"/>
            </a:lvl1pPr>
          </a:lstStyle>
          <a:p>
            <a:r>
              <a:rPr lang="nl-NL"/>
              <a:t>Klik om de stijl te bewerken</a:t>
            </a:r>
          </a:p>
        </p:txBody>
      </p:sp>
      <p:sp>
        <p:nvSpPr>
          <p:cNvPr id="3" name="Tijdelijke aanduiding voor inhoud 2"/>
          <p:cNvSpPr>
            <a:spLocks noGrp="1"/>
          </p:cNvSpPr>
          <p:nvPr>
            <p:ph idx="1"/>
          </p:nvPr>
        </p:nvSpPr>
        <p:spPr>
          <a:xfrm>
            <a:off x="2959348" y="212374"/>
            <a:ext cx="4231393" cy="4552421"/>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378461" y="1116190"/>
            <a:ext cx="2490215" cy="3648605"/>
          </a:xfrm>
        </p:spPr>
        <p:txBody>
          <a:bodyPr/>
          <a:lstStyle>
            <a:lvl1pPr marL="0" indent="0">
              <a:buNone/>
              <a:defRPr sz="1100"/>
            </a:lvl1pPr>
            <a:lvl2pPr marL="368600" indent="0">
              <a:buNone/>
              <a:defRPr sz="1000"/>
            </a:lvl2pPr>
            <a:lvl3pPr marL="737202" indent="0">
              <a:buNone/>
              <a:defRPr sz="800"/>
            </a:lvl3pPr>
            <a:lvl4pPr marL="1105803" indent="0">
              <a:buNone/>
              <a:defRPr sz="700"/>
            </a:lvl4pPr>
            <a:lvl5pPr marL="1474403" indent="0">
              <a:buNone/>
              <a:defRPr sz="700"/>
            </a:lvl5pPr>
            <a:lvl6pPr marL="1843004" indent="0">
              <a:buNone/>
              <a:defRPr sz="700"/>
            </a:lvl6pPr>
            <a:lvl7pPr marL="2211604" indent="0">
              <a:buNone/>
              <a:defRPr sz="700"/>
            </a:lvl7pPr>
            <a:lvl8pPr marL="2580206" indent="0">
              <a:buNone/>
              <a:defRPr sz="700"/>
            </a:lvl8pPr>
            <a:lvl9pPr marL="2948806" indent="0">
              <a:buNone/>
              <a:defRPr sz="7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F636E1E-5DA8-44B4-845C-52514CD2158D}" type="datetimeFigureOut">
              <a:rPr lang="nl-NL" smtClean="0"/>
              <a:pPr/>
              <a:t>02-03-2025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05E2A8F-01C1-4256-80B6-FDC4C5BFAE0C}" type="slidenum">
              <a:rPr lang="nl-NL" smtClean="0"/>
              <a:pPr/>
              <a:t>‹#›</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483616" y="3733800"/>
            <a:ext cx="4541520" cy="440796"/>
          </a:xfrm>
        </p:spPr>
        <p:txBody>
          <a:bodyPr anchor="b"/>
          <a:lstStyle>
            <a:lvl1pPr algn="l">
              <a:defRPr sz="1600" b="1"/>
            </a:lvl1pPr>
          </a:lstStyle>
          <a:p>
            <a:r>
              <a:rPr lang="nl-NL"/>
              <a:t>Klik om de stijl te bewerken</a:t>
            </a:r>
          </a:p>
        </p:txBody>
      </p:sp>
      <p:sp>
        <p:nvSpPr>
          <p:cNvPr id="3" name="Tijdelijke aanduiding voor afbeelding 2"/>
          <p:cNvSpPr>
            <a:spLocks noGrp="1"/>
          </p:cNvSpPr>
          <p:nvPr>
            <p:ph type="pic" idx="1"/>
          </p:nvPr>
        </p:nvSpPr>
        <p:spPr>
          <a:xfrm>
            <a:off x="1483616" y="476603"/>
            <a:ext cx="4541520" cy="3200400"/>
          </a:xfrm>
        </p:spPr>
        <p:txBody>
          <a:bodyPr/>
          <a:lstStyle>
            <a:lvl1pPr marL="0" indent="0">
              <a:buNone/>
              <a:defRPr sz="2600"/>
            </a:lvl1pPr>
            <a:lvl2pPr marL="368600" indent="0">
              <a:buNone/>
              <a:defRPr sz="2300"/>
            </a:lvl2pPr>
            <a:lvl3pPr marL="737202" indent="0">
              <a:buNone/>
              <a:defRPr sz="1900"/>
            </a:lvl3pPr>
            <a:lvl4pPr marL="1105803" indent="0">
              <a:buNone/>
              <a:defRPr sz="1600"/>
            </a:lvl4pPr>
            <a:lvl5pPr marL="1474403" indent="0">
              <a:buNone/>
              <a:defRPr sz="1600"/>
            </a:lvl5pPr>
            <a:lvl6pPr marL="1843004" indent="0">
              <a:buNone/>
              <a:defRPr sz="1600"/>
            </a:lvl6pPr>
            <a:lvl7pPr marL="2211604" indent="0">
              <a:buNone/>
              <a:defRPr sz="1600"/>
            </a:lvl7pPr>
            <a:lvl8pPr marL="2580206" indent="0">
              <a:buNone/>
              <a:defRPr sz="1600"/>
            </a:lvl8pPr>
            <a:lvl9pPr marL="2948806" indent="0">
              <a:buNone/>
              <a:defRPr sz="1600"/>
            </a:lvl9pPr>
          </a:lstStyle>
          <a:p>
            <a:endParaRPr lang="nl-NL"/>
          </a:p>
        </p:txBody>
      </p:sp>
      <p:sp>
        <p:nvSpPr>
          <p:cNvPr id="4" name="Tijdelijke aanduiding voor tekst 3"/>
          <p:cNvSpPr>
            <a:spLocks noGrp="1"/>
          </p:cNvSpPr>
          <p:nvPr>
            <p:ph type="body" sz="half" idx="2"/>
          </p:nvPr>
        </p:nvSpPr>
        <p:spPr>
          <a:xfrm>
            <a:off x="1483616" y="4174596"/>
            <a:ext cx="4541520" cy="626004"/>
          </a:xfrm>
        </p:spPr>
        <p:txBody>
          <a:bodyPr/>
          <a:lstStyle>
            <a:lvl1pPr marL="0" indent="0">
              <a:buNone/>
              <a:defRPr sz="1100"/>
            </a:lvl1pPr>
            <a:lvl2pPr marL="368600" indent="0">
              <a:buNone/>
              <a:defRPr sz="1000"/>
            </a:lvl2pPr>
            <a:lvl3pPr marL="737202" indent="0">
              <a:buNone/>
              <a:defRPr sz="800"/>
            </a:lvl3pPr>
            <a:lvl4pPr marL="1105803" indent="0">
              <a:buNone/>
              <a:defRPr sz="700"/>
            </a:lvl4pPr>
            <a:lvl5pPr marL="1474403" indent="0">
              <a:buNone/>
              <a:defRPr sz="700"/>
            </a:lvl5pPr>
            <a:lvl6pPr marL="1843004" indent="0">
              <a:buNone/>
              <a:defRPr sz="700"/>
            </a:lvl6pPr>
            <a:lvl7pPr marL="2211604" indent="0">
              <a:buNone/>
              <a:defRPr sz="700"/>
            </a:lvl7pPr>
            <a:lvl8pPr marL="2580206" indent="0">
              <a:buNone/>
              <a:defRPr sz="700"/>
            </a:lvl8pPr>
            <a:lvl9pPr marL="2948806" indent="0">
              <a:buNone/>
              <a:defRPr sz="7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F636E1E-5DA8-44B4-845C-52514CD2158D}" type="datetimeFigureOut">
              <a:rPr lang="nl-NL" smtClean="0"/>
              <a:pPr/>
              <a:t>02-03-2025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05E2A8F-01C1-4256-80B6-FDC4C5BFAE0C}" type="slidenum">
              <a:rPr lang="nl-NL" smtClean="0"/>
              <a:pPr/>
              <a:t>‹#›</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F636E1E-5DA8-44B4-845C-52514CD2158D}" type="datetimeFigureOut">
              <a:rPr lang="nl-NL" smtClean="0"/>
              <a:pPr/>
              <a:t>02-03-2025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05E2A8F-01C1-4256-80B6-FDC4C5BFAE0C}" type="slidenum">
              <a:rPr lang="nl-NL" smtClean="0"/>
              <a:pPr/>
              <a:t>‹#›</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5487670" y="213609"/>
            <a:ext cx="1703070" cy="4551186"/>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378461" y="213609"/>
            <a:ext cx="4983057" cy="4551186"/>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F636E1E-5DA8-44B4-845C-52514CD2158D}" type="datetimeFigureOut">
              <a:rPr lang="nl-NL" smtClean="0"/>
              <a:pPr/>
              <a:t>02-03-2025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05E2A8F-01C1-4256-80B6-FDC4C5BFAE0C}"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378460" y="213607"/>
            <a:ext cx="6812280" cy="889000"/>
          </a:xfrm>
          <a:prstGeom prst="rect">
            <a:avLst/>
          </a:prstGeom>
        </p:spPr>
        <p:txBody>
          <a:bodyPr lIns="73728" tIns="36864" rIns="73728" bIns="36864"/>
          <a:lstStyle/>
          <a:p>
            <a:r>
              <a:rPr lang="nl-NL"/>
              <a:t>Titelstijl van model bewerken</a:t>
            </a:r>
          </a:p>
        </p:txBody>
      </p:sp>
      <p:sp>
        <p:nvSpPr>
          <p:cNvPr id="3" name="Tijdelijke aanduiding voor inhoud 2"/>
          <p:cNvSpPr>
            <a:spLocks noGrp="1"/>
          </p:cNvSpPr>
          <p:nvPr>
            <p:ph idx="1"/>
          </p:nvPr>
        </p:nvSpPr>
        <p:spPr>
          <a:xfrm>
            <a:off x="378460" y="1244601"/>
            <a:ext cx="6812280" cy="3520193"/>
          </a:xfrm>
          <a:prstGeom prst="rect">
            <a:avLst/>
          </a:prstGeom>
        </p:spPr>
        <p:txBody>
          <a:bodyPr lIns="73728" tIns="36864" rIns="73728" bIns="36864"/>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378460" y="4943828"/>
            <a:ext cx="1766147" cy="283986"/>
          </a:xfrm>
          <a:prstGeom prst="rect">
            <a:avLst/>
          </a:prstGeom>
        </p:spPr>
        <p:txBody>
          <a:bodyPr lIns="73728" tIns="36864" rIns="73728" bIns="36864"/>
          <a:lstStyle/>
          <a:p>
            <a:fld id="{6F636E1E-5DA8-44B4-845C-52514CD2158D}" type="datetimeFigureOut">
              <a:rPr lang="nl-NL" smtClean="0"/>
              <a:pPr/>
              <a:t>02-03-2025</a:t>
            </a:fld>
            <a:endParaRPr lang="nl-NL"/>
          </a:p>
        </p:txBody>
      </p:sp>
      <p:sp>
        <p:nvSpPr>
          <p:cNvPr id="5" name="Tijdelijke aanduiding voor voettekst 4"/>
          <p:cNvSpPr>
            <a:spLocks noGrp="1"/>
          </p:cNvSpPr>
          <p:nvPr>
            <p:ph type="ftr" sz="quarter" idx="11"/>
          </p:nvPr>
        </p:nvSpPr>
        <p:spPr>
          <a:xfrm>
            <a:off x="2586144" y="4943828"/>
            <a:ext cx="2396913" cy="283986"/>
          </a:xfrm>
          <a:prstGeom prst="rect">
            <a:avLst/>
          </a:prstGeom>
        </p:spPr>
        <p:txBody>
          <a:bodyPr lIns="73728" tIns="36864" rIns="73728" bIns="36864"/>
          <a:lstStyle/>
          <a:p>
            <a:endParaRPr lang="nl-NL"/>
          </a:p>
        </p:txBody>
      </p:sp>
      <p:sp>
        <p:nvSpPr>
          <p:cNvPr id="6" name="Tijdelijke aanduiding voor dianummer 5"/>
          <p:cNvSpPr>
            <a:spLocks noGrp="1"/>
          </p:cNvSpPr>
          <p:nvPr>
            <p:ph type="sldNum" sz="quarter" idx="12"/>
          </p:nvPr>
        </p:nvSpPr>
        <p:spPr>
          <a:xfrm>
            <a:off x="5424593" y="4943828"/>
            <a:ext cx="1766147" cy="283986"/>
          </a:xfrm>
          <a:prstGeom prst="rect">
            <a:avLst/>
          </a:prstGeom>
        </p:spPr>
        <p:txBody>
          <a:bodyPr lIns="73728" tIns="36864" rIns="73728" bIns="36864"/>
          <a:lstStyle/>
          <a:p>
            <a:fld id="{D05E2A8F-01C1-4256-80B6-FDC4C5BFAE0C}" type="slidenum">
              <a:rPr lang="nl-NL" smtClean="0"/>
              <a:pPr/>
              <a:t>‹#›</a:t>
            </a:fld>
            <a:endParaRPr lang="nl-NL"/>
          </a:p>
        </p:txBody>
      </p:sp>
      <p:sp>
        <p:nvSpPr>
          <p:cNvPr id="7" name="object 4"/>
          <p:cNvSpPr/>
          <p:nvPr userDrawn="1"/>
        </p:nvSpPr>
        <p:spPr>
          <a:xfrm>
            <a:off x="279400" y="152400"/>
            <a:ext cx="1104544" cy="515251"/>
          </a:xfrm>
          <a:custGeom>
            <a:avLst/>
            <a:gdLst/>
            <a:ahLst/>
            <a:cxnLst/>
            <a:rect l="l" t="t" r="r" b="b"/>
            <a:pathLst>
              <a:path w="1104544" h="515251">
                <a:moveTo>
                  <a:pt x="348221" y="0"/>
                </a:moveTo>
                <a:lnTo>
                  <a:pt x="512089" y="4724"/>
                </a:lnTo>
                <a:lnTo>
                  <a:pt x="430161" y="67754"/>
                </a:lnTo>
                <a:lnTo>
                  <a:pt x="623963" y="92964"/>
                </a:lnTo>
                <a:lnTo>
                  <a:pt x="726389" y="12611"/>
                </a:lnTo>
                <a:lnTo>
                  <a:pt x="1104544" y="23634"/>
                </a:lnTo>
                <a:lnTo>
                  <a:pt x="800442" y="222173"/>
                </a:lnTo>
                <a:lnTo>
                  <a:pt x="647598" y="193814"/>
                </a:lnTo>
                <a:lnTo>
                  <a:pt x="438035" y="334048"/>
                </a:lnTo>
                <a:lnTo>
                  <a:pt x="557784" y="379742"/>
                </a:lnTo>
                <a:lnTo>
                  <a:pt x="348221" y="515251"/>
                </a:lnTo>
                <a:lnTo>
                  <a:pt x="190652" y="412826"/>
                </a:lnTo>
                <a:lnTo>
                  <a:pt x="264706" y="357682"/>
                </a:lnTo>
                <a:lnTo>
                  <a:pt x="141808" y="291503"/>
                </a:lnTo>
                <a:lnTo>
                  <a:pt x="83502" y="341922"/>
                </a:lnTo>
                <a:lnTo>
                  <a:pt x="0" y="289928"/>
                </a:lnTo>
                <a:lnTo>
                  <a:pt x="110286" y="196964"/>
                </a:lnTo>
                <a:lnTo>
                  <a:pt x="159143" y="220599"/>
                </a:lnTo>
                <a:lnTo>
                  <a:pt x="271018" y="126060"/>
                </a:lnTo>
                <a:lnTo>
                  <a:pt x="220586" y="105575"/>
                </a:lnTo>
                <a:lnTo>
                  <a:pt x="348221" y="0"/>
                </a:lnTo>
                <a:close/>
              </a:path>
            </a:pathLst>
          </a:custGeom>
          <a:ln w="10668">
            <a:solidFill>
              <a:srgbClr val="00B3A9"/>
            </a:solidFill>
          </a:ln>
        </p:spPr>
        <p:txBody>
          <a:bodyPr wrap="square" lIns="0" tIns="0" rIns="0" bIns="0" rtlCol="0">
            <a:noAutofit/>
          </a:bodyPr>
          <a:lstStyle/>
          <a:p>
            <a:endParaRPr/>
          </a:p>
        </p:txBody>
      </p:sp>
      <p:sp>
        <p:nvSpPr>
          <p:cNvPr id="8" name="object 3"/>
          <p:cNvSpPr/>
          <p:nvPr userDrawn="1"/>
        </p:nvSpPr>
        <p:spPr>
          <a:xfrm>
            <a:off x="279400" y="152400"/>
            <a:ext cx="1104544" cy="515251"/>
          </a:xfrm>
          <a:prstGeom prst="rect">
            <a:avLst/>
          </a:prstGeom>
          <a:blipFill>
            <a:blip r:embed="rId2" cstate="print"/>
            <a:stretch>
              <a:fillRect/>
            </a:stretch>
          </a:blipFill>
        </p:spPr>
        <p:txBody>
          <a:bodyPr wrap="square" lIns="0" tIns="0" rIns="0" bIns="0" rtlCol="0">
            <a:noAutofit/>
          </a:bodyPr>
          <a:lstStyle/>
          <a:p>
            <a:r>
              <a:rPr lang="nl-NL" dirty="0"/>
              <a:t>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378460" y="213607"/>
            <a:ext cx="6812280" cy="889000"/>
          </a:xfrm>
          <a:prstGeom prst="rect">
            <a:avLst/>
          </a:prstGeom>
        </p:spPr>
        <p:txBody>
          <a:bodyPr lIns="73728" tIns="36864" rIns="73728" bIns="36864"/>
          <a:lstStyle/>
          <a:p>
            <a:r>
              <a:rPr lang="nl-NL"/>
              <a:t>Titelstijl van model bewerken</a:t>
            </a:r>
          </a:p>
        </p:txBody>
      </p:sp>
      <p:sp>
        <p:nvSpPr>
          <p:cNvPr id="3" name="Tijdelijke aanduiding voor datum 2"/>
          <p:cNvSpPr>
            <a:spLocks noGrp="1"/>
          </p:cNvSpPr>
          <p:nvPr>
            <p:ph type="dt" sz="half" idx="10"/>
          </p:nvPr>
        </p:nvSpPr>
        <p:spPr>
          <a:xfrm>
            <a:off x="378460" y="4943830"/>
            <a:ext cx="1766147" cy="283986"/>
          </a:xfrm>
          <a:prstGeom prst="rect">
            <a:avLst/>
          </a:prstGeom>
        </p:spPr>
        <p:txBody>
          <a:bodyPr lIns="73728" tIns="36864" rIns="73728" bIns="36864"/>
          <a:lstStyle/>
          <a:p>
            <a:fld id="{3F174943-8805-4876-A91A-8DB49698CD94}" type="datetime1">
              <a:rPr lang="nl-NL" smtClean="0">
                <a:solidFill>
                  <a:prstClr val="black">
                    <a:tint val="75000"/>
                  </a:prstClr>
                </a:solidFill>
              </a:rPr>
              <a:pPr/>
              <a:t>02-03-2025</a:t>
            </a:fld>
            <a:endParaRPr lang="nl-NL">
              <a:solidFill>
                <a:prstClr val="black">
                  <a:tint val="75000"/>
                </a:prstClr>
              </a:solidFill>
            </a:endParaRPr>
          </a:p>
        </p:txBody>
      </p:sp>
      <p:sp>
        <p:nvSpPr>
          <p:cNvPr id="4" name="Tijdelijke aanduiding voor voettekst 3"/>
          <p:cNvSpPr>
            <a:spLocks noGrp="1"/>
          </p:cNvSpPr>
          <p:nvPr>
            <p:ph type="ftr" sz="quarter" idx="11"/>
          </p:nvPr>
        </p:nvSpPr>
        <p:spPr>
          <a:xfrm>
            <a:off x="2586144" y="4943830"/>
            <a:ext cx="2396913" cy="283986"/>
          </a:xfrm>
          <a:prstGeom prst="rect">
            <a:avLst/>
          </a:prstGeom>
        </p:spPr>
        <p:txBody>
          <a:bodyPr lIns="73728" tIns="36864" rIns="73728" bIns="36864"/>
          <a:lstStyle/>
          <a:p>
            <a:r>
              <a:rPr lang="da-DK">
                <a:solidFill>
                  <a:prstClr val="black">
                    <a:tint val="75000"/>
                  </a:prstClr>
                </a:solidFill>
              </a:rPr>
              <a:t>HACCP voor leidinggevende</a:t>
            </a:r>
            <a:endParaRPr lang="nl-NL">
              <a:solidFill>
                <a:prstClr val="black">
                  <a:tint val="75000"/>
                </a:prstClr>
              </a:solidFill>
            </a:endParaRPr>
          </a:p>
        </p:txBody>
      </p:sp>
      <p:sp>
        <p:nvSpPr>
          <p:cNvPr id="5" name="Tijdelijke aanduiding voor dianummer 4"/>
          <p:cNvSpPr>
            <a:spLocks noGrp="1"/>
          </p:cNvSpPr>
          <p:nvPr>
            <p:ph type="sldNum" sz="quarter" idx="12"/>
          </p:nvPr>
        </p:nvSpPr>
        <p:spPr>
          <a:xfrm>
            <a:off x="5424593" y="4943830"/>
            <a:ext cx="1766147" cy="283986"/>
          </a:xfrm>
          <a:prstGeom prst="rect">
            <a:avLst/>
          </a:prstGeom>
        </p:spPr>
        <p:txBody>
          <a:bodyPr lIns="73728" tIns="36864" rIns="73728" bIns="36864"/>
          <a:lstStyle/>
          <a:p>
            <a:fld id="{405ED0BB-3F79-4572-B3F0-5E0CED59B5C4}"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4206837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567690" y="1656999"/>
            <a:ext cx="6433820" cy="1143353"/>
          </a:xfrm>
        </p:spPr>
        <p:txBody>
          <a:bodyPr/>
          <a:lstStyle/>
          <a:p>
            <a:r>
              <a:rPr lang="nl-NL"/>
              <a:t>Klik om de stijl te bewerken</a:t>
            </a:r>
          </a:p>
        </p:txBody>
      </p:sp>
      <p:sp>
        <p:nvSpPr>
          <p:cNvPr id="3" name="Ondertitel 2"/>
          <p:cNvSpPr>
            <a:spLocks noGrp="1"/>
          </p:cNvSpPr>
          <p:nvPr>
            <p:ph type="subTitle" idx="1"/>
          </p:nvPr>
        </p:nvSpPr>
        <p:spPr>
          <a:xfrm>
            <a:off x="1135380" y="3022600"/>
            <a:ext cx="5298440" cy="1363133"/>
          </a:xfrm>
        </p:spPr>
        <p:txBody>
          <a:bodyPr/>
          <a:lstStyle>
            <a:lvl1pPr marL="0" indent="0" algn="ctr">
              <a:buNone/>
              <a:defRPr>
                <a:solidFill>
                  <a:schemeClr val="tx1">
                    <a:tint val="75000"/>
                  </a:schemeClr>
                </a:solidFill>
              </a:defRPr>
            </a:lvl1pPr>
            <a:lvl2pPr marL="368600" indent="0" algn="ctr">
              <a:buNone/>
              <a:defRPr>
                <a:solidFill>
                  <a:schemeClr val="tx1">
                    <a:tint val="75000"/>
                  </a:schemeClr>
                </a:solidFill>
              </a:defRPr>
            </a:lvl2pPr>
            <a:lvl3pPr marL="737202" indent="0" algn="ctr">
              <a:buNone/>
              <a:defRPr>
                <a:solidFill>
                  <a:schemeClr val="tx1">
                    <a:tint val="75000"/>
                  </a:schemeClr>
                </a:solidFill>
              </a:defRPr>
            </a:lvl3pPr>
            <a:lvl4pPr marL="1105803" indent="0" algn="ctr">
              <a:buNone/>
              <a:defRPr>
                <a:solidFill>
                  <a:schemeClr val="tx1">
                    <a:tint val="75000"/>
                  </a:schemeClr>
                </a:solidFill>
              </a:defRPr>
            </a:lvl4pPr>
            <a:lvl5pPr marL="1474403" indent="0" algn="ctr">
              <a:buNone/>
              <a:defRPr>
                <a:solidFill>
                  <a:schemeClr val="tx1">
                    <a:tint val="75000"/>
                  </a:schemeClr>
                </a:solidFill>
              </a:defRPr>
            </a:lvl5pPr>
            <a:lvl6pPr marL="1843004" indent="0" algn="ctr">
              <a:buNone/>
              <a:defRPr>
                <a:solidFill>
                  <a:schemeClr val="tx1">
                    <a:tint val="75000"/>
                  </a:schemeClr>
                </a:solidFill>
              </a:defRPr>
            </a:lvl6pPr>
            <a:lvl7pPr marL="2211604" indent="0" algn="ctr">
              <a:buNone/>
              <a:defRPr>
                <a:solidFill>
                  <a:schemeClr val="tx1">
                    <a:tint val="75000"/>
                  </a:schemeClr>
                </a:solidFill>
              </a:defRPr>
            </a:lvl7pPr>
            <a:lvl8pPr marL="2580206" indent="0" algn="ctr">
              <a:buNone/>
              <a:defRPr>
                <a:solidFill>
                  <a:schemeClr val="tx1">
                    <a:tint val="75000"/>
                  </a:schemeClr>
                </a:solidFill>
              </a:defRPr>
            </a:lvl8pPr>
            <a:lvl9pPr marL="2948806"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6F636E1E-5DA8-44B4-845C-52514CD2158D}" type="datetimeFigureOut">
              <a:rPr lang="nl-NL" smtClean="0"/>
              <a:pPr/>
              <a:t>02-03-2025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05E2A8F-01C1-4256-80B6-FDC4C5BFAE0C}"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F636E1E-5DA8-44B4-845C-52514CD2158D}" type="datetimeFigureOut">
              <a:rPr lang="nl-NL" smtClean="0"/>
              <a:pPr/>
              <a:t>02-03-2025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05E2A8F-01C1-4256-80B6-FDC4C5BFAE0C}"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97915" y="3427589"/>
            <a:ext cx="6433820" cy="1059392"/>
          </a:xfrm>
        </p:spPr>
        <p:txBody>
          <a:bodyPr anchor="t"/>
          <a:lstStyle>
            <a:lvl1pPr algn="l">
              <a:defRPr sz="3200" b="1" cap="all"/>
            </a:lvl1pPr>
          </a:lstStyle>
          <a:p>
            <a:r>
              <a:rPr lang="nl-NL"/>
              <a:t>Klik om de stijl te bewerken</a:t>
            </a:r>
          </a:p>
        </p:txBody>
      </p:sp>
      <p:sp>
        <p:nvSpPr>
          <p:cNvPr id="3" name="Tijdelijke aanduiding voor tekst 2"/>
          <p:cNvSpPr>
            <a:spLocks noGrp="1"/>
          </p:cNvSpPr>
          <p:nvPr>
            <p:ph type="body" idx="1"/>
          </p:nvPr>
        </p:nvSpPr>
        <p:spPr>
          <a:xfrm>
            <a:off x="597915" y="2260777"/>
            <a:ext cx="6433820" cy="1166812"/>
          </a:xfrm>
        </p:spPr>
        <p:txBody>
          <a:bodyPr anchor="b"/>
          <a:lstStyle>
            <a:lvl1pPr marL="0" indent="0">
              <a:buNone/>
              <a:defRPr sz="1600">
                <a:solidFill>
                  <a:schemeClr val="tx1">
                    <a:tint val="75000"/>
                  </a:schemeClr>
                </a:solidFill>
              </a:defRPr>
            </a:lvl1pPr>
            <a:lvl2pPr marL="368600" indent="0">
              <a:buNone/>
              <a:defRPr sz="1500">
                <a:solidFill>
                  <a:schemeClr val="tx1">
                    <a:tint val="75000"/>
                  </a:schemeClr>
                </a:solidFill>
              </a:defRPr>
            </a:lvl2pPr>
            <a:lvl3pPr marL="737202" indent="0">
              <a:buNone/>
              <a:defRPr sz="1300">
                <a:solidFill>
                  <a:schemeClr val="tx1">
                    <a:tint val="75000"/>
                  </a:schemeClr>
                </a:solidFill>
              </a:defRPr>
            </a:lvl3pPr>
            <a:lvl4pPr marL="1105803" indent="0">
              <a:buNone/>
              <a:defRPr sz="1100">
                <a:solidFill>
                  <a:schemeClr val="tx1">
                    <a:tint val="75000"/>
                  </a:schemeClr>
                </a:solidFill>
              </a:defRPr>
            </a:lvl4pPr>
            <a:lvl5pPr marL="1474403" indent="0">
              <a:buNone/>
              <a:defRPr sz="1100">
                <a:solidFill>
                  <a:schemeClr val="tx1">
                    <a:tint val="75000"/>
                  </a:schemeClr>
                </a:solidFill>
              </a:defRPr>
            </a:lvl5pPr>
            <a:lvl6pPr marL="1843004" indent="0">
              <a:buNone/>
              <a:defRPr sz="1100">
                <a:solidFill>
                  <a:schemeClr val="tx1">
                    <a:tint val="75000"/>
                  </a:schemeClr>
                </a:solidFill>
              </a:defRPr>
            </a:lvl6pPr>
            <a:lvl7pPr marL="2211604" indent="0">
              <a:buNone/>
              <a:defRPr sz="1100">
                <a:solidFill>
                  <a:schemeClr val="tx1">
                    <a:tint val="75000"/>
                  </a:schemeClr>
                </a:solidFill>
              </a:defRPr>
            </a:lvl7pPr>
            <a:lvl8pPr marL="2580206" indent="0">
              <a:buNone/>
              <a:defRPr sz="1100">
                <a:solidFill>
                  <a:schemeClr val="tx1">
                    <a:tint val="75000"/>
                  </a:schemeClr>
                </a:solidFill>
              </a:defRPr>
            </a:lvl8pPr>
            <a:lvl9pPr marL="2948806" indent="0">
              <a:buNone/>
              <a:defRPr sz="11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F636E1E-5DA8-44B4-845C-52514CD2158D}" type="datetimeFigureOut">
              <a:rPr lang="nl-NL" smtClean="0"/>
              <a:pPr/>
              <a:t>02-03-2025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05E2A8F-01C1-4256-80B6-FDC4C5BFAE0C}"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378460" y="1244601"/>
            <a:ext cx="3343063" cy="3520193"/>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3847678" y="1244601"/>
            <a:ext cx="3343063" cy="3520193"/>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F636E1E-5DA8-44B4-845C-52514CD2158D}" type="datetimeFigureOut">
              <a:rPr lang="nl-NL" smtClean="0"/>
              <a:pPr/>
              <a:t>02-03-2025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05E2A8F-01C1-4256-80B6-FDC4C5BFAE0C}"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378460" y="1193977"/>
            <a:ext cx="3344378" cy="497593"/>
          </a:xfrm>
        </p:spPr>
        <p:txBody>
          <a:bodyPr anchor="b"/>
          <a:lstStyle>
            <a:lvl1pPr marL="0" indent="0">
              <a:buNone/>
              <a:defRPr sz="1900" b="1"/>
            </a:lvl1pPr>
            <a:lvl2pPr marL="368600" indent="0">
              <a:buNone/>
              <a:defRPr sz="1600" b="1"/>
            </a:lvl2pPr>
            <a:lvl3pPr marL="737202" indent="0">
              <a:buNone/>
              <a:defRPr sz="1500" b="1"/>
            </a:lvl3pPr>
            <a:lvl4pPr marL="1105803" indent="0">
              <a:buNone/>
              <a:defRPr sz="1300" b="1"/>
            </a:lvl4pPr>
            <a:lvl5pPr marL="1474403" indent="0">
              <a:buNone/>
              <a:defRPr sz="1300" b="1"/>
            </a:lvl5pPr>
            <a:lvl6pPr marL="1843004" indent="0">
              <a:buNone/>
              <a:defRPr sz="1300" b="1"/>
            </a:lvl6pPr>
            <a:lvl7pPr marL="2211604" indent="0">
              <a:buNone/>
              <a:defRPr sz="1300" b="1"/>
            </a:lvl7pPr>
            <a:lvl8pPr marL="2580206" indent="0">
              <a:buNone/>
              <a:defRPr sz="1300" b="1"/>
            </a:lvl8pPr>
            <a:lvl9pPr marL="2948806" indent="0">
              <a:buNone/>
              <a:defRPr sz="1300" b="1"/>
            </a:lvl9pPr>
          </a:lstStyle>
          <a:p>
            <a:pPr lvl="0"/>
            <a:r>
              <a:rPr lang="nl-NL"/>
              <a:t>Klik om de modelstijlen te bewerken</a:t>
            </a:r>
          </a:p>
        </p:txBody>
      </p:sp>
      <p:sp>
        <p:nvSpPr>
          <p:cNvPr id="4" name="Tijdelijke aanduiding voor inhoud 3"/>
          <p:cNvSpPr>
            <a:spLocks noGrp="1"/>
          </p:cNvSpPr>
          <p:nvPr>
            <p:ph sz="half" idx="2"/>
          </p:nvPr>
        </p:nvSpPr>
        <p:spPr>
          <a:xfrm>
            <a:off x="378460" y="1691569"/>
            <a:ext cx="3344378" cy="3073224"/>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3845049" y="1193977"/>
            <a:ext cx="3345692" cy="497593"/>
          </a:xfrm>
        </p:spPr>
        <p:txBody>
          <a:bodyPr anchor="b"/>
          <a:lstStyle>
            <a:lvl1pPr marL="0" indent="0">
              <a:buNone/>
              <a:defRPr sz="1900" b="1"/>
            </a:lvl1pPr>
            <a:lvl2pPr marL="368600" indent="0">
              <a:buNone/>
              <a:defRPr sz="1600" b="1"/>
            </a:lvl2pPr>
            <a:lvl3pPr marL="737202" indent="0">
              <a:buNone/>
              <a:defRPr sz="1500" b="1"/>
            </a:lvl3pPr>
            <a:lvl4pPr marL="1105803" indent="0">
              <a:buNone/>
              <a:defRPr sz="1300" b="1"/>
            </a:lvl4pPr>
            <a:lvl5pPr marL="1474403" indent="0">
              <a:buNone/>
              <a:defRPr sz="1300" b="1"/>
            </a:lvl5pPr>
            <a:lvl6pPr marL="1843004" indent="0">
              <a:buNone/>
              <a:defRPr sz="1300" b="1"/>
            </a:lvl6pPr>
            <a:lvl7pPr marL="2211604" indent="0">
              <a:buNone/>
              <a:defRPr sz="1300" b="1"/>
            </a:lvl7pPr>
            <a:lvl8pPr marL="2580206" indent="0">
              <a:buNone/>
              <a:defRPr sz="1300" b="1"/>
            </a:lvl8pPr>
            <a:lvl9pPr marL="2948806" indent="0">
              <a:buNone/>
              <a:defRPr sz="1300" b="1"/>
            </a:lvl9pPr>
          </a:lstStyle>
          <a:p>
            <a:pPr lvl="0"/>
            <a:r>
              <a:rPr lang="nl-NL"/>
              <a:t>Klik om de modelstijlen te bewerken</a:t>
            </a:r>
          </a:p>
        </p:txBody>
      </p:sp>
      <p:sp>
        <p:nvSpPr>
          <p:cNvPr id="6" name="Tijdelijke aanduiding voor inhoud 5"/>
          <p:cNvSpPr>
            <a:spLocks noGrp="1"/>
          </p:cNvSpPr>
          <p:nvPr>
            <p:ph sz="quarter" idx="4"/>
          </p:nvPr>
        </p:nvSpPr>
        <p:spPr>
          <a:xfrm>
            <a:off x="3845049" y="1691569"/>
            <a:ext cx="3345692" cy="3073224"/>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F636E1E-5DA8-44B4-845C-52514CD2158D}" type="datetimeFigureOut">
              <a:rPr lang="nl-NL" smtClean="0"/>
              <a:pPr/>
              <a:t>02-03-2025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05E2A8F-01C1-4256-80B6-FDC4C5BFAE0C}"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F636E1E-5DA8-44B4-845C-52514CD2158D}" type="datetimeFigureOut">
              <a:rPr lang="nl-NL" smtClean="0"/>
              <a:pPr/>
              <a:t>02-03-2025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05E2A8F-01C1-4256-80B6-FDC4C5BFAE0C}"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8460" y="213607"/>
            <a:ext cx="6812280" cy="889000"/>
          </a:xfrm>
          <a:prstGeom prst="rect">
            <a:avLst/>
          </a:prstGeom>
        </p:spPr>
        <p:txBody>
          <a:bodyPr vert="horz" lIns="73728" tIns="36864" rIns="73728" bIns="36864" rtlCol="0" anchor="ctr">
            <a:normAutofit/>
          </a:bodyPr>
          <a:lstStyle/>
          <a:p>
            <a:r>
              <a:rPr lang="nl-NL"/>
              <a:t>Klik om de stijl te bewerken</a:t>
            </a:r>
          </a:p>
        </p:txBody>
      </p:sp>
      <p:sp>
        <p:nvSpPr>
          <p:cNvPr id="3" name="Tijdelijke aanduiding voor tekst 2"/>
          <p:cNvSpPr>
            <a:spLocks noGrp="1"/>
          </p:cNvSpPr>
          <p:nvPr>
            <p:ph type="body" idx="1"/>
          </p:nvPr>
        </p:nvSpPr>
        <p:spPr>
          <a:xfrm>
            <a:off x="378460" y="1244601"/>
            <a:ext cx="6812280" cy="3520193"/>
          </a:xfrm>
          <a:prstGeom prst="rect">
            <a:avLst/>
          </a:prstGeom>
        </p:spPr>
        <p:txBody>
          <a:bodyPr vert="horz" lIns="73728" tIns="36864" rIns="73728" bIns="36864"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378460" y="4943828"/>
            <a:ext cx="1766147" cy="283986"/>
          </a:xfrm>
          <a:prstGeom prst="rect">
            <a:avLst/>
          </a:prstGeom>
        </p:spPr>
        <p:txBody>
          <a:bodyPr vert="horz" lIns="73728" tIns="36864" rIns="73728" bIns="36864" rtlCol="0" anchor="ctr"/>
          <a:lstStyle>
            <a:lvl1pPr algn="l">
              <a:defRPr sz="1000">
                <a:solidFill>
                  <a:schemeClr val="tx1">
                    <a:tint val="75000"/>
                  </a:schemeClr>
                </a:solidFill>
              </a:defRPr>
            </a:lvl1pPr>
          </a:lstStyle>
          <a:p>
            <a:fld id="{6F636E1E-5DA8-44B4-845C-52514CD2158D}" type="datetimeFigureOut">
              <a:rPr lang="nl-NL" smtClean="0"/>
              <a:pPr/>
              <a:t>02-03-2025</a:t>
            </a:fld>
            <a:endParaRPr lang="nl-NL"/>
          </a:p>
        </p:txBody>
      </p:sp>
      <p:sp>
        <p:nvSpPr>
          <p:cNvPr id="5" name="Tijdelijke aanduiding voor voettekst 4"/>
          <p:cNvSpPr>
            <a:spLocks noGrp="1"/>
          </p:cNvSpPr>
          <p:nvPr>
            <p:ph type="ftr" sz="quarter" idx="3"/>
          </p:nvPr>
        </p:nvSpPr>
        <p:spPr>
          <a:xfrm>
            <a:off x="2586144" y="4943828"/>
            <a:ext cx="2396913" cy="283986"/>
          </a:xfrm>
          <a:prstGeom prst="rect">
            <a:avLst/>
          </a:prstGeom>
        </p:spPr>
        <p:txBody>
          <a:bodyPr vert="horz" lIns="73728" tIns="36864" rIns="73728" bIns="36864" rtlCol="0" anchor="ctr"/>
          <a:lstStyle>
            <a:lvl1pPr algn="ctr">
              <a:defRPr sz="10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5424593" y="4943828"/>
            <a:ext cx="1766147" cy="283986"/>
          </a:xfrm>
          <a:prstGeom prst="rect">
            <a:avLst/>
          </a:prstGeom>
        </p:spPr>
        <p:txBody>
          <a:bodyPr vert="horz" lIns="73728" tIns="36864" rIns="73728" bIns="36864" rtlCol="0" anchor="ctr"/>
          <a:lstStyle>
            <a:lvl1pPr algn="r">
              <a:defRPr sz="1000">
                <a:solidFill>
                  <a:schemeClr val="tx1">
                    <a:tint val="75000"/>
                  </a:schemeClr>
                </a:solidFill>
              </a:defRPr>
            </a:lvl1pPr>
          </a:lstStyle>
          <a:p>
            <a:fld id="{D05E2A8F-01C1-4256-80B6-FDC4C5BFAE0C}" type="slidenum">
              <a:rPr lang="nl-NL" smtClean="0"/>
              <a:pPr/>
              <a:t>‹#›</a:t>
            </a:fld>
            <a:endParaRPr lang="nl-NL"/>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defTabSz="737281" rtl="0" eaLnBrk="1" latinLnBrk="0" hangingPunct="1">
        <a:spcBef>
          <a:spcPct val="0"/>
        </a:spcBef>
        <a:buNone/>
        <a:defRPr sz="3500" kern="1200">
          <a:solidFill>
            <a:schemeClr val="tx1"/>
          </a:solidFill>
          <a:latin typeface="+mj-lt"/>
          <a:ea typeface="+mj-ea"/>
          <a:cs typeface="+mj-cs"/>
        </a:defRPr>
      </a:lvl1pPr>
    </p:titleStyle>
    <p:bodyStyle>
      <a:lvl1pPr marL="276480" indent="-276480" algn="l" defTabSz="737281"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599041" indent="-230400" algn="l" defTabSz="737281" rtl="0" eaLnBrk="1" latinLnBrk="0" hangingPunct="1">
        <a:spcBef>
          <a:spcPct val="20000"/>
        </a:spcBef>
        <a:buFont typeface="Arial" pitchFamily="34" charset="0"/>
        <a:buChar char="–"/>
        <a:defRPr sz="2300" kern="1200">
          <a:solidFill>
            <a:schemeClr val="tx1"/>
          </a:solidFill>
          <a:latin typeface="+mn-lt"/>
          <a:ea typeface="+mn-ea"/>
          <a:cs typeface="+mn-cs"/>
        </a:defRPr>
      </a:lvl2pPr>
      <a:lvl3pPr marL="921601" indent="-184320" algn="l" defTabSz="737281"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90241" indent="-184320" algn="l" defTabSz="737281"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58882" indent="-184320" algn="l" defTabSz="737281"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027522" indent="-184320" algn="l" defTabSz="737281"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96162" indent="-184320" algn="l" defTabSz="737281"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64803" indent="-184320" algn="l" defTabSz="737281"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33443" indent="-184320" algn="l" defTabSz="737281"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nl-NL"/>
      </a:defPPr>
      <a:lvl1pPr marL="0" algn="l" defTabSz="737281" rtl="0" eaLnBrk="1" latinLnBrk="0" hangingPunct="1">
        <a:defRPr sz="1500" kern="1200">
          <a:solidFill>
            <a:schemeClr val="tx1"/>
          </a:solidFill>
          <a:latin typeface="+mn-lt"/>
          <a:ea typeface="+mn-ea"/>
          <a:cs typeface="+mn-cs"/>
        </a:defRPr>
      </a:lvl1pPr>
      <a:lvl2pPr marL="368640" algn="l" defTabSz="737281" rtl="0" eaLnBrk="1" latinLnBrk="0" hangingPunct="1">
        <a:defRPr sz="1500" kern="1200">
          <a:solidFill>
            <a:schemeClr val="tx1"/>
          </a:solidFill>
          <a:latin typeface="+mn-lt"/>
          <a:ea typeface="+mn-ea"/>
          <a:cs typeface="+mn-cs"/>
        </a:defRPr>
      </a:lvl2pPr>
      <a:lvl3pPr marL="737281" algn="l" defTabSz="737281" rtl="0" eaLnBrk="1" latinLnBrk="0" hangingPunct="1">
        <a:defRPr sz="1500" kern="1200">
          <a:solidFill>
            <a:schemeClr val="tx1"/>
          </a:solidFill>
          <a:latin typeface="+mn-lt"/>
          <a:ea typeface="+mn-ea"/>
          <a:cs typeface="+mn-cs"/>
        </a:defRPr>
      </a:lvl3pPr>
      <a:lvl4pPr marL="1105921" algn="l" defTabSz="737281" rtl="0" eaLnBrk="1" latinLnBrk="0" hangingPunct="1">
        <a:defRPr sz="1500" kern="1200">
          <a:solidFill>
            <a:schemeClr val="tx1"/>
          </a:solidFill>
          <a:latin typeface="+mn-lt"/>
          <a:ea typeface="+mn-ea"/>
          <a:cs typeface="+mn-cs"/>
        </a:defRPr>
      </a:lvl4pPr>
      <a:lvl5pPr marL="1474561" algn="l" defTabSz="737281" rtl="0" eaLnBrk="1" latinLnBrk="0" hangingPunct="1">
        <a:defRPr sz="1500" kern="1200">
          <a:solidFill>
            <a:schemeClr val="tx1"/>
          </a:solidFill>
          <a:latin typeface="+mn-lt"/>
          <a:ea typeface="+mn-ea"/>
          <a:cs typeface="+mn-cs"/>
        </a:defRPr>
      </a:lvl5pPr>
      <a:lvl6pPr marL="1843202" algn="l" defTabSz="737281" rtl="0" eaLnBrk="1" latinLnBrk="0" hangingPunct="1">
        <a:defRPr sz="1500" kern="1200">
          <a:solidFill>
            <a:schemeClr val="tx1"/>
          </a:solidFill>
          <a:latin typeface="+mn-lt"/>
          <a:ea typeface="+mn-ea"/>
          <a:cs typeface="+mn-cs"/>
        </a:defRPr>
      </a:lvl6pPr>
      <a:lvl7pPr marL="2211842" algn="l" defTabSz="737281" rtl="0" eaLnBrk="1" latinLnBrk="0" hangingPunct="1">
        <a:defRPr sz="1500" kern="1200">
          <a:solidFill>
            <a:schemeClr val="tx1"/>
          </a:solidFill>
          <a:latin typeface="+mn-lt"/>
          <a:ea typeface="+mn-ea"/>
          <a:cs typeface="+mn-cs"/>
        </a:defRPr>
      </a:lvl7pPr>
      <a:lvl8pPr marL="2580483" algn="l" defTabSz="737281" rtl="0" eaLnBrk="1" latinLnBrk="0" hangingPunct="1">
        <a:defRPr sz="1500" kern="1200">
          <a:solidFill>
            <a:schemeClr val="tx1"/>
          </a:solidFill>
          <a:latin typeface="+mn-lt"/>
          <a:ea typeface="+mn-ea"/>
          <a:cs typeface="+mn-cs"/>
        </a:defRPr>
      </a:lvl8pPr>
      <a:lvl9pPr marL="2949123" algn="l" defTabSz="73728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sp>
        <p:nvSpPr>
          <p:cNvPr id="3" name="Tijdelijke aanduiding voor inhoud 2"/>
          <p:cNvSpPr>
            <a:spLocks noGrp="1"/>
          </p:cNvSpPr>
          <p:nvPr>
            <p:ph idx="1"/>
          </p:nvPr>
        </p:nvSpPr>
        <p:spPr/>
        <p:txBody>
          <a:bodyPr/>
          <a:lstStyle/>
          <a:p>
            <a:pPr marL="0" indent="0" algn="ctr">
              <a:buNone/>
            </a:pPr>
            <a:r>
              <a:rPr lang="en-GB" b="1" dirty="0">
                <a:solidFill>
                  <a:srgbClr val="0FCBC2"/>
                </a:solidFill>
              </a:rPr>
              <a:t>360 Degrees Feedback</a:t>
            </a:r>
          </a:p>
        </p:txBody>
      </p:sp>
    </p:spTree>
    <p:extLst>
      <p:ext uri="{BB962C8B-B14F-4D97-AF65-F5344CB8AC3E}">
        <p14:creationId xmlns:p14="http://schemas.microsoft.com/office/powerpoint/2010/main" val="1127754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4000" b="1" dirty="0">
                <a:solidFill>
                  <a:srgbClr val="0FCBC2"/>
                </a:solidFill>
              </a:rPr>
              <a:t>1. Working group</a:t>
            </a:r>
          </a:p>
        </p:txBody>
      </p:sp>
      <p:sp>
        <p:nvSpPr>
          <p:cNvPr id="3" name="Tijdelijke aanduiding voor inhoud 2"/>
          <p:cNvSpPr>
            <a:spLocks noGrp="1"/>
          </p:cNvSpPr>
          <p:nvPr>
            <p:ph idx="1"/>
          </p:nvPr>
        </p:nvSpPr>
        <p:spPr>
          <a:xfrm>
            <a:off x="220133" y="1102607"/>
            <a:ext cx="7162799" cy="4089399"/>
          </a:xfrm>
        </p:spPr>
        <p:txBody>
          <a:bodyPr/>
          <a:lstStyle/>
          <a:p>
            <a:pPr marL="0" indent="0">
              <a:buNone/>
            </a:pPr>
            <a:r>
              <a:rPr lang="en-GB" dirty="0"/>
              <a:t>Procedure</a:t>
            </a:r>
          </a:p>
          <a:p>
            <a:r>
              <a:rPr lang="en-GB" sz="2000" dirty="0"/>
              <a:t>Who gets results, how answered? How long stored?</a:t>
            </a:r>
          </a:p>
          <a:p>
            <a:r>
              <a:rPr lang="en-GB" sz="2000" dirty="0"/>
              <a:t>Who has the right to see results?</a:t>
            </a:r>
          </a:p>
          <a:p>
            <a:r>
              <a:rPr lang="en-GB" sz="2000" dirty="0"/>
              <a:t>Who selects feedback givers (no nepotism)</a:t>
            </a:r>
          </a:p>
          <a:p>
            <a:r>
              <a:rPr lang="en-GB" sz="2000" dirty="0"/>
              <a:t>Equal questions for everybody</a:t>
            </a:r>
          </a:p>
          <a:p>
            <a:r>
              <a:rPr lang="en-GB" sz="2000" dirty="0"/>
              <a:t>How often? When?</a:t>
            </a:r>
          </a:p>
          <a:p>
            <a:r>
              <a:rPr lang="en-GB" sz="2000" dirty="0"/>
              <a:t>Who gathers the information?</a:t>
            </a:r>
          </a:p>
          <a:p>
            <a:r>
              <a:rPr lang="en-GB" sz="2000" dirty="0"/>
              <a:t>What is the relation with interview-cycle?</a:t>
            </a:r>
          </a:p>
          <a:p>
            <a:r>
              <a:rPr lang="en-GB" sz="2000" dirty="0"/>
              <a:t>Start small, pilot; start positive</a:t>
            </a:r>
          </a:p>
          <a:p>
            <a:endParaRPr lang="en-GB" sz="2400" dirty="0"/>
          </a:p>
          <a:p>
            <a:endParaRPr lang="en-GB" sz="2400" dirty="0"/>
          </a:p>
          <a:p>
            <a:endParaRPr lang="en-GB" sz="2400" dirty="0"/>
          </a:p>
          <a:p>
            <a:pPr marL="0" indent="0">
              <a:buNone/>
            </a:pPr>
            <a:endParaRPr lang="en-GB" dirty="0"/>
          </a:p>
        </p:txBody>
      </p:sp>
    </p:spTree>
    <p:extLst>
      <p:ext uri="{BB962C8B-B14F-4D97-AF65-F5344CB8AC3E}">
        <p14:creationId xmlns:p14="http://schemas.microsoft.com/office/powerpoint/2010/main" val="4206968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4000" b="1" dirty="0">
                <a:solidFill>
                  <a:srgbClr val="0FCBC2"/>
                </a:solidFill>
              </a:rPr>
              <a:t>Pilot</a:t>
            </a:r>
          </a:p>
        </p:txBody>
      </p:sp>
      <p:sp>
        <p:nvSpPr>
          <p:cNvPr id="3" name="Tijdelijke aanduiding voor inhoud 2"/>
          <p:cNvSpPr>
            <a:spLocks noGrp="1"/>
          </p:cNvSpPr>
          <p:nvPr>
            <p:ph idx="1"/>
          </p:nvPr>
        </p:nvSpPr>
        <p:spPr>
          <a:xfrm>
            <a:off x="378460" y="1244601"/>
            <a:ext cx="6812280" cy="2158999"/>
          </a:xfrm>
        </p:spPr>
        <p:txBody>
          <a:bodyPr/>
          <a:lstStyle/>
          <a:p>
            <a:r>
              <a:rPr lang="en-GB" dirty="0"/>
              <a:t>Start with those who volunteer and ask for feedback!!!!</a:t>
            </a:r>
          </a:p>
          <a:p>
            <a:r>
              <a:rPr lang="en-GB" dirty="0"/>
              <a:t>Top manager too! Sit in the hot chair yourself first!!!!</a:t>
            </a:r>
          </a:p>
          <a:p>
            <a:endParaRPr lang="en-GB" dirty="0"/>
          </a:p>
        </p:txBody>
      </p:sp>
      <p:pic>
        <p:nvPicPr>
          <p:cNvPr id="4" name="Afbeelding 3"/>
          <p:cNvPicPr>
            <a:picLocks noChangeAspect="1"/>
          </p:cNvPicPr>
          <p:nvPr/>
        </p:nvPicPr>
        <p:blipFill>
          <a:blip r:embed="rId2"/>
          <a:stretch>
            <a:fillRect/>
          </a:stretch>
        </p:blipFill>
        <p:spPr>
          <a:xfrm>
            <a:off x="3775669" y="2963333"/>
            <a:ext cx="2849497" cy="2057399"/>
          </a:xfrm>
          <a:prstGeom prst="rect">
            <a:avLst/>
          </a:prstGeom>
        </p:spPr>
      </p:pic>
    </p:spTree>
    <p:extLst>
      <p:ext uri="{BB962C8B-B14F-4D97-AF65-F5344CB8AC3E}">
        <p14:creationId xmlns:p14="http://schemas.microsoft.com/office/powerpoint/2010/main" val="3182917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solidFill>
                  <a:srgbClr val="0FCBC2"/>
                </a:solidFill>
              </a:rPr>
              <a:t>2. Develop Q</a:t>
            </a:r>
          </a:p>
        </p:txBody>
      </p:sp>
      <p:sp>
        <p:nvSpPr>
          <p:cNvPr id="3" name="Tijdelijke aanduiding voor inhoud 2"/>
          <p:cNvSpPr>
            <a:spLocks noGrp="1"/>
          </p:cNvSpPr>
          <p:nvPr>
            <p:ph idx="1"/>
          </p:nvPr>
        </p:nvSpPr>
        <p:spPr/>
        <p:txBody>
          <a:bodyPr/>
          <a:lstStyle/>
          <a:p>
            <a:r>
              <a:rPr lang="en-GB" sz="2400" dirty="0"/>
              <a:t>Based on competences</a:t>
            </a:r>
          </a:p>
          <a:p>
            <a:r>
              <a:rPr lang="en-GB" sz="2400" dirty="0"/>
              <a:t>Put in to questions</a:t>
            </a:r>
          </a:p>
          <a:p>
            <a:r>
              <a:rPr lang="en-GB" sz="2400" dirty="0"/>
              <a:t>Open or closed?</a:t>
            </a:r>
          </a:p>
          <a:p>
            <a:r>
              <a:rPr lang="en-GB" sz="2400" dirty="0"/>
              <a:t>Decide on answering possibilities</a:t>
            </a:r>
          </a:p>
          <a:p>
            <a:pPr marL="0" indent="0">
              <a:buNone/>
            </a:pPr>
            <a:r>
              <a:rPr lang="en-GB" sz="2400" dirty="0"/>
              <a:t>     (</a:t>
            </a:r>
            <a:r>
              <a:rPr lang="en-GB" sz="2400" dirty="0" err="1"/>
              <a:t>Likert</a:t>
            </a:r>
            <a:r>
              <a:rPr lang="en-GB" sz="2400" dirty="0"/>
              <a:t>-scale totally agree, agree, sometimes, not</a:t>
            </a:r>
          </a:p>
          <a:p>
            <a:pPr marL="0" indent="0">
              <a:buNone/>
            </a:pPr>
            <a:r>
              <a:rPr lang="en-GB" sz="2400" dirty="0"/>
              <a:t>     agree, totally disagree, not applicable)</a:t>
            </a:r>
          </a:p>
          <a:p>
            <a:r>
              <a:rPr lang="en-GB" sz="2400" dirty="0"/>
              <a:t>Use valid and reliable questions</a:t>
            </a:r>
          </a:p>
          <a:p>
            <a:r>
              <a:rPr lang="en-GB" sz="2400" dirty="0"/>
              <a:t>No consequences </a:t>
            </a:r>
            <a:r>
              <a:rPr lang="en-GB" sz="2400"/>
              <a:t>for salary (yet)</a:t>
            </a:r>
            <a:endParaRPr lang="en-GB" sz="2400" dirty="0"/>
          </a:p>
          <a:p>
            <a:endParaRPr lang="en-GB" sz="2400" dirty="0"/>
          </a:p>
        </p:txBody>
      </p:sp>
    </p:spTree>
    <p:extLst>
      <p:ext uri="{BB962C8B-B14F-4D97-AF65-F5344CB8AC3E}">
        <p14:creationId xmlns:p14="http://schemas.microsoft.com/office/powerpoint/2010/main" val="4241716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4000" b="1" dirty="0">
                <a:solidFill>
                  <a:srgbClr val="0FCBC2"/>
                </a:solidFill>
              </a:rPr>
              <a:t>Possible questions to ask</a:t>
            </a:r>
          </a:p>
        </p:txBody>
      </p:sp>
      <p:sp>
        <p:nvSpPr>
          <p:cNvPr id="4" name="Rechthoek 3"/>
          <p:cNvSpPr/>
          <p:nvPr/>
        </p:nvSpPr>
        <p:spPr>
          <a:xfrm>
            <a:off x="529183" y="1138802"/>
            <a:ext cx="6661557" cy="3139321"/>
          </a:xfrm>
          <a:prstGeom prst="rect">
            <a:avLst/>
          </a:prstGeom>
        </p:spPr>
        <p:txBody>
          <a:bodyPr wrap="square">
            <a:spAutoFit/>
          </a:bodyPr>
          <a:lstStyle/>
          <a:p>
            <a:endParaRPr lang="en-GB" dirty="0"/>
          </a:p>
          <a:p>
            <a:r>
              <a:rPr lang="en-GB" dirty="0"/>
              <a:t>How would you describe me?</a:t>
            </a:r>
          </a:p>
          <a:p>
            <a:r>
              <a:rPr lang="en-GB" dirty="0"/>
              <a:t>Where, do you think, are my </a:t>
            </a:r>
            <a:r>
              <a:rPr lang="en-GB" dirty="0" err="1"/>
              <a:t>strenghts</a:t>
            </a:r>
            <a:r>
              <a:rPr lang="en-GB" dirty="0"/>
              <a:t>?</a:t>
            </a:r>
          </a:p>
          <a:p>
            <a:r>
              <a:rPr lang="en-GB" dirty="0"/>
              <a:t>What do you value in my way of communicating?</a:t>
            </a:r>
          </a:p>
          <a:p>
            <a:r>
              <a:rPr lang="en-GB" dirty="0"/>
              <a:t>Can you describe a moment where I was in my element?</a:t>
            </a:r>
          </a:p>
          <a:p>
            <a:r>
              <a:rPr lang="en-GB" dirty="0"/>
              <a:t>If would recommend me for a job or assignment, what would you say?</a:t>
            </a:r>
          </a:p>
          <a:p>
            <a:r>
              <a:rPr lang="en-GB" dirty="0"/>
              <a:t>For what do you address me?</a:t>
            </a:r>
          </a:p>
          <a:p>
            <a:r>
              <a:rPr lang="en-GB" dirty="0"/>
              <a:t>What is my added value in the team?</a:t>
            </a:r>
          </a:p>
          <a:p>
            <a:r>
              <a:rPr lang="en-GB" dirty="0"/>
              <a:t>Where do you see room for improvement or development?  What would you like me to see doing?</a:t>
            </a:r>
          </a:p>
        </p:txBody>
      </p:sp>
    </p:spTree>
    <p:extLst>
      <p:ext uri="{BB962C8B-B14F-4D97-AF65-F5344CB8AC3E}">
        <p14:creationId xmlns:p14="http://schemas.microsoft.com/office/powerpoint/2010/main" val="997837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36038" y="385881"/>
            <a:ext cx="6062920" cy="4801315"/>
          </a:xfrm>
          <a:prstGeom prst="rect">
            <a:avLst/>
          </a:prstGeom>
        </p:spPr>
        <p:txBody>
          <a:bodyPr wrap="square">
            <a:spAutoFit/>
          </a:bodyPr>
          <a:lstStyle/>
          <a:p>
            <a:r>
              <a:rPr lang="en-GB" dirty="0"/>
              <a:t>Such questions could be:</a:t>
            </a:r>
          </a:p>
          <a:p>
            <a:r>
              <a:rPr lang="en-GB" dirty="0"/>
              <a:t> What would the person need to stop doing in order to be effective as a staff member?</a:t>
            </a:r>
          </a:p>
          <a:p>
            <a:r>
              <a:rPr lang="en-GB" dirty="0"/>
              <a:t> What would the person need to start doing in order to be effective as a staff member?</a:t>
            </a:r>
          </a:p>
          <a:p>
            <a:r>
              <a:rPr lang="en-GB" dirty="0"/>
              <a:t> What should the person continue doing in order to be effective as a staff member?</a:t>
            </a:r>
          </a:p>
          <a:p>
            <a:r>
              <a:rPr lang="en-GB" dirty="0"/>
              <a:t> What other feedback would you like to provide to this individual?</a:t>
            </a:r>
          </a:p>
          <a:p>
            <a:r>
              <a:rPr lang="en-GB" dirty="0"/>
              <a:t> Does the person have any particular strengths that might be overplayed at times? If so, please describe these and the impact they have when over-used.</a:t>
            </a:r>
          </a:p>
          <a:p>
            <a:r>
              <a:rPr lang="en-GB" dirty="0"/>
              <a:t> Do you have any further comments that you would like to add?</a:t>
            </a:r>
          </a:p>
          <a:p>
            <a:r>
              <a:rPr lang="en-GB" dirty="0"/>
              <a:t> If you could ask this person to do one thing (do more of, or do differently) in order to support you and enable you to do your job to the best of your ability, what would that be?</a:t>
            </a:r>
          </a:p>
        </p:txBody>
      </p:sp>
    </p:spTree>
    <p:extLst>
      <p:ext uri="{BB962C8B-B14F-4D97-AF65-F5344CB8AC3E}">
        <p14:creationId xmlns:p14="http://schemas.microsoft.com/office/powerpoint/2010/main" val="3148439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0" y="139700"/>
            <a:ext cx="7569200" cy="5046133"/>
          </a:xfrm>
          <a:prstGeom prst="rect">
            <a:avLst/>
          </a:prstGeom>
        </p:spPr>
      </p:pic>
    </p:spTree>
    <p:extLst>
      <p:ext uri="{BB962C8B-B14F-4D97-AF65-F5344CB8AC3E}">
        <p14:creationId xmlns:p14="http://schemas.microsoft.com/office/powerpoint/2010/main" val="3148439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253832" y="239970"/>
            <a:ext cx="6440906" cy="4524316"/>
          </a:xfrm>
          <a:prstGeom prst="rect">
            <a:avLst/>
          </a:prstGeom>
        </p:spPr>
        <p:txBody>
          <a:bodyPr wrap="square">
            <a:spAutoFit/>
          </a:bodyPr>
          <a:lstStyle/>
          <a:p>
            <a:r>
              <a:rPr lang="en-GB" i="1" dirty="0"/>
              <a:t>Leadership</a:t>
            </a:r>
          </a:p>
          <a:p>
            <a:endParaRPr lang="en-GB" dirty="0"/>
          </a:p>
          <a:p>
            <a:r>
              <a:rPr lang="en-GB" dirty="0"/>
              <a:t>Does this employee exhibit leadership qualities? 		</a:t>
            </a:r>
          </a:p>
          <a:p>
            <a:r>
              <a:rPr lang="en-GB" dirty="0"/>
              <a:t>If so, can you provide examples of how he positively contributes through his leadership?</a:t>
            </a:r>
          </a:p>
          <a:p>
            <a:r>
              <a:rPr lang="en-GB" dirty="0"/>
              <a:t>If not, how can the employee improve his leadership?</a:t>
            </a:r>
          </a:p>
          <a:p>
            <a:endParaRPr lang="en-GB" dirty="0"/>
          </a:p>
          <a:p>
            <a:r>
              <a:rPr lang="en-GB" i="1" dirty="0"/>
              <a:t>Interpersonal Skills</a:t>
            </a:r>
          </a:p>
          <a:p>
            <a:endParaRPr lang="en-GB" dirty="0"/>
          </a:p>
          <a:p>
            <a:r>
              <a:rPr lang="en-GB" dirty="0"/>
              <a:t>When this employee works with </a:t>
            </a:r>
            <a:r>
              <a:rPr lang="en-GB" dirty="0" err="1"/>
              <a:t>coworkers</a:t>
            </a:r>
            <a:r>
              <a:rPr lang="en-GB" dirty="0"/>
              <a:t>, what interpersonal skills does he demonstrate? Does the employee express empathy to co-workers and patients?</a:t>
            </a:r>
          </a:p>
          <a:p>
            <a:r>
              <a:rPr lang="en-GB" dirty="0"/>
              <a:t>Have you experienced any problems with him interpersonally?</a:t>
            </a:r>
          </a:p>
          <a:p>
            <a:r>
              <a:rPr lang="en-GB" dirty="0"/>
              <a:t>How would you recommend that the employee improves his interpersonal and relationship building skills?</a:t>
            </a:r>
          </a:p>
          <a:p>
            <a:endParaRPr lang="en-GB" dirty="0"/>
          </a:p>
        </p:txBody>
      </p:sp>
    </p:spTree>
    <p:extLst>
      <p:ext uri="{BB962C8B-B14F-4D97-AF65-F5344CB8AC3E}">
        <p14:creationId xmlns:p14="http://schemas.microsoft.com/office/powerpoint/2010/main" val="1663705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566281" y="262022"/>
            <a:ext cx="4810873" cy="5078314"/>
          </a:xfrm>
          <a:prstGeom prst="rect">
            <a:avLst/>
          </a:prstGeom>
        </p:spPr>
        <p:txBody>
          <a:bodyPr wrap="square">
            <a:spAutoFit/>
          </a:bodyPr>
          <a:lstStyle/>
          <a:p>
            <a:r>
              <a:rPr lang="en-GB" i="1" dirty="0"/>
              <a:t>Problem Solving</a:t>
            </a:r>
          </a:p>
          <a:p>
            <a:endParaRPr lang="en-GB" dirty="0"/>
          </a:p>
          <a:p>
            <a:r>
              <a:rPr lang="en-GB" dirty="0"/>
              <a:t>Does the employee effectively solve problems? If so, what are the skills that he has demonstrated in solving problems and arriving at solutions and improvements? If less than proficient in problem solving, in what areas of problem-solving would you recommend that the employee work to be able to improve his skills?</a:t>
            </a:r>
          </a:p>
          <a:p>
            <a:endParaRPr lang="en-GB" dirty="0"/>
          </a:p>
          <a:p>
            <a:r>
              <a:rPr lang="en-GB" i="1" dirty="0"/>
              <a:t>Motivation</a:t>
            </a:r>
          </a:p>
          <a:p>
            <a:endParaRPr lang="en-GB" i="1" dirty="0"/>
          </a:p>
          <a:p>
            <a:r>
              <a:rPr lang="en-GB" dirty="0"/>
              <a:t>Does the employee appear to be motivated by his work?  How does the employee demonstrate that he is motivated and committed to success in the company? Have you experienced any difficulties with the level of the employee’s motivation?</a:t>
            </a:r>
          </a:p>
          <a:p>
            <a:endParaRPr lang="en-GB" dirty="0"/>
          </a:p>
        </p:txBody>
      </p:sp>
    </p:spTree>
    <p:extLst>
      <p:ext uri="{BB962C8B-B14F-4D97-AF65-F5344CB8AC3E}">
        <p14:creationId xmlns:p14="http://schemas.microsoft.com/office/powerpoint/2010/main" val="3990440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892300" y="543342"/>
            <a:ext cx="3784600" cy="3693319"/>
          </a:xfrm>
          <a:prstGeom prst="rect">
            <a:avLst/>
          </a:prstGeom>
        </p:spPr>
        <p:txBody>
          <a:bodyPr>
            <a:spAutoFit/>
          </a:bodyPr>
          <a:lstStyle/>
          <a:p>
            <a:r>
              <a:rPr lang="en-GB" i="1" dirty="0"/>
              <a:t>Efficiency</a:t>
            </a:r>
          </a:p>
          <a:p>
            <a:endParaRPr lang="en-GB" dirty="0"/>
          </a:p>
          <a:p>
            <a:r>
              <a:rPr lang="en-GB" dirty="0"/>
              <a:t>Are the employee’s work methods and approach to accomplishing his job effective, efficient, and continuously improving?</a:t>
            </a:r>
          </a:p>
          <a:p>
            <a:r>
              <a:rPr lang="en-GB" dirty="0"/>
              <a:t>Are there areas of improvement that you would recommend for this employee that would help him accomplish his work more effectively? Or, are there areas of improvement that would help you accomplish your work more effectively?</a:t>
            </a:r>
          </a:p>
        </p:txBody>
      </p:sp>
    </p:spTree>
    <p:extLst>
      <p:ext uri="{BB962C8B-B14F-4D97-AF65-F5344CB8AC3E}">
        <p14:creationId xmlns:p14="http://schemas.microsoft.com/office/powerpoint/2010/main" val="2459055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solidFill>
                  <a:srgbClr val="0FCBC2"/>
                </a:solidFill>
              </a:rPr>
              <a:t>What would be your questions?</a:t>
            </a:r>
          </a:p>
        </p:txBody>
      </p:sp>
    </p:spTree>
    <p:extLst>
      <p:ext uri="{BB962C8B-B14F-4D97-AF65-F5344CB8AC3E}">
        <p14:creationId xmlns:p14="http://schemas.microsoft.com/office/powerpoint/2010/main" val="1199133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8460" y="658107"/>
            <a:ext cx="6812280" cy="889000"/>
          </a:xfrm>
        </p:spPr>
        <p:txBody>
          <a:bodyPr/>
          <a:lstStyle/>
          <a:p>
            <a:r>
              <a:rPr lang="en-GB" sz="4000" b="1" dirty="0">
                <a:solidFill>
                  <a:srgbClr val="0FCBC2"/>
                </a:solidFill>
              </a:rPr>
              <a:t>What is 360 degrees feedback?</a:t>
            </a:r>
          </a:p>
        </p:txBody>
      </p:sp>
      <p:sp>
        <p:nvSpPr>
          <p:cNvPr id="4" name="Rechthoek 3"/>
          <p:cNvSpPr/>
          <p:nvPr/>
        </p:nvSpPr>
        <p:spPr>
          <a:xfrm>
            <a:off x="241938" y="1842608"/>
            <a:ext cx="4363930" cy="2585323"/>
          </a:xfrm>
          <a:prstGeom prst="rect">
            <a:avLst/>
          </a:prstGeom>
        </p:spPr>
        <p:txBody>
          <a:bodyPr wrap="square">
            <a:spAutoFit/>
          </a:bodyPr>
          <a:lstStyle/>
          <a:p>
            <a:r>
              <a:rPr lang="en-GB" dirty="0">
                <a:solidFill>
                  <a:srgbClr val="00A7A2"/>
                </a:solidFill>
              </a:rPr>
              <a:t>A 360 Feedback Survey is an assessment that collects responses from different perspectives including self, supervisor (manager), peers (colleagues), direct reports (subordinates), and others. The information is combined into a report showing strengths and weaknesses of the individual being assessed</a:t>
            </a:r>
            <a:r>
              <a:rPr lang="en-GB" dirty="0"/>
              <a:t>.</a:t>
            </a:r>
          </a:p>
          <a:p>
            <a:endParaRPr lang="en-GB" dirty="0"/>
          </a:p>
        </p:txBody>
      </p:sp>
      <p:pic>
        <p:nvPicPr>
          <p:cNvPr id="3" name="Afbeelding 2"/>
          <p:cNvPicPr>
            <a:picLocks noChangeAspect="1"/>
          </p:cNvPicPr>
          <p:nvPr/>
        </p:nvPicPr>
        <p:blipFill>
          <a:blip r:embed="rId2"/>
          <a:stretch>
            <a:fillRect/>
          </a:stretch>
        </p:blipFill>
        <p:spPr>
          <a:xfrm>
            <a:off x="4605868" y="2641600"/>
            <a:ext cx="2845282" cy="2336799"/>
          </a:xfrm>
          <a:prstGeom prst="rect">
            <a:avLst/>
          </a:prstGeom>
        </p:spPr>
      </p:pic>
    </p:spTree>
    <p:extLst>
      <p:ext uri="{BB962C8B-B14F-4D97-AF65-F5344CB8AC3E}">
        <p14:creationId xmlns:p14="http://schemas.microsoft.com/office/powerpoint/2010/main" val="2142092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4000" b="1" dirty="0">
                <a:solidFill>
                  <a:srgbClr val="0FCBC2"/>
                </a:solidFill>
              </a:rPr>
              <a:t>3. Ensure confidentiality</a:t>
            </a:r>
          </a:p>
        </p:txBody>
      </p:sp>
      <p:sp>
        <p:nvSpPr>
          <p:cNvPr id="3" name="Tijdelijke aanduiding voor inhoud 2"/>
          <p:cNvSpPr>
            <a:spLocks noGrp="1"/>
          </p:cNvSpPr>
          <p:nvPr>
            <p:ph idx="1"/>
          </p:nvPr>
        </p:nvSpPr>
        <p:spPr/>
        <p:txBody>
          <a:bodyPr/>
          <a:lstStyle/>
          <a:p>
            <a:pPr marL="0" indent="0">
              <a:buNone/>
            </a:pPr>
            <a:r>
              <a:rPr lang="en-GB" dirty="0"/>
              <a:t>In small groups do not ask for ages, function, gender</a:t>
            </a:r>
          </a:p>
          <a:p>
            <a:pPr marL="0" indent="0">
              <a:buNone/>
            </a:pPr>
            <a:endParaRPr lang="en-GB" dirty="0"/>
          </a:p>
          <a:p>
            <a:pPr marL="0" indent="0">
              <a:buNone/>
            </a:pPr>
            <a:r>
              <a:rPr lang="en-GB" dirty="0"/>
              <a:t>Option: Build up</a:t>
            </a:r>
          </a:p>
          <a:p>
            <a:pPr marL="0" indent="0">
              <a:buNone/>
            </a:pPr>
            <a:r>
              <a:rPr lang="en-GB" dirty="0"/>
              <a:t>	0 degrees, 90 degrees positive,</a:t>
            </a:r>
          </a:p>
          <a:p>
            <a:pPr marL="0" indent="0">
              <a:buNone/>
            </a:pPr>
            <a:r>
              <a:rPr lang="en-GB" dirty="0"/>
              <a:t>	180 degrees, 360 degrees.</a:t>
            </a:r>
          </a:p>
        </p:txBody>
      </p:sp>
    </p:spTree>
    <p:extLst>
      <p:ext uri="{BB962C8B-B14F-4D97-AF65-F5344CB8AC3E}">
        <p14:creationId xmlns:p14="http://schemas.microsoft.com/office/powerpoint/2010/main" val="127743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solidFill>
                  <a:srgbClr val="0FCBC2"/>
                </a:solidFill>
              </a:rPr>
              <a:t>4. Inform staff</a:t>
            </a:r>
          </a:p>
        </p:txBody>
      </p:sp>
      <p:sp>
        <p:nvSpPr>
          <p:cNvPr id="3" name="Tijdelijke aanduiding voor inhoud 2"/>
          <p:cNvSpPr>
            <a:spLocks noGrp="1"/>
          </p:cNvSpPr>
          <p:nvPr>
            <p:ph idx="1"/>
          </p:nvPr>
        </p:nvSpPr>
        <p:spPr/>
        <p:txBody>
          <a:bodyPr/>
          <a:lstStyle/>
          <a:p>
            <a:r>
              <a:rPr lang="en-GB" dirty="0"/>
              <a:t>Up-front, involve them in the process, make them co-owner</a:t>
            </a:r>
          </a:p>
          <a:p>
            <a:r>
              <a:rPr lang="en-GB" dirty="0"/>
              <a:t>Draft questions together e.g.</a:t>
            </a:r>
          </a:p>
        </p:txBody>
      </p:sp>
    </p:spTree>
    <p:extLst>
      <p:ext uri="{BB962C8B-B14F-4D97-AF65-F5344CB8AC3E}">
        <p14:creationId xmlns:p14="http://schemas.microsoft.com/office/powerpoint/2010/main" val="2210411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solidFill>
                  <a:srgbClr val="0FCBC2"/>
                </a:solidFill>
              </a:rPr>
              <a:t>5. Administer and analyse</a:t>
            </a:r>
          </a:p>
        </p:txBody>
      </p:sp>
      <p:sp>
        <p:nvSpPr>
          <p:cNvPr id="3" name="Tijdelijke aanduiding voor inhoud 2"/>
          <p:cNvSpPr>
            <a:spLocks noGrp="1"/>
          </p:cNvSpPr>
          <p:nvPr>
            <p:ph idx="1"/>
          </p:nvPr>
        </p:nvSpPr>
        <p:spPr/>
        <p:txBody>
          <a:bodyPr/>
          <a:lstStyle/>
          <a:p>
            <a:pPr marL="0" indent="0">
              <a:buNone/>
            </a:pPr>
            <a:r>
              <a:rPr lang="en-GB" dirty="0"/>
              <a:t>Be aware of HALO and HORN-effect</a:t>
            </a:r>
          </a:p>
          <a:p>
            <a:pPr marL="0" indent="0">
              <a:buNone/>
            </a:pPr>
            <a:r>
              <a:rPr lang="en-GB" i="1" dirty="0"/>
              <a:t>	He is</a:t>
            </a:r>
            <a:r>
              <a:rPr lang="is-IS" i="1" dirty="0"/>
              <a:t>… , so he will be also....</a:t>
            </a:r>
          </a:p>
          <a:p>
            <a:pPr marL="0" indent="0">
              <a:buNone/>
            </a:pPr>
            <a:r>
              <a:rPr lang="is-IS" dirty="0"/>
              <a:t>Be aware of </a:t>
            </a:r>
          </a:p>
          <a:p>
            <a:pPr marL="0" indent="0">
              <a:buNone/>
            </a:pPr>
            <a:r>
              <a:rPr lang="is-IS" dirty="0"/>
              <a:t>	</a:t>
            </a:r>
            <a:r>
              <a:rPr lang="nl-NL" i="1" dirty="0" err="1"/>
              <a:t>eye</a:t>
            </a:r>
            <a:r>
              <a:rPr lang="nl-NL" i="1" dirty="0"/>
              <a:t> </a:t>
            </a:r>
            <a:r>
              <a:rPr lang="nl-NL" i="1" dirty="0" err="1"/>
              <a:t>for</a:t>
            </a:r>
            <a:r>
              <a:rPr lang="nl-NL" i="1" dirty="0"/>
              <a:t> </a:t>
            </a:r>
            <a:r>
              <a:rPr lang="nl-NL" i="1" dirty="0" err="1"/>
              <a:t>an</a:t>
            </a:r>
            <a:r>
              <a:rPr lang="nl-NL" i="1" dirty="0"/>
              <a:t> </a:t>
            </a:r>
            <a:r>
              <a:rPr lang="nl-NL" i="1" dirty="0" err="1"/>
              <a:t>eye</a:t>
            </a:r>
            <a:r>
              <a:rPr lang="nl-NL" i="1" dirty="0"/>
              <a:t>, </a:t>
            </a:r>
            <a:r>
              <a:rPr lang="nl-NL" i="1" dirty="0" err="1"/>
              <a:t>tooth</a:t>
            </a:r>
            <a:r>
              <a:rPr lang="nl-NL" i="1" dirty="0"/>
              <a:t> </a:t>
            </a:r>
            <a:r>
              <a:rPr lang="nl-NL" i="1" dirty="0" err="1"/>
              <a:t>for</a:t>
            </a:r>
            <a:r>
              <a:rPr lang="nl-NL" i="1" dirty="0"/>
              <a:t> a </a:t>
            </a:r>
            <a:r>
              <a:rPr lang="nl-NL" i="1" dirty="0" err="1"/>
              <a:t>tooth</a:t>
            </a:r>
            <a:endParaRPr lang="nl-NL" i="1" dirty="0"/>
          </a:p>
          <a:p>
            <a:pPr marL="0" indent="0">
              <a:buNone/>
            </a:pPr>
            <a:r>
              <a:rPr lang="nl-NL" dirty="0"/>
              <a:t>Software </a:t>
            </a:r>
            <a:r>
              <a:rPr lang="nl-NL" dirty="0" err="1"/>
              <a:t>available</a:t>
            </a:r>
            <a:endParaRPr lang="en-GB" dirty="0"/>
          </a:p>
        </p:txBody>
      </p:sp>
    </p:spTree>
    <p:extLst>
      <p:ext uri="{BB962C8B-B14F-4D97-AF65-F5344CB8AC3E}">
        <p14:creationId xmlns:p14="http://schemas.microsoft.com/office/powerpoint/2010/main" val="938428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solidFill>
                  <a:srgbClr val="0FCBC2"/>
                </a:solidFill>
              </a:rPr>
              <a:t>Use the spider</a:t>
            </a:r>
          </a:p>
        </p:txBody>
      </p:sp>
      <p:pic>
        <p:nvPicPr>
          <p:cNvPr id="5" name="Afbeelding 4"/>
          <p:cNvPicPr>
            <a:picLocks noChangeAspect="1"/>
          </p:cNvPicPr>
          <p:nvPr/>
        </p:nvPicPr>
        <p:blipFill>
          <a:blip r:embed="rId2"/>
          <a:stretch>
            <a:fillRect/>
          </a:stretch>
        </p:blipFill>
        <p:spPr>
          <a:xfrm>
            <a:off x="599698" y="1102607"/>
            <a:ext cx="6265697" cy="3740326"/>
          </a:xfrm>
          <a:prstGeom prst="rect">
            <a:avLst/>
          </a:prstGeom>
        </p:spPr>
      </p:pic>
    </p:spTree>
    <p:extLst>
      <p:ext uri="{BB962C8B-B14F-4D97-AF65-F5344CB8AC3E}">
        <p14:creationId xmlns:p14="http://schemas.microsoft.com/office/powerpoint/2010/main" val="3663106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solidFill>
                  <a:srgbClr val="0FCBC2"/>
                </a:solidFill>
              </a:rPr>
              <a:t>6.Distribute results</a:t>
            </a:r>
          </a:p>
        </p:txBody>
      </p:sp>
      <p:sp>
        <p:nvSpPr>
          <p:cNvPr id="3" name="Tijdelijke aanduiding voor inhoud 2"/>
          <p:cNvSpPr>
            <a:spLocks noGrp="1"/>
          </p:cNvSpPr>
          <p:nvPr>
            <p:ph idx="1"/>
          </p:nvPr>
        </p:nvSpPr>
        <p:spPr/>
        <p:txBody>
          <a:bodyPr/>
          <a:lstStyle/>
          <a:p>
            <a:pPr marL="0" indent="0">
              <a:buNone/>
            </a:pPr>
            <a:r>
              <a:rPr lang="en-GB" dirty="0"/>
              <a:t>Evaluation with manager</a:t>
            </a:r>
          </a:p>
          <a:p>
            <a:pPr marL="0" indent="0">
              <a:buNone/>
            </a:pPr>
            <a:r>
              <a:rPr lang="en-GB" dirty="0"/>
              <a:t>Development plan</a:t>
            </a:r>
          </a:p>
          <a:p>
            <a:pPr marL="0" indent="0">
              <a:buNone/>
            </a:pPr>
            <a:endParaRPr lang="en-GB" dirty="0"/>
          </a:p>
          <a:p>
            <a:pPr marL="0" indent="0">
              <a:buNone/>
            </a:pPr>
            <a:r>
              <a:rPr lang="en-GB" dirty="0"/>
              <a:t>Public?</a:t>
            </a:r>
          </a:p>
        </p:txBody>
      </p:sp>
    </p:spTree>
    <p:extLst>
      <p:ext uri="{BB962C8B-B14F-4D97-AF65-F5344CB8AC3E}">
        <p14:creationId xmlns:p14="http://schemas.microsoft.com/office/powerpoint/2010/main" val="2993470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solidFill>
                  <a:srgbClr val="00A7A2"/>
                </a:solidFill>
              </a:rPr>
              <a:t>Role HR???</a:t>
            </a:r>
          </a:p>
        </p:txBody>
      </p:sp>
      <p:sp>
        <p:nvSpPr>
          <p:cNvPr id="3" name="Tijdelijke aanduiding voor inhoud 2"/>
          <p:cNvSpPr>
            <a:spLocks noGrp="1"/>
          </p:cNvSpPr>
          <p:nvPr>
            <p:ph idx="1"/>
          </p:nvPr>
        </p:nvSpPr>
        <p:spPr/>
        <p:txBody>
          <a:bodyPr/>
          <a:lstStyle/>
          <a:p>
            <a:endParaRPr lang="en-GB"/>
          </a:p>
        </p:txBody>
      </p:sp>
    </p:spTree>
    <p:extLst>
      <p:ext uri="{BB962C8B-B14F-4D97-AF65-F5344CB8AC3E}">
        <p14:creationId xmlns:p14="http://schemas.microsoft.com/office/powerpoint/2010/main" val="1323487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solidFill>
                  <a:srgbClr val="0FCBC2"/>
                </a:solidFill>
              </a:rPr>
              <a:t>Role HR could be:</a:t>
            </a:r>
          </a:p>
        </p:txBody>
      </p:sp>
      <p:sp>
        <p:nvSpPr>
          <p:cNvPr id="3" name="Tijdelijke aanduiding voor inhoud 2"/>
          <p:cNvSpPr>
            <a:spLocks noGrp="1"/>
          </p:cNvSpPr>
          <p:nvPr>
            <p:ph idx="1"/>
          </p:nvPr>
        </p:nvSpPr>
        <p:spPr/>
        <p:txBody>
          <a:bodyPr/>
          <a:lstStyle/>
          <a:p>
            <a:r>
              <a:rPr lang="en-GB" dirty="0"/>
              <a:t>Time, every two years? Start up.</a:t>
            </a:r>
          </a:p>
          <a:p>
            <a:r>
              <a:rPr lang="en-GB" dirty="0"/>
              <a:t>Selection of participants: different</a:t>
            </a:r>
          </a:p>
          <a:p>
            <a:r>
              <a:rPr lang="en-GB" dirty="0"/>
              <a:t>Information session</a:t>
            </a:r>
          </a:p>
          <a:p>
            <a:r>
              <a:rPr lang="en-GB" dirty="0"/>
              <a:t>Justice</a:t>
            </a:r>
          </a:p>
          <a:p>
            <a:r>
              <a:rPr lang="en-GB" dirty="0"/>
              <a:t>After care: evaluation and development plan</a:t>
            </a:r>
          </a:p>
          <a:p>
            <a:endParaRPr lang="en-GB" dirty="0"/>
          </a:p>
        </p:txBody>
      </p:sp>
    </p:spTree>
    <p:extLst>
      <p:ext uri="{BB962C8B-B14F-4D97-AF65-F5344CB8AC3E}">
        <p14:creationId xmlns:p14="http://schemas.microsoft.com/office/powerpoint/2010/main" val="42911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Short tips presenting</a:t>
            </a:r>
          </a:p>
        </p:txBody>
      </p:sp>
      <p:sp>
        <p:nvSpPr>
          <p:cNvPr id="3" name="Tijdelijke aanduiding voor inhoud 2"/>
          <p:cNvSpPr>
            <a:spLocks noGrp="1"/>
          </p:cNvSpPr>
          <p:nvPr>
            <p:ph idx="1"/>
          </p:nvPr>
        </p:nvSpPr>
        <p:spPr/>
        <p:txBody>
          <a:bodyPr/>
          <a:lstStyle/>
          <a:p>
            <a:pPr marL="514350" indent="-514350">
              <a:buFont typeface="+mj-lt"/>
              <a:buAutoNum type="arabicPeriod"/>
            </a:pPr>
            <a:r>
              <a:rPr lang="en-GB" dirty="0"/>
              <a:t>  Look at people</a:t>
            </a:r>
          </a:p>
          <a:p>
            <a:pPr marL="514350" indent="-514350">
              <a:buFont typeface="+mj-lt"/>
              <a:buAutoNum type="arabicPeriod"/>
            </a:pPr>
            <a:r>
              <a:rPr lang="en-GB" dirty="0"/>
              <a:t>  Use flip chart efficiently</a:t>
            </a:r>
          </a:p>
          <a:p>
            <a:pPr marL="514350" indent="-514350">
              <a:buFont typeface="+mj-lt"/>
              <a:buAutoNum type="arabicPeriod"/>
            </a:pPr>
            <a:r>
              <a:rPr lang="en-GB" dirty="0"/>
              <a:t>  Prepare</a:t>
            </a:r>
          </a:p>
          <a:p>
            <a:pPr marL="514350" indent="-514350">
              <a:buFont typeface="+mj-lt"/>
              <a:buAutoNum type="arabicPeriod"/>
            </a:pPr>
            <a:r>
              <a:rPr lang="en-GB" dirty="0"/>
              <a:t>  First convince yourself, then us.</a:t>
            </a:r>
          </a:p>
          <a:p>
            <a:pPr marL="514350" indent="-514350">
              <a:buFont typeface="+mj-lt"/>
              <a:buAutoNum type="arabicPeriod"/>
            </a:pPr>
            <a:r>
              <a:rPr lang="en-GB" dirty="0"/>
              <a:t>  Rehearse</a:t>
            </a:r>
          </a:p>
          <a:p>
            <a:pPr marL="0" indent="0">
              <a:buNone/>
            </a:pPr>
            <a:r>
              <a:rPr lang="en-GB" dirty="0"/>
              <a:t>  </a:t>
            </a:r>
          </a:p>
        </p:txBody>
      </p:sp>
    </p:spTree>
    <p:extLst>
      <p:ext uri="{BB962C8B-B14F-4D97-AF65-F5344CB8AC3E}">
        <p14:creationId xmlns:p14="http://schemas.microsoft.com/office/powerpoint/2010/main" val="832914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solidFill>
                  <a:srgbClr val="0FCBC2"/>
                </a:solidFill>
              </a:rPr>
              <a:t>Success</a:t>
            </a:r>
          </a:p>
        </p:txBody>
      </p:sp>
      <p:pic>
        <p:nvPicPr>
          <p:cNvPr id="4" name="Inspiring words by Armin  Van Buuren [Secret of Success].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69925" y="1244600"/>
            <a:ext cx="6229350" cy="3519488"/>
          </a:xfrm>
        </p:spPr>
      </p:pic>
    </p:spTree>
    <p:extLst>
      <p:ext uri="{BB962C8B-B14F-4D97-AF65-F5344CB8AC3E}">
        <p14:creationId xmlns:p14="http://schemas.microsoft.com/office/powerpoint/2010/main" val="1122617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Evaluation</a:t>
            </a:r>
          </a:p>
        </p:txBody>
      </p:sp>
      <p:sp>
        <p:nvSpPr>
          <p:cNvPr id="3" name="Tijdelijke aanduiding voor inhoud 2"/>
          <p:cNvSpPr>
            <a:spLocks noGrp="1"/>
          </p:cNvSpPr>
          <p:nvPr>
            <p:ph idx="1"/>
          </p:nvPr>
        </p:nvSpPr>
        <p:spPr/>
        <p:txBody>
          <a:bodyPr/>
          <a:lstStyle/>
          <a:p>
            <a:endParaRPr lang="en-GB" dirty="0"/>
          </a:p>
        </p:txBody>
      </p:sp>
    </p:spTree>
    <p:extLst>
      <p:ext uri="{BB962C8B-B14F-4D97-AF65-F5344CB8AC3E}">
        <p14:creationId xmlns:p14="http://schemas.microsoft.com/office/powerpoint/2010/main" val="349999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4000" b="1" dirty="0">
                <a:solidFill>
                  <a:srgbClr val="0FCBC2"/>
                </a:solidFill>
              </a:rPr>
              <a:t>Compared to</a:t>
            </a:r>
          </a:p>
        </p:txBody>
      </p:sp>
      <p:sp>
        <p:nvSpPr>
          <p:cNvPr id="3" name="Tijdelijke aanduiding voor inhoud 2"/>
          <p:cNvSpPr>
            <a:spLocks noGrp="1"/>
          </p:cNvSpPr>
          <p:nvPr>
            <p:ph idx="1"/>
          </p:nvPr>
        </p:nvSpPr>
        <p:spPr/>
        <p:txBody>
          <a:bodyPr/>
          <a:lstStyle/>
          <a:p>
            <a:r>
              <a:rPr lang="en-GB" dirty="0"/>
              <a:t>0 degrees: self evaluation</a:t>
            </a:r>
          </a:p>
          <a:p>
            <a:r>
              <a:rPr lang="en-GB" dirty="0"/>
              <a:t>90 degrees: self and one other person</a:t>
            </a:r>
          </a:p>
          <a:p>
            <a:r>
              <a:rPr lang="en-GB" dirty="0"/>
              <a:t>180 degrees: self and one group of other persons</a:t>
            </a:r>
          </a:p>
          <a:p>
            <a:r>
              <a:rPr lang="en-GB" dirty="0"/>
              <a:t>360 degrees: several groups of people</a:t>
            </a:r>
          </a:p>
        </p:txBody>
      </p:sp>
    </p:spTree>
    <p:extLst>
      <p:ext uri="{BB962C8B-B14F-4D97-AF65-F5344CB8AC3E}">
        <p14:creationId xmlns:p14="http://schemas.microsoft.com/office/powerpoint/2010/main" val="4064076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4000" b="1" dirty="0">
                <a:solidFill>
                  <a:srgbClr val="0FCBC2"/>
                </a:solidFill>
              </a:rPr>
              <a:t>Why?</a:t>
            </a:r>
          </a:p>
        </p:txBody>
      </p:sp>
      <p:sp>
        <p:nvSpPr>
          <p:cNvPr id="4" name="Rechthoek 3"/>
          <p:cNvSpPr/>
          <p:nvPr/>
        </p:nvSpPr>
        <p:spPr>
          <a:xfrm>
            <a:off x="1285158" y="1886050"/>
            <a:ext cx="4724371" cy="1631216"/>
          </a:xfrm>
          <a:prstGeom prst="rect">
            <a:avLst/>
          </a:prstGeom>
        </p:spPr>
        <p:txBody>
          <a:bodyPr wrap="square">
            <a:spAutoFit/>
          </a:bodyPr>
          <a:lstStyle/>
          <a:p>
            <a:r>
              <a:rPr lang="en-GB" sz="2000" dirty="0">
                <a:solidFill>
                  <a:srgbClr val="00A7A2"/>
                </a:solidFill>
              </a:rPr>
              <a:t>360 degree feedback offers a more complete picture of the employee's performance. This feedback can provide guidance on skills that an employee may need to develop.</a:t>
            </a:r>
          </a:p>
        </p:txBody>
      </p:sp>
    </p:spTree>
    <p:extLst>
      <p:ext uri="{BB962C8B-B14F-4D97-AF65-F5344CB8AC3E}">
        <p14:creationId xmlns:p14="http://schemas.microsoft.com/office/powerpoint/2010/main" val="765289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2236" y="513102"/>
            <a:ext cx="6812280" cy="889000"/>
          </a:xfrm>
        </p:spPr>
        <p:txBody>
          <a:bodyPr/>
          <a:lstStyle/>
          <a:p>
            <a:r>
              <a:rPr lang="en-GB" sz="4000" b="1" dirty="0">
                <a:solidFill>
                  <a:srgbClr val="0FCBC2"/>
                </a:solidFill>
              </a:rPr>
              <a:t>What is 360 feedback good for?</a:t>
            </a:r>
            <a:br>
              <a:rPr lang="en-GB" sz="4000" b="1" dirty="0">
                <a:solidFill>
                  <a:srgbClr val="0FCBC2"/>
                </a:solidFill>
              </a:rPr>
            </a:br>
            <a:endParaRPr lang="en-GB" sz="4000" dirty="0">
              <a:solidFill>
                <a:srgbClr val="0FCBC2"/>
              </a:solidFill>
            </a:endParaRPr>
          </a:p>
        </p:txBody>
      </p:sp>
      <p:sp>
        <p:nvSpPr>
          <p:cNvPr id="4" name="Rechthoek 3"/>
          <p:cNvSpPr/>
          <p:nvPr/>
        </p:nvSpPr>
        <p:spPr>
          <a:xfrm>
            <a:off x="907170" y="1402102"/>
            <a:ext cx="5041881" cy="2862323"/>
          </a:xfrm>
          <a:prstGeom prst="rect">
            <a:avLst/>
          </a:prstGeom>
        </p:spPr>
        <p:txBody>
          <a:bodyPr wrap="square">
            <a:spAutoFit/>
          </a:bodyPr>
          <a:lstStyle/>
          <a:p>
            <a:endParaRPr lang="en-GB" b="1" dirty="0"/>
          </a:p>
          <a:p>
            <a:r>
              <a:rPr lang="en-GB" dirty="0">
                <a:solidFill>
                  <a:srgbClr val="0FCBC2"/>
                </a:solidFill>
              </a:rPr>
              <a:t>A 360-degree evaluation needs to be </a:t>
            </a:r>
            <a:r>
              <a:rPr lang="en-GB" b="1" dirty="0">
                <a:solidFill>
                  <a:srgbClr val="0FCBC2"/>
                </a:solidFill>
              </a:rPr>
              <a:t>anonymous</a:t>
            </a:r>
            <a:r>
              <a:rPr lang="en-GB" dirty="0">
                <a:solidFill>
                  <a:srgbClr val="0FCBC2"/>
                </a:solidFill>
              </a:rPr>
              <a:t>, but it shouldn’t turn into a chance to snipe at a colleague. Those managing the process need to make it clear to everyone taking the survey that the </a:t>
            </a:r>
            <a:r>
              <a:rPr lang="en-GB" b="1" dirty="0">
                <a:solidFill>
                  <a:srgbClr val="0FCBC2"/>
                </a:solidFill>
              </a:rPr>
              <a:t>goal is to discover strengths as well as weaknesses</a:t>
            </a:r>
            <a:r>
              <a:rPr lang="en-GB" dirty="0">
                <a:solidFill>
                  <a:srgbClr val="0FCBC2"/>
                </a:solidFill>
              </a:rPr>
              <a:t>.</a:t>
            </a:r>
          </a:p>
          <a:p>
            <a:r>
              <a:rPr lang="en-GB" dirty="0">
                <a:solidFill>
                  <a:srgbClr val="0FCBC2"/>
                </a:solidFill>
              </a:rPr>
              <a:t>Another important point is that 360 reviews should only be used to help team members as a development tool: Providing feedback that </a:t>
            </a:r>
            <a:r>
              <a:rPr lang="en-GB" b="1" dirty="0">
                <a:solidFill>
                  <a:srgbClr val="0FCBC2"/>
                </a:solidFill>
              </a:rPr>
              <a:t>helps people grow in their careers.</a:t>
            </a:r>
          </a:p>
        </p:txBody>
      </p:sp>
    </p:spTree>
    <p:extLst>
      <p:ext uri="{BB962C8B-B14F-4D97-AF65-F5344CB8AC3E}">
        <p14:creationId xmlns:p14="http://schemas.microsoft.com/office/powerpoint/2010/main" val="3188500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err="1">
                <a:solidFill>
                  <a:srgbClr val="0FCBC2"/>
                </a:solidFill>
              </a:rPr>
              <a:t>Johari</a:t>
            </a:r>
            <a:r>
              <a:rPr lang="en-GB" b="1" dirty="0">
                <a:solidFill>
                  <a:srgbClr val="0FCBC2"/>
                </a:solidFill>
              </a:rPr>
              <a:t> window</a:t>
            </a:r>
          </a:p>
        </p:txBody>
      </p:sp>
      <p:pic>
        <p:nvPicPr>
          <p:cNvPr id="4" name="Afbeelding 3"/>
          <p:cNvPicPr>
            <a:picLocks noChangeAspect="1"/>
          </p:cNvPicPr>
          <p:nvPr/>
        </p:nvPicPr>
        <p:blipFill>
          <a:blip r:embed="rId2"/>
          <a:stretch>
            <a:fillRect/>
          </a:stretch>
        </p:blipFill>
        <p:spPr>
          <a:xfrm>
            <a:off x="1854200" y="1571297"/>
            <a:ext cx="3860800" cy="2641600"/>
          </a:xfrm>
          <a:prstGeom prst="rect">
            <a:avLst/>
          </a:prstGeom>
        </p:spPr>
      </p:pic>
    </p:spTree>
    <p:extLst>
      <p:ext uri="{BB962C8B-B14F-4D97-AF65-F5344CB8AC3E}">
        <p14:creationId xmlns:p14="http://schemas.microsoft.com/office/powerpoint/2010/main" val="3049327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pic>
        <p:nvPicPr>
          <p:cNvPr id="4" name="Afbeelding 3"/>
          <p:cNvPicPr>
            <a:picLocks noChangeAspect="1"/>
          </p:cNvPicPr>
          <p:nvPr/>
        </p:nvPicPr>
        <p:blipFill>
          <a:blip r:embed="rId2"/>
          <a:stretch>
            <a:fillRect/>
          </a:stretch>
        </p:blipFill>
        <p:spPr>
          <a:xfrm>
            <a:off x="135445" y="0"/>
            <a:ext cx="7433755" cy="5334000"/>
          </a:xfrm>
          <a:prstGeom prst="rect">
            <a:avLst/>
          </a:prstGeom>
        </p:spPr>
      </p:pic>
    </p:spTree>
    <p:extLst>
      <p:ext uri="{BB962C8B-B14F-4D97-AF65-F5344CB8AC3E}">
        <p14:creationId xmlns:p14="http://schemas.microsoft.com/office/powerpoint/2010/main" val="1873838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solidFill>
                  <a:srgbClr val="00A7A2"/>
                </a:solidFill>
              </a:rPr>
              <a:t>How????</a:t>
            </a:r>
          </a:p>
        </p:txBody>
      </p:sp>
      <p:sp>
        <p:nvSpPr>
          <p:cNvPr id="3" name="Tijdelijke aanduiding voor inhoud 2"/>
          <p:cNvSpPr>
            <a:spLocks noGrp="1"/>
          </p:cNvSpPr>
          <p:nvPr>
            <p:ph idx="1"/>
          </p:nvPr>
        </p:nvSpPr>
        <p:spPr/>
        <p:txBody>
          <a:bodyPr/>
          <a:lstStyle/>
          <a:p>
            <a:endParaRPr lang="en-GB"/>
          </a:p>
        </p:txBody>
      </p:sp>
    </p:spTree>
    <p:extLst>
      <p:ext uri="{BB962C8B-B14F-4D97-AF65-F5344CB8AC3E}">
        <p14:creationId xmlns:p14="http://schemas.microsoft.com/office/powerpoint/2010/main" val="392725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solidFill>
                  <a:srgbClr val="0FCBC2"/>
                </a:solidFill>
              </a:rPr>
              <a:t>How?</a:t>
            </a:r>
          </a:p>
        </p:txBody>
      </p:sp>
      <p:sp>
        <p:nvSpPr>
          <p:cNvPr id="3" name="Tijdelijke aanduiding voor inhoud 2"/>
          <p:cNvSpPr>
            <a:spLocks noGrp="1"/>
          </p:cNvSpPr>
          <p:nvPr>
            <p:ph idx="1"/>
          </p:nvPr>
        </p:nvSpPr>
        <p:spPr/>
        <p:txBody>
          <a:bodyPr/>
          <a:lstStyle/>
          <a:p>
            <a:pPr marL="514350" indent="-514350">
              <a:buAutoNum type="arabicPeriod"/>
            </a:pPr>
            <a:r>
              <a:rPr lang="en-GB" sz="2400" dirty="0"/>
              <a:t>Install working group (</a:t>
            </a:r>
            <a:r>
              <a:rPr lang="en-GB" sz="2400" dirty="0" err="1"/>
              <a:t>dir</a:t>
            </a:r>
            <a:r>
              <a:rPr lang="en-GB" sz="2400" dirty="0"/>
              <a:t>, HR, middle management, staff member)</a:t>
            </a:r>
          </a:p>
          <a:p>
            <a:pPr marL="514350" indent="-514350">
              <a:buAutoNum type="arabicPeriod"/>
            </a:pPr>
            <a:r>
              <a:rPr lang="en-GB" sz="2400" dirty="0"/>
              <a:t>Develop questionnaire</a:t>
            </a:r>
          </a:p>
          <a:p>
            <a:pPr marL="514350" indent="-514350">
              <a:buAutoNum type="arabicPeriod"/>
            </a:pPr>
            <a:r>
              <a:rPr lang="en-GB" sz="2400" dirty="0"/>
              <a:t>Ensure confidentiality, build up</a:t>
            </a:r>
          </a:p>
          <a:p>
            <a:pPr marL="514350" indent="-514350">
              <a:buAutoNum type="arabicPeriod"/>
            </a:pPr>
            <a:r>
              <a:rPr lang="en-GB" sz="2400" dirty="0"/>
              <a:t>Inform staff</a:t>
            </a:r>
          </a:p>
          <a:p>
            <a:pPr marL="514350" indent="-514350">
              <a:buAutoNum type="arabicPeriod"/>
            </a:pPr>
            <a:r>
              <a:rPr lang="en-GB" sz="2400" dirty="0"/>
              <a:t>Administer and analyse data</a:t>
            </a:r>
          </a:p>
          <a:p>
            <a:pPr marL="514350" indent="-514350">
              <a:buAutoNum type="arabicPeriod"/>
            </a:pPr>
            <a:r>
              <a:rPr lang="en-GB" sz="2400" dirty="0"/>
              <a:t>Develop and distribute results</a:t>
            </a:r>
          </a:p>
        </p:txBody>
      </p:sp>
    </p:spTree>
    <p:extLst>
      <p:ext uri="{BB962C8B-B14F-4D97-AF65-F5344CB8AC3E}">
        <p14:creationId xmlns:p14="http://schemas.microsoft.com/office/powerpoint/2010/main" val="142146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ard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Standaardthema.thmx</Template>
  <TotalTime>227</TotalTime>
  <Words>1047</Words>
  <Application>Microsoft Macintosh PowerPoint</Application>
  <PresentationFormat>Custom</PresentationFormat>
  <Paragraphs>125</Paragraphs>
  <Slides>29</Slides>
  <Notes>0</Notes>
  <HiddenSlides>0</HiddenSlides>
  <MMClips>1</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29</vt:i4>
      </vt:variant>
    </vt:vector>
  </HeadingPairs>
  <TitlesOfParts>
    <vt:vector size="33" baseType="lpstr">
      <vt:lpstr>Arial</vt:lpstr>
      <vt:lpstr>Calibri</vt:lpstr>
      <vt:lpstr>Standaardthema</vt:lpstr>
      <vt:lpstr>Office-thema</vt:lpstr>
      <vt:lpstr>PowerPoint Presentation</vt:lpstr>
      <vt:lpstr>What is 360 degrees feedback?</vt:lpstr>
      <vt:lpstr>Compared to</vt:lpstr>
      <vt:lpstr>Why?</vt:lpstr>
      <vt:lpstr>What is 360 feedback good for? </vt:lpstr>
      <vt:lpstr>Johari window</vt:lpstr>
      <vt:lpstr>PowerPoint Presentation</vt:lpstr>
      <vt:lpstr>How????</vt:lpstr>
      <vt:lpstr>How?</vt:lpstr>
      <vt:lpstr>1. Working group</vt:lpstr>
      <vt:lpstr>Pilot</vt:lpstr>
      <vt:lpstr>2. Develop Q</vt:lpstr>
      <vt:lpstr>Possible questions to ask</vt:lpstr>
      <vt:lpstr>PowerPoint Presentation</vt:lpstr>
      <vt:lpstr>PowerPoint Presentation</vt:lpstr>
      <vt:lpstr>PowerPoint Presentation</vt:lpstr>
      <vt:lpstr>PowerPoint Presentation</vt:lpstr>
      <vt:lpstr>PowerPoint Presentation</vt:lpstr>
      <vt:lpstr>What would be your questions?</vt:lpstr>
      <vt:lpstr>3. Ensure confidentiality</vt:lpstr>
      <vt:lpstr>4. Inform staff</vt:lpstr>
      <vt:lpstr>5. Administer and analyse</vt:lpstr>
      <vt:lpstr>Use the spider</vt:lpstr>
      <vt:lpstr>6.Distribute results</vt:lpstr>
      <vt:lpstr>Role HR???</vt:lpstr>
      <vt:lpstr>Role HR could be:</vt:lpstr>
      <vt:lpstr>Short tips presenting</vt:lpstr>
      <vt:lpstr>Success</vt:lpstr>
      <vt:lpstr>Evaluation</vt:lpstr>
    </vt:vector>
  </TitlesOfParts>
  <Company>Van Kemenade ACT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Everard Van Kemenade</dc:creator>
  <cp:lastModifiedBy>Everard van Kemenade</cp:lastModifiedBy>
  <cp:revision>20</cp:revision>
  <dcterms:created xsi:type="dcterms:W3CDTF">2018-09-19T09:57:29Z</dcterms:created>
  <dcterms:modified xsi:type="dcterms:W3CDTF">2025-03-02T16:44:27Z</dcterms:modified>
</cp:coreProperties>
</file>