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</p:sldMasterIdLst>
  <p:notesMasterIdLst>
    <p:notesMasterId r:id="rId12"/>
  </p:notesMasterIdLst>
  <p:handoutMasterIdLst>
    <p:handoutMasterId r:id="rId13"/>
  </p:handoutMasterIdLst>
  <p:sldIdLst>
    <p:sldId id="256" r:id="rId3"/>
    <p:sldId id="303" r:id="rId4"/>
    <p:sldId id="1113" r:id="rId5"/>
    <p:sldId id="1105" r:id="rId6"/>
    <p:sldId id="1107" r:id="rId7"/>
    <p:sldId id="1109" r:id="rId8"/>
    <p:sldId id="1111" r:id="rId9"/>
    <p:sldId id="1112" r:id="rId10"/>
    <p:sldId id="302" r:id="rId11"/>
  </p:sldIdLst>
  <p:sldSz cx="7569200" cy="5334000"/>
  <p:notesSz cx="7569200" cy="533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CBC2"/>
    <a:srgbClr val="00A7A2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9"/>
    <p:restoredTop sz="94694"/>
  </p:normalViewPr>
  <p:slideViewPr>
    <p:cSldViewPr>
      <p:cViewPr varScale="1">
        <p:scale>
          <a:sx n="156" d="100"/>
          <a:sy n="156" d="100"/>
        </p:scale>
        <p:origin x="131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55BD7-589C-4CE5-8B67-706AD4B9F329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8765C-F6DE-45B0-829F-BC16D026737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453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7838" y="0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BB1B-CC99-884D-97C4-25BC286A377C}" type="datetimeFigureOut">
              <a:rPr lang="nl-NL" smtClean="0"/>
              <a:t>12-11-2024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65375" y="400050"/>
            <a:ext cx="2838450" cy="2000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7238" y="2533650"/>
            <a:ext cx="6054725" cy="240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7838" y="5065713"/>
            <a:ext cx="3279775" cy="266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9671F-84E0-304E-971D-44ECC3883A7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9671F-84E0-304E-971D-44ECC3883A7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28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 userDrawn="1"/>
        </p:nvSpPr>
        <p:spPr>
          <a:xfrm>
            <a:off x="355600" y="2286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  <p:sp>
        <p:nvSpPr>
          <p:cNvPr id="3" name="object 4"/>
          <p:cNvSpPr/>
          <p:nvPr userDrawn="1"/>
        </p:nvSpPr>
        <p:spPr>
          <a:xfrm>
            <a:off x="355600" y="2286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1" y="212373"/>
            <a:ext cx="2490215" cy="903817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9348" y="212374"/>
            <a:ext cx="4231393" cy="455242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78461" y="1116190"/>
            <a:ext cx="2490215" cy="3648605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3616" y="3733800"/>
            <a:ext cx="4541520" cy="44079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483616" y="476603"/>
            <a:ext cx="4541520" cy="3200400"/>
          </a:xfrm>
        </p:spPr>
        <p:txBody>
          <a:bodyPr/>
          <a:lstStyle>
            <a:lvl1pPr marL="0" indent="0">
              <a:buNone/>
              <a:defRPr sz="2600"/>
            </a:lvl1pPr>
            <a:lvl2pPr marL="368600" indent="0">
              <a:buNone/>
              <a:defRPr sz="2300"/>
            </a:lvl2pPr>
            <a:lvl3pPr marL="737202" indent="0">
              <a:buNone/>
              <a:defRPr sz="1900"/>
            </a:lvl3pPr>
            <a:lvl4pPr marL="1105803" indent="0">
              <a:buNone/>
              <a:defRPr sz="1600"/>
            </a:lvl4pPr>
            <a:lvl5pPr marL="1474403" indent="0">
              <a:buNone/>
              <a:defRPr sz="1600"/>
            </a:lvl5pPr>
            <a:lvl6pPr marL="1843004" indent="0">
              <a:buNone/>
              <a:defRPr sz="1600"/>
            </a:lvl6pPr>
            <a:lvl7pPr marL="2211604" indent="0">
              <a:buNone/>
              <a:defRPr sz="1600"/>
            </a:lvl7pPr>
            <a:lvl8pPr marL="2580206" indent="0">
              <a:buNone/>
              <a:defRPr sz="1600"/>
            </a:lvl8pPr>
            <a:lvl9pPr marL="2948806" indent="0">
              <a:buNone/>
              <a:defRPr sz="16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483616" y="4174596"/>
            <a:ext cx="4541520" cy="626004"/>
          </a:xfrm>
        </p:spPr>
        <p:txBody>
          <a:bodyPr/>
          <a:lstStyle>
            <a:lvl1pPr marL="0" indent="0">
              <a:buNone/>
              <a:defRPr sz="1100"/>
            </a:lvl1pPr>
            <a:lvl2pPr marL="368600" indent="0">
              <a:buNone/>
              <a:defRPr sz="1000"/>
            </a:lvl2pPr>
            <a:lvl3pPr marL="737202" indent="0">
              <a:buNone/>
              <a:defRPr sz="800"/>
            </a:lvl3pPr>
            <a:lvl4pPr marL="1105803" indent="0">
              <a:buNone/>
              <a:defRPr sz="700"/>
            </a:lvl4pPr>
            <a:lvl5pPr marL="1474403" indent="0">
              <a:buNone/>
              <a:defRPr sz="700"/>
            </a:lvl5pPr>
            <a:lvl6pPr marL="1843004" indent="0">
              <a:buNone/>
              <a:defRPr sz="700"/>
            </a:lvl6pPr>
            <a:lvl7pPr marL="2211604" indent="0">
              <a:buNone/>
              <a:defRPr sz="700"/>
            </a:lvl7pPr>
            <a:lvl8pPr marL="2580206" indent="0">
              <a:buNone/>
              <a:defRPr sz="700"/>
            </a:lvl8pPr>
            <a:lvl9pPr marL="2948806" indent="0">
              <a:buNone/>
              <a:defRPr sz="7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5487670" y="213609"/>
            <a:ext cx="1703070" cy="4551186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78461" y="213609"/>
            <a:ext cx="4983057" cy="4551186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lIns="73728" tIns="36864" rIns="73728" bIns="36864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lIns="73728" tIns="36864" rIns="73728" bIns="36864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lIns="73728" tIns="36864" rIns="73728" bIns="36864"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object 4"/>
          <p:cNvSpPr/>
          <p:nvPr userDrawn="1"/>
        </p:nvSpPr>
        <p:spPr>
          <a:xfrm>
            <a:off x="279400" y="152400"/>
            <a:ext cx="1104544" cy="515251"/>
          </a:xfrm>
          <a:custGeom>
            <a:avLst/>
            <a:gdLst/>
            <a:ahLst/>
            <a:cxnLst/>
            <a:rect l="l" t="t" r="r" b="b"/>
            <a:pathLst>
              <a:path w="1104544" h="515251">
                <a:moveTo>
                  <a:pt x="348221" y="0"/>
                </a:moveTo>
                <a:lnTo>
                  <a:pt x="512089" y="4724"/>
                </a:lnTo>
                <a:lnTo>
                  <a:pt x="430161" y="67754"/>
                </a:lnTo>
                <a:lnTo>
                  <a:pt x="623963" y="92964"/>
                </a:lnTo>
                <a:lnTo>
                  <a:pt x="726389" y="12611"/>
                </a:lnTo>
                <a:lnTo>
                  <a:pt x="1104544" y="23634"/>
                </a:lnTo>
                <a:lnTo>
                  <a:pt x="800442" y="222173"/>
                </a:lnTo>
                <a:lnTo>
                  <a:pt x="647598" y="193814"/>
                </a:lnTo>
                <a:lnTo>
                  <a:pt x="438035" y="334048"/>
                </a:lnTo>
                <a:lnTo>
                  <a:pt x="557784" y="379742"/>
                </a:lnTo>
                <a:lnTo>
                  <a:pt x="348221" y="515251"/>
                </a:lnTo>
                <a:lnTo>
                  <a:pt x="190652" y="412826"/>
                </a:lnTo>
                <a:lnTo>
                  <a:pt x="264706" y="357682"/>
                </a:lnTo>
                <a:lnTo>
                  <a:pt x="141808" y="291503"/>
                </a:lnTo>
                <a:lnTo>
                  <a:pt x="83502" y="341922"/>
                </a:lnTo>
                <a:lnTo>
                  <a:pt x="0" y="289928"/>
                </a:lnTo>
                <a:lnTo>
                  <a:pt x="110286" y="196964"/>
                </a:lnTo>
                <a:lnTo>
                  <a:pt x="159143" y="220599"/>
                </a:lnTo>
                <a:lnTo>
                  <a:pt x="271018" y="126060"/>
                </a:lnTo>
                <a:lnTo>
                  <a:pt x="220586" y="105575"/>
                </a:lnTo>
                <a:lnTo>
                  <a:pt x="348221" y="0"/>
                </a:lnTo>
                <a:close/>
              </a:path>
            </a:pathLst>
          </a:custGeom>
          <a:ln w="10668">
            <a:solidFill>
              <a:srgbClr val="00B3A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279400" y="152400"/>
            <a:ext cx="1104544" cy="515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nl-NL" dirty="0"/>
              <a:t> 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7690" y="1656999"/>
            <a:ext cx="6433820" cy="11433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35380" y="3022600"/>
            <a:ext cx="5298440" cy="13631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7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1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0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4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915" y="3427589"/>
            <a:ext cx="6433820" cy="1059392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97915" y="2260777"/>
            <a:ext cx="6433820" cy="1166812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8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372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058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7440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430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116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802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488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8460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47678" y="1244601"/>
            <a:ext cx="3343063" cy="3520193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193977"/>
            <a:ext cx="3344378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78460" y="1691569"/>
            <a:ext cx="3344378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3845049" y="1193977"/>
            <a:ext cx="3345692" cy="497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600" indent="0">
              <a:buNone/>
              <a:defRPr sz="1600" b="1"/>
            </a:lvl2pPr>
            <a:lvl3pPr marL="737202" indent="0">
              <a:buNone/>
              <a:defRPr sz="1500" b="1"/>
            </a:lvl3pPr>
            <a:lvl4pPr marL="1105803" indent="0">
              <a:buNone/>
              <a:defRPr sz="1300" b="1"/>
            </a:lvl4pPr>
            <a:lvl5pPr marL="1474403" indent="0">
              <a:buNone/>
              <a:defRPr sz="1300" b="1"/>
            </a:lvl5pPr>
            <a:lvl6pPr marL="1843004" indent="0">
              <a:buNone/>
              <a:defRPr sz="1300" b="1"/>
            </a:lvl6pPr>
            <a:lvl7pPr marL="2211604" indent="0">
              <a:buNone/>
              <a:defRPr sz="1300" b="1"/>
            </a:lvl7pPr>
            <a:lvl8pPr marL="2580206" indent="0">
              <a:buNone/>
              <a:defRPr sz="1300" b="1"/>
            </a:lvl8pPr>
            <a:lvl9pPr marL="2948806" indent="0">
              <a:buNone/>
              <a:defRPr sz="13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845049" y="1691569"/>
            <a:ext cx="3345692" cy="3073224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78460" y="213607"/>
            <a:ext cx="6812280" cy="889000"/>
          </a:xfrm>
          <a:prstGeom prst="rect">
            <a:avLst/>
          </a:prstGeom>
        </p:spPr>
        <p:txBody>
          <a:bodyPr vert="horz" lIns="73728" tIns="36864" rIns="73728" bIns="36864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8460" y="1244601"/>
            <a:ext cx="6812280" cy="3520193"/>
          </a:xfrm>
          <a:prstGeom prst="rect">
            <a:avLst/>
          </a:prstGeom>
        </p:spPr>
        <p:txBody>
          <a:bodyPr vert="horz" lIns="73728" tIns="36864" rIns="73728" bIns="3686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78460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36E1E-5DA8-44B4-845C-52514CD2158D}" type="datetimeFigureOut">
              <a:rPr lang="nl-NL" smtClean="0"/>
              <a:pPr/>
              <a:t>12-11-2024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86144" y="4943828"/>
            <a:ext cx="2396913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24593" y="4943828"/>
            <a:ext cx="1766147" cy="283986"/>
          </a:xfrm>
          <a:prstGeom prst="rect">
            <a:avLst/>
          </a:prstGeom>
        </p:spPr>
        <p:txBody>
          <a:bodyPr vert="horz" lIns="73728" tIns="36864" rIns="73728" bIns="3686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E2A8F-01C1-4256-80B6-FDC4C5BFAE0C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73728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480" indent="-276480" algn="l" defTabSz="73728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9041" indent="-230400" algn="l" defTabSz="737281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01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90241" indent="-184320" algn="l" defTabSz="73728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882" indent="-184320" algn="l" defTabSz="73728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752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162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480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33443" indent="-184320" algn="l" defTabSz="73728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640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28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592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4561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320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1842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048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9123" algn="l" defTabSz="73728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5200" y="457200"/>
            <a:ext cx="1414473" cy="303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0"/>
              </a:lnSpc>
              <a:spcBef>
                <a:spcPts val="91"/>
              </a:spcBef>
            </a:pP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va</a:t>
            </a:r>
            <a:r>
              <a:rPr sz="2250" b="1" spc="0" baseline="2892">
                <a:solidFill>
                  <a:srgbClr val="00B3A9"/>
                </a:solidFill>
                <a:latin typeface="Lucida Sans Unicode"/>
                <a:cs typeface="Lucida Sans Unicode"/>
              </a:rPr>
              <a:t>n</a:t>
            </a:r>
            <a:r>
              <a:rPr sz="2250" b="1" spc="117" baseline="2892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2250" b="1" spc="-44" baseline="2892">
                <a:solidFill>
                  <a:srgbClr val="00B3A9"/>
                </a:solidFill>
                <a:latin typeface="Lucida Sans Unicode"/>
                <a:cs typeface="Lucida Sans Unicode"/>
              </a:rPr>
              <a:t>Kemenade</a:t>
            </a:r>
            <a:endParaRPr sz="1500">
              <a:latin typeface="Lucida Sans Unicode"/>
              <a:cs typeface="Lucida Sans Unicode"/>
            </a:endParaRPr>
          </a:p>
          <a:p>
            <a:pPr marL="411833" marR="26718">
              <a:lnSpc>
                <a:spcPts val="565"/>
              </a:lnSpc>
            </a:pPr>
            <a:r>
              <a:rPr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Audit</a:t>
            </a:r>
            <a:r>
              <a:rPr sz="975" i="1" spc="-51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Coaching</a:t>
            </a:r>
            <a:r>
              <a:rPr sz="975" i="1" spc="1" baseline="6674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r>
              <a:rPr sz="975" i="1" spc="0" baseline="6674">
                <a:solidFill>
                  <a:srgbClr val="00B3A9"/>
                </a:solidFill>
                <a:latin typeface="Lucida Sans Unicode"/>
                <a:cs typeface="Lucida Sans Unicode"/>
              </a:rPr>
              <a:t>Training</a:t>
            </a:r>
            <a:r>
              <a:rPr lang="nl-NL" sz="975" i="1" spc="0" baseline="6674" dirty="0">
                <a:solidFill>
                  <a:srgbClr val="00B3A9"/>
                </a:solidFill>
                <a:latin typeface="Lucida Sans Unicode"/>
                <a:cs typeface="Lucida Sans Unicode"/>
              </a:rPr>
              <a:t> </a:t>
            </a:r>
            <a:endParaRPr sz="650">
              <a:latin typeface="Lucida Sans Unicode"/>
              <a:cs typeface="Lucida Sans Unicode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604010" y="4419600"/>
            <a:ext cx="3784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37281">
              <a:spcBef>
                <a:spcPct val="20000"/>
              </a:spcBef>
              <a:defRPr/>
            </a:pPr>
            <a:r>
              <a:rPr lang="nl-NL" b="1" dirty="0">
                <a:solidFill>
                  <a:schemeClr val="bg2">
                    <a:lumMod val="10000"/>
                  </a:schemeClr>
                </a:solidFill>
              </a:rPr>
              <a:t>November 14th 2024</a:t>
            </a: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1182669" y="2500311"/>
            <a:ext cx="5298440" cy="61119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3200" b="1" i="1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614979" y="1211264"/>
            <a:ext cx="6433820" cy="114335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A7A2"/>
                </a:solidFill>
                <a:latin typeface="Calibri" pitchFamily="34" charset="0"/>
                <a:ea typeface="ヒラギノ角ゴ ProN W3" charset="-128"/>
                <a:cs typeface="+mj-cs"/>
                <a:sym typeface="Gill Sans" charset="0"/>
              </a:rPr>
              <a:t>Designing effective quality training programs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A7A2"/>
              </a:solidFill>
              <a:effectLst/>
              <a:uLnTx/>
              <a:uFillTx/>
              <a:latin typeface="Calibri" pitchFamily="34" charset="0"/>
              <a:ea typeface="ヒラギノ角ゴ ProN W3" charset="-128"/>
              <a:cs typeface="+mj-cs"/>
              <a:sym typeface="Gill Sans" charset="0"/>
            </a:endParaRPr>
          </a:p>
        </p:txBody>
      </p:sp>
      <p:pic>
        <p:nvPicPr>
          <p:cNvPr id="6" name="Budda Bar III CD01 Full.mp3" descr="Budda Bar III CD01 Full.mp3">
            <a:hlinkClick r:id="" action="ppaction://media"/>
            <a:extLst>
              <a:ext uri="{FF2B5EF4-FFF2-40B4-BE49-F238E27FC236}">
                <a16:creationId xmlns:a16="http://schemas.microsoft.com/office/drawing/2014/main" id="{E270D9B1-B9F3-6E44-DA29-F06E751A0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3774" y="22038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686E-BA2B-9863-9F49-32E37535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FCBC2"/>
                </a:solidFill>
              </a:rPr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56BC4-2AC7-310F-CAF2-537163D26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Target group</a:t>
            </a:r>
          </a:p>
          <a:p>
            <a:r>
              <a:rPr lang="en-GB" dirty="0"/>
              <a:t>Training needs</a:t>
            </a:r>
          </a:p>
          <a:p>
            <a:r>
              <a:rPr lang="en-GB" dirty="0"/>
              <a:t>Training goals</a:t>
            </a:r>
          </a:p>
          <a:p>
            <a:r>
              <a:rPr lang="en-GB" dirty="0"/>
              <a:t>What do they need to know/ be able to?</a:t>
            </a:r>
          </a:p>
        </p:txBody>
      </p:sp>
    </p:spTree>
    <p:extLst>
      <p:ext uri="{BB962C8B-B14F-4D97-AF65-F5344CB8AC3E}">
        <p14:creationId xmlns:p14="http://schemas.microsoft.com/office/powerpoint/2010/main" val="60956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9C03-57A1-E056-4BEF-66CF7CFFF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FCBC2"/>
                </a:solidFill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3353E-6540-3772-7A27-63170A629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Training program?</a:t>
            </a:r>
          </a:p>
        </p:txBody>
      </p:sp>
    </p:spTree>
    <p:extLst>
      <p:ext uri="{BB962C8B-B14F-4D97-AF65-F5344CB8AC3E}">
        <p14:creationId xmlns:p14="http://schemas.microsoft.com/office/powerpoint/2010/main" val="306524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75164-DA5B-31E7-7A4A-A059A706A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7" y="569206"/>
            <a:ext cx="6812280" cy="889000"/>
          </a:xfrm>
        </p:spPr>
        <p:txBody>
          <a:bodyPr/>
          <a:lstStyle/>
          <a:p>
            <a:r>
              <a:rPr lang="en-GB" sz="4000" dirty="0">
                <a:solidFill>
                  <a:srgbClr val="0FCBC2"/>
                </a:solidFill>
              </a:rPr>
              <a:t>What we can learn from the empirical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950B6-86F7-B30A-368C-93A1909A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7" y="2209800"/>
            <a:ext cx="6812280" cy="215150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1. Control</a:t>
            </a:r>
          </a:p>
          <a:p>
            <a:pPr marL="0" indent="0">
              <a:buNone/>
            </a:pPr>
            <a:r>
              <a:rPr lang="en-GB" sz="2000" dirty="0"/>
              <a:t>2. Key performance indicators</a:t>
            </a:r>
          </a:p>
          <a:p>
            <a:pPr marL="0" indent="0">
              <a:buNone/>
            </a:pPr>
            <a:r>
              <a:rPr lang="en-GB" sz="2000" dirty="0"/>
              <a:t>3. 7 tools of quality</a:t>
            </a:r>
          </a:p>
          <a:p>
            <a:pPr marL="0" indent="0">
              <a:buNone/>
            </a:pPr>
            <a:r>
              <a:rPr lang="en-GB" sz="2000" dirty="0"/>
              <a:t>4. Directive leadership</a:t>
            </a:r>
          </a:p>
          <a:p>
            <a:pPr marL="0" indent="0">
              <a:buNone/>
            </a:pPr>
            <a:r>
              <a:rPr lang="en-GB" sz="2000" dirty="0"/>
              <a:t>5. Management review</a:t>
            </a:r>
          </a:p>
        </p:txBody>
      </p:sp>
      <p:pic>
        <p:nvPicPr>
          <p:cNvPr id="4" name="Picture 2" descr="7 qc tools | 7 quality tools ">
            <a:extLst>
              <a:ext uri="{FF2B5EF4-FFF2-40B4-BE49-F238E27FC236}">
                <a16:creationId xmlns:a16="http://schemas.microsoft.com/office/drawing/2014/main" id="{AE966696-06B7-6E76-4886-4EA68B9D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2514599"/>
            <a:ext cx="1905000" cy="15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EAB0D-557A-9803-D490-F88168DE0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C34A-E54C-A0CA-17AD-10A966226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7" y="569206"/>
            <a:ext cx="6812280" cy="889000"/>
          </a:xfrm>
        </p:spPr>
        <p:txBody>
          <a:bodyPr/>
          <a:lstStyle/>
          <a:p>
            <a:r>
              <a:rPr lang="en-GB" sz="4000" dirty="0">
                <a:solidFill>
                  <a:srgbClr val="0FCBC2"/>
                </a:solidFill>
              </a:rPr>
              <a:t>What can we learn from the reference paradigm?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E1BD7-A163-790B-6D0B-B8F47247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7" y="2209800"/>
            <a:ext cx="6812280" cy="215150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1. Continuous improvement</a:t>
            </a:r>
          </a:p>
          <a:p>
            <a:pPr marL="0" indent="0">
              <a:buNone/>
            </a:pPr>
            <a:r>
              <a:rPr lang="en-GB" sz="2000" dirty="0"/>
              <a:t>2. PDCA cycle</a:t>
            </a:r>
          </a:p>
          <a:p>
            <a:pPr marL="0" indent="0">
              <a:buNone/>
            </a:pPr>
            <a:r>
              <a:rPr lang="en-GB" sz="2000" dirty="0"/>
              <a:t>3. new ISO</a:t>
            </a:r>
          </a:p>
          <a:p>
            <a:pPr marL="0" indent="0">
              <a:buNone/>
            </a:pPr>
            <a:r>
              <a:rPr lang="en-GB" sz="2000" dirty="0"/>
              <a:t>4. EFQM model</a:t>
            </a:r>
          </a:p>
          <a:p>
            <a:pPr marL="0" indent="0">
              <a:buNone/>
            </a:pPr>
            <a:r>
              <a:rPr lang="en-GB" sz="2000" dirty="0"/>
              <a:t>5. Customer delight</a:t>
            </a:r>
          </a:p>
          <a:p>
            <a:pPr marL="0" indent="0">
              <a:buNone/>
            </a:pPr>
            <a:r>
              <a:rPr lang="en-GB" sz="2000" dirty="0"/>
              <a:t>6. Quality structure</a:t>
            </a:r>
          </a:p>
          <a:p>
            <a:pPr marL="0" indent="0">
              <a:buNone/>
            </a:pPr>
            <a:r>
              <a:rPr lang="en-GB" sz="2000" dirty="0"/>
              <a:t>7. Coaching leadership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3583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15B3-F3FA-F9F6-59CF-6259F6AE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DA66-4402-4C9E-9046-D32C3629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7" y="569206"/>
            <a:ext cx="6812280" cy="889000"/>
          </a:xfrm>
        </p:spPr>
        <p:txBody>
          <a:bodyPr/>
          <a:lstStyle/>
          <a:p>
            <a:r>
              <a:rPr lang="en-GB" sz="4000" dirty="0">
                <a:solidFill>
                  <a:srgbClr val="0FCBC2"/>
                </a:solidFill>
              </a:rPr>
              <a:t>What can we learn from the reflective paradigm?</a:t>
            </a:r>
            <a:br>
              <a:rPr lang="en-GB" sz="4000" dirty="0">
                <a:solidFill>
                  <a:srgbClr val="0FCBC2"/>
                </a:solidFill>
              </a:rPr>
            </a:br>
            <a:endParaRPr lang="en-GB" sz="4000" dirty="0">
              <a:solidFill>
                <a:srgbClr val="0FCBC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58FE00-888A-71F9-A907-D41BCCEF1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" y="2057400"/>
            <a:ext cx="6812280" cy="3520193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sz="2000" dirty="0"/>
              <a:t>1. Professionalism</a:t>
            </a:r>
          </a:p>
          <a:p>
            <a:pPr marL="0" indent="0">
              <a:buNone/>
            </a:pPr>
            <a:r>
              <a:rPr lang="en-GB" sz="2000" dirty="0"/>
              <a:t>2. Dialogue</a:t>
            </a:r>
          </a:p>
          <a:p>
            <a:pPr marL="0" indent="0">
              <a:buNone/>
            </a:pPr>
            <a:r>
              <a:rPr lang="en-GB" sz="2000" dirty="0"/>
              <a:t>3. Auditing</a:t>
            </a:r>
          </a:p>
          <a:p>
            <a:pPr marL="0" indent="0">
              <a:buNone/>
            </a:pPr>
            <a:r>
              <a:rPr lang="en-GB" sz="2000" dirty="0"/>
              <a:t>4. Self study</a:t>
            </a:r>
          </a:p>
          <a:p>
            <a:pPr marL="0" indent="0">
              <a:buNone/>
            </a:pPr>
            <a:r>
              <a:rPr lang="en-GB" sz="2000" dirty="0"/>
              <a:t>5. Delegative leadership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2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9BB4-A7FF-69AC-C6AA-0051FF1ED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7423-DD34-A209-3535-258B654B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7" y="569206"/>
            <a:ext cx="6812280" cy="889000"/>
          </a:xfrm>
        </p:spPr>
        <p:txBody>
          <a:bodyPr/>
          <a:lstStyle/>
          <a:p>
            <a:r>
              <a:rPr lang="en-GB" sz="4000" dirty="0">
                <a:solidFill>
                  <a:srgbClr val="0FCBC2"/>
                </a:solidFill>
              </a:rPr>
              <a:t>What can we learn from the emergence paradigm?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57F59-C0C9-C864-26D1-F98B718E4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7" y="2209800"/>
            <a:ext cx="6812280" cy="2151502"/>
          </a:xfrm>
        </p:spPr>
        <p:txBody>
          <a:bodyPr/>
          <a:lstStyle/>
          <a:p>
            <a:r>
              <a:rPr lang="en-GB" sz="2000" dirty="0"/>
              <a:t>Innovation</a:t>
            </a:r>
          </a:p>
          <a:p>
            <a:r>
              <a:rPr lang="en-GB" sz="2000" dirty="0"/>
              <a:t>Co-creation</a:t>
            </a:r>
          </a:p>
          <a:p>
            <a:r>
              <a:rPr lang="en-GB" sz="2000" dirty="0"/>
              <a:t>Emergence</a:t>
            </a:r>
          </a:p>
          <a:p>
            <a:r>
              <a:rPr lang="en-GB" sz="2000" dirty="0"/>
              <a:t>Medusa principles</a:t>
            </a:r>
          </a:p>
          <a:p>
            <a:r>
              <a:rPr lang="en-GB" sz="2000" dirty="0"/>
              <a:t>Emergent / participative leadership</a:t>
            </a:r>
          </a:p>
        </p:txBody>
      </p:sp>
    </p:spTree>
    <p:extLst>
      <p:ext uri="{BB962C8B-B14F-4D97-AF65-F5344CB8AC3E}">
        <p14:creationId xmlns:p14="http://schemas.microsoft.com/office/powerpoint/2010/main" val="349272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89703-549B-7700-88B6-EA880B3A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FCBC2"/>
                </a:solidFill>
              </a:rPr>
              <a:t>Didactics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82798-421E-7DCD-3BBF-B50DBED54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Active</a:t>
            </a:r>
          </a:p>
          <a:p>
            <a:r>
              <a:rPr lang="en-GB" sz="2000" dirty="0"/>
              <a:t>Working on their issues</a:t>
            </a:r>
          </a:p>
          <a:p>
            <a:r>
              <a:rPr lang="en-GB" sz="2000"/>
              <a:t>…..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6854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52a5d374-0c23-45aa-a8b4-01cf91903d53" descr="B09566D9-3D75-4C39-9A79-FD324C3012CB@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0188" y="0"/>
            <a:ext cx="81359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2413000" y="1447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A7A2"/>
                </a:solidFill>
              </a:rPr>
              <a:t>everard</a:t>
            </a:r>
            <a:r>
              <a:rPr lang="nl-NL" dirty="0">
                <a:solidFill>
                  <a:srgbClr val="00A7A2"/>
                </a:solidFill>
              </a:rPr>
              <a:t>@</a:t>
            </a:r>
            <a:r>
              <a:rPr lang="nl-NL" dirty="0" err="1">
                <a:solidFill>
                  <a:srgbClr val="00A7A2"/>
                </a:solidFill>
              </a:rPr>
              <a:t>onsnet.nu</a:t>
            </a:r>
            <a:endParaRPr lang="nl-NL" dirty="0">
              <a:solidFill>
                <a:srgbClr val="00A7A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3158</TotalTime>
  <Words>160</Words>
  <Application>Microsoft Macintosh PowerPoint</Application>
  <PresentationFormat>Custom</PresentationFormat>
  <Paragraphs>44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Lucida Sans Unicode</vt:lpstr>
      <vt:lpstr>Office Theme</vt:lpstr>
      <vt:lpstr>Office-thema</vt:lpstr>
      <vt:lpstr>PowerPoint Presentation</vt:lpstr>
      <vt:lpstr>Design</vt:lpstr>
      <vt:lpstr>Content</vt:lpstr>
      <vt:lpstr>What we can learn from the empirical paradigm</vt:lpstr>
      <vt:lpstr>What can we learn from the reference paradigm?</vt:lpstr>
      <vt:lpstr>What can we learn from the reflective paradigm? </vt:lpstr>
      <vt:lpstr>What can we learn from the emergence paradigm?</vt:lpstr>
      <vt:lpstr>Didactics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Everard</dc:creator>
  <cp:lastModifiedBy>Everard van Kemenade</cp:lastModifiedBy>
  <cp:revision>85</cp:revision>
  <cp:lastPrinted>2021-10-18T08:56:38Z</cp:lastPrinted>
  <dcterms:modified xsi:type="dcterms:W3CDTF">2024-11-12T17:51:08Z</dcterms:modified>
</cp:coreProperties>
</file>