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19"/>
  </p:notesMasterIdLst>
  <p:handoutMasterIdLst>
    <p:handoutMasterId r:id="rId20"/>
  </p:handoutMasterIdLst>
  <p:sldIdLst>
    <p:sldId id="256" r:id="rId3"/>
    <p:sldId id="1228" r:id="rId4"/>
    <p:sldId id="571" r:id="rId5"/>
    <p:sldId id="1220" r:id="rId6"/>
    <p:sldId id="1229" r:id="rId7"/>
    <p:sldId id="1182" r:id="rId8"/>
    <p:sldId id="1111" r:id="rId9"/>
    <p:sldId id="1221" r:id="rId10"/>
    <p:sldId id="1222" r:id="rId11"/>
    <p:sldId id="1223" r:id="rId12"/>
    <p:sldId id="1230" r:id="rId13"/>
    <p:sldId id="1227" r:id="rId14"/>
    <p:sldId id="1225" r:id="rId15"/>
    <p:sldId id="1226" r:id="rId16"/>
    <p:sldId id="1026" r:id="rId17"/>
    <p:sldId id="302" r:id="rId18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A2"/>
    <a:srgbClr val="0FCBC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3"/>
    <p:restoredTop sz="94694"/>
  </p:normalViewPr>
  <p:slideViewPr>
    <p:cSldViewPr>
      <p:cViewPr varScale="1">
        <p:scale>
          <a:sx n="153" d="100"/>
          <a:sy n="153" d="100"/>
        </p:scale>
        <p:origin x="168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3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BB1B-CC99-884D-97C4-25BC286A377C}" type="datetimeFigureOut">
              <a:rPr lang="nl-NL" smtClean="0"/>
              <a:t>12-11-2024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671F-84E0-304E-971D-44ECC3883A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5200" y="457200"/>
            <a:ext cx="1414473" cy="303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0"/>
              </a:lnSpc>
              <a:spcBef>
                <a:spcPts val="91"/>
              </a:spcBef>
            </a:pP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va</a:t>
            </a:r>
            <a:r>
              <a:rPr sz="2250" b="1" spc="0" baseline="2892">
                <a:solidFill>
                  <a:srgbClr val="00B3A9"/>
                </a:solidFill>
                <a:latin typeface="Lucida Sans Unicode"/>
                <a:cs typeface="Lucida Sans Unicode"/>
              </a:rPr>
              <a:t>n</a:t>
            </a:r>
            <a:r>
              <a:rPr sz="2250" b="1" spc="117" baseline="2892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Kemenade</a:t>
            </a:r>
            <a:endParaRPr sz="1500">
              <a:latin typeface="Lucida Sans Unicode"/>
              <a:cs typeface="Lucida Sans Unicode"/>
            </a:endParaRPr>
          </a:p>
          <a:p>
            <a:pPr marL="411833" marR="26718">
              <a:lnSpc>
                <a:spcPts val="565"/>
              </a:lnSpc>
            </a:pPr>
            <a:r>
              <a:rPr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Audit</a:t>
            </a:r>
            <a:r>
              <a:rPr sz="975" i="1" spc="-51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Coaching</a:t>
            </a:r>
            <a:r>
              <a:rPr sz="975" i="1" spc="1" baseline="6674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Training</a:t>
            </a:r>
            <a:r>
              <a:rPr lang="nl-NL"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04010" y="4419600"/>
            <a:ext cx="3784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37281">
              <a:spcBef>
                <a:spcPct val="20000"/>
              </a:spcBef>
              <a:defRPr/>
            </a:pPr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November 13th 2024</a:t>
            </a: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1182669" y="2500311"/>
            <a:ext cx="5298440" cy="611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79400" y="1219200"/>
            <a:ext cx="6433820" cy="11433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A7A2"/>
                </a:solidFill>
                <a:latin typeface="Calibri" pitchFamily="34" charset="0"/>
                <a:ea typeface="ヒラギノ角ゴ ProN W3" charset="-128"/>
                <a:cs typeface="+mj-cs"/>
                <a:sym typeface="Gill Sans" charset="0"/>
              </a:rPr>
              <a:t>Looking back and forth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Calibri" pitchFamily="34" charset="0"/>
              <a:ea typeface="ヒラギノ角ゴ ProN W3" charset="-128"/>
              <a:cs typeface="+mj-cs"/>
              <a:sym typeface="Gill Sans" charset="0"/>
            </a:endParaRPr>
          </a:p>
        </p:txBody>
      </p:sp>
      <p:pic>
        <p:nvPicPr>
          <p:cNvPr id="6" name="Budda Bar III CD01 Full.mp3" descr="Budda Bar III CD01 Full.mp3">
            <a:hlinkClick r:id="" action="ppaction://media"/>
            <a:extLst>
              <a:ext uri="{FF2B5EF4-FFF2-40B4-BE49-F238E27FC236}">
                <a16:creationId xmlns:a16="http://schemas.microsoft.com/office/drawing/2014/main" id="{E270D9B1-B9F3-6E44-DA29-F06E751A0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774" y="22038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A5F5-B5C9-D8E8-AA96-558E1426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Input: impact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EC079-E8C8-C140-38ED-84B3C213A8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371600"/>
            <a:ext cx="4750715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6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FD87-553B-9D9A-384C-ABEB754F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4572E-BB57-8F47-1559-08F2E333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You can lead  a horse to the water, but you cannot make it drink…</a:t>
            </a:r>
          </a:p>
          <a:p>
            <a:pPr marL="0" indent="0">
              <a:buNone/>
            </a:pPr>
            <a:r>
              <a:rPr lang="en-GB" dirty="0"/>
              <a:t>African proverb</a:t>
            </a:r>
            <a:br>
              <a:rPr lang="en-GB" dirty="0"/>
            </a:br>
            <a:endParaRPr lang="en-GB" dirty="0"/>
          </a:p>
          <a:p>
            <a:r>
              <a:rPr lang="en-GB" dirty="0"/>
              <a:t>Exercise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18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2143E0-D4AA-6A1A-AA96-BF137EFCD789}"/>
              </a:ext>
            </a:extLst>
          </p:cNvPr>
          <p:cNvSpPr/>
          <p:nvPr/>
        </p:nvSpPr>
        <p:spPr>
          <a:xfrm>
            <a:off x="380274" y="1244598"/>
            <a:ext cx="1043940" cy="965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What are your resources?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8A549-E82A-7976-1C2F-FB62AF16FA0F}"/>
              </a:ext>
            </a:extLst>
          </p:cNvPr>
          <p:cNvSpPr/>
          <p:nvPr/>
        </p:nvSpPr>
        <p:spPr>
          <a:xfrm>
            <a:off x="1727200" y="1244599"/>
            <a:ext cx="1143000" cy="9307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What</a:t>
            </a:r>
            <a:r>
              <a:rPr lang="en-GB" dirty="0"/>
              <a:t> </a:t>
            </a:r>
            <a:r>
              <a:rPr lang="en-GB" sz="1200" dirty="0"/>
              <a:t>actions do you need to take? </a:t>
            </a:r>
            <a:endParaRPr lang="en-GB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F3124-45D5-BF23-9118-1CB5BEAAA6DE}"/>
              </a:ext>
            </a:extLst>
          </p:cNvPr>
          <p:cNvSpPr/>
          <p:nvPr/>
        </p:nvSpPr>
        <p:spPr>
          <a:xfrm>
            <a:off x="3107146" y="1251854"/>
            <a:ext cx="1134654" cy="9307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What results are needed</a:t>
            </a:r>
            <a:r>
              <a:rPr lang="en-GB" sz="1800" dirty="0"/>
              <a:t>?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26A58-2B27-34F9-42EB-EC8F9A3FB4E8}"/>
              </a:ext>
            </a:extLst>
          </p:cNvPr>
          <p:cNvSpPr/>
          <p:nvPr/>
        </p:nvSpPr>
        <p:spPr>
          <a:xfrm>
            <a:off x="4410168" y="1252760"/>
            <a:ext cx="1221374" cy="915311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What is the school’s contribution to change?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FEAA15-F379-24BC-D698-72C3BC3E31F3}"/>
              </a:ext>
            </a:extLst>
          </p:cNvPr>
          <p:cNvSpPr/>
          <p:nvPr/>
        </p:nvSpPr>
        <p:spPr>
          <a:xfrm>
            <a:off x="5842000" y="1258204"/>
            <a:ext cx="1346926" cy="9379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What fundamental  change do you want to contribute to?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52C53-09CC-8DB1-CAFB-24264A7AE098}"/>
              </a:ext>
            </a:extLst>
          </p:cNvPr>
          <p:cNvSpPr/>
          <p:nvPr/>
        </p:nvSpPr>
        <p:spPr>
          <a:xfrm>
            <a:off x="378460" y="2175328"/>
            <a:ext cx="1043940" cy="595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             </a:t>
            </a:r>
            <a:r>
              <a:rPr lang="en-GB" sz="1200" b="1" dirty="0">
                <a:solidFill>
                  <a:srgbClr val="00A7A2"/>
                </a:solidFill>
              </a:rPr>
              <a:t>INPUT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910299-08B5-6547-7907-F7C4B75D2E8C}"/>
              </a:ext>
            </a:extLst>
          </p:cNvPr>
          <p:cNvSpPr/>
          <p:nvPr/>
        </p:nvSpPr>
        <p:spPr>
          <a:xfrm>
            <a:off x="469900" y="2438400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4D816-EE4C-AB26-4E35-29D9C6A356A2}"/>
              </a:ext>
            </a:extLst>
          </p:cNvPr>
          <p:cNvSpPr/>
          <p:nvPr/>
        </p:nvSpPr>
        <p:spPr>
          <a:xfrm>
            <a:off x="620304" y="2438400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1CA68-094B-8D9D-BAA8-340A01DD05A1}"/>
              </a:ext>
            </a:extLst>
          </p:cNvPr>
          <p:cNvSpPr/>
          <p:nvPr/>
        </p:nvSpPr>
        <p:spPr>
          <a:xfrm>
            <a:off x="774700" y="2434771"/>
            <a:ext cx="762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77DB0-757B-88C1-093B-092BA66D2ED0}"/>
              </a:ext>
            </a:extLst>
          </p:cNvPr>
          <p:cNvSpPr/>
          <p:nvPr/>
        </p:nvSpPr>
        <p:spPr>
          <a:xfrm>
            <a:off x="378460" y="2778578"/>
            <a:ext cx="1043940" cy="19458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Resources such as</a:t>
            </a:r>
          </a:p>
          <a:p>
            <a:pPr algn="ctr"/>
            <a:endParaRPr lang="en-GB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Time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Money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Staff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1A3E3D-E011-385A-D924-7F0F0CC890A6}"/>
              </a:ext>
            </a:extLst>
          </p:cNvPr>
          <p:cNvSpPr/>
          <p:nvPr/>
        </p:nvSpPr>
        <p:spPr>
          <a:xfrm>
            <a:off x="1727200" y="2175328"/>
            <a:ext cx="1143000" cy="595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    </a:t>
            </a:r>
            <a:r>
              <a:rPr lang="en-GB" sz="1200" b="1" dirty="0">
                <a:solidFill>
                  <a:srgbClr val="00A7A2"/>
                </a:solidFill>
              </a:rPr>
              <a:t>ACTIVITIES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7BD33CDE-642A-32F9-090F-4AE39FB35B24}"/>
              </a:ext>
            </a:extLst>
          </p:cNvPr>
          <p:cNvSpPr/>
          <p:nvPr/>
        </p:nvSpPr>
        <p:spPr>
          <a:xfrm rot="5400000">
            <a:off x="1837690" y="2446205"/>
            <a:ext cx="45719" cy="8382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B9EAD5-1537-903D-362D-2D0B45BF34BA}"/>
              </a:ext>
            </a:extLst>
          </p:cNvPr>
          <p:cNvSpPr/>
          <p:nvPr/>
        </p:nvSpPr>
        <p:spPr>
          <a:xfrm>
            <a:off x="1727200" y="2767692"/>
            <a:ext cx="1143000" cy="19567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Proceedings such as</a:t>
            </a:r>
          </a:p>
          <a:p>
            <a:pPr algn="ctr"/>
            <a:endParaRPr lang="en-GB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Curriculum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Training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Practicum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Internship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98B502-2789-3B9A-850B-66BF1FC36F3F}"/>
              </a:ext>
            </a:extLst>
          </p:cNvPr>
          <p:cNvSpPr/>
          <p:nvPr/>
        </p:nvSpPr>
        <p:spPr>
          <a:xfrm>
            <a:off x="3107146" y="2182583"/>
            <a:ext cx="1134654" cy="595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    </a:t>
            </a:r>
            <a:r>
              <a:rPr lang="en-GB" sz="1200" b="1" dirty="0">
                <a:solidFill>
                  <a:srgbClr val="00A7A2"/>
                </a:solidFill>
              </a:rPr>
              <a:t>OUTPUT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71B86A-FA25-CD05-A0D4-34F727D10B80}"/>
              </a:ext>
            </a:extLst>
          </p:cNvPr>
          <p:cNvCxnSpPr>
            <a:cxnSpLocks/>
          </p:cNvCxnSpPr>
          <p:nvPr/>
        </p:nvCxnSpPr>
        <p:spPr>
          <a:xfrm>
            <a:off x="3175000" y="2459812"/>
            <a:ext cx="152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D1469A-6B6A-71FE-D014-7488BC615EAF}"/>
              </a:ext>
            </a:extLst>
          </p:cNvPr>
          <p:cNvCxnSpPr>
            <a:cxnSpLocks/>
          </p:cNvCxnSpPr>
          <p:nvPr/>
        </p:nvCxnSpPr>
        <p:spPr>
          <a:xfrm>
            <a:off x="3175000" y="2510971"/>
            <a:ext cx="152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96EB3A4-DCAF-4DF0-9061-2A828DF86F22}"/>
              </a:ext>
            </a:extLst>
          </p:cNvPr>
          <p:cNvSpPr/>
          <p:nvPr/>
        </p:nvSpPr>
        <p:spPr>
          <a:xfrm>
            <a:off x="3107146" y="2767692"/>
            <a:ext cx="1143000" cy="19567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Concrete results such as</a:t>
            </a:r>
          </a:p>
          <a:p>
            <a:pPr algn="ctr"/>
            <a:endParaRPr lang="en-GB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Theses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Publications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Graduates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479DC5-94B0-BD35-3647-E5F3DB5CA82B}"/>
              </a:ext>
            </a:extLst>
          </p:cNvPr>
          <p:cNvSpPr/>
          <p:nvPr/>
        </p:nvSpPr>
        <p:spPr>
          <a:xfrm>
            <a:off x="4404015" y="2175327"/>
            <a:ext cx="1232063" cy="595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      </a:t>
            </a:r>
            <a:r>
              <a:rPr lang="en-GB" sz="1200" b="1" dirty="0">
                <a:solidFill>
                  <a:srgbClr val="00A7A2"/>
                </a:solidFill>
              </a:rPr>
              <a:t>OUTCOME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04EAFA-6B04-6005-C5B2-E2B75D2D877A}"/>
              </a:ext>
            </a:extLst>
          </p:cNvPr>
          <p:cNvCxnSpPr>
            <a:cxnSpLocks/>
          </p:cNvCxnSpPr>
          <p:nvPr/>
        </p:nvCxnSpPr>
        <p:spPr>
          <a:xfrm>
            <a:off x="4637117" y="2503882"/>
            <a:ext cx="152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2789786-FECF-D6BD-5D4F-572009EF6297}"/>
              </a:ext>
            </a:extLst>
          </p:cNvPr>
          <p:cNvCxnSpPr>
            <a:cxnSpLocks/>
          </p:cNvCxnSpPr>
          <p:nvPr/>
        </p:nvCxnSpPr>
        <p:spPr>
          <a:xfrm flipV="1">
            <a:off x="4713317" y="2418409"/>
            <a:ext cx="0" cy="15368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E07749E-B30C-A5FD-1489-4D36409E8FEE}"/>
              </a:ext>
            </a:extLst>
          </p:cNvPr>
          <p:cNvSpPr/>
          <p:nvPr/>
        </p:nvSpPr>
        <p:spPr>
          <a:xfrm>
            <a:off x="4410167" y="2784868"/>
            <a:ext cx="1232063" cy="1939532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Concrete results such as</a:t>
            </a:r>
          </a:p>
          <a:p>
            <a:pPr algn="ctr"/>
            <a:endParaRPr lang="en-GB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Changes in competences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Changes in behaviour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900F72-C362-ADF0-D6DA-FE02EA07B12C}"/>
              </a:ext>
            </a:extLst>
          </p:cNvPr>
          <p:cNvSpPr/>
          <p:nvPr/>
        </p:nvSpPr>
        <p:spPr>
          <a:xfrm>
            <a:off x="5850346" y="2182582"/>
            <a:ext cx="1338580" cy="595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      </a:t>
            </a:r>
            <a:r>
              <a:rPr lang="en-GB" sz="1200" b="1" dirty="0">
                <a:solidFill>
                  <a:srgbClr val="00A7A2"/>
                </a:solidFill>
              </a:rPr>
              <a:t>IMPACT</a:t>
            </a: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B04CB150-A320-857C-56E6-7959629BA7F3}"/>
              </a:ext>
            </a:extLst>
          </p:cNvPr>
          <p:cNvSpPr/>
          <p:nvPr/>
        </p:nvSpPr>
        <p:spPr>
          <a:xfrm>
            <a:off x="5966071" y="2381795"/>
            <a:ext cx="152400" cy="15603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3728562-E17B-9581-C8F6-F6AEDC3BB00E}"/>
              </a:ext>
            </a:extLst>
          </p:cNvPr>
          <p:cNvSpPr/>
          <p:nvPr/>
        </p:nvSpPr>
        <p:spPr>
          <a:xfrm>
            <a:off x="5850346" y="2778578"/>
            <a:ext cx="1338580" cy="17757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Longterm</a:t>
            </a:r>
            <a:r>
              <a:rPr lang="en-GB" sz="1200" dirty="0"/>
              <a:t> change</a:t>
            </a:r>
          </a:p>
          <a:p>
            <a:pPr algn="ctr"/>
            <a:endParaRPr lang="en-GB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Employment gap &lt;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Level of professionals &gt;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200" dirty="0"/>
              <a:t>Quality of professions &gt;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A0FFB3F-3BDD-3FBE-B798-6CAF089100F3}"/>
              </a:ext>
            </a:extLst>
          </p:cNvPr>
          <p:cNvSpPr/>
          <p:nvPr/>
        </p:nvSpPr>
        <p:spPr>
          <a:xfrm>
            <a:off x="378460" y="4506450"/>
            <a:ext cx="3871686" cy="441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Can be controlled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3FDDE0C-BA20-2E2B-7BD8-C8839B5154F8}"/>
              </a:ext>
            </a:extLst>
          </p:cNvPr>
          <p:cNvSpPr/>
          <p:nvPr/>
        </p:nvSpPr>
        <p:spPr>
          <a:xfrm>
            <a:off x="4404015" y="4511892"/>
            <a:ext cx="1235873" cy="441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Direct influence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A80F8E0-7732-3786-3AE6-04327A576EEB}"/>
              </a:ext>
            </a:extLst>
          </p:cNvPr>
          <p:cNvSpPr/>
          <p:nvPr/>
        </p:nvSpPr>
        <p:spPr>
          <a:xfrm>
            <a:off x="5850345" y="4526403"/>
            <a:ext cx="1338579" cy="4265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Indirect influence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213D6-6B08-8EF4-9CB4-2AB41B19FBCD}"/>
              </a:ext>
            </a:extLst>
          </p:cNvPr>
          <p:cNvSpPr txBox="1"/>
          <p:nvPr/>
        </p:nvSpPr>
        <p:spPr>
          <a:xfrm>
            <a:off x="6385379" y="817137"/>
            <a:ext cx="521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C55BF-5A88-9008-D703-03FB02049866}"/>
              </a:ext>
            </a:extLst>
          </p:cNvPr>
          <p:cNvSpPr txBox="1"/>
          <p:nvPr/>
        </p:nvSpPr>
        <p:spPr>
          <a:xfrm>
            <a:off x="401811" y="4967599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check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E4AA02-1774-81BF-3346-E7EF71957781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3800" y="971025"/>
            <a:ext cx="138157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61A357-D8E5-F47D-EC5D-3FE923FE369D}"/>
              </a:ext>
            </a:extLst>
          </p:cNvPr>
          <p:cNvCxnSpPr/>
          <p:nvPr/>
        </p:nvCxnSpPr>
        <p:spPr>
          <a:xfrm flipH="1">
            <a:off x="3674473" y="971025"/>
            <a:ext cx="11146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FD4B5A1-2D27-EDDC-3D96-0410CA867041}"/>
              </a:ext>
            </a:extLst>
          </p:cNvPr>
          <p:cNvCxnSpPr/>
          <p:nvPr/>
        </p:nvCxnSpPr>
        <p:spPr>
          <a:xfrm flipH="1">
            <a:off x="2298700" y="971025"/>
            <a:ext cx="11146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542896-8943-85E2-A0AF-1AA5016C5934}"/>
              </a:ext>
            </a:extLst>
          </p:cNvPr>
          <p:cNvCxnSpPr/>
          <p:nvPr/>
        </p:nvCxnSpPr>
        <p:spPr>
          <a:xfrm flipH="1">
            <a:off x="921027" y="971025"/>
            <a:ext cx="11146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B1A743-B3C2-D6F1-2FF4-79BC6EAAA560}"/>
              </a:ext>
            </a:extLst>
          </p:cNvPr>
          <p:cNvCxnSpPr>
            <a:cxnSpLocks/>
          </p:cNvCxnSpPr>
          <p:nvPr/>
        </p:nvCxnSpPr>
        <p:spPr>
          <a:xfrm>
            <a:off x="1117600" y="5129127"/>
            <a:ext cx="734726" cy="8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75153C-A8DD-4EE9-110C-FAA7FF89EE0B}"/>
              </a:ext>
            </a:extLst>
          </p:cNvPr>
          <p:cNvCxnSpPr>
            <a:cxnSpLocks/>
          </p:cNvCxnSpPr>
          <p:nvPr/>
        </p:nvCxnSpPr>
        <p:spPr>
          <a:xfrm>
            <a:off x="2035698" y="5137322"/>
            <a:ext cx="9312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E490DF-193A-8CDF-9FA0-9669D0F9F298}"/>
              </a:ext>
            </a:extLst>
          </p:cNvPr>
          <p:cNvCxnSpPr>
            <a:cxnSpLocks/>
          </p:cNvCxnSpPr>
          <p:nvPr/>
        </p:nvCxnSpPr>
        <p:spPr>
          <a:xfrm>
            <a:off x="3310501" y="5137322"/>
            <a:ext cx="9312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83DE4C-079D-1378-B767-1B9EC5DEEC51}"/>
              </a:ext>
            </a:extLst>
          </p:cNvPr>
          <p:cNvCxnSpPr>
            <a:cxnSpLocks/>
          </p:cNvCxnSpPr>
          <p:nvPr/>
        </p:nvCxnSpPr>
        <p:spPr>
          <a:xfrm>
            <a:off x="4559434" y="5121488"/>
            <a:ext cx="26294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5786973-6FE1-571A-30E4-65CD59E2FAD0}"/>
              </a:ext>
            </a:extLst>
          </p:cNvPr>
          <p:cNvCxnSpPr>
            <a:cxnSpLocks/>
          </p:cNvCxnSpPr>
          <p:nvPr/>
        </p:nvCxnSpPr>
        <p:spPr>
          <a:xfrm flipH="1">
            <a:off x="203200" y="971025"/>
            <a:ext cx="4552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19B83-D9D4-EA28-5D91-8E061A993D92}"/>
              </a:ext>
            </a:extLst>
          </p:cNvPr>
          <p:cNvCxnSpPr>
            <a:cxnSpLocks/>
          </p:cNvCxnSpPr>
          <p:nvPr/>
        </p:nvCxnSpPr>
        <p:spPr>
          <a:xfrm>
            <a:off x="203200" y="971025"/>
            <a:ext cx="15239" cy="41657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F48250-4A01-9EAA-0B29-1297728F3DA5}"/>
              </a:ext>
            </a:extLst>
          </p:cNvPr>
          <p:cNvCxnSpPr>
            <a:cxnSpLocks/>
          </p:cNvCxnSpPr>
          <p:nvPr/>
        </p:nvCxnSpPr>
        <p:spPr>
          <a:xfrm flipH="1">
            <a:off x="203200" y="5136766"/>
            <a:ext cx="1519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itle 1">
            <a:extLst>
              <a:ext uri="{FF2B5EF4-FFF2-40B4-BE49-F238E27FC236}">
                <a16:creationId xmlns:a16="http://schemas.microsoft.com/office/drawing/2014/main" id="{C799A8D8-9712-D272-76F6-3F63C3D1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" y="39289"/>
            <a:ext cx="6812280" cy="889000"/>
          </a:xfrm>
        </p:spPr>
        <p:txBody>
          <a:bodyPr/>
          <a:lstStyle/>
          <a:p>
            <a:r>
              <a:rPr lang="en-GB" dirty="0" err="1">
                <a:solidFill>
                  <a:srgbClr val="0FCBC2"/>
                </a:solidFill>
              </a:rPr>
              <a:t>Impacttool</a:t>
            </a:r>
            <a:endParaRPr lang="en-GB" dirty="0">
              <a:solidFill>
                <a:srgbClr val="0FCB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2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477B-FFA2-572D-B6D6-E98609AC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0B983B78-1EA4-C685-3FDF-DA7C13007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219200"/>
            <a:ext cx="7569200" cy="33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B8A0-D8FD-C69A-D6B2-D5EE1D80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Desired impact</a:t>
            </a:r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939D330-F8B4-8AEC-4398-E86468140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393408"/>
            <a:ext cx="6813550" cy="3635792"/>
          </a:xfrm>
        </p:spPr>
      </p:pic>
    </p:spTree>
    <p:extLst>
      <p:ext uri="{BB962C8B-B14F-4D97-AF65-F5344CB8AC3E}">
        <p14:creationId xmlns:p14="http://schemas.microsoft.com/office/powerpoint/2010/main" val="117208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3C9E-4F8F-4076-99EA-287CA044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A7A2"/>
                </a:solidFill>
              </a:rPr>
              <a:t>Closing</a:t>
            </a:r>
            <a:r>
              <a:rPr lang="nl-NL" dirty="0">
                <a:solidFill>
                  <a:srgbClr val="00A7A2"/>
                </a:solidFill>
              </a:rPr>
              <a:t> down</a:t>
            </a:r>
            <a:endParaRPr lang="en-NL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1240-1500-03C1-249D-33CD0A06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39" y="1434863"/>
            <a:ext cx="6214955" cy="3200400"/>
          </a:xfrm>
        </p:spPr>
        <p:txBody>
          <a:bodyPr/>
          <a:lstStyle/>
          <a:p>
            <a:r>
              <a:rPr lang="en-NL" sz="2000" dirty="0"/>
              <a:t>What is your take away from this morning?</a:t>
            </a:r>
          </a:p>
          <a:p>
            <a:endParaRPr lang="en-NL" sz="2000" dirty="0"/>
          </a:p>
          <a:p>
            <a:r>
              <a:rPr lang="en-NL" sz="2000" dirty="0"/>
              <a:t>How did you experience this morning?</a:t>
            </a:r>
          </a:p>
          <a:p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423914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52a5d374-0c23-45aa-a8b4-01cf91903d53" descr="B09566D9-3D75-4C39-9A79-FD324C3012CB@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0188" y="0"/>
            <a:ext cx="8135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4130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A7A2"/>
                </a:solidFill>
              </a:rPr>
              <a:t>everard</a:t>
            </a:r>
            <a:r>
              <a:rPr lang="nl-NL" dirty="0">
                <a:solidFill>
                  <a:srgbClr val="00A7A2"/>
                </a:solidFill>
              </a:rPr>
              <a:t>@</a:t>
            </a:r>
            <a:r>
              <a:rPr lang="nl-NL" dirty="0" err="1">
                <a:solidFill>
                  <a:srgbClr val="00A7A2"/>
                </a:solidFill>
              </a:rPr>
              <a:t>onsnet.nu</a:t>
            </a:r>
            <a:endParaRPr lang="nl-NL" dirty="0">
              <a:solidFill>
                <a:srgbClr val="00A7A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8019-03CC-5135-0E46-9CAE3763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79A75-A4F1-4BEB-0508-F6D43CE03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What do you want to know?</a:t>
            </a:r>
          </a:p>
          <a:p>
            <a:r>
              <a:rPr lang="en-GB" dirty="0"/>
              <a:t>What do you want to learn?</a:t>
            </a:r>
          </a:p>
          <a:p>
            <a:r>
              <a:rPr lang="en-GB" dirty="0"/>
              <a:t>What do you want from us?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8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9A6F-2D4D-B442-A5E3-17C2DB72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Introduction (15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16D8-DE06-C048-91AD-748FB46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90600"/>
            <a:ext cx="6812280" cy="3520193"/>
          </a:xfrm>
        </p:spPr>
        <p:txBody>
          <a:bodyPr/>
          <a:lstStyle/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Welcome and agenda for the morning session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Share a highlight of the past few months regarding quality</a:t>
            </a: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147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38363-735A-6B06-510D-4955C652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Looking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EBD9-BD7B-0BFB-60F8-84FDDBD8F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/>
              <a:t>Individual reflection</a:t>
            </a:r>
          </a:p>
          <a:p>
            <a:pPr marL="0" indent="0" algn="ctr">
              <a:buNone/>
            </a:pPr>
            <a:endParaRPr lang="en-GB" dirty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en-GB" dirty="0"/>
              <a:t> What goes well, what did you accomplish?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en-GB" dirty="0"/>
              <a:t>What does not, what did you learn from that?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4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3462-AC02-8B5F-F8FA-FBCCF243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A7A2"/>
                </a:solidFill>
              </a:rPr>
              <a:t>Designing two days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8531D-20FD-7108-F8B3-6726DA4E4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06903"/>
            <a:ext cx="6812280" cy="3520193"/>
          </a:xfrm>
        </p:spPr>
        <p:txBody>
          <a:bodyPr/>
          <a:lstStyle/>
          <a:p>
            <a:r>
              <a:rPr lang="en-GB" dirty="0"/>
              <a:t>Thursday morning</a:t>
            </a:r>
          </a:p>
          <a:p>
            <a:pPr lvl="1"/>
            <a:r>
              <a:rPr lang="en-GB" dirty="0"/>
              <a:t>Student attrition / changing student needs</a:t>
            </a:r>
          </a:p>
          <a:p>
            <a:r>
              <a:rPr lang="en-GB" dirty="0"/>
              <a:t>Thursday afternoon</a:t>
            </a:r>
          </a:p>
          <a:p>
            <a:pPr lvl="1"/>
            <a:r>
              <a:rPr lang="en-GB" dirty="0"/>
              <a:t>Designing quality training</a:t>
            </a:r>
          </a:p>
          <a:p>
            <a:pPr lvl="1"/>
            <a:r>
              <a:rPr lang="en-GB" dirty="0"/>
              <a:t>Quality and Innovation</a:t>
            </a:r>
          </a:p>
          <a:p>
            <a:r>
              <a:rPr lang="en-GB" dirty="0"/>
              <a:t>Friday </a:t>
            </a:r>
          </a:p>
          <a:p>
            <a:pPr lvl="1"/>
            <a:r>
              <a:rPr lang="en-GB" dirty="0"/>
              <a:t>auditing </a:t>
            </a:r>
          </a:p>
        </p:txBody>
      </p:sp>
    </p:spTree>
    <p:extLst>
      <p:ext uri="{BB962C8B-B14F-4D97-AF65-F5344CB8AC3E}">
        <p14:creationId xmlns:p14="http://schemas.microsoft.com/office/powerpoint/2010/main" val="209840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A192-0F46-5F0F-4156-8C30CA8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(15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5F7A-68DA-F034-1D89-FBAD3362E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609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9BB4-A7FF-69AC-C6AA-0051FF1ED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7423-DD34-A209-3535-258B654B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67" y="304800"/>
            <a:ext cx="6812280" cy="889000"/>
          </a:xfrm>
        </p:spPr>
        <p:txBody>
          <a:bodyPr/>
          <a:lstStyle/>
          <a:p>
            <a:r>
              <a:rPr lang="en-GB" sz="4000" dirty="0">
                <a:solidFill>
                  <a:srgbClr val="0FCBC2"/>
                </a:solidFill>
              </a:rPr>
              <a:t>Look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57F59-C0C9-C864-26D1-F98B718E4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193800"/>
            <a:ext cx="6812280" cy="2151502"/>
          </a:xfrm>
        </p:spPr>
        <p:txBody>
          <a:bodyPr/>
          <a:lstStyle/>
          <a:p>
            <a:r>
              <a:rPr lang="en-GB" dirty="0"/>
              <a:t>Quality Committee Action Plan (autumn)</a:t>
            </a:r>
          </a:p>
          <a:p>
            <a:pPr lvl="1"/>
            <a:r>
              <a:rPr lang="en-GB" dirty="0"/>
              <a:t>Manual</a:t>
            </a:r>
          </a:p>
          <a:p>
            <a:pPr lvl="1"/>
            <a:r>
              <a:rPr lang="en-GB" dirty="0"/>
              <a:t>Pre-accreditation </a:t>
            </a:r>
          </a:p>
        </p:txBody>
      </p:sp>
    </p:spTree>
    <p:extLst>
      <p:ext uri="{BB962C8B-B14F-4D97-AF65-F5344CB8AC3E}">
        <p14:creationId xmlns:p14="http://schemas.microsoft.com/office/powerpoint/2010/main" val="273275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4BE4-0C11-E548-58E9-4B936921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Look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14972-92B7-D27B-0429-3B967389F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295400"/>
            <a:ext cx="6812280" cy="3520193"/>
          </a:xfrm>
        </p:spPr>
        <p:txBody>
          <a:bodyPr/>
          <a:lstStyle/>
          <a:p>
            <a:r>
              <a:rPr lang="en-GB" dirty="0"/>
              <a:t>What challenges can we expect?</a:t>
            </a:r>
          </a:p>
          <a:p>
            <a:r>
              <a:rPr lang="en-GB" dirty="0"/>
              <a:t>What road blocks can be on the way?</a:t>
            </a:r>
          </a:p>
          <a:p>
            <a:r>
              <a:rPr lang="en-GB" dirty="0"/>
              <a:t>Which support can we get?</a:t>
            </a:r>
          </a:p>
          <a:p>
            <a:r>
              <a:rPr lang="en-GB" dirty="0"/>
              <a:t>What resources do we need?</a:t>
            </a:r>
          </a:p>
          <a:p>
            <a:r>
              <a:rPr lang="en-GB" dirty="0"/>
              <a:t>What does that mean for us?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EF02D-3581-7B7A-0463-302C12C5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Action Plan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D51F-8F3C-9C41-8B58-28F539085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Post its</a:t>
            </a:r>
          </a:p>
        </p:txBody>
      </p:sp>
    </p:spTree>
    <p:extLst>
      <p:ext uri="{BB962C8B-B14F-4D97-AF65-F5344CB8AC3E}">
        <p14:creationId xmlns:p14="http://schemas.microsoft.com/office/powerpoint/2010/main" val="1432521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</TotalTime>
  <Words>307</Words>
  <Application>Microsoft Macintosh PowerPoint</Application>
  <PresentationFormat>Custom</PresentationFormat>
  <Paragraphs>92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Lucida Sans Unicode</vt:lpstr>
      <vt:lpstr>Office Theme</vt:lpstr>
      <vt:lpstr>Office-thema</vt:lpstr>
      <vt:lpstr>PowerPoint Presentation</vt:lpstr>
      <vt:lpstr>Questions</vt:lpstr>
      <vt:lpstr>Introduction (15 min)</vt:lpstr>
      <vt:lpstr>Looking back</vt:lpstr>
      <vt:lpstr>Designing two days program</vt:lpstr>
      <vt:lpstr>Break (15 min)</vt:lpstr>
      <vt:lpstr>Look ahead</vt:lpstr>
      <vt:lpstr>Look ahead</vt:lpstr>
      <vt:lpstr>Action Plan Suggestions</vt:lpstr>
      <vt:lpstr>Input: impact</vt:lpstr>
      <vt:lpstr>PowerPoint Presentation</vt:lpstr>
      <vt:lpstr>Impacttool</vt:lpstr>
      <vt:lpstr>PowerPoint Presentation</vt:lpstr>
      <vt:lpstr>Desired impact</vt:lpstr>
      <vt:lpstr>Closing down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van Kemenade</cp:lastModifiedBy>
  <cp:revision>91</cp:revision>
  <cp:lastPrinted>2024-10-14T14:43:16Z</cp:lastPrinted>
  <dcterms:modified xsi:type="dcterms:W3CDTF">2024-11-12T22:24:31Z</dcterms:modified>
</cp:coreProperties>
</file>