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3" r:id="rId2"/>
  </p:sldMasterIdLst>
  <p:notesMasterIdLst>
    <p:notesMasterId r:id="rId36"/>
  </p:notesMasterIdLst>
  <p:handoutMasterIdLst>
    <p:handoutMasterId r:id="rId37"/>
  </p:handoutMasterIdLst>
  <p:sldIdLst>
    <p:sldId id="256" r:id="rId3"/>
    <p:sldId id="571" r:id="rId4"/>
    <p:sldId id="1242" r:id="rId5"/>
    <p:sldId id="1241" r:id="rId6"/>
    <p:sldId id="1220" r:id="rId7"/>
    <p:sldId id="1020" r:id="rId8"/>
    <p:sldId id="1226" r:id="rId9"/>
    <p:sldId id="1224" r:id="rId10"/>
    <p:sldId id="1021" r:id="rId11"/>
    <p:sldId id="1023" r:id="rId12"/>
    <p:sldId id="1022" r:id="rId13"/>
    <p:sldId id="1243" r:id="rId14"/>
    <p:sldId id="1239" r:id="rId15"/>
    <p:sldId id="1175" r:id="rId16"/>
    <p:sldId id="1240" r:id="rId17"/>
    <p:sldId id="1213" r:id="rId18"/>
    <p:sldId id="1225" r:id="rId19"/>
    <p:sldId id="1203" r:id="rId20"/>
    <p:sldId id="1221" r:id="rId21"/>
    <p:sldId id="1237" r:id="rId22"/>
    <p:sldId id="1238" r:id="rId23"/>
    <p:sldId id="1223" r:id="rId24"/>
    <p:sldId id="1227" r:id="rId25"/>
    <p:sldId id="1228" r:id="rId26"/>
    <p:sldId id="1229" r:id="rId27"/>
    <p:sldId id="1230" r:id="rId28"/>
    <p:sldId id="1231" r:id="rId29"/>
    <p:sldId id="1232" r:id="rId30"/>
    <p:sldId id="1233" r:id="rId31"/>
    <p:sldId id="1234" r:id="rId32"/>
    <p:sldId id="1235" r:id="rId33"/>
    <p:sldId id="1236" r:id="rId34"/>
    <p:sldId id="302" r:id="rId35"/>
  </p:sldIdLst>
  <p:sldSz cx="7569200" cy="5334000"/>
  <p:notesSz cx="7569200" cy="533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7A2"/>
    <a:srgbClr val="0FCBC2"/>
    <a:srgbClr val="008080"/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79"/>
    <p:restoredTop sz="94694"/>
  </p:normalViewPr>
  <p:slideViewPr>
    <p:cSldViewPr>
      <p:cViewPr varScale="1">
        <p:scale>
          <a:sx n="156" d="100"/>
          <a:sy n="156" d="100"/>
        </p:scale>
        <p:origin x="1312" y="17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9775" cy="2667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4287838" y="0"/>
            <a:ext cx="3279775" cy="2667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C55BD7-589C-4CE5-8B67-706AD4B9F329}" type="datetimeFigureOut">
              <a:rPr lang="nl-NL" smtClean="0"/>
              <a:pPr/>
              <a:t>12-11-2024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5065713"/>
            <a:ext cx="3279775" cy="2667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4287838" y="5065713"/>
            <a:ext cx="3279775" cy="2667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B8765C-F6DE-45B0-829F-BC16D026737F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45371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9775" cy="2667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4287838" y="0"/>
            <a:ext cx="3279775" cy="2667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9FBB1B-CC99-884D-97C4-25BC286A377C}" type="datetimeFigureOut">
              <a:rPr lang="nl-NL" smtClean="0"/>
              <a:t>12-11-2024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365375" y="400050"/>
            <a:ext cx="2838450" cy="2000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757238" y="2533650"/>
            <a:ext cx="6054725" cy="24003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5065713"/>
            <a:ext cx="3279775" cy="2667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4287838" y="5065713"/>
            <a:ext cx="3279775" cy="2667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D9671F-84E0-304E-971D-44ECC3883A7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6103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/>
          <p:cNvSpPr/>
          <p:nvPr userDrawn="1"/>
        </p:nvSpPr>
        <p:spPr>
          <a:xfrm>
            <a:off x="355600" y="228600"/>
            <a:ext cx="1104544" cy="5152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r>
              <a:rPr lang="nl-NL" dirty="0"/>
              <a:t>   </a:t>
            </a:r>
            <a:endParaRPr/>
          </a:p>
        </p:txBody>
      </p:sp>
      <p:sp>
        <p:nvSpPr>
          <p:cNvPr id="3" name="object 4"/>
          <p:cNvSpPr/>
          <p:nvPr userDrawn="1"/>
        </p:nvSpPr>
        <p:spPr>
          <a:xfrm>
            <a:off x="355600" y="228600"/>
            <a:ext cx="1104544" cy="515251"/>
          </a:xfrm>
          <a:custGeom>
            <a:avLst/>
            <a:gdLst/>
            <a:ahLst/>
            <a:cxnLst/>
            <a:rect l="l" t="t" r="r" b="b"/>
            <a:pathLst>
              <a:path w="1104544" h="515251">
                <a:moveTo>
                  <a:pt x="348221" y="0"/>
                </a:moveTo>
                <a:lnTo>
                  <a:pt x="512089" y="4724"/>
                </a:lnTo>
                <a:lnTo>
                  <a:pt x="430161" y="67754"/>
                </a:lnTo>
                <a:lnTo>
                  <a:pt x="623963" y="92964"/>
                </a:lnTo>
                <a:lnTo>
                  <a:pt x="726389" y="12611"/>
                </a:lnTo>
                <a:lnTo>
                  <a:pt x="1104544" y="23634"/>
                </a:lnTo>
                <a:lnTo>
                  <a:pt x="800442" y="222173"/>
                </a:lnTo>
                <a:lnTo>
                  <a:pt x="647598" y="193814"/>
                </a:lnTo>
                <a:lnTo>
                  <a:pt x="438035" y="334048"/>
                </a:lnTo>
                <a:lnTo>
                  <a:pt x="557784" y="379742"/>
                </a:lnTo>
                <a:lnTo>
                  <a:pt x="348221" y="515251"/>
                </a:lnTo>
                <a:lnTo>
                  <a:pt x="190652" y="412826"/>
                </a:lnTo>
                <a:lnTo>
                  <a:pt x="264706" y="357682"/>
                </a:lnTo>
                <a:lnTo>
                  <a:pt x="141808" y="291503"/>
                </a:lnTo>
                <a:lnTo>
                  <a:pt x="83502" y="341922"/>
                </a:lnTo>
                <a:lnTo>
                  <a:pt x="0" y="289928"/>
                </a:lnTo>
                <a:lnTo>
                  <a:pt x="110286" y="196964"/>
                </a:lnTo>
                <a:lnTo>
                  <a:pt x="159143" y="220599"/>
                </a:lnTo>
                <a:lnTo>
                  <a:pt x="271018" y="126060"/>
                </a:lnTo>
                <a:lnTo>
                  <a:pt x="220586" y="105575"/>
                </a:lnTo>
                <a:lnTo>
                  <a:pt x="348221" y="0"/>
                </a:lnTo>
                <a:close/>
              </a:path>
            </a:pathLst>
          </a:custGeom>
          <a:ln w="10668">
            <a:solidFill>
              <a:srgbClr val="00B3A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8461" y="212373"/>
            <a:ext cx="2490215" cy="903817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959348" y="212374"/>
            <a:ext cx="4231393" cy="4552421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378461" y="1116190"/>
            <a:ext cx="2490215" cy="3648605"/>
          </a:xfrm>
        </p:spPr>
        <p:txBody>
          <a:bodyPr/>
          <a:lstStyle>
            <a:lvl1pPr marL="0" indent="0">
              <a:buNone/>
              <a:defRPr sz="1100"/>
            </a:lvl1pPr>
            <a:lvl2pPr marL="368600" indent="0">
              <a:buNone/>
              <a:defRPr sz="1000"/>
            </a:lvl2pPr>
            <a:lvl3pPr marL="737202" indent="0">
              <a:buNone/>
              <a:defRPr sz="800"/>
            </a:lvl3pPr>
            <a:lvl4pPr marL="1105803" indent="0">
              <a:buNone/>
              <a:defRPr sz="700"/>
            </a:lvl4pPr>
            <a:lvl5pPr marL="1474403" indent="0">
              <a:buNone/>
              <a:defRPr sz="700"/>
            </a:lvl5pPr>
            <a:lvl6pPr marL="1843004" indent="0">
              <a:buNone/>
              <a:defRPr sz="700"/>
            </a:lvl6pPr>
            <a:lvl7pPr marL="2211604" indent="0">
              <a:buNone/>
              <a:defRPr sz="700"/>
            </a:lvl7pPr>
            <a:lvl8pPr marL="2580206" indent="0">
              <a:buNone/>
              <a:defRPr sz="700"/>
            </a:lvl8pPr>
            <a:lvl9pPr marL="2948806" indent="0">
              <a:buNone/>
              <a:defRPr sz="7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6E1E-5DA8-44B4-845C-52514CD2158D}" type="datetimeFigureOut">
              <a:rPr lang="nl-NL" smtClean="0"/>
              <a:pPr/>
              <a:t>12-11-2024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3616" y="3733800"/>
            <a:ext cx="4541520" cy="440796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483616" y="476603"/>
            <a:ext cx="4541520" cy="3200400"/>
          </a:xfrm>
        </p:spPr>
        <p:txBody>
          <a:bodyPr/>
          <a:lstStyle>
            <a:lvl1pPr marL="0" indent="0">
              <a:buNone/>
              <a:defRPr sz="2600"/>
            </a:lvl1pPr>
            <a:lvl2pPr marL="368600" indent="0">
              <a:buNone/>
              <a:defRPr sz="2300"/>
            </a:lvl2pPr>
            <a:lvl3pPr marL="737202" indent="0">
              <a:buNone/>
              <a:defRPr sz="1900"/>
            </a:lvl3pPr>
            <a:lvl4pPr marL="1105803" indent="0">
              <a:buNone/>
              <a:defRPr sz="1600"/>
            </a:lvl4pPr>
            <a:lvl5pPr marL="1474403" indent="0">
              <a:buNone/>
              <a:defRPr sz="1600"/>
            </a:lvl5pPr>
            <a:lvl6pPr marL="1843004" indent="0">
              <a:buNone/>
              <a:defRPr sz="1600"/>
            </a:lvl6pPr>
            <a:lvl7pPr marL="2211604" indent="0">
              <a:buNone/>
              <a:defRPr sz="1600"/>
            </a:lvl7pPr>
            <a:lvl8pPr marL="2580206" indent="0">
              <a:buNone/>
              <a:defRPr sz="1600"/>
            </a:lvl8pPr>
            <a:lvl9pPr marL="2948806" indent="0">
              <a:buNone/>
              <a:defRPr sz="16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483616" y="4174596"/>
            <a:ext cx="4541520" cy="626004"/>
          </a:xfrm>
        </p:spPr>
        <p:txBody>
          <a:bodyPr/>
          <a:lstStyle>
            <a:lvl1pPr marL="0" indent="0">
              <a:buNone/>
              <a:defRPr sz="1100"/>
            </a:lvl1pPr>
            <a:lvl2pPr marL="368600" indent="0">
              <a:buNone/>
              <a:defRPr sz="1000"/>
            </a:lvl2pPr>
            <a:lvl3pPr marL="737202" indent="0">
              <a:buNone/>
              <a:defRPr sz="800"/>
            </a:lvl3pPr>
            <a:lvl4pPr marL="1105803" indent="0">
              <a:buNone/>
              <a:defRPr sz="700"/>
            </a:lvl4pPr>
            <a:lvl5pPr marL="1474403" indent="0">
              <a:buNone/>
              <a:defRPr sz="700"/>
            </a:lvl5pPr>
            <a:lvl6pPr marL="1843004" indent="0">
              <a:buNone/>
              <a:defRPr sz="700"/>
            </a:lvl6pPr>
            <a:lvl7pPr marL="2211604" indent="0">
              <a:buNone/>
              <a:defRPr sz="700"/>
            </a:lvl7pPr>
            <a:lvl8pPr marL="2580206" indent="0">
              <a:buNone/>
              <a:defRPr sz="700"/>
            </a:lvl8pPr>
            <a:lvl9pPr marL="2948806" indent="0">
              <a:buNone/>
              <a:defRPr sz="7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6E1E-5DA8-44B4-845C-52514CD2158D}" type="datetimeFigureOut">
              <a:rPr lang="nl-NL" smtClean="0"/>
              <a:pPr/>
              <a:t>12-11-2024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6E1E-5DA8-44B4-845C-52514CD2158D}" type="datetimeFigureOut">
              <a:rPr lang="nl-NL" smtClean="0"/>
              <a:pPr/>
              <a:t>12-11-2024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5487670" y="213609"/>
            <a:ext cx="1703070" cy="4551186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378461" y="213609"/>
            <a:ext cx="4983057" cy="4551186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6E1E-5DA8-44B4-845C-52514CD2158D}" type="datetimeFigureOut">
              <a:rPr lang="nl-NL" smtClean="0"/>
              <a:pPr/>
              <a:t>12-11-2024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8460" y="213607"/>
            <a:ext cx="6812280" cy="889000"/>
          </a:xfrm>
          <a:prstGeom prst="rect">
            <a:avLst/>
          </a:prstGeom>
        </p:spPr>
        <p:txBody>
          <a:bodyPr lIns="73728" tIns="36864" rIns="73728" bIns="36864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78460" y="1244601"/>
            <a:ext cx="6812280" cy="3520193"/>
          </a:xfrm>
          <a:prstGeom prst="rect">
            <a:avLst/>
          </a:prstGeom>
        </p:spPr>
        <p:txBody>
          <a:bodyPr lIns="73728" tIns="36864" rIns="73728" bIns="36864"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378460" y="4943828"/>
            <a:ext cx="1766147" cy="283986"/>
          </a:xfrm>
          <a:prstGeom prst="rect">
            <a:avLst/>
          </a:prstGeom>
        </p:spPr>
        <p:txBody>
          <a:bodyPr lIns="73728" tIns="36864" rIns="73728" bIns="36864"/>
          <a:lstStyle/>
          <a:p>
            <a:fld id="{6F636E1E-5DA8-44B4-845C-52514CD2158D}" type="datetimeFigureOut">
              <a:rPr lang="nl-NL" smtClean="0"/>
              <a:pPr/>
              <a:t>12-11-2024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2586144" y="4943828"/>
            <a:ext cx="2396913" cy="283986"/>
          </a:xfrm>
          <a:prstGeom prst="rect">
            <a:avLst/>
          </a:prstGeom>
        </p:spPr>
        <p:txBody>
          <a:bodyPr lIns="73728" tIns="36864" rIns="73728" bIns="36864"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5424593" y="4943828"/>
            <a:ext cx="1766147" cy="283986"/>
          </a:xfrm>
          <a:prstGeom prst="rect">
            <a:avLst/>
          </a:prstGeom>
        </p:spPr>
        <p:txBody>
          <a:bodyPr lIns="73728" tIns="36864" rIns="73728" bIns="36864"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7" name="object 4"/>
          <p:cNvSpPr/>
          <p:nvPr userDrawn="1"/>
        </p:nvSpPr>
        <p:spPr>
          <a:xfrm>
            <a:off x="279400" y="152400"/>
            <a:ext cx="1104544" cy="515251"/>
          </a:xfrm>
          <a:custGeom>
            <a:avLst/>
            <a:gdLst/>
            <a:ahLst/>
            <a:cxnLst/>
            <a:rect l="l" t="t" r="r" b="b"/>
            <a:pathLst>
              <a:path w="1104544" h="515251">
                <a:moveTo>
                  <a:pt x="348221" y="0"/>
                </a:moveTo>
                <a:lnTo>
                  <a:pt x="512089" y="4724"/>
                </a:lnTo>
                <a:lnTo>
                  <a:pt x="430161" y="67754"/>
                </a:lnTo>
                <a:lnTo>
                  <a:pt x="623963" y="92964"/>
                </a:lnTo>
                <a:lnTo>
                  <a:pt x="726389" y="12611"/>
                </a:lnTo>
                <a:lnTo>
                  <a:pt x="1104544" y="23634"/>
                </a:lnTo>
                <a:lnTo>
                  <a:pt x="800442" y="222173"/>
                </a:lnTo>
                <a:lnTo>
                  <a:pt x="647598" y="193814"/>
                </a:lnTo>
                <a:lnTo>
                  <a:pt x="438035" y="334048"/>
                </a:lnTo>
                <a:lnTo>
                  <a:pt x="557784" y="379742"/>
                </a:lnTo>
                <a:lnTo>
                  <a:pt x="348221" y="515251"/>
                </a:lnTo>
                <a:lnTo>
                  <a:pt x="190652" y="412826"/>
                </a:lnTo>
                <a:lnTo>
                  <a:pt x="264706" y="357682"/>
                </a:lnTo>
                <a:lnTo>
                  <a:pt x="141808" y="291503"/>
                </a:lnTo>
                <a:lnTo>
                  <a:pt x="83502" y="341922"/>
                </a:lnTo>
                <a:lnTo>
                  <a:pt x="0" y="289928"/>
                </a:lnTo>
                <a:lnTo>
                  <a:pt x="110286" y="196964"/>
                </a:lnTo>
                <a:lnTo>
                  <a:pt x="159143" y="220599"/>
                </a:lnTo>
                <a:lnTo>
                  <a:pt x="271018" y="126060"/>
                </a:lnTo>
                <a:lnTo>
                  <a:pt x="220586" y="105575"/>
                </a:lnTo>
                <a:lnTo>
                  <a:pt x="348221" y="0"/>
                </a:lnTo>
                <a:close/>
              </a:path>
            </a:pathLst>
          </a:custGeom>
          <a:ln w="10668">
            <a:solidFill>
              <a:srgbClr val="00B3A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3"/>
          <p:cNvSpPr/>
          <p:nvPr userDrawn="1"/>
        </p:nvSpPr>
        <p:spPr>
          <a:xfrm>
            <a:off x="279400" y="152400"/>
            <a:ext cx="1104544" cy="5152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r>
              <a:rPr lang="nl-NL" dirty="0"/>
              <a:t>   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67690" y="1656999"/>
            <a:ext cx="6433820" cy="114335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135380" y="3022600"/>
            <a:ext cx="5298440" cy="13631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6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372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058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744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43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116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580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488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6E1E-5DA8-44B4-845C-52514CD2158D}" type="datetimeFigureOut">
              <a:rPr lang="nl-NL" smtClean="0"/>
              <a:pPr/>
              <a:t>12-11-2024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6E1E-5DA8-44B4-845C-52514CD2158D}" type="datetimeFigureOut">
              <a:rPr lang="nl-NL" smtClean="0"/>
              <a:pPr/>
              <a:t>12-11-2024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7915" y="3427589"/>
            <a:ext cx="6433820" cy="1059392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97915" y="2260777"/>
            <a:ext cx="6433820" cy="1166812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686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3720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0580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7440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84300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21160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58020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94880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6E1E-5DA8-44B4-845C-52514CD2158D}" type="datetimeFigureOut">
              <a:rPr lang="nl-NL" smtClean="0"/>
              <a:pPr/>
              <a:t>12-11-2024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78460" y="1244601"/>
            <a:ext cx="3343063" cy="3520193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3847678" y="1244601"/>
            <a:ext cx="3343063" cy="3520193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6E1E-5DA8-44B4-845C-52514CD2158D}" type="datetimeFigureOut">
              <a:rPr lang="nl-NL" smtClean="0"/>
              <a:pPr/>
              <a:t>12-11-2024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78460" y="1193977"/>
            <a:ext cx="3344378" cy="497593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8600" indent="0">
              <a:buNone/>
              <a:defRPr sz="1600" b="1"/>
            </a:lvl2pPr>
            <a:lvl3pPr marL="737202" indent="0">
              <a:buNone/>
              <a:defRPr sz="1500" b="1"/>
            </a:lvl3pPr>
            <a:lvl4pPr marL="1105803" indent="0">
              <a:buNone/>
              <a:defRPr sz="1300" b="1"/>
            </a:lvl4pPr>
            <a:lvl5pPr marL="1474403" indent="0">
              <a:buNone/>
              <a:defRPr sz="1300" b="1"/>
            </a:lvl5pPr>
            <a:lvl6pPr marL="1843004" indent="0">
              <a:buNone/>
              <a:defRPr sz="1300" b="1"/>
            </a:lvl6pPr>
            <a:lvl7pPr marL="2211604" indent="0">
              <a:buNone/>
              <a:defRPr sz="1300" b="1"/>
            </a:lvl7pPr>
            <a:lvl8pPr marL="2580206" indent="0">
              <a:buNone/>
              <a:defRPr sz="1300" b="1"/>
            </a:lvl8pPr>
            <a:lvl9pPr marL="2948806" indent="0">
              <a:buNone/>
              <a:defRPr sz="13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378460" y="1691569"/>
            <a:ext cx="3344378" cy="3073224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3845049" y="1193977"/>
            <a:ext cx="3345692" cy="497593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8600" indent="0">
              <a:buNone/>
              <a:defRPr sz="1600" b="1"/>
            </a:lvl2pPr>
            <a:lvl3pPr marL="737202" indent="0">
              <a:buNone/>
              <a:defRPr sz="1500" b="1"/>
            </a:lvl3pPr>
            <a:lvl4pPr marL="1105803" indent="0">
              <a:buNone/>
              <a:defRPr sz="1300" b="1"/>
            </a:lvl4pPr>
            <a:lvl5pPr marL="1474403" indent="0">
              <a:buNone/>
              <a:defRPr sz="1300" b="1"/>
            </a:lvl5pPr>
            <a:lvl6pPr marL="1843004" indent="0">
              <a:buNone/>
              <a:defRPr sz="1300" b="1"/>
            </a:lvl6pPr>
            <a:lvl7pPr marL="2211604" indent="0">
              <a:buNone/>
              <a:defRPr sz="1300" b="1"/>
            </a:lvl7pPr>
            <a:lvl8pPr marL="2580206" indent="0">
              <a:buNone/>
              <a:defRPr sz="1300" b="1"/>
            </a:lvl8pPr>
            <a:lvl9pPr marL="2948806" indent="0">
              <a:buNone/>
              <a:defRPr sz="13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3845049" y="1691569"/>
            <a:ext cx="3345692" cy="3073224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6E1E-5DA8-44B4-845C-52514CD2158D}" type="datetimeFigureOut">
              <a:rPr lang="nl-NL" smtClean="0"/>
              <a:pPr/>
              <a:t>12-11-2024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6E1E-5DA8-44B4-845C-52514CD2158D}" type="datetimeFigureOut">
              <a:rPr lang="nl-NL" smtClean="0"/>
              <a:pPr/>
              <a:t>12-11-2024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6E1E-5DA8-44B4-845C-52514CD2158D}" type="datetimeFigureOut">
              <a:rPr lang="nl-NL" smtClean="0"/>
              <a:pPr/>
              <a:t>12-11-2024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78460" y="213607"/>
            <a:ext cx="6812280" cy="889000"/>
          </a:xfrm>
          <a:prstGeom prst="rect">
            <a:avLst/>
          </a:prstGeom>
        </p:spPr>
        <p:txBody>
          <a:bodyPr vert="horz" lIns="73728" tIns="36864" rIns="73728" bIns="36864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78460" y="1244601"/>
            <a:ext cx="6812280" cy="3520193"/>
          </a:xfrm>
          <a:prstGeom prst="rect">
            <a:avLst/>
          </a:prstGeom>
        </p:spPr>
        <p:txBody>
          <a:bodyPr vert="horz" lIns="73728" tIns="36864" rIns="73728" bIns="36864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378460" y="4943828"/>
            <a:ext cx="1766147" cy="283986"/>
          </a:xfrm>
          <a:prstGeom prst="rect">
            <a:avLst/>
          </a:prstGeom>
        </p:spPr>
        <p:txBody>
          <a:bodyPr vert="horz" lIns="73728" tIns="36864" rIns="73728" bIns="36864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636E1E-5DA8-44B4-845C-52514CD2158D}" type="datetimeFigureOut">
              <a:rPr lang="nl-NL" smtClean="0"/>
              <a:pPr/>
              <a:t>12-11-2024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586144" y="4943828"/>
            <a:ext cx="2396913" cy="283986"/>
          </a:xfrm>
          <a:prstGeom prst="rect">
            <a:avLst/>
          </a:prstGeom>
        </p:spPr>
        <p:txBody>
          <a:bodyPr vert="horz" lIns="73728" tIns="36864" rIns="73728" bIns="36864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424593" y="4943828"/>
            <a:ext cx="1766147" cy="283986"/>
          </a:xfrm>
          <a:prstGeom prst="rect">
            <a:avLst/>
          </a:prstGeom>
        </p:spPr>
        <p:txBody>
          <a:bodyPr vert="horz" lIns="73728" tIns="36864" rIns="73728" bIns="36864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lvl1pPr algn="ctr" defTabSz="737281" rtl="0" eaLnBrk="1" latinLnBrk="0" hangingPunct="1"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6480" indent="-276480" algn="l" defTabSz="737281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99041" indent="-230400" algn="l" defTabSz="737281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921601" indent="-184320" algn="l" defTabSz="737281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90241" indent="-184320" algn="l" defTabSz="737281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882" indent="-184320" algn="l" defTabSz="737281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27522" indent="-184320" algn="l" defTabSz="737281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96162" indent="-184320" algn="l" defTabSz="737281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64803" indent="-184320" algn="l" defTabSz="737281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33443" indent="-184320" algn="l" defTabSz="737281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7372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68640" algn="l" defTabSz="7372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37281" algn="l" defTabSz="7372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05921" algn="l" defTabSz="7372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474561" algn="l" defTabSz="7372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43202" algn="l" defTabSz="7372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11842" algn="l" defTabSz="7372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80483" algn="l" defTabSz="7372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49123" algn="l" defTabSz="7372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scholarblogs.emory.edu/digitalmatters/2021/05/27/strategies-for-engaging-students-with-different-learning-needs#:~:text=Giving%20students%20choices%20in%20their%20learning%2C%20optimizing%20authentic%2C,it%20easier%20to%20gain%20and%20keep%20their%20attention.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verywellmind.com/vark-learning-styles-2795156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simplypsychology.org/multiple-intelligences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-assn.org/education/accelerating-change-medical-education/3-ways-medical-schools-are-embracing-gamification" TargetMode="External"/><Relationship Id="rId2" Type="http://schemas.openxmlformats.org/officeDocument/2006/relationships/hyperlink" Target="https://files.eric.ed.gov/fulltext/EJ1341108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cbi.nlm.nih.gov/pmc/articles/PMC10020233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orldpopulationreview.com/countries/sint-maarten" TargetMode="External"/><Relationship Id="rId2" Type="http://schemas.openxmlformats.org/officeDocument/2006/relationships/hyperlink" Target="https://www.cbs.nl/nl-nl/visualisaties/dashboard-bevolking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65200" y="457200"/>
            <a:ext cx="1414473" cy="30301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0"/>
              </a:lnSpc>
              <a:spcBef>
                <a:spcPts val="91"/>
              </a:spcBef>
            </a:pPr>
            <a:r>
              <a:rPr sz="2250" b="1" spc="-44" baseline="2892">
                <a:solidFill>
                  <a:srgbClr val="00B3A9"/>
                </a:solidFill>
                <a:latin typeface="Lucida Sans Unicode"/>
                <a:cs typeface="Lucida Sans Unicode"/>
              </a:rPr>
              <a:t>va</a:t>
            </a:r>
            <a:r>
              <a:rPr sz="2250" b="1" spc="0" baseline="2892">
                <a:solidFill>
                  <a:srgbClr val="00B3A9"/>
                </a:solidFill>
                <a:latin typeface="Lucida Sans Unicode"/>
                <a:cs typeface="Lucida Sans Unicode"/>
              </a:rPr>
              <a:t>n</a:t>
            </a:r>
            <a:r>
              <a:rPr sz="2250" b="1" spc="117" baseline="2892">
                <a:solidFill>
                  <a:srgbClr val="00B3A9"/>
                </a:solidFill>
                <a:latin typeface="Lucida Sans Unicode"/>
                <a:cs typeface="Lucida Sans Unicode"/>
              </a:rPr>
              <a:t> </a:t>
            </a:r>
            <a:r>
              <a:rPr sz="2250" b="1" spc="-44" baseline="2892">
                <a:solidFill>
                  <a:srgbClr val="00B3A9"/>
                </a:solidFill>
                <a:latin typeface="Lucida Sans Unicode"/>
                <a:cs typeface="Lucida Sans Unicode"/>
              </a:rPr>
              <a:t>Kemenade</a:t>
            </a:r>
            <a:endParaRPr sz="1500">
              <a:latin typeface="Lucida Sans Unicode"/>
              <a:cs typeface="Lucida Sans Unicode"/>
            </a:endParaRPr>
          </a:p>
          <a:p>
            <a:pPr marL="411833" marR="26718">
              <a:lnSpc>
                <a:spcPts val="565"/>
              </a:lnSpc>
            </a:pPr>
            <a:r>
              <a:rPr sz="975" i="1" spc="0" baseline="6674" dirty="0">
                <a:solidFill>
                  <a:srgbClr val="00B3A9"/>
                </a:solidFill>
                <a:latin typeface="Lucida Sans Unicode"/>
                <a:cs typeface="Lucida Sans Unicode"/>
              </a:rPr>
              <a:t>Audit</a:t>
            </a:r>
            <a:r>
              <a:rPr sz="975" i="1" spc="-51" baseline="6674" dirty="0">
                <a:solidFill>
                  <a:srgbClr val="00B3A9"/>
                </a:solidFill>
                <a:latin typeface="Lucida Sans Unicode"/>
                <a:cs typeface="Lucida Sans Unicode"/>
              </a:rPr>
              <a:t> </a:t>
            </a:r>
            <a:r>
              <a:rPr sz="975" i="1" spc="0" baseline="6674">
                <a:solidFill>
                  <a:srgbClr val="00B3A9"/>
                </a:solidFill>
                <a:latin typeface="Lucida Sans Unicode"/>
                <a:cs typeface="Lucida Sans Unicode"/>
              </a:rPr>
              <a:t>Coaching</a:t>
            </a:r>
            <a:r>
              <a:rPr sz="975" i="1" spc="1" baseline="6674">
                <a:solidFill>
                  <a:srgbClr val="00B3A9"/>
                </a:solidFill>
                <a:latin typeface="Lucida Sans Unicode"/>
                <a:cs typeface="Lucida Sans Unicode"/>
              </a:rPr>
              <a:t> </a:t>
            </a:r>
            <a:r>
              <a:rPr sz="975" i="1" spc="0" baseline="6674">
                <a:solidFill>
                  <a:srgbClr val="00B3A9"/>
                </a:solidFill>
                <a:latin typeface="Lucida Sans Unicode"/>
                <a:cs typeface="Lucida Sans Unicode"/>
              </a:rPr>
              <a:t>Training</a:t>
            </a:r>
            <a:r>
              <a:rPr lang="nl-NL" sz="975" i="1" spc="0" baseline="6674" dirty="0">
                <a:solidFill>
                  <a:srgbClr val="00B3A9"/>
                </a:solidFill>
                <a:latin typeface="Lucida Sans Unicode"/>
                <a:cs typeface="Lucida Sans Unicode"/>
              </a:rPr>
              <a:t> </a:t>
            </a:r>
            <a:endParaRPr sz="650">
              <a:latin typeface="Lucida Sans Unicode"/>
              <a:cs typeface="Lucida Sans Unicode"/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1604010" y="4419600"/>
            <a:ext cx="37846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737281">
              <a:spcBef>
                <a:spcPct val="20000"/>
              </a:spcBef>
              <a:defRPr/>
            </a:pPr>
            <a:r>
              <a:rPr lang="nl-NL" b="1" dirty="0">
                <a:solidFill>
                  <a:schemeClr val="bg2">
                    <a:lumMod val="10000"/>
                  </a:schemeClr>
                </a:solidFill>
              </a:rPr>
              <a:t>November 13th 2024</a:t>
            </a:r>
          </a:p>
        </p:txBody>
      </p:sp>
      <p:sp>
        <p:nvSpPr>
          <p:cNvPr id="4" name="Ondertitel 2"/>
          <p:cNvSpPr txBox="1">
            <a:spLocks/>
          </p:cNvSpPr>
          <p:nvPr/>
        </p:nvSpPr>
        <p:spPr>
          <a:xfrm>
            <a:off x="1182669" y="2500311"/>
            <a:ext cx="5298440" cy="611192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nl-NL" sz="3200" b="1" i="1" u="none" strike="noStrike" kern="1200" cap="none" spc="0" normalizeH="0" baseline="0" noProof="0" dirty="0">
              <a:ln>
                <a:noFill/>
              </a:ln>
              <a:solidFill>
                <a:srgbClr val="00A7A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279400" y="979540"/>
            <a:ext cx="6433820" cy="114335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00A7A2"/>
                </a:solidFill>
                <a:latin typeface="Calibri" pitchFamily="34" charset="0"/>
                <a:ea typeface="ヒラギノ角ゴ ProN W3" charset="-128"/>
                <a:cs typeface="+mj-cs"/>
                <a:sym typeface="Gill Sans" charset="0"/>
              </a:rPr>
              <a:t>Adapting to changing student needs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A7A2"/>
              </a:solidFill>
              <a:effectLst/>
              <a:uLnTx/>
              <a:uFillTx/>
              <a:latin typeface="Calibri" pitchFamily="34" charset="0"/>
              <a:ea typeface="ヒラギノ角ゴ ProN W3" charset="-128"/>
              <a:cs typeface="+mj-cs"/>
              <a:sym typeface="Gill Sans" charset="0"/>
            </a:endParaRPr>
          </a:p>
        </p:txBody>
      </p:sp>
      <p:pic>
        <p:nvPicPr>
          <p:cNvPr id="6" name="Budda Bar III CD01 Full.mp3" descr="Budda Bar III CD01 Full.mp3">
            <a:hlinkClick r:id="" action="ppaction://media"/>
            <a:extLst>
              <a:ext uri="{FF2B5EF4-FFF2-40B4-BE49-F238E27FC236}">
                <a16:creationId xmlns:a16="http://schemas.microsoft.com/office/drawing/2014/main" id="{E270D9B1-B9F3-6E44-DA29-F06E751A01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53774" y="2203801"/>
            <a:ext cx="812800" cy="812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13467B-5B20-AB5D-39E1-05FF503AC362}"/>
              </a:ext>
            </a:extLst>
          </p:cNvPr>
          <p:cNvSpPr txBox="1"/>
          <p:nvPr/>
        </p:nvSpPr>
        <p:spPr>
          <a:xfrm>
            <a:off x="1108451" y="33308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14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93443-5A0D-0E1A-A3D5-EC2BFC972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148167"/>
            <a:ext cx="6045200" cy="889000"/>
          </a:xfrm>
        </p:spPr>
        <p:txBody>
          <a:bodyPr/>
          <a:lstStyle/>
          <a:p>
            <a:r>
              <a:rPr lang="en-NL" dirty="0">
                <a:solidFill>
                  <a:srgbClr val="0FCBC2"/>
                </a:solidFill>
              </a:rPr>
              <a:t>Prejudices</a:t>
            </a:r>
          </a:p>
        </p:txBody>
      </p:sp>
      <p:pic>
        <p:nvPicPr>
          <p:cNvPr id="5" name="Content Placeholder 4" descr="A screenshot of a website&#10;&#10;Description automatically generated">
            <a:extLst>
              <a:ext uri="{FF2B5EF4-FFF2-40B4-BE49-F238E27FC236}">
                <a16:creationId xmlns:a16="http://schemas.microsoft.com/office/drawing/2014/main" id="{8FC294C4-CD52-7DBF-43EF-9225B3C2DA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369" y="1037167"/>
            <a:ext cx="4880461" cy="3200400"/>
          </a:xfrm>
        </p:spPr>
      </p:pic>
    </p:spTree>
    <p:extLst>
      <p:ext uri="{BB962C8B-B14F-4D97-AF65-F5344CB8AC3E}">
        <p14:creationId xmlns:p14="http://schemas.microsoft.com/office/powerpoint/2010/main" val="2323493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E3DDC-5A1A-6A2E-41CA-1101D9A99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5898" y="370745"/>
            <a:ext cx="6045200" cy="889000"/>
          </a:xfrm>
        </p:spPr>
        <p:txBody>
          <a:bodyPr/>
          <a:lstStyle/>
          <a:p>
            <a:r>
              <a:rPr lang="en-NL" dirty="0">
                <a:solidFill>
                  <a:srgbClr val="0FCBC2"/>
                </a:solidFill>
              </a:rPr>
              <a:t>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C557C5-01D1-22D7-44B5-8DBE1C64BF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55610" indent="-355610">
              <a:buAutoNum type="arabicPeriod"/>
            </a:pPr>
            <a:r>
              <a:rPr lang="en-NL" sz="2400" dirty="0"/>
              <a:t>Invest in autonomy.</a:t>
            </a:r>
          </a:p>
          <a:p>
            <a:pPr marL="355610" indent="-355610">
              <a:buAutoNum type="arabicPeriod"/>
            </a:pPr>
            <a:r>
              <a:rPr lang="en-NL" sz="2400" dirty="0"/>
              <a:t>Cooperate beyond borders</a:t>
            </a:r>
          </a:p>
          <a:p>
            <a:pPr marL="0" indent="0">
              <a:buNone/>
            </a:pPr>
            <a:r>
              <a:rPr lang="en-NL" sz="2400" dirty="0"/>
              <a:t>3.  Listen to the under current</a:t>
            </a:r>
          </a:p>
          <a:p>
            <a:pPr marL="0" indent="0">
              <a:buNone/>
            </a:pPr>
            <a:endParaRPr lang="en-NL" dirty="0"/>
          </a:p>
          <a:p>
            <a:pPr marL="0" indent="0">
              <a:buNone/>
            </a:pPr>
            <a:endParaRPr lang="en-NL" dirty="0"/>
          </a:p>
          <a:p>
            <a:pPr marL="355610" indent="-355610">
              <a:buAutoNum type="arabicPeriod"/>
            </a:pPr>
            <a:endParaRPr lang="en-NL" dirty="0"/>
          </a:p>
        </p:txBody>
      </p:sp>
      <p:pic>
        <p:nvPicPr>
          <p:cNvPr id="5" name="Picture 4" descr="A blue screen with white text&#10;&#10;Description automatically generated">
            <a:extLst>
              <a:ext uri="{FF2B5EF4-FFF2-40B4-BE49-F238E27FC236}">
                <a16:creationId xmlns:a16="http://schemas.microsoft.com/office/drawing/2014/main" id="{2EC26C62-EB54-4104-FFBF-1427DA58E1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693" y="370745"/>
            <a:ext cx="2034822" cy="386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9898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C0A822-77C2-13FD-AD7C-AD475364C4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30F0F-C4CE-C145-06CC-EDD34C4D9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FCBC2"/>
                </a:solidFill>
              </a:rPr>
              <a:t>2. Drop 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9E875-A13D-4C76-BE5C-546A6BACF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Gap</a:t>
            </a:r>
          </a:p>
          <a:p>
            <a:pPr lvl="1"/>
            <a:r>
              <a:rPr lang="en-GB" dirty="0"/>
              <a:t>What is the gap?</a:t>
            </a:r>
          </a:p>
          <a:p>
            <a:r>
              <a:rPr lang="en-GB" dirty="0"/>
              <a:t>Solutions</a:t>
            </a:r>
          </a:p>
          <a:p>
            <a:pPr lvl="1"/>
            <a:r>
              <a:rPr lang="en-GB" dirty="0"/>
              <a:t>Discussion: what can we do better?</a:t>
            </a:r>
          </a:p>
          <a:p>
            <a:pPr lvl="1"/>
            <a:r>
              <a:rPr lang="en-GB" dirty="0"/>
              <a:t>How can we monitor and measure the effect?</a:t>
            </a:r>
          </a:p>
        </p:txBody>
      </p:sp>
    </p:spTree>
    <p:extLst>
      <p:ext uri="{BB962C8B-B14F-4D97-AF65-F5344CB8AC3E}">
        <p14:creationId xmlns:p14="http://schemas.microsoft.com/office/powerpoint/2010/main" val="130897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2CC49-A29C-FE05-8FC2-CDED0D60A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460" y="381000"/>
            <a:ext cx="6812280" cy="889000"/>
          </a:xfrm>
        </p:spPr>
        <p:txBody>
          <a:bodyPr/>
          <a:lstStyle/>
          <a:p>
            <a:r>
              <a:rPr lang="en-GB" dirty="0">
                <a:solidFill>
                  <a:srgbClr val="00A7A2"/>
                </a:solidFill>
              </a:rPr>
              <a:t> Assessing changing needs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B8C51-886A-DB67-EAFB-C6FD736208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Involve students in the process, involve alumni</a:t>
            </a:r>
          </a:p>
          <a:p>
            <a:r>
              <a:rPr lang="en-GB" dirty="0"/>
              <a:t>Foster a culture of collaboration among educators and students</a:t>
            </a:r>
          </a:p>
          <a:p>
            <a:r>
              <a:rPr lang="en-GB" dirty="0"/>
              <a:t>Give both access to resources</a:t>
            </a:r>
          </a:p>
          <a:p>
            <a:r>
              <a:rPr lang="en-GB" dirty="0"/>
              <a:t>Student </a:t>
            </a:r>
            <a:r>
              <a:rPr lang="en-GB" dirty="0" err="1"/>
              <a:t>centered</a:t>
            </a:r>
            <a:r>
              <a:rPr lang="en-GB" dirty="0"/>
              <a:t> learning</a:t>
            </a:r>
          </a:p>
        </p:txBody>
      </p:sp>
    </p:spTree>
    <p:extLst>
      <p:ext uri="{BB962C8B-B14F-4D97-AF65-F5344CB8AC3E}">
        <p14:creationId xmlns:p14="http://schemas.microsoft.com/office/powerpoint/2010/main" val="326558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78D79-D812-747D-ADF7-1D61C3E0E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459" y="948112"/>
            <a:ext cx="6812280" cy="889000"/>
          </a:xfrm>
        </p:spPr>
        <p:txBody>
          <a:bodyPr/>
          <a:lstStyle/>
          <a:p>
            <a:r>
              <a:rPr lang="en-GB" dirty="0">
                <a:solidFill>
                  <a:srgbClr val="00A7A2"/>
                </a:solidFill>
              </a:rPr>
              <a:t> Assessing changing needs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A16B43-52B1-7DA8-9DB8-DB67C88197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459" y="1981200"/>
            <a:ext cx="6812280" cy="2631194"/>
          </a:xfrm>
        </p:spPr>
        <p:txBody>
          <a:bodyPr/>
          <a:lstStyle/>
          <a:p>
            <a:r>
              <a:rPr lang="en-GB" sz="2400" dirty="0"/>
              <a:t>Formal</a:t>
            </a:r>
          </a:p>
          <a:p>
            <a:pPr lvl="2"/>
            <a:r>
              <a:rPr lang="en-GB" sz="2000" dirty="0"/>
              <a:t>Surveys</a:t>
            </a:r>
          </a:p>
          <a:p>
            <a:pPr lvl="2"/>
            <a:r>
              <a:rPr lang="en-GB" sz="2000" dirty="0"/>
              <a:t>Focus groups</a:t>
            </a:r>
          </a:p>
          <a:p>
            <a:pPr lvl="2"/>
            <a:r>
              <a:rPr lang="en-GB" sz="2000" dirty="0"/>
              <a:t>Interviews</a:t>
            </a:r>
          </a:p>
          <a:p>
            <a:r>
              <a:rPr lang="en-GB" sz="2400" dirty="0"/>
              <a:t>Informal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How do you currently gather feedback  at NIPA?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F38BC227-EFB8-2EFB-510C-BC6498F232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5124494"/>
              </p:ext>
            </p:extLst>
          </p:nvPr>
        </p:nvGraphicFramePr>
        <p:xfrm>
          <a:off x="279400" y="98237"/>
          <a:ext cx="1175385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270000" imgH="1231900" progId="CorelDRAW.Graphic.14">
                  <p:embed/>
                </p:oleObj>
              </mc:Choice>
              <mc:Fallback>
                <p:oleObj r:id="rId2" imgW="1270000" imgH="1231900" progId="CorelDRAW.Graphic.1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C55BF610-B422-3097-73CF-BEAB99C5C8F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400" y="98237"/>
                        <a:ext cx="1175385" cy="10477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083737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9AA4D-BF40-D9C7-49E7-CA26F9C579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F8725-E18A-4C32-DDB3-8EEA46AA0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614" y="609600"/>
            <a:ext cx="6812280" cy="889000"/>
          </a:xfrm>
        </p:spPr>
        <p:txBody>
          <a:bodyPr/>
          <a:lstStyle/>
          <a:p>
            <a:r>
              <a:rPr lang="en-GB" dirty="0">
                <a:solidFill>
                  <a:srgbClr val="00A7A2"/>
                </a:solidFill>
              </a:rPr>
              <a:t>Assessing changing needs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125183-69A8-A511-B1BE-A3746DC28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837112"/>
            <a:ext cx="6812280" cy="2631194"/>
          </a:xfrm>
        </p:spPr>
        <p:txBody>
          <a:bodyPr/>
          <a:lstStyle/>
          <a:p>
            <a:r>
              <a:rPr lang="en-GB" sz="2400" dirty="0"/>
              <a:t>Measure successes  (</a:t>
            </a:r>
            <a:r>
              <a:rPr lang="en-GB" sz="2400" dirty="0" err="1"/>
              <a:t>kpi</a:t>
            </a:r>
            <a:r>
              <a:rPr lang="en-GB" sz="2400" dirty="0"/>
              <a:t>?)</a:t>
            </a:r>
          </a:p>
          <a:p>
            <a:r>
              <a:rPr lang="en-GB" sz="2400" dirty="0"/>
              <a:t>Follow up assessments</a:t>
            </a:r>
          </a:p>
        </p:txBody>
      </p:sp>
    </p:spTree>
    <p:extLst>
      <p:ext uri="{BB962C8B-B14F-4D97-AF65-F5344CB8AC3E}">
        <p14:creationId xmlns:p14="http://schemas.microsoft.com/office/powerpoint/2010/main" val="11031784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34121-5953-18EC-B0AD-F9E19248C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A48B81-6D03-E163-D69D-DFDB95DFFF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833" y="990600"/>
            <a:ext cx="6812280" cy="3520193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pPr marL="514350" indent="-514350">
              <a:buAutoNum type="arabicPeriod"/>
            </a:pPr>
            <a:endParaRPr lang="en-GB" dirty="0"/>
          </a:p>
          <a:p>
            <a:pPr marL="514350" indent="-514350">
              <a:buAutoNum type="arabicPeriod"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514350" indent="-514350">
              <a:buAutoNum type="arabicPeriod"/>
            </a:pPr>
            <a:endParaRPr lang="en-GB" dirty="0"/>
          </a:p>
          <a:p>
            <a:pPr marL="514350" indent="-514350">
              <a:buAutoNum type="arabicPeriod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99693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A623F-3FB7-55FA-614A-B66C7B41B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9370B-6BB3-0C49-6011-3C56966A80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Sutcliffe J., 2021, Strategies for Engaging Students with Different Learning Needs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Digital Matters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27</a:t>
            </a:r>
            <a:r>
              <a:rPr lang="en-US" sz="1800" kern="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May 2021</a:t>
            </a:r>
            <a:endParaRPr lang="en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22653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571A4-33CC-C19A-8744-CA2AB2138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913476"/>
            <a:ext cx="6812280" cy="889000"/>
          </a:xfrm>
        </p:spPr>
        <p:txBody>
          <a:bodyPr/>
          <a:lstStyle/>
          <a:p>
            <a:r>
              <a:rPr lang="en-GB" dirty="0">
                <a:solidFill>
                  <a:srgbClr val="00A7A2"/>
                </a:solidFill>
              </a:rPr>
              <a:t>Annex: Student differences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77A45E-7F07-6BB5-4AB9-AA8E13A2D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460" y="2057400"/>
            <a:ext cx="6812280" cy="1574799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/>
              <a:t>Each class will be different;</a:t>
            </a:r>
          </a:p>
          <a:p>
            <a:pPr marL="0" indent="0" algn="ctr">
              <a:buNone/>
            </a:pPr>
            <a:r>
              <a:rPr lang="en-GB" dirty="0"/>
              <a:t>Each student will be different;</a:t>
            </a:r>
          </a:p>
          <a:p>
            <a:pPr marL="0" indent="0" algn="ctr">
              <a:buNone/>
            </a:pPr>
            <a:r>
              <a:rPr lang="en-GB" dirty="0"/>
              <a:t>And factors that influence student needs will change over time.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93B895FC-E8BB-4FEA-A96B-0F8F3F90F4D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9400" y="98237"/>
          <a:ext cx="1175385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270000" imgH="1231900" progId="CorelDRAW.Graphic.14">
                  <p:embed/>
                </p:oleObj>
              </mc:Choice>
              <mc:Fallback>
                <p:oleObj r:id="rId2" imgW="1270000" imgH="1231900" progId="CorelDRAW.Graphic.1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93B895FC-E8BB-4FEA-A96B-0F8F3F90F4D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400" y="98237"/>
                        <a:ext cx="1175385" cy="10477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867986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F1DA66-3CDA-8B6D-6FEE-3499F82FA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487C9-5770-02A4-4B20-1CBEB3FA8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913476"/>
            <a:ext cx="6812280" cy="889000"/>
          </a:xfrm>
        </p:spPr>
        <p:txBody>
          <a:bodyPr/>
          <a:lstStyle/>
          <a:p>
            <a:r>
              <a:rPr lang="en-GB" dirty="0">
                <a:solidFill>
                  <a:srgbClr val="00A7A2"/>
                </a:solidFill>
              </a:rPr>
              <a:t>Introduction in the topic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F6975-AADA-8B83-5904-7AD3D9613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460" y="2057400"/>
            <a:ext cx="6812280" cy="1574799"/>
          </a:xfrm>
        </p:spPr>
        <p:txBody>
          <a:bodyPr/>
          <a:lstStyle/>
          <a:p>
            <a:pPr marL="0" indent="0" algn="ctr">
              <a:buNone/>
            </a:pPr>
            <a:r>
              <a:rPr lang="en-GB" sz="2400" i="1" dirty="0"/>
              <a:t>Giving students choices in their learning; optimizing authentic, participatory and </a:t>
            </a:r>
            <a:r>
              <a:rPr lang="en-GB" sz="2400" i="1" dirty="0" err="1"/>
              <a:t>experiental</a:t>
            </a:r>
            <a:r>
              <a:rPr lang="en-GB" sz="2400" i="1" dirty="0"/>
              <a:t> learning and creating a supportive learning environment that minimizes distraction and unnecessary stressors will make it easier to gain and keep their attention (Sutcliffe, 2021) 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827882CC-2F7D-0A44-C28E-DE6AF7BBD9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9400" y="98237"/>
          <a:ext cx="1175385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270000" imgH="1231900" progId="CorelDRAW.Graphic.14">
                  <p:embed/>
                </p:oleObj>
              </mc:Choice>
              <mc:Fallback>
                <p:oleObj r:id="rId2" imgW="1270000" imgH="1231900" progId="CorelDRAW.Graphic.1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827882CC-2F7D-0A44-C28E-DE6AF7BBD9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400" y="98237"/>
                        <a:ext cx="1175385" cy="10477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87161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89A6F-2D4D-B442-A5E3-17C2DB72E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>
                <a:solidFill>
                  <a:srgbClr val="00A7A2"/>
                </a:solidFill>
              </a:rPr>
              <a:t>0.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9116D8-DE06-C048-91AD-748FB4621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460" y="990600"/>
            <a:ext cx="6812280" cy="3520193"/>
          </a:xfrm>
        </p:spPr>
        <p:txBody>
          <a:bodyPr/>
          <a:lstStyle/>
          <a:p>
            <a:pPr marL="0" indent="0">
              <a:buNone/>
            </a:pPr>
            <a:endParaRPr lang="en-NL" dirty="0"/>
          </a:p>
          <a:p>
            <a:pPr marL="0" indent="0">
              <a:buNone/>
            </a:pPr>
            <a:r>
              <a:rPr lang="en-NL" dirty="0"/>
              <a:t>Where does this question come from?</a:t>
            </a:r>
          </a:p>
          <a:p>
            <a:pPr marL="0" indent="0">
              <a:buNone/>
            </a:pPr>
            <a:r>
              <a:rPr lang="en-NL" dirty="0"/>
              <a:t>What are your experiences with changing student needs?</a:t>
            </a:r>
          </a:p>
          <a:p>
            <a:pPr marL="0" indent="0">
              <a:buNone/>
            </a:pPr>
            <a:r>
              <a:rPr lang="en-NL" dirty="0"/>
              <a:t>What is your main question for today?</a:t>
            </a:r>
          </a:p>
        </p:txBody>
      </p:sp>
    </p:spTree>
    <p:extLst>
      <p:ext uri="{BB962C8B-B14F-4D97-AF65-F5344CB8AC3E}">
        <p14:creationId xmlns:p14="http://schemas.microsoft.com/office/powerpoint/2010/main" val="26147861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4D6FB-511B-1B1F-1DF5-2CBEC04EC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Types of learners</a:t>
            </a:r>
          </a:p>
        </p:txBody>
      </p:sp>
      <p:pic>
        <p:nvPicPr>
          <p:cNvPr id="22530" name="Picture 2" descr="Kolb's Learning Styles &amp; Experiential Learning Cycle">
            <a:extLst>
              <a:ext uri="{FF2B5EF4-FFF2-40B4-BE49-F238E27FC236}">
                <a16:creationId xmlns:a16="http://schemas.microsoft.com/office/drawing/2014/main" id="{FECCDA37-0D85-2D8E-0ECF-CDF5177318E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026" y="1931486"/>
            <a:ext cx="2230604" cy="219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Kolb's Learning Cycle | Team Management Training from EPM">
            <a:extLst>
              <a:ext uri="{FF2B5EF4-FFF2-40B4-BE49-F238E27FC236}">
                <a16:creationId xmlns:a16="http://schemas.microsoft.com/office/drawing/2014/main" id="{83D34508-4D50-EA77-E2F6-900C5A3E8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1371600"/>
            <a:ext cx="4251325" cy="332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7229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AC6A5-50BA-6F3F-45AC-79CA92723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Types of learners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826D1-3921-A57E-FBD2-48B24FA203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VAK</a:t>
            </a:r>
          </a:p>
          <a:p>
            <a:pPr lvl="1"/>
            <a:r>
              <a:rPr lang="en-GB" dirty="0"/>
              <a:t>Visual</a:t>
            </a:r>
          </a:p>
          <a:p>
            <a:pPr lvl="1"/>
            <a:r>
              <a:rPr lang="en-GB" dirty="0"/>
              <a:t>Auditive</a:t>
            </a:r>
          </a:p>
          <a:p>
            <a:pPr lvl="1"/>
            <a:r>
              <a:rPr lang="en-GB" dirty="0" err="1"/>
              <a:t>Kinesthetic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14169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1C7C4-F498-2651-8D47-77BA64AB8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Types of learners</a:t>
            </a:r>
          </a:p>
        </p:txBody>
      </p:sp>
      <p:pic>
        <p:nvPicPr>
          <p:cNvPr id="4" name="Picture 3" descr="Image result for vark model of learning">
            <a:extLst>
              <a:ext uri="{FF2B5EF4-FFF2-40B4-BE49-F238E27FC236}">
                <a16:creationId xmlns:a16="http://schemas.microsoft.com/office/drawing/2014/main" id="{C299D6AD-F432-1C0C-3DE0-6066D6D30B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00" y="1676400"/>
            <a:ext cx="3775710" cy="28962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5344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2D0B3-01FA-4051-4899-611AF0A48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600"/>
            <a:ext cx="6812280" cy="889000"/>
          </a:xfrm>
        </p:spPr>
        <p:txBody>
          <a:bodyPr/>
          <a:lstStyle/>
          <a:p>
            <a:r>
              <a:rPr lang="en-GB" dirty="0"/>
              <a:t>VARK and VAKD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DBED1-1945-208E-6A2B-DC9B421CC4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Overview of VARK Learning Styles: Definition and Types (verywellmind.com)</a:t>
            </a:r>
            <a:r>
              <a:rPr lang="en-NL" sz="2400" dirty="0">
                <a:effectLst/>
              </a:rPr>
              <a:t> </a:t>
            </a:r>
          </a:p>
          <a:p>
            <a:pPr marL="0" indent="0">
              <a:buNone/>
            </a:pPr>
            <a:endParaRPr lang="en-NL" sz="2400" dirty="0">
              <a:effectLst/>
            </a:endParaRPr>
          </a:p>
          <a:p>
            <a:r>
              <a:rPr lang="en-NL" sz="2400" dirty="0"/>
              <a:t>Questionnaire learning styles</a:t>
            </a:r>
          </a:p>
          <a:p>
            <a:pPr lvl="1"/>
            <a:r>
              <a:rPr lang="en-NL" sz="2000" dirty="0"/>
              <a:t>Visual</a:t>
            </a:r>
          </a:p>
          <a:p>
            <a:pPr lvl="1"/>
            <a:r>
              <a:rPr lang="en-NL" sz="2000" dirty="0"/>
              <a:t>Auditive</a:t>
            </a:r>
          </a:p>
          <a:p>
            <a:pPr lvl="1"/>
            <a:r>
              <a:rPr lang="en-NL" sz="2000" dirty="0"/>
              <a:t>Kinesthetic</a:t>
            </a:r>
          </a:p>
          <a:p>
            <a:pPr lvl="1"/>
            <a:r>
              <a:rPr lang="en-NL" sz="2000" dirty="0"/>
              <a:t>Auditive Digital</a:t>
            </a:r>
          </a:p>
          <a:p>
            <a:pPr marL="457200" lvl="1" indent="0">
              <a:buNone/>
            </a:pPr>
            <a:r>
              <a:rPr lang="en-NL" sz="2000" dirty="0"/>
              <a:t>     (inner dialogue)</a:t>
            </a:r>
          </a:p>
        </p:txBody>
      </p:sp>
      <p:pic>
        <p:nvPicPr>
          <p:cNvPr id="4" name="Content Placeholder 7" descr="A close-up of a sign&#10;&#10;Description automatically generated">
            <a:extLst>
              <a:ext uri="{FF2B5EF4-FFF2-40B4-BE49-F238E27FC236}">
                <a16:creationId xmlns:a16="http://schemas.microsoft.com/office/drawing/2014/main" id="{C8B50714-86CB-0005-0D82-A5D409AB95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28483" y="192578"/>
            <a:ext cx="1362257" cy="79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leerstijlen - Leerstijlen, Studievaardigheden en Meervoudige intelligentie">
            <a:extLst>
              <a:ext uri="{FF2B5EF4-FFF2-40B4-BE49-F238E27FC236}">
                <a16:creationId xmlns:a16="http://schemas.microsoft.com/office/drawing/2014/main" id="{48E05199-1539-BD57-A36A-160C889B0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251" y="3124200"/>
            <a:ext cx="2946400" cy="143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0446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E111B-1402-C66B-A538-FAFEE5278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165176"/>
            <a:ext cx="6812280" cy="889000"/>
          </a:xfrm>
        </p:spPr>
        <p:txBody>
          <a:bodyPr/>
          <a:lstStyle/>
          <a:p>
            <a:r>
              <a:rPr lang="en-US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Gardner's Theory Of </a:t>
            </a:r>
            <a:br>
              <a:rPr lang="en-US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</a:br>
            <a:r>
              <a:rPr lang="en-US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Multiple Intelligences (simplypsychology.org)</a:t>
            </a:r>
            <a:br>
              <a:rPr lang="en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dirty="0"/>
          </a:p>
        </p:txBody>
      </p:sp>
      <p:pic>
        <p:nvPicPr>
          <p:cNvPr id="4" name="Content Placeholder 7" descr="A close-up of a sign&#10;&#10;Description automatically generated">
            <a:extLst>
              <a:ext uri="{FF2B5EF4-FFF2-40B4-BE49-F238E27FC236}">
                <a16:creationId xmlns:a16="http://schemas.microsoft.com/office/drawing/2014/main" id="{7201A55D-6CDA-953C-AB4E-237E9EDAA3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2720" y="176260"/>
            <a:ext cx="1362257" cy="79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 descr="Howard Gardner">
            <a:extLst>
              <a:ext uri="{FF2B5EF4-FFF2-40B4-BE49-F238E27FC236}">
                <a16:creationId xmlns:a16="http://schemas.microsoft.com/office/drawing/2014/main" id="{801F7972-B538-B183-8123-CA2A27F7A8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606" y="1244600"/>
            <a:ext cx="4627988" cy="35194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37056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D4A18-321F-7AC3-4F02-648C41686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1. Visual learners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94D09C-F53D-4D4C-FAD5-DF65DC02F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460" y="1905000"/>
            <a:ext cx="6812280" cy="1727199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Learn best through images, diagrams, charts, and other visual aids. They often remember information by visualizing it in their minds.</a:t>
            </a:r>
            <a:endParaRPr lang="en-NL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Tips: Use mind maps, flow charts, and color-coded notes. Watching videos or using flashcards can be particularly effective.</a:t>
            </a:r>
            <a:endParaRPr lang="en-NL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B65DA37C-CD6B-1BCF-8BB9-320A3F3D572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9400" y="98237"/>
          <a:ext cx="1175385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270000" imgH="1231900" progId="CorelDRAW.Graphic.14">
                  <p:embed/>
                </p:oleObj>
              </mc:Choice>
              <mc:Fallback>
                <p:oleObj r:id="rId2" imgW="1270000" imgH="1231900" progId="CorelDRAW.Graphic.1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B65DA37C-CD6B-1BCF-8BB9-320A3F3D572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400" y="98237"/>
                        <a:ext cx="1175385" cy="10477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554825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7A922-6DBC-4557-6F89-A6D006A6D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914400"/>
            <a:ext cx="6812280" cy="889000"/>
          </a:xfrm>
        </p:spPr>
        <p:txBody>
          <a:bodyPr/>
          <a:lstStyle/>
          <a:p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Auditory Learners (Aural)</a:t>
            </a:r>
            <a:br>
              <a:rPr lang="en-NL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A4C150-B6B4-1B93-3465-B7527E92DA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NL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Prefer to learn through listening. They benefit from discussions, lectures, and audio materials like podcasts.</a:t>
            </a:r>
            <a:endParaRPr lang="en-NL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Tips: Recording lectures, discussing material with others, and listening to audio recordings can help them retain information.</a:t>
            </a:r>
            <a:endParaRPr lang="en-NL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98666FA1-30E1-C451-3665-85095F5DF3C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9400" y="98237"/>
          <a:ext cx="1175385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270000" imgH="1231900" progId="CorelDRAW.Graphic.14">
                  <p:embed/>
                </p:oleObj>
              </mc:Choice>
              <mc:Fallback>
                <p:oleObj r:id="rId2" imgW="1270000" imgH="1231900" progId="CorelDRAW.Graphic.1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98666FA1-30E1-C451-3665-85095F5DF3C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400" y="98237"/>
                        <a:ext cx="1175385" cy="10477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453434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14FAD-51E7-C263-BECE-7A93635B7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460" y="1066800"/>
            <a:ext cx="6812280" cy="889000"/>
          </a:xfrm>
        </p:spPr>
        <p:txBody>
          <a:bodyPr/>
          <a:lstStyle/>
          <a:p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Reading/Writing Learners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CB154-CF83-EA63-A713-DB872BDFC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US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Learn best through reading and writing activities. They like to read textbooks, take extensive notes, and benefit from lists, essays, and written explanations.</a:t>
            </a:r>
            <a:endParaRPr lang="en-NL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Tips: Writing summaries, reading books, and making detailed notes are effective strategies for these learners</a:t>
            </a:r>
            <a:r>
              <a:rPr lang="en-US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NL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B46AA1D-4E21-72F3-F503-4B455A2F57B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9400" y="98237"/>
          <a:ext cx="1175385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270000" imgH="1231900" progId="CorelDRAW.Graphic.14">
                  <p:embed/>
                </p:oleObj>
              </mc:Choice>
              <mc:Fallback>
                <p:oleObj r:id="rId2" imgW="1270000" imgH="1231900" progId="CorelDRAW.Graphic.1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AB46AA1D-4E21-72F3-F503-4B455A2F57B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400" y="98237"/>
                        <a:ext cx="1175385" cy="10477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218548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FBF44-8FC6-862A-017C-D33D9E96E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391" y="213607"/>
            <a:ext cx="6812280" cy="889000"/>
          </a:xfrm>
        </p:spPr>
        <p:txBody>
          <a:bodyPr/>
          <a:lstStyle/>
          <a:p>
            <a:r>
              <a:rPr lang="en-US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Kinesthetic Learners (Physical)</a:t>
            </a:r>
            <a:br>
              <a:rPr lang="en-NL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1F0ECC-B4E5-E66D-E5B2-C59FCE816D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460" y="1600200"/>
            <a:ext cx="6812280" cy="3520193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Prefer a hands-on approach to learning. They learn best by doing, touching, and using their physical senses to engage with material.</a:t>
            </a:r>
            <a:endParaRPr lang="en-NL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Tips: Engaging in role-playing, using models, building physical representations, or participating in simulations helps them understand complex concepts.</a:t>
            </a:r>
            <a:endParaRPr lang="en-NL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NL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0FDE4C59-B543-70F8-2841-BF0B7C57978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9400" y="98237"/>
          <a:ext cx="1175385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270000" imgH="1231900" progId="CorelDRAW.Graphic.14">
                  <p:embed/>
                </p:oleObj>
              </mc:Choice>
              <mc:Fallback>
                <p:oleObj r:id="rId2" imgW="1270000" imgH="1231900" progId="CorelDRAW.Graphic.1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0FDE4C59-B543-70F8-2841-BF0B7C57978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400" y="98237"/>
                        <a:ext cx="1175385" cy="10477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29856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8C92F-42A0-9732-B010-E68B05D98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413" y="363765"/>
            <a:ext cx="6812280" cy="889000"/>
          </a:xfrm>
        </p:spPr>
        <p:txBody>
          <a:bodyPr/>
          <a:lstStyle/>
          <a:p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Logical/Mathematical Learners</a:t>
            </a:r>
            <a:br>
              <a:rPr lang="en-NL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53C02-55FD-C24A-6252-BBAE0F297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NL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Excel in reasoning, recognizing patterns, and logically analyzing problems. They enjoy working with numbers, formulas, and systems.</a:t>
            </a:r>
            <a:endParaRPr lang="en-NL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Tips: Solving puzzles, working through problem sets, and organizing information into charts or lists can be beneficial.</a:t>
            </a:r>
            <a:endParaRPr lang="en-NL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FEBE5EEB-7BDD-FFCC-8273-BEF0303B182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9400" y="98237"/>
          <a:ext cx="1175385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270000" imgH="1231900" progId="CorelDRAW.Graphic.14">
                  <p:embed/>
                </p:oleObj>
              </mc:Choice>
              <mc:Fallback>
                <p:oleObj r:id="rId2" imgW="1270000" imgH="1231900" progId="CorelDRAW.Graphic.1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FEBE5EEB-7BDD-FFCC-8273-BEF0303B182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400" y="98237"/>
                        <a:ext cx="1175385" cy="10477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45822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93D4B-9F13-0C27-4DF1-FD3F166C7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158373"/>
            <a:ext cx="6812280" cy="889000"/>
          </a:xfrm>
        </p:spPr>
        <p:txBody>
          <a:bodyPr/>
          <a:lstStyle/>
          <a:p>
            <a:r>
              <a:rPr lang="en-GB" sz="3600" dirty="0">
                <a:solidFill>
                  <a:srgbClr val="00A7A2"/>
                </a:solidFill>
              </a:rPr>
              <a:t>Oak tree and the bamboo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47276B-DB6B-12C3-2802-0951A57C2F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8E552F49-87C3-4136-539B-13B262E195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5256483"/>
              </p:ext>
            </p:extLst>
          </p:nvPr>
        </p:nvGraphicFramePr>
        <p:xfrm>
          <a:off x="279400" y="98237"/>
          <a:ext cx="1175385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270000" imgH="1231900" progId="CorelDRAW.Graphic.14">
                  <p:embed/>
                </p:oleObj>
              </mc:Choice>
              <mc:Fallback>
                <p:oleObj r:id="rId2" imgW="1270000" imgH="1231900" progId="CorelDRAW.Graphic.1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400" y="98237"/>
                        <a:ext cx="1175385" cy="10477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534328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4841F-45F2-1B80-CB6A-FA5CD3E16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Social Learners (Interpersonal)</a:t>
            </a:r>
            <a:br>
              <a:rPr lang="en-NL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CEBD2-C20B-E534-0348-419DFFF235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NL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Prefer to work in groups or with others. They learn best through discussion, social interaction, and collaborative activities.</a:t>
            </a:r>
            <a:endParaRPr lang="en-NL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Tips: Group study sessions, peer tutoring, and participating in study groups or collaborative projects are ideal for social learners.</a:t>
            </a:r>
            <a:endParaRPr lang="en-NL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14756E8B-355B-EA33-BFB8-80F39CCEACD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9400" y="98237"/>
          <a:ext cx="1175385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270000" imgH="1231900" progId="CorelDRAW.Graphic.14">
                  <p:embed/>
                </p:oleObj>
              </mc:Choice>
              <mc:Fallback>
                <p:oleObj r:id="rId2" imgW="1270000" imgH="1231900" progId="CorelDRAW.Graphic.1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14756E8B-355B-EA33-BFB8-80F39CCEACD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400" y="98237"/>
                        <a:ext cx="1175385" cy="10477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432708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37E5F-B91C-BEBC-48B5-AA3FF7D60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Solitary Learners (Intrapersonal)</a:t>
            </a:r>
            <a:br>
              <a:rPr lang="en-NL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DAA32-FAC7-BE25-A3BD-1658B19F57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NL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Prefer to study alone and work independently. They are self-motivated and often reflect deeply on topics.</a:t>
            </a:r>
            <a:endParaRPr lang="en-NL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Tips: Creating self-study plans, setting personal goals, and using introspective techniques like journaling are effective for these learners.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Cfr</a:t>
            </a:r>
            <a:r>
              <a:rPr lang="en-US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Auditive digital: inner dialogue</a:t>
            </a:r>
            <a:endParaRPr lang="en-NL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4AB6EAC2-CDC3-145D-ED2F-7FB3E12E9C3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9400" y="98237"/>
          <a:ext cx="1175385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270000" imgH="1231900" progId="CorelDRAW.Graphic.14">
                  <p:embed/>
                </p:oleObj>
              </mc:Choice>
              <mc:Fallback>
                <p:oleObj r:id="rId2" imgW="1270000" imgH="1231900" progId="CorelDRAW.Graphic.1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4AB6EAC2-CDC3-145D-ED2F-7FB3E12E9C3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400" y="98237"/>
                        <a:ext cx="1175385" cy="10477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7852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F26BE-DAF0-62D8-7668-7C00C0EA6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792" y="256987"/>
            <a:ext cx="6812280" cy="889000"/>
          </a:xfrm>
        </p:spPr>
        <p:txBody>
          <a:bodyPr/>
          <a:lstStyle/>
          <a:p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8. Naturalistic Learners</a:t>
            </a:r>
            <a:br>
              <a:rPr lang="en-NL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D2E1D7-7867-120B-8A7D-D6B0425E1C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Have a strong affinity for the natural world. They learn best when they can connect concepts to nature and the environment.</a:t>
            </a:r>
            <a:endParaRPr lang="en-NL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Tips: Using outdoor activities, nature-based examples, and environmental studies can enhance their learning experience.</a:t>
            </a:r>
            <a:endParaRPr lang="en-NL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55BF610-B422-3097-73CF-BEAB99C5C8F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9400" y="98237"/>
          <a:ext cx="1175385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270000" imgH="1231900" progId="CorelDRAW.Graphic.14">
                  <p:embed/>
                </p:oleObj>
              </mc:Choice>
              <mc:Fallback>
                <p:oleObj r:id="rId2" imgW="1270000" imgH="1231900" progId="CorelDRAW.Graphic.1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C55BF610-B422-3097-73CF-BEAB99C5C8F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400" y="98237"/>
                        <a:ext cx="1175385" cy="10477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975561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52a5d374-0c23-45aa-a8b4-01cf91903d53" descr="B09566D9-3D75-4C39-9A79-FD324C3012CB@hom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30188" y="0"/>
            <a:ext cx="8135938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kstvak 7"/>
          <p:cNvSpPr txBox="1"/>
          <p:nvPr/>
        </p:nvSpPr>
        <p:spPr>
          <a:xfrm>
            <a:off x="2413000" y="14478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srgbClr val="00A7A2"/>
                </a:solidFill>
              </a:rPr>
              <a:t>everard</a:t>
            </a:r>
            <a:r>
              <a:rPr lang="nl-NL" dirty="0">
                <a:solidFill>
                  <a:srgbClr val="00A7A2"/>
                </a:solidFill>
              </a:rPr>
              <a:t>@</a:t>
            </a:r>
            <a:r>
              <a:rPr lang="nl-NL" dirty="0" err="1">
                <a:solidFill>
                  <a:srgbClr val="00A7A2"/>
                </a:solidFill>
              </a:rPr>
              <a:t>onsnet.nu</a:t>
            </a:r>
            <a:endParaRPr lang="nl-NL" dirty="0">
              <a:solidFill>
                <a:srgbClr val="00A7A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C42B9-597E-6BE1-E2BE-FC19F1DE3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FCBC2"/>
                </a:solidFill>
              </a:rPr>
              <a:t>1. Drop 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B61DB-7929-871B-1E71-6786C3B7D3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Causes</a:t>
            </a:r>
          </a:p>
          <a:p>
            <a:pPr lvl="1"/>
            <a:r>
              <a:rPr lang="en-GB" dirty="0"/>
              <a:t>Gen Z?</a:t>
            </a:r>
          </a:p>
        </p:txBody>
      </p:sp>
    </p:spTree>
    <p:extLst>
      <p:ext uri="{BB962C8B-B14F-4D97-AF65-F5344CB8AC3E}">
        <p14:creationId xmlns:p14="http://schemas.microsoft.com/office/powerpoint/2010/main" val="1580995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54AAA-3529-2429-B321-94F8C2A16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A7A2"/>
                </a:solidFill>
              </a:rPr>
              <a:t>Student needs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AA7F52-4F3F-DB41-8C40-A8BA1D3C4C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1800" dirty="0">
                <a:solidFill>
                  <a:srgbClr val="00A7A2"/>
                </a:solidFill>
              </a:rPr>
              <a:t>Gen Z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Ibrahim et al., 2022, Trends and Patterns of Needs Assessment in Technical and Vocational Education</a:t>
            </a:r>
            <a:r>
              <a:rPr lang="en-NL" sz="1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International Journal of </a:t>
            </a:r>
            <a:r>
              <a:rPr lang="en-US" sz="1800" u="sng" kern="100" dirty="0">
                <a:solidFill>
                  <a:srgbClr val="0563C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Evaluation and Research in Education (IJERE)</a:t>
            </a:r>
            <a:r>
              <a:rPr lang="en-US" sz="1800" u="sng" kern="100" dirty="0">
                <a:solidFill>
                  <a:srgbClr val="0563C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800" dirty="0">
                <a:latin typeface="+mj-lt"/>
              </a:rPr>
              <a:t>Vol. 11, No. 1, pp. 88-98.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Examples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US" sz="14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3 ways medical schools are embracing gamification | American Medical Association (amaassn.org)</a:t>
            </a:r>
            <a:endParaRPr lang="en-NL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US" sz="14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Gamebased learning in medical education  PMC (nih.gov)</a:t>
            </a:r>
            <a:endParaRPr lang="en-NL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</a:pPr>
            <a:endParaRPr lang="en-NL" sz="14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>
              <a:solidFill>
                <a:srgbClr val="00A7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594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8D2D8-EBAC-4068-8758-129B204FA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" y="228600"/>
            <a:ext cx="6812280" cy="889000"/>
          </a:xfrm>
        </p:spPr>
        <p:txBody>
          <a:bodyPr/>
          <a:lstStyle/>
          <a:p>
            <a:r>
              <a:rPr lang="en-NL" sz="4000" dirty="0">
                <a:solidFill>
                  <a:srgbClr val="00A7A2"/>
                </a:solidFill>
              </a:rPr>
              <a:t>Generation Z </a:t>
            </a:r>
            <a:br>
              <a:rPr lang="en-NL" sz="4000" dirty="0">
                <a:solidFill>
                  <a:srgbClr val="00A7A2"/>
                </a:solidFill>
              </a:rPr>
            </a:br>
            <a:r>
              <a:rPr lang="en-NL" sz="4000" dirty="0">
                <a:solidFill>
                  <a:srgbClr val="00A7A2"/>
                </a:solidFill>
              </a:rPr>
              <a:t>(</a:t>
            </a:r>
            <a:r>
              <a:rPr lang="en-GB" sz="4000" b="0" i="0" u="none" strike="noStrike" dirty="0">
                <a:solidFill>
                  <a:srgbClr val="00A7A2"/>
                </a:solidFill>
                <a:effectLst/>
                <a:latin typeface="Helvetica Neue" panose="02000503000000020004" pitchFamily="2" charset="0"/>
              </a:rPr>
              <a:t>born 1996 - 2015)</a:t>
            </a:r>
            <a:endParaRPr lang="en-NL" sz="4000" dirty="0">
              <a:solidFill>
                <a:srgbClr val="00A7A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F1D238-5904-7AFE-6081-50CB4C973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165" y="1676400"/>
            <a:ext cx="6812280" cy="3520193"/>
          </a:xfrm>
        </p:spPr>
        <p:txBody>
          <a:bodyPr/>
          <a:lstStyle/>
          <a:p>
            <a:r>
              <a:rPr lang="en-GB" sz="2400" b="0" i="0" u="none" strike="noStrike" dirty="0">
                <a:solidFill>
                  <a:srgbClr val="212326"/>
                </a:solidFill>
                <a:effectLst/>
                <a:latin typeface="ShopifySans"/>
              </a:rPr>
              <a:t>Op </a:t>
            </a:r>
            <a:r>
              <a:rPr lang="en-GB" sz="2400" b="0" i="0" u="none" strike="noStrike" dirty="0" err="1">
                <a:solidFill>
                  <a:srgbClr val="212326"/>
                </a:solidFill>
                <a:effectLst/>
                <a:latin typeface="ShopifySans"/>
              </a:rPr>
              <a:t>dit</a:t>
            </a:r>
            <a:r>
              <a:rPr lang="en-GB" sz="2400" b="0" i="0" u="none" strike="noStrike" dirty="0">
                <a:solidFill>
                  <a:srgbClr val="212326"/>
                </a:solidFill>
                <a:effectLst/>
                <a:latin typeface="ShopifySans"/>
              </a:rPr>
              <a:t> moment </a:t>
            </a:r>
            <a:r>
              <a:rPr lang="en-GB" sz="2400" b="0" i="0" u="none" strike="noStrike" dirty="0" err="1">
                <a:solidFill>
                  <a:srgbClr val="212326"/>
                </a:solidFill>
                <a:effectLst/>
                <a:latin typeface="ShopifySans"/>
              </a:rPr>
              <a:t>behoren</a:t>
            </a:r>
            <a:r>
              <a:rPr lang="en-GB" sz="2400" b="0" i="0" u="none" strike="noStrike" dirty="0">
                <a:solidFill>
                  <a:srgbClr val="212326"/>
                </a:solidFill>
                <a:effectLst/>
                <a:latin typeface="ShopifySans"/>
              </a:rPr>
              <a:t> </a:t>
            </a:r>
            <a:r>
              <a:rPr lang="en-GB" sz="2400" b="0" i="0" u="none" strike="noStrike" dirty="0" err="1">
                <a:solidFill>
                  <a:srgbClr val="212326"/>
                </a:solidFill>
                <a:effectLst/>
                <a:latin typeface="ShopifySans"/>
              </a:rPr>
              <a:t>ruim</a:t>
            </a:r>
            <a:r>
              <a:rPr lang="en-GB" sz="2400" b="0" i="0" u="none" strike="noStrike" dirty="0">
                <a:solidFill>
                  <a:srgbClr val="212326"/>
                </a:solidFill>
                <a:effectLst/>
                <a:latin typeface="ShopifySans"/>
              </a:rPr>
              <a:t> 2,7 </a:t>
            </a:r>
            <a:r>
              <a:rPr lang="en-GB" sz="2400" b="0" i="0" u="none" strike="noStrike" dirty="0" err="1">
                <a:solidFill>
                  <a:srgbClr val="212326"/>
                </a:solidFill>
                <a:effectLst/>
                <a:latin typeface="ShopifySans"/>
              </a:rPr>
              <a:t>miljoen</a:t>
            </a:r>
            <a:r>
              <a:rPr lang="en-GB" sz="2400" b="0" i="0" u="none" strike="noStrike" dirty="0">
                <a:solidFill>
                  <a:srgbClr val="212326"/>
                </a:solidFill>
                <a:effectLst/>
                <a:latin typeface="ShopifySans"/>
              </a:rPr>
              <a:t> </a:t>
            </a:r>
            <a:r>
              <a:rPr lang="en-GB" sz="2400" b="0" i="0" u="none" strike="noStrike" dirty="0" err="1">
                <a:solidFill>
                  <a:srgbClr val="212326"/>
                </a:solidFill>
                <a:effectLst/>
                <a:latin typeface="ShopifySans"/>
              </a:rPr>
              <a:t>Nederlanders</a:t>
            </a:r>
            <a:r>
              <a:rPr lang="en-GB" sz="2400" b="0" i="0" u="none" strike="noStrike" dirty="0">
                <a:solidFill>
                  <a:srgbClr val="212326"/>
                </a:solidFill>
                <a:effectLst/>
                <a:latin typeface="ShopifySans"/>
              </a:rPr>
              <a:t> tot Gen Z. </a:t>
            </a:r>
            <a:r>
              <a:rPr lang="en-GB" sz="2400" b="0" i="0" dirty="0">
                <a:effectLst/>
                <a:latin typeface="ShopifySans"/>
                <a:hlinkClick r:id="rId2" tooltip="Gen Z Nederland percentage"/>
              </a:rPr>
              <a:t>Ongeveer 16% is dus Gen Z</a:t>
            </a:r>
            <a:r>
              <a:rPr lang="en-GB" sz="2400" b="0" i="0" strike="noStrike" dirty="0">
                <a:effectLst/>
                <a:latin typeface="ShopifySans"/>
                <a:hlinkClick r:id="rId2" tooltip="Gen Z Nederland percentage"/>
              </a:rPr>
              <a:t>.</a:t>
            </a:r>
            <a:endParaRPr lang="en-GB" sz="2400" b="0" i="0" strike="noStrike" dirty="0">
              <a:effectLst/>
              <a:latin typeface="ShopifySans"/>
            </a:endParaRPr>
          </a:p>
          <a:p>
            <a:r>
              <a:rPr lang="en-GB" sz="2400" dirty="0">
                <a:latin typeface="ShopifySans"/>
                <a:hlinkClick r:id="rId3"/>
              </a:rPr>
              <a:t>Sint Maarten</a:t>
            </a:r>
            <a:endParaRPr lang="en-GB" sz="2400" dirty="0">
              <a:latin typeface="ShopifySans"/>
            </a:endParaRPr>
          </a:p>
          <a:p>
            <a:pPr lvl="1"/>
            <a:r>
              <a:rPr lang="en-GB" sz="1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Leeftijdsopbouw</a:t>
            </a:r>
            <a:r>
              <a:rPr lang="en-GB" sz="1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 </a:t>
            </a:r>
          </a:p>
          <a:p>
            <a:pPr marL="457200" lvl="1" indent="0">
              <a:buNone/>
            </a:pPr>
            <a:r>
              <a:rPr lang="en-GB" sz="1400" b="1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  <a:r>
              <a:rPr lang="en-GB" sz="1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0-14 </a:t>
            </a:r>
            <a:r>
              <a:rPr lang="en-GB" sz="1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jaar</a:t>
            </a:r>
            <a:r>
              <a:rPr lang="en-GB" sz="1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 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18,45% (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mannen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4.000/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vrouwen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3.655)</a:t>
            </a:r>
            <a:br>
              <a:rPr lang="en-GB" sz="1400" dirty="0"/>
            </a:br>
            <a:r>
              <a:rPr lang="en-GB" sz="1400" dirty="0"/>
              <a:t>	</a:t>
            </a:r>
            <a:r>
              <a:rPr lang="en-GB" sz="1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15-24 </a:t>
            </a:r>
            <a:r>
              <a:rPr lang="en-GB" sz="1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jaar</a:t>
            </a:r>
            <a:r>
              <a:rPr lang="en-GB" sz="1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 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15,26% (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mannen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3.127/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vrouwen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3.204)</a:t>
            </a:r>
            <a:br>
              <a:rPr lang="en-GB" sz="1400" dirty="0"/>
            </a:br>
            <a:r>
              <a:rPr lang="en-GB" sz="1400" dirty="0"/>
              <a:t>	</a:t>
            </a:r>
            <a:r>
              <a:rPr lang="en-GB" sz="1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25-54 </a:t>
            </a:r>
            <a:r>
              <a:rPr lang="en-GB" sz="1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jaar</a:t>
            </a:r>
            <a:r>
              <a:rPr lang="en-GB" sz="1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 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42,6% (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mannen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8.628/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vrouwen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9.045)</a:t>
            </a:r>
            <a:br>
              <a:rPr lang="en-GB" sz="1400" dirty="0"/>
            </a:br>
            <a:r>
              <a:rPr lang="en-GB" sz="1400" dirty="0"/>
              <a:t>	</a:t>
            </a:r>
            <a:r>
              <a:rPr lang="en-GB" sz="1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55-64 </a:t>
            </a:r>
            <a:r>
              <a:rPr lang="en-GB" sz="1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jaar</a:t>
            </a:r>
            <a:r>
              <a:rPr lang="en-GB" sz="1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 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15,37% (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mannen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3.057/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vrouwen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3.319)</a:t>
            </a:r>
            <a:br>
              <a:rPr lang="en-GB" sz="1400" dirty="0"/>
            </a:br>
            <a:r>
              <a:rPr lang="en-GB" sz="1400" dirty="0"/>
              <a:t>	</a:t>
            </a:r>
            <a:r>
              <a:rPr lang="en-GB" sz="1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65 </a:t>
            </a:r>
            <a:r>
              <a:rPr lang="en-GB" sz="1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jaar</a:t>
            </a:r>
            <a:r>
              <a:rPr lang="en-GB" sz="1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and over: 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8,32% (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mannen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1.667/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vrouwen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1.784) (2016 est.)</a:t>
            </a:r>
            <a:endParaRPr lang="en-GB" sz="2000" b="0" i="0" strike="noStrike" dirty="0">
              <a:effectLst/>
              <a:latin typeface="ShopifySans"/>
            </a:endParaRPr>
          </a:p>
          <a:p>
            <a:pPr lvl="1"/>
            <a:endParaRPr lang="en-GB" sz="1400" dirty="0">
              <a:solidFill>
                <a:srgbClr val="212326"/>
              </a:solidFill>
              <a:latin typeface="ShopifySans"/>
            </a:endParaRPr>
          </a:p>
          <a:p>
            <a:pPr lvl="1"/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3300905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64402-9FFD-DE18-3E80-0241E189B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8AAFB-7802-FF62-1B19-04A6FD5459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>
                <a:latin typeface="ShopifySans"/>
              </a:rPr>
              <a:t>Digital natives</a:t>
            </a:r>
          </a:p>
          <a:p>
            <a:r>
              <a:rPr lang="en-GB" sz="2400" b="0" i="0" u="none" strike="noStrike" dirty="0" err="1">
                <a:solidFill>
                  <a:srgbClr val="212326"/>
                </a:solidFill>
                <a:effectLst/>
                <a:latin typeface="ShopifySans"/>
              </a:rPr>
              <a:t>Generatie</a:t>
            </a:r>
            <a:r>
              <a:rPr lang="en-GB" sz="2400" b="0" i="0" u="none" strike="noStrike" dirty="0">
                <a:solidFill>
                  <a:srgbClr val="212326"/>
                </a:solidFill>
                <a:effectLst/>
                <a:latin typeface="ShopifySans"/>
              </a:rPr>
              <a:t> Z is </a:t>
            </a:r>
            <a:r>
              <a:rPr lang="en-GB" sz="2400" b="0" i="0" u="none" strike="noStrike" dirty="0" err="1">
                <a:solidFill>
                  <a:srgbClr val="212326"/>
                </a:solidFill>
                <a:effectLst/>
                <a:latin typeface="ShopifySans"/>
              </a:rPr>
              <a:t>opgegroeid</a:t>
            </a:r>
            <a:r>
              <a:rPr lang="en-GB" sz="2400" b="0" i="0" u="none" strike="noStrike" dirty="0">
                <a:solidFill>
                  <a:srgbClr val="212326"/>
                </a:solidFill>
                <a:effectLst/>
                <a:latin typeface="ShopifySans"/>
              </a:rPr>
              <a:t> in </a:t>
            </a:r>
            <a:r>
              <a:rPr lang="en-GB" sz="2400" b="0" i="0" u="none" strike="noStrike" dirty="0" err="1">
                <a:solidFill>
                  <a:srgbClr val="212326"/>
                </a:solidFill>
                <a:effectLst/>
                <a:latin typeface="ShopifySans"/>
              </a:rPr>
              <a:t>een</a:t>
            </a:r>
            <a:r>
              <a:rPr lang="en-GB" sz="2400" b="0" i="0" u="none" strike="noStrike" dirty="0">
                <a:solidFill>
                  <a:srgbClr val="212326"/>
                </a:solidFill>
                <a:effectLst/>
                <a:latin typeface="ShopifySans"/>
              </a:rPr>
              <a:t> </a:t>
            </a:r>
            <a:r>
              <a:rPr lang="en-GB" sz="2400" b="0" i="0" u="none" strike="noStrike" dirty="0" err="1">
                <a:solidFill>
                  <a:srgbClr val="212326"/>
                </a:solidFill>
                <a:effectLst/>
                <a:latin typeface="ShopifySans"/>
              </a:rPr>
              <a:t>onzekere</a:t>
            </a:r>
            <a:r>
              <a:rPr lang="en-GB" sz="2400" b="0" i="0" u="none" strike="noStrike" dirty="0">
                <a:solidFill>
                  <a:srgbClr val="212326"/>
                </a:solidFill>
                <a:effectLst/>
                <a:latin typeface="ShopifySans"/>
              </a:rPr>
              <a:t> </a:t>
            </a:r>
            <a:r>
              <a:rPr lang="en-GB" sz="2400" b="0" i="0" u="none" strike="noStrike" dirty="0" err="1">
                <a:solidFill>
                  <a:srgbClr val="212326"/>
                </a:solidFill>
                <a:effectLst/>
                <a:latin typeface="ShopifySans"/>
              </a:rPr>
              <a:t>wereld</a:t>
            </a:r>
            <a:r>
              <a:rPr lang="en-GB" sz="2400" b="0" i="0" u="none" strike="noStrike" dirty="0">
                <a:solidFill>
                  <a:srgbClr val="212326"/>
                </a:solidFill>
                <a:effectLst/>
                <a:latin typeface="ShopifySans"/>
              </a:rPr>
              <a:t>, </a:t>
            </a:r>
            <a:r>
              <a:rPr lang="en-GB" sz="2400" b="0" i="0" u="none" strike="noStrike" dirty="0" err="1">
                <a:solidFill>
                  <a:srgbClr val="212326"/>
                </a:solidFill>
                <a:effectLst/>
                <a:latin typeface="ShopifySans"/>
              </a:rPr>
              <a:t>economische</a:t>
            </a:r>
            <a:r>
              <a:rPr lang="en-GB" sz="2400" b="0" i="0" u="none" strike="noStrike" dirty="0">
                <a:solidFill>
                  <a:srgbClr val="212326"/>
                </a:solidFill>
                <a:effectLst/>
                <a:latin typeface="ShopifySans"/>
              </a:rPr>
              <a:t> crisis </a:t>
            </a:r>
            <a:r>
              <a:rPr lang="en-GB" sz="2400" b="0" i="0" u="none" strike="noStrike" dirty="0" err="1">
                <a:solidFill>
                  <a:srgbClr val="212326"/>
                </a:solidFill>
                <a:effectLst/>
                <a:latin typeface="ShopifySans"/>
              </a:rPr>
              <a:t>en</a:t>
            </a:r>
            <a:r>
              <a:rPr lang="en-GB" sz="2400" b="0" i="0" u="none" strike="noStrike" dirty="0">
                <a:solidFill>
                  <a:srgbClr val="212326"/>
                </a:solidFill>
                <a:effectLst/>
                <a:latin typeface="ShopifySans"/>
              </a:rPr>
              <a:t> </a:t>
            </a:r>
            <a:r>
              <a:rPr lang="en-GB" sz="2400" b="0" i="0" u="none" strike="noStrike" dirty="0" err="1">
                <a:solidFill>
                  <a:srgbClr val="212326"/>
                </a:solidFill>
                <a:effectLst/>
                <a:latin typeface="ShopifySans"/>
              </a:rPr>
              <a:t>terreuraanslagen</a:t>
            </a:r>
            <a:r>
              <a:rPr lang="en-GB" sz="2400" b="0" i="0" u="none" strike="noStrike" dirty="0">
                <a:solidFill>
                  <a:srgbClr val="212326"/>
                </a:solidFill>
                <a:effectLst/>
                <a:latin typeface="ShopifySans"/>
              </a:rPr>
              <a:t>.</a:t>
            </a:r>
          </a:p>
          <a:p>
            <a:pPr lvl="1"/>
            <a:r>
              <a:rPr lang="en-GB" sz="1400" dirty="0">
                <a:solidFill>
                  <a:srgbClr val="212326"/>
                </a:solidFill>
                <a:latin typeface="ShopifySans"/>
              </a:rPr>
              <a:t>Laat </a:t>
            </a:r>
            <a:r>
              <a:rPr lang="en-GB" sz="1400" dirty="0" err="1">
                <a:solidFill>
                  <a:srgbClr val="212326"/>
                </a:solidFill>
                <a:latin typeface="ShopifySans"/>
              </a:rPr>
              <a:t>zien</a:t>
            </a:r>
            <a:r>
              <a:rPr lang="en-GB" sz="1400" dirty="0">
                <a:solidFill>
                  <a:srgbClr val="212326"/>
                </a:solidFill>
                <a:latin typeface="ShopifySans"/>
              </a:rPr>
              <a:t> </a:t>
            </a:r>
            <a:r>
              <a:rPr lang="en-GB" sz="1400" dirty="0" err="1">
                <a:solidFill>
                  <a:srgbClr val="212326"/>
                </a:solidFill>
                <a:latin typeface="ShopifySans"/>
              </a:rPr>
              <a:t>waar</a:t>
            </a:r>
            <a:r>
              <a:rPr lang="en-GB" sz="1400" dirty="0">
                <a:solidFill>
                  <a:srgbClr val="212326"/>
                </a:solidFill>
                <a:latin typeface="ShopifySans"/>
              </a:rPr>
              <a:t> je </a:t>
            </a:r>
            <a:r>
              <a:rPr lang="en-GB" sz="1400" dirty="0" err="1">
                <a:solidFill>
                  <a:srgbClr val="212326"/>
                </a:solidFill>
                <a:latin typeface="ShopifySans"/>
              </a:rPr>
              <a:t>bedrijf</a:t>
            </a:r>
            <a:r>
              <a:rPr lang="en-GB" sz="1400" dirty="0">
                <a:solidFill>
                  <a:srgbClr val="212326"/>
                </a:solidFill>
                <a:latin typeface="ShopifySans"/>
              </a:rPr>
              <a:t> </a:t>
            </a:r>
            <a:r>
              <a:rPr lang="en-GB" sz="1400" dirty="0" err="1">
                <a:solidFill>
                  <a:srgbClr val="212326"/>
                </a:solidFill>
                <a:latin typeface="ShopifySans"/>
              </a:rPr>
              <a:t>voor</a:t>
            </a:r>
            <a:r>
              <a:rPr lang="en-GB" sz="1400" dirty="0">
                <a:solidFill>
                  <a:srgbClr val="212326"/>
                </a:solidFill>
                <a:latin typeface="ShopifySans"/>
              </a:rPr>
              <a:t> </a:t>
            </a:r>
            <a:r>
              <a:rPr lang="en-GB" sz="1400" dirty="0" err="1">
                <a:solidFill>
                  <a:srgbClr val="212326"/>
                </a:solidFill>
                <a:latin typeface="ShopifySans"/>
              </a:rPr>
              <a:t>staat</a:t>
            </a:r>
            <a:r>
              <a:rPr lang="en-GB" sz="1400" dirty="0">
                <a:solidFill>
                  <a:srgbClr val="212326"/>
                </a:solidFill>
                <a:latin typeface="ShopifySans"/>
              </a:rPr>
              <a:t> (</a:t>
            </a:r>
            <a:r>
              <a:rPr lang="en-GB" sz="1400" dirty="0" err="1">
                <a:solidFill>
                  <a:srgbClr val="212326"/>
                </a:solidFill>
                <a:latin typeface="ShopifySans"/>
              </a:rPr>
              <a:t>en</a:t>
            </a:r>
            <a:r>
              <a:rPr lang="en-GB" sz="1400" dirty="0">
                <a:solidFill>
                  <a:srgbClr val="212326"/>
                </a:solidFill>
                <a:latin typeface="ShopifySans"/>
              </a:rPr>
              <a:t> </a:t>
            </a:r>
            <a:r>
              <a:rPr lang="en-GB" sz="1400" dirty="0" err="1">
                <a:solidFill>
                  <a:srgbClr val="212326"/>
                </a:solidFill>
                <a:latin typeface="ShopifySans"/>
              </a:rPr>
              <a:t>zorg</a:t>
            </a:r>
            <a:r>
              <a:rPr lang="en-GB" sz="1400" dirty="0">
                <a:solidFill>
                  <a:srgbClr val="212326"/>
                </a:solidFill>
                <a:latin typeface="ShopifySans"/>
              </a:rPr>
              <a:t> </a:t>
            </a:r>
            <a:r>
              <a:rPr lang="en-GB" sz="1400" dirty="0" err="1">
                <a:solidFill>
                  <a:srgbClr val="212326"/>
                </a:solidFill>
                <a:latin typeface="ShopifySans"/>
              </a:rPr>
              <a:t>dat</a:t>
            </a:r>
            <a:r>
              <a:rPr lang="en-GB" sz="1400" dirty="0">
                <a:solidFill>
                  <a:srgbClr val="212326"/>
                </a:solidFill>
                <a:latin typeface="ShopifySans"/>
              </a:rPr>
              <a:t> je het </a:t>
            </a:r>
            <a:r>
              <a:rPr lang="en-GB" sz="1400" dirty="0" err="1">
                <a:solidFill>
                  <a:srgbClr val="212326"/>
                </a:solidFill>
                <a:latin typeface="ShopifySans"/>
              </a:rPr>
              <a:t>meent</a:t>
            </a:r>
            <a:r>
              <a:rPr lang="en-GB" sz="1400" dirty="0">
                <a:solidFill>
                  <a:srgbClr val="212326"/>
                </a:solidFill>
                <a:latin typeface="ShopifySans"/>
              </a:rPr>
              <a:t>)</a:t>
            </a:r>
          </a:p>
          <a:p>
            <a:pPr lvl="1"/>
            <a:r>
              <a:rPr lang="en-GB" sz="1400" dirty="0">
                <a:solidFill>
                  <a:srgbClr val="212326"/>
                </a:solidFill>
                <a:latin typeface="ShopifySans"/>
              </a:rPr>
              <a:t>Van </a:t>
            </a:r>
            <a:r>
              <a:rPr lang="en-GB" sz="1400" dirty="0" err="1">
                <a:solidFill>
                  <a:srgbClr val="212326"/>
                </a:solidFill>
                <a:latin typeface="ShopifySans"/>
              </a:rPr>
              <a:t>bezit</a:t>
            </a:r>
            <a:r>
              <a:rPr lang="en-GB" sz="1400" dirty="0">
                <a:solidFill>
                  <a:srgbClr val="212326"/>
                </a:solidFill>
                <a:latin typeface="ShopifySans"/>
              </a:rPr>
              <a:t> </a:t>
            </a:r>
            <a:r>
              <a:rPr lang="en-GB" sz="1400" dirty="0" err="1">
                <a:solidFill>
                  <a:srgbClr val="212326"/>
                </a:solidFill>
                <a:latin typeface="ShopifySans"/>
              </a:rPr>
              <a:t>naar</a:t>
            </a:r>
            <a:r>
              <a:rPr lang="en-GB" sz="1400" dirty="0">
                <a:solidFill>
                  <a:srgbClr val="212326"/>
                </a:solidFill>
                <a:latin typeface="ShopifySans"/>
              </a:rPr>
              <a:t> </a:t>
            </a:r>
            <a:r>
              <a:rPr lang="en-GB" sz="1400" dirty="0" err="1">
                <a:solidFill>
                  <a:srgbClr val="212326"/>
                </a:solidFill>
                <a:latin typeface="ShopifySans"/>
              </a:rPr>
              <a:t>toegang</a:t>
            </a:r>
            <a:endParaRPr lang="en-GB" sz="1400" dirty="0">
              <a:solidFill>
                <a:srgbClr val="212326"/>
              </a:solidFill>
              <a:latin typeface="ShopifySans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7417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FD3771-07D6-1B38-4627-13FEB34882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E87A2-A62F-8F23-19BA-C6A50A561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899" y="228600"/>
            <a:ext cx="6812280" cy="889000"/>
          </a:xfrm>
        </p:spPr>
        <p:txBody>
          <a:bodyPr/>
          <a:lstStyle/>
          <a:p>
            <a:r>
              <a:rPr lang="en-GB" dirty="0">
                <a:solidFill>
                  <a:srgbClr val="00A7A2"/>
                </a:solidFill>
              </a:rPr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EFCF07-69FB-FBAF-815E-0686BFADC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460" y="1199003"/>
            <a:ext cx="6812280" cy="2935994"/>
          </a:xfrm>
        </p:spPr>
        <p:txBody>
          <a:bodyPr/>
          <a:lstStyle/>
          <a:p>
            <a:r>
              <a:rPr lang="en-GB" sz="2800" dirty="0"/>
              <a:t>What use can we make of:</a:t>
            </a:r>
          </a:p>
          <a:p>
            <a:pPr lvl="2"/>
            <a:r>
              <a:rPr lang="en-GB" dirty="0"/>
              <a:t>Social media</a:t>
            </a:r>
          </a:p>
          <a:p>
            <a:pPr lvl="2"/>
            <a:r>
              <a:rPr lang="en-GB" dirty="0"/>
              <a:t>Games</a:t>
            </a:r>
          </a:p>
          <a:p>
            <a:pPr lvl="2"/>
            <a:r>
              <a:rPr lang="en-GB" dirty="0"/>
              <a:t>Quizzes</a:t>
            </a:r>
          </a:p>
          <a:p>
            <a:pPr lvl="2"/>
            <a:r>
              <a:rPr lang="en-GB" dirty="0"/>
              <a:t>Khan Academy</a:t>
            </a:r>
          </a:p>
          <a:p>
            <a:pPr lvl="2"/>
            <a:r>
              <a:rPr lang="en-GB" dirty="0"/>
              <a:t>Escape room</a:t>
            </a:r>
          </a:p>
          <a:p>
            <a:pPr lvl="2"/>
            <a:r>
              <a:rPr lang="en-GB" dirty="0"/>
              <a:t>Flash cards</a:t>
            </a:r>
          </a:p>
          <a:p>
            <a:pPr lvl="2"/>
            <a:r>
              <a:rPr lang="en-GB" dirty="0"/>
              <a:t>AI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C0B1431-4565-1FE1-ECBB-1651451CC0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5372740"/>
              </p:ext>
            </p:extLst>
          </p:nvPr>
        </p:nvGraphicFramePr>
        <p:xfrm>
          <a:off x="279400" y="98237"/>
          <a:ext cx="1175385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270000" imgH="1231900" progId="CorelDRAW.Graphic.14">
                  <p:embed/>
                </p:oleObj>
              </mc:Choice>
              <mc:Fallback>
                <p:oleObj r:id="rId2" imgW="1270000" imgH="1231900" progId="CorelDRAW.Graphic.1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8E552F49-87C3-4136-539B-13B262E195B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400" y="98237"/>
                        <a:ext cx="1175385" cy="10477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165811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5C98E-69EF-59AE-914D-DA82DC0AC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>
                <a:solidFill>
                  <a:srgbClr val="0FCBC2"/>
                </a:solidFill>
              </a:rPr>
              <a:t>Happiness</a:t>
            </a:r>
          </a:p>
        </p:txBody>
      </p:sp>
      <p:pic>
        <p:nvPicPr>
          <p:cNvPr id="5" name="Content Placeholder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12156FE1-D8B0-C5C0-666E-70FB4F15F0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28363"/>
            <a:ext cx="6045200" cy="2442505"/>
          </a:xfrm>
        </p:spPr>
      </p:pic>
    </p:spTree>
    <p:extLst>
      <p:ext uri="{BB962C8B-B14F-4D97-AF65-F5344CB8AC3E}">
        <p14:creationId xmlns:p14="http://schemas.microsoft.com/office/powerpoint/2010/main" val="5683239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3264</TotalTime>
  <Words>969</Words>
  <Application>Microsoft Macintosh PowerPoint</Application>
  <PresentationFormat>Custom</PresentationFormat>
  <Paragraphs>131</Paragraphs>
  <Slides>33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arial</vt:lpstr>
      <vt:lpstr>arial</vt:lpstr>
      <vt:lpstr>Calibri</vt:lpstr>
      <vt:lpstr>Helvetica Neue</vt:lpstr>
      <vt:lpstr>Lucida Sans Unicode</vt:lpstr>
      <vt:lpstr>ShopifySans</vt:lpstr>
      <vt:lpstr>Office Theme</vt:lpstr>
      <vt:lpstr>Office-thema</vt:lpstr>
      <vt:lpstr>CorelDRAW.Graphic.14</vt:lpstr>
      <vt:lpstr>PowerPoint Presentation</vt:lpstr>
      <vt:lpstr>0. Discussion</vt:lpstr>
      <vt:lpstr>Oak tree and the bamboo</vt:lpstr>
      <vt:lpstr>1. Drop out</vt:lpstr>
      <vt:lpstr>Student needs 2025</vt:lpstr>
      <vt:lpstr>Generation Z  (born 1996 - 2015)</vt:lpstr>
      <vt:lpstr>PowerPoint Presentation</vt:lpstr>
      <vt:lpstr>Discussion</vt:lpstr>
      <vt:lpstr>Happiness</vt:lpstr>
      <vt:lpstr>Prejudices</vt:lpstr>
      <vt:lpstr>Do</vt:lpstr>
      <vt:lpstr>2. Drop out</vt:lpstr>
      <vt:lpstr> Assessing changing needs</vt:lpstr>
      <vt:lpstr> Assessing changing needs</vt:lpstr>
      <vt:lpstr>Assessing changing needs</vt:lpstr>
      <vt:lpstr>Summary</vt:lpstr>
      <vt:lpstr>References</vt:lpstr>
      <vt:lpstr>Annex: Student differences</vt:lpstr>
      <vt:lpstr>Introduction in the topic</vt:lpstr>
      <vt:lpstr>Types of learners</vt:lpstr>
      <vt:lpstr>Types of learners</vt:lpstr>
      <vt:lpstr>Types of learners</vt:lpstr>
      <vt:lpstr>VARK and VAKD </vt:lpstr>
      <vt:lpstr>Gardner's Theory Of  Multiple Intelligences (simplypsychology.org) </vt:lpstr>
      <vt:lpstr>1. Visual learners</vt:lpstr>
      <vt:lpstr>2. Auditory Learners (Aural) </vt:lpstr>
      <vt:lpstr>3. Reading/Writing Learners</vt:lpstr>
      <vt:lpstr>4. Kinesthetic Learners (Physical) </vt:lpstr>
      <vt:lpstr>5. Logical/Mathematical Learners </vt:lpstr>
      <vt:lpstr>6. Social Learners (Interpersonal) </vt:lpstr>
      <vt:lpstr>7. Solitary Learners (Intrapersonal) </vt:lpstr>
      <vt:lpstr> 8. Naturalistic Learners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Everard</dc:creator>
  <cp:lastModifiedBy>Everard van Kemenade</cp:lastModifiedBy>
  <cp:revision>94</cp:revision>
  <cp:lastPrinted>2021-10-18T08:56:38Z</cp:lastPrinted>
  <dcterms:modified xsi:type="dcterms:W3CDTF">2024-11-12T22:36:32Z</dcterms:modified>
</cp:coreProperties>
</file>