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79"/>
  </p:notesMasterIdLst>
  <p:handoutMasterIdLst>
    <p:handoutMasterId r:id="rId80"/>
  </p:handoutMasterIdLst>
  <p:sldIdLst>
    <p:sldId id="256" r:id="rId3"/>
    <p:sldId id="1198" r:id="rId4"/>
    <p:sldId id="1239" r:id="rId5"/>
    <p:sldId id="1240" r:id="rId6"/>
    <p:sldId id="441" r:id="rId7"/>
    <p:sldId id="453" r:id="rId8"/>
    <p:sldId id="1245" r:id="rId9"/>
    <p:sldId id="1247" r:id="rId10"/>
    <p:sldId id="1265" r:id="rId11"/>
    <p:sldId id="1266" r:id="rId12"/>
    <p:sldId id="1267" r:id="rId13"/>
    <p:sldId id="269" r:id="rId14"/>
    <p:sldId id="1213" r:id="rId15"/>
    <p:sldId id="1229" r:id="rId16"/>
    <p:sldId id="1243" r:id="rId17"/>
    <p:sldId id="1174" r:id="rId18"/>
    <p:sldId id="1175" r:id="rId19"/>
    <p:sldId id="1176" r:id="rId20"/>
    <p:sldId id="1180" r:id="rId21"/>
    <p:sldId id="1181" r:id="rId22"/>
    <p:sldId id="1278" r:id="rId23"/>
    <p:sldId id="1277" r:id="rId24"/>
    <p:sldId id="1200" r:id="rId25"/>
    <p:sldId id="444" r:id="rId26"/>
    <p:sldId id="402" r:id="rId27"/>
    <p:sldId id="1100" r:id="rId28"/>
    <p:sldId id="397" r:id="rId29"/>
    <p:sldId id="282" r:id="rId30"/>
    <p:sldId id="257" r:id="rId31"/>
    <p:sldId id="411" r:id="rId32"/>
    <p:sldId id="1214" r:id="rId33"/>
    <p:sldId id="1219" r:id="rId34"/>
    <p:sldId id="1249" r:id="rId35"/>
    <p:sldId id="1252" r:id="rId36"/>
    <p:sldId id="1279" r:id="rId37"/>
    <p:sldId id="1212" r:id="rId38"/>
    <p:sldId id="1253" r:id="rId39"/>
    <p:sldId id="1254" r:id="rId40"/>
    <p:sldId id="1256" r:id="rId41"/>
    <p:sldId id="1257" r:id="rId42"/>
    <p:sldId id="1258" r:id="rId43"/>
    <p:sldId id="1259" r:id="rId44"/>
    <p:sldId id="1260" r:id="rId45"/>
    <p:sldId id="1251" r:id="rId46"/>
    <p:sldId id="404" r:id="rId47"/>
    <p:sldId id="1281" r:id="rId48"/>
    <p:sldId id="1282" r:id="rId49"/>
    <p:sldId id="1231" r:id="rId50"/>
    <p:sldId id="439" r:id="rId51"/>
    <p:sldId id="419" r:id="rId52"/>
    <p:sldId id="1264" r:id="rId53"/>
    <p:sldId id="1273" r:id="rId54"/>
    <p:sldId id="1206" r:id="rId55"/>
    <p:sldId id="1217" r:id="rId56"/>
    <p:sldId id="1283" r:id="rId57"/>
    <p:sldId id="1222" r:id="rId58"/>
    <p:sldId id="1241" r:id="rId59"/>
    <p:sldId id="403" r:id="rId60"/>
    <p:sldId id="1209" r:id="rId61"/>
    <p:sldId id="1210" r:id="rId62"/>
    <p:sldId id="1274" r:id="rId63"/>
    <p:sldId id="1242" r:id="rId64"/>
    <p:sldId id="1215" r:id="rId65"/>
    <p:sldId id="302" r:id="rId66"/>
    <p:sldId id="1232" r:id="rId67"/>
    <p:sldId id="1238" r:id="rId68"/>
    <p:sldId id="1233" r:id="rId69"/>
    <p:sldId id="1234" r:id="rId70"/>
    <p:sldId id="1235" r:id="rId71"/>
    <p:sldId id="1236" r:id="rId72"/>
    <p:sldId id="1237" r:id="rId73"/>
    <p:sldId id="1182" r:id="rId74"/>
    <p:sldId id="1194" r:id="rId75"/>
    <p:sldId id="1195" r:id="rId76"/>
    <p:sldId id="1196" r:id="rId77"/>
    <p:sldId id="1197" r:id="rId78"/>
  </p:sldIdLst>
  <p:sldSz cx="7569200" cy="5334000"/>
  <p:notesSz cx="7569200" cy="533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A7A2"/>
    <a:srgbClr val="008080"/>
    <a:srgbClr val="339966"/>
    <a:srgbClr val="0FCB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94"/>
  </p:normalViewPr>
  <p:slideViewPr>
    <p:cSldViewPr>
      <p:cViewPr varScale="1">
        <p:scale>
          <a:sx n="156" d="100"/>
          <a:sy n="156" d="100"/>
        </p:scale>
        <p:origin x="672" y="176"/>
      </p:cViewPr>
      <p:guideLst>
        <p:guide orient="horz" pos="2880"/>
        <p:guide pos="216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9775" cy="2667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4287838" y="0"/>
            <a:ext cx="3279775" cy="266700"/>
          </a:xfrm>
          <a:prstGeom prst="rect">
            <a:avLst/>
          </a:prstGeom>
        </p:spPr>
        <p:txBody>
          <a:bodyPr vert="horz" lIns="91440" tIns="45720" rIns="91440" bIns="45720" rtlCol="0"/>
          <a:lstStyle>
            <a:lvl1pPr algn="r">
              <a:defRPr sz="1200"/>
            </a:lvl1pPr>
          </a:lstStyle>
          <a:p>
            <a:fld id="{AFC55BD7-589C-4CE5-8B67-706AD4B9F329}" type="datetimeFigureOut">
              <a:rPr lang="nl-NL" smtClean="0"/>
              <a:pPr/>
              <a:t>26-11-2024</a:t>
            </a:fld>
            <a:endParaRPr lang="nl-NL"/>
          </a:p>
        </p:txBody>
      </p:sp>
      <p:sp>
        <p:nvSpPr>
          <p:cNvPr id="4" name="Tijdelijke aanduiding voor voettekst 3"/>
          <p:cNvSpPr>
            <a:spLocks noGrp="1"/>
          </p:cNvSpPr>
          <p:nvPr>
            <p:ph type="ftr" sz="quarter" idx="2"/>
          </p:nvPr>
        </p:nvSpPr>
        <p:spPr>
          <a:xfrm>
            <a:off x="0" y="5065713"/>
            <a:ext cx="3279775" cy="2667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4287838" y="5065713"/>
            <a:ext cx="3279775" cy="266700"/>
          </a:xfrm>
          <a:prstGeom prst="rect">
            <a:avLst/>
          </a:prstGeom>
        </p:spPr>
        <p:txBody>
          <a:bodyPr vert="horz" lIns="91440" tIns="45720" rIns="91440" bIns="45720" rtlCol="0" anchor="b"/>
          <a:lstStyle>
            <a:lvl1pPr algn="r">
              <a:defRPr sz="1200"/>
            </a:lvl1pPr>
          </a:lstStyle>
          <a:p>
            <a:fld id="{19B8765C-F6DE-45B0-829F-BC16D026737F}" type="slidenum">
              <a:rPr lang="nl-NL" smtClean="0"/>
              <a:pPr/>
              <a:t>‹#›</a:t>
            </a:fld>
            <a:endParaRPr lang="nl-NL"/>
          </a:p>
        </p:txBody>
      </p:sp>
    </p:spTree>
    <p:extLst>
      <p:ext uri="{BB962C8B-B14F-4D97-AF65-F5344CB8AC3E}">
        <p14:creationId xmlns:p14="http://schemas.microsoft.com/office/powerpoint/2010/main" val="2354537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9775" cy="2667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287838" y="0"/>
            <a:ext cx="3279775" cy="266700"/>
          </a:xfrm>
          <a:prstGeom prst="rect">
            <a:avLst/>
          </a:prstGeom>
        </p:spPr>
        <p:txBody>
          <a:bodyPr vert="horz" lIns="91440" tIns="45720" rIns="91440" bIns="45720" rtlCol="0"/>
          <a:lstStyle>
            <a:lvl1pPr algn="r">
              <a:defRPr sz="1200"/>
            </a:lvl1pPr>
          </a:lstStyle>
          <a:p>
            <a:fld id="{B79FBB1B-CC99-884D-97C4-25BC286A377C}" type="datetimeFigureOut">
              <a:rPr lang="nl-NL" smtClean="0"/>
              <a:t>26-11-2024</a:t>
            </a:fld>
            <a:endParaRPr lang="nl-NL"/>
          </a:p>
        </p:txBody>
      </p:sp>
      <p:sp>
        <p:nvSpPr>
          <p:cNvPr id="4" name="Tijdelijke aanduiding voor dia-afbeelding 3"/>
          <p:cNvSpPr>
            <a:spLocks noGrp="1" noRot="1" noChangeAspect="1"/>
          </p:cNvSpPr>
          <p:nvPr>
            <p:ph type="sldImg" idx="2"/>
          </p:nvPr>
        </p:nvSpPr>
        <p:spPr>
          <a:xfrm>
            <a:off x="2365375" y="400050"/>
            <a:ext cx="2838450" cy="20002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57238" y="2533650"/>
            <a:ext cx="6054725" cy="24003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5065713"/>
            <a:ext cx="3279775" cy="2667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287838" y="5065713"/>
            <a:ext cx="3279775" cy="266700"/>
          </a:xfrm>
          <a:prstGeom prst="rect">
            <a:avLst/>
          </a:prstGeom>
        </p:spPr>
        <p:txBody>
          <a:bodyPr vert="horz" lIns="91440" tIns="45720" rIns="91440" bIns="45720" rtlCol="0" anchor="b"/>
          <a:lstStyle>
            <a:lvl1pPr algn="r">
              <a:defRPr sz="1200"/>
            </a:lvl1pPr>
          </a:lstStyle>
          <a:p>
            <a:fld id="{67D9671F-84E0-304E-971D-44ECC3883A79}" type="slidenum">
              <a:rPr lang="nl-NL" smtClean="0"/>
              <a:t>‹#›</a:t>
            </a:fld>
            <a:endParaRPr lang="nl-NL"/>
          </a:p>
        </p:txBody>
      </p:sp>
    </p:spTree>
    <p:extLst>
      <p:ext uri="{BB962C8B-B14F-4D97-AF65-F5344CB8AC3E}">
        <p14:creationId xmlns:p14="http://schemas.microsoft.com/office/powerpoint/2010/main" val="2006103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can help develop</a:t>
            </a:r>
          </a:p>
          <a:p>
            <a:pPr marL="171450" indent="-171450">
              <a:buFontTx/>
              <a:buChar char="-"/>
            </a:pPr>
            <a:r>
              <a:rPr lang="en-US" dirty="0"/>
              <a:t>Self awareness (knowing and understanding your behavior, attitudes, tendencies and how the affect others) (no one is always the same, we are all growing)</a:t>
            </a:r>
          </a:p>
          <a:p>
            <a:pPr marL="171450" indent="-171450">
              <a:buFontTx/>
              <a:buChar char="-"/>
            </a:pPr>
            <a:r>
              <a:rPr lang="en-US" dirty="0"/>
              <a:t>Team that is good a self awareness</a:t>
            </a:r>
            <a:r>
              <a:rPr lang="en-US" dirty="0">
                <a:sym typeface="Wingdings" panose="05000000000000000000" pitchFamily="2" charset="2"/>
              </a:rPr>
              <a:t> drives continuous improvement</a:t>
            </a:r>
          </a:p>
          <a:p>
            <a:pPr marL="171450" indent="-171450">
              <a:buFontTx/>
              <a:buChar char="-"/>
            </a:pPr>
            <a:r>
              <a:rPr lang="en-US" dirty="0">
                <a:sym typeface="Wingdings" panose="05000000000000000000" pitchFamily="2" charset="2"/>
              </a:rPr>
              <a:t>Some of us are uncomfortable with feedback; does not come naturally, tools helps us to know where to start.</a:t>
            </a:r>
          </a:p>
          <a:p>
            <a:pPr marL="171450" indent="-171450">
              <a:buFontTx/>
              <a:buChar char="-"/>
            </a:pPr>
            <a:endParaRPr lang="en-US" dirty="0">
              <a:sym typeface="Wingdings" panose="05000000000000000000" pitchFamily="2" charset="2"/>
            </a:endParaRPr>
          </a:p>
          <a:p>
            <a:pPr marL="171450" indent="-171450">
              <a:buFontTx/>
              <a:buChar char="-"/>
            </a:pPr>
            <a:r>
              <a:rPr lang="en-US" dirty="0">
                <a:sym typeface="Wingdings" panose="05000000000000000000" pitchFamily="2" charset="2"/>
              </a:rPr>
              <a:t>You can not change what you don’t know</a:t>
            </a:r>
          </a:p>
          <a:p>
            <a:pPr marL="0" indent="0">
              <a:buFontTx/>
              <a:buNone/>
            </a:pP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67D9671F-84E0-304E-971D-44ECC3883A79}" type="slidenum">
              <a:rPr lang="nl-NL" smtClean="0"/>
              <a:t>9</a:t>
            </a:fld>
            <a:endParaRPr lang="nl-NL"/>
          </a:p>
        </p:txBody>
      </p:sp>
    </p:spTree>
    <p:extLst>
      <p:ext uri="{BB962C8B-B14F-4D97-AF65-F5344CB8AC3E}">
        <p14:creationId xmlns:p14="http://schemas.microsoft.com/office/powerpoint/2010/main" val="132244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Getting feedback on what is open can reinforce your strengths!</a:t>
            </a:r>
          </a:p>
          <a:p>
            <a:pPr marL="171450" indent="-171450">
              <a:buFontTx/>
              <a:buChar char="-"/>
            </a:pPr>
            <a:r>
              <a:rPr lang="en-US" dirty="0"/>
              <a:t>In a comfortable environment where we open up, things that are hidden can become strengths or learning opportunities</a:t>
            </a:r>
          </a:p>
          <a:p>
            <a:endParaRPr lang="en-US" dirty="0"/>
          </a:p>
        </p:txBody>
      </p:sp>
      <p:sp>
        <p:nvSpPr>
          <p:cNvPr id="4" name="Slide Number Placeholder 3"/>
          <p:cNvSpPr>
            <a:spLocks noGrp="1"/>
          </p:cNvSpPr>
          <p:nvPr>
            <p:ph type="sldNum" sz="quarter" idx="5"/>
          </p:nvPr>
        </p:nvSpPr>
        <p:spPr/>
        <p:txBody>
          <a:bodyPr/>
          <a:lstStyle/>
          <a:p>
            <a:fld id="{67D9671F-84E0-304E-971D-44ECC3883A79}" type="slidenum">
              <a:rPr lang="nl-NL" smtClean="0"/>
              <a:t>11</a:t>
            </a:fld>
            <a:endParaRPr lang="nl-NL"/>
          </a:p>
        </p:txBody>
      </p:sp>
    </p:spTree>
    <p:extLst>
      <p:ext uri="{BB962C8B-B14F-4D97-AF65-F5344CB8AC3E}">
        <p14:creationId xmlns:p14="http://schemas.microsoft.com/office/powerpoint/2010/main" val="897430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D9671F-84E0-304E-971D-44ECC3883A79}" type="slidenum">
              <a:rPr lang="nl-NL" smtClean="0"/>
              <a:t>12</a:t>
            </a:fld>
            <a:endParaRPr lang="nl-NL"/>
          </a:p>
        </p:txBody>
      </p:sp>
    </p:spTree>
    <p:extLst>
      <p:ext uri="{BB962C8B-B14F-4D97-AF65-F5344CB8AC3E}">
        <p14:creationId xmlns:p14="http://schemas.microsoft.com/office/powerpoint/2010/main" val="260594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Everard takes over</a:t>
            </a:r>
          </a:p>
        </p:txBody>
      </p:sp>
      <p:sp>
        <p:nvSpPr>
          <p:cNvPr id="4" name="Slide Number Placeholder 3"/>
          <p:cNvSpPr>
            <a:spLocks noGrp="1"/>
          </p:cNvSpPr>
          <p:nvPr>
            <p:ph type="sldNum" sz="quarter" idx="5"/>
          </p:nvPr>
        </p:nvSpPr>
        <p:spPr/>
        <p:txBody>
          <a:bodyPr/>
          <a:lstStyle/>
          <a:p>
            <a:fld id="{67D9671F-84E0-304E-971D-44ECC3883A79}" type="slidenum">
              <a:rPr lang="nl-NL" smtClean="0"/>
              <a:t>14</a:t>
            </a:fld>
            <a:endParaRPr lang="nl-NL"/>
          </a:p>
        </p:txBody>
      </p:sp>
    </p:spTree>
    <p:extLst>
      <p:ext uri="{BB962C8B-B14F-4D97-AF65-F5344CB8AC3E}">
        <p14:creationId xmlns:p14="http://schemas.microsoft.com/office/powerpoint/2010/main" val="290986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Johanna introduces and guides the exercise</a:t>
            </a:r>
          </a:p>
        </p:txBody>
      </p:sp>
      <p:sp>
        <p:nvSpPr>
          <p:cNvPr id="4" name="Slide Number Placeholder 3"/>
          <p:cNvSpPr>
            <a:spLocks noGrp="1"/>
          </p:cNvSpPr>
          <p:nvPr>
            <p:ph type="sldNum" sz="quarter" idx="5"/>
          </p:nvPr>
        </p:nvSpPr>
        <p:spPr/>
        <p:txBody>
          <a:bodyPr/>
          <a:lstStyle/>
          <a:p>
            <a:fld id="{67D9671F-84E0-304E-971D-44ECC3883A79}" type="slidenum">
              <a:rPr lang="nl-NL" smtClean="0"/>
              <a:t>45</a:t>
            </a:fld>
            <a:endParaRPr lang="nl-NL"/>
          </a:p>
        </p:txBody>
      </p:sp>
    </p:spTree>
    <p:extLst>
      <p:ext uri="{BB962C8B-B14F-4D97-AF65-F5344CB8AC3E}">
        <p14:creationId xmlns:p14="http://schemas.microsoft.com/office/powerpoint/2010/main" val="1306105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D9671F-84E0-304E-971D-44ECC3883A79}" type="slidenum">
              <a:rPr lang="nl-NL" smtClean="0"/>
              <a:t>74</a:t>
            </a:fld>
            <a:endParaRPr lang="nl-NL"/>
          </a:p>
        </p:txBody>
      </p:sp>
    </p:spTree>
    <p:extLst>
      <p:ext uri="{BB962C8B-B14F-4D97-AF65-F5344CB8AC3E}">
        <p14:creationId xmlns:p14="http://schemas.microsoft.com/office/powerpoint/2010/main" val="3153934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object 3"/>
          <p:cNvSpPr/>
          <p:nvPr userDrawn="1"/>
        </p:nvSpPr>
        <p:spPr>
          <a:xfrm>
            <a:off x="355600" y="228600"/>
            <a:ext cx="1104544" cy="515251"/>
          </a:xfrm>
          <a:prstGeom prst="rect">
            <a:avLst/>
          </a:prstGeom>
          <a:blipFill>
            <a:blip r:embed="rId2" cstate="print"/>
            <a:stretch>
              <a:fillRect/>
            </a:stretch>
          </a:blipFill>
        </p:spPr>
        <p:txBody>
          <a:bodyPr wrap="square" lIns="0" tIns="0" rIns="0" bIns="0" rtlCol="0">
            <a:noAutofit/>
          </a:bodyPr>
          <a:lstStyle/>
          <a:p>
            <a:r>
              <a:rPr lang="nl-NL" dirty="0"/>
              <a:t>   </a:t>
            </a:r>
            <a:endParaRPr/>
          </a:p>
        </p:txBody>
      </p:sp>
      <p:sp>
        <p:nvSpPr>
          <p:cNvPr id="3" name="object 4"/>
          <p:cNvSpPr/>
          <p:nvPr userDrawn="1"/>
        </p:nvSpPr>
        <p:spPr>
          <a:xfrm>
            <a:off x="355600" y="228600"/>
            <a:ext cx="1104544" cy="515251"/>
          </a:xfrm>
          <a:custGeom>
            <a:avLst/>
            <a:gdLst/>
            <a:ahLst/>
            <a:cxnLst/>
            <a:rect l="l" t="t" r="r" b="b"/>
            <a:pathLst>
              <a:path w="1104544" h="515251">
                <a:moveTo>
                  <a:pt x="348221" y="0"/>
                </a:moveTo>
                <a:lnTo>
                  <a:pt x="512089" y="4724"/>
                </a:lnTo>
                <a:lnTo>
                  <a:pt x="430161" y="67754"/>
                </a:lnTo>
                <a:lnTo>
                  <a:pt x="623963" y="92964"/>
                </a:lnTo>
                <a:lnTo>
                  <a:pt x="726389" y="12611"/>
                </a:lnTo>
                <a:lnTo>
                  <a:pt x="1104544" y="23634"/>
                </a:lnTo>
                <a:lnTo>
                  <a:pt x="800442" y="222173"/>
                </a:lnTo>
                <a:lnTo>
                  <a:pt x="647598" y="193814"/>
                </a:lnTo>
                <a:lnTo>
                  <a:pt x="438035" y="334048"/>
                </a:lnTo>
                <a:lnTo>
                  <a:pt x="557784" y="379742"/>
                </a:lnTo>
                <a:lnTo>
                  <a:pt x="348221" y="515251"/>
                </a:lnTo>
                <a:lnTo>
                  <a:pt x="190652" y="412826"/>
                </a:lnTo>
                <a:lnTo>
                  <a:pt x="264706" y="357682"/>
                </a:lnTo>
                <a:lnTo>
                  <a:pt x="141808" y="291503"/>
                </a:lnTo>
                <a:lnTo>
                  <a:pt x="83502" y="341922"/>
                </a:lnTo>
                <a:lnTo>
                  <a:pt x="0" y="289928"/>
                </a:lnTo>
                <a:lnTo>
                  <a:pt x="110286" y="196964"/>
                </a:lnTo>
                <a:lnTo>
                  <a:pt x="159143" y="220599"/>
                </a:lnTo>
                <a:lnTo>
                  <a:pt x="271018" y="126060"/>
                </a:lnTo>
                <a:lnTo>
                  <a:pt x="220586" y="105575"/>
                </a:lnTo>
                <a:lnTo>
                  <a:pt x="348221" y="0"/>
                </a:lnTo>
                <a:close/>
              </a:path>
            </a:pathLst>
          </a:custGeom>
          <a:ln w="10668">
            <a:solidFill>
              <a:srgbClr val="00B3A9"/>
            </a:solidFill>
          </a:ln>
        </p:spPr>
        <p:txBody>
          <a:bodyPr wrap="square" lIns="0" tIns="0" rIns="0" bIns="0" rtlCol="0">
            <a:noAutofit/>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378460" y="1193977"/>
            <a:ext cx="3344378" cy="497593"/>
          </a:xfrm>
        </p:spPr>
        <p:txBody>
          <a:bodyPr anchor="b"/>
          <a:lstStyle>
            <a:lvl1pPr marL="0" indent="0">
              <a:buNone/>
              <a:defRPr sz="1900" b="1"/>
            </a:lvl1pPr>
            <a:lvl2pPr marL="368600" indent="0">
              <a:buNone/>
              <a:defRPr sz="1600" b="1"/>
            </a:lvl2pPr>
            <a:lvl3pPr marL="737202" indent="0">
              <a:buNone/>
              <a:defRPr sz="1500" b="1"/>
            </a:lvl3pPr>
            <a:lvl4pPr marL="1105803" indent="0">
              <a:buNone/>
              <a:defRPr sz="1300" b="1"/>
            </a:lvl4pPr>
            <a:lvl5pPr marL="1474403" indent="0">
              <a:buNone/>
              <a:defRPr sz="1300" b="1"/>
            </a:lvl5pPr>
            <a:lvl6pPr marL="1843004" indent="0">
              <a:buNone/>
              <a:defRPr sz="1300" b="1"/>
            </a:lvl6pPr>
            <a:lvl7pPr marL="2211604" indent="0">
              <a:buNone/>
              <a:defRPr sz="1300" b="1"/>
            </a:lvl7pPr>
            <a:lvl8pPr marL="2580206" indent="0">
              <a:buNone/>
              <a:defRPr sz="1300" b="1"/>
            </a:lvl8pPr>
            <a:lvl9pPr marL="2948806" indent="0">
              <a:buNone/>
              <a:defRPr sz="1300" b="1"/>
            </a:lvl9pPr>
          </a:lstStyle>
          <a:p>
            <a:pPr lvl="0"/>
            <a:r>
              <a:rPr lang="nl-NL"/>
              <a:t>Klik om de modelstijlen te bewerken</a:t>
            </a:r>
          </a:p>
        </p:txBody>
      </p:sp>
      <p:sp>
        <p:nvSpPr>
          <p:cNvPr id="4" name="Tijdelijke aanduiding voor inhoud 3"/>
          <p:cNvSpPr>
            <a:spLocks noGrp="1"/>
          </p:cNvSpPr>
          <p:nvPr>
            <p:ph sz="half" idx="2"/>
          </p:nvPr>
        </p:nvSpPr>
        <p:spPr>
          <a:xfrm>
            <a:off x="378460" y="1691569"/>
            <a:ext cx="3344378" cy="3073224"/>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3845049" y="1193977"/>
            <a:ext cx="3345692" cy="497593"/>
          </a:xfrm>
        </p:spPr>
        <p:txBody>
          <a:bodyPr anchor="b"/>
          <a:lstStyle>
            <a:lvl1pPr marL="0" indent="0">
              <a:buNone/>
              <a:defRPr sz="1900" b="1"/>
            </a:lvl1pPr>
            <a:lvl2pPr marL="368600" indent="0">
              <a:buNone/>
              <a:defRPr sz="1600" b="1"/>
            </a:lvl2pPr>
            <a:lvl3pPr marL="737202" indent="0">
              <a:buNone/>
              <a:defRPr sz="1500" b="1"/>
            </a:lvl3pPr>
            <a:lvl4pPr marL="1105803" indent="0">
              <a:buNone/>
              <a:defRPr sz="1300" b="1"/>
            </a:lvl4pPr>
            <a:lvl5pPr marL="1474403" indent="0">
              <a:buNone/>
              <a:defRPr sz="1300" b="1"/>
            </a:lvl5pPr>
            <a:lvl6pPr marL="1843004" indent="0">
              <a:buNone/>
              <a:defRPr sz="1300" b="1"/>
            </a:lvl6pPr>
            <a:lvl7pPr marL="2211604" indent="0">
              <a:buNone/>
              <a:defRPr sz="1300" b="1"/>
            </a:lvl7pPr>
            <a:lvl8pPr marL="2580206" indent="0">
              <a:buNone/>
              <a:defRPr sz="1300" b="1"/>
            </a:lvl8pPr>
            <a:lvl9pPr marL="2948806" indent="0">
              <a:buNone/>
              <a:defRPr sz="1300" b="1"/>
            </a:lvl9pPr>
          </a:lstStyle>
          <a:p>
            <a:pPr lvl="0"/>
            <a:r>
              <a:rPr lang="nl-NL"/>
              <a:t>Klik om de modelstijlen te bewerken</a:t>
            </a:r>
          </a:p>
        </p:txBody>
      </p:sp>
      <p:sp>
        <p:nvSpPr>
          <p:cNvPr id="6" name="Tijdelijke aanduiding voor inhoud 5"/>
          <p:cNvSpPr>
            <a:spLocks noGrp="1"/>
          </p:cNvSpPr>
          <p:nvPr>
            <p:ph sz="quarter" idx="4"/>
          </p:nvPr>
        </p:nvSpPr>
        <p:spPr>
          <a:xfrm>
            <a:off x="3845049" y="1691569"/>
            <a:ext cx="3345692" cy="3073224"/>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F636E1E-5DA8-44B4-845C-52514CD2158D}" type="datetimeFigureOut">
              <a:rPr lang="nl-NL" smtClean="0"/>
              <a:pPr/>
              <a:t>26-11-2024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F636E1E-5DA8-44B4-845C-52514CD2158D}" type="datetimeFigureOut">
              <a:rPr lang="nl-NL" smtClean="0"/>
              <a:pPr/>
              <a:t>26-11-2024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F636E1E-5DA8-44B4-845C-52514CD2158D}" type="datetimeFigureOut">
              <a:rPr lang="nl-NL" smtClean="0"/>
              <a:pPr/>
              <a:t>26-11-2024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78461" y="212373"/>
            <a:ext cx="2490215" cy="903817"/>
          </a:xfrm>
        </p:spPr>
        <p:txBody>
          <a:bodyPr anchor="b"/>
          <a:lstStyle>
            <a:lvl1pPr algn="l">
              <a:defRPr sz="1600" b="1"/>
            </a:lvl1pPr>
          </a:lstStyle>
          <a:p>
            <a:r>
              <a:rPr lang="nl-NL"/>
              <a:t>Klik om de stijl te bewerken</a:t>
            </a:r>
          </a:p>
        </p:txBody>
      </p:sp>
      <p:sp>
        <p:nvSpPr>
          <p:cNvPr id="3" name="Tijdelijke aanduiding voor inhoud 2"/>
          <p:cNvSpPr>
            <a:spLocks noGrp="1"/>
          </p:cNvSpPr>
          <p:nvPr>
            <p:ph idx="1"/>
          </p:nvPr>
        </p:nvSpPr>
        <p:spPr>
          <a:xfrm>
            <a:off x="2959348" y="212374"/>
            <a:ext cx="4231393" cy="4552421"/>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378461" y="1116190"/>
            <a:ext cx="2490215" cy="3648605"/>
          </a:xfrm>
        </p:spPr>
        <p:txBody>
          <a:bodyPr/>
          <a:lstStyle>
            <a:lvl1pPr marL="0" indent="0">
              <a:buNone/>
              <a:defRPr sz="1100"/>
            </a:lvl1pPr>
            <a:lvl2pPr marL="368600" indent="0">
              <a:buNone/>
              <a:defRPr sz="1000"/>
            </a:lvl2pPr>
            <a:lvl3pPr marL="737202" indent="0">
              <a:buNone/>
              <a:defRPr sz="800"/>
            </a:lvl3pPr>
            <a:lvl4pPr marL="1105803" indent="0">
              <a:buNone/>
              <a:defRPr sz="700"/>
            </a:lvl4pPr>
            <a:lvl5pPr marL="1474403" indent="0">
              <a:buNone/>
              <a:defRPr sz="700"/>
            </a:lvl5pPr>
            <a:lvl6pPr marL="1843004" indent="0">
              <a:buNone/>
              <a:defRPr sz="700"/>
            </a:lvl6pPr>
            <a:lvl7pPr marL="2211604" indent="0">
              <a:buNone/>
              <a:defRPr sz="700"/>
            </a:lvl7pPr>
            <a:lvl8pPr marL="2580206" indent="0">
              <a:buNone/>
              <a:defRPr sz="700"/>
            </a:lvl8pPr>
            <a:lvl9pPr marL="2948806" indent="0">
              <a:buNone/>
              <a:defRPr sz="7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26-11-2024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483616" y="3733800"/>
            <a:ext cx="4541520" cy="440796"/>
          </a:xfrm>
        </p:spPr>
        <p:txBody>
          <a:bodyPr anchor="b"/>
          <a:lstStyle>
            <a:lvl1pPr algn="l">
              <a:defRPr sz="1600" b="1"/>
            </a:lvl1pPr>
          </a:lstStyle>
          <a:p>
            <a:r>
              <a:rPr lang="nl-NL"/>
              <a:t>Klik om de stijl te bewerken</a:t>
            </a:r>
          </a:p>
        </p:txBody>
      </p:sp>
      <p:sp>
        <p:nvSpPr>
          <p:cNvPr id="3" name="Tijdelijke aanduiding voor afbeelding 2"/>
          <p:cNvSpPr>
            <a:spLocks noGrp="1"/>
          </p:cNvSpPr>
          <p:nvPr>
            <p:ph type="pic" idx="1"/>
          </p:nvPr>
        </p:nvSpPr>
        <p:spPr>
          <a:xfrm>
            <a:off x="1483616" y="476603"/>
            <a:ext cx="4541520" cy="3200400"/>
          </a:xfrm>
        </p:spPr>
        <p:txBody>
          <a:bodyPr/>
          <a:lstStyle>
            <a:lvl1pPr marL="0" indent="0">
              <a:buNone/>
              <a:defRPr sz="2600"/>
            </a:lvl1pPr>
            <a:lvl2pPr marL="368600" indent="0">
              <a:buNone/>
              <a:defRPr sz="2300"/>
            </a:lvl2pPr>
            <a:lvl3pPr marL="737202" indent="0">
              <a:buNone/>
              <a:defRPr sz="1900"/>
            </a:lvl3pPr>
            <a:lvl4pPr marL="1105803" indent="0">
              <a:buNone/>
              <a:defRPr sz="1600"/>
            </a:lvl4pPr>
            <a:lvl5pPr marL="1474403" indent="0">
              <a:buNone/>
              <a:defRPr sz="1600"/>
            </a:lvl5pPr>
            <a:lvl6pPr marL="1843004" indent="0">
              <a:buNone/>
              <a:defRPr sz="1600"/>
            </a:lvl6pPr>
            <a:lvl7pPr marL="2211604" indent="0">
              <a:buNone/>
              <a:defRPr sz="1600"/>
            </a:lvl7pPr>
            <a:lvl8pPr marL="2580206" indent="0">
              <a:buNone/>
              <a:defRPr sz="1600"/>
            </a:lvl8pPr>
            <a:lvl9pPr marL="2948806" indent="0">
              <a:buNone/>
              <a:defRPr sz="1600"/>
            </a:lvl9pPr>
          </a:lstStyle>
          <a:p>
            <a:endParaRPr lang="nl-NL"/>
          </a:p>
        </p:txBody>
      </p:sp>
      <p:sp>
        <p:nvSpPr>
          <p:cNvPr id="4" name="Tijdelijke aanduiding voor tekst 3"/>
          <p:cNvSpPr>
            <a:spLocks noGrp="1"/>
          </p:cNvSpPr>
          <p:nvPr>
            <p:ph type="body" sz="half" idx="2"/>
          </p:nvPr>
        </p:nvSpPr>
        <p:spPr>
          <a:xfrm>
            <a:off x="1483616" y="4174596"/>
            <a:ext cx="4541520" cy="626004"/>
          </a:xfrm>
        </p:spPr>
        <p:txBody>
          <a:bodyPr/>
          <a:lstStyle>
            <a:lvl1pPr marL="0" indent="0">
              <a:buNone/>
              <a:defRPr sz="1100"/>
            </a:lvl1pPr>
            <a:lvl2pPr marL="368600" indent="0">
              <a:buNone/>
              <a:defRPr sz="1000"/>
            </a:lvl2pPr>
            <a:lvl3pPr marL="737202" indent="0">
              <a:buNone/>
              <a:defRPr sz="800"/>
            </a:lvl3pPr>
            <a:lvl4pPr marL="1105803" indent="0">
              <a:buNone/>
              <a:defRPr sz="700"/>
            </a:lvl4pPr>
            <a:lvl5pPr marL="1474403" indent="0">
              <a:buNone/>
              <a:defRPr sz="700"/>
            </a:lvl5pPr>
            <a:lvl6pPr marL="1843004" indent="0">
              <a:buNone/>
              <a:defRPr sz="700"/>
            </a:lvl6pPr>
            <a:lvl7pPr marL="2211604" indent="0">
              <a:buNone/>
              <a:defRPr sz="700"/>
            </a:lvl7pPr>
            <a:lvl8pPr marL="2580206" indent="0">
              <a:buNone/>
              <a:defRPr sz="700"/>
            </a:lvl8pPr>
            <a:lvl9pPr marL="2948806" indent="0">
              <a:buNone/>
              <a:defRPr sz="7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26-11-2024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26-11-2024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5487670" y="213609"/>
            <a:ext cx="1703070" cy="4551186"/>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378461" y="213609"/>
            <a:ext cx="4983057" cy="4551186"/>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26-11-2024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78460" y="213607"/>
            <a:ext cx="6812280" cy="889000"/>
          </a:xfrm>
          <a:prstGeom prst="rect">
            <a:avLst/>
          </a:prstGeom>
        </p:spPr>
        <p:txBody>
          <a:bodyPr lIns="73728" tIns="36864" rIns="73728" bIns="36864"/>
          <a:lstStyle/>
          <a:p>
            <a:r>
              <a:rPr lang="nl-NL"/>
              <a:t>Klik om de stijl te bewerken</a:t>
            </a:r>
          </a:p>
        </p:txBody>
      </p:sp>
      <p:sp>
        <p:nvSpPr>
          <p:cNvPr id="3" name="Tijdelijke aanduiding voor inhoud 2"/>
          <p:cNvSpPr>
            <a:spLocks noGrp="1"/>
          </p:cNvSpPr>
          <p:nvPr>
            <p:ph idx="1"/>
          </p:nvPr>
        </p:nvSpPr>
        <p:spPr>
          <a:xfrm>
            <a:off x="378460" y="1244601"/>
            <a:ext cx="6812280" cy="3520193"/>
          </a:xfrm>
          <a:prstGeom prst="rect">
            <a:avLst/>
          </a:prstGeom>
        </p:spPr>
        <p:txBody>
          <a:bodyPr lIns="73728" tIns="36864" rIns="73728" bIns="36864"/>
          <a:lstStyle/>
          <a:p>
            <a:pPr lvl="0"/>
            <a:r>
              <a:rPr lang="nl-NL" dirty="0"/>
              <a:t>Klik om de modelstijlen te bewerken</a:t>
            </a:r>
          </a:p>
          <a:p>
            <a:pPr lvl="1"/>
            <a:r>
              <a:rPr lang="nl-NL" dirty="0"/>
              <a:t>Tweede niveau</a:t>
            </a:r>
          </a:p>
          <a:p>
            <a:pPr lvl="2"/>
            <a:r>
              <a:rPr lang="nl-NL" dirty="0"/>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378460" y="4943828"/>
            <a:ext cx="1766147" cy="283986"/>
          </a:xfrm>
          <a:prstGeom prst="rect">
            <a:avLst/>
          </a:prstGeom>
        </p:spPr>
        <p:txBody>
          <a:bodyPr lIns="73728" tIns="36864" rIns="73728" bIns="36864"/>
          <a:lstStyle/>
          <a:p>
            <a:fld id="{6F636E1E-5DA8-44B4-845C-52514CD2158D}" type="datetimeFigureOut">
              <a:rPr lang="nl-NL" smtClean="0"/>
              <a:pPr/>
              <a:t>26-11-2024</a:t>
            </a:fld>
            <a:endParaRPr lang="nl-NL"/>
          </a:p>
        </p:txBody>
      </p:sp>
      <p:sp>
        <p:nvSpPr>
          <p:cNvPr id="5" name="Tijdelijke aanduiding voor voettekst 4"/>
          <p:cNvSpPr>
            <a:spLocks noGrp="1"/>
          </p:cNvSpPr>
          <p:nvPr>
            <p:ph type="ftr" sz="quarter" idx="11"/>
          </p:nvPr>
        </p:nvSpPr>
        <p:spPr>
          <a:xfrm>
            <a:off x="2586144" y="4943828"/>
            <a:ext cx="2396913" cy="283986"/>
          </a:xfrm>
          <a:prstGeom prst="rect">
            <a:avLst/>
          </a:prstGeom>
        </p:spPr>
        <p:txBody>
          <a:bodyPr lIns="73728" tIns="36864" rIns="73728" bIns="36864"/>
          <a:lstStyle/>
          <a:p>
            <a:endParaRPr lang="nl-NL"/>
          </a:p>
        </p:txBody>
      </p:sp>
      <p:sp>
        <p:nvSpPr>
          <p:cNvPr id="6" name="Tijdelijke aanduiding voor dianummer 5"/>
          <p:cNvSpPr>
            <a:spLocks noGrp="1"/>
          </p:cNvSpPr>
          <p:nvPr>
            <p:ph type="sldNum" sz="quarter" idx="12"/>
          </p:nvPr>
        </p:nvSpPr>
        <p:spPr>
          <a:xfrm>
            <a:off x="5424593" y="4943828"/>
            <a:ext cx="1766147" cy="283986"/>
          </a:xfrm>
          <a:prstGeom prst="rect">
            <a:avLst/>
          </a:prstGeom>
        </p:spPr>
        <p:txBody>
          <a:bodyPr lIns="73728" tIns="36864" rIns="73728" bIns="36864"/>
          <a:lstStyle/>
          <a:p>
            <a:fld id="{D05E2A8F-01C1-4256-80B6-FDC4C5BFAE0C}" type="slidenum">
              <a:rPr lang="nl-NL" smtClean="0"/>
              <a:pPr/>
              <a:t>‹#›</a:t>
            </a:fld>
            <a:endParaRPr lang="nl-NL"/>
          </a:p>
        </p:txBody>
      </p:sp>
      <p:sp>
        <p:nvSpPr>
          <p:cNvPr id="7" name="object 4"/>
          <p:cNvSpPr/>
          <p:nvPr userDrawn="1"/>
        </p:nvSpPr>
        <p:spPr>
          <a:xfrm>
            <a:off x="279400" y="152400"/>
            <a:ext cx="1104544" cy="515251"/>
          </a:xfrm>
          <a:custGeom>
            <a:avLst/>
            <a:gdLst/>
            <a:ahLst/>
            <a:cxnLst/>
            <a:rect l="l" t="t" r="r" b="b"/>
            <a:pathLst>
              <a:path w="1104544" h="515251">
                <a:moveTo>
                  <a:pt x="348221" y="0"/>
                </a:moveTo>
                <a:lnTo>
                  <a:pt x="512089" y="4724"/>
                </a:lnTo>
                <a:lnTo>
                  <a:pt x="430161" y="67754"/>
                </a:lnTo>
                <a:lnTo>
                  <a:pt x="623963" y="92964"/>
                </a:lnTo>
                <a:lnTo>
                  <a:pt x="726389" y="12611"/>
                </a:lnTo>
                <a:lnTo>
                  <a:pt x="1104544" y="23634"/>
                </a:lnTo>
                <a:lnTo>
                  <a:pt x="800442" y="222173"/>
                </a:lnTo>
                <a:lnTo>
                  <a:pt x="647598" y="193814"/>
                </a:lnTo>
                <a:lnTo>
                  <a:pt x="438035" y="334048"/>
                </a:lnTo>
                <a:lnTo>
                  <a:pt x="557784" y="379742"/>
                </a:lnTo>
                <a:lnTo>
                  <a:pt x="348221" y="515251"/>
                </a:lnTo>
                <a:lnTo>
                  <a:pt x="190652" y="412826"/>
                </a:lnTo>
                <a:lnTo>
                  <a:pt x="264706" y="357682"/>
                </a:lnTo>
                <a:lnTo>
                  <a:pt x="141808" y="291503"/>
                </a:lnTo>
                <a:lnTo>
                  <a:pt x="83502" y="341922"/>
                </a:lnTo>
                <a:lnTo>
                  <a:pt x="0" y="289928"/>
                </a:lnTo>
                <a:lnTo>
                  <a:pt x="110286" y="196964"/>
                </a:lnTo>
                <a:lnTo>
                  <a:pt x="159143" y="220599"/>
                </a:lnTo>
                <a:lnTo>
                  <a:pt x="271018" y="126060"/>
                </a:lnTo>
                <a:lnTo>
                  <a:pt x="220586" y="105575"/>
                </a:lnTo>
                <a:lnTo>
                  <a:pt x="348221" y="0"/>
                </a:lnTo>
                <a:close/>
              </a:path>
            </a:pathLst>
          </a:custGeom>
          <a:ln w="10668">
            <a:solidFill>
              <a:srgbClr val="00B3A9"/>
            </a:solidFill>
          </a:ln>
        </p:spPr>
        <p:txBody>
          <a:bodyPr wrap="square" lIns="0" tIns="0" rIns="0" bIns="0" rtlCol="0">
            <a:noAutofit/>
          </a:bodyPr>
          <a:lstStyle/>
          <a:p>
            <a:endParaRPr/>
          </a:p>
        </p:txBody>
      </p:sp>
      <p:sp>
        <p:nvSpPr>
          <p:cNvPr id="8" name="object 3"/>
          <p:cNvSpPr/>
          <p:nvPr userDrawn="1"/>
        </p:nvSpPr>
        <p:spPr>
          <a:xfrm>
            <a:off x="279400" y="152400"/>
            <a:ext cx="1104544" cy="515251"/>
          </a:xfrm>
          <a:prstGeom prst="rect">
            <a:avLst/>
          </a:prstGeom>
          <a:blipFill>
            <a:blip r:embed="rId2" cstate="print"/>
            <a:stretch>
              <a:fillRect/>
            </a:stretch>
          </a:blipFill>
        </p:spPr>
        <p:txBody>
          <a:bodyPr wrap="square" lIns="0" tIns="0" rIns="0" bIns="0" rtlCol="0">
            <a:noAutofit/>
          </a:bodyPr>
          <a:lstStyle/>
          <a:p>
            <a:r>
              <a:rPr lang="nl-NL" dirty="0"/>
              <a:t>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377865" y="212824"/>
            <a:ext cx="6809896" cy="889373"/>
          </a:xfrm>
          <a:prstGeom prst="rect">
            <a:avLst/>
          </a:prstGeom>
        </p:spPr>
        <p:txBody>
          <a:bodyPr lIns="73720" tIns="36860" rIns="73720" bIns="36860"/>
          <a:lstStyle/>
          <a:p>
            <a:r>
              <a:rPr lang="nl-NL"/>
              <a:t>Titelstijl van model bewerken</a:t>
            </a:r>
          </a:p>
        </p:txBody>
      </p:sp>
    </p:spTree>
    <p:extLst>
      <p:ext uri="{BB962C8B-B14F-4D97-AF65-F5344CB8AC3E}">
        <p14:creationId xmlns:p14="http://schemas.microsoft.com/office/powerpoint/2010/main" val="163332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739837" y="896409"/>
            <a:ext cx="6090840" cy="1805164"/>
          </a:xfrm>
        </p:spPr>
        <p:txBody>
          <a:bodyPr/>
          <a:lstStyle/>
          <a:p>
            <a:r>
              <a:rPr lang="nl-NL"/>
              <a:t>Titelstijl van model bewerken</a:t>
            </a:r>
          </a:p>
        </p:txBody>
      </p:sp>
      <p:sp>
        <p:nvSpPr>
          <p:cNvPr id="3" name="Tijdelijke aanduiding voor tabel 2"/>
          <p:cNvSpPr>
            <a:spLocks noGrp="1"/>
          </p:cNvSpPr>
          <p:nvPr>
            <p:ph type="tbl" idx="1"/>
          </p:nvPr>
        </p:nvSpPr>
        <p:spPr>
          <a:xfrm>
            <a:off x="739837" y="2749727"/>
            <a:ext cx="6090840" cy="618596"/>
          </a:xfrm>
        </p:spPr>
        <p:txBody>
          <a:bodyPr/>
          <a:lstStyle/>
          <a:p>
            <a:pPr lvl="0"/>
            <a:endParaRPr lang="nl-NL" noProof="0">
              <a:sym typeface="Gill Sans" charset="0"/>
            </a:endParaRPr>
          </a:p>
        </p:txBody>
      </p:sp>
    </p:spTree>
    <p:extLst>
      <p:ext uri="{BB962C8B-B14F-4D97-AF65-F5344CB8AC3E}">
        <p14:creationId xmlns:p14="http://schemas.microsoft.com/office/powerpoint/2010/main" val="340663438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378460"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3847678"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26-11-2024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extLst>
      <p:ext uri="{BB962C8B-B14F-4D97-AF65-F5344CB8AC3E}">
        <p14:creationId xmlns:p14="http://schemas.microsoft.com/office/powerpoint/2010/main" val="2588438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67690" y="1656999"/>
            <a:ext cx="6433820" cy="1143353"/>
          </a:xfrm>
        </p:spPr>
        <p:txBody>
          <a:bodyPr/>
          <a:lstStyle/>
          <a:p>
            <a:r>
              <a:rPr lang="nl-NL"/>
              <a:t>Klik om de stijl te bewerken</a:t>
            </a:r>
          </a:p>
        </p:txBody>
      </p:sp>
      <p:sp>
        <p:nvSpPr>
          <p:cNvPr id="3" name="Ondertitel 2"/>
          <p:cNvSpPr>
            <a:spLocks noGrp="1"/>
          </p:cNvSpPr>
          <p:nvPr>
            <p:ph type="subTitle" idx="1"/>
          </p:nvPr>
        </p:nvSpPr>
        <p:spPr>
          <a:xfrm>
            <a:off x="1135380" y="3022600"/>
            <a:ext cx="5298440" cy="1363133"/>
          </a:xfrm>
        </p:spPr>
        <p:txBody>
          <a:bodyPr/>
          <a:lstStyle>
            <a:lvl1pPr marL="0" indent="0" algn="ctr">
              <a:buNone/>
              <a:defRPr>
                <a:solidFill>
                  <a:schemeClr val="tx1">
                    <a:tint val="75000"/>
                  </a:schemeClr>
                </a:solidFill>
              </a:defRPr>
            </a:lvl1pPr>
            <a:lvl2pPr marL="368600" indent="0" algn="ctr">
              <a:buNone/>
              <a:defRPr>
                <a:solidFill>
                  <a:schemeClr val="tx1">
                    <a:tint val="75000"/>
                  </a:schemeClr>
                </a:solidFill>
              </a:defRPr>
            </a:lvl2pPr>
            <a:lvl3pPr marL="737202" indent="0" algn="ctr">
              <a:buNone/>
              <a:defRPr>
                <a:solidFill>
                  <a:schemeClr val="tx1">
                    <a:tint val="75000"/>
                  </a:schemeClr>
                </a:solidFill>
              </a:defRPr>
            </a:lvl3pPr>
            <a:lvl4pPr marL="1105803" indent="0" algn="ctr">
              <a:buNone/>
              <a:defRPr>
                <a:solidFill>
                  <a:schemeClr val="tx1">
                    <a:tint val="75000"/>
                  </a:schemeClr>
                </a:solidFill>
              </a:defRPr>
            </a:lvl4pPr>
            <a:lvl5pPr marL="1474403" indent="0" algn="ctr">
              <a:buNone/>
              <a:defRPr>
                <a:solidFill>
                  <a:schemeClr val="tx1">
                    <a:tint val="75000"/>
                  </a:schemeClr>
                </a:solidFill>
              </a:defRPr>
            </a:lvl5pPr>
            <a:lvl6pPr marL="1843004" indent="0" algn="ctr">
              <a:buNone/>
              <a:defRPr>
                <a:solidFill>
                  <a:schemeClr val="tx1">
                    <a:tint val="75000"/>
                  </a:schemeClr>
                </a:solidFill>
              </a:defRPr>
            </a:lvl6pPr>
            <a:lvl7pPr marL="2211604" indent="0" algn="ctr">
              <a:buNone/>
              <a:defRPr>
                <a:solidFill>
                  <a:schemeClr val="tx1">
                    <a:tint val="75000"/>
                  </a:schemeClr>
                </a:solidFill>
              </a:defRPr>
            </a:lvl7pPr>
            <a:lvl8pPr marL="2580206" indent="0" algn="ctr">
              <a:buNone/>
              <a:defRPr>
                <a:solidFill>
                  <a:schemeClr val="tx1">
                    <a:tint val="75000"/>
                  </a:schemeClr>
                </a:solidFill>
              </a:defRPr>
            </a:lvl8pPr>
            <a:lvl9pPr marL="2948806"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26-11-2024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26-11-2024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597915" y="3427589"/>
            <a:ext cx="6433820" cy="1059392"/>
          </a:xfrm>
        </p:spPr>
        <p:txBody>
          <a:bodyPr anchor="t"/>
          <a:lstStyle>
            <a:lvl1pPr algn="l">
              <a:defRPr sz="3200" b="1" cap="all"/>
            </a:lvl1pPr>
          </a:lstStyle>
          <a:p>
            <a:r>
              <a:rPr lang="nl-NL"/>
              <a:t>Klik om de stijl te bewerken</a:t>
            </a:r>
          </a:p>
        </p:txBody>
      </p:sp>
      <p:sp>
        <p:nvSpPr>
          <p:cNvPr id="3" name="Tijdelijke aanduiding voor tekst 2"/>
          <p:cNvSpPr>
            <a:spLocks noGrp="1"/>
          </p:cNvSpPr>
          <p:nvPr>
            <p:ph type="body" idx="1"/>
          </p:nvPr>
        </p:nvSpPr>
        <p:spPr>
          <a:xfrm>
            <a:off x="597915" y="2260777"/>
            <a:ext cx="6433820" cy="1166812"/>
          </a:xfrm>
        </p:spPr>
        <p:txBody>
          <a:bodyPr anchor="b"/>
          <a:lstStyle>
            <a:lvl1pPr marL="0" indent="0">
              <a:buNone/>
              <a:defRPr sz="1600">
                <a:solidFill>
                  <a:schemeClr val="tx1">
                    <a:tint val="75000"/>
                  </a:schemeClr>
                </a:solidFill>
              </a:defRPr>
            </a:lvl1pPr>
            <a:lvl2pPr marL="368600" indent="0">
              <a:buNone/>
              <a:defRPr sz="1500">
                <a:solidFill>
                  <a:schemeClr val="tx1">
                    <a:tint val="75000"/>
                  </a:schemeClr>
                </a:solidFill>
              </a:defRPr>
            </a:lvl2pPr>
            <a:lvl3pPr marL="737202" indent="0">
              <a:buNone/>
              <a:defRPr sz="1300">
                <a:solidFill>
                  <a:schemeClr val="tx1">
                    <a:tint val="75000"/>
                  </a:schemeClr>
                </a:solidFill>
              </a:defRPr>
            </a:lvl3pPr>
            <a:lvl4pPr marL="1105803" indent="0">
              <a:buNone/>
              <a:defRPr sz="1100">
                <a:solidFill>
                  <a:schemeClr val="tx1">
                    <a:tint val="75000"/>
                  </a:schemeClr>
                </a:solidFill>
              </a:defRPr>
            </a:lvl4pPr>
            <a:lvl5pPr marL="1474403" indent="0">
              <a:buNone/>
              <a:defRPr sz="1100">
                <a:solidFill>
                  <a:schemeClr val="tx1">
                    <a:tint val="75000"/>
                  </a:schemeClr>
                </a:solidFill>
              </a:defRPr>
            </a:lvl5pPr>
            <a:lvl6pPr marL="1843004" indent="0">
              <a:buNone/>
              <a:defRPr sz="1100">
                <a:solidFill>
                  <a:schemeClr val="tx1">
                    <a:tint val="75000"/>
                  </a:schemeClr>
                </a:solidFill>
              </a:defRPr>
            </a:lvl6pPr>
            <a:lvl7pPr marL="2211604" indent="0">
              <a:buNone/>
              <a:defRPr sz="1100">
                <a:solidFill>
                  <a:schemeClr val="tx1">
                    <a:tint val="75000"/>
                  </a:schemeClr>
                </a:solidFill>
              </a:defRPr>
            </a:lvl7pPr>
            <a:lvl8pPr marL="2580206" indent="0">
              <a:buNone/>
              <a:defRPr sz="1100">
                <a:solidFill>
                  <a:schemeClr val="tx1">
                    <a:tint val="75000"/>
                  </a:schemeClr>
                </a:solidFill>
              </a:defRPr>
            </a:lvl8pPr>
            <a:lvl9pPr marL="2948806" indent="0">
              <a:buNone/>
              <a:defRPr sz="11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26-11-2024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378460"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3847678"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26-11-2024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65" r:id="rId3"/>
    <p:sldLayoutId id="2147483666" r:id="rId4"/>
    <p:sldLayoutId id="2147483667"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8460" y="213607"/>
            <a:ext cx="6812280" cy="889000"/>
          </a:xfrm>
          <a:prstGeom prst="rect">
            <a:avLst/>
          </a:prstGeom>
        </p:spPr>
        <p:txBody>
          <a:bodyPr vert="horz" lIns="73728" tIns="36864" rIns="73728" bIns="36864" rtlCol="0" anchor="ctr">
            <a:normAutofit/>
          </a:bodyPr>
          <a:lstStyle/>
          <a:p>
            <a:r>
              <a:rPr lang="nl-NL"/>
              <a:t>Klik om de stijl te bewerken</a:t>
            </a:r>
          </a:p>
        </p:txBody>
      </p:sp>
      <p:sp>
        <p:nvSpPr>
          <p:cNvPr id="3" name="Tijdelijke aanduiding voor tekst 2"/>
          <p:cNvSpPr>
            <a:spLocks noGrp="1"/>
          </p:cNvSpPr>
          <p:nvPr>
            <p:ph type="body" idx="1"/>
          </p:nvPr>
        </p:nvSpPr>
        <p:spPr>
          <a:xfrm>
            <a:off x="378460" y="1244601"/>
            <a:ext cx="6812280" cy="3520193"/>
          </a:xfrm>
          <a:prstGeom prst="rect">
            <a:avLst/>
          </a:prstGeom>
        </p:spPr>
        <p:txBody>
          <a:bodyPr vert="horz" lIns="73728" tIns="36864" rIns="73728" bIns="36864"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78460" y="4943828"/>
            <a:ext cx="1766147" cy="283986"/>
          </a:xfrm>
          <a:prstGeom prst="rect">
            <a:avLst/>
          </a:prstGeom>
        </p:spPr>
        <p:txBody>
          <a:bodyPr vert="horz" lIns="73728" tIns="36864" rIns="73728" bIns="36864" rtlCol="0" anchor="ctr"/>
          <a:lstStyle>
            <a:lvl1pPr algn="l">
              <a:defRPr sz="1000">
                <a:solidFill>
                  <a:schemeClr val="tx1">
                    <a:tint val="75000"/>
                  </a:schemeClr>
                </a:solidFill>
              </a:defRPr>
            </a:lvl1pPr>
          </a:lstStyle>
          <a:p>
            <a:fld id="{6F636E1E-5DA8-44B4-845C-52514CD2158D}" type="datetimeFigureOut">
              <a:rPr lang="nl-NL" smtClean="0"/>
              <a:pPr/>
              <a:t>26-11-2024</a:t>
            </a:fld>
            <a:endParaRPr lang="nl-NL"/>
          </a:p>
        </p:txBody>
      </p:sp>
      <p:sp>
        <p:nvSpPr>
          <p:cNvPr id="5" name="Tijdelijke aanduiding voor voettekst 4"/>
          <p:cNvSpPr>
            <a:spLocks noGrp="1"/>
          </p:cNvSpPr>
          <p:nvPr>
            <p:ph type="ftr" sz="quarter" idx="3"/>
          </p:nvPr>
        </p:nvSpPr>
        <p:spPr>
          <a:xfrm>
            <a:off x="2586144" y="4943828"/>
            <a:ext cx="2396913" cy="283986"/>
          </a:xfrm>
          <a:prstGeom prst="rect">
            <a:avLst/>
          </a:prstGeom>
        </p:spPr>
        <p:txBody>
          <a:bodyPr vert="horz" lIns="73728" tIns="36864" rIns="73728" bIns="36864" rtlCol="0" anchor="ctr"/>
          <a:lstStyle>
            <a:lvl1pPr algn="ctr">
              <a:defRPr sz="10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5424593" y="4943828"/>
            <a:ext cx="1766147" cy="283986"/>
          </a:xfrm>
          <a:prstGeom prst="rect">
            <a:avLst/>
          </a:prstGeom>
        </p:spPr>
        <p:txBody>
          <a:bodyPr vert="horz" lIns="73728" tIns="36864" rIns="73728" bIns="36864" rtlCol="0" anchor="ctr"/>
          <a:lstStyle>
            <a:lvl1pPr algn="r">
              <a:defRPr sz="1000">
                <a:solidFill>
                  <a:schemeClr val="tx1">
                    <a:tint val="75000"/>
                  </a:schemeClr>
                </a:solidFill>
              </a:defRPr>
            </a:lvl1pPr>
          </a:lstStyle>
          <a:p>
            <a:fld id="{D05E2A8F-01C1-4256-80B6-FDC4C5BFAE0C}"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defTabSz="737281" rtl="0" eaLnBrk="1" latinLnBrk="0" hangingPunct="1">
        <a:spcBef>
          <a:spcPct val="0"/>
        </a:spcBef>
        <a:buNone/>
        <a:defRPr sz="3500" kern="1200">
          <a:solidFill>
            <a:schemeClr val="tx1"/>
          </a:solidFill>
          <a:latin typeface="+mj-lt"/>
          <a:ea typeface="+mj-ea"/>
          <a:cs typeface="+mj-cs"/>
        </a:defRPr>
      </a:lvl1pPr>
    </p:titleStyle>
    <p:bodyStyle>
      <a:lvl1pPr marL="276480" indent="-276480" algn="l" defTabSz="737281"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599041" indent="-230400" algn="l" defTabSz="737281"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21601" indent="-184320" algn="l" defTabSz="737281"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90241"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5888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2752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9616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64803"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33443"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nl-NL"/>
      </a:defPPr>
      <a:lvl1pPr marL="0" algn="l" defTabSz="737281" rtl="0" eaLnBrk="1" latinLnBrk="0" hangingPunct="1">
        <a:defRPr sz="1500" kern="1200">
          <a:solidFill>
            <a:schemeClr val="tx1"/>
          </a:solidFill>
          <a:latin typeface="+mn-lt"/>
          <a:ea typeface="+mn-ea"/>
          <a:cs typeface="+mn-cs"/>
        </a:defRPr>
      </a:lvl1pPr>
      <a:lvl2pPr marL="368640" algn="l" defTabSz="737281" rtl="0" eaLnBrk="1" latinLnBrk="0" hangingPunct="1">
        <a:defRPr sz="1500" kern="1200">
          <a:solidFill>
            <a:schemeClr val="tx1"/>
          </a:solidFill>
          <a:latin typeface="+mn-lt"/>
          <a:ea typeface="+mn-ea"/>
          <a:cs typeface="+mn-cs"/>
        </a:defRPr>
      </a:lvl2pPr>
      <a:lvl3pPr marL="737281" algn="l" defTabSz="737281" rtl="0" eaLnBrk="1" latinLnBrk="0" hangingPunct="1">
        <a:defRPr sz="1500" kern="1200">
          <a:solidFill>
            <a:schemeClr val="tx1"/>
          </a:solidFill>
          <a:latin typeface="+mn-lt"/>
          <a:ea typeface="+mn-ea"/>
          <a:cs typeface="+mn-cs"/>
        </a:defRPr>
      </a:lvl3pPr>
      <a:lvl4pPr marL="1105921" algn="l" defTabSz="737281" rtl="0" eaLnBrk="1" latinLnBrk="0" hangingPunct="1">
        <a:defRPr sz="1500" kern="1200">
          <a:solidFill>
            <a:schemeClr val="tx1"/>
          </a:solidFill>
          <a:latin typeface="+mn-lt"/>
          <a:ea typeface="+mn-ea"/>
          <a:cs typeface="+mn-cs"/>
        </a:defRPr>
      </a:lvl4pPr>
      <a:lvl5pPr marL="1474561" algn="l" defTabSz="737281" rtl="0" eaLnBrk="1" latinLnBrk="0" hangingPunct="1">
        <a:defRPr sz="1500" kern="1200">
          <a:solidFill>
            <a:schemeClr val="tx1"/>
          </a:solidFill>
          <a:latin typeface="+mn-lt"/>
          <a:ea typeface="+mn-ea"/>
          <a:cs typeface="+mn-cs"/>
        </a:defRPr>
      </a:lvl5pPr>
      <a:lvl6pPr marL="1843202" algn="l" defTabSz="737281" rtl="0" eaLnBrk="1" latinLnBrk="0" hangingPunct="1">
        <a:defRPr sz="1500" kern="1200">
          <a:solidFill>
            <a:schemeClr val="tx1"/>
          </a:solidFill>
          <a:latin typeface="+mn-lt"/>
          <a:ea typeface="+mn-ea"/>
          <a:cs typeface="+mn-cs"/>
        </a:defRPr>
      </a:lvl6pPr>
      <a:lvl7pPr marL="2211842" algn="l" defTabSz="737281" rtl="0" eaLnBrk="1" latinLnBrk="0" hangingPunct="1">
        <a:defRPr sz="1500" kern="1200">
          <a:solidFill>
            <a:schemeClr val="tx1"/>
          </a:solidFill>
          <a:latin typeface="+mn-lt"/>
          <a:ea typeface="+mn-ea"/>
          <a:cs typeface="+mn-cs"/>
        </a:defRPr>
      </a:lvl7pPr>
      <a:lvl8pPr marL="2580483" algn="l" defTabSz="737281" rtl="0" eaLnBrk="1" latinLnBrk="0" hangingPunct="1">
        <a:defRPr sz="1500" kern="1200">
          <a:solidFill>
            <a:schemeClr val="tx1"/>
          </a:solidFill>
          <a:latin typeface="+mn-lt"/>
          <a:ea typeface="+mn-ea"/>
          <a:cs typeface="+mn-cs"/>
        </a:defRPr>
      </a:lvl8pPr>
      <a:lvl9pPr marL="2949123" algn="l" defTabSz="737281"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youtube.com/watch?v=NMR6blBp1mw"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3" Type="http://schemas.openxmlformats.org/officeDocument/2006/relationships/hyperlink" Target="mailto:everard@onsnet.nu"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www.vankemenade-act.nl/"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5200" y="457200"/>
            <a:ext cx="1414473" cy="303018"/>
          </a:xfrm>
          <a:prstGeom prst="rect">
            <a:avLst/>
          </a:prstGeom>
        </p:spPr>
        <p:txBody>
          <a:bodyPr wrap="square" lIns="0" tIns="0" rIns="0" bIns="0" rtlCol="0">
            <a:noAutofit/>
          </a:bodyPr>
          <a:lstStyle/>
          <a:p>
            <a:pPr marL="12700">
              <a:lnSpc>
                <a:spcPts val="1820"/>
              </a:lnSpc>
              <a:spcBef>
                <a:spcPts val="91"/>
              </a:spcBef>
            </a:pPr>
            <a:r>
              <a:rPr sz="2250" b="1" spc="-44" baseline="2892">
                <a:solidFill>
                  <a:srgbClr val="00B3A9"/>
                </a:solidFill>
                <a:latin typeface="Lucida Sans Unicode"/>
                <a:cs typeface="Lucida Sans Unicode"/>
              </a:rPr>
              <a:t>va</a:t>
            </a:r>
            <a:r>
              <a:rPr sz="2250" b="1" spc="0" baseline="2892">
                <a:solidFill>
                  <a:srgbClr val="00B3A9"/>
                </a:solidFill>
                <a:latin typeface="Lucida Sans Unicode"/>
                <a:cs typeface="Lucida Sans Unicode"/>
              </a:rPr>
              <a:t>n</a:t>
            </a:r>
            <a:r>
              <a:rPr sz="2250" b="1" spc="117" baseline="2892">
                <a:solidFill>
                  <a:srgbClr val="00B3A9"/>
                </a:solidFill>
                <a:latin typeface="Lucida Sans Unicode"/>
                <a:cs typeface="Lucida Sans Unicode"/>
              </a:rPr>
              <a:t> </a:t>
            </a:r>
            <a:r>
              <a:rPr sz="2250" b="1" spc="-44" baseline="2892">
                <a:solidFill>
                  <a:srgbClr val="00B3A9"/>
                </a:solidFill>
                <a:latin typeface="Lucida Sans Unicode"/>
                <a:cs typeface="Lucida Sans Unicode"/>
              </a:rPr>
              <a:t>Kemenade</a:t>
            </a:r>
            <a:endParaRPr sz="1500">
              <a:latin typeface="Lucida Sans Unicode"/>
              <a:cs typeface="Lucida Sans Unicode"/>
            </a:endParaRPr>
          </a:p>
          <a:p>
            <a:pPr marL="411833" marR="26718">
              <a:lnSpc>
                <a:spcPts val="565"/>
              </a:lnSpc>
            </a:pPr>
            <a:r>
              <a:rPr sz="975" i="1" spc="0" baseline="6674" dirty="0">
                <a:solidFill>
                  <a:srgbClr val="00B3A9"/>
                </a:solidFill>
                <a:latin typeface="Lucida Sans Unicode"/>
                <a:cs typeface="Lucida Sans Unicode"/>
              </a:rPr>
              <a:t>Audit</a:t>
            </a:r>
            <a:r>
              <a:rPr sz="975" i="1" spc="-51" baseline="6674" dirty="0">
                <a:solidFill>
                  <a:srgbClr val="00B3A9"/>
                </a:solidFill>
                <a:latin typeface="Lucida Sans Unicode"/>
                <a:cs typeface="Lucida Sans Unicode"/>
              </a:rPr>
              <a:t> </a:t>
            </a:r>
            <a:r>
              <a:rPr sz="975" i="1" spc="0" baseline="6674">
                <a:solidFill>
                  <a:srgbClr val="00B3A9"/>
                </a:solidFill>
                <a:latin typeface="Lucida Sans Unicode"/>
                <a:cs typeface="Lucida Sans Unicode"/>
              </a:rPr>
              <a:t>Coaching</a:t>
            </a:r>
            <a:r>
              <a:rPr sz="975" i="1" spc="1" baseline="6674">
                <a:solidFill>
                  <a:srgbClr val="00B3A9"/>
                </a:solidFill>
                <a:latin typeface="Lucida Sans Unicode"/>
                <a:cs typeface="Lucida Sans Unicode"/>
              </a:rPr>
              <a:t> </a:t>
            </a:r>
            <a:r>
              <a:rPr sz="975" i="1" spc="0" baseline="6674">
                <a:solidFill>
                  <a:srgbClr val="00B3A9"/>
                </a:solidFill>
                <a:latin typeface="Lucida Sans Unicode"/>
                <a:cs typeface="Lucida Sans Unicode"/>
              </a:rPr>
              <a:t>Training</a:t>
            </a:r>
            <a:r>
              <a:rPr lang="nl-NL" sz="975" i="1" spc="0" baseline="6674" dirty="0">
                <a:solidFill>
                  <a:srgbClr val="00B3A9"/>
                </a:solidFill>
                <a:latin typeface="Lucida Sans Unicode"/>
                <a:cs typeface="Lucida Sans Unicode"/>
              </a:rPr>
              <a:t> </a:t>
            </a:r>
            <a:endParaRPr sz="650">
              <a:latin typeface="Lucida Sans Unicode"/>
              <a:cs typeface="Lucida Sans Unicode"/>
            </a:endParaRPr>
          </a:p>
        </p:txBody>
      </p:sp>
      <p:sp>
        <p:nvSpPr>
          <p:cNvPr id="3" name="Rechthoek 2"/>
          <p:cNvSpPr/>
          <p:nvPr/>
        </p:nvSpPr>
        <p:spPr>
          <a:xfrm>
            <a:off x="1879600" y="3733800"/>
            <a:ext cx="3784600" cy="701731"/>
          </a:xfrm>
          <a:prstGeom prst="rect">
            <a:avLst/>
          </a:prstGeom>
        </p:spPr>
        <p:txBody>
          <a:bodyPr>
            <a:spAutoFit/>
          </a:bodyPr>
          <a:lstStyle/>
          <a:p>
            <a:pPr algn="ctr" defTabSz="737281">
              <a:spcBef>
                <a:spcPct val="20000"/>
              </a:spcBef>
              <a:defRPr/>
            </a:pPr>
            <a:r>
              <a:rPr lang="nl-NL" b="1" dirty="0">
                <a:solidFill>
                  <a:schemeClr val="bg2">
                    <a:lumMod val="10000"/>
                  </a:schemeClr>
                </a:solidFill>
              </a:rPr>
              <a:t>Everard van Kemenade</a:t>
            </a:r>
          </a:p>
          <a:p>
            <a:pPr algn="ctr" defTabSz="737281">
              <a:spcBef>
                <a:spcPct val="20000"/>
              </a:spcBef>
              <a:defRPr/>
            </a:pPr>
            <a:r>
              <a:rPr lang="nl-NL" b="1" dirty="0" err="1">
                <a:solidFill>
                  <a:schemeClr val="bg2">
                    <a:lumMod val="10000"/>
                  </a:schemeClr>
                </a:solidFill>
              </a:rPr>
              <a:t>Ph.D</a:t>
            </a:r>
            <a:r>
              <a:rPr lang="nl-NL" b="1" dirty="0">
                <a:solidFill>
                  <a:schemeClr val="bg2">
                    <a:lumMod val="10000"/>
                  </a:schemeClr>
                </a:solidFill>
              </a:rPr>
              <a:t>.</a:t>
            </a:r>
          </a:p>
        </p:txBody>
      </p:sp>
      <p:sp>
        <p:nvSpPr>
          <p:cNvPr id="4" name="Ondertitel 2"/>
          <p:cNvSpPr txBox="1">
            <a:spLocks/>
          </p:cNvSpPr>
          <p:nvPr/>
        </p:nvSpPr>
        <p:spPr>
          <a:xfrm>
            <a:off x="1182669" y="2500311"/>
            <a:ext cx="5298440" cy="61119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nl-NL" sz="3200" b="1" i="1" u="none" strike="noStrike" kern="1200" cap="none" spc="0" normalizeH="0" baseline="0" noProof="0" dirty="0">
              <a:ln>
                <a:noFill/>
              </a:ln>
              <a:solidFill>
                <a:srgbClr val="00A7A2"/>
              </a:solidFill>
              <a:effectLst/>
              <a:uLnTx/>
              <a:uFillTx/>
              <a:latin typeface="+mn-lt"/>
              <a:ea typeface="+mn-ea"/>
              <a:cs typeface="+mn-cs"/>
            </a:endParaRPr>
          </a:p>
        </p:txBody>
      </p:sp>
      <p:sp>
        <p:nvSpPr>
          <p:cNvPr id="5" name="Titel 1"/>
          <p:cNvSpPr txBox="1">
            <a:spLocks/>
          </p:cNvSpPr>
          <p:nvPr/>
        </p:nvSpPr>
        <p:spPr>
          <a:xfrm>
            <a:off x="567690" y="990600"/>
            <a:ext cx="6433820" cy="1143353"/>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A7A2"/>
                </a:solidFill>
                <a:effectLst/>
                <a:uLnTx/>
                <a:uFillTx/>
                <a:latin typeface="Calibri" pitchFamily="34" charset="0"/>
                <a:ea typeface="ヒラギノ角ゴ ProN W3" charset="-128"/>
                <a:cs typeface="+mj-cs"/>
                <a:sym typeface="Gill Sans" charset="0"/>
              </a:rPr>
              <a:t>Feedback culture</a:t>
            </a:r>
            <a:r>
              <a:rPr lang="en-US" sz="4400" b="1" dirty="0">
                <a:solidFill>
                  <a:srgbClr val="00A7A2"/>
                </a:solidFill>
                <a:latin typeface="Calibri" pitchFamily="34" charset="0"/>
                <a:ea typeface="ヒラギノ角ゴ ProN W3" charset="-128"/>
                <a:cs typeface="+mj-cs"/>
                <a:sym typeface="Gill Sans" charset="0"/>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A7A2"/>
                </a:solidFill>
                <a:effectLst/>
                <a:uLnTx/>
                <a:uFillTx/>
                <a:latin typeface="Calibri" pitchFamily="34" charset="0"/>
                <a:ea typeface="ヒラギノ角ゴ ProN W3" charset="-128"/>
                <a:cs typeface="+mj-cs"/>
                <a:sym typeface="Gill Sans" charset="0"/>
              </a:rPr>
              <a:t>Open up your mind to feedback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7631E-D881-4541-5FA1-BDC016F93819}"/>
              </a:ext>
            </a:extLst>
          </p:cNvPr>
          <p:cNvSpPr>
            <a:spLocks noGrp="1"/>
          </p:cNvSpPr>
          <p:nvPr>
            <p:ph type="title"/>
          </p:nvPr>
        </p:nvSpPr>
        <p:spPr/>
        <p:txBody>
          <a:bodyPr/>
          <a:lstStyle/>
          <a:p>
            <a:br>
              <a:rPr lang="en-GB" dirty="0">
                <a:solidFill>
                  <a:srgbClr val="00A7A2"/>
                </a:solidFill>
              </a:rPr>
            </a:br>
            <a:endParaRPr lang="en-GB" dirty="0">
              <a:solidFill>
                <a:srgbClr val="00A7A2"/>
              </a:solidFill>
            </a:endParaRPr>
          </a:p>
        </p:txBody>
      </p:sp>
      <p:sp>
        <p:nvSpPr>
          <p:cNvPr id="3" name="Content Placeholder 2">
            <a:extLst>
              <a:ext uri="{FF2B5EF4-FFF2-40B4-BE49-F238E27FC236}">
                <a16:creationId xmlns:a16="http://schemas.microsoft.com/office/drawing/2014/main" id="{6E61924E-99B0-1C2C-0048-3E16B1123B31}"/>
              </a:ext>
            </a:extLst>
          </p:cNvPr>
          <p:cNvSpPr>
            <a:spLocks noGrp="1"/>
          </p:cNvSpPr>
          <p:nvPr>
            <p:ph sz="half" idx="1"/>
          </p:nvPr>
        </p:nvSpPr>
        <p:spPr>
          <a:xfrm>
            <a:off x="378038" y="990600"/>
            <a:ext cx="3343063" cy="3520193"/>
          </a:xfrm>
        </p:spPr>
        <p:txBody>
          <a:bodyPr>
            <a:noAutofit/>
          </a:bodyPr>
          <a:lstStyle/>
          <a:p>
            <a:pPr marL="0" indent="0">
              <a:lnSpc>
                <a:spcPct val="134000"/>
              </a:lnSpc>
              <a:buNone/>
            </a:pPr>
            <a:r>
              <a:rPr lang="en-GB" sz="1400" dirty="0"/>
              <a:t>Jess is an RN  whose best friend recently convinced her to join art classes to destress. Though she loves her job and is told all the time by her colleagues that she is fun to work with because of her humour; she unfortunately has had issues with a few of her colleagues. What Jess does not know is that while some colleagues do like her humour, others feels she goes too far at times. Jess has always wanted to be manager, though she has never shared that with anyone. Her evaluation is coming up tomorrow, so she is very happy to have an art class tonight!</a:t>
            </a:r>
          </a:p>
        </p:txBody>
      </p:sp>
      <p:pic>
        <p:nvPicPr>
          <p:cNvPr id="5" name="Content Placeholder 4">
            <a:extLst>
              <a:ext uri="{FF2B5EF4-FFF2-40B4-BE49-F238E27FC236}">
                <a16:creationId xmlns:a16="http://schemas.microsoft.com/office/drawing/2014/main" id="{8C4177ED-D920-B4F9-4BED-B25DDF0EC7DD}"/>
              </a:ext>
            </a:extLst>
          </p:cNvPr>
          <p:cNvPicPr>
            <a:picLocks noGrp="1" noChangeAspect="1"/>
          </p:cNvPicPr>
          <p:nvPr>
            <p:ph sz="half" idx="2"/>
          </p:nvPr>
        </p:nvPicPr>
        <p:blipFill>
          <a:blip r:embed="rId2"/>
          <a:stretch>
            <a:fillRect/>
          </a:stretch>
        </p:blipFill>
        <p:spPr>
          <a:xfrm>
            <a:off x="4241800" y="1600200"/>
            <a:ext cx="2790849" cy="2667000"/>
          </a:xfrm>
          <a:prstGeom prst="rect">
            <a:avLst/>
          </a:prstGeom>
        </p:spPr>
      </p:pic>
      <p:sp>
        <p:nvSpPr>
          <p:cNvPr id="9" name="TextBox 8">
            <a:extLst>
              <a:ext uri="{FF2B5EF4-FFF2-40B4-BE49-F238E27FC236}">
                <a16:creationId xmlns:a16="http://schemas.microsoft.com/office/drawing/2014/main" id="{ABD69AA3-04B0-DD59-518C-78F70A7227BC}"/>
              </a:ext>
            </a:extLst>
          </p:cNvPr>
          <p:cNvSpPr txBox="1"/>
          <p:nvPr/>
        </p:nvSpPr>
        <p:spPr>
          <a:xfrm>
            <a:off x="1882107" y="304800"/>
            <a:ext cx="3784146" cy="369332"/>
          </a:xfrm>
          <a:prstGeom prst="rect">
            <a:avLst/>
          </a:prstGeom>
          <a:noFill/>
        </p:spPr>
        <p:txBody>
          <a:bodyPr wrap="square">
            <a:spAutoFit/>
          </a:bodyPr>
          <a:lstStyle/>
          <a:p>
            <a:r>
              <a:rPr lang="en-US" dirty="0">
                <a:latin typeface="Gill Sans" charset="0"/>
                <a:ea typeface="ヒラギノ角ゴ ProN W3" charset="0"/>
                <a:cs typeface="ヒラギノ角ゴ ProN W3" charset="0"/>
              </a:rPr>
              <a:t>The Johari window</a:t>
            </a:r>
            <a:endParaRPr lang="en-GB" dirty="0"/>
          </a:p>
        </p:txBody>
      </p:sp>
    </p:spTree>
    <p:extLst>
      <p:ext uri="{BB962C8B-B14F-4D97-AF65-F5344CB8AC3E}">
        <p14:creationId xmlns:p14="http://schemas.microsoft.com/office/powerpoint/2010/main" val="839219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5BC3D-92B2-1DDB-BDD1-4553031EB3BB}"/>
              </a:ext>
            </a:extLst>
          </p:cNvPr>
          <p:cNvSpPr>
            <a:spLocks noGrp="1"/>
          </p:cNvSpPr>
          <p:nvPr>
            <p:ph type="title"/>
          </p:nvPr>
        </p:nvSpPr>
        <p:spPr>
          <a:xfrm>
            <a:off x="923260" y="304800"/>
            <a:ext cx="5722680" cy="70343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buFont typeface="Times New Roman" charset="0"/>
              <a:buNone/>
              <a:defRPr/>
            </a:pPr>
            <a:r>
              <a:rPr lang="nl-NL" dirty="0">
                <a:solidFill>
                  <a:srgbClr val="00A7A2"/>
                </a:solidFill>
              </a:rPr>
              <a:t>How </a:t>
            </a:r>
            <a:r>
              <a:rPr lang="nl-NL" dirty="0" err="1">
                <a:solidFill>
                  <a:srgbClr val="00A7A2"/>
                </a:solidFill>
              </a:rPr>
              <a:t>to</a:t>
            </a:r>
            <a:r>
              <a:rPr lang="nl-NL" dirty="0">
                <a:solidFill>
                  <a:srgbClr val="00A7A2"/>
                </a:solidFill>
              </a:rPr>
              <a:t> </a:t>
            </a:r>
            <a:r>
              <a:rPr lang="nl-NL" dirty="0" err="1">
                <a:solidFill>
                  <a:srgbClr val="00A7A2"/>
                </a:solidFill>
              </a:rPr>
              <a:t>use</a:t>
            </a:r>
            <a:r>
              <a:rPr lang="nl-NL" dirty="0">
                <a:solidFill>
                  <a:srgbClr val="00A7A2"/>
                </a:solidFill>
              </a:rPr>
              <a:t> </a:t>
            </a:r>
            <a:r>
              <a:rPr lang="nl-NL" dirty="0" err="1">
                <a:solidFill>
                  <a:srgbClr val="00A7A2"/>
                </a:solidFill>
              </a:rPr>
              <a:t>this</a:t>
            </a:r>
            <a:r>
              <a:rPr lang="nl-NL" dirty="0">
                <a:solidFill>
                  <a:srgbClr val="00A7A2"/>
                </a:solidFill>
              </a:rPr>
              <a:t> </a:t>
            </a:r>
            <a:r>
              <a:rPr lang="nl-NL" dirty="0" err="1">
                <a:solidFill>
                  <a:srgbClr val="00A7A2"/>
                </a:solidFill>
              </a:rPr>
              <a:t>knowledge</a:t>
            </a:r>
            <a:r>
              <a:rPr lang="nl-NL" dirty="0">
                <a:solidFill>
                  <a:srgbClr val="00A7A2"/>
                </a:solidFill>
              </a:rPr>
              <a:t>?</a:t>
            </a:r>
            <a:br>
              <a:rPr lang="nl-NL" dirty="0">
                <a:solidFill>
                  <a:srgbClr val="00A7A2"/>
                </a:solidFill>
              </a:rPr>
            </a:br>
            <a:endParaRPr lang="nl-NL" dirty="0">
              <a:solidFill>
                <a:srgbClr val="00A7A2"/>
              </a:solidFill>
            </a:endParaRPr>
          </a:p>
        </p:txBody>
      </p:sp>
      <p:sp>
        <p:nvSpPr>
          <p:cNvPr id="17410" name="Tekstvak 3">
            <a:extLst>
              <a:ext uri="{FF2B5EF4-FFF2-40B4-BE49-F238E27FC236}">
                <a16:creationId xmlns:a16="http://schemas.microsoft.com/office/drawing/2014/main" id="{19777D2F-D31C-0219-FB20-FBC08BDA3C7B}"/>
              </a:ext>
            </a:extLst>
          </p:cNvPr>
          <p:cNvSpPr txBox="1">
            <a:spLocks noChangeArrowheads="1"/>
          </p:cNvSpPr>
          <p:nvPr/>
        </p:nvSpPr>
        <p:spPr bwMode="auto">
          <a:xfrm>
            <a:off x="430156" y="2600060"/>
            <a:ext cx="6708888" cy="113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a:defRPr sz="2400">
                <a:solidFill>
                  <a:schemeClr val="tx1"/>
                </a:solidFill>
                <a:latin typeface="Arial" panose="020B0604020202020204" pitchFamily="34" charset="0"/>
                <a:ea typeface="ＭＳ Ｐゴシック" panose="020B0600070205080204" pitchFamily="34" charset="-128"/>
              </a:defRPr>
            </a:lvl1pPr>
            <a:lvl2pPr eaLnBrk="0">
              <a:defRPr sz="2400">
                <a:solidFill>
                  <a:schemeClr val="tx1"/>
                </a:solidFill>
                <a:latin typeface="Arial" panose="020B0604020202020204" pitchFamily="34" charset="0"/>
                <a:ea typeface="ＭＳ Ｐゴシック" panose="020B0600070205080204" pitchFamily="34" charset="-128"/>
              </a:defRPr>
            </a:lvl2pPr>
            <a:lvl3pPr eaLnBrk="0">
              <a:defRPr sz="2400">
                <a:solidFill>
                  <a:schemeClr val="tx1"/>
                </a:solidFill>
                <a:latin typeface="Arial" panose="020B0604020202020204" pitchFamily="34" charset="0"/>
                <a:ea typeface="ＭＳ Ｐゴシック" panose="020B0600070205080204" pitchFamily="34" charset="-128"/>
              </a:defRPr>
            </a:lvl3pPr>
            <a:lvl4pPr eaLnBrk="0">
              <a:defRPr sz="2400">
                <a:solidFill>
                  <a:schemeClr val="tx1"/>
                </a:solidFill>
                <a:latin typeface="Arial" panose="020B0604020202020204" pitchFamily="34" charset="0"/>
                <a:ea typeface="ＭＳ Ｐゴシック" panose="020B0600070205080204" pitchFamily="34" charset="-128"/>
              </a:defRPr>
            </a:lvl4pPr>
            <a:lvl5pPr eaLnBrk="0">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9pPr>
          </a:lstStyle>
          <a:p>
            <a:pPr eaLnBrk="1">
              <a:buFont typeface="Times New Roman" panose="02020603050405020304" pitchFamily="18" charset="0"/>
              <a:buAutoNum type="arabicPeriod"/>
            </a:pPr>
            <a:r>
              <a:rPr lang="nl-NL" altLang="en-NL" sz="1693" dirty="0" err="1"/>
              <a:t>You</a:t>
            </a:r>
            <a:r>
              <a:rPr lang="nl-NL" altLang="en-NL" sz="1693" dirty="0"/>
              <a:t> </a:t>
            </a:r>
            <a:r>
              <a:rPr lang="nl-NL" altLang="en-NL" sz="1693" dirty="0" err="1"/>
              <a:t>can</a:t>
            </a:r>
            <a:r>
              <a:rPr lang="nl-NL" altLang="en-NL" sz="1693" dirty="0"/>
              <a:t> </a:t>
            </a:r>
            <a:r>
              <a:rPr lang="nl-NL" altLang="en-NL" sz="1693" dirty="0" err="1"/>
              <a:t>reinforce</a:t>
            </a:r>
            <a:r>
              <a:rPr lang="nl-NL" altLang="en-NL" sz="1693" dirty="0"/>
              <a:t> </a:t>
            </a:r>
            <a:r>
              <a:rPr lang="nl-NL" altLang="en-NL" sz="1693" dirty="0" err="1"/>
              <a:t>your</a:t>
            </a:r>
            <a:r>
              <a:rPr lang="nl-NL" altLang="en-NL" sz="1693" dirty="0"/>
              <a:t> </a:t>
            </a:r>
            <a:r>
              <a:rPr lang="nl-NL" altLang="en-NL" sz="1693" dirty="0" err="1"/>
              <a:t>strengths</a:t>
            </a:r>
            <a:r>
              <a:rPr lang="nl-NL" altLang="en-NL" sz="1693" dirty="0"/>
              <a:t>!</a:t>
            </a:r>
          </a:p>
          <a:p>
            <a:pPr eaLnBrk="1">
              <a:buFont typeface="Times New Roman" panose="02020603050405020304" pitchFamily="18" charset="0"/>
              <a:buAutoNum type="arabicPeriod"/>
            </a:pPr>
            <a:r>
              <a:rPr lang="nl-NL" altLang="en-NL" sz="1693" dirty="0" err="1"/>
              <a:t>You</a:t>
            </a:r>
            <a:r>
              <a:rPr lang="nl-NL" altLang="en-NL" sz="1693" dirty="0"/>
              <a:t> </a:t>
            </a:r>
            <a:r>
              <a:rPr lang="nl-NL" altLang="en-NL" sz="1693" dirty="0" err="1"/>
              <a:t>can</a:t>
            </a:r>
            <a:r>
              <a:rPr lang="nl-NL" altLang="en-NL" sz="1693" dirty="0"/>
              <a:t> make </a:t>
            </a:r>
            <a:r>
              <a:rPr lang="nl-NL" altLang="en-NL" sz="1693" dirty="0" err="1"/>
              <a:t>the</a:t>
            </a:r>
            <a:r>
              <a:rPr lang="nl-NL" altLang="en-NL" sz="1693" dirty="0"/>
              <a:t> blind spot smaller </a:t>
            </a:r>
            <a:r>
              <a:rPr lang="nl-NL" altLang="en-NL" sz="1693" dirty="0" err="1"/>
              <a:t>by</a:t>
            </a:r>
            <a:r>
              <a:rPr lang="nl-NL" altLang="en-NL" sz="1693" dirty="0"/>
              <a:t> </a:t>
            </a:r>
            <a:r>
              <a:rPr lang="nl-NL" altLang="en-NL" sz="1693" dirty="0" err="1"/>
              <a:t>asking</a:t>
            </a:r>
            <a:r>
              <a:rPr lang="nl-NL" altLang="en-NL" sz="1693" dirty="0"/>
              <a:t> feedback!</a:t>
            </a:r>
          </a:p>
          <a:p>
            <a:pPr eaLnBrk="1">
              <a:buFont typeface="Times New Roman" panose="02020603050405020304" pitchFamily="18" charset="0"/>
              <a:buAutoNum type="arabicPeriod"/>
            </a:pPr>
            <a:r>
              <a:rPr lang="nl-NL" altLang="en-NL" sz="1693" dirty="0" err="1"/>
              <a:t>You</a:t>
            </a:r>
            <a:r>
              <a:rPr lang="nl-NL" altLang="en-NL" sz="1693" dirty="0"/>
              <a:t> </a:t>
            </a:r>
            <a:r>
              <a:rPr lang="nl-NL" altLang="en-NL" sz="1693" dirty="0" err="1"/>
              <a:t>can</a:t>
            </a:r>
            <a:r>
              <a:rPr lang="nl-NL" altLang="en-NL" sz="1693" dirty="0"/>
              <a:t> make </a:t>
            </a:r>
            <a:r>
              <a:rPr lang="nl-NL" altLang="en-NL" sz="1693" dirty="0" err="1"/>
              <a:t>the</a:t>
            </a:r>
            <a:r>
              <a:rPr lang="nl-NL" altLang="en-NL" sz="1693" dirty="0"/>
              <a:t> </a:t>
            </a:r>
            <a:r>
              <a:rPr lang="nl-NL" altLang="en-NL" sz="1693" dirty="0" err="1"/>
              <a:t>hidden</a:t>
            </a:r>
            <a:r>
              <a:rPr lang="nl-NL" altLang="en-NL" sz="1693" dirty="0"/>
              <a:t> </a:t>
            </a:r>
            <a:r>
              <a:rPr lang="nl-NL" altLang="en-NL" sz="1693" dirty="0" err="1"/>
              <a:t>self</a:t>
            </a:r>
            <a:r>
              <a:rPr lang="nl-NL" altLang="en-NL" sz="1693" dirty="0"/>
              <a:t> smaller </a:t>
            </a:r>
            <a:r>
              <a:rPr lang="nl-NL" altLang="en-NL" sz="1693" dirty="0" err="1"/>
              <a:t>by</a:t>
            </a:r>
            <a:r>
              <a:rPr lang="nl-NL" altLang="en-NL" sz="1693" dirty="0"/>
              <a:t> opening up!</a:t>
            </a:r>
          </a:p>
          <a:p>
            <a:pPr eaLnBrk="1">
              <a:buFont typeface="Times New Roman" panose="02020603050405020304" pitchFamily="18" charset="0"/>
              <a:buAutoNum type="arabicPeriod"/>
            </a:pPr>
            <a:r>
              <a:rPr lang="nl-NL" altLang="en-NL" sz="1693" dirty="0" err="1"/>
              <a:t>Positive</a:t>
            </a:r>
            <a:r>
              <a:rPr lang="nl-NL" altLang="en-NL" sz="1693" dirty="0"/>
              <a:t> feedback culture</a:t>
            </a:r>
            <a:r>
              <a:rPr lang="nl-NL" altLang="en-NL" sz="1693" dirty="0">
                <a:sym typeface="Wingdings" panose="05000000000000000000" pitchFamily="2" charset="2"/>
              </a:rPr>
              <a:t> more </a:t>
            </a:r>
            <a:r>
              <a:rPr lang="nl-NL" altLang="en-NL" sz="1693" dirty="0" err="1">
                <a:sym typeface="Wingdings" panose="05000000000000000000" pitchFamily="2" charset="2"/>
              </a:rPr>
              <a:t>openness</a:t>
            </a:r>
            <a:r>
              <a:rPr lang="nl-NL" altLang="en-NL" sz="1693" dirty="0">
                <a:sym typeface="Wingdings" panose="05000000000000000000" pitchFamily="2" charset="2"/>
              </a:rPr>
              <a:t> </a:t>
            </a:r>
            <a:r>
              <a:rPr lang="nl-NL" altLang="en-NL" sz="1693" dirty="0" err="1">
                <a:sym typeface="Wingdings" panose="05000000000000000000" pitchFamily="2" charset="2"/>
              </a:rPr>
              <a:t>hidden</a:t>
            </a:r>
            <a:r>
              <a:rPr lang="nl-NL" altLang="en-NL" sz="1693" dirty="0">
                <a:sym typeface="Wingdings" panose="05000000000000000000" pitchFamily="2" charset="2"/>
              </a:rPr>
              <a:t> </a:t>
            </a:r>
            <a:r>
              <a:rPr lang="nl-NL" altLang="en-NL" sz="1693" dirty="0" err="1">
                <a:sym typeface="Wingdings" panose="05000000000000000000" pitchFamily="2" charset="2"/>
              </a:rPr>
              <a:t>treasures</a:t>
            </a:r>
            <a:endParaRPr lang="nl-NL" altLang="en-NL" sz="1693" dirty="0"/>
          </a:p>
        </p:txBody>
      </p:sp>
    </p:spTree>
    <p:extLst>
      <p:ext uri="{BB962C8B-B14F-4D97-AF65-F5344CB8AC3E}">
        <p14:creationId xmlns:p14="http://schemas.microsoft.com/office/powerpoint/2010/main" val="1403294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108F5-D2DB-34DF-61A3-82461CC10F17}"/>
              </a:ext>
            </a:extLst>
          </p:cNvPr>
          <p:cNvSpPr>
            <a:spLocks noGrp="1"/>
          </p:cNvSpPr>
          <p:nvPr>
            <p:ph type="title"/>
          </p:nvPr>
        </p:nvSpPr>
        <p:spPr>
          <a:xfrm>
            <a:off x="4237128" y="1740841"/>
            <a:ext cx="2436256" cy="889373"/>
          </a:xfrm>
        </p:spPr>
        <p:txBody>
          <a:bodyPr/>
          <a:lstStyle/>
          <a:p>
            <a:pPr>
              <a:buFont typeface="Times New Roman" charset="0"/>
              <a:buNone/>
              <a:defRPr/>
            </a:pPr>
            <a:br>
              <a:rPr lang="nl-NL" dirty="0"/>
            </a:br>
            <a:r>
              <a:rPr lang="nl-NL" sz="2000" dirty="0"/>
              <a:t>The more </a:t>
            </a:r>
            <a:r>
              <a:rPr lang="nl-NL" sz="2000" dirty="0" err="1"/>
              <a:t>developed</a:t>
            </a:r>
            <a:r>
              <a:rPr lang="nl-NL" sz="2000" dirty="0"/>
              <a:t> </a:t>
            </a:r>
            <a:r>
              <a:rPr lang="nl-NL" sz="2000" dirty="0" err="1"/>
              <a:t>our</a:t>
            </a:r>
            <a:r>
              <a:rPr lang="nl-NL" sz="2000" dirty="0"/>
              <a:t> open area,</a:t>
            </a:r>
            <a:br>
              <a:rPr lang="nl-NL" sz="2000" dirty="0"/>
            </a:br>
            <a:r>
              <a:rPr lang="nl-NL" sz="2000" dirty="0"/>
              <a:t>the more </a:t>
            </a:r>
            <a:r>
              <a:rPr lang="nl-NL" sz="2000" dirty="0" err="1"/>
              <a:t>comfortable</a:t>
            </a:r>
            <a:r>
              <a:rPr lang="nl-NL" sz="2000" dirty="0"/>
              <a:t> </a:t>
            </a:r>
            <a:r>
              <a:rPr lang="nl-NL" sz="2000" dirty="0" err="1"/>
              <a:t>and</a:t>
            </a:r>
            <a:r>
              <a:rPr lang="nl-NL" sz="2000" dirty="0"/>
              <a:t> </a:t>
            </a:r>
            <a:r>
              <a:rPr lang="nl-NL" sz="2000" dirty="0" err="1"/>
              <a:t>successful</a:t>
            </a:r>
            <a:r>
              <a:rPr lang="nl-NL" sz="2000" dirty="0"/>
              <a:t> we are.</a:t>
            </a:r>
          </a:p>
        </p:txBody>
      </p:sp>
      <p:pic>
        <p:nvPicPr>
          <p:cNvPr id="18434" name="Afbeelding 3">
            <a:extLst>
              <a:ext uri="{FF2B5EF4-FFF2-40B4-BE49-F238E27FC236}">
                <a16:creationId xmlns:a16="http://schemas.microsoft.com/office/drawing/2014/main" id="{AB766755-4F77-F694-0E8B-FE1E59AD68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068" y="4481"/>
            <a:ext cx="400106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F4D3F-AC66-9026-28D7-4DF8F4FEE0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F7C129-0B20-0876-49C2-9C922D4206EE}"/>
              </a:ext>
            </a:extLst>
          </p:cNvPr>
          <p:cNvSpPr>
            <a:spLocks noGrp="1"/>
          </p:cNvSpPr>
          <p:nvPr>
            <p:ph type="title"/>
          </p:nvPr>
        </p:nvSpPr>
        <p:spPr/>
        <p:txBody>
          <a:bodyPr/>
          <a:lstStyle/>
          <a:p>
            <a:r>
              <a:rPr lang="en-GB" sz="4000" dirty="0">
                <a:solidFill>
                  <a:srgbClr val="00A7A2"/>
                </a:solidFill>
              </a:rPr>
              <a:t>So… :  Even ask feedback</a:t>
            </a:r>
          </a:p>
        </p:txBody>
      </p:sp>
      <p:sp>
        <p:nvSpPr>
          <p:cNvPr id="3" name="Rechthoek 2">
            <a:extLst>
              <a:ext uri="{FF2B5EF4-FFF2-40B4-BE49-F238E27FC236}">
                <a16:creationId xmlns:a16="http://schemas.microsoft.com/office/drawing/2014/main" id="{193B51DB-0E98-DE81-0B4F-CF86367A6C85}"/>
              </a:ext>
            </a:extLst>
          </p:cNvPr>
          <p:cNvSpPr/>
          <p:nvPr/>
        </p:nvSpPr>
        <p:spPr>
          <a:xfrm>
            <a:off x="658613" y="1447800"/>
            <a:ext cx="6248400" cy="2308324"/>
          </a:xfrm>
          <a:prstGeom prst="rect">
            <a:avLst/>
          </a:prstGeom>
        </p:spPr>
        <p:txBody>
          <a:bodyPr wrap="square">
            <a:spAutoFit/>
          </a:bodyPr>
          <a:lstStyle/>
          <a:p>
            <a:r>
              <a:rPr lang="en-GB" dirty="0"/>
              <a:t>A</a:t>
            </a:r>
            <a:r>
              <a:rPr lang="en-GB" sz="1800" dirty="0"/>
              <a:t>sking feedback is a powerful tool for getting to know yourself and improve; an important prerequisite </a:t>
            </a:r>
            <a:r>
              <a:rPr lang="en-GB" dirty="0"/>
              <a:t>f</a:t>
            </a:r>
            <a:r>
              <a:rPr lang="en-GB" sz="1800" dirty="0"/>
              <a:t>or a feedback culture.</a:t>
            </a:r>
          </a:p>
          <a:p>
            <a:endParaRPr lang="en-GB" sz="1800" dirty="0"/>
          </a:p>
          <a:p>
            <a:r>
              <a:rPr lang="en-GB" sz="1800" dirty="0"/>
              <a:t>Ask your team members regularly:</a:t>
            </a:r>
          </a:p>
          <a:p>
            <a:endParaRPr lang="en-GB" sz="1800" dirty="0"/>
          </a:p>
          <a:p>
            <a:pPr marL="342900" indent="-342900">
              <a:buAutoNum type="arabicPeriod"/>
            </a:pPr>
            <a:r>
              <a:rPr lang="en-GB" sz="1800" dirty="0"/>
              <a:t>What do you value in cooperating with me?</a:t>
            </a:r>
          </a:p>
          <a:p>
            <a:pPr marL="342900" indent="-342900">
              <a:buAutoNum type="arabicPeriod"/>
            </a:pPr>
            <a:r>
              <a:rPr lang="en-GB" sz="1800" dirty="0"/>
              <a:t>What do you sometimes dislike in cooperating </a:t>
            </a:r>
          </a:p>
          <a:p>
            <a:r>
              <a:rPr lang="en-GB" sz="1800" dirty="0"/>
              <a:t>       with me?</a:t>
            </a:r>
          </a:p>
        </p:txBody>
      </p:sp>
    </p:spTree>
    <p:extLst>
      <p:ext uri="{BB962C8B-B14F-4D97-AF65-F5344CB8AC3E}">
        <p14:creationId xmlns:p14="http://schemas.microsoft.com/office/powerpoint/2010/main" val="34056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10205-1154-FEB0-2F58-B5034DD56346}"/>
              </a:ext>
            </a:extLst>
          </p:cNvPr>
          <p:cNvSpPr>
            <a:spLocks noGrp="1"/>
          </p:cNvSpPr>
          <p:nvPr>
            <p:ph type="title"/>
          </p:nvPr>
        </p:nvSpPr>
        <p:spPr/>
        <p:txBody>
          <a:bodyPr/>
          <a:lstStyle/>
          <a:p>
            <a:r>
              <a:rPr lang="en-GB" dirty="0">
                <a:solidFill>
                  <a:srgbClr val="00A7A2"/>
                </a:solidFill>
              </a:rPr>
              <a:t>In the words of Frank Zappa </a:t>
            </a:r>
          </a:p>
        </p:txBody>
      </p:sp>
      <p:pic>
        <p:nvPicPr>
          <p:cNvPr id="1026" name="Picture 2">
            <a:extLst>
              <a:ext uri="{FF2B5EF4-FFF2-40B4-BE49-F238E27FC236}">
                <a16:creationId xmlns:a16="http://schemas.microsoft.com/office/drawing/2014/main" id="{51F854E4-D0C6-7A1D-DDE0-59E7BE956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518" y="19812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y mind is like a parachute...">
            <a:extLst>
              <a:ext uri="{FF2B5EF4-FFF2-40B4-BE49-F238E27FC236}">
                <a16:creationId xmlns:a16="http://schemas.microsoft.com/office/drawing/2014/main" id="{306CA18D-B9AA-F38E-9042-82B57F873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102197"/>
            <a:ext cx="5257800" cy="3850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084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D4B3-4B06-E625-87CA-B85E23E02063}"/>
              </a:ext>
            </a:extLst>
          </p:cNvPr>
          <p:cNvSpPr>
            <a:spLocks noGrp="1"/>
          </p:cNvSpPr>
          <p:nvPr>
            <p:ph type="title"/>
          </p:nvPr>
        </p:nvSpPr>
        <p:spPr/>
        <p:txBody>
          <a:bodyPr/>
          <a:lstStyle/>
          <a:p>
            <a:endParaRPr lang="en-GB"/>
          </a:p>
        </p:txBody>
      </p:sp>
      <p:pic>
        <p:nvPicPr>
          <p:cNvPr id="4" name="Picture 3" descr="A person with a parachute in the air&#10;&#10;Description automatically generated">
            <a:extLst>
              <a:ext uri="{FF2B5EF4-FFF2-40B4-BE49-F238E27FC236}">
                <a16:creationId xmlns:a16="http://schemas.microsoft.com/office/drawing/2014/main" id="{A53CB2F2-3CB5-154D-943D-3C1B483F4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69200" cy="5334000"/>
          </a:xfrm>
          <a:prstGeom prst="rect">
            <a:avLst/>
          </a:prstGeom>
        </p:spPr>
      </p:pic>
    </p:spTree>
    <p:extLst>
      <p:ext uri="{BB962C8B-B14F-4D97-AF65-F5344CB8AC3E}">
        <p14:creationId xmlns:p14="http://schemas.microsoft.com/office/powerpoint/2010/main" val="1847547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2DE06-12BD-B185-3E36-F6CA20371FE9}"/>
              </a:ext>
            </a:extLst>
          </p:cNvPr>
          <p:cNvSpPr>
            <a:spLocks noGrp="1"/>
          </p:cNvSpPr>
          <p:nvPr>
            <p:ph type="title"/>
          </p:nvPr>
        </p:nvSpPr>
        <p:spPr>
          <a:xfrm>
            <a:off x="415653" y="304800"/>
            <a:ext cx="6812280" cy="889000"/>
          </a:xfrm>
        </p:spPr>
        <p:txBody>
          <a:bodyPr/>
          <a:lstStyle/>
          <a:p>
            <a:r>
              <a:rPr lang="en-GB" dirty="0" err="1">
                <a:solidFill>
                  <a:srgbClr val="00A7A2"/>
                </a:solidFill>
              </a:rPr>
              <a:t>Frunobulax</a:t>
            </a:r>
            <a:r>
              <a:rPr lang="en-GB" dirty="0">
                <a:solidFill>
                  <a:srgbClr val="00A7A2"/>
                </a:solidFill>
              </a:rPr>
              <a:t>: the artist and the auditor</a:t>
            </a:r>
          </a:p>
        </p:txBody>
      </p:sp>
      <p:sp>
        <p:nvSpPr>
          <p:cNvPr id="3" name="Content Placeholder 2">
            <a:extLst>
              <a:ext uri="{FF2B5EF4-FFF2-40B4-BE49-F238E27FC236}">
                <a16:creationId xmlns:a16="http://schemas.microsoft.com/office/drawing/2014/main" id="{4DF3F86B-7ADA-49C9-4594-C3D0954A1B5C}"/>
              </a:ext>
            </a:extLst>
          </p:cNvPr>
          <p:cNvSpPr>
            <a:spLocks noGrp="1"/>
          </p:cNvSpPr>
          <p:nvPr>
            <p:ph idx="1"/>
          </p:nvPr>
        </p:nvSpPr>
        <p:spPr>
          <a:xfrm>
            <a:off x="378460" y="2209800"/>
            <a:ext cx="6812280" cy="2554994"/>
          </a:xfrm>
        </p:spPr>
        <p:txBody>
          <a:bodyPr/>
          <a:lstStyle/>
          <a:p>
            <a:r>
              <a:rPr lang="en-GB" dirty="0"/>
              <a:t>I need a volunteer artist and three judges that give feedback.</a:t>
            </a:r>
          </a:p>
          <a:p>
            <a:r>
              <a:rPr lang="en-GB" dirty="0"/>
              <a:t>The artist is requested to draw a “</a:t>
            </a:r>
            <a:r>
              <a:rPr lang="en-GB" dirty="0" err="1"/>
              <a:t>Frunobulax</a:t>
            </a:r>
            <a:r>
              <a:rPr lang="en-GB" dirty="0"/>
              <a:t>” in 5 minutes max.</a:t>
            </a:r>
          </a:p>
        </p:txBody>
      </p:sp>
    </p:spTree>
    <p:extLst>
      <p:ext uri="{BB962C8B-B14F-4D97-AF65-F5344CB8AC3E}">
        <p14:creationId xmlns:p14="http://schemas.microsoft.com/office/powerpoint/2010/main" val="16564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8D79-D812-747D-ADF7-1D61C3E0E50C}"/>
              </a:ext>
            </a:extLst>
          </p:cNvPr>
          <p:cNvSpPr>
            <a:spLocks noGrp="1"/>
          </p:cNvSpPr>
          <p:nvPr>
            <p:ph type="title"/>
          </p:nvPr>
        </p:nvSpPr>
        <p:spPr>
          <a:xfrm>
            <a:off x="378460" y="152400"/>
            <a:ext cx="6812280" cy="889000"/>
          </a:xfrm>
        </p:spPr>
        <p:txBody>
          <a:bodyPr/>
          <a:lstStyle/>
          <a:p>
            <a:r>
              <a:rPr lang="en-GB" dirty="0">
                <a:solidFill>
                  <a:srgbClr val="00A7A2"/>
                </a:solidFill>
              </a:rPr>
              <a:t>Judgment</a:t>
            </a:r>
          </a:p>
        </p:txBody>
      </p:sp>
      <p:sp>
        <p:nvSpPr>
          <p:cNvPr id="3" name="Content Placeholder 2">
            <a:extLst>
              <a:ext uri="{FF2B5EF4-FFF2-40B4-BE49-F238E27FC236}">
                <a16:creationId xmlns:a16="http://schemas.microsoft.com/office/drawing/2014/main" id="{EE31E4AA-604A-15D4-8361-9613E701B450}"/>
              </a:ext>
            </a:extLst>
          </p:cNvPr>
          <p:cNvSpPr>
            <a:spLocks noGrp="1"/>
          </p:cNvSpPr>
          <p:nvPr>
            <p:ph idx="1"/>
          </p:nvPr>
        </p:nvSpPr>
        <p:spPr>
          <a:xfrm>
            <a:off x="378460" y="906903"/>
            <a:ext cx="6812280" cy="3520193"/>
          </a:xfrm>
        </p:spPr>
        <p:txBody>
          <a:bodyPr/>
          <a:lstStyle/>
          <a:p>
            <a:r>
              <a:rPr lang="en-GB" dirty="0"/>
              <a:t>The feedback givers judge the quality of the drawing on four criteria (on score sheet, 0-25) and gives a total score (0-100):</a:t>
            </a:r>
          </a:p>
          <a:p>
            <a:pPr lvl="1"/>
            <a:r>
              <a:rPr lang="en-GB" dirty="0"/>
              <a:t>Technique</a:t>
            </a:r>
          </a:p>
          <a:p>
            <a:pPr lvl="1"/>
            <a:r>
              <a:rPr lang="en-GB" dirty="0"/>
              <a:t>Use of colours</a:t>
            </a:r>
          </a:p>
          <a:p>
            <a:pPr lvl="1"/>
            <a:r>
              <a:rPr lang="en-GB" dirty="0"/>
              <a:t>Creativity</a:t>
            </a:r>
          </a:p>
          <a:p>
            <a:pPr lvl="1"/>
            <a:r>
              <a:rPr lang="en-GB" dirty="0"/>
              <a:t>Emotional value</a:t>
            </a:r>
          </a:p>
        </p:txBody>
      </p:sp>
    </p:spTree>
    <p:extLst>
      <p:ext uri="{BB962C8B-B14F-4D97-AF65-F5344CB8AC3E}">
        <p14:creationId xmlns:p14="http://schemas.microsoft.com/office/powerpoint/2010/main" val="92595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131A-D38C-3A5B-C5E1-9FF7CF74FD0F}"/>
              </a:ext>
            </a:extLst>
          </p:cNvPr>
          <p:cNvSpPr>
            <a:spLocks noGrp="1"/>
          </p:cNvSpPr>
          <p:nvPr>
            <p:ph type="title"/>
          </p:nvPr>
        </p:nvSpPr>
        <p:spPr/>
        <p:txBody>
          <a:bodyPr/>
          <a:lstStyle/>
          <a:p>
            <a:r>
              <a:rPr lang="en-GB" dirty="0">
                <a:solidFill>
                  <a:srgbClr val="00A7A2"/>
                </a:solidFill>
              </a:rPr>
              <a:t>Presentation</a:t>
            </a:r>
          </a:p>
        </p:txBody>
      </p:sp>
      <p:sp>
        <p:nvSpPr>
          <p:cNvPr id="3" name="Content Placeholder 2">
            <a:extLst>
              <a:ext uri="{FF2B5EF4-FFF2-40B4-BE49-F238E27FC236}">
                <a16:creationId xmlns:a16="http://schemas.microsoft.com/office/drawing/2014/main" id="{D1C7A749-1FFF-EEE4-AA53-F60D41F003AC}"/>
              </a:ext>
            </a:extLst>
          </p:cNvPr>
          <p:cNvSpPr>
            <a:spLocks noGrp="1"/>
          </p:cNvSpPr>
          <p:nvPr>
            <p:ph idx="1"/>
          </p:nvPr>
        </p:nvSpPr>
        <p:spPr/>
        <p:txBody>
          <a:bodyPr/>
          <a:lstStyle/>
          <a:p>
            <a:r>
              <a:rPr lang="en-GB" dirty="0"/>
              <a:t>The feedback givers presents his or her findings to the artist.</a:t>
            </a:r>
          </a:p>
          <a:p>
            <a:endParaRPr lang="en-GB" dirty="0"/>
          </a:p>
          <a:p>
            <a:r>
              <a:rPr lang="en-GB" dirty="0"/>
              <a:t>How did this feel?</a:t>
            </a:r>
          </a:p>
          <a:p>
            <a:pPr lvl="1"/>
            <a:r>
              <a:rPr lang="en-GB" dirty="0"/>
              <a:t>Criteria clear    ???</a:t>
            </a:r>
          </a:p>
          <a:p>
            <a:pPr lvl="1"/>
            <a:r>
              <a:rPr lang="en-GB" dirty="0"/>
              <a:t>Circumstances ???</a:t>
            </a:r>
          </a:p>
        </p:txBody>
      </p:sp>
    </p:spTree>
    <p:extLst>
      <p:ext uri="{BB962C8B-B14F-4D97-AF65-F5344CB8AC3E}">
        <p14:creationId xmlns:p14="http://schemas.microsoft.com/office/powerpoint/2010/main" val="189012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CCC1-FD52-84F5-00C9-28FE86E6FC79}"/>
              </a:ext>
            </a:extLst>
          </p:cNvPr>
          <p:cNvSpPr>
            <a:spLocks noGrp="1"/>
          </p:cNvSpPr>
          <p:nvPr>
            <p:ph type="title"/>
          </p:nvPr>
        </p:nvSpPr>
        <p:spPr/>
        <p:txBody>
          <a:bodyPr/>
          <a:lstStyle/>
          <a:p>
            <a:r>
              <a:rPr lang="en-GB" dirty="0" err="1">
                <a:solidFill>
                  <a:srgbClr val="00A7A2"/>
                </a:solidFill>
              </a:rPr>
              <a:t>P.s.</a:t>
            </a:r>
            <a:r>
              <a:rPr lang="en-GB" dirty="0">
                <a:solidFill>
                  <a:srgbClr val="00A7A2"/>
                </a:solidFill>
              </a:rPr>
              <a:t> </a:t>
            </a:r>
            <a:r>
              <a:rPr lang="en-GB" dirty="0" err="1">
                <a:solidFill>
                  <a:srgbClr val="00A7A2"/>
                </a:solidFill>
              </a:rPr>
              <a:t>Frunobulax</a:t>
            </a:r>
            <a:endParaRPr lang="en-GB" dirty="0">
              <a:solidFill>
                <a:srgbClr val="00A7A2"/>
              </a:solidFill>
            </a:endParaRPr>
          </a:p>
        </p:txBody>
      </p:sp>
      <p:sp>
        <p:nvSpPr>
          <p:cNvPr id="3" name="Content Placeholder 2">
            <a:extLst>
              <a:ext uri="{FF2B5EF4-FFF2-40B4-BE49-F238E27FC236}">
                <a16:creationId xmlns:a16="http://schemas.microsoft.com/office/drawing/2014/main" id="{57D3B248-FF2F-E5CC-AA61-1E18AEE77994}"/>
              </a:ext>
            </a:extLst>
          </p:cNvPr>
          <p:cNvSpPr>
            <a:spLocks noGrp="1"/>
          </p:cNvSpPr>
          <p:nvPr>
            <p:ph idx="1"/>
          </p:nvPr>
        </p:nvSpPr>
        <p:spPr/>
        <p:txBody>
          <a:bodyPr/>
          <a:lstStyle/>
          <a:p>
            <a:r>
              <a:rPr lang="en-GB" sz="2400" dirty="0" err="1"/>
              <a:t>Frunobulax</a:t>
            </a:r>
            <a:r>
              <a:rPr lang="en-GB" sz="2400" dirty="0"/>
              <a:t> is mentioned</a:t>
            </a:r>
            <a:r>
              <a:rPr lang="en-GB" sz="2400" b="0" i="0" dirty="0">
                <a:solidFill>
                  <a:srgbClr val="202122"/>
                </a:solidFill>
                <a:effectLst/>
                <a:latin typeface="Arial" panose="020B0604020202020204" pitchFamily="34" charset="0"/>
              </a:rPr>
              <a:t> in a song called </a:t>
            </a:r>
            <a:r>
              <a:rPr lang="en-GB" sz="2400" b="0" i="0" dirty="0">
                <a:solidFill>
                  <a:srgbClr val="202122"/>
                </a:solidFill>
                <a:effectLst/>
                <a:latin typeface="Arial" panose="020B0604020202020204" pitchFamily="34" charset="0"/>
                <a:hlinkClick r:id="rId2"/>
              </a:rPr>
              <a:t>“</a:t>
            </a:r>
            <a:r>
              <a:rPr lang="en-GB" sz="2400" b="0" i="0" dirty="0" err="1">
                <a:solidFill>
                  <a:srgbClr val="202122"/>
                </a:solidFill>
                <a:effectLst/>
                <a:latin typeface="Arial" panose="020B0604020202020204" pitchFamily="34" charset="0"/>
                <a:hlinkClick r:id="rId2"/>
              </a:rPr>
              <a:t>Cheepnis</a:t>
            </a:r>
            <a:r>
              <a:rPr lang="en-GB" sz="2400" b="0" i="0" dirty="0">
                <a:solidFill>
                  <a:srgbClr val="202122"/>
                </a:solidFill>
                <a:effectLst/>
                <a:latin typeface="Arial" panose="020B0604020202020204" pitchFamily="34" charset="0"/>
                <a:hlinkClick r:id="rId2"/>
              </a:rPr>
              <a:t>”</a:t>
            </a:r>
            <a:r>
              <a:rPr lang="en-GB" sz="2400" dirty="0">
                <a:solidFill>
                  <a:srgbClr val="202122"/>
                </a:solidFill>
                <a:latin typeface="Arial" panose="020B0604020202020204" pitchFamily="34" charset="0"/>
                <a:hlinkClick r:id="rId2"/>
              </a:rPr>
              <a:t> </a:t>
            </a:r>
            <a:r>
              <a:rPr lang="en-GB" sz="2400" b="0" i="0" dirty="0">
                <a:solidFill>
                  <a:srgbClr val="202122"/>
                </a:solidFill>
                <a:effectLst/>
                <a:latin typeface="Arial" panose="020B0604020202020204" pitchFamily="34" charset="0"/>
              </a:rPr>
              <a:t>about monster movies by Frank Zappa (American composer, 1940-1993). The monster is named after Zappa’s pet dog </a:t>
            </a:r>
            <a:r>
              <a:rPr lang="en-GB" sz="2400" b="0" i="0" dirty="0" err="1">
                <a:solidFill>
                  <a:srgbClr val="202122"/>
                </a:solidFill>
                <a:effectLst/>
                <a:latin typeface="Arial" panose="020B0604020202020204" pitchFamily="34" charset="0"/>
              </a:rPr>
              <a:t>Fruney</a:t>
            </a:r>
            <a:r>
              <a:rPr lang="en-GB" sz="2400" b="0" i="0" dirty="0">
                <a:solidFill>
                  <a:srgbClr val="202122"/>
                </a:solidFill>
                <a:effectLst/>
                <a:latin typeface="Arial" panose="020B0604020202020204" pitchFamily="34" charset="0"/>
              </a:rPr>
              <a:t>.</a:t>
            </a:r>
            <a:endParaRPr lang="en-GB" sz="2400" dirty="0"/>
          </a:p>
        </p:txBody>
      </p:sp>
      <p:pic>
        <p:nvPicPr>
          <p:cNvPr id="4" name="Picture 2" descr="Zappa and dog (is it Dogess ?) Frank Zappa, Frank Vincent, Allman ...">
            <a:extLst>
              <a:ext uri="{FF2B5EF4-FFF2-40B4-BE49-F238E27FC236}">
                <a16:creationId xmlns:a16="http://schemas.microsoft.com/office/drawing/2014/main" id="{874D9D35-96A5-351F-B297-49976805A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3093408"/>
            <a:ext cx="164979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70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95B2-2EBE-92D4-A787-1049C3275A73}"/>
              </a:ext>
            </a:extLst>
          </p:cNvPr>
          <p:cNvSpPr>
            <a:spLocks noGrp="1"/>
          </p:cNvSpPr>
          <p:nvPr>
            <p:ph type="title"/>
          </p:nvPr>
        </p:nvSpPr>
        <p:spPr/>
        <p:txBody>
          <a:bodyPr/>
          <a:lstStyle/>
          <a:p>
            <a:r>
              <a:rPr lang="en-GB" dirty="0">
                <a:solidFill>
                  <a:srgbClr val="00A7A2"/>
                </a:solidFill>
              </a:rPr>
              <a:t>But first: You</a:t>
            </a:r>
          </a:p>
        </p:txBody>
      </p:sp>
      <p:sp>
        <p:nvSpPr>
          <p:cNvPr id="3" name="Content Placeholder 2">
            <a:extLst>
              <a:ext uri="{FF2B5EF4-FFF2-40B4-BE49-F238E27FC236}">
                <a16:creationId xmlns:a16="http://schemas.microsoft.com/office/drawing/2014/main" id="{C61190B5-4032-A2C6-67C2-3250A4755940}"/>
              </a:ext>
            </a:extLst>
          </p:cNvPr>
          <p:cNvSpPr>
            <a:spLocks noGrp="1"/>
          </p:cNvSpPr>
          <p:nvPr>
            <p:ph idx="1"/>
          </p:nvPr>
        </p:nvSpPr>
        <p:spPr/>
        <p:txBody>
          <a:bodyPr/>
          <a:lstStyle/>
          <a:p>
            <a:r>
              <a:rPr lang="en-GB" dirty="0"/>
              <a:t>Name, function</a:t>
            </a:r>
          </a:p>
          <a:p>
            <a:r>
              <a:rPr lang="en-GB" dirty="0"/>
              <a:t>Expectations</a:t>
            </a:r>
          </a:p>
          <a:p>
            <a:r>
              <a:rPr lang="en-GB" dirty="0"/>
              <a:t>Fears</a:t>
            </a:r>
          </a:p>
          <a:p>
            <a:endParaRPr lang="en-GB" dirty="0"/>
          </a:p>
          <a:p>
            <a:r>
              <a:rPr lang="en-GB" dirty="0"/>
              <a:t>What is the best feedback you ever had from a colleague or supervisor?</a:t>
            </a:r>
          </a:p>
          <a:p>
            <a:endParaRPr lang="en-GB" dirty="0"/>
          </a:p>
          <a:p>
            <a:endParaRPr lang="en-GB" dirty="0"/>
          </a:p>
        </p:txBody>
      </p:sp>
    </p:spTree>
    <p:extLst>
      <p:ext uri="{BB962C8B-B14F-4D97-AF65-F5344CB8AC3E}">
        <p14:creationId xmlns:p14="http://schemas.microsoft.com/office/powerpoint/2010/main" val="420916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F7C4-8068-3406-5784-662763107AC3}"/>
              </a:ext>
            </a:extLst>
          </p:cNvPr>
          <p:cNvSpPr>
            <a:spLocks noGrp="1"/>
          </p:cNvSpPr>
          <p:nvPr>
            <p:ph type="title"/>
          </p:nvPr>
        </p:nvSpPr>
        <p:spPr/>
        <p:txBody>
          <a:bodyPr/>
          <a:lstStyle/>
          <a:p>
            <a:r>
              <a:rPr lang="en-GB" dirty="0">
                <a:solidFill>
                  <a:srgbClr val="00A7A2"/>
                </a:solidFill>
              </a:rPr>
              <a:t>How ChatGPT draws the </a:t>
            </a:r>
            <a:r>
              <a:rPr lang="en-GB" dirty="0" err="1">
                <a:solidFill>
                  <a:srgbClr val="00A7A2"/>
                </a:solidFill>
              </a:rPr>
              <a:t>Frunobulax</a:t>
            </a:r>
            <a:r>
              <a:rPr lang="en-GB" dirty="0">
                <a:solidFill>
                  <a:srgbClr val="00A7A2"/>
                </a:solidFill>
              </a:rPr>
              <a:t> </a:t>
            </a:r>
          </a:p>
        </p:txBody>
      </p:sp>
      <p:pic>
        <p:nvPicPr>
          <p:cNvPr id="4" name="Picture 3" descr="A furry toy monster in a city&#10;&#10;Description automatically generated">
            <a:extLst>
              <a:ext uri="{FF2B5EF4-FFF2-40B4-BE49-F238E27FC236}">
                <a16:creationId xmlns:a16="http://schemas.microsoft.com/office/drawing/2014/main" id="{1A0682F5-7DB5-D3C2-D463-7A9347CE3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622" y="1803776"/>
            <a:ext cx="2719064" cy="3362829"/>
          </a:xfrm>
          <a:prstGeom prst="rect">
            <a:avLst/>
          </a:prstGeom>
        </p:spPr>
      </p:pic>
      <p:pic>
        <p:nvPicPr>
          <p:cNvPr id="6" name="Picture 5" descr="A screenshot of a cartoon monster&#10;&#10;Description automatically generated">
            <a:extLst>
              <a:ext uri="{FF2B5EF4-FFF2-40B4-BE49-F238E27FC236}">
                <a16:creationId xmlns:a16="http://schemas.microsoft.com/office/drawing/2014/main" id="{06064629-39C3-87E5-84B1-1B0074BFE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062" y="1803775"/>
            <a:ext cx="2448560" cy="3362829"/>
          </a:xfrm>
          <a:prstGeom prst="rect">
            <a:avLst/>
          </a:prstGeom>
        </p:spPr>
      </p:pic>
      <p:pic>
        <p:nvPicPr>
          <p:cNvPr id="5" name="Picture 4" descr="A black monster with sharp claws and sharp claws&#10;&#10;Description automatically generated">
            <a:extLst>
              <a:ext uri="{FF2B5EF4-FFF2-40B4-BE49-F238E27FC236}">
                <a16:creationId xmlns:a16="http://schemas.microsoft.com/office/drawing/2014/main" id="{EBB555B0-1A2D-4ACA-807A-F34D249D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03774"/>
            <a:ext cx="2387062" cy="3530226"/>
          </a:xfrm>
          <a:prstGeom prst="rect">
            <a:avLst/>
          </a:prstGeom>
        </p:spPr>
      </p:pic>
    </p:spTree>
    <p:extLst>
      <p:ext uri="{BB962C8B-B14F-4D97-AF65-F5344CB8AC3E}">
        <p14:creationId xmlns:p14="http://schemas.microsoft.com/office/powerpoint/2010/main" val="766771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B83D3-016C-8DBC-E9B2-AF197B50F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C4836B-DD2B-651A-86B2-53E71D2287BE}"/>
              </a:ext>
            </a:extLst>
          </p:cNvPr>
          <p:cNvSpPr>
            <a:spLocks noGrp="1"/>
          </p:cNvSpPr>
          <p:nvPr>
            <p:ph type="title"/>
          </p:nvPr>
        </p:nvSpPr>
        <p:spPr/>
        <p:txBody>
          <a:bodyPr/>
          <a:lstStyle/>
          <a:p>
            <a:r>
              <a:rPr lang="en-GB" dirty="0">
                <a:solidFill>
                  <a:srgbClr val="00A7A2"/>
                </a:solidFill>
              </a:rPr>
              <a:t>The take away?</a:t>
            </a:r>
          </a:p>
        </p:txBody>
      </p:sp>
      <p:sp>
        <p:nvSpPr>
          <p:cNvPr id="3" name="Content Placeholder 2">
            <a:extLst>
              <a:ext uri="{FF2B5EF4-FFF2-40B4-BE49-F238E27FC236}">
                <a16:creationId xmlns:a16="http://schemas.microsoft.com/office/drawing/2014/main" id="{60285997-D0C3-21B9-90EC-3197519C1F62}"/>
              </a:ext>
            </a:extLst>
          </p:cNvPr>
          <p:cNvSpPr>
            <a:spLocks noGrp="1"/>
          </p:cNvSpPr>
          <p:nvPr>
            <p:ph idx="1"/>
          </p:nvPr>
        </p:nvSpPr>
        <p:spPr/>
        <p:txBody>
          <a:bodyPr/>
          <a:lstStyle/>
          <a:p>
            <a:pPr marL="0" indent="0">
              <a:buNone/>
            </a:pPr>
            <a:endParaRPr lang="en-GB" dirty="0"/>
          </a:p>
          <a:p>
            <a:pPr marL="514350" indent="-514350">
              <a:buAutoNum type="arabicPeriod"/>
            </a:pPr>
            <a:r>
              <a:rPr lang="en-GB" dirty="0"/>
              <a:t>Create the circumstances for quality;</a:t>
            </a:r>
          </a:p>
          <a:p>
            <a:pPr marL="514350" indent="-514350">
              <a:buAutoNum type="arabicPeriod"/>
            </a:pPr>
            <a:r>
              <a:rPr lang="en-GB" dirty="0"/>
              <a:t>Be clear about the criteria for what is right and wrong.</a:t>
            </a:r>
          </a:p>
          <a:p>
            <a:pPr marL="0" indent="0">
              <a:buNone/>
            </a:pPr>
            <a:endParaRPr lang="en-GB" dirty="0"/>
          </a:p>
        </p:txBody>
      </p:sp>
    </p:spTree>
    <p:extLst>
      <p:ext uri="{BB962C8B-B14F-4D97-AF65-F5344CB8AC3E}">
        <p14:creationId xmlns:p14="http://schemas.microsoft.com/office/powerpoint/2010/main" val="316354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9EA3F-D8B6-AFD9-6DF2-A39794773316}"/>
              </a:ext>
            </a:extLst>
          </p:cNvPr>
          <p:cNvSpPr>
            <a:spLocks noGrp="1"/>
          </p:cNvSpPr>
          <p:nvPr>
            <p:ph type="title"/>
          </p:nvPr>
        </p:nvSpPr>
        <p:spPr/>
        <p:txBody>
          <a:bodyPr/>
          <a:lstStyle/>
          <a:p>
            <a:r>
              <a:rPr lang="en-GB" dirty="0">
                <a:solidFill>
                  <a:srgbClr val="00A7A2"/>
                </a:solidFill>
              </a:rPr>
              <a:t>The take away?</a:t>
            </a:r>
          </a:p>
        </p:txBody>
      </p:sp>
      <p:sp>
        <p:nvSpPr>
          <p:cNvPr id="3" name="Content Placeholder 2">
            <a:extLst>
              <a:ext uri="{FF2B5EF4-FFF2-40B4-BE49-F238E27FC236}">
                <a16:creationId xmlns:a16="http://schemas.microsoft.com/office/drawing/2014/main" id="{C2CD2180-0AF7-1C27-5C65-0AC964F722D8}"/>
              </a:ext>
            </a:extLst>
          </p:cNvPr>
          <p:cNvSpPr>
            <a:spLocks noGrp="1"/>
          </p:cNvSpPr>
          <p:nvPr>
            <p:ph idx="1"/>
          </p:nvPr>
        </p:nvSpPr>
        <p:spPr/>
        <p:txBody>
          <a:bodyPr/>
          <a:lstStyle/>
          <a:p>
            <a:pPr marL="0" indent="0">
              <a:buNone/>
            </a:pPr>
            <a:endParaRPr lang="en-GB" dirty="0"/>
          </a:p>
          <a:p>
            <a:pPr marL="0" indent="0">
              <a:buNone/>
            </a:pPr>
            <a:r>
              <a:rPr lang="en-GB" dirty="0"/>
              <a:t>Often not the individual is to </a:t>
            </a:r>
            <a:r>
              <a:rPr lang="en-GB" dirty="0" err="1"/>
              <a:t>blame,but</a:t>
            </a:r>
            <a:r>
              <a:rPr lang="en-GB" dirty="0"/>
              <a:t> the system / the organisation.</a:t>
            </a:r>
          </a:p>
          <a:p>
            <a:pPr marL="0" indent="0">
              <a:buNone/>
            </a:pPr>
            <a:endParaRPr lang="en-GB" dirty="0"/>
          </a:p>
          <a:p>
            <a:pPr marL="0" indent="0">
              <a:buNone/>
            </a:pPr>
            <a:r>
              <a:rPr lang="en-GB" dirty="0"/>
              <a:t>But from now, we focus on person-to-person feedback</a:t>
            </a:r>
          </a:p>
        </p:txBody>
      </p:sp>
    </p:spTree>
    <p:extLst>
      <p:ext uri="{BB962C8B-B14F-4D97-AF65-F5344CB8AC3E}">
        <p14:creationId xmlns:p14="http://schemas.microsoft.com/office/powerpoint/2010/main" val="2482626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B381-53D6-255A-EC63-54E7F3D4DCFB}"/>
              </a:ext>
            </a:extLst>
          </p:cNvPr>
          <p:cNvSpPr>
            <a:spLocks noGrp="1"/>
          </p:cNvSpPr>
          <p:nvPr>
            <p:ph type="title"/>
          </p:nvPr>
        </p:nvSpPr>
        <p:spPr>
          <a:xfrm>
            <a:off x="584200" y="388258"/>
            <a:ext cx="6812280" cy="889000"/>
          </a:xfrm>
        </p:spPr>
        <p:txBody>
          <a:bodyPr/>
          <a:lstStyle/>
          <a:p>
            <a:r>
              <a:rPr lang="en-GB" sz="3600" dirty="0">
                <a:solidFill>
                  <a:srgbClr val="00A7A2"/>
                </a:solidFill>
              </a:rPr>
              <a:t>2. What is feedback and how to?</a:t>
            </a:r>
            <a:br>
              <a:rPr lang="en-GB" sz="3600" dirty="0">
                <a:solidFill>
                  <a:srgbClr val="00A7A2"/>
                </a:solidFill>
              </a:rPr>
            </a:br>
            <a:endParaRPr lang="en-GB" sz="3600" dirty="0">
              <a:solidFill>
                <a:srgbClr val="00A7A2"/>
              </a:solidFill>
            </a:endParaRPr>
          </a:p>
        </p:txBody>
      </p:sp>
      <p:sp>
        <p:nvSpPr>
          <p:cNvPr id="3" name="Content Placeholder 2">
            <a:extLst>
              <a:ext uri="{FF2B5EF4-FFF2-40B4-BE49-F238E27FC236}">
                <a16:creationId xmlns:a16="http://schemas.microsoft.com/office/drawing/2014/main" id="{95B14E85-2874-28B2-BBB0-CF74DC5B631A}"/>
              </a:ext>
            </a:extLst>
          </p:cNvPr>
          <p:cNvSpPr>
            <a:spLocks noGrp="1"/>
          </p:cNvSpPr>
          <p:nvPr>
            <p:ph idx="1"/>
          </p:nvPr>
        </p:nvSpPr>
        <p:spPr/>
        <p:txBody>
          <a:bodyPr/>
          <a:lstStyle/>
          <a:p>
            <a:pPr marL="0" indent="0">
              <a:buNone/>
            </a:pPr>
            <a:r>
              <a:rPr lang="en-GB" dirty="0"/>
              <a:t>2.1. What is feedback</a:t>
            </a:r>
          </a:p>
          <a:p>
            <a:pPr marL="0" indent="0">
              <a:buNone/>
            </a:pPr>
            <a:r>
              <a:rPr lang="en-GB" dirty="0"/>
              <a:t>2.2.  How to?</a:t>
            </a:r>
          </a:p>
          <a:p>
            <a:pPr marL="0" indent="0">
              <a:buNone/>
            </a:pPr>
            <a:r>
              <a:rPr lang="en-GB" dirty="0"/>
              <a:t>	2.2.1. Do’s and </a:t>
            </a:r>
            <a:r>
              <a:rPr lang="en-GB" dirty="0" err="1"/>
              <a:t>don’t’s</a:t>
            </a:r>
            <a:r>
              <a:rPr lang="en-GB" dirty="0"/>
              <a:t> giving</a:t>
            </a:r>
          </a:p>
          <a:p>
            <a:pPr marL="0" indent="0">
              <a:buNone/>
            </a:pPr>
            <a:r>
              <a:rPr lang="en-GB" dirty="0"/>
              <a:t>	2.2.2. Two feedback instruments</a:t>
            </a:r>
          </a:p>
          <a:p>
            <a:pPr marL="0" indent="0">
              <a:buNone/>
            </a:pPr>
            <a:r>
              <a:rPr lang="en-GB" dirty="0"/>
              <a:t>	2.2.3. Do’s and </a:t>
            </a:r>
            <a:r>
              <a:rPr lang="en-GB" dirty="0" err="1"/>
              <a:t>don’t’s</a:t>
            </a:r>
            <a:r>
              <a:rPr lang="en-GB" dirty="0"/>
              <a:t> receiving</a:t>
            </a:r>
          </a:p>
          <a:p>
            <a:endParaRPr lang="en-GB" dirty="0"/>
          </a:p>
        </p:txBody>
      </p:sp>
    </p:spTree>
    <p:extLst>
      <p:ext uri="{BB962C8B-B14F-4D97-AF65-F5344CB8AC3E}">
        <p14:creationId xmlns:p14="http://schemas.microsoft.com/office/powerpoint/2010/main" val="89569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B202B-9DA4-71BB-EB02-6F63915DF8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C04F2D-66E8-219C-FFF3-3B67581526D0}"/>
              </a:ext>
            </a:extLst>
          </p:cNvPr>
          <p:cNvSpPr>
            <a:spLocks noGrp="1"/>
          </p:cNvSpPr>
          <p:nvPr>
            <p:ph type="title"/>
          </p:nvPr>
        </p:nvSpPr>
        <p:spPr/>
        <p:txBody>
          <a:bodyPr/>
          <a:lstStyle/>
          <a:p>
            <a:r>
              <a:rPr lang="en-GB" dirty="0">
                <a:solidFill>
                  <a:srgbClr val="00A7A2"/>
                </a:solidFill>
              </a:rPr>
              <a:t>2.1. What is feedback?</a:t>
            </a:r>
          </a:p>
        </p:txBody>
      </p:sp>
      <p:pic>
        <p:nvPicPr>
          <p:cNvPr id="3" name="Feedback Song">
            <a:hlinkClick r:id="" action="ppaction://media"/>
            <a:extLst>
              <a:ext uri="{FF2B5EF4-FFF2-40B4-BE49-F238E27FC236}">
                <a16:creationId xmlns:a16="http://schemas.microsoft.com/office/drawing/2014/main" id="{680F66D7-AD6E-9257-A79F-54174C23564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5638" y="1244600"/>
            <a:ext cx="6256337" cy="3519488"/>
          </a:xfrm>
        </p:spPr>
      </p:pic>
    </p:spTree>
    <p:extLst>
      <p:ext uri="{BB962C8B-B14F-4D97-AF65-F5344CB8AC3E}">
        <p14:creationId xmlns:p14="http://schemas.microsoft.com/office/powerpoint/2010/main" val="277866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2DE77-57C6-A270-0C1C-17626F1FFC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3DCD24-A151-00CB-8466-60C0D5B05030}"/>
              </a:ext>
            </a:extLst>
          </p:cNvPr>
          <p:cNvSpPr>
            <a:spLocks noGrp="1"/>
          </p:cNvSpPr>
          <p:nvPr>
            <p:ph type="title"/>
          </p:nvPr>
        </p:nvSpPr>
        <p:spPr/>
        <p:txBody>
          <a:bodyPr/>
          <a:lstStyle/>
          <a:p>
            <a:r>
              <a:rPr lang="en-GB" b="1" dirty="0">
                <a:solidFill>
                  <a:srgbClr val="0FCBC2"/>
                </a:solidFill>
              </a:rPr>
              <a:t> </a:t>
            </a:r>
            <a:r>
              <a:rPr lang="en-GB" dirty="0">
                <a:solidFill>
                  <a:srgbClr val="00A7A2"/>
                </a:solidFill>
              </a:rPr>
              <a:t>What is feedback?</a:t>
            </a:r>
          </a:p>
        </p:txBody>
      </p:sp>
      <p:sp>
        <p:nvSpPr>
          <p:cNvPr id="4" name="Rechthoek 3">
            <a:extLst>
              <a:ext uri="{FF2B5EF4-FFF2-40B4-BE49-F238E27FC236}">
                <a16:creationId xmlns:a16="http://schemas.microsoft.com/office/drawing/2014/main" id="{17C5C08F-38D3-B1EB-502A-98F4257B0058}"/>
              </a:ext>
            </a:extLst>
          </p:cNvPr>
          <p:cNvSpPr/>
          <p:nvPr/>
        </p:nvSpPr>
        <p:spPr>
          <a:xfrm>
            <a:off x="889000" y="1600200"/>
            <a:ext cx="4864100" cy="2308324"/>
          </a:xfrm>
          <a:prstGeom prst="rect">
            <a:avLst/>
          </a:prstGeom>
        </p:spPr>
        <p:txBody>
          <a:bodyPr wrap="square">
            <a:spAutoFit/>
          </a:bodyPr>
          <a:lstStyle/>
          <a:p>
            <a:r>
              <a:rPr lang="en-GB" dirty="0"/>
              <a:t>Feedback is the information sent to an individual or a group about its prior </a:t>
            </a:r>
            <a:r>
              <a:rPr lang="en-GB" dirty="0" err="1"/>
              <a:t>behavior</a:t>
            </a:r>
            <a:r>
              <a:rPr lang="en-GB" dirty="0"/>
              <a:t> so that the one may adjust its current and future </a:t>
            </a:r>
            <a:r>
              <a:rPr lang="en-GB" dirty="0" err="1"/>
              <a:t>behavior</a:t>
            </a:r>
            <a:r>
              <a:rPr lang="en-GB" dirty="0"/>
              <a:t> to achieve the desired result.</a:t>
            </a:r>
          </a:p>
          <a:p>
            <a:endParaRPr lang="en-GB" dirty="0"/>
          </a:p>
          <a:p>
            <a:r>
              <a:rPr lang="en-GB" dirty="0"/>
              <a:t>The objective is for the other to learn!!!! </a:t>
            </a:r>
          </a:p>
          <a:p>
            <a:r>
              <a:rPr lang="en-GB" b="1" dirty="0"/>
              <a:t>For the sake of ‘growth’. </a:t>
            </a:r>
          </a:p>
          <a:p>
            <a:r>
              <a:rPr lang="en-GB" b="1" dirty="0"/>
              <a:t>Not blame, punish, harass….</a:t>
            </a:r>
          </a:p>
        </p:txBody>
      </p:sp>
    </p:spTree>
    <p:extLst>
      <p:ext uri="{BB962C8B-B14F-4D97-AF65-F5344CB8AC3E}">
        <p14:creationId xmlns:p14="http://schemas.microsoft.com/office/powerpoint/2010/main" val="2860165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71CF8-0501-A12F-733E-566F0D4754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1E95CB-09F2-AD76-99BB-AA1058F919C8}"/>
              </a:ext>
            </a:extLst>
          </p:cNvPr>
          <p:cNvSpPr>
            <a:spLocks noGrp="1"/>
          </p:cNvSpPr>
          <p:nvPr>
            <p:ph type="title"/>
          </p:nvPr>
        </p:nvSpPr>
        <p:spPr>
          <a:xfrm>
            <a:off x="660400" y="392906"/>
            <a:ext cx="6812280" cy="1131094"/>
          </a:xfrm>
        </p:spPr>
        <p:txBody>
          <a:bodyPr/>
          <a:lstStyle/>
          <a:p>
            <a:r>
              <a:rPr lang="en-NL" sz="3600" dirty="0">
                <a:solidFill>
                  <a:srgbClr val="00A7A2"/>
                </a:solidFill>
              </a:rPr>
              <a:t>P to P feedback = Communication</a:t>
            </a:r>
          </a:p>
        </p:txBody>
      </p:sp>
      <p:pic>
        <p:nvPicPr>
          <p:cNvPr id="7170" name="Picture 2" descr="Communication Model">
            <a:extLst>
              <a:ext uri="{FF2B5EF4-FFF2-40B4-BE49-F238E27FC236}">
                <a16:creationId xmlns:a16="http://schemas.microsoft.com/office/drawing/2014/main" id="{0351CCE9-8300-8704-F99E-5659E492CA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825" y="1300956"/>
            <a:ext cx="6813550" cy="340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135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22DBC0AD-FA1D-BEF0-B26E-8D8C1C4368E1}"/>
              </a:ext>
            </a:extLst>
          </p:cNvPr>
          <p:cNvSpPr/>
          <p:nvPr/>
        </p:nvSpPr>
        <p:spPr>
          <a:xfrm>
            <a:off x="1270000" y="990600"/>
            <a:ext cx="5334000" cy="27432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noFill/>
            </a:endParaRPr>
          </a:p>
        </p:txBody>
      </p:sp>
      <p:pic>
        <p:nvPicPr>
          <p:cNvPr id="6" name="Content Placeholder 5" descr="Confused person with solid fill">
            <a:extLst>
              <a:ext uri="{FF2B5EF4-FFF2-40B4-BE49-F238E27FC236}">
                <a16:creationId xmlns:a16="http://schemas.microsoft.com/office/drawing/2014/main" id="{5CAF4C56-76E8-1B23-7ADD-F3FC7D30EB3F}"/>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51000" y="1788160"/>
            <a:ext cx="914400" cy="914400"/>
          </a:xfrm>
        </p:spPr>
      </p:pic>
      <p:pic>
        <p:nvPicPr>
          <p:cNvPr id="7" name="Content Placeholder 5" descr="Confused person with solid fill">
            <a:extLst>
              <a:ext uri="{FF2B5EF4-FFF2-40B4-BE49-F238E27FC236}">
                <a16:creationId xmlns:a16="http://schemas.microsoft.com/office/drawing/2014/main" id="{DF58BF1B-98FA-19A6-00C2-0DC8DB8FAC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2400" y="1788160"/>
            <a:ext cx="914400" cy="914400"/>
          </a:xfrm>
          <a:prstGeom prst="rect">
            <a:avLst/>
          </a:prstGeom>
        </p:spPr>
      </p:pic>
      <p:cxnSp>
        <p:nvCxnSpPr>
          <p:cNvPr id="9" name="Straight Arrow Connector 8">
            <a:extLst>
              <a:ext uri="{FF2B5EF4-FFF2-40B4-BE49-F238E27FC236}">
                <a16:creationId xmlns:a16="http://schemas.microsoft.com/office/drawing/2014/main" id="{6E745E56-49EB-1B41-AC16-95FA981114DD}"/>
              </a:ext>
            </a:extLst>
          </p:cNvPr>
          <p:cNvCxnSpPr/>
          <p:nvPr/>
        </p:nvCxnSpPr>
        <p:spPr>
          <a:xfrm>
            <a:off x="2547158" y="2255520"/>
            <a:ext cx="457200"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0" name="Straight Arrow Connector 9">
            <a:extLst>
              <a:ext uri="{FF2B5EF4-FFF2-40B4-BE49-F238E27FC236}">
                <a16:creationId xmlns:a16="http://schemas.microsoft.com/office/drawing/2014/main" id="{C9D36E08-9A8A-CA72-4020-74D709DD1B92}"/>
              </a:ext>
            </a:extLst>
          </p:cNvPr>
          <p:cNvCxnSpPr/>
          <p:nvPr/>
        </p:nvCxnSpPr>
        <p:spPr>
          <a:xfrm>
            <a:off x="4699000" y="2235200"/>
            <a:ext cx="457200"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12" name="Graphic 11" descr="Send with solid fill">
            <a:extLst>
              <a:ext uri="{FF2B5EF4-FFF2-40B4-BE49-F238E27FC236}">
                <a16:creationId xmlns:a16="http://schemas.microsoft.com/office/drawing/2014/main" id="{90080849-ACAC-5DB6-8A16-82434A703C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5315" y="1788160"/>
            <a:ext cx="914400" cy="914400"/>
          </a:xfrm>
          <a:prstGeom prst="rect">
            <a:avLst/>
          </a:prstGeom>
        </p:spPr>
      </p:pic>
      <p:sp>
        <p:nvSpPr>
          <p:cNvPr id="13" name="TextBox 12">
            <a:extLst>
              <a:ext uri="{FF2B5EF4-FFF2-40B4-BE49-F238E27FC236}">
                <a16:creationId xmlns:a16="http://schemas.microsoft.com/office/drawing/2014/main" id="{92CCB7A8-298C-EB59-4811-092E30039555}"/>
              </a:ext>
            </a:extLst>
          </p:cNvPr>
          <p:cNvSpPr txBox="1"/>
          <p:nvPr/>
        </p:nvSpPr>
        <p:spPr>
          <a:xfrm>
            <a:off x="3408680" y="1418828"/>
            <a:ext cx="1009892" cy="369332"/>
          </a:xfrm>
          <a:prstGeom prst="rect">
            <a:avLst/>
          </a:prstGeom>
          <a:noFill/>
        </p:spPr>
        <p:txBody>
          <a:bodyPr wrap="none" rtlCol="0">
            <a:spAutoFit/>
          </a:bodyPr>
          <a:lstStyle/>
          <a:p>
            <a:r>
              <a:rPr lang="en-NL" dirty="0"/>
              <a:t>Message</a:t>
            </a:r>
          </a:p>
        </p:txBody>
      </p:sp>
      <p:sp>
        <p:nvSpPr>
          <p:cNvPr id="14" name="TextBox 13">
            <a:extLst>
              <a:ext uri="{FF2B5EF4-FFF2-40B4-BE49-F238E27FC236}">
                <a16:creationId xmlns:a16="http://schemas.microsoft.com/office/drawing/2014/main" id="{DAB6D978-CA76-0FF7-E2C4-09762DC78439}"/>
              </a:ext>
            </a:extLst>
          </p:cNvPr>
          <p:cNvSpPr txBox="1"/>
          <p:nvPr/>
        </p:nvSpPr>
        <p:spPr>
          <a:xfrm>
            <a:off x="2775758" y="2887226"/>
            <a:ext cx="2553841" cy="369332"/>
          </a:xfrm>
          <a:prstGeom prst="rect">
            <a:avLst/>
          </a:prstGeom>
          <a:noFill/>
        </p:spPr>
        <p:txBody>
          <a:bodyPr wrap="none" rtlCol="0">
            <a:spAutoFit/>
          </a:bodyPr>
          <a:lstStyle/>
          <a:p>
            <a:r>
              <a:rPr lang="en-GB" dirty="0"/>
              <a:t>C</a:t>
            </a:r>
            <a:r>
              <a:rPr lang="en-NL" dirty="0"/>
              <a:t>ontent and Relationship</a:t>
            </a:r>
          </a:p>
        </p:txBody>
      </p:sp>
      <p:cxnSp>
        <p:nvCxnSpPr>
          <p:cNvPr id="16" name="Straight Arrow Connector 15">
            <a:extLst>
              <a:ext uri="{FF2B5EF4-FFF2-40B4-BE49-F238E27FC236}">
                <a16:creationId xmlns:a16="http://schemas.microsoft.com/office/drawing/2014/main" id="{7B7179D7-2194-2157-7948-A33B54D52506}"/>
              </a:ext>
            </a:extLst>
          </p:cNvPr>
          <p:cNvCxnSpPr/>
          <p:nvPr/>
        </p:nvCxnSpPr>
        <p:spPr>
          <a:xfrm flipH="1">
            <a:off x="3251200" y="2590800"/>
            <a:ext cx="228600" cy="22860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7" name="Straight Arrow Connector 16">
            <a:extLst>
              <a:ext uri="{FF2B5EF4-FFF2-40B4-BE49-F238E27FC236}">
                <a16:creationId xmlns:a16="http://schemas.microsoft.com/office/drawing/2014/main" id="{53A5C45F-C65B-F348-570D-D2F64DF3952C}"/>
              </a:ext>
            </a:extLst>
          </p:cNvPr>
          <p:cNvCxnSpPr>
            <a:cxnSpLocks/>
          </p:cNvCxnSpPr>
          <p:nvPr/>
        </p:nvCxnSpPr>
        <p:spPr>
          <a:xfrm>
            <a:off x="4216055" y="2609919"/>
            <a:ext cx="175605" cy="209481"/>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1" name="TextBox 20">
            <a:extLst>
              <a:ext uri="{FF2B5EF4-FFF2-40B4-BE49-F238E27FC236}">
                <a16:creationId xmlns:a16="http://schemas.microsoft.com/office/drawing/2014/main" id="{6D02AF84-C2A2-A8E4-A157-822C0FF06BBD}"/>
              </a:ext>
            </a:extLst>
          </p:cNvPr>
          <p:cNvSpPr txBox="1"/>
          <p:nvPr/>
        </p:nvSpPr>
        <p:spPr>
          <a:xfrm>
            <a:off x="3365500" y="538818"/>
            <a:ext cx="913070" cy="369332"/>
          </a:xfrm>
          <a:prstGeom prst="rect">
            <a:avLst/>
          </a:prstGeom>
          <a:noFill/>
        </p:spPr>
        <p:txBody>
          <a:bodyPr wrap="none" rtlCol="0">
            <a:spAutoFit/>
          </a:bodyPr>
          <a:lstStyle/>
          <a:p>
            <a:r>
              <a:rPr lang="en-NL" dirty="0"/>
              <a:t>Context</a:t>
            </a:r>
          </a:p>
        </p:txBody>
      </p:sp>
    </p:spTree>
    <p:extLst>
      <p:ext uri="{BB962C8B-B14F-4D97-AF65-F5344CB8AC3E}">
        <p14:creationId xmlns:p14="http://schemas.microsoft.com/office/powerpoint/2010/main" val="394411181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el 1">
            <a:extLst>
              <a:ext uri="{FF2B5EF4-FFF2-40B4-BE49-F238E27FC236}">
                <a16:creationId xmlns:a16="http://schemas.microsoft.com/office/drawing/2014/main" id="{FAEAEFC1-1760-F3DD-9672-1346A6A6F0A5}"/>
              </a:ext>
            </a:extLst>
          </p:cNvPr>
          <p:cNvSpPr>
            <a:spLocks noGrp="1"/>
          </p:cNvSpPr>
          <p:nvPr>
            <p:ph type="title"/>
          </p:nvPr>
        </p:nvSpPr>
        <p:spPr>
          <a:xfrm>
            <a:off x="1955800" y="312438"/>
            <a:ext cx="4405489" cy="889000"/>
          </a:xfrm>
        </p:spPr>
        <p:txBody>
          <a:bodyPr/>
          <a:lstStyle/>
          <a:p>
            <a:pPr algn="l"/>
            <a:r>
              <a:rPr lang="nl-NL" altLang="en-NL" sz="2800" dirty="0">
                <a:ea typeface="ＭＳ Ｐゴシック" panose="020B0600070205080204" pitchFamily="34" charset="-128"/>
              </a:rPr>
              <a:t>Albert </a:t>
            </a:r>
            <a:r>
              <a:rPr lang="nl-NL" altLang="en-NL" sz="2800" dirty="0" err="1">
                <a:ea typeface="ＭＳ Ｐゴシック" panose="020B0600070205080204" pitchFamily="34" charset="-128"/>
              </a:rPr>
              <a:t>Mehrabian</a:t>
            </a:r>
            <a:r>
              <a:rPr lang="nl-NL" altLang="en-NL" sz="2800" dirty="0">
                <a:ea typeface="ＭＳ Ｐゴシック" panose="020B0600070205080204" pitchFamily="34" charset="-128"/>
              </a:rPr>
              <a:t> </a:t>
            </a:r>
            <a:br>
              <a:rPr lang="nl-NL" altLang="en-NL" sz="2800" dirty="0">
                <a:ea typeface="ＭＳ Ｐゴシック" panose="020B0600070205080204" pitchFamily="34" charset="-128"/>
              </a:rPr>
            </a:br>
            <a:r>
              <a:rPr lang="nl-NL" altLang="en-NL" sz="2800" dirty="0">
                <a:ea typeface="ＭＳ Ｐゴシック" panose="020B0600070205080204" pitchFamily="34" charset="-128"/>
              </a:rPr>
              <a:t>(1971)</a:t>
            </a:r>
          </a:p>
        </p:txBody>
      </p:sp>
      <p:pic>
        <p:nvPicPr>
          <p:cNvPr id="18434" name="Afbeelding 3">
            <a:extLst>
              <a:ext uri="{FF2B5EF4-FFF2-40B4-BE49-F238E27FC236}">
                <a16:creationId xmlns:a16="http://schemas.microsoft.com/office/drawing/2014/main" id="{AF323741-F100-A1DA-E84E-6CBE15C444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79916"/>
            <a:ext cx="7528102" cy="400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Afbeelding 4">
            <a:extLst>
              <a:ext uri="{FF2B5EF4-FFF2-40B4-BE49-F238E27FC236}">
                <a16:creationId xmlns:a16="http://schemas.microsoft.com/office/drawing/2014/main" id="{9A2A5AAA-C101-C970-426A-989C21C07A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0570" y="0"/>
            <a:ext cx="2071864" cy="155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434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538930-146D-A85B-9B1A-143ADFFDB683}"/>
              </a:ext>
            </a:extLst>
          </p:cNvPr>
          <p:cNvSpPr>
            <a:spLocks noGrp="1"/>
          </p:cNvSpPr>
          <p:nvPr>
            <p:ph type="title"/>
          </p:nvPr>
        </p:nvSpPr>
        <p:spPr/>
        <p:txBody>
          <a:bodyPr/>
          <a:lstStyle/>
          <a:p>
            <a:pPr eaLnBrk="1" hangingPunct="1">
              <a:buFont typeface="Times New Roman" charset="0"/>
              <a:buNone/>
              <a:defRPr/>
            </a:pPr>
            <a:r>
              <a:rPr lang="nl-NL" dirty="0">
                <a:solidFill>
                  <a:srgbClr val="00A7A2"/>
                </a:solidFill>
              </a:rPr>
              <a:t>Feedback is a gift</a:t>
            </a:r>
          </a:p>
        </p:txBody>
      </p:sp>
      <p:pic>
        <p:nvPicPr>
          <p:cNvPr id="8194" name="Afbeelding 2" descr="5afbf097-28fe-4a5c-a6e0-ef707d77cef0.jpg">
            <a:extLst>
              <a:ext uri="{FF2B5EF4-FFF2-40B4-BE49-F238E27FC236}">
                <a16:creationId xmlns:a16="http://schemas.microsoft.com/office/drawing/2014/main" id="{D58B701F-4B4E-5B00-E239-1B3A22DF9E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800" y="1102197"/>
            <a:ext cx="5689974" cy="446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96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8BD18-0313-0804-15AD-508A2BB83AF8}"/>
              </a:ext>
            </a:extLst>
          </p:cNvPr>
          <p:cNvSpPr>
            <a:spLocks noGrp="1"/>
          </p:cNvSpPr>
          <p:nvPr>
            <p:ph type="title"/>
          </p:nvPr>
        </p:nvSpPr>
        <p:spPr/>
        <p:txBody>
          <a:bodyPr/>
          <a:lstStyle/>
          <a:p>
            <a:r>
              <a:rPr lang="en-GB" dirty="0">
                <a:solidFill>
                  <a:srgbClr val="00A7A2"/>
                </a:solidFill>
              </a:rPr>
              <a:t>Feedback Culture</a:t>
            </a:r>
          </a:p>
        </p:txBody>
      </p:sp>
      <p:pic>
        <p:nvPicPr>
          <p:cNvPr id="1028" name="Picture 4" descr="The Power of Asking “Why?” - Home School Facts">
            <a:extLst>
              <a:ext uri="{FF2B5EF4-FFF2-40B4-BE49-F238E27FC236}">
                <a16:creationId xmlns:a16="http://schemas.microsoft.com/office/drawing/2014/main" id="{65078F98-A97B-111C-C0E8-EA2FCE21A3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1400" y="1295400"/>
            <a:ext cx="5638800" cy="349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404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053BB-4AEB-30D4-893E-7DB594104B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60F131-2170-CEFE-E784-E8D8377D4845}"/>
              </a:ext>
            </a:extLst>
          </p:cNvPr>
          <p:cNvSpPr>
            <a:spLocks noGrp="1"/>
          </p:cNvSpPr>
          <p:nvPr>
            <p:ph type="title"/>
          </p:nvPr>
        </p:nvSpPr>
        <p:spPr/>
        <p:txBody>
          <a:bodyPr/>
          <a:lstStyle/>
          <a:p>
            <a:r>
              <a:rPr lang="en-GB" dirty="0">
                <a:solidFill>
                  <a:srgbClr val="00A7A2"/>
                </a:solidFill>
              </a:rPr>
              <a:t>Sorts of feedback</a:t>
            </a:r>
          </a:p>
        </p:txBody>
      </p:sp>
      <p:sp>
        <p:nvSpPr>
          <p:cNvPr id="3" name="Rechthoek 2">
            <a:extLst>
              <a:ext uri="{FF2B5EF4-FFF2-40B4-BE49-F238E27FC236}">
                <a16:creationId xmlns:a16="http://schemas.microsoft.com/office/drawing/2014/main" id="{3D8D5A15-A00F-E235-47E7-561383A8A62B}"/>
              </a:ext>
            </a:extLst>
          </p:cNvPr>
          <p:cNvSpPr/>
          <p:nvPr/>
        </p:nvSpPr>
        <p:spPr>
          <a:xfrm>
            <a:off x="598715" y="1325272"/>
            <a:ext cx="6415314" cy="2308324"/>
          </a:xfrm>
          <a:prstGeom prst="rect">
            <a:avLst/>
          </a:prstGeom>
        </p:spPr>
        <p:txBody>
          <a:bodyPr wrap="square">
            <a:spAutoFit/>
          </a:bodyPr>
          <a:lstStyle/>
          <a:p>
            <a:r>
              <a:rPr lang="en-GB" dirty="0"/>
              <a:t>Positive and ‘negative’ /critical</a:t>
            </a:r>
          </a:p>
          <a:p>
            <a:endParaRPr lang="en-GB" dirty="0"/>
          </a:p>
          <a:p>
            <a:r>
              <a:rPr lang="en-GB" dirty="0"/>
              <a:t>Personal and System feedback</a:t>
            </a:r>
          </a:p>
          <a:p>
            <a:endParaRPr lang="en-GB" dirty="0"/>
          </a:p>
          <a:p>
            <a:r>
              <a:rPr lang="en-GB" dirty="0"/>
              <a:t>Verbal and non verbal</a:t>
            </a:r>
          </a:p>
          <a:p>
            <a:endParaRPr lang="en-GB" dirty="0"/>
          </a:p>
          <a:p>
            <a:r>
              <a:rPr lang="en-GB" dirty="0"/>
              <a:t>Visual</a:t>
            </a:r>
          </a:p>
          <a:p>
            <a:r>
              <a:rPr lang="en-GB" dirty="0"/>
              <a:t>                 Photo feedback: A picture says more than a 1,000 words</a:t>
            </a:r>
          </a:p>
        </p:txBody>
      </p:sp>
      <p:sp>
        <p:nvSpPr>
          <p:cNvPr id="4" name="Rechthoek 3">
            <a:extLst>
              <a:ext uri="{FF2B5EF4-FFF2-40B4-BE49-F238E27FC236}">
                <a16:creationId xmlns:a16="http://schemas.microsoft.com/office/drawing/2014/main" id="{AB7773EE-0097-6492-AA7C-6674EC5CCBB5}"/>
              </a:ext>
            </a:extLst>
          </p:cNvPr>
          <p:cNvSpPr/>
          <p:nvPr/>
        </p:nvSpPr>
        <p:spPr>
          <a:xfrm>
            <a:off x="586013" y="2979508"/>
            <a:ext cx="4445063" cy="2308324"/>
          </a:xfrm>
          <a:prstGeom prst="rect">
            <a:avLst/>
          </a:prstGeom>
        </p:spPr>
        <p:txBody>
          <a:bodyPr wrap="none">
            <a:spAutoFit/>
          </a:bodyPr>
          <a:lstStyle/>
          <a:p>
            <a:r>
              <a:rPr lang="en-GB" b="1" dirty="0"/>
              <a:t>    		</a:t>
            </a:r>
          </a:p>
          <a:p>
            <a:r>
              <a:rPr lang="en-GB" b="1" dirty="0"/>
              <a:t>	</a:t>
            </a:r>
          </a:p>
          <a:p>
            <a:r>
              <a:rPr lang="en-GB" b="1" dirty="0"/>
              <a:t>	</a:t>
            </a:r>
            <a:r>
              <a:rPr lang="en-GB" dirty="0"/>
              <a:t>Video feedback: Seeing is believing</a:t>
            </a:r>
          </a:p>
          <a:p>
            <a:endParaRPr lang="en-GB" b="1" dirty="0"/>
          </a:p>
          <a:p>
            <a:endParaRPr lang="en-GB" b="1" dirty="0"/>
          </a:p>
          <a:p>
            <a:endParaRPr lang="en-GB" b="1" dirty="0"/>
          </a:p>
          <a:p>
            <a:r>
              <a:rPr lang="en-GB" dirty="0"/>
              <a:t>Informal, formal, every day or yearly</a:t>
            </a:r>
          </a:p>
          <a:p>
            <a:endParaRPr lang="en-GB" dirty="0"/>
          </a:p>
        </p:txBody>
      </p:sp>
      <p:sp>
        <p:nvSpPr>
          <p:cNvPr id="5" name="Rechthoek 4">
            <a:extLst>
              <a:ext uri="{FF2B5EF4-FFF2-40B4-BE49-F238E27FC236}">
                <a16:creationId xmlns:a16="http://schemas.microsoft.com/office/drawing/2014/main" id="{237C42A7-1E27-7D74-05BB-B3CC7168CA86}"/>
              </a:ext>
            </a:extLst>
          </p:cNvPr>
          <p:cNvSpPr/>
          <p:nvPr/>
        </p:nvSpPr>
        <p:spPr>
          <a:xfrm>
            <a:off x="586013" y="3722050"/>
            <a:ext cx="5257800" cy="923330"/>
          </a:xfrm>
          <a:prstGeom prst="rect">
            <a:avLst/>
          </a:prstGeom>
        </p:spPr>
        <p:txBody>
          <a:bodyPr wrap="square">
            <a:spAutoFit/>
          </a:bodyPr>
          <a:lstStyle/>
          <a:p>
            <a:endParaRPr lang="en-GB" dirty="0"/>
          </a:p>
          <a:p>
            <a:r>
              <a:rPr lang="en-GB" dirty="0"/>
              <a:t>Written feedback: Remember the power of the pen</a:t>
            </a:r>
            <a:endParaRPr lang="en-GB" b="1" dirty="0"/>
          </a:p>
          <a:p>
            <a:endParaRPr lang="en-GB" b="1" dirty="0"/>
          </a:p>
        </p:txBody>
      </p:sp>
    </p:spTree>
    <p:extLst>
      <p:ext uri="{BB962C8B-B14F-4D97-AF65-F5344CB8AC3E}">
        <p14:creationId xmlns:p14="http://schemas.microsoft.com/office/powerpoint/2010/main" val="1044945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84E8-1193-C9B3-3A21-BA244E3F722D}"/>
              </a:ext>
            </a:extLst>
          </p:cNvPr>
          <p:cNvSpPr>
            <a:spLocks noGrp="1"/>
          </p:cNvSpPr>
          <p:nvPr>
            <p:ph type="title"/>
          </p:nvPr>
        </p:nvSpPr>
        <p:spPr/>
        <p:txBody>
          <a:bodyPr/>
          <a:lstStyle/>
          <a:p>
            <a:r>
              <a:rPr lang="en-GB" dirty="0">
                <a:solidFill>
                  <a:srgbClr val="00A7A2"/>
                </a:solidFill>
              </a:rPr>
              <a:t>(In)formal</a:t>
            </a:r>
          </a:p>
        </p:txBody>
      </p:sp>
      <p:sp>
        <p:nvSpPr>
          <p:cNvPr id="3" name="TextBox 2">
            <a:extLst>
              <a:ext uri="{FF2B5EF4-FFF2-40B4-BE49-F238E27FC236}">
                <a16:creationId xmlns:a16="http://schemas.microsoft.com/office/drawing/2014/main" id="{40CE6BD7-2175-C3EA-A1CF-BB5B0B1CDEE0}"/>
              </a:ext>
            </a:extLst>
          </p:cNvPr>
          <p:cNvSpPr txBox="1"/>
          <p:nvPr/>
        </p:nvSpPr>
        <p:spPr>
          <a:xfrm>
            <a:off x="288040" y="1295400"/>
            <a:ext cx="7001760" cy="2308324"/>
          </a:xfrm>
          <a:prstGeom prst="rect">
            <a:avLst/>
          </a:prstGeom>
          <a:noFill/>
        </p:spPr>
        <p:txBody>
          <a:bodyPr wrap="square" rtlCol="0">
            <a:spAutoFit/>
          </a:bodyPr>
          <a:lstStyle/>
          <a:p>
            <a:pPr algn="l" fontAlgn="base">
              <a:buFont typeface="Arial" panose="020B0604020202020204" pitchFamily="34" charset="0"/>
              <a:buChar char="•"/>
            </a:pPr>
            <a:r>
              <a:rPr lang="en-GB" dirty="0">
                <a:solidFill>
                  <a:srgbClr val="46474E"/>
                </a:solidFill>
              </a:rPr>
              <a:t>    </a:t>
            </a:r>
            <a:r>
              <a:rPr lang="en-GB" i="0" u="none" strike="noStrike" dirty="0">
                <a:solidFill>
                  <a:srgbClr val="46474E"/>
                </a:solidFill>
                <a:effectLst/>
              </a:rPr>
              <a:t>0° feedback means you give feedback to yourself.</a:t>
            </a:r>
            <a:endParaRPr lang="en-GB" dirty="0">
              <a:solidFill>
                <a:srgbClr val="46474E"/>
              </a:solidFill>
            </a:endParaRPr>
          </a:p>
          <a:p>
            <a:pPr algn="l" fontAlgn="base">
              <a:buFont typeface="Arial" panose="020B0604020202020204" pitchFamily="34" charset="0"/>
              <a:buChar char="•"/>
            </a:pPr>
            <a:r>
              <a:rPr lang="en-GB" i="0" u="none" strike="noStrike" dirty="0">
                <a:solidFill>
                  <a:srgbClr val="46474E"/>
                </a:solidFill>
                <a:effectLst/>
              </a:rPr>
              <a:t>  90° feedback means that only the supervisor provides </a:t>
            </a:r>
          </a:p>
          <a:p>
            <a:pPr algn="l" fontAlgn="base"/>
            <a:r>
              <a:rPr lang="en-GB" dirty="0">
                <a:solidFill>
                  <a:srgbClr val="46474E"/>
                </a:solidFill>
              </a:rPr>
              <a:t>    </a:t>
            </a:r>
            <a:r>
              <a:rPr lang="en-GB" i="0" u="none" strike="noStrike" dirty="0">
                <a:solidFill>
                  <a:srgbClr val="46474E"/>
                </a:solidFill>
                <a:effectLst/>
              </a:rPr>
              <a:t>feedback.</a:t>
            </a:r>
          </a:p>
          <a:p>
            <a:pPr algn="l" fontAlgn="base">
              <a:buFont typeface="Arial" panose="020B0604020202020204" pitchFamily="34" charset="0"/>
              <a:buChar char="•"/>
            </a:pPr>
            <a:r>
              <a:rPr lang="en-GB" i="0" u="none" strike="noStrike" dirty="0">
                <a:solidFill>
                  <a:srgbClr val="46474E"/>
                </a:solidFill>
                <a:effectLst/>
              </a:rPr>
              <a:t>   In the case of 180° feedback, in addition to the supervisor, </a:t>
            </a:r>
          </a:p>
          <a:p>
            <a:pPr algn="l" fontAlgn="base"/>
            <a:r>
              <a:rPr lang="en-GB" dirty="0">
                <a:solidFill>
                  <a:srgbClr val="46474E"/>
                </a:solidFill>
              </a:rPr>
              <a:t>    </a:t>
            </a:r>
            <a:r>
              <a:rPr lang="en-GB" i="0" u="none" strike="noStrike" dirty="0">
                <a:solidFill>
                  <a:srgbClr val="46474E"/>
                </a:solidFill>
                <a:effectLst/>
              </a:rPr>
              <a:t>the employee also provides feedback (two-way</a:t>
            </a:r>
          </a:p>
          <a:p>
            <a:pPr algn="l" fontAlgn="base"/>
            <a:r>
              <a:rPr lang="en-GB" i="0" u="none" strike="noStrike" dirty="0">
                <a:solidFill>
                  <a:srgbClr val="46474E"/>
                </a:solidFill>
                <a:effectLst/>
              </a:rPr>
              <a:t>    feedback).</a:t>
            </a:r>
          </a:p>
          <a:p>
            <a:pPr algn="l" fontAlgn="base">
              <a:buFont typeface="Arial" panose="020B0604020202020204" pitchFamily="34" charset="0"/>
              <a:buChar char="•"/>
            </a:pPr>
            <a:r>
              <a:rPr lang="en-GB" i="0" u="none" strike="noStrike" dirty="0">
                <a:solidFill>
                  <a:srgbClr val="46474E"/>
                </a:solidFill>
                <a:effectLst/>
              </a:rPr>
              <a:t>   360° feedback involves supervisor, employee and</a:t>
            </a:r>
          </a:p>
          <a:p>
            <a:pPr algn="l" fontAlgn="base"/>
            <a:r>
              <a:rPr lang="en-GB" i="0" u="none" strike="noStrike" dirty="0">
                <a:solidFill>
                  <a:srgbClr val="46474E"/>
                </a:solidFill>
                <a:effectLst/>
              </a:rPr>
              <a:t>    colleagues and even clients.</a:t>
            </a:r>
          </a:p>
        </p:txBody>
      </p:sp>
    </p:spTree>
    <p:extLst>
      <p:ext uri="{BB962C8B-B14F-4D97-AF65-F5344CB8AC3E}">
        <p14:creationId xmlns:p14="http://schemas.microsoft.com/office/powerpoint/2010/main" val="6008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ADF9A-61BF-0B43-9EB1-029BDE98492D}"/>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4C86F877-1D54-C016-2145-CCA9CA1AEC42}"/>
              </a:ext>
            </a:extLst>
          </p:cNvPr>
          <p:cNvPicPr>
            <a:picLocks noChangeAspect="1"/>
          </p:cNvPicPr>
          <p:nvPr/>
        </p:nvPicPr>
        <p:blipFill>
          <a:blip r:embed="rId2"/>
          <a:stretch>
            <a:fillRect/>
          </a:stretch>
        </p:blipFill>
        <p:spPr>
          <a:xfrm>
            <a:off x="26307" y="1058333"/>
            <a:ext cx="7569200" cy="3217333"/>
          </a:xfrm>
          <a:prstGeom prst="rect">
            <a:avLst/>
          </a:prstGeom>
        </p:spPr>
      </p:pic>
      <p:sp>
        <p:nvSpPr>
          <p:cNvPr id="3" name="Title 1">
            <a:extLst>
              <a:ext uri="{FF2B5EF4-FFF2-40B4-BE49-F238E27FC236}">
                <a16:creationId xmlns:a16="http://schemas.microsoft.com/office/drawing/2014/main" id="{36A9D7FD-2EB4-59AA-6B2D-B86A2F364005}"/>
              </a:ext>
            </a:extLst>
          </p:cNvPr>
          <p:cNvSpPr>
            <a:spLocks noGrp="1"/>
          </p:cNvSpPr>
          <p:nvPr>
            <p:ph type="title"/>
          </p:nvPr>
        </p:nvSpPr>
        <p:spPr>
          <a:xfrm>
            <a:off x="378460" y="213607"/>
            <a:ext cx="6812280" cy="889000"/>
          </a:xfrm>
        </p:spPr>
        <p:txBody>
          <a:bodyPr/>
          <a:lstStyle/>
          <a:p>
            <a:r>
              <a:rPr lang="en-GB" dirty="0">
                <a:solidFill>
                  <a:srgbClr val="00A7A2"/>
                </a:solidFill>
              </a:rPr>
              <a:t>GOSSIP TOO ?</a:t>
            </a:r>
          </a:p>
        </p:txBody>
      </p:sp>
    </p:spTree>
    <p:extLst>
      <p:ext uri="{BB962C8B-B14F-4D97-AF65-F5344CB8AC3E}">
        <p14:creationId xmlns:p14="http://schemas.microsoft.com/office/powerpoint/2010/main" val="491930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1AD9-E5A0-A8BC-2C54-026BC6DBA1E2}"/>
              </a:ext>
            </a:extLst>
          </p:cNvPr>
          <p:cNvSpPr>
            <a:spLocks noGrp="1"/>
          </p:cNvSpPr>
          <p:nvPr>
            <p:ph type="title"/>
          </p:nvPr>
        </p:nvSpPr>
        <p:spPr/>
        <p:txBody>
          <a:bodyPr/>
          <a:lstStyle/>
          <a:p>
            <a:r>
              <a:rPr lang="en-GB" dirty="0">
                <a:solidFill>
                  <a:srgbClr val="00A7A2"/>
                </a:solidFill>
              </a:rPr>
              <a:t>So: TPN</a:t>
            </a:r>
          </a:p>
        </p:txBody>
      </p:sp>
      <p:sp>
        <p:nvSpPr>
          <p:cNvPr id="3" name="Content Placeholder 2">
            <a:extLst>
              <a:ext uri="{FF2B5EF4-FFF2-40B4-BE49-F238E27FC236}">
                <a16:creationId xmlns:a16="http://schemas.microsoft.com/office/drawing/2014/main" id="{525169CB-1F17-C511-12A2-5FAC0218D25B}"/>
              </a:ext>
            </a:extLst>
          </p:cNvPr>
          <p:cNvSpPr>
            <a:spLocks noGrp="1"/>
          </p:cNvSpPr>
          <p:nvPr>
            <p:ph idx="1"/>
          </p:nvPr>
        </p:nvSpPr>
        <p:spPr>
          <a:xfrm>
            <a:off x="378460" y="1102607"/>
            <a:ext cx="6812280" cy="3520193"/>
          </a:xfrm>
        </p:spPr>
        <p:txBody>
          <a:bodyPr/>
          <a:lstStyle/>
          <a:p>
            <a:r>
              <a:rPr lang="en-GB" dirty="0"/>
              <a:t>Are you sure, it is </a:t>
            </a:r>
            <a:r>
              <a:rPr lang="en-GB" dirty="0">
                <a:solidFill>
                  <a:srgbClr val="00A7A2"/>
                </a:solidFill>
              </a:rPr>
              <a:t>T</a:t>
            </a:r>
            <a:r>
              <a:rPr lang="en-GB" dirty="0"/>
              <a:t>rue</a:t>
            </a:r>
          </a:p>
          <a:p>
            <a:r>
              <a:rPr lang="en-GB" dirty="0"/>
              <a:t>Is it </a:t>
            </a:r>
            <a:r>
              <a:rPr lang="en-GB" dirty="0">
                <a:solidFill>
                  <a:srgbClr val="00A7A2"/>
                </a:solidFill>
              </a:rPr>
              <a:t>P</a:t>
            </a:r>
            <a:r>
              <a:rPr lang="en-GB" dirty="0"/>
              <a:t>ositive / beneficial?</a:t>
            </a:r>
          </a:p>
          <a:p>
            <a:r>
              <a:rPr lang="en-GB" dirty="0"/>
              <a:t>Is it </a:t>
            </a:r>
            <a:r>
              <a:rPr lang="en-GB" dirty="0">
                <a:solidFill>
                  <a:srgbClr val="00A7A2"/>
                </a:solidFill>
              </a:rPr>
              <a:t>N</a:t>
            </a:r>
            <a:r>
              <a:rPr lang="en-GB" dirty="0"/>
              <a:t>ecessary ?</a:t>
            </a:r>
          </a:p>
          <a:p>
            <a:endParaRPr lang="en-GB" dirty="0"/>
          </a:p>
          <a:p>
            <a:r>
              <a:rPr lang="en-GB" dirty="0" err="1"/>
              <a:t>Cfr</a:t>
            </a:r>
            <a:r>
              <a:rPr lang="en-GB" dirty="0"/>
              <a:t> </a:t>
            </a:r>
            <a:r>
              <a:rPr lang="en-GB" dirty="0" err="1"/>
              <a:t>Statia</a:t>
            </a:r>
            <a:r>
              <a:rPr lang="en-GB" dirty="0"/>
              <a:t> national parcs</a:t>
            </a:r>
          </a:p>
          <a:p>
            <a:r>
              <a:rPr lang="en-GB" dirty="0" err="1"/>
              <a:t>Cfr</a:t>
            </a:r>
            <a:r>
              <a:rPr lang="en-GB" dirty="0"/>
              <a:t> Rotary</a:t>
            </a:r>
          </a:p>
        </p:txBody>
      </p:sp>
    </p:spTree>
    <p:extLst>
      <p:ext uri="{BB962C8B-B14F-4D97-AF65-F5344CB8AC3E}">
        <p14:creationId xmlns:p14="http://schemas.microsoft.com/office/powerpoint/2010/main" val="115858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a pole&#10;&#10;Description automatically generated">
            <a:extLst>
              <a:ext uri="{FF2B5EF4-FFF2-40B4-BE49-F238E27FC236}">
                <a16:creationId xmlns:a16="http://schemas.microsoft.com/office/drawing/2014/main" id="{9B1865B6-6C56-06F3-1CF6-FB534971A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014" y="1634386"/>
            <a:ext cx="3700572" cy="3784600"/>
          </a:xfrm>
          <a:prstGeom prst="rect">
            <a:avLst/>
          </a:prstGeom>
        </p:spPr>
      </p:pic>
      <p:pic>
        <p:nvPicPr>
          <p:cNvPr id="12" name="Content Placeholder 11" descr="A sign on the side of a road&#10;&#10;Description automatically generated">
            <a:extLst>
              <a:ext uri="{FF2B5EF4-FFF2-40B4-BE49-F238E27FC236}">
                <a16:creationId xmlns:a16="http://schemas.microsoft.com/office/drawing/2014/main" id="{F6D8C429-A4DF-F8D0-4AA9-9802B84FD7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84600" y="1828800"/>
            <a:ext cx="3784600" cy="3511885"/>
          </a:xfrm>
        </p:spPr>
      </p:pic>
      <p:pic>
        <p:nvPicPr>
          <p:cNvPr id="2" name="Afbeelding 4" descr="IMG_4627.JPG">
            <a:extLst>
              <a:ext uri="{FF2B5EF4-FFF2-40B4-BE49-F238E27FC236}">
                <a16:creationId xmlns:a16="http://schemas.microsoft.com/office/drawing/2014/main" id="{10AFCB1E-FBBB-B320-A5D5-243903A78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87"/>
            <a:ext cx="7569200" cy="1839687"/>
          </a:xfrm>
          <a:prstGeom prst="rect">
            <a:avLst/>
          </a:prstGeom>
        </p:spPr>
      </p:pic>
    </p:spTree>
    <p:extLst>
      <p:ext uri="{BB962C8B-B14F-4D97-AF65-F5344CB8AC3E}">
        <p14:creationId xmlns:p14="http://schemas.microsoft.com/office/powerpoint/2010/main" val="125984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DCF50-FF69-1B32-3DFF-C8B3800CFB49}"/>
              </a:ext>
            </a:extLst>
          </p:cNvPr>
          <p:cNvSpPr>
            <a:spLocks noGrp="1"/>
          </p:cNvSpPr>
          <p:nvPr>
            <p:ph type="title"/>
          </p:nvPr>
        </p:nvSpPr>
        <p:spPr/>
        <p:txBody>
          <a:bodyPr/>
          <a:lstStyle/>
          <a:p>
            <a:r>
              <a:rPr lang="en-GB" dirty="0">
                <a:solidFill>
                  <a:srgbClr val="00A7A2"/>
                </a:solidFill>
              </a:rPr>
              <a:t>Take away?</a:t>
            </a:r>
          </a:p>
        </p:txBody>
      </p:sp>
      <p:sp>
        <p:nvSpPr>
          <p:cNvPr id="3" name="Content Placeholder 2">
            <a:extLst>
              <a:ext uri="{FF2B5EF4-FFF2-40B4-BE49-F238E27FC236}">
                <a16:creationId xmlns:a16="http://schemas.microsoft.com/office/drawing/2014/main" id="{0AE40D2F-A0FF-597B-A072-12F464E6ECBB}"/>
              </a:ext>
            </a:extLst>
          </p:cNvPr>
          <p:cNvSpPr>
            <a:spLocks noGrp="1"/>
          </p:cNvSpPr>
          <p:nvPr>
            <p:ph idx="1"/>
          </p:nvPr>
        </p:nvSpPr>
        <p:spPr/>
        <p:txBody>
          <a:bodyPr/>
          <a:lstStyle/>
          <a:p>
            <a:r>
              <a:rPr lang="en-GB" dirty="0"/>
              <a:t>Try not to gossip yourself.</a:t>
            </a:r>
          </a:p>
          <a:p>
            <a:r>
              <a:rPr lang="en-GB" dirty="0"/>
              <a:t>Do not listen to gossip:</a:t>
            </a:r>
          </a:p>
          <a:p>
            <a:pPr lvl="1"/>
            <a:r>
              <a:rPr lang="en-GB" dirty="0"/>
              <a:t>Say, I do not want to hear this;</a:t>
            </a:r>
          </a:p>
          <a:p>
            <a:pPr lvl="1"/>
            <a:r>
              <a:rPr lang="en-GB" dirty="0"/>
              <a:t>Go, tell the other person…</a:t>
            </a:r>
          </a:p>
        </p:txBody>
      </p:sp>
    </p:spTree>
    <p:extLst>
      <p:ext uri="{BB962C8B-B14F-4D97-AF65-F5344CB8AC3E}">
        <p14:creationId xmlns:p14="http://schemas.microsoft.com/office/powerpoint/2010/main" val="399945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2B0E-C6D8-E37C-F2F5-E7CFB4DD101E}"/>
              </a:ext>
            </a:extLst>
          </p:cNvPr>
          <p:cNvSpPr>
            <a:spLocks noGrp="1"/>
          </p:cNvSpPr>
          <p:nvPr>
            <p:ph type="title"/>
          </p:nvPr>
        </p:nvSpPr>
        <p:spPr>
          <a:xfrm>
            <a:off x="379652" y="76200"/>
            <a:ext cx="6809896" cy="889373"/>
          </a:xfrm>
        </p:spPr>
        <p:txBody>
          <a:bodyPr/>
          <a:lstStyle/>
          <a:p>
            <a:r>
              <a:rPr lang="en-GB" dirty="0">
                <a:solidFill>
                  <a:srgbClr val="00A7A2"/>
                </a:solidFill>
              </a:rPr>
              <a:t>Let us do the </a:t>
            </a:r>
            <a:r>
              <a:rPr lang="en-GB" dirty="0" err="1">
                <a:solidFill>
                  <a:srgbClr val="00A7A2"/>
                </a:solidFill>
              </a:rPr>
              <a:t>Carroussel</a:t>
            </a:r>
            <a:r>
              <a:rPr lang="en-GB" dirty="0">
                <a:solidFill>
                  <a:srgbClr val="00A7A2"/>
                </a:solidFill>
              </a:rPr>
              <a:t> exercise 60”</a:t>
            </a:r>
          </a:p>
        </p:txBody>
      </p:sp>
      <p:pic>
        <p:nvPicPr>
          <p:cNvPr id="4" name="Graphic 3">
            <a:extLst>
              <a:ext uri="{FF2B5EF4-FFF2-40B4-BE49-F238E27FC236}">
                <a16:creationId xmlns:a16="http://schemas.microsoft.com/office/drawing/2014/main" id="{7EC697E7-B157-21B2-F3C6-63108DCE98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71097" y="2057400"/>
            <a:ext cx="2627006" cy="2612037"/>
          </a:xfrm>
          <a:prstGeom prst="rect">
            <a:avLst/>
          </a:prstGeom>
        </p:spPr>
      </p:pic>
    </p:spTree>
    <p:extLst>
      <p:ext uri="{BB962C8B-B14F-4D97-AF65-F5344CB8AC3E}">
        <p14:creationId xmlns:p14="http://schemas.microsoft.com/office/powerpoint/2010/main" val="569168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31121-C011-A6E3-CC3C-D0A3573567D2}"/>
              </a:ext>
            </a:extLst>
          </p:cNvPr>
          <p:cNvSpPr>
            <a:spLocks noGrp="1"/>
          </p:cNvSpPr>
          <p:nvPr>
            <p:ph type="title"/>
          </p:nvPr>
        </p:nvSpPr>
        <p:spPr/>
        <p:txBody>
          <a:bodyPr/>
          <a:lstStyle/>
          <a:p>
            <a:r>
              <a:rPr lang="en-GB" dirty="0"/>
              <a:t>Preparation Step by step</a:t>
            </a:r>
            <a:br>
              <a:rPr lang="en-GB" dirty="0"/>
            </a:br>
            <a:endParaRPr lang="en-GB" dirty="0"/>
          </a:p>
        </p:txBody>
      </p:sp>
      <p:sp>
        <p:nvSpPr>
          <p:cNvPr id="3" name="Title 1">
            <a:extLst>
              <a:ext uri="{FF2B5EF4-FFF2-40B4-BE49-F238E27FC236}">
                <a16:creationId xmlns:a16="http://schemas.microsoft.com/office/drawing/2014/main" id="{EACEA38F-2786-8627-4368-2EF368F9B515}"/>
              </a:ext>
            </a:extLst>
          </p:cNvPr>
          <p:cNvSpPr txBox="1">
            <a:spLocks/>
          </p:cNvSpPr>
          <p:nvPr/>
        </p:nvSpPr>
        <p:spPr>
          <a:xfrm>
            <a:off x="377865" y="1447800"/>
            <a:ext cx="6809896" cy="889373"/>
          </a:xfrm>
          <a:prstGeom prst="rect">
            <a:avLst/>
          </a:prstGeom>
        </p:spPr>
        <p:txBody>
          <a:bodyPr lIns="73720" tIns="36860" rIns="73720" bIns="3686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a:t>Two groups (inside/outside circle)</a:t>
            </a:r>
          </a:p>
          <a:p>
            <a:r>
              <a:rPr lang="en-GB" sz="3600" dirty="0"/>
              <a:t>5 short talks of 5 minutes</a:t>
            </a:r>
          </a:p>
          <a:p>
            <a:r>
              <a:rPr lang="en-GB" sz="3600" dirty="0"/>
              <a:t>Inside circles moves a chair</a:t>
            </a:r>
          </a:p>
          <a:p>
            <a:r>
              <a:rPr lang="en-GB" dirty="0"/>
              <a:t> </a:t>
            </a:r>
          </a:p>
        </p:txBody>
      </p:sp>
    </p:spTree>
    <p:extLst>
      <p:ext uri="{BB962C8B-B14F-4D97-AF65-F5344CB8AC3E}">
        <p14:creationId xmlns:p14="http://schemas.microsoft.com/office/powerpoint/2010/main" val="852207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C00E9-A09D-6D7B-60E4-5D8A17994EDD}"/>
              </a:ext>
            </a:extLst>
          </p:cNvPr>
          <p:cNvSpPr>
            <a:spLocks noGrp="1"/>
          </p:cNvSpPr>
          <p:nvPr>
            <p:ph type="title"/>
          </p:nvPr>
        </p:nvSpPr>
        <p:spPr>
          <a:xfrm>
            <a:off x="195475" y="1254597"/>
            <a:ext cx="6809896" cy="889373"/>
          </a:xfrm>
        </p:spPr>
        <p:txBody>
          <a:bodyPr/>
          <a:lstStyle/>
          <a:p>
            <a:r>
              <a:rPr lang="en-GB" dirty="0"/>
              <a:t>1. Observe </a:t>
            </a:r>
            <a:br>
              <a:rPr lang="en-GB" dirty="0"/>
            </a:br>
            <a:br>
              <a:rPr lang="en-GB" sz="3600" dirty="0"/>
            </a:br>
            <a:br>
              <a:rPr lang="en-GB" dirty="0"/>
            </a:br>
            <a:endParaRPr lang="en-GB" sz="3600" dirty="0"/>
          </a:p>
        </p:txBody>
      </p:sp>
      <p:sp>
        <p:nvSpPr>
          <p:cNvPr id="3" name="Title 1">
            <a:extLst>
              <a:ext uri="{FF2B5EF4-FFF2-40B4-BE49-F238E27FC236}">
                <a16:creationId xmlns:a16="http://schemas.microsoft.com/office/drawing/2014/main" id="{3867405E-BE0C-517F-A26F-3EF5FB2BD6C8}"/>
              </a:ext>
            </a:extLst>
          </p:cNvPr>
          <p:cNvSpPr txBox="1">
            <a:spLocks/>
          </p:cNvSpPr>
          <p:nvPr/>
        </p:nvSpPr>
        <p:spPr>
          <a:xfrm>
            <a:off x="530265" y="365224"/>
            <a:ext cx="6809896" cy="889373"/>
          </a:xfrm>
          <a:prstGeom prst="rect">
            <a:avLst/>
          </a:prstGeom>
        </p:spPr>
        <p:txBody>
          <a:bodyPr lIns="73720" tIns="36860" rIns="73720" bIns="3686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The rounds </a:t>
            </a:r>
          </a:p>
        </p:txBody>
      </p:sp>
      <p:sp>
        <p:nvSpPr>
          <p:cNvPr id="4" name="TextBox 3">
            <a:extLst>
              <a:ext uri="{FF2B5EF4-FFF2-40B4-BE49-F238E27FC236}">
                <a16:creationId xmlns:a16="http://schemas.microsoft.com/office/drawing/2014/main" id="{4CC15676-C018-8F81-D896-349F4B37BC65}"/>
              </a:ext>
            </a:extLst>
          </p:cNvPr>
          <p:cNvSpPr txBox="1"/>
          <p:nvPr/>
        </p:nvSpPr>
        <p:spPr>
          <a:xfrm>
            <a:off x="518312" y="3088891"/>
            <a:ext cx="5915594" cy="1200329"/>
          </a:xfrm>
          <a:prstGeom prst="rect">
            <a:avLst/>
          </a:prstGeom>
          <a:noFill/>
        </p:spPr>
        <p:txBody>
          <a:bodyPr wrap="none" rtlCol="0">
            <a:spAutoFit/>
          </a:bodyPr>
          <a:lstStyle/>
          <a:p>
            <a:pPr algn="ctr"/>
            <a:r>
              <a:rPr lang="en-GB" sz="3600" dirty="0"/>
              <a:t>(difference between what you </a:t>
            </a:r>
          </a:p>
          <a:p>
            <a:pPr algn="ctr"/>
            <a:r>
              <a:rPr lang="en-GB" sz="3600" dirty="0"/>
              <a:t>see and interpretation)</a:t>
            </a:r>
          </a:p>
        </p:txBody>
      </p:sp>
      <p:sp>
        <p:nvSpPr>
          <p:cNvPr id="5" name="TextBox 4">
            <a:extLst>
              <a:ext uri="{FF2B5EF4-FFF2-40B4-BE49-F238E27FC236}">
                <a16:creationId xmlns:a16="http://schemas.microsoft.com/office/drawing/2014/main" id="{6EDC272E-9CC1-6729-6BF9-28ADD53FBF6D}"/>
              </a:ext>
            </a:extLst>
          </p:cNvPr>
          <p:cNvSpPr txBox="1"/>
          <p:nvPr/>
        </p:nvSpPr>
        <p:spPr>
          <a:xfrm>
            <a:off x="604891" y="2422035"/>
            <a:ext cx="5747407" cy="646331"/>
          </a:xfrm>
          <a:prstGeom prst="rect">
            <a:avLst/>
          </a:prstGeom>
          <a:noFill/>
        </p:spPr>
        <p:txBody>
          <a:bodyPr wrap="none" rtlCol="0">
            <a:spAutoFit/>
          </a:bodyPr>
          <a:lstStyle/>
          <a:p>
            <a:r>
              <a:rPr lang="en-GB" sz="3600" dirty="0"/>
              <a:t>give back what you saw 2 min</a:t>
            </a:r>
          </a:p>
        </p:txBody>
      </p:sp>
      <p:sp>
        <p:nvSpPr>
          <p:cNvPr id="6" name="TextBox 5">
            <a:extLst>
              <a:ext uri="{FF2B5EF4-FFF2-40B4-BE49-F238E27FC236}">
                <a16:creationId xmlns:a16="http://schemas.microsoft.com/office/drawing/2014/main" id="{87841B09-18B9-B747-9E19-7547AF6454C7}"/>
              </a:ext>
            </a:extLst>
          </p:cNvPr>
          <p:cNvSpPr txBox="1"/>
          <p:nvPr/>
        </p:nvSpPr>
        <p:spPr>
          <a:xfrm>
            <a:off x="1120032" y="1942469"/>
            <a:ext cx="4960782" cy="646331"/>
          </a:xfrm>
          <a:prstGeom prst="rect">
            <a:avLst/>
          </a:prstGeom>
          <a:noFill/>
        </p:spPr>
        <p:txBody>
          <a:bodyPr wrap="none" rtlCol="0">
            <a:spAutoFit/>
          </a:bodyPr>
          <a:lstStyle/>
          <a:p>
            <a:r>
              <a:rPr lang="en-GB" sz="3600" dirty="0"/>
              <a:t>observe each other 1 min</a:t>
            </a:r>
          </a:p>
        </p:txBody>
      </p:sp>
    </p:spTree>
    <p:extLst>
      <p:ext uri="{BB962C8B-B14F-4D97-AF65-F5344CB8AC3E}">
        <p14:creationId xmlns:p14="http://schemas.microsoft.com/office/powerpoint/2010/main" val="417344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8D138-8550-8089-A213-6787A0AD8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52EF3-FA88-6446-0F16-7DEF399E8F3B}"/>
              </a:ext>
            </a:extLst>
          </p:cNvPr>
          <p:cNvSpPr>
            <a:spLocks noGrp="1"/>
          </p:cNvSpPr>
          <p:nvPr>
            <p:ph type="title"/>
          </p:nvPr>
        </p:nvSpPr>
        <p:spPr>
          <a:xfrm>
            <a:off x="195475" y="1254597"/>
            <a:ext cx="6809896" cy="889373"/>
          </a:xfrm>
        </p:spPr>
        <p:txBody>
          <a:bodyPr/>
          <a:lstStyle/>
          <a:p>
            <a:r>
              <a:rPr lang="en-GB" dirty="0"/>
              <a:t>2. Ask </a:t>
            </a:r>
            <a:br>
              <a:rPr lang="en-GB" dirty="0"/>
            </a:br>
            <a:r>
              <a:rPr lang="en-GB" sz="3600" dirty="0"/>
              <a:t>One poses questions to the other about anything</a:t>
            </a:r>
            <a:br>
              <a:rPr lang="en-GB" sz="3600" dirty="0"/>
            </a:br>
            <a:endParaRPr lang="en-GB" sz="3600" dirty="0"/>
          </a:p>
        </p:txBody>
      </p:sp>
      <p:sp>
        <p:nvSpPr>
          <p:cNvPr id="3" name="Title 1">
            <a:extLst>
              <a:ext uri="{FF2B5EF4-FFF2-40B4-BE49-F238E27FC236}">
                <a16:creationId xmlns:a16="http://schemas.microsoft.com/office/drawing/2014/main" id="{25D3A8E9-E0FC-E254-110D-98FDD6E4AEF6}"/>
              </a:ext>
            </a:extLst>
          </p:cNvPr>
          <p:cNvSpPr txBox="1">
            <a:spLocks/>
          </p:cNvSpPr>
          <p:nvPr/>
        </p:nvSpPr>
        <p:spPr>
          <a:xfrm>
            <a:off x="530265" y="365224"/>
            <a:ext cx="6809896" cy="889373"/>
          </a:xfrm>
          <a:prstGeom prst="rect">
            <a:avLst/>
          </a:prstGeom>
        </p:spPr>
        <p:txBody>
          <a:bodyPr lIns="73720" tIns="36860" rIns="73720" bIns="3686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The rounds </a:t>
            </a:r>
          </a:p>
        </p:txBody>
      </p:sp>
    </p:spTree>
    <p:extLst>
      <p:ext uri="{BB962C8B-B14F-4D97-AF65-F5344CB8AC3E}">
        <p14:creationId xmlns:p14="http://schemas.microsoft.com/office/powerpoint/2010/main" val="152805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4"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2" grpId="4"/>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93821-8CB4-F87A-ABAD-CC06FA6521A2}"/>
              </a:ext>
            </a:extLst>
          </p:cNvPr>
          <p:cNvSpPr>
            <a:spLocks noGrp="1"/>
          </p:cNvSpPr>
          <p:nvPr>
            <p:ph type="title"/>
          </p:nvPr>
        </p:nvSpPr>
        <p:spPr>
          <a:xfrm>
            <a:off x="756920" y="304800"/>
            <a:ext cx="6812280" cy="889000"/>
          </a:xfrm>
        </p:spPr>
        <p:txBody>
          <a:bodyPr/>
          <a:lstStyle/>
          <a:p>
            <a:r>
              <a:rPr lang="en-GB" sz="3200" dirty="0">
                <a:solidFill>
                  <a:srgbClr val="00A7A2"/>
                </a:solidFill>
              </a:rPr>
              <a:t>Check = Feedback = a way to improve</a:t>
            </a:r>
          </a:p>
        </p:txBody>
      </p:sp>
      <p:pic>
        <p:nvPicPr>
          <p:cNvPr id="2050" name="Picture 2" descr="2 The Plan-Do-Check-Act (PDCA) cycle | Download Scientific Diagram">
            <a:extLst>
              <a:ext uri="{FF2B5EF4-FFF2-40B4-BE49-F238E27FC236}">
                <a16:creationId xmlns:a16="http://schemas.microsoft.com/office/drawing/2014/main" id="{776203F8-B710-775A-04B4-25D7169C4B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850" y="1607344"/>
            <a:ext cx="5397500" cy="279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60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A0911-4D27-2404-A07A-3B8B3FECC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315B1-1BD6-EC5D-20D2-11056CE9CE95}"/>
              </a:ext>
            </a:extLst>
          </p:cNvPr>
          <p:cNvSpPr>
            <a:spLocks noGrp="1"/>
          </p:cNvSpPr>
          <p:nvPr>
            <p:ph type="title"/>
          </p:nvPr>
        </p:nvSpPr>
        <p:spPr>
          <a:xfrm>
            <a:off x="195475" y="1254597"/>
            <a:ext cx="6809896" cy="889373"/>
          </a:xfrm>
        </p:spPr>
        <p:txBody>
          <a:bodyPr/>
          <a:lstStyle/>
          <a:p>
            <a:r>
              <a:rPr lang="en-GB" dirty="0"/>
              <a:t>3. Ask about yourself</a:t>
            </a:r>
            <a:br>
              <a:rPr lang="en-GB" dirty="0"/>
            </a:br>
            <a:r>
              <a:rPr lang="en-GB" sz="3600" dirty="0"/>
              <a:t>One poses questions to the other about herself… </a:t>
            </a:r>
            <a:br>
              <a:rPr lang="en-GB" sz="3600" dirty="0"/>
            </a:br>
            <a:r>
              <a:rPr lang="en-GB" sz="3600" dirty="0"/>
              <a:t>(what do you think of my……..)</a:t>
            </a:r>
            <a:br>
              <a:rPr lang="en-GB" sz="3600" dirty="0"/>
            </a:br>
            <a:br>
              <a:rPr lang="en-GB" sz="3600" dirty="0"/>
            </a:br>
            <a:endParaRPr lang="en-GB" sz="3600" dirty="0"/>
          </a:p>
        </p:txBody>
      </p:sp>
      <p:sp>
        <p:nvSpPr>
          <p:cNvPr id="3" name="Title 1">
            <a:extLst>
              <a:ext uri="{FF2B5EF4-FFF2-40B4-BE49-F238E27FC236}">
                <a16:creationId xmlns:a16="http://schemas.microsoft.com/office/drawing/2014/main" id="{4EB825B4-306A-D733-FC65-7306509E16BD}"/>
              </a:ext>
            </a:extLst>
          </p:cNvPr>
          <p:cNvSpPr txBox="1">
            <a:spLocks/>
          </p:cNvSpPr>
          <p:nvPr/>
        </p:nvSpPr>
        <p:spPr>
          <a:xfrm>
            <a:off x="530265" y="365224"/>
            <a:ext cx="6809896" cy="889373"/>
          </a:xfrm>
          <a:prstGeom prst="rect">
            <a:avLst/>
          </a:prstGeom>
        </p:spPr>
        <p:txBody>
          <a:bodyPr lIns="73720" tIns="36860" rIns="73720" bIns="3686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The rounds </a:t>
            </a:r>
          </a:p>
        </p:txBody>
      </p:sp>
    </p:spTree>
    <p:extLst>
      <p:ext uri="{BB962C8B-B14F-4D97-AF65-F5344CB8AC3E}">
        <p14:creationId xmlns:p14="http://schemas.microsoft.com/office/powerpoint/2010/main" val="209335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4"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5"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6"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7"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2" grpId="4"/>
      <p:bldP spid="2" grpId="5"/>
      <p:bldP spid="2" grpId="6"/>
      <p:bldP spid="2" grpId="7"/>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DBE1E-38F6-A9BE-4133-CB5F63FE3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E8CD5-CDED-629A-8E59-AC599AC297F9}"/>
              </a:ext>
            </a:extLst>
          </p:cNvPr>
          <p:cNvSpPr>
            <a:spLocks noGrp="1"/>
          </p:cNvSpPr>
          <p:nvPr>
            <p:ph type="title"/>
          </p:nvPr>
        </p:nvSpPr>
        <p:spPr>
          <a:xfrm>
            <a:off x="212604" y="1254597"/>
            <a:ext cx="6809896" cy="889373"/>
          </a:xfrm>
        </p:spPr>
        <p:txBody>
          <a:bodyPr/>
          <a:lstStyle/>
          <a:p>
            <a:r>
              <a:rPr lang="en-GB" dirty="0"/>
              <a:t>4. Give a compliment</a:t>
            </a:r>
            <a:br>
              <a:rPr lang="en-GB" dirty="0"/>
            </a:br>
            <a:endParaRPr lang="en-GB" sz="3600" dirty="0"/>
          </a:p>
        </p:txBody>
      </p:sp>
      <p:sp>
        <p:nvSpPr>
          <p:cNvPr id="3" name="Title 1">
            <a:extLst>
              <a:ext uri="{FF2B5EF4-FFF2-40B4-BE49-F238E27FC236}">
                <a16:creationId xmlns:a16="http://schemas.microsoft.com/office/drawing/2014/main" id="{759C0D2F-A0D4-32ED-315A-AF7DB1C2DAFD}"/>
              </a:ext>
            </a:extLst>
          </p:cNvPr>
          <p:cNvSpPr txBox="1">
            <a:spLocks/>
          </p:cNvSpPr>
          <p:nvPr/>
        </p:nvSpPr>
        <p:spPr>
          <a:xfrm>
            <a:off x="530265" y="365224"/>
            <a:ext cx="6809896" cy="889373"/>
          </a:xfrm>
          <a:prstGeom prst="rect">
            <a:avLst/>
          </a:prstGeom>
        </p:spPr>
        <p:txBody>
          <a:bodyPr lIns="73720" tIns="36860" rIns="73720" bIns="3686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The rounds </a:t>
            </a:r>
          </a:p>
        </p:txBody>
      </p:sp>
      <p:sp>
        <p:nvSpPr>
          <p:cNvPr id="4" name="Title 1">
            <a:extLst>
              <a:ext uri="{FF2B5EF4-FFF2-40B4-BE49-F238E27FC236}">
                <a16:creationId xmlns:a16="http://schemas.microsoft.com/office/drawing/2014/main" id="{6926CCDE-23E8-6F6B-16BB-2E41167408F7}"/>
              </a:ext>
            </a:extLst>
          </p:cNvPr>
          <p:cNvSpPr txBox="1">
            <a:spLocks/>
          </p:cNvSpPr>
          <p:nvPr/>
        </p:nvSpPr>
        <p:spPr>
          <a:xfrm>
            <a:off x="371435" y="2057400"/>
            <a:ext cx="6809896" cy="889373"/>
          </a:xfrm>
          <a:prstGeom prst="rect">
            <a:avLst/>
          </a:prstGeom>
        </p:spPr>
        <p:txBody>
          <a:bodyPr lIns="73720" tIns="36860" rIns="73720" bIns="3686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a:t>(e.g. what you are very good at is…. what I enjoy is, when you…)</a:t>
            </a:r>
            <a:br>
              <a:rPr lang="en-GB" sz="3600" dirty="0"/>
            </a:br>
            <a:endParaRPr lang="en-GB" sz="3600" dirty="0"/>
          </a:p>
        </p:txBody>
      </p:sp>
      <p:sp>
        <p:nvSpPr>
          <p:cNvPr id="6" name="TextBox 5">
            <a:extLst>
              <a:ext uri="{FF2B5EF4-FFF2-40B4-BE49-F238E27FC236}">
                <a16:creationId xmlns:a16="http://schemas.microsoft.com/office/drawing/2014/main" id="{4A378465-8116-3B64-5E38-81F14E2A1C56}"/>
              </a:ext>
            </a:extLst>
          </p:cNvPr>
          <p:cNvSpPr txBox="1"/>
          <p:nvPr/>
        </p:nvSpPr>
        <p:spPr>
          <a:xfrm>
            <a:off x="1362004" y="3239869"/>
            <a:ext cx="4828758" cy="646331"/>
          </a:xfrm>
          <a:prstGeom prst="rect">
            <a:avLst/>
          </a:prstGeom>
          <a:noFill/>
        </p:spPr>
        <p:txBody>
          <a:bodyPr wrap="none" rtlCol="0">
            <a:spAutoFit/>
          </a:bodyPr>
          <a:lstStyle/>
          <a:p>
            <a:r>
              <a:rPr lang="en-GB" sz="3600" dirty="0"/>
              <a:t>(receiving a compliment)</a:t>
            </a:r>
          </a:p>
        </p:txBody>
      </p:sp>
    </p:spTree>
    <p:extLst>
      <p:ext uri="{BB962C8B-B14F-4D97-AF65-F5344CB8AC3E}">
        <p14:creationId xmlns:p14="http://schemas.microsoft.com/office/powerpoint/2010/main" val="254853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18E5F-4456-1882-ABA6-7C706AF30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5D2F4-829A-95B8-5831-A42851228861}"/>
              </a:ext>
            </a:extLst>
          </p:cNvPr>
          <p:cNvSpPr>
            <a:spLocks noGrp="1"/>
          </p:cNvSpPr>
          <p:nvPr>
            <p:ph type="title"/>
          </p:nvPr>
        </p:nvSpPr>
        <p:spPr>
          <a:xfrm>
            <a:off x="195475" y="1254597"/>
            <a:ext cx="6809896" cy="889373"/>
          </a:xfrm>
        </p:spPr>
        <p:txBody>
          <a:bodyPr/>
          <a:lstStyle/>
          <a:p>
            <a:r>
              <a:rPr lang="en-GB" dirty="0"/>
              <a:t>5. Critical friend</a:t>
            </a:r>
            <a:br>
              <a:rPr lang="en-GB" dirty="0"/>
            </a:br>
            <a:br>
              <a:rPr lang="en-GB" sz="3600" dirty="0"/>
            </a:br>
            <a:br>
              <a:rPr lang="en-GB" sz="3600" dirty="0"/>
            </a:br>
            <a:endParaRPr lang="en-GB" sz="3600" dirty="0"/>
          </a:p>
        </p:txBody>
      </p:sp>
      <p:sp>
        <p:nvSpPr>
          <p:cNvPr id="3" name="Title 1">
            <a:extLst>
              <a:ext uri="{FF2B5EF4-FFF2-40B4-BE49-F238E27FC236}">
                <a16:creationId xmlns:a16="http://schemas.microsoft.com/office/drawing/2014/main" id="{864FB1AA-129B-E3C4-E966-D06CE1C94FEE}"/>
              </a:ext>
            </a:extLst>
          </p:cNvPr>
          <p:cNvSpPr txBox="1">
            <a:spLocks/>
          </p:cNvSpPr>
          <p:nvPr/>
        </p:nvSpPr>
        <p:spPr>
          <a:xfrm>
            <a:off x="530265" y="365224"/>
            <a:ext cx="6809896" cy="889373"/>
          </a:xfrm>
          <a:prstGeom prst="rect">
            <a:avLst/>
          </a:prstGeom>
        </p:spPr>
        <p:txBody>
          <a:bodyPr lIns="73720" tIns="36860" rIns="73720" bIns="3686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The rounds </a:t>
            </a:r>
          </a:p>
        </p:txBody>
      </p:sp>
      <p:sp>
        <p:nvSpPr>
          <p:cNvPr id="4" name="TextBox 3">
            <a:extLst>
              <a:ext uri="{FF2B5EF4-FFF2-40B4-BE49-F238E27FC236}">
                <a16:creationId xmlns:a16="http://schemas.microsoft.com/office/drawing/2014/main" id="{813FFFED-8FF0-3951-B1FF-F8DBF816EEDF}"/>
              </a:ext>
            </a:extLst>
          </p:cNvPr>
          <p:cNvSpPr txBox="1"/>
          <p:nvPr/>
        </p:nvSpPr>
        <p:spPr>
          <a:xfrm>
            <a:off x="1356347" y="2020669"/>
            <a:ext cx="4488152" cy="646331"/>
          </a:xfrm>
          <a:prstGeom prst="rect">
            <a:avLst/>
          </a:prstGeom>
          <a:noFill/>
        </p:spPr>
        <p:txBody>
          <a:bodyPr wrap="none" rtlCol="0">
            <a:spAutoFit/>
          </a:bodyPr>
          <a:lstStyle/>
          <a:p>
            <a:r>
              <a:rPr lang="en-GB" sz="3600" dirty="0"/>
              <a:t>Give a critical feedback</a:t>
            </a:r>
          </a:p>
        </p:txBody>
      </p:sp>
      <p:sp>
        <p:nvSpPr>
          <p:cNvPr id="6" name="TextBox 5">
            <a:extLst>
              <a:ext uri="{FF2B5EF4-FFF2-40B4-BE49-F238E27FC236}">
                <a16:creationId xmlns:a16="http://schemas.microsoft.com/office/drawing/2014/main" id="{527F9134-524D-2C0E-BB04-DBCC68852157}"/>
              </a:ext>
            </a:extLst>
          </p:cNvPr>
          <p:cNvSpPr txBox="1"/>
          <p:nvPr/>
        </p:nvSpPr>
        <p:spPr>
          <a:xfrm>
            <a:off x="922502" y="3190030"/>
            <a:ext cx="5724196" cy="646331"/>
          </a:xfrm>
          <a:prstGeom prst="rect">
            <a:avLst/>
          </a:prstGeom>
          <a:noFill/>
        </p:spPr>
        <p:txBody>
          <a:bodyPr wrap="none" rtlCol="0">
            <a:spAutoFit/>
          </a:bodyPr>
          <a:lstStyle/>
          <a:p>
            <a:r>
              <a:rPr lang="en-GB" sz="3600" dirty="0"/>
              <a:t>(play the ball, not the person)</a:t>
            </a:r>
          </a:p>
        </p:txBody>
      </p:sp>
    </p:spTree>
    <p:extLst>
      <p:ext uri="{BB962C8B-B14F-4D97-AF65-F5344CB8AC3E}">
        <p14:creationId xmlns:p14="http://schemas.microsoft.com/office/powerpoint/2010/main" val="355887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404C1-82F3-F171-6C99-E65C5D51E12B}"/>
              </a:ext>
            </a:extLst>
          </p:cNvPr>
          <p:cNvSpPr>
            <a:spLocks noGrp="1"/>
          </p:cNvSpPr>
          <p:nvPr>
            <p:ph type="title"/>
          </p:nvPr>
        </p:nvSpPr>
        <p:spPr/>
        <p:txBody>
          <a:bodyPr/>
          <a:lstStyle/>
          <a:p>
            <a:r>
              <a:rPr lang="en-GB" dirty="0"/>
              <a:t>Plenary</a:t>
            </a:r>
          </a:p>
        </p:txBody>
      </p:sp>
      <p:sp>
        <p:nvSpPr>
          <p:cNvPr id="3" name="Title 1">
            <a:extLst>
              <a:ext uri="{FF2B5EF4-FFF2-40B4-BE49-F238E27FC236}">
                <a16:creationId xmlns:a16="http://schemas.microsoft.com/office/drawing/2014/main" id="{E332B3E3-AE0C-6466-B2C9-0E2A77415847}"/>
              </a:ext>
            </a:extLst>
          </p:cNvPr>
          <p:cNvSpPr txBox="1">
            <a:spLocks/>
          </p:cNvSpPr>
          <p:nvPr/>
        </p:nvSpPr>
        <p:spPr>
          <a:xfrm>
            <a:off x="377865" y="1447800"/>
            <a:ext cx="6809896" cy="889373"/>
          </a:xfrm>
          <a:prstGeom prst="rect">
            <a:avLst/>
          </a:prstGeom>
        </p:spPr>
        <p:txBody>
          <a:bodyPr lIns="73720" tIns="36860" rIns="73720" bIns="3686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a:t>One group: </a:t>
            </a:r>
          </a:p>
          <a:p>
            <a:endParaRPr lang="en-GB" sz="3600" dirty="0"/>
          </a:p>
          <a:p>
            <a:r>
              <a:rPr lang="en-GB" sz="3200" dirty="0"/>
              <a:t>What surprised </a:t>
            </a:r>
            <a:r>
              <a:rPr lang="en-GB" sz="3200"/>
              <a:t>you?</a:t>
            </a:r>
          </a:p>
          <a:p>
            <a:r>
              <a:rPr lang="en-GB" sz="3200"/>
              <a:t>What </a:t>
            </a:r>
            <a:r>
              <a:rPr lang="en-GB" sz="3200" dirty="0"/>
              <a:t>did you learn?</a:t>
            </a:r>
          </a:p>
          <a:p>
            <a:r>
              <a:rPr lang="en-GB" sz="3200" dirty="0"/>
              <a:t>What made it difficult / easy?</a:t>
            </a:r>
          </a:p>
          <a:p>
            <a:r>
              <a:rPr lang="en-GB" sz="3200" dirty="0"/>
              <a:t>How could you use this in practice?</a:t>
            </a:r>
          </a:p>
          <a:p>
            <a:r>
              <a:rPr lang="en-GB" dirty="0"/>
              <a:t> </a:t>
            </a:r>
          </a:p>
        </p:txBody>
      </p:sp>
    </p:spTree>
    <p:extLst>
      <p:ext uri="{BB962C8B-B14F-4D97-AF65-F5344CB8AC3E}">
        <p14:creationId xmlns:p14="http://schemas.microsoft.com/office/powerpoint/2010/main" val="127444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5BF8C-2D7D-83F0-5DD2-076670AD993E}"/>
              </a:ext>
            </a:extLst>
          </p:cNvPr>
          <p:cNvSpPr>
            <a:spLocks noGrp="1"/>
          </p:cNvSpPr>
          <p:nvPr>
            <p:ph type="title"/>
          </p:nvPr>
        </p:nvSpPr>
        <p:spPr/>
        <p:txBody>
          <a:bodyPr/>
          <a:lstStyle/>
          <a:p>
            <a:r>
              <a:rPr lang="en-GB" dirty="0">
                <a:solidFill>
                  <a:srgbClr val="00A7A2"/>
                </a:solidFill>
              </a:rPr>
              <a:t>2.2. How to????</a:t>
            </a:r>
          </a:p>
        </p:txBody>
      </p:sp>
      <p:sp>
        <p:nvSpPr>
          <p:cNvPr id="3" name="Content Placeholder 2">
            <a:extLst>
              <a:ext uri="{FF2B5EF4-FFF2-40B4-BE49-F238E27FC236}">
                <a16:creationId xmlns:a16="http://schemas.microsoft.com/office/drawing/2014/main" id="{171390FD-4AFE-A1BC-EAEC-9AB5192EA052}"/>
              </a:ext>
            </a:extLst>
          </p:cNvPr>
          <p:cNvSpPr>
            <a:spLocks noGrp="1"/>
          </p:cNvSpPr>
          <p:nvPr>
            <p:ph idx="1"/>
          </p:nvPr>
        </p:nvSpPr>
        <p:spPr/>
        <p:txBody>
          <a:bodyPr/>
          <a:lstStyle/>
          <a:p>
            <a:r>
              <a:rPr lang="en-GB" dirty="0"/>
              <a:t>What do you already know about HOW to give feedback?</a:t>
            </a:r>
          </a:p>
          <a:p>
            <a:endParaRPr lang="en-GB" dirty="0"/>
          </a:p>
          <a:p>
            <a:r>
              <a:rPr lang="en-GB" dirty="0">
                <a:solidFill>
                  <a:srgbClr val="00A7A2"/>
                </a:solidFill>
              </a:rPr>
              <a:t>Let us make an inventory of your Do’s and </a:t>
            </a:r>
            <a:r>
              <a:rPr lang="en-GB" dirty="0" err="1">
                <a:solidFill>
                  <a:srgbClr val="00A7A2"/>
                </a:solidFill>
              </a:rPr>
              <a:t>Don’t’s</a:t>
            </a:r>
            <a:endParaRPr lang="en-GB" dirty="0"/>
          </a:p>
        </p:txBody>
      </p:sp>
    </p:spTree>
    <p:extLst>
      <p:ext uri="{BB962C8B-B14F-4D97-AF65-F5344CB8AC3E}">
        <p14:creationId xmlns:p14="http://schemas.microsoft.com/office/powerpoint/2010/main" val="175873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F0026-26FF-3EB1-0E6A-22F6D054EB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429C0B-046F-2392-6E40-E83AAFDE80E3}"/>
              </a:ext>
            </a:extLst>
          </p:cNvPr>
          <p:cNvSpPr>
            <a:spLocks noGrp="1"/>
          </p:cNvSpPr>
          <p:nvPr>
            <p:ph type="title"/>
          </p:nvPr>
        </p:nvSpPr>
        <p:spPr/>
        <p:txBody>
          <a:bodyPr/>
          <a:lstStyle/>
          <a:p>
            <a:r>
              <a:rPr lang="en-GB" b="1" dirty="0">
                <a:solidFill>
                  <a:srgbClr val="00A7A2"/>
                </a:solidFill>
              </a:rPr>
              <a:t>Exercise </a:t>
            </a:r>
          </a:p>
        </p:txBody>
      </p:sp>
      <p:sp>
        <p:nvSpPr>
          <p:cNvPr id="4" name="Rechthoek 3">
            <a:extLst>
              <a:ext uri="{FF2B5EF4-FFF2-40B4-BE49-F238E27FC236}">
                <a16:creationId xmlns:a16="http://schemas.microsoft.com/office/drawing/2014/main" id="{1D7E2161-2BBC-1080-549B-CFEB9FB9B73A}"/>
              </a:ext>
            </a:extLst>
          </p:cNvPr>
          <p:cNvSpPr/>
          <p:nvPr/>
        </p:nvSpPr>
        <p:spPr>
          <a:xfrm>
            <a:off x="1879600" y="1447800"/>
            <a:ext cx="3784600" cy="3416320"/>
          </a:xfrm>
          <a:prstGeom prst="rect">
            <a:avLst/>
          </a:prstGeom>
        </p:spPr>
        <p:txBody>
          <a:bodyPr>
            <a:spAutoFit/>
          </a:bodyPr>
          <a:lstStyle/>
          <a:p>
            <a:pPr fontAlgn="base"/>
            <a:r>
              <a:rPr lang="en-US" b="1" dirty="0"/>
              <a:t>Group activity on poster </a:t>
            </a:r>
            <a:endParaRPr lang="en-US" dirty="0"/>
          </a:p>
          <a:p>
            <a:pPr fontAlgn="base"/>
            <a:r>
              <a:rPr lang="en-US" b="1" i="1" dirty="0"/>
              <a:t>Goal: effective feedback rules</a:t>
            </a:r>
            <a:endParaRPr lang="en-US" dirty="0"/>
          </a:p>
          <a:p>
            <a:pPr fontAlgn="base"/>
            <a:r>
              <a:rPr lang="en-US" b="1" i="1" dirty="0"/>
              <a:t> </a:t>
            </a:r>
            <a:endParaRPr lang="en-US" dirty="0"/>
          </a:p>
          <a:p>
            <a:pPr fontAlgn="base"/>
            <a:r>
              <a:rPr lang="en-US" b="1" i="1" dirty="0"/>
              <a:t>Activity</a:t>
            </a:r>
            <a:endParaRPr lang="en-US" dirty="0"/>
          </a:p>
          <a:p>
            <a:pPr fontAlgn="base"/>
            <a:r>
              <a:rPr lang="en-US" b="1" dirty="0"/>
              <a:t>Step 1:</a:t>
            </a:r>
            <a:r>
              <a:rPr lang="en-US" dirty="0"/>
              <a:t> everyone writes a do or don’t in giving feedback individually</a:t>
            </a:r>
          </a:p>
          <a:p>
            <a:pPr fontAlgn="base"/>
            <a:r>
              <a:rPr lang="en-US" dirty="0"/>
              <a:t>	white: do not</a:t>
            </a:r>
          </a:p>
          <a:p>
            <a:pPr fontAlgn="base"/>
            <a:r>
              <a:rPr lang="en-US" dirty="0"/>
              <a:t>	green: do</a:t>
            </a:r>
          </a:p>
          <a:p>
            <a:pPr fontAlgn="base"/>
            <a:r>
              <a:rPr lang="en-US" b="1" dirty="0"/>
              <a:t>Step 2:</a:t>
            </a:r>
            <a:r>
              <a:rPr lang="en-US" dirty="0"/>
              <a:t> stick on flap-over, cluster, </a:t>
            </a:r>
          </a:p>
          <a:p>
            <a:pPr fontAlgn="base"/>
            <a:r>
              <a:rPr lang="en-US" b="1" dirty="0"/>
              <a:t>Step 3:</a:t>
            </a:r>
            <a:r>
              <a:rPr lang="en-US" dirty="0"/>
              <a:t> Then what? Criteria for effective feedback on paper</a:t>
            </a:r>
          </a:p>
          <a:p>
            <a:pPr fontAlgn="base"/>
            <a:r>
              <a:rPr lang="en-US" b="1" dirty="0"/>
              <a:t>Step 4:</a:t>
            </a:r>
            <a:r>
              <a:rPr lang="en-US" dirty="0"/>
              <a:t> Put on the wall and add. </a:t>
            </a:r>
          </a:p>
        </p:txBody>
      </p:sp>
    </p:spTree>
    <p:extLst>
      <p:ext uri="{BB962C8B-B14F-4D97-AF65-F5344CB8AC3E}">
        <p14:creationId xmlns:p14="http://schemas.microsoft.com/office/powerpoint/2010/main" val="712199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03184-9A47-323A-00AC-51D8679708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09C91C-00D8-CF48-D620-DF00EDBD97BC}"/>
              </a:ext>
            </a:extLst>
          </p:cNvPr>
          <p:cNvSpPr>
            <a:spLocks noGrp="1"/>
          </p:cNvSpPr>
          <p:nvPr>
            <p:ph type="title"/>
          </p:nvPr>
        </p:nvSpPr>
        <p:spPr>
          <a:xfrm>
            <a:off x="355600" y="152400"/>
            <a:ext cx="6809896" cy="889373"/>
          </a:xfrm>
        </p:spPr>
        <p:txBody>
          <a:bodyPr/>
          <a:lstStyle/>
          <a:p>
            <a:r>
              <a:rPr lang="en-GB" sz="4000" b="1" dirty="0">
                <a:solidFill>
                  <a:srgbClr val="0FCBC2"/>
                </a:solidFill>
              </a:rPr>
              <a:t> </a:t>
            </a:r>
            <a:r>
              <a:rPr lang="en-GB" sz="4000" dirty="0">
                <a:solidFill>
                  <a:srgbClr val="00A7A2"/>
                </a:solidFill>
              </a:rPr>
              <a:t>2.2.1. Do’s and </a:t>
            </a:r>
            <a:r>
              <a:rPr lang="en-GB" sz="4000" dirty="0" err="1">
                <a:solidFill>
                  <a:srgbClr val="00A7A2"/>
                </a:solidFill>
              </a:rPr>
              <a:t>dont’s</a:t>
            </a:r>
            <a:r>
              <a:rPr lang="en-GB" sz="4000" dirty="0">
                <a:solidFill>
                  <a:srgbClr val="00A7A2"/>
                </a:solidFill>
              </a:rPr>
              <a:t> for giving feedback</a:t>
            </a:r>
          </a:p>
        </p:txBody>
      </p:sp>
      <p:sp>
        <p:nvSpPr>
          <p:cNvPr id="3" name="Rechthoek 2">
            <a:extLst>
              <a:ext uri="{FF2B5EF4-FFF2-40B4-BE49-F238E27FC236}">
                <a16:creationId xmlns:a16="http://schemas.microsoft.com/office/drawing/2014/main" id="{B3A50492-F139-A273-5FC9-FF882895518D}"/>
              </a:ext>
            </a:extLst>
          </p:cNvPr>
          <p:cNvSpPr/>
          <p:nvPr/>
        </p:nvSpPr>
        <p:spPr>
          <a:xfrm>
            <a:off x="660400" y="1905000"/>
            <a:ext cx="6705600" cy="2062103"/>
          </a:xfrm>
          <a:prstGeom prst="rect">
            <a:avLst/>
          </a:prstGeom>
        </p:spPr>
        <p:txBody>
          <a:bodyPr wrap="square">
            <a:spAutoFit/>
          </a:bodyPr>
          <a:lstStyle/>
          <a:p>
            <a:r>
              <a:rPr lang="en-GB" sz="1600" dirty="0"/>
              <a:t>Circumstances</a:t>
            </a:r>
          </a:p>
          <a:p>
            <a:r>
              <a:rPr lang="en-GB" sz="1600" dirty="0"/>
              <a:t>	1. Create safety!!!! (privately!!!!!)</a:t>
            </a:r>
          </a:p>
          <a:p>
            <a:r>
              <a:rPr lang="en-GB" sz="1600" dirty="0"/>
              <a:t>	2. Give feedback as soon as possible (5 min)</a:t>
            </a:r>
          </a:p>
          <a:p>
            <a:r>
              <a:rPr lang="is-IS" sz="1600" dirty="0"/>
              <a:t>	3. Feedback only makes sense when the other wants/is able</a:t>
            </a:r>
          </a:p>
          <a:p>
            <a:r>
              <a:rPr lang="is-IS" sz="1600" dirty="0"/>
              <a:t>	 to receive feedback (choose a good moment/ walk/ break).</a:t>
            </a:r>
          </a:p>
          <a:p>
            <a:r>
              <a:rPr lang="is-IS" sz="1600" dirty="0"/>
              <a:t>	Ask intro : „Are you </a:t>
            </a:r>
            <a:r>
              <a:rPr lang="is-IS" sz="1600" b="1" dirty="0"/>
              <a:t>open</a:t>
            </a:r>
            <a:r>
              <a:rPr lang="is-IS" sz="1600" dirty="0"/>
              <a:t> to get some feedback from me?“</a:t>
            </a:r>
          </a:p>
          <a:p>
            <a:r>
              <a:rPr lang="is-IS" sz="1600" dirty="0"/>
              <a:t>	</a:t>
            </a:r>
          </a:p>
          <a:p>
            <a:r>
              <a:rPr lang="en-GB" sz="1600" dirty="0"/>
              <a:t> </a:t>
            </a:r>
            <a:endParaRPr lang="is-IS" sz="1600" dirty="0"/>
          </a:p>
        </p:txBody>
      </p:sp>
    </p:spTree>
    <p:extLst>
      <p:ext uri="{BB962C8B-B14F-4D97-AF65-F5344CB8AC3E}">
        <p14:creationId xmlns:p14="http://schemas.microsoft.com/office/powerpoint/2010/main" val="100021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FA2E8-E858-898A-1247-7DA7DB7B3AB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DEEBFC-3A86-F06D-2040-59B553B22551}"/>
              </a:ext>
            </a:extLst>
          </p:cNvPr>
          <p:cNvSpPr>
            <a:spLocks noGrp="1"/>
          </p:cNvSpPr>
          <p:nvPr>
            <p:ph type="title"/>
          </p:nvPr>
        </p:nvSpPr>
        <p:spPr>
          <a:xfrm>
            <a:off x="355600" y="152400"/>
            <a:ext cx="6809896" cy="889373"/>
          </a:xfrm>
        </p:spPr>
        <p:txBody>
          <a:bodyPr/>
          <a:lstStyle/>
          <a:p>
            <a:r>
              <a:rPr lang="en-GB" sz="4000" dirty="0">
                <a:solidFill>
                  <a:srgbClr val="0FCBC2"/>
                </a:solidFill>
              </a:rPr>
              <a:t> </a:t>
            </a:r>
            <a:r>
              <a:rPr lang="en-GB" sz="4000" dirty="0">
                <a:solidFill>
                  <a:srgbClr val="00A7A2"/>
                </a:solidFill>
              </a:rPr>
              <a:t>Do’s and </a:t>
            </a:r>
            <a:r>
              <a:rPr lang="en-GB" sz="4000" dirty="0" err="1">
                <a:solidFill>
                  <a:srgbClr val="00A7A2"/>
                </a:solidFill>
              </a:rPr>
              <a:t>dont’s</a:t>
            </a:r>
            <a:r>
              <a:rPr lang="en-GB" sz="4000" dirty="0">
                <a:solidFill>
                  <a:srgbClr val="00A7A2"/>
                </a:solidFill>
              </a:rPr>
              <a:t> for giving feedback</a:t>
            </a:r>
          </a:p>
        </p:txBody>
      </p:sp>
      <p:sp>
        <p:nvSpPr>
          <p:cNvPr id="3" name="Rechthoek 2">
            <a:extLst>
              <a:ext uri="{FF2B5EF4-FFF2-40B4-BE49-F238E27FC236}">
                <a16:creationId xmlns:a16="http://schemas.microsoft.com/office/drawing/2014/main" id="{2EA612A3-9169-CF82-F178-2321AEB7020D}"/>
              </a:ext>
            </a:extLst>
          </p:cNvPr>
          <p:cNvSpPr/>
          <p:nvPr/>
        </p:nvSpPr>
        <p:spPr>
          <a:xfrm>
            <a:off x="660400" y="1447800"/>
            <a:ext cx="6705600" cy="3539430"/>
          </a:xfrm>
          <a:prstGeom prst="rect">
            <a:avLst/>
          </a:prstGeom>
        </p:spPr>
        <p:txBody>
          <a:bodyPr wrap="square">
            <a:spAutoFit/>
          </a:bodyPr>
          <a:lstStyle/>
          <a:p>
            <a:endParaRPr lang="is-IS" sz="1600" dirty="0"/>
          </a:p>
          <a:p>
            <a:r>
              <a:rPr lang="en-GB" sz="1600" dirty="0"/>
              <a:t> The way you do it</a:t>
            </a:r>
          </a:p>
          <a:p>
            <a:r>
              <a:rPr lang="en-GB" sz="1600" dirty="0"/>
              <a:t>	4. Standing in her shoes…</a:t>
            </a:r>
          </a:p>
          <a:p>
            <a:r>
              <a:rPr lang="en-GB" sz="1600" dirty="0"/>
              <a:t>	5. Give short feedback and room for a reaction (dialogue/open).</a:t>
            </a:r>
          </a:p>
          <a:p>
            <a:r>
              <a:rPr lang="en-GB" sz="1600" dirty="0"/>
              <a:t>	6. Make your feedback specific: then I saw you doing this 	over there</a:t>
            </a:r>
            <a:r>
              <a:rPr lang="is-IS" sz="1600" dirty="0"/>
              <a:t>… (</a:t>
            </a:r>
            <a:r>
              <a:rPr lang="is-IS" sz="1600" b="1" dirty="0">
                <a:solidFill>
                  <a:srgbClr val="FF0000"/>
                </a:solidFill>
              </a:rPr>
              <a:t>not what others told you!!!</a:t>
            </a:r>
            <a:r>
              <a:rPr lang="is-IS" sz="1600" dirty="0"/>
              <a:t>), based on criteria.</a:t>
            </a:r>
          </a:p>
          <a:p>
            <a:r>
              <a:rPr lang="is-IS" sz="1600" dirty="0"/>
              <a:t>	7. Play the ball, not the person. Be hard and clear on 	content, 	sweet and friendly on the relationship.</a:t>
            </a:r>
          </a:p>
          <a:p>
            <a:r>
              <a:rPr lang="is-IS" sz="1600" dirty="0"/>
              <a:t>	</a:t>
            </a:r>
            <a:r>
              <a:rPr lang="is-IS" sz="1600" dirty="0">
                <a:solidFill>
                  <a:srgbClr val="FF0000"/>
                </a:solidFill>
              </a:rPr>
              <a:t>8. Give a so called I-message.</a:t>
            </a:r>
          </a:p>
          <a:p>
            <a:r>
              <a:rPr lang="is-IS" sz="1600" dirty="0"/>
              <a:t>	9. First you and the other! Do not go to a team leader alone to</a:t>
            </a:r>
          </a:p>
          <a:p>
            <a:r>
              <a:rPr lang="is-IS" sz="1600" dirty="0"/>
              <a:t>	complain about someone else. If you cannot come to a solution go 	to the teamleader together.</a:t>
            </a:r>
          </a:p>
          <a:p>
            <a:r>
              <a:rPr lang="is-IS" sz="1600" dirty="0"/>
              <a:t>	10. Feedback uses checks: “Is it right that....”</a:t>
            </a:r>
          </a:p>
          <a:p>
            <a:endParaRPr lang="is-IS" sz="1600" dirty="0"/>
          </a:p>
        </p:txBody>
      </p:sp>
    </p:spTree>
    <p:extLst>
      <p:ext uri="{BB962C8B-B14F-4D97-AF65-F5344CB8AC3E}">
        <p14:creationId xmlns:p14="http://schemas.microsoft.com/office/powerpoint/2010/main" val="7621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44A4-4DD9-B9C8-982E-2DEC742D4A52}"/>
              </a:ext>
            </a:extLst>
          </p:cNvPr>
          <p:cNvSpPr>
            <a:spLocks noGrp="1"/>
          </p:cNvSpPr>
          <p:nvPr>
            <p:ph type="title"/>
          </p:nvPr>
        </p:nvSpPr>
        <p:spPr/>
        <p:txBody>
          <a:bodyPr/>
          <a:lstStyle/>
          <a:p>
            <a:r>
              <a:rPr lang="en-NL" dirty="0">
                <a:solidFill>
                  <a:srgbClr val="00A7A2"/>
                </a:solidFill>
              </a:rPr>
              <a:t>What if you were she</a:t>
            </a:r>
          </a:p>
        </p:txBody>
      </p:sp>
      <p:sp>
        <p:nvSpPr>
          <p:cNvPr id="3" name="TextBox 2">
            <a:extLst>
              <a:ext uri="{FF2B5EF4-FFF2-40B4-BE49-F238E27FC236}">
                <a16:creationId xmlns:a16="http://schemas.microsoft.com/office/drawing/2014/main" id="{E76771EC-B371-4B03-4941-6BE05D984C9D}"/>
              </a:ext>
            </a:extLst>
          </p:cNvPr>
          <p:cNvSpPr txBox="1"/>
          <p:nvPr/>
        </p:nvSpPr>
        <p:spPr>
          <a:xfrm>
            <a:off x="377865" y="2060708"/>
            <a:ext cx="2367443" cy="1477328"/>
          </a:xfrm>
          <a:prstGeom prst="rect">
            <a:avLst/>
          </a:prstGeom>
          <a:noFill/>
        </p:spPr>
        <p:txBody>
          <a:bodyPr wrap="none" rtlCol="0">
            <a:spAutoFit/>
          </a:bodyPr>
          <a:lstStyle/>
          <a:p>
            <a:r>
              <a:rPr lang="en-NL" dirty="0"/>
              <a:t>What would you think?</a:t>
            </a:r>
          </a:p>
          <a:p>
            <a:endParaRPr lang="en-NL" dirty="0"/>
          </a:p>
          <a:p>
            <a:r>
              <a:rPr lang="en-NL" dirty="0"/>
              <a:t>How would that feel?</a:t>
            </a:r>
          </a:p>
          <a:p>
            <a:endParaRPr lang="en-NL" dirty="0"/>
          </a:p>
          <a:p>
            <a:r>
              <a:rPr lang="en-NL" dirty="0"/>
              <a:t>What would you do?</a:t>
            </a:r>
          </a:p>
        </p:txBody>
      </p:sp>
      <p:pic>
        <p:nvPicPr>
          <p:cNvPr id="4" name="Picture 4" descr="Afbeeldingsresultaat voor black woman in shoes high heels">
            <a:extLst>
              <a:ext uri="{FF2B5EF4-FFF2-40B4-BE49-F238E27FC236}">
                <a16:creationId xmlns:a16="http://schemas.microsoft.com/office/drawing/2014/main" id="{66FF4CC3-C93E-CFFC-3BE1-0E62CCB5FB4B}"/>
              </a:ext>
            </a:extLst>
          </p:cNvPr>
          <p:cNvPicPr>
            <a:picLocks noChangeAspect="1" noChangeArrowheads="1"/>
          </p:cNvPicPr>
          <p:nvPr/>
        </p:nvPicPr>
        <p:blipFill>
          <a:blip r:embed="rId2" cstate="print"/>
          <a:srcRect/>
          <a:stretch>
            <a:fillRect/>
          </a:stretch>
        </p:blipFill>
        <p:spPr bwMode="auto">
          <a:xfrm>
            <a:off x="3632200" y="1884972"/>
            <a:ext cx="2978048" cy="1828801"/>
          </a:xfrm>
          <a:prstGeom prst="rect">
            <a:avLst/>
          </a:prstGeom>
          <a:noFill/>
        </p:spPr>
      </p:pic>
    </p:spTree>
    <p:extLst>
      <p:ext uri="{BB962C8B-B14F-4D97-AF65-F5344CB8AC3E}">
        <p14:creationId xmlns:p14="http://schemas.microsoft.com/office/powerpoint/2010/main" val="234795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280F-87A0-04FA-D25D-FBC4D7B86985}"/>
              </a:ext>
            </a:extLst>
          </p:cNvPr>
          <p:cNvSpPr>
            <a:spLocks noGrp="1"/>
          </p:cNvSpPr>
          <p:nvPr>
            <p:ph type="title"/>
          </p:nvPr>
        </p:nvSpPr>
        <p:spPr>
          <a:xfrm>
            <a:off x="378460" y="333830"/>
            <a:ext cx="6812280" cy="889000"/>
          </a:xfrm>
        </p:spPr>
        <p:txBody>
          <a:bodyPr/>
          <a:lstStyle/>
          <a:p>
            <a:r>
              <a:rPr lang="en-NL" dirty="0">
                <a:solidFill>
                  <a:srgbClr val="00A7A2"/>
                </a:solidFill>
              </a:rPr>
              <a:t> 2.2.2. Two feedback instruments</a:t>
            </a:r>
          </a:p>
        </p:txBody>
      </p:sp>
      <p:sp>
        <p:nvSpPr>
          <p:cNvPr id="3" name="Content Placeholder 2">
            <a:extLst>
              <a:ext uri="{FF2B5EF4-FFF2-40B4-BE49-F238E27FC236}">
                <a16:creationId xmlns:a16="http://schemas.microsoft.com/office/drawing/2014/main" id="{71554C34-6F20-ED89-D8C8-2591809E69F7}"/>
              </a:ext>
            </a:extLst>
          </p:cNvPr>
          <p:cNvSpPr>
            <a:spLocks noGrp="1"/>
          </p:cNvSpPr>
          <p:nvPr>
            <p:ph idx="1"/>
          </p:nvPr>
        </p:nvSpPr>
        <p:spPr>
          <a:xfrm>
            <a:off x="279400" y="2057400"/>
            <a:ext cx="6812280" cy="3520193"/>
          </a:xfrm>
        </p:spPr>
        <p:txBody>
          <a:bodyPr/>
          <a:lstStyle/>
          <a:p>
            <a:pPr marL="514350" indent="-514350">
              <a:buAutoNum type="arabicPeriod"/>
            </a:pPr>
            <a:r>
              <a:rPr lang="en-NL" dirty="0"/>
              <a:t>Sandwich </a:t>
            </a:r>
          </a:p>
          <a:p>
            <a:pPr marL="0" indent="0">
              <a:buNone/>
            </a:pPr>
            <a:r>
              <a:rPr lang="en-NL" dirty="0"/>
              <a:t>2.   Interaction feedback </a:t>
            </a:r>
          </a:p>
          <a:p>
            <a:pPr marL="0" indent="0">
              <a:buNone/>
            </a:pPr>
            <a:r>
              <a:rPr lang="en-NL" dirty="0"/>
              <a:t>	 </a:t>
            </a:r>
            <a:r>
              <a:rPr lang="en-NL" sz="2400" dirty="0"/>
              <a:t>Eight steps formula</a:t>
            </a:r>
          </a:p>
          <a:p>
            <a:pPr marL="0" indent="0">
              <a:buNone/>
            </a:pPr>
            <a:r>
              <a:rPr lang="en-NL" sz="2400" dirty="0"/>
              <a:t>	 </a:t>
            </a:r>
            <a:r>
              <a:rPr lang="en-NL" dirty="0"/>
              <a:t>The core is: three plus three</a:t>
            </a:r>
          </a:p>
          <a:p>
            <a:endParaRPr lang="en-NL" dirty="0"/>
          </a:p>
        </p:txBody>
      </p:sp>
    </p:spTree>
    <p:extLst>
      <p:ext uri="{BB962C8B-B14F-4D97-AF65-F5344CB8AC3E}">
        <p14:creationId xmlns:p14="http://schemas.microsoft.com/office/powerpoint/2010/main" val="774319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95C5F-7C12-3C95-5BA2-94A0A1B9BDBD}"/>
              </a:ext>
            </a:extLst>
          </p:cNvPr>
          <p:cNvSpPr>
            <a:spLocks noGrp="1"/>
          </p:cNvSpPr>
          <p:nvPr>
            <p:ph type="title"/>
          </p:nvPr>
        </p:nvSpPr>
        <p:spPr/>
        <p:txBody>
          <a:bodyPr/>
          <a:lstStyle/>
          <a:p>
            <a:r>
              <a:rPr lang="en-NL" dirty="0">
                <a:solidFill>
                  <a:srgbClr val="00A7A2"/>
                </a:solidFill>
              </a:rPr>
              <a:t>Agenda</a:t>
            </a:r>
          </a:p>
        </p:txBody>
      </p:sp>
      <p:sp>
        <p:nvSpPr>
          <p:cNvPr id="3" name="Content Placeholder 2">
            <a:extLst>
              <a:ext uri="{FF2B5EF4-FFF2-40B4-BE49-F238E27FC236}">
                <a16:creationId xmlns:a16="http://schemas.microsoft.com/office/drawing/2014/main" id="{548B6A5F-60EC-FB5B-BDF0-4A857F5A94D3}"/>
              </a:ext>
            </a:extLst>
          </p:cNvPr>
          <p:cNvSpPr>
            <a:spLocks noGrp="1"/>
          </p:cNvSpPr>
          <p:nvPr>
            <p:ph idx="1"/>
          </p:nvPr>
        </p:nvSpPr>
        <p:spPr>
          <a:xfrm>
            <a:off x="431800" y="1102607"/>
            <a:ext cx="6812280" cy="2097793"/>
          </a:xfrm>
        </p:spPr>
        <p:txBody>
          <a:bodyPr/>
          <a:lstStyle/>
          <a:p>
            <a:pPr marL="514350" indent="-514350">
              <a:buAutoNum type="arabicPeriod"/>
            </a:pPr>
            <a:r>
              <a:rPr lang="en-NL" sz="2000" dirty="0"/>
              <a:t>An open mind and Growth mindset</a:t>
            </a:r>
          </a:p>
          <a:p>
            <a:pPr marL="514350" indent="-514350">
              <a:buAutoNum type="arabicPeriod"/>
            </a:pPr>
            <a:r>
              <a:rPr lang="en-NL" sz="2000" dirty="0"/>
              <a:t>What is feedback and how to do it?</a:t>
            </a:r>
          </a:p>
          <a:p>
            <a:pPr marL="514350" indent="-514350">
              <a:buAutoNum type="arabicPeriod"/>
            </a:pPr>
            <a:r>
              <a:rPr lang="en-NL" sz="2000" dirty="0"/>
              <a:t>A feedback culture in your team</a:t>
            </a:r>
          </a:p>
          <a:p>
            <a:pPr marL="914400" lvl="1" indent="-514350">
              <a:buAutoNum type="arabicPeriod"/>
            </a:pPr>
            <a:r>
              <a:rPr lang="en-NL" sz="1800" dirty="0"/>
              <a:t>Current</a:t>
            </a:r>
          </a:p>
          <a:p>
            <a:pPr marL="914400" lvl="1" indent="-514350">
              <a:buAutoNum type="arabicPeriod"/>
            </a:pPr>
            <a:r>
              <a:rPr lang="en-NL" sz="1800" dirty="0"/>
              <a:t>Desired</a:t>
            </a:r>
          </a:p>
          <a:p>
            <a:pPr marL="514350" indent="-514350">
              <a:buAutoNum type="arabicPeriod"/>
            </a:pPr>
            <a:r>
              <a:rPr lang="en-NL" sz="2000" dirty="0"/>
              <a:t>Follow up</a:t>
            </a:r>
          </a:p>
          <a:p>
            <a:pPr marL="914400" lvl="1" indent="-514350">
              <a:buAutoNum type="arabicPeriod"/>
            </a:pPr>
            <a:r>
              <a:rPr lang="en-GB" sz="1800" dirty="0"/>
              <a:t>I</a:t>
            </a:r>
            <a:r>
              <a:rPr lang="en-NL" sz="1800" dirty="0"/>
              <a:t>ndividual</a:t>
            </a:r>
          </a:p>
          <a:p>
            <a:pPr marL="914400" lvl="1" indent="-514350">
              <a:buAutoNum type="arabicPeriod"/>
            </a:pPr>
            <a:r>
              <a:rPr lang="en-GB" sz="1800" dirty="0"/>
              <a:t>T</a:t>
            </a:r>
            <a:r>
              <a:rPr lang="en-NL" sz="1800" dirty="0"/>
              <a:t>eam</a:t>
            </a:r>
          </a:p>
          <a:p>
            <a:pPr marL="914400" lvl="1" indent="-514350">
              <a:buAutoNum type="arabicPeriod"/>
            </a:pPr>
            <a:r>
              <a:rPr lang="en-GB" sz="1800" dirty="0"/>
              <a:t>O</a:t>
            </a:r>
            <a:r>
              <a:rPr lang="en-NL" sz="1800" dirty="0"/>
              <a:t>rganisation / system</a:t>
            </a:r>
          </a:p>
          <a:p>
            <a:pPr marL="514350" indent="-514350">
              <a:buAutoNum type="arabicPeriod"/>
            </a:pPr>
            <a:r>
              <a:rPr lang="en-NL" sz="2000" dirty="0"/>
              <a:t>Evaluation: my feedback</a:t>
            </a:r>
          </a:p>
          <a:p>
            <a:pPr marL="400050" lvl="1" indent="0">
              <a:buNone/>
            </a:pPr>
            <a:endParaRPr lang="en-NL" sz="2000" dirty="0"/>
          </a:p>
          <a:p>
            <a:pPr marL="514350" indent="-514350">
              <a:buAutoNum type="arabicPeriod"/>
            </a:pPr>
            <a:endParaRPr lang="en-NL" sz="2400" dirty="0"/>
          </a:p>
          <a:p>
            <a:pPr marL="514350" indent="-514350">
              <a:buAutoNum type="arabicPeriod"/>
            </a:pPr>
            <a:endParaRPr lang="en-NL" dirty="0"/>
          </a:p>
          <a:p>
            <a:pPr marL="514350" indent="-514350">
              <a:buAutoNum type="arabicPeriod"/>
            </a:pPr>
            <a:endParaRPr lang="en-NL" dirty="0"/>
          </a:p>
        </p:txBody>
      </p:sp>
    </p:spTree>
    <p:extLst>
      <p:ext uri="{BB962C8B-B14F-4D97-AF65-F5344CB8AC3E}">
        <p14:creationId xmlns:p14="http://schemas.microsoft.com/office/powerpoint/2010/main" val="1912807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2D397-A2D3-CC9B-95ED-D74B269092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4DCA21-681C-CE56-0711-6A7F7DF5003F}"/>
              </a:ext>
            </a:extLst>
          </p:cNvPr>
          <p:cNvSpPr>
            <a:spLocks noGrp="1"/>
          </p:cNvSpPr>
          <p:nvPr>
            <p:ph type="title"/>
          </p:nvPr>
        </p:nvSpPr>
        <p:spPr/>
        <p:txBody>
          <a:bodyPr/>
          <a:lstStyle/>
          <a:p>
            <a:r>
              <a:rPr lang="en-GB" sz="4000" dirty="0">
                <a:solidFill>
                  <a:srgbClr val="00A7A2"/>
                </a:solidFill>
              </a:rPr>
              <a:t>Sandwich</a:t>
            </a:r>
          </a:p>
        </p:txBody>
      </p:sp>
      <p:sp>
        <p:nvSpPr>
          <p:cNvPr id="3" name="Rechthoek 2">
            <a:extLst>
              <a:ext uri="{FF2B5EF4-FFF2-40B4-BE49-F238E27FC236}">
                <a16:creationId xmlns:a16="http://schemas.microsoft.com/office/drawing/2014/main" id="{9C315F78-042A-394A-10F8-2C66EC00F0FE}"/>
              </a:ext>
            </a:extLst>
          </p:cNvPr>
          <p:cNvSpPr/>
          <p:nvPr/>
        </p:nvSpPr>
        <p:spPr>
          <a:xfrm>
            <a:off x="660400" y="1102197"/>
            <a:ext cx="5638800" cy="1200329"/>
          </a:xfrm>
          <a:prstGeom prst="rect">
            <a:avLst/>
          </a:prstGeom>
        </p:spPr>
        <p:txBody>
          <a:bodyPr wrap="square">
            <a:spAutoFit/>
          </a:bodyPr>
          <a:lstStyle/>
          <a:p>
            <a:pPr marL="342900" indent="-342900">
              <a:buAutoNum type="arabicPeriod"/>
            </a:pPr>
            <a:endParaRPr lang="en-GB" dirty="0"/>
          </a:p>
          <a:p>
            <a:r>
              <a:rPr lang="en-GB" dirty="0"/>
              <a:t>1. What does the person do well? (present tense)</a:t>
            </a:r>
          </a:p>
          <a:p>
            <a:r>
              <a:rPr lang="en-GB" dirty="0"/>
              <a:t>2. What needs improvement, can be done better?</a:t>
            </a:r>
          </a:p>
          <a:p>
            <a:r>
              <a:rPr lang="en-GB" dirty="0"/>
              <a:t>3. Positive end: </a:t>
            </a:r>
            <a:r>
              <a:rPr lang="nl-NL" dirty="0"/>
              <a:t>In </a:t>
            </a:r>
            <a:r>
              <a:rPr lang="nl-NL" dirty="0" err="1"/>
              <a:t>general</a:t>
            </a:r>
            <a:r>
              <a:rPr lang="nl-NL" dirty="0"/>
              <a:t> I </a:t>
            </a:r>
            <a:r>
              <a:rPr lang="nl-NL" dirty="0" err="1"/>
              <a:t>think</a:t>
            </a:r>
            <a:r>
              <a:rPr lang="nl-NL" dirty="0"/>
              <a:t> </a:t>
            </a:r>
            <a:r>
              <a:rPr lang="nl-NL" dirty="0" err="1"/>
              <a:t>you</a:t>
            </a:r>
            <a:r>
              <a:rPr lang="nl-NL" dirty="0"/>
              <a:t> </a:t>
            </a:r>
            <a:r>
              <a:rPr lang="nl-NL" dirty="0" err="1"/>
              <a:t>did</a:t>
            </a:r>
            <a:r>
              <a:rPr lang="nl-NL" dirty="0"/>
              <a:t> ... well</a:t>
            </a:r>
            <a:endParaRPr lang="en-GB" dirty="0"/>
          </a:p>
        </p:txBody>
      </p:sp>
      <p:pic>
        <p:nvPicPr>
          <p:cNvPr id="4" name="Afbeelding 3">
            <a:extLst>
              <a:ext uri="{FF2B5EF4-FFF2-40B4-BE49-F238E27FC236}">
                <a16:creationId xmlns:a16="http://schemas.microsoft.com/office/drawing/2014/main" id="{D359D9A3-0B14-F4A0-B825-ADF30657778A}"/>
              </a:ext>
            </a:extLst>
          </p:cNvPr>
          <p:cNvPicPr>
            <a:picLocks noChangeAspect="1"/>
          </p:cNvPicPr>
          <p:nvPr/>
        </p:nvPicPr>
        <p:blipFill>
          <a:blip r:embed="rId2"/>
          <a:stretch>
            <a:fillRect/>
          </a:stretch>
        </p:blipFill>
        <p:spPr>
          <a:xfrm>
            <a:off x="50800" y="2636520"/>
            <a:ext cx="7569200" cy="3110941"/>
          </a:xfrm>
          <a:prstGeom prst="rect">
            <a:avLst/>
          </a:prstGeom>
        </p:spPr>
      </p:pic>
    </p:spTree>
    <p:extLst>
      <p:ext uri="{BB962C8B-B14F-4D97-AF65-F5344CB8AC3E}">
        <p14:creationId xmlns:p14="http://schemas.microsoft.com/office/powerpoint/2010/main" val="154789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6C5C5-A722-1908-5C2A-0D64B032A4C1}"/>
              </a:ext>
            </a:extLst>
          </p:cNvPr>
          <p:cNvSpPr>
            <a:spLocks noGrp="1"/>
          </p:cNvSpPr>
          <p:nvPr>
            <p:ph type="title"/>
          </p:nvPr>
        </p:nvSpPr>
        <p:spPr/>
        <p:txBody>
          <a:bodyPr/>
          <a:lstStyle/>
          <a:p>
            <a:r>
              <a:rPr lang="en-GB" dirty="0">
                <a:solidFill>
                  <a:srgbClr val="00A7A2"/>
                </a:solidFill>
              </a:rPr>
              <a:t>Interaction plus 3 + 3</a:t>
            </a:r>
          </a:p>
        </p:txBody>
      </p:sp>
      <p:pic>
        <p:nvPicPr>
          <p:cNvPr id="3" name="Picture 2" descr="A person looking through a magnifying glass&#10;&#10;Description automatically generated">
            <a:extLst>
              <a:ext uri="{FF2B5EF4-FFF2-40B4-BE49-F238E27FC236}">
                <a16:creationId xmlns:a16="http://schemas.microsoft.com/office/drawing/2014/main" id="{7F16845A-A4F5-267A-84DD-EDE57A54B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32" y="1268373"/>
            <a:ext cx="3265467" cy="3454400"/>
          </a:xfrm>
          <a:prstGeom prst="rect">
            <a:avLst/>
          </a:prstGeom>
        </p:spPr>
      </p:pic>
      <p:sp>
        <p:nvSpPr>
          <p:cNvPr id="4" name="TextBox 3">
            <a:extLst>
              <a:ext uri="{FF2B5EF4-FFF2-40B4-BE49-F238E27FC236}">
                <a16:creationId xmlns:a16="http://schemas.microsoft.com/office/drawing/2014/main" id="{ED84B846-14BE-ECB0-B6B8-CCB5DA6C3631}"/>
              </a:ext>
            </a:extLst>
          </p:cNvPr>
          <p:cNvSpPr txBox="1"/>
          <p:nvPr/>
        </p:nvSpPr>
        <p:spPr>
          <a:xfrm>
            <a:off x="3235749" y="3362600"/>
            <a:ext cx="4123436" cy="369332"/>
          </a:xfrm>
          <a:prstGeom prst="rect">
            <a:avLst/>
          </a:prstGeom>
          <a:noFill/>
        </p:spPr>
        <p:txBody>
          <a:bodyPr wrap="none" rtlCol="0">
            <a:spAutoFit/>
          </a:bodyPr>
          <a:lstStyle/>
          <a:p>
            <a:r>
              <a:rPr lang="en-GB" dirty="0"/>
              <a:t>4. REACTION: What do you think about it?</a:t>
            </a:r>
          </a:p>
        </p:txBody>
      </p:sp>
      <p:sp>
        <p:nvSpPr>
          <p:cNvPr id="5" name="TextBox 4">
            <a:extLst>
              <a:ext uri="{FF2B5EF4-FFF2-40B4-BE49-F238E27FC236}">
                <a16:creationId xmlns:a16="http://schemas.microsoft.com/office/drawing/2014/main" id="{C1B342CF-737F-6537-ABA8-144AE88D4F5B}"/>
              </a:ext>
            </a:extLst>
          </p:cNvPr>
          <p:cNvSpPr txBox="1"/>
          <p:nvPr/>
        </p:nvSpPr>
        <p:spPr>
          <a:xfrm>
            <a:off x="2032000" y="2787588"/>
            <a:ext cx="5537200" cy="369332"/>
          </a:xfrm>
          <a:prstGeom prst="rect">
            <a:avLst/>
          </a:prstGeom>
          <a:solidFill>
            <a:schemeClr val="bg1"/>
          </a:solidFill>
        </p:spPr>
        <p:txBody>
          <a:bodyPr wrap="square" rtlCol="0">
            <a:spAutoFit/>
          </a:bodyPr>
          <a:lstStyle/>
          <a:p>
            <a:r>
              <a:rPr lang="en-GB" dirty="0">
                <a:solidFill>
                  <a:srgbClr val="FF0000"/>
                </a:solidFill>
              </a:rPr>
              <a:t>3. The impact (on me, clients, colleagues) of it is…….</a:t>
            </a:r>
          </a:p>
        </p:txBody>
      </p:sp>
      <p:sp>
        <p:nvSpPr>
          <p:cNvPr id="6" name="TextBox 5">
            <a:extLst>
              <a:ext uri="{FF2B5EF4-FFF2-40B4-BE49-F238E27FC236}">
                <a16:creationId xmlns:a16="http://schemas.microsoft.com/office/drawing/2014/main" id="{FC0ECA9D-B493-2BCF-DB12-52775E852320}"/>
              </a:ext>
            </a:extLst>
          </p:cNvPr>
          <p:cNvSpPr txBox="1"/>
          <p:nvPr/>
        </p:nvSpPr>
        <p:spPr>
          <a:xfrm>
            <a:off x="2032000" y="2199759"/>
            <a:ext cx="3124200" cy="369332"/>
          </a:xfrm>
          <a:prstGeom prst="rect">
            <a:avLst/>
          </a:prstGeom>
          <a:solidFill>
            <a:schemeClr val="bg1"/>
          </a:solidFill>
        </p:spPr>
        <p:txBody>
          <a:bodyPr wrap="square" rtlCol="0">
            <a:spAutoFit/>
          </a:bodyPr>
          <a:lstStyle/>
          <a:p>
            <a:r>
              <a:rPr lang="en-GB" dirty="0">
                <a:solidFill>
                  <a:srgbClr val="FF0000"/>
                </a:solidFill>
              </a:rPr>
              <a:t>2. I noticed….. I heard, I saw……</a:t>
            </a:r>
          </a:p>
        </p:txBody>
      </p:sp>
      <p:sp>
        <p:nvSpPr>
          <p:cNvPr id="7" name="TextBox 6">
            <a:extLst>
              <a:ext uri="{FF2B5EF4-FFF2-40B4-BE49-F238E27FC236}">
                <a16:creationId xmlns:a16="http://schemas.microsoft.com/office/drawing/2014/main" id="{86C4C9E4-4B4B-9473-0440-BAB5A0866FF8}"/>
              </a:ext>
            </a:extLst>
          </p:cNvPr>
          <p:cNvSpPr txBox="1"/>
          <p:nvPr/>
        </p:nvSpPr>
        <p:spPr>
          <a:xfrm>
            <a:off x="3175000" y="1648038"/>
            <a:ext cx="4251357" cy="369332"/>
          </a:xfrm>
          <a:prstGeom prst="rect">
            <a:avLst/>
          </a:prstGeom>
          <a:noFill/>
        </p:spPr>
        <p:txBody>
          <a:bodyPr wrap="none" rtlCol="0">
            <a:spAutoFit/>
          </a:bodyPr>
          <a:lstStyle/>
          <a:p>
            <a:r>
              <a:rPr lang="en-GB" dirty="0"/>
              <a:t>  1. INTRO: Can I speak to you for a minute?</a:t>
            </a:r>
          </a:p>
        </p:txBody>
      </p:sp>
      <p:sp>
        <p:nvSpPr>
          <p:cNvPr id="8" name="TextBox 7">
            <a:extLst>
              <a:ext uri="{FF2B5EF4-FFF2-40B4-BE49-F238E27FC236}">
                <a16:creationId xmlns:a16="http://schemas.microsoft.com/office/drawing/2014/main" id="{AD39C393-53DD-2501-1B26-F8CB7F6CF991}"/>
              </a:ext>
            </a:extLst>
          </p:cNvPr>
          <p:cNvSpPr txBox="1"/>
          <p:nvPr/>
        </p:nvSpPr>
        <p:spPr>
          <a:xfrm>
            <a:off x="3269049" y="4519617"/>
            <a:ext cx="1730474" cy="369332"/>
          </a:xfrm>
          <a:prstGeom prst="rect">
            <a:avLst/>
          </a:prstGeom>
          <a:noFill/>
        </p:spPr>
        <p:txBody>
          <a:bodyPr wrap="none" rtlCol="0">
            <a:spAutoFit/>
          </a:bodyPr>
          <a:lstStyle/>
          <a:p>
            <a:r>
              <a:rPr lang="en-GB" dirty="0"/>
              <a:t>END: Thank you.</a:t>
            </a:r>
          </a:p>
        </p:txBody>
      </p:sp>
      <p:sp>
        <p:nvSpPr>
          <p:cNvPr id="9" name="TextBox 8">
            <a:extLst>
              <a:ext uri="{FF2B5EF4-FFF2-40B4-BE49-F238E27FC236}">
                <a16:creationId xmlns:a16="http://schemas.microsoft.com/office/drawing/2014/main" id="{B7EC76F9-6568-F28B-D83E-C0A745A923C0}"/>
              </a:ext>
            </a:extLst>
          </p:cNvPr>
          <p:cNvSpPr txBox="1"/>
          <p:nvPr/>
        </p:nvSpPr>
        <p:spPr>
          <a:xfrm>
            <a:off x="2032000" y="3792657"/>
            <a:ext cx="3657600" cy="369332"/>
          </a:xfrm>
          <a:prstGeom prst="rect">
            <a:avLst/>
          </a:prstGeom>
          <a:solidFill>
            <a:schemeClr val="bg1"/>
          </a:solidFill>
        </p:spPr>
        <p:txBody>
          <a:bodyPr wrap="square" rtlCol="0">
            <a:spAutoFit/>
          </a:bodyPr>
          <a:lstStyle/>
          <a:p>
            <a:r>
              <a:rPr lang="en-GB" dirty="0">
                <a:solidFill>
                  <a:srgbClr val="FF0000"/>
                </a:solidFill>
              </a:rPr>
              <a:t>5. So, could you   (suggestion)</a:t>
            </a:r>
          </a:p>
        </p:txBody>
      </p:sp>
    </p:spTree>
    <p:extLst>
      <p:ext uri="{BB962C8B-B14F-4D97-AF65-F5344CB8AC3E}">
        <p14:creationId xmlns:p14="http://schemas.microsoft.com/office/powerpoint/2010/main" val="15997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F7D1-AA0B-12C2-595C-A1F82EA0A2AC}"/>
              </a:ext>
            </a:extLst>
          </p:cNvPr>
          <p:cNvSpPr>
            <a:spLocks noGrp="1"/>
          </p:cNvSpPr>
          <p:nvPr>
            <p:ph type="title"/>
          </p:nvPr>
        </p:nvSpPr>
        <p:spPr/>
        <p:txBody>
          <a:bodyPr/>
          <a:lstStyle/>
          <a:p>
            <a:r>
              <a:rPr lang="en-GB" dirty="0"/>
              <a:t>Interaction in six</a:t>
            </a:r>
          </a:p>
        </p:txBody>
      </p:sp>
      <p:sp>
        <p:nvSpPr>
          <p:cNvPr id="4" name="Rechthoek 2">
            <a:extLst>
              <a:ext uri="{FF2B5EF4-FFF2-40B4-BE49-F238E27FC236}">
                <a16:creationId xmlns:a16="http://schemas.microsoft.com/office/drawing/2014/main" id="{C83F9DEF-5464-D4C6-EBEB-3247780F8FFF}"/>
              </a:ext>
            </a:extLst>
          </p:cNvPr>
          <p:cNvSpPr/>
          <p:nvPr/>
        </p:nvSpPr>
        <p:spPr>
          <a:xfrm>
            <a:off x="2489200" y="1552826"/>
            <a:ext cx="2797135" cy="2862322"/>
          </a:xfrm>
          <a:prstGeom prst="rect">
            <a:avLst/>
          </a:prstGeom>
        </p:spPr>
        <p:txBody>
          <a:bodyPr wrap="square">
            <a:spAutoFit/>
          </a:bodyPr>
          <a:lstStyle/>
          <a:p>
            <a:r>
              <a:rPr lang="en-GB" dirty="0"/>
              <a:t>1. INTRO</a:t>
            </a:r>
          </a:p>
          <a:p>
            <a:pPr marL="342900" indent="-342900">
              <a:buAutoNum type="arabicPeriod"/>
            </a:pPr>
            <a:endParaRPr lang="en-GB" dirty="0"/>
          </a:p>
          <a:p>
            <a:r>
              <a:rPr lang="nl-NL" dirty="0">
                <a:solidFill>
                  <a:srgbClr val="FF0000"/>
                </a:solidFill>
              </a:rPr>
              <a:t>2. NOTICE</a:t>
            </a:r>
          </a:p>
          <a:p>
            <a:r>
              <a:rPr lang="nl-NL" dirty="0">
                <a:solidFill>
                  <a:srgbClr val="FF0000"/>
                </a:solidFill>
              </a:rPr>
              <a:t>3. IMPACT</a:t>
            </a:r>
          </a:p>
          <a:p>
            <a:endParaRPr lang="nl-NL" dirty="0"/>
          </a:p>
          <a:p>
            <a:r>
              <a:rPr lang="nl-NL" dirty="0"/>
              <a:t>4. REACTION</a:t>
            </a:r>
          </a:p>
          <a:p>
            <a:endParaRPr lang="nl-NL" dirty="0"/>
          </a:p>
          <a:p>
            <a:r>
              <a:rPr lang="nl-NL" dirty="0">
                <a:solidFill>
                  <a:srgbClr val="FF0000"/>
                </a:solidFill>
              </a:rPr>
              <a:t>5. SUGGESTION</a:t>
            </a:r>
          </a:p>
          <a:p>
            <a:endParaRPr lang="nl-NL" dirty="0"/>
          </a:p>
          <a:p>
            <a:r>
              <a:rPr lang="nl-NL" dirty="0"/>
              <a:t>6. THANK YOU</a:t>
            </a:r>
            <a:endParaRPr lang="en-GB" dirty="0"/>
          </a:p>
        </p:txBody>
      </p:sp>
    </p:spTree>
    <p:extLst>
      <p:ext uri="{BB962C8B-B14F-4D97-AF65-F5344CB8AC3E}">
        <p14:creationId xmlns:p14="http://schemas.microsoft.com/office/powerpoint/2010/main" val="296602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8340B-5EE0-DAD2-8A85-7CE62EFEA306}"/>
              </a:ext>
            </a:extLst>
          </p:cNvPr>
          <p:cNvSpPr>
            <a:spLocks noGrp="1"/>
          </p:cNvSpPr>
          <p:nvPr>
            <p:ph type="title"/>
          </p:nvPr>
        </p:nvSpPr>
        <p:spPr/>
        <p:txBody>
          <a:bodyPr/>
          <a:lstStyle/>
          <a:p>
            <a:r>
              <a:rPr lang="en-GB" dirty="0">
                <a:solidFill>
                  <a:srgbClr val="00A7A2"/>
                </a:solidFill>
              </a:rPr>
              <a:t>EXERCISE ISSUES</a:t>
            </a:r>
          </a:p>
        </p:txBody>
      </p:sp>
      <p:sp>
        <p:nvSpPr>
          <p:cNvPr id="3" name="Content Placeholder 2">
            <a:extLst>
              <a:ext uri="{FF2B5EF4-FFF2-40B4-BE49-F238E27FC236}">
                <a16:creationId xmlns:a16="http://schemas.microsoft.com/office/drawing/2014/main" id="{6D7E0AED-2D59-019B-CE6D-ABB7A3B276C7}"/>
              </a:ext>
            </a:extLst>
          </p:cNvPr>
          <p:cNvSpPr>
            <a:spLocks noGrp="1"/>
          </p:cNvSpPr>
          <p:nvPr>
            <p:ph idx="1"/>
          </p:nvPr>
        </p:nvSpPr>
        <p:spPr/>
        <p:txBody>
          <a:bodyPr/>
          <a:lstStyle/>
          <a:p>
            <a:r>
              <a:rPr lang="en-GB" dirty="0"/>
              <a:t>Groups of two</a:t>
            </a:r>
          </a:p>
          <a:p>
            <a:pPr lvl="1"/>
            <a:r>
              <a:rPr lang="en-GB" dirty="0"/>
              <a:t>Select issues</a:t>
            </a:r>
          </a:p>
          <a:p>
            <a:pPr lvl="1"/>
            <a:r>
              <a:rPr lang="en-GB" dirty="0"/>
              <a:t>Exercise 6 step.</a:t>
            </a:r>
          </a:p>
          <a:p>
            <a:pPr lvl="1"/>
            <a:r>
              <a:rPr lang="en-GB" dirty="0"/>
              <a:t>Walk outside</a:t>
            </a:r>
          </a:p>
        </p:txBody>
      </p:sp>
    </p:spTree>
    <p:extLst>
      <p:ext uri="{BB962C8B-B14F-4D97-AF65-F5344CB8AC3E}">
        <p14:creationId xmlns:p14="http://schemas.microsoft.com/office/powerpoint/2010/main" val="2393103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84428-3293-82C5-3914-A7261CC3E3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F81FB7-8EA7-47A2-B189-077A6F8A0CEC}"/>
              </a:ext>
            </a:extLst>
          </p:cNvPr>
          <p:cNvSpPr>
            <a:spLocks noGrp="1"/>
          </p:cNvSpPr>
          <p:nvPr>
            <p:ph type="title"/>
          </p:nvPr>
        </p:nvSpPr>
        <p:spPr/>
        <p:txBody>
          <a:bodyPr/>
          <a:lstStyle/>
          <a:p>
            <a:r>
              <a:rPr lang="en-GB" dirty="0">
                <a:solidFill>
                  <a:srgbClr val="00A7A2"/>
                </a:solidFill>
              </a:rPr>
              <a:t>Fear ?</a:t>
            </a:r>
          </a:p>
        </p:txBody>
      </p:sp>
      <p:pic>
        <p:nvPicPr>
          <p:cNvPr id="4" name="Afbeelding 3">
            <a:extLst>
              <a:ext uri="{FF2B5EF4-FFF2-40B4-BE49-F238E27FC236}">
                <a16:creationId xmlns:a16="http://schemas.microsoft.com/office/drawing/2014/main" id="{EA874D2D-41D3-5938-96C8-D9B5764AD754}"/>
              </a:ext>
            </a:extLst>
          </p:cNvPr>
          <p:cNvPicPr>
            <a:picLocks noChangeAspect="1"/>
          </p:cNvPicPr>
          <p:nvPr/>
        </p:nvPicPr>
        <p:blipFill>
          <a:blip r:embed="rId2"/>
          <a:stretch>
            <a:fillRect/>
          </a:stretch>
        </p:blipFill>
        <p:spPr>
          <a:xfrm>
            <a:off x="965200" y="1295400"/>
            <a:ext cx="5715000" cy="3175000"/>
          </a:xfrm>
          <a:prstGeom prst="rect">
            <a:avLst/>
          </a:prstGeom>
        </p:spPr>
      </p:pic>
    </p:spTree>
    <p:extLst>
      <p:ext uri="{BB962C8B-B14F-4D97-AF65-F5344CB8AC3E}">
        <p14:creationId xmlns:p14="http://schemas.microsoft.com/office/powerpoint/2010/main" val="1945229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AA0FF-42F4-53FD-B67E-E3FAE460B0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1DB2E5-8C75-B15F-664A-541693FF5D4D}"/>
              </a:ext>
            </a:extLst>
          </p:cNvPr>
          <p:cNvSpPr>
            <a:spLocks noGrp="1"/>
          </p:cNvSpPr>
          <p:nvPr>
            <p:ph type="title"/>
          </p:nvPr>
        </p:nvSpPr>
        <p:spPr>
          <a:xfrm>
            <a:off x="355600" y="152400"/>
            <a:ext cx="6809896" cy="889373"/>
          </a:xfrm>
        </p:spPr>
        <p:txBody>
          <a:bodyPr/>
          <a:lstStyle/>
          <a:p>
            <a:r>
              <a:rPr lang="en-GB" sz="4000" dirty="0">
                <a:solidFill>
                  <a:srgbClr val="00A7A2"/>
                </a:solidFill>
              </a:rPr>
              <a:t> 2.2.3. Do’s and </a:t>
            </a:r>
            <a:r>
              <a:rPr lang="en-GB" sz="4000" dirty="0" err="1">
                <a:solidFill>
                  <a:srgbClr val="00A7A2"/>
                </a:solidFill>
              </a:rPr>
              <a:t>dont’s</a:t>
            </a:r>
            <a:r>
              <a:rPr lang="en-GB" sz="4000" dirty="0">
                <a:solidFill>
                  <a:srgbClr val="00A7A2"/>
                </a:solidFill>
              </a:rPr>
              <a:t> for receiving feedback</a:t>
            </a:r>
          </a:p>
        </p:txBody>
      </p:sp>
      <p:sp>
        <p:nvSpPr>
          <p:cNvPr id="3" name="Rechthoek 2">
            <a:extLst>
              <a:ext uri="{FF2B5EF4-FFF2-40B4-BE49-F238E27FC236}">
                <a16:creationId xmlns:a16="http://schemas.microsoft.com/office/drawing/2014/main" id="{701C09C1-7841-BF01-4FBE-5A7F84D71C1B}"/>
              </a:ext>
            </a:extLst>
          </p:cNvPr>
          <p:cNvSpPr/>
          <p:nvPr/>
        </p:nvSpPr>
        <p:spPr>
          <a:xfrm>
            <a:off x="660400" y="1600200"/>
            <a:ext cx="6705600" cy="3600986"/>
          </a:xfrm>
          <a:prstGeom prst="rect">
            <a:avLst/>
          </a:prstGeom>
        </p:spPr>
        <p:txBody>
          <a:bodyPr wrap="square">
            <a:spAutoFit/>
          </a:bodyPr>
          <a:lstStyle/>
          <a:p>
            <a:pPr marL="914400" lvl="1" indent="-457200">
              <a:buAutoNum type="arabicPeriod"/>
            </a:pPr>
            <a:r>
              <a:rPr lang="en-GB" sz="2000" dirty="0"/>
              <a:t>Listen carefully to the feedback you get: these are actually gifts!!!!</a:t>
            </a:r>
          </a:p>
          <a:p>
            <a:pPr lvl="3"/>
            <a:r>
              <a:rPr lang="en-GB" sz="1600" i="1" dirty="0"/>
              <a:t>When we receive harsh feedback, the brain</a:t>
            </a:r>
          </a:p>
          <a:p>
            <a:pPr lvl="3"/>
            <a:r>
              <a:rPr lang="en-GB" sz="1600" i="1" dirty="0"/>
              <a:t>is triggered. We might want to </a:t>
            </a:r>
            <a:r>
              <a:rPr lang="en-GB" sz="1600" b="1" i="1" dirty="0">
                <a:solidFill>
                  <a:srgbClr val="00A7A2"/>
                </a:solidFill>
              </a:rPr>
              <a:t>fight or flight </a:t>
            </a:r>
            <a:r>
              <a:rPr lang="en-GB" sz="1600" i="1" dirty="0"/>
              <a:t>So, stop at the first sign that a "Yes . . . but!" or "You're wrong" response starts bubbling up. Tamp it down. Don't react to the feedback. Do not defend yourself nor get angry or aggressive. Rather say, thank you!!</a:t>
            </a:r>
          </a:p>
          <a:p>
            <a:pPr lvl="1"/>
            <a:r>
              <a:rPr lang="en-GB" sz="2000" dirty="0"/>
              <a:t>2. Summarize what you heard.</a:t>
            </a:r>
          </a:p>
          <a:p>
            <a:pPr lvl="1"/>
            <a:r>
              <a:rPr lang="en-GB" sz="2000" dirty="0"/>
              <a:t>3. Ask for clarification, examples.</a:t>
            </a:r>
          </a:p>
          <a:p>
            <a:pPr lvl="1"/>
            <a:r>
              <a:rPr lang="en-GB" sz="2000" dirty="0"/>
              <a:t>4. Gather information from others about the same topics</a:t>
            </a:r>
          </a:p>
          <a:p>
            <a:r>
              <a:rPr lang="is-IS" sz="1600" dirty="0"/>
              <a:t>	</a:t>
            </a:r>
          </a:p>
          <a:p>
            <a:r>
              <a:rPr lang="en-GB" sz="1600" dirty="0"/>
              <a:t> </a:t>
            </a:r>
            <a:endParaRPr lang="is-IS" sz="1600" dirty="0"/>
          </a:p>
        </p:txBody>
      </p:sp>
    </p:spTree>
    <p:extLst>
      <p:ext uri="{BB962C8B-B14F-4D97-AF65-F5344CB8AC3E}">
        <p14:creationId xmlns:p14="http://schemas.microsoft.com/office/powerpoint/2010/main" val="375202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5600" y="533400"/>
            <a:ext cx="6812280" cy="889000"/>
          </a:xfrm>
        </p:spPr>
        <p:txBody>
          <a:bodyPr/>
          <a:lstStyle/>
          <a:p>
            <a:r>
              <a:rPr lang="en-GB" sz="4000" dirty="0">
                <a:solidFill>
                  <a:srgbClr val="00A7A2"/>
                </a:solidFill>
              </a:rPr>
              <a:t>Do’s and </a:t>
            </a:r>
            <a:r>
              <a:rPr lang="en-GB" sz="4000" dirty="0" err="1">
                <a:solidFill>
                  <a:srgbClr val="00A7A2"/>
                </a:solidFill>
              </a:rPr>
              <a:t>dont’s</a:t>
            </a:r>
            <a:r>
              <a:rPr lang="en-GB" sz="4000" dirty="0">
                <a:solidFill>
                  <a:srgbClr val="00A7A2"/>
                </a:solidFill>
              </a:rPr>
              <a:t> for receiving feedback</a:t>
            </a:r>
          </a:p>
        </p:txBody>
      </p:sp>
      <p:sp>
        <p:nvSpPr>
          <p:cNvPr id="5" name="Tekstvak 4"/>
          <p:cNvSpPr txBox="1"/>
          <p:nvPr/>
        </p:nvSpPr>
        <p:spPr>
          <a:xfrm>
            <a:off x="1117600" y="1828800"/>
            <a:ext cx="4987006" cy="2800767"/>
          </a:xfrm>
          <a:prstGeom prst="rect">
            <a:avLst/>
          </a:prstGeom>
          <a:noFill/>
        </p:spPr>
        <p:txBody>
          <a:bodyPr wrap="none" rtlCol="0">
            <a:spAutoFit/>
          </a:bodyPr>
          <a:lstStyle/>
          <a:p>
            <a:pPr marL="0" indent="0">
              <a:buNone/>
            </a:pPr>
            <a:endParaRPr lang="en-GB" dirty="0"/>
          </a:p>
          <a:p>
            <a:r>
              <a:rPr lang="en-GB" dirty="0"/>
              <a:t>5. Use the feedback to become better!!</a:t>
            </a:r>
          </a:p>
          <a:p>
            <a:r>
              <a:rPr lang="en-GB" dirty="0"/>
              <a:t>6. Look for the 10 percent grain of truth</a:t>
            </a:r>
          </a:p>
          <a:p>
            <a:pPr lvl="1"/>
            <a:r>
              <a:rPr lang="en-GB" sz="1600" i="1" dirty="0"/>
              <a:t>Evaluate for yourself the usefulness of the feedback </a:t>
            </a:r>
          </a:p>
          <a:p>
            <a:pPr lvl="1"/>
            <a:r>
              <a:rPr lang="en-GB" sz="1600" i="1" dirty="0"/>
              <a:t>you got and look for the (10?)% that is of use!!!!</a:t>
            </a:r>
          </a:p>
          <a:p>
            <a:pPr marL="0" indent="0">
              <a:buNone/>
            </a:pPr>
            <a:r>
              <a:rPr lang="en-GB" dirty="0"/>
              <a:t>7. Seek out the pattern.</a:t>
            </a:r>
          </a:p>
          <a:p>
            <a:pPr lvl="1"/>
            <a:r>
              <a:rPr lang="en-GB" sz="1600" i="1" dirty="0"/>
              <a:t>Have you ever received this feedback before? </a:t>
            </a:r>
          </a:p>
          <a:p>
            <a:pPr lvl="1"/>
            <a:r>
              <a:rPr lang="en-GB" sz="1600" i="1" dirty="0"/>
              <a:t>How about something similar? </a:t>
            </a:r>
          </a:p>
          <a:p>
            <a:pPr marL="0" indent="0">
              <a:buNone/>
            </a:pPr>
            <a:endParaRPr lang="en-GB" sz="1800" dirty="0"/>
          </a:p>
          <a:p>
            <a:endParaRPr lang="en-GB" dirty="0"/>
          </a:p>
        </p:txBody>
      </p:sp>
    </p:spTree>
    <p:extLst>
      <p:ext uri="{BB962C8B-B14F-4D97-AF65-F5344CB8AC3E}">
        <p14:creationId xmlns:p14="http://schemas.microsoft.com/office/powerpoint/2010/main" val="3872372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FBFA-F509-871C-1888-57BDD5846FBA}"/>
              </a:ext>
            </a:extLst>
          </p:cNvPr>
          <p:cNvSpPr>
            <a:spLocks noGrp="1"/>
          </p:cNvSpPr>
          <p:nvPr>
            <p:ph type="title"/>
          </p:nvPr>
        </p:nvSpPr>
        <p:spPr>
          <a:xfrm>
            <a:off x="379652" y="1066800"/>
            <a:ext cx="6809896" cy="889373"/>
          </a:xfrm>
        </p:spPr>
        <p:txBody>
          <a:bodyPr/>
          <a:lstStyle/>
          <a:p>
            <a:r>
              <a:rPr lang="en-GB" dirty="0">
                <a:solidFill>
                  <a:srgbClr val="00A7A2"/>
                </a:solidFill>
              </a:rPr>
              <a:t>3. Co-creating a feedback culture is the next organisation wide movement.</a:t>
            </a:r>
          </a:p>
        </p:txBody>
      </p:sp>
    </p:spTree>
    <p:extLst>
      <p:ext uri="{BB962C8B-B14F-4D97-AF65-F5344CB8AC3E}">
        <p14:creationId xmlns:p14="http://schemas.microsoft.com/office/powerpoint/2010/main" val="92723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2B417-29F1-CC85-EEA8-FA9D6E1A79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D16AA0-6DD6-8205-EC9F-EB54622C161B}"/>
              </a:ext>
            </a:extLst>
          </p:cNvPr>
          <p:cNvSpPr>
            <a:spLocks noGrp="1"/>
          </p:cNvSpPr>
          <p:nvPr>
            <p:ph type="title"/>
          </p:nvPr>
        </p:nvSpPr>
        <p:spPr>
          <a:xfrm>
            <a:off x="584200" y="457200"/>
            <a:ext cx="6812280" cy="889000"/>
          </a:xfrm>
        </p:spPr>
        <p:txBody>
          <a:bodyPr/>
          <a:lstStyle/>
          <a:p>
            <a:r>
              <a:rPr lang="en-GB" sz="4000" dirty="0">
                <a:solidFill>
                  <a:srgbClr val="00A7A2"/>
                </a:solidFill>
              </a:rPr>
              <a:t>3.1. Current Feedback culture</a:t>
            </a:r>
          </a:p>
        </p:txBody>
      </p:sp>
      <p:sp>
        <p:nvSpPr>
          <p:cNvPr id="3" name="Tijdelijke aanduiding voor inhoud 2">
            <a:extLst>
              <a:ext uri="{FF2B5EF4-FFF2-40B4-BE49-F238E27FC236}">
                <a16:creationId xmlns:a16="http://schemas.microsoft.com/office/drawing/2014/main" id="{16383566-4841-CF07-7E5B-FDBEDE2A5E65}"/>
              </a:ext>
            </a:extLst>
          </p:cNvPr>
          <p:cNvSpPr>
            <a:spLocks noGrp="1"/>
          </p:cNvSpPr>
          <p:nvPr>
            <p:ph idx="1"/>
          </p:nvPr>
        </p:nvSpPr>
        <p:spPr>
          <a:xfrm>
            <a:off x="508000" y="1524000"/>
            <a:ext cx="6812280" cy="2971800"/>
          </a:xfrm>
        </p:spPr>
        <p:txBody>
          <a:bodyPr/>
          <a:lstStyle/>
          <a:p>
            <a:pPr marL="0" indent="0">
              <a:buNone/>
            </a:pPr>
            <a:r>
              <a:rPr lang="en-GB" dirty="0">
                <a:solidFill>
                  <a:srgbClr val="00A7A2"/>
                </a:solidFill>
              </a:rPr>
              <a:t>What is the current feedback culture in your team?</a:t>
            </a:r>
          </a:p>
          <a:p>
            <a:pPr lvl="1"/>
            <a:r>
              <a:rPr lang="en-GB" sz="2000" dirty="0">
                <a:solidFill>
                  <a:srgbClr val="00A7A2"/>
                </a:solidFill>
              </a:rPr>
              <a:t>How is feedback given? When? By whom? How?</a:t>
            </a:r>
          </a:p>
          <a:p>
            <a:pPr lvl="1"/>
            <a:r>
              <a:rPr lang="en-GB" sz="2000" dirty="0">
                <a:solidFill>
                  <a:srgbClr val="00A7A2"/>
                </a:solidFill>
              </a:rPr>
              <a:t>Formal ? HR-process / Informal ?</a:t>
            </a:r>
          </a:p>
          <a:p>
            <a:pPr lvl="1"/>
            <a:r>
              <a:rPr lang="en-GB" sz="2000" dirty="0">
                <a:solidFill>
                  <a:srgbClr val="00A7A2"/>
                </a:solidFill>
              </a:rPr>
              <a:t>Is the atmosphere safe / </a:t>
            </a:r>
            <a:r>
              <a:rPr lang="en-GB" sz="2000" dirty="0" err="1">
                <a:solidFill>
                  <a:srgbClr val="00A7A2"/>
                </a:solidFill>
              </a:rPr>
              <a:t>trustfull</a:t>
            </a:r>
            <a:r>
              <a:rPr lang="en-GB" sz="2000" dirty="0">
                <a:solidFill>
                  <a:srgbClr val="00A7A2"/>
                </a:solidFill>
              </a:rPr>
              <a:t>?</a:t>
            </a:r>
          </a:p>
          <a:p>
            <a:pPr lvl="1"/>
            <a:r>
              <a:rPr lang="en-GB" sz="2000" dirty="0">
                <a:solidFill>
                  <a:srgbClr val="00A7A2"/>
                </a:solidFill>
              </a:rPr>
              <a:t>Choose an animal to represent your team (in giving feedback now).</a:t>
            </a:r>
          </a:p>
          <a:p>
            <a:pPr lvl="1"/>
            <a:endParaRPr lang="en-GB" sz="2000" dirty="0">
              <a:solidFill>
                <a:srgbClr val="00A7A2"/>
              </a:solidFill>
            </a:endParaRPr>
          </a:p>
          <a:p>
            <a:pPr lvl="1"/>
            <a:endParaRPr lang="en-GB" sz="2000" dirty="0">
              <a:solidFill>
                <a:srgbClr val="00A7A2"/>
              </a:solidFill>
            </a:endParaRPr>
          </a:p>
        </p:txBody>
      </p:sp>
    </p:spTree>
    <p:extLst>
      <p:ext uri="{BB962C8B-B14F-4D97-AF65-F5344CB8AC3E}">
        <p14:creationId xmlns:p14="http://schemas.microsoft.com/office/powerpoint/2010/main" val="296271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8453-2CB6-A842-715D-7CD95790786B}"/>
              </a:ext>
            </a:extLst>
          </p:cNvPr>
          <p:cNvSpPr>
            <a:spLocks noGrp="1"/>
          </p:cNvSpPr>
          <p:nvPr>
            <p:ph type="title"/>
          </p:nvPr>
        </p:nvSpPr>
        <p:spPr/>
        <p:txBody>
          <a:bodyPr/>
          <a:lstStyle/>
          <a:p>
            <a:r>
              <a:rPr lang="en-GB" dirty="0">
                <a:solidFill>
                  <a:srgbClr val="00A7A2"/>
                </a:solidFill>
              </a:rPr>
              <a:t>3.2. Desired feedback culture</a:t>
            </a:r>
          </a:p>
        </p:txBody>
      </p:sp>
      <p:sp>
        <p:nvSpPr>
          <p:cNvPr id="4" name="TextBox 3">
            <a:extLst>
              <a:ext uri="{FF2B5EF4-FFF2-40B4-BE49-F238E27FC236}">
                <a16:creationId xmlns:a16="http://schemas.microsoft.com/office/drawing/2014/main" id="{B1A6F894-0DAF-49DC-E711-9C1AEBF83F8D}"/>
              </a:ext>
            </a:extLst>
          </p:cNvPr>
          <p:cNvSpPr txBox="1"/>
          <p:nvPr/>
        </p:nvSpPr>
        <p:spPr>
          <a:xfrm>
            <a:off x="508000" y="1371600"/>
            <a:ext cx="6248400" cy="3368871"/>
          </a:xfrm>
          <a:prstGeom prst="rect">
            <a:avLst/>
          </a:prstGeom>
          <a:noFill/>
        </p:spPr>
        <p:txBody>
          <a:bodyPr wrap="square">
            <a:spAutoFit/>
          </a:bodyPr>
          <a:lstStyle/>
          <a:p>
            <a:pPr marL="531495">
              <a:lnSpc>
                <a:spcPts val="1705"/>
              </a:lnSpc>
            </a:pPr>
            <a:r>
              <a:rPr lang="en-US" b="0" spc="-10" dirty="0">
                <a:effectLst/>
                <a:latin typeface="Calibri" panose="020F0502020204030204" pitchFamily="34" charset="0"/>
                <a:ea typeface="Calibri" panose="020F0502020204030204" pitchFamily="34" charset="0"/>
              </a:rPr>
              <a:t>Individual questionnaire on desired feedback.</a:t>
            </a:r>
          </a:p>
          <a:p>
            <a:pPr marL="531495">
              <a:lnSpc>
                <a:spcPts val="1705"/>
              </a:lnSpc>
            </a:pPr>
            <a:r>
              <a:rPr lang="en-US" spc="-10" dirty="0">
                <a:latin typeface="Calibri" panose="020F0502020204030204" pitchFamily="34" charset="0"/>
                <a:ea typeface="Calibri" panose="020F0502020204030204" pitchFamily="34" charset="0"/>
              </a:rPr>
              <a:t>Add country of birth.</a:t>
            </a:r>
            <a:endParaRPr lang="en-US" b="0" spc="-10" dirty="0">
              <a:effectLst/>
              <a:latin typeface="Calibri" panose="020F0502020204030204" pitchFamily="34" charset="0"/>
              <a:ea typeface="Calibri" panose="020F0502020204030204" pitchFamily="34" charset="0"/>
            </a:endParaRPr>
          </a:p>
          <a:p>
            <a:pPr marL="531495">
              <a:lnSpc>
                <a:spcPts val="1705"/>
              </a:lnSpc>
            </a:pPr>
            <a:endParaRPr lang="en-US" spc="-10" dirty="0">
              <a:latin typeface="Calibri" panose="020F0502020204030204" pitchFamily="34" charset="0"/>
              <a:ea typeface="Calibri" panose="020F0502020204030204" pitchFamily="34" charset="0"/>
            </a:endParaRPr>
          </a:p>
          <a:p>
            <a:pPr marL="531495">
              <a:lnSpc>
                <a:spcPts val="1705"/>
              </a:lnSpc>
            </a:pPr>
            <a:endParaRPr lang="en-US" b="1" spc="-10" dirty="0">
              <a:effectLst/>
              <a:latin typeface="Calibri" panose="020F0502020204030204" pitchFamily="34" charset="0"/>
              <a:ea typeface="Calibri" panose="020F0502020204030204" pitchFamily="34" charset="0"/>
            </a:endParaRPr>
          </a:p>
          <a:p>
            <a:pPr marL="531495">
              <a:lnSpc>
                <a:spcPts val="1705"/>
              </a:lnSpc>
            </a:pPr>
            <a:r>
              <a:rPr lang="en-US" sz="1800" b="0" spc="-10" dirty="0">
                <a:effectLst/>
                <a:latin typeface="Calibri" panose="020F0502020204030204" pitchFamily="34" charset="0"/>
                <a:ea typeface="Calibri" panose="020F0502020204030204" pitchFamily="34" charset="0"/>
              </a:rPr>
              <a:t>Staff divided in teams seek together an answer to the question:</a:t>
            </a:r>
            <a:endParaRPr lang="en-NL" sz="3200" b="1" dirty="0">
              <a:effectLst/>
              <a:latin typeface="Calibri" panose="020F0502020204030204" pitchFamily="34" charset="0"/>
              <a:ea typeface="Calibri" panose="020F0502020204030204" pitchFamily="34" charset="0"/>
            </a:endParaRPr>
          </a:p>
          <a:p>
            <a:pPr marL="74295">
              <a:lnSpc>
                <a:spcPts val="1705"/>
              </a:lnSpc>
            </a:pPr>
            <a:r>
              <a:rPr lang="en-US" spc="-10" dirty="0">
                <a:latin typeface="Calibri" panose="020F0502020204030204" pitchFamily="34" charset="0"/>
                <a:ea typeface="Calibri" panose="020F0502020204030204" pitchFamily="34" charset="0"/>
              </a:rPr>
              <a:t>	</a:t>
            </a:r>
            <a:r>
              <a:rPr lang="en-US" sz="1800" b="0" spc="-10" dirty="0">
                <a:effectLst/>
                <a:latin typeface="Calibri" panose="020F0502020204030204" pitchFamily="34" charset="0"/>
                <a:ea typeface="Calibri" panose="020F0502020204030204" pitchFamily="34" charset="0"/>
              </a:rPr>
              <a:t>  “ What is the desired feedback culture in our team”?</a:t>
            </a:r>
          </a:p>
          <a:p>
            <a:pPr marL="74295">
              <a:lnSpc>
                <a:spcPts val="1705"/>
              </a:lnSpc>
            </a:pPr>
            <a:r>
              <a:rPr lang="en-US" spc="-10" dirty="0">
                <a:latin typeface="Calibri" panose="020F0502020204030204" pitchFamily="34" charset="0"/>
                <a:ea typeface="Calibri" panose="020F0502020204030204" pitchFamily="34" charset="0"/>
              </a:rPr>
              <a:t>	  “ Choose an animal for the group: What would the 	     ideal animal group be?”</a:t>
            </a:r>
            <a:endParaRPr lang="en-NL" sz="3200" b="1" dirty="0">
              <a:effectLst/>
              <a:latin typeface="Calibri" panose="020F0502020204030204" pitchFamily="34" charset="0"/>
              <a:ea typeface="Calibri" panose="020F0502020204030204" pitchFamily="34" charset="0"/>
            </a:endParaRPr>
          </a:p>
          <a:p>
            <a:pPr marL="74295">
              <a:lnSpc>
                <a:spcPts val="1705"/>
              </a:lnSpc>
            </a:pPr>
            <a:r>
              <a:rPr lang="en-US" sz="1800" b="0" spc="-10" dirty="0">
                <a:effectLst/>
                <a:latin typeface="Calibri" panose="020F0502020204030204" pitchFamily="34" charset="0"/>
                <a:ea typeface="Calibri" panose="020F0502020204030204" pitchFamily="34" charset="0"/>
              </a:rPr>
              <a:t>	</a:t>
            </a:r>
            <a:endParaRPr lang="en-US" spc="-10" dirty="0">
              <a:latin typeface="Calibri" panose="020F0502020204030204" pitchFamily="34" charset="0"/>
              <a:ea typeface="Calibri" panose="020F0502020204030204" pitchFamily="34" charset="0"/>
            </a:endParaRPr>
          </a:p>
          <a:p>
            <a:pPr marL="74295">
              <a:lnSpc>
                <a:spcPts val="1705"/>
              </a:lnSpc>
            </a:pPr>
            <a:r>
              <a:rPr lang="en-US" spc="-10" dirty="0">
                <a:latin typeface="Calibri" panose="020F0502020204030204" pitchFamily="34" charset="0"/>
                <a:ea typeface="Calibri" panose="020F0502020204030204" pitchFamily="34" charset="0"/>
              </a:rPr>
              <a:t>         </a:t>
            </a:r>
          </a:p>
          <a:p>
            <a:pPr marL="74295" algn="ctr">
              <a:lnSpc>
                <a:spcPts val="1705"/>
              </a:lnSpc>
            </a:pPr>
            <a:r>
              <a:rPr lang="en-US" sz="1800" b="0" spc="-10" dirty="0">
                <a:effectLst/>
                <a:latin typeface="Calibri" panose="020F0502020204030204" pitchFamily="34" charset="0"/>
                <a:ea typeface="Calibri" panose="020F0502020204030204" pitchFamily="34" charset="0"/>
              </a:rPr>
              <a:t>START-STOP-CONTINUE</a:t>
            </a:r>
          </a:p>
          <a:p>
            <a:pPr marL="74295">
              <a:lnSpc>
                <a:spcPts val="1705"/>
              </a:lnSpc>
            </a:pPr>
            <a:r>
              <a:rPr lang="en-US" spc="-10" dirty="0">
                <a:latin typeface="Calibri" panose="020F0502020204030204" pitchFamily="34" charset="0"/>
                <a:ea typeface="Calibri" panose="020F0502020204030204" pitchFamily="34" charset="0"/>
              </a:rPr>
              <a:t>	</a:t>
            </a:r>
            <a:endParaRPr lang="en-NL" sz="3200" b="1" dirty="0">
              <a:effectLst/>
              <a:latin typeface="Calibri" panose="020F0502020204030204" pitchFamily="34" charset="0"/>
              <a:ea typeface="Calibri" panose="020F0502020204030204" pitchFamily="34" charset="0"/>
            </a:endParaRPr>
          </a:p>
          <a:p>
            <a:pPr marL="74295">
              <a:lnSpc>
                <a:spcPts val="1705"/>
              </a:lnSpc>
            </a:pPr>
            <a:endParaRPr lang="en-US" spc="-10" dirty="0">
              <a:latin typeface="Calibri" panose="020F0502020204030204" pitchFamily="34" charset="0"/>
              <a:ea typeface="Calibri" panose="020F0502020204030204" pitchFamily="34" charset="0"/>
            </a:endParaRPr>
          </a:p>
          <a:p>
            <a:pPr marL="531495">
              <a:lnSpc>
                <a:spcPts val="1705"/>
              </a:lnSpc>
            </a:pPr>
            <a:endParaRPr lang="en-NL"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20824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6600" y="457200"/>
            <a:ext cx="6812280" cy="889000"/>
          </a:xfrm>
        </p:spPr>
        <p:txBody>
          <a:bodyPr/>
          <a:lstStyle/>
          <a:p>
            <a:r>
              <a:rPr lang="nl-NL" sz="4000" dirty="0">
                <a:solidFill>
                  <a:srgbClr val="00A7A2"/>
                </a:solidFill>
              </a:rPr>
              <a:t>1. </a:t>
            </a:r>
            <a:r>
              <a:rPr lang="nl-NL" sz="4000" dirty="0" err="1">
                <a:solidFill>
                  <a:srgbClr val="00A7A2"/>
                </a:solidFill>
              </a:rPr>
              <a:t>Growth</a:t>
            </a:r>
            <a:r>
              <a:rPr lang="nl-NL" sz="4000" dirty="0">
                <a:solidFill>
                  <a:srgbClr val="00A7A2"/>
                </a:solidFill>
              </a:rPr>
              <a:t> </a:t>
            </a:r>
            <a:r>
              <a:rPr lang="nl-NL" sz="4000" dirty="0" err="1">
                <a:solidFill>
                  <a:srgbClr val="00A7A2"/>
                </a:solidFill>
              </a:rPr>
              <a:t>mindset</a:t>
            </a:r>
            <a:endParaRPr lang="nl-NL" sz="4000" dirty="0">
              <a:solidFill>
                <a:srgbClr val="00A7A2"/>
              </a:solidFill>
            </a:endParaRPr>
          </a:p>
        </p:txBody>
      </p:sp>
      <p:sp>
        <p:nvSpPr>
          <p:cNvPr id="3" name="Tijdelijke aanduiding voor inhoud 2"/>
          <p:cNvSpPr>
            <a:spLocks noGrp="1"/>
          </p:cNvSpPr>
          <p:nvPr>
            <p:ph idx="1"/>
          </p:nvPr>
        </p:nvSpPr>
        <p:spPr>
          <a:xfrm>
            <a:off x="575129" y="1875972"/>
            <a:ext cx="6812280" cy="2133600"/>
          </a:xfrm>
        </p:spPr>
        <p:txBody>
          <a:bodyPr/>
          <a:lstStyle/>
          <a:p>
            <a:r>
              <a:rPr lang="en-US" sz="2000" dirty="0"/>
              <a:t>In a growth mindset, people believe that their most basic abilities can be developed through dedication and hard work.</a:t>
            </a:r>
          </a:p>
          <a:p>
            <a:endParaRPr lang="en-US" sz="2000" dirty="0"/>
          </a:p>
          <a:p>
            <a:r>
              <a:rPr lang="en-US" sz="2000" dirty="0"/>
              <a:t>This view creates a love of learning and a resilience that is essential for a feedback culture. </a:t>
            </a:r>
          </a:p>
          <a:p>
            <a:endParaRPr lang="en-US" sz="2000" dirty="0"/>
          </a:p>
          <a:p>
            <a:pPr marL="0" indent="0">
              <a:buNone/>
            </a:pPr>
            <a:endParaRPr lang="en-US" sz="2000" dirty="0"/>
          </a:p>
          <a:p>
            <a:pPr marL="0" indent="0">
              <a:buNone/>
            </a:pPr>
            <a:endParaRPr lang="nl-NL" dirty="0"/>
          </a:p>
        </p:txBody>
      </p:sp>
    </p:spTree>
    <p:extLst>
      <p:ext uri="{BB962C8B-B14F-4D97-AF65-F5344CB8AC3E}">
        <p14:creationId xmlns:p14="http://schemas.microsoft.com/office/powerpoint/2010/main" val="365262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E05B-C2C9-5DA7-3DB7-5B8848FBB756}"/>
              </a:ext>
            </a:extLst>
          </p:cNvPr>
          <p:cNvSpPr>
            <a:spLocks noGrp="1"/>
          </p:cNvSpPr>
          <p:nvPr>
            <p:ph type="title"/>
          </p:nvPr>
        </p:nvSpPr>
        <p:spPr/>
        <p:txBody>
          <a:bodyPr/>
          <a:lstStyle/>
          <a:p>
            <a:r>
              <a:rPr lang="en-GB" dirty="0">
                <a:solidFill>
                  <a:srgbClr val="00A7A2"/>
                </a:solidFill>
              </a:rPr>
              <a:t>Desired feedback culture</a:t>
            </a:r>
          </a:p>
        </p:txBody>
      </p:sp>
      <p:sp>
        <p:nvSpPr>
          <p:cNvPr id="6" name="TextBox 5">
            <a:extLst>
              <a:ext uri="{FF2B5EF4-FFF2-40B4-BE49-F238E27FC236}">
                <a16:creationId xmlns:a16="http://schemas.microsoft.com/office/drawing/2014/main" id="{9CC2114D-7561-9074-F60D-E2E6E761FC95}"/>
              </a:ext>
            </a:extLst>
          </p:cNvPr>
          <p:cNvSpPr txBox="1"/>
          <p:nvPr/>
        </p:nvSpPr>
        <p:spPr>
          <a:xfrm>
            <a:off x="1039613" y="1313844"/>
            <a:ext cx="5486400" cy="3330399"/>
          </a:xfrm>
          <a:prstGeom prst="rect">
            <a:avLst/>
          </a:prstGeom>
          <a:noFill/>
        </p:spPr>
        <p:txBody>
          <a:bodyPr wrap="square">
            <a:spAutoFit/>
          </a:bodyPr>
          <a:lstStyle/>
          <a:p>
            <a:pPr marL="74295">
              <a:lnSpc>
                <a:spcPts val="1705"/>
              </a:lnSpc>
            </a:pPr>
            <a:r>
              <a:rPr lang="en-US" sz="2400" b="0" spc="-10" dirty="0">
                <a:effectLst/>
                <a:latin typeface="Calibri" panose="020F0502020204030204" pitchFamily="34" charset="0"/>
                <a:ea typeface="Calibri" panose="020F0502020204030204" pitchFamily="34" charset="0"/>
              </a:rPr>
              <a:t>Plenary presentations and discussion</a:t>
            </a:r>
          </a:p>
          <a:p>
            <a:pPr marL="74295">
              <a:lnSpc>
                <a:spcPts val="1705"/>
              </a:lnSpc>
            </a:pPr>
            <a:endParaRPr lang="en-NL" sz="2400" b="1" dirty="0">
              <a:effectLst/>
              <a:latin typeface="Calibri" panose="020F0502020204030204" pitchFamily="34" charset="0"/>
              <a:ea typeface="Calibri" panose="020F0502020204030204" pitchFamily="34" charset="0"/>
            </a:endParaRPr>
          </a:p>
          <a:p>
            <a:pPr marL="342900" lvl="0" indent="-342900" fontAlgn="base">
              <a:lnSpc>
                <a:spcPts val="1920"/>
              </a:lnSpc>
              <a:spcBef>
                <a:spcPts val="375"/>
              </a:spcBef>
              <a:spcAft>
                <a:spcPts val="750"/>
              </a:spcAft>
              <a:buSzPts val="1000"/>
              <a:buFont typeface="Symbol" pitchFamily="2" charset="2"/>
              <a:buChar char=""/>
              <a:tabLst>
                <a:tab pos="457200" algn="l"/>
              </a:tabLst>
            </a:pPr>
            <a:r>
              <a:rPr lang="nl-NL" sz="2400" dirty="0">
                <a:solidFill>
                  <a:srgbClr val="404040"/>
                </a:solidFill>
                <a:latin typeface="inherit"/>
                <a:ea typeface="MS Mincho" panose="02020609040205080304" pitchFamily="49" charset="-128"/>
                <a:cs typeface="Times New Roman" panose="02020603050405020304" pitchFamily="18" charset="0"/>
              </a:rPr>
              <a:t>Is </a:t>
            </a:r>
            <a:r>
              <a:rPr lang="nl-NL" sz="2400" dirty="0" err="1">
                <a:solidFill>
                  <a:srgbClr val="404040"/>
                </a:solidFill>
                <a:latin typeface="inherit"/>
                <a:ea typeface="MS Mincho" panose="02020609040205080304" pitchFamily="49" charset="-128"/>
                <a:cs typeface="Times New Roman" panose="02020603050405020304" pitchFamily="18" charset="0"/>
              </a:rPr>
              <a:t>there</a:t>
            </a:r>
            <a:r>
              <a:rPr lang="nl-NL" sz="2400" dirty="0">
                <a:solidFill>
                  <a:srgbClr val="404040"/>
                </a:solidFill>
                <a:latin typeface="inherit"/>
                <a:ea typeface="MS Mincho" panose="02020609040205080304" pitchFamily="49" charset="-128"/>
                <a:cs typeface="Times New Roman" panose="02020603050405020304" pitchFamily="18" charset="0"/>
              </a:rPr>
              <a:t> a common image?</a:t>
            </a:r>
          </a:p>
          <a:p>
            <a:pPr marL="342900" lvl="0" indent="-342900" fontAlgn="base">
              <a:lnSpc>
                <a:spcPts val="1920"/>
              </a:lnSpc>
              <a:spcBef>
                <a:spcPts val="375"/>
              </a:spcBef>
              <a:spcAft>
                <a:spcPts val="750"/>
              </a:spcAft>
              <a:buSzPts val="1000"/>
              <a:buFont typeface="Symbol" pitchFamily="2" charset="2"/>
              <a:buChar char=""/>
              <a:tabLst>
                <a:tab pos="457200" algn="l"/>
              </a:tabLst>
            </a:pPr>
            <a:r>
              <a:rPr lang="nl-NL" sz="2400" dirty="0" err="1">
                <a:solidFill>
                  <a:srgbClr val="404040"/>
                </a:solidFill>
                <a:effectLst/>
                <a:latin typeface="inherit"/>
                <a:ea typeface="Times New Roman" panose="02020603050405020304" pitchFamily="18" charset="0"/>
                <a:cs typeface="Times New Roman" panose="02020603050405020304" pitchFamily="18" charset="0"/>
              </a:rPr>
              <a:t>What</a:t>
            </a:r>
            <a:r>
              <a:rPr lang="nl-NL" sz="2400" dirty="0">
                <a:solidFill>
                  <a:srgbClr val="404040"/>
                </a:solidFill>
                <a:effectLst/>
                <a:latin typeface="inherit"/>
                <a:ea typeface="Times New Roman" panose="02020603050405020304" pitchFamily="18" charset="0"/>
                <a:cs typeface="Times New Roman" panose="02020603050405020304" pitchFamily="18" charset="0"/>
              </a:rPr>
              <a:t> is </a:t>
            </a:r>
            <a:r>
              <a:rPr lang="nl-NL" sz="2400" dirty="0" err="1">
                <a:solidFill>
                  <a:srgbClr val="404040"/>
                </a:solidFill>
                <a:effectLst/>
                <a:latin typeface="inherit"/>
                <a:ea typeface="Times New Roman" panose="02020603050405020304" pitchFamily="18" charset="0"/>
                <a:cs typeface="Times New Roman" panose="02020603050405020304" pitchFamily="18" charset="0"/>
              </a:rPr>
              <a:t>the</a:t>
            </a:r>
            <a:r>
              <a:rPr lang="nl-NL" sz="2400" dirty="0">
                <a:solidFill>
                  <a:srgbClr val="404040"/>
                </a:solidFill>
                <a:effectLst/>
                <a:latin typeface="inherit"/>
                <a:ea typeface="Times New Roman" panose="02020603050405020304" pitchFamily="18" charset="0"/>
                <a:cs typeface="Times New Roman" panose="02020603050405020304" pitchFamily="18" charset="0"/>
              </a:rPr>
              <a:t> </a:t>
            </a:r>
            <a:r>
              <a:rPr lang="nl-NL" sz="2400" dirty="0" err="1">
                <a:solidFill>
                  <a:srgbClr val="404040"/>
                </a:solidFill>
                <a:effectLst/>
                <a:latin typeface="inherit"/>
                <a:ea typeface="Times New Roman" panose="02020603050405020304" pitchFamily="18" charset="0"/>
                <a:cs typeface="Times New Roman" panose="02020603050405020304" pitchFamily="18" charset="0"/>
              </a:rPr>
              <a:t>specific</a:t>
            </a:r>
            <a:r>
              <a:rPr lang="nl-NL" sz="2400" dirty="0">
                <a:solidFill>
                  <a:srgbClr val="404040"/>
                </a:solidFill>
                <a:effectLst/>
                <a:latin typeface="inherit"/>
                <a:ea typeface="Times New Roman" panose="02020603050405020304" pitchFamily="18" charset="0"/>
                <a:cs typeface="Times New Roman" panose="02020603050405020304" pitchFamily="18" charset="0"/>
              </a:rPr>
              <a:t> feedback </a:t>
            </a:r>
            <a:r>
              <a:rPr lang="nl-NL" sz="2400" dirty="0" err="1">
                <a:solidFill>
                  <a:srgbClr val="404040"/>
                </a:solidFill>
                <a:effectLst/>
                <a:latin typeface="inherit"/>
                <a:ea typeface="Times New Roman" panose="02020603050405020304" pitchFamily="18" charset="0"/>
                <a:cs typeface="Times New Roman" panose="02020603050405020304" pitchFamily="18" charset="0"/>
              </a:rPr>
              <a:t>behaviour</a:t>
            </a:r>
            <a:r>
              <a:rPr lang="nl-NL" sz="2400" dirty="0">
                <a:solidFill>
                  <a:srgbClr val="404040"/>
                </a:solidFill>
                <a:effectLst/>
                <a:latin typeface="inherit"/>
                <a:ea typeface="Times New Roman" panose="02020603050405020304" pitchFamily="18" charset="0"/>
                <a:cs typeface="Times New Roman" panose="02020603050405020304" pitchFamily="18" charset="0"/>
              </a:rPr>
              <a:t> </a:t>
            </a:r>
            <a:r>
              <a:rPr lang="nl-NL" sz="2400" dirty="0" err="1">
                <a:solidFill>
                  <a:srgbClr val="404040"/>
                </a:solidFill>
                <a:effectLst/>
                <a:latin typeface="inherit"/>
                <a:ea typeface="Times New Roman" panose="02020603050405020304" pitchFamily="18" charset="0"/>
                <a:cs typeface="Times New Roman" panose="02020603050405020304" pitchFamily="18" charset="0"/>
              </a:rPr>
              <a:t>that</a:t>
            </a:r>
            <a:r>
              <a:rPr lang="nl-NL" sz="2400" dirty="0">
                <a:solidFill>
                  <a:srgbClr val="404040"/>
                </a:solidFill>
                <a:effectLst/>
                <a:latin typeface="inherit"/>
                <a:ea typeface="Times New Roman" panose="02020603050405020304" pitchFamily="18" charset="0"/>
                <a:cs typeface="Times New Roman" panose="02020603050405020304" pitchFamily="18" charset="0"/>
              </a:rPr>
              <a:t> is </a:t>
            </a:r>
            <a:r>
              <a:rPr lang="nl-NL" sz="2400" dirty="0" err="1">
                <a:solidFill>
                  <a:srgbClr val="404040"/>
                </a:solidFill>
                <a:effectLst/>
                <a:latin typeface="inherit"/>
                <a:ea typeface="Times New Roman" panose="02020603050405020304" pitchFamily="18" charset="0"/>
                <a:cs typeface="Times New Roman" panose="02020603050405020304" pitchFamily="18" charset="0"/>
              </a:rPr>
              <a:t>desired</a:t>
            </a:r>
            <a:r>
              <a:rPr lang="nl-NL" sz="2400" dirty="0">
                <a:solidFill>
                  <a:srgbClr val="404040"/>
                </a:solidFill>
                <a:effectLst/>
                <a:latin typeface="inherit"/>
                <a:ea typeface="Times New Roman" panose="02020603050405020304" pitchFamily="18" charset="0"/>
                <a:cs typeface="Times New Roman" panose="02020603050405020304" pitchFamily="18" charset="0"/>
              </a:rPr>
              <a:t>?</a:t>
            </a:r>
          </a:p>
          <a:p>
            <a:pPr marL="342900" lvl="0" indent="-342900" fontAlgn="base">
              <a:lnSpc>
                <a:spcPts val="1920"/>
              </a:lnSpc>
              <a:spcBef>
                <a:spcPts val="750"/>
              </a:spcBef>
              <a:spcAft>
                <a:spcPts val="750"/>
              </a:spcAft>
              <a:buSzPts val="1000"/>
              <a:buFont typeface="Symbol" pitchFamily="2" charset="2"/>
              <a:buChar char=""/>
              <a:tabLst>
                <a:tab pos="457200" algn="l"/>
              </a:tabLst>
            </a:pPr>
            <a:r>
              <a:rPr lang="nl-NL" sz="2400" dirty="0">
                <a:solidFill>
                  <a:srgbClr val="404040"/>
                </a:solidFill>
                <a:effectLst/>
                <a:latin typeface="inherit"/>
                <a:ea typeface="Times New Roman" panose="02020603050405020304" pitchFamily="18" charset="0"/>
                <a:cs typeface="Times New Roman" panose="02020603050405020304" pitchFamily="18" charset="0"/>
              </a:rPr>
              <a:t>How </a:t>
            </a:r>
            <a:r>
              <a:rPr lang="nl-NL" sz="2400" dirty="0" err="1">
                <a:solidFill>
                  <a:srgbClr val="404040"/>
                </a:solidFill>
                <a:effectLst/>
                <a:latin typeface="inherit"/>
                <a:ea typeface="Times New Roman" panose="02020603050405020304" pitchFamily="18" charset="0"/>
                <a:cs typeface="Times New Roman" panose="02020603050405020304" pitchFamily="18" charset="0"/>
              </a:rPr>
              <a:t>can</a:t>
            </a:r>
            <a:r>
              <a:rPr lang="nl-NL" sz="2400" dirty="0">
                <a:solidFill>
                  <a:srgbClr val="404040"/>
                </a:solidFill>
                <a:effectLst/>
                <a:latin typeface="inherit"/>
                <a:ea typeface="Times New Roman" panose="02020603050405020304" pitchFamily="18" charset="0"/>
                <a:cs typeface="Times New Roman" panose="02020603050405020304" pitchFamily="18" charset="0"/>
              </a:rPr>
              <a:t> we </a:t>
            </a:r>
            <a:r>
              <a:rPr lang="nl-NL" sz="2400" dirty="0" err="1">
                <a:solidFill>
                  <a:srgbClr val="404040"/>
                </a:solidFill>
                <a:effectLst/>
                <a:latin typeface="inherit"/>
                <a:ea typeface="Times New Roman" panose="02020603050405020304" pitchFamily="18" charset="0"/>
                <a:cs typeface="Times New Roman" panose="02020603050405020304" pitchFamily="18" charset="0"/>
              </a:rPr>
              <a:t>achieve</a:t>
            </a:r>
            <a:r>
              <a:rPr lang="nl-NL" sz="2400" dirty="0">
                <a:solidFill>
                  <a:srgbClr val="404040"/>
                </a:solidFill>
                <a:effectLst/>
                <a:latin typeface="inherit"/>
                <a:ea typeface="Times New Roman" panose="02020603050405020304" pitchFamily="18" charset="0"/>
                <a:cs typeface="Times New Roman" panose="02020603050405020304" pitchFamily="18" charset="0"/>
              </a:rPr>
              <a:t> </a:t>
            </a:r>
            <a:r>
              <a:rPr lang="nl-NL" sz="2400" dirty="0" err="1">
                <a:solidFill>
                  <a:srgbClr val="404040"/>
                </a:solidFill>
                <a:effectLst/>
                <a:latin typeface="inherit"/>
                <a:ea typeface="Times New Roman" panose="02020603050405020304" pitchFamily="18" charset="0"/>
                <a:cs typeface="Times New Roman" panose="02020603050405020304" pitchFamily="18" charset="0"/>
              </a:rPr>
              <a:t>this</a:t>
            </a:r>
            <a:r>
              <a:rPr lang="nl-NL" sz="2400" dirty="0">
                <a:solidFill>
                  <a:srgbClr val="404040"/>
                </a:solidFill>
                <a:effectLst/>
                <a:latin typeface="inherit"/>
                <a:ea typeface="Times New Roman" panose="02020603050405020304" pitchFamily="18" charset="0"/>
                <a:cs typeface="Times New Roman" panose="02020603050405020304" pitchFamily="18" charset="0"/>
              </a:rPr>
              <a:t>?</a:t>
            </a:r>
            <a:r>
              <a:rPr lang="en-US" sz="2400" spc="-10" dirty="0">
                <a:latin typeface="Calibri" panose="020F0502020204030204" pitchFamily="34" charset="0"/>
                <a:ea typeface="Calibri" panose="020F0502020204030204" pitchFamily="34" charset="0"/>
              </a:rPr>
              <a:t> </a:t>
            </a:r>
            <a:endParaRPr lang="nl-NL" sz="2400" dirty="0">
              <a:solidFill>
                <a:srgbClr val="404040"/>
              </a:solidFill>
              <a:effectLst/>
              <a:latin typeface="inherit"/>
              <a:ea typeface="Times New Roman" panose="02020603050405020304" pitchFamily="18" charset="0"/>
              <a:cs typeface="Times New Roman" panose="02020603050405020304" pitchFamily="18" charset="0"/>
            </a:endParaRPr>
          </a:p>
          <a:p>
            <a:pPr marL="74295" indent="457200">
              <a:lnSpc>
                <a:spcPts val="1705"/>
              </a:lnSpc>
            </a:pPr>
            <a:endParaRPr lang="en-US" sz="1800" b="0" spc="-10" dirty="0">
              <a:effectLst/>
              <a:latin typeface="Calibri" panose="020F0502020204030204" pitchFamily="34" charset="0"/>
              <a:ea typeface="Calibri" panose="020F0502020204030204" pitchFamily="34" charset="0"/>
            </a:endParaRPr>
          </a:p>
          <a:p>
            <a:pPr marL="74295" indent="457200">
              <a:lnSpc>
                <a:spcPts val="1705"/>
              </a:lnSpc>
            </a:pPr>
            <a:endParaRPr lang="en-US" spc="-10" dirty="0">
              <a:latin typeface="Calibri" panose="020F0502020204030204" pitchFamily="34" charset="0"/>
              <a:ea typeface="Calibri" panose="020F0502020204030204" pitchFamily="34" charset="0"/>
            </a:endParaRPr>
          </a:p>
          <a:p>
            <a:pPr marL="74295" indent="457200">
              <a:lnSpc>
                <a:spcPts val="1705"/>
              </a:lnSpc>
            </a:pPr>
            <a:r>
              <a:rPr lang="en-US" sz="1800" b="0" spc="-10" dirty="0">
                <a:effectLst/>
                <a:latin typeface="Calibri" panose="020F0502020204030204" pitchFamily="34" charset="0"/>
                <a:ea typeface="Calibri" panose="020F0502020204030204" pitchFamily="34" charset="0"/>
              </a:rPr>
              <a:t>  </a:t>
            </a:r>
          </a:p>
          <a:p>
            <a:pPr marL="74295" indent="457200">
              <a:lnSpc>
                <a:spcPts val="1705"/>
              </a:lnSpc>
            </a:pPr>
            <a:endParaRPr lang="en-US" spc="-10" dirty="0">
              <a:latin typeface="Calibri" panose="020F0502020204030204" pitchFamily="34" charset="0"/>
              <a:ea typeface="Calibri" panose="020F0502020204030204" pitchFamily="34" charset="0"/>
            </a:endParaRPr>
          </a:p>
          <a:p>
            <a:pPr marL="74295" indent="457200">
              <a:lnSpc>
                <a:spcPts val="1705"/>
              </a:lnSpc>
            </a:pPr>
            <a:endParaRPr lang="en-US" sz="1800" b="0" spc="-10" dirty="0">
              <a:effectLst/>
              <a:latin typeface="Calibri" panose="020F0502020204030204" pitchFamily="34" charset="0"/>
              <a:ea typeface="Calibri" panose="020F0502020204030204" pitchFamily="34" charset="0"/>
            </a:endParaRPr>
          </a:p>
          <a:p>
            <a:pPr marL="74295" indent="457200">
              <a:lnSpc>
                <a:spcPts val="1705"/>
              </a:lnSpc>
            </a:pPr>
            <a:r>
              <a:rPr lang="en-US" sz="1800" b="0" spc="-10" dirty="0">
                <a:effectLst/>
                <a:latin typeface="Calibri" panose="020F0502020204030204" pitchFamily="34" charset="0"/>
                <a:ea typeface="Calibri" panose="020F0502020204030204" pitchFamily="34" charset="0"/>
              </a:rPr>
              <a:t>  </a:t>
            </a:r>
            <a:endParaRPr lang="en-NL" sz="3200"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4604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8ACF2-0D88-E500-12CF-439E7DFDCF5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9DE250-1B79-B8D1-184A-996522CFE317}"/>
              </a:ext>
            </a:extLst>
          </p:cNvPr>
          <p:cNvSpPr>
            <a:spLocks noGrp="1"/>
          </p:cNvSpPr>
          <p:nvPr>
            <p:ph type="title"/>
          </p:nvPr>
        </p:nvSpPr>
        <p:spPr/>
        <p:txBody>
          <a:bodyPr/>
          <a:lstStyle/>
          <a:p>
            <a:r>
              <a:rPr lang="en-GB" dirty="0">
                <a:solidFill>
                  <a:srgbClr val="00A7A2"/>
                </a:solidFill>
              </a:rPr>
              <a:t>4. Follow up</a:t>
            </a:r>
          </a:p>
        </p:txBody>
      </p:sp>
      <p:sp>
        <p:nvSpPr>
          <p:cNvPr id="3" name="TextBox 2">
            <a:extLst>
              <a:ext uri="{FF2B5EF4-FFF2-40B4-BE49-F238E27FC236}">
                <a16:creationId xmlns:a16="http://schemas.microsoft.com/office/drawing/2014/main" id="{62D478FE-D65A-1633-9E77-98BAAF0E754C}"/>
              </a:ext>
            </a:extLst>
          </p:cNvPr>
          <p:cNvSpPr txBox="1"/>
          <p:nvPr/>
        </p:nvSpPr>
        <p:spPr>
          <a:xfrm>
            <a:off x="1039613" y="1313844"/>
            <a:ext cx="5486400" cy="4022896"/>
          </a:xfrm>
          <a:prstGeom prst="rect">
            <a:avLst/>
          </a:prstGeom>
          <a:noFill/>
        </p:spPr>
        <p:txBody>
          <a:bodyPr wrap="square">
            <a:spAutoFit/>
          </a:bodyPr>
          <a:lstStyle/>
          <a:p>
            <a:pPr marL="74295">
              <a:lnSpc>
                <a:spcPts val="1705"/>
              </a:lnSpc>
            </a:pPr>
            <a:r>
              <a:rPr lang="nl-NL" sz="2400" b="0" spc="-10" dirty="0">
                <a:effectLst/>
                <a:latin typeface="Calibri" panose="020F0502020204030204" pitchFamily="34" charset="0"/>
                <a:ea typeface="Calibri" panose="020F0502020204030204" pitchFamily="34" charset="0"/>
              </a:rPr>
              <a:t>INDIVIDUALLY</a:t>
            </a:r>
          </a:p>
          <a:p>
            <a:pPr marL="74295">
              <a:lnSpc>
                <a:spcPts val="1705"/>
              </a:lnSpc>
            </a:pPr>
            <a:r>
              <a:rPr lang="nl-NL" sz="2400" spc="-10" dirty="0">
                <a:latin typeface="Calibri" panose="020F0502020204030204" pitchFamily="34" charset="0"/>
                <a:ea typeface="Calibri" panose="020F0502020204030204" pitchFamily="34" charset="0"/>
              </a:rPr>
              <a:t>	put </a:t>
            </a:r>
            <a:r>
              <a:rPr lang="nl-NL" sz="2400" spc="-10" dirty="0" err="1">
                <a:latin typeface="Calibri" panose="020F0502020204030204" pitchFamily="34" charset="0"/>
                <a:ea typeface="Calibri" panose="020F0502020204030204" pitchFamily="34" charset="0"/>
              </a:rPr>
              <a:t>into</a:t>
            </a:r>
            <a:r>
              <a:rPr lang="nl-NL" sz="2400" spc="-10" dirty="0">
                <a:latin typeface="Calibri" panose="020F0502020204030204" pitchFamily="34" charset="0"/>
                <a:ea typeface="Calibri" panose="020F0502020204030204" pitchFamily="34" charset="0"/>
              </a:rPr>
              <a:t> </a:t>
            </a:r>
            <a:r>
              <a:rPr lang="nl-NL" sz="2400" spc="-10" dirty="0" err="1">
                <a:latin typeface="Calibri" panose="020F0502020204030204" pitchFamily="34" charset="0"/>
                <a:ea typeface="Calibri" panose="020F0502020204030204" pitchFamily="34" charset="0"/>
              </a:rPr>
              <a:t>practice</a:t>
            </a:r>
            <a:endParaRPr lang="nl-NL" sz="2400" spc="-10" dirty="0">
              <a:latin typeface="Calibri" panose="020F0502020204030204" pitchFamily="34" charset="0"/>
              <a:ea typeface="Calibri" panose="020F0502020204030204" pitchFamily="34" charset="0"/>
            </a:endParaRPr>
          </a:p>
          <a:p>
            <a:pPr marL="74295">
              <a:lnSpc>
                <a:spcPts val="1705"/>
              </a:lnSpc>
            </a:pPr>
            <a:endParaRPr lang="nl-NL" sz="2400" b="0" spc="-10" dirty="0">
              <a:effectLst/>
              <a:latin typeface="Calibri" panose="020F0502020204030204" pitchFamily="34" charset="0"/>
              <a:ea typeface="Calibri" panose="020F0502020204030204" pitchFamily="34" charset="0"/>
            </a:endParaRPr>
          </a:p>
          <a:p>
            <a:pPr marL="74295">
              <a:lnSpc>
                <a:spcPts val="1705"/>
              </a:lnSpc>
            </a:pPr>
            <a:endParaRPr lang="nl-NL" sz="2400" spc="-1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endParaRPr>
          </a:p>
          <a:p>
            <a:pPr marL="74295">
              <a:lnSpc>
                <a:spcPts val="1705"/>
              </a:lnSpc>
            </a:pPr>
            <a:r>
              <a:rPr lang="nl-NL" sz="2400" spc="-1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TEAM</a:t>
            </a:r>
          </a:p>
          <a:p>
            <a:pPr marL="74295">
              <a:lnSpc>
                <a:spcPts val="1705"/>
              </a:lnSpc>
            </a:pPr>
            <a:r>
              <a:rPr lang="nl-NL" sz="2400" spc="-1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meeting </a:t>
            </a:r>
            <a:r>
              <a:rPr lang="nl-NL" sz="2400" spc="-10"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discussion</a:t>
            </a:r>
            <a:r>
              <a:rPr lang="nl-NL" sz="2400" spc="-1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feedback 	culture </a:t>
            </a:r>
            <a:r>
              <a:rPr lang="nl-NL" sz="2400" spc="-10"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now</a:t>
            </a:r>
            <a:r>
              <a:rPr lang="nl-NL" sz="2400" spc="-1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t>
            </a:r>
            <a:r>
              <a:rPr lang="nl-NL" sz="2400" spc="-10"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and</a:t>
            </a:r>
            <a:r>
              <a:rPr lang="nl-NL" sz="2400" spc="-1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t>
            </a:r>
            <a:r>
              <a:rPr lang="nl-NL" sz="2400" spc="-10"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desired</a:t>
            </a:r>
            <a:r>
              <a:rPr lang="nl-NL" sz="2400" spc="-1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t>
            </a:r>
            <a:endParaRPr lang="nl-NL" sz="2400" spc="-1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
              <a:lnSpc>
                <a:spcPts val="1705"/>
              </a:lnSpc>
            </a:pPr>
            <a:endParaRPr lang="nl-NL" sz="2400" spc="-1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endParaRPr>
          </a:p>
          <a:p>
            <a:pPr marL="74295">
              <a:lnSpc>
                <a:spcPts val="1705"/>
              </a:lnSpc>
            </a:pPr>
            <a:endParaRPr lang="nl-NL" sz="2400" spc="-1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
              <a:lnSpc>
                <a:spcPts val="1705"/>
              </a:lnSpc>
            </a:pPr>
            <a:r>
              <a:rPr lang="nl-NL" sz="2400" spc="-1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ORGANISATION (HR)</a:t>
            </a:r>
          </a:p>
          <a:p>
            <a:pPr marL="74295">
              <a:lnSpc>
                <a:spcPts val="1705"/>
              </a:lnSpc>
            </a:pPr>
            <a:r>
              <a:rPr lang="nl-NL" sz="2400" spc="-1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follow up training</a:t>
            </a:r>
          </a:p>
          <a:p>
            <a:pPr marL="74295">
              <a:lnSpc>
                <a:spcPts val="1705"/>
              </a:lnSpc>
            </a:pPr>
            <a:r>
              <a:rPr lang="nl-NL" sz="2400" spc="-1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team </a:t>
            </a:r>
            <a:r>
              <a:rPr lang="nl-NL" sz="2400" spc="-10"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functioning</a:t>
            </a:r>
            <a:endParaRPr lang="nl-NL" sz="2400" dirty="0">
              <a:solidFill>
                <a:srgbClr val="404040"/>
              </a:solidFill>
              <a:effectLst/>
              <a:latin typeface="inherit"/>
              <a:ea typeface="Times New Roman" panose="02020603050405020304" pitchFamily="18" charset="0"/>
              <a:cs typeface="Times New Roman" panose="02020603050405020304" pitchFamily="18" charset="0"/>
            </a:endParaRPr>
          </a:p>
          <a:p>
            <a:pPr marL="74295" indent="457200">
              <a:lnSpc>
                <a:spcPts val="1705"/>
              </a:lnSpc>
            </a:pPr>
            <a:endParaRPr lang="en-US" sz="1800" b="0" spc="-10" dirty="0">
              <a:effectLst/>
              <a:latin typeface="Calibri" panose="020F0502020204030204" pitchFamily="34" charset="0"/>
              <a:ea typeface="Calibri" panose="020F0502020204030204" pitchFamily="34" charset="0"/>
            </a:endParaRPr>
          </a:p>
          <a:p>
            <a:pPr marL="74295" indent="457200">
              <a:lnSpc>
                <a:spcPts val="1705"/>
              </a:lnSpc>
            </a:pPr>
            <a:endParaRPr lang="en-US" spc="-10" dirty="0">
              <a:latin typeface="Calibri" panose="020F0502020204030204" pitchFamily="34" charset="0"/>
              <a:ea typeface="Calibri" panose="020F0502020204030204" pitchFamily="34" charset="0"/>
            </a:endParaRPr>
          </a:p>
          <a:p>
            <a:pPr marL="74295" indent="457200">
              <a:lnSpc>
                <a:spcPts val="1705"/>
              </a:lnSpc>
            </a:pPr>
            <a:r>
              <a:rPr lang="en-US" sz="1800" b="0" spc="-10" dirty="0">
                <a:effectLst/>
                <a:latin typeface="Calibri" panose="020F0502020204030204" pitchFamily="34" charset="0"/>
                <a:ea typeface="Calibri" panose="020F0502020204030204" pitchFamily="34" charset="0"/>
              </a:rPr>
              <a:t>  </a:t>
            </a:r>
          </a:p>
          <a:p>
            <a:pPr marL="74295" indent="457200">
              <a:lnSpc>
                <a:spcPts val="1705"/>
              </a:lnSpc>
            </a:pPr>
            <a:endParaRPr lang="en-US" spc="-10" dirty="0">
              <a:latin typeface="Calibri" panose="020F0502020204030204" pitchFamily="34" charset="0"/>
              <a:ea typeface="Calibri" panose="020F0502020204030204" pitchFamily="34" charset="0"/>
            </a:endParaRPr>
          </a:p>
          <a:p>
            <a:pPr marL="74295" indent="457200">
              <a:lnSpc>
                <a:spcPts val="1705"/>
              </a:lnSpc>
            </a:pPr>
            <a:endParaRPr lang="en-US" sz="1800" b="0" spc="-10" dirty="0">
              <a:effectLst/>
              <a:latin typeface="Calibri" panose="020F0502020204030204" pitchFamily="34" charset="0"/>
              <a:ea typeface="Calibri" panose="020F0502020204030204" pitchFamily="34" charset="0"/>
            </a:endParaRPr>
          </a:p>
          <a:p>
            <a:pPr marL="74295" indent="457200">
              <a:lnSpc>
                <a:spcPts val="1705"/>
              </a:lnSpc>
            </a:pPr>
            <a:r>
              <a:rPr lang="en-US" sz="1800" b="0" spc="-10" dirty="0">
                <a:effectLst/>
                <a:latin typeface="Calibri" panose="020F0502020204030204" pitchFamily="34" charset="0"/>
                <a:ea typeface="Calibri" panose="020F0502020204030204" pitchFamily="34" charset="0"/>
              </a:rPr>
              <a:t>  </a:t>
            </a:r>
            <a:endParaRPr lang="en-NL" sz="3200"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0590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0D3B-E07D-5CBF-CD41-4C76E2540D1B}"/>
              </a:ext>
            </a:extLst>
          </p:cNvPr>
          <p:cNvSpPr>
            <a:spLocks noGrp="1"/>
          </p:cNvSpPr>
          <p:nvPr>
            <p:ph type="title"/>
          </p:nvPr>
        </p:nvSpPr>
        <p:spPr/>
        <p:txBody>
          <a:bodyPr/>
          <a:lstStyle/>
          <a:p>
            <a:r>
              <a:rPr lang="en-GB" dirty="0">
                <a:solidFill>
                  <a:srgbClr val="00A7A2"/>
                </a:solidFill>
              </a:rPr>
              <a:t>A WYCCF movement together</a:t>
            </a:r>
          </a:p>
        </p:txBody>
      </p:sp>
      <p:sp>
        <p:nvSpPr>
          <p:cNvPr id="3" name="TextBox 2">
            <a:extLst>
              <a:ext uri="{FF2B5EF4-FFF2-40B4-BE49-F238E27FC236}">
                <a16:creationId xmlns:a16="http://schemas.microsoft.com/office/drawing/2014/main" id="{F8F47D09-5281-C8FF-121B-58CE56A15DAF}"/>
              </a:ext>
            </a:extLst>
          </p:cNvPr>
          <p:cNvSpPr txBox="1"/>
          <p:nvPr/>
        </p:nvSpPr>
        <p:spPr>
          <a:xfrm>
            <a:off x="965200" y="1704856"/>
            <a:ext cx="5777223" cy="3416320"/>
          </a:xfrm>
          <a:prstGeom prst="rect">
            <a:avLst/>
          </a:prstGeom>
          <a:noFill/>
        </p:spPr>
        <p:txBody>
          <a:bodyPr wrap="none" rtlCol="0">
            <a:spAutoFit/>
          </a:bodyPr>
          <a:lstStyle/>
          <a:p>
            <a:pPr marL="342900" indent="-342900">
              <a:buFontTx/>
              <a:buAutoNum type="arabicPeriod"/>
            </a:pPr>
            <a:r>
              <a:rPr lang="en-GB" dirty="0"/>
              <a:t>People are </a:t>
            </a:r>
            <a:r>
              <a:rPr lang="en-GB" dirty="0">
                <a:solidFill>
                  <a:srgbClr val="00A7A2"/>
                </a:solidFill>
              </a:rPr>
              <a:t>trained</a:t>
            </a:r>
            <a:r>
              <a:rPr lang="en-GB" dirty="0"/>
              <a:t> in effective feedback.</a:t>
            </a:r>
          </a:p>
          <a:p>
            <a:pPr marL="342900" indent="-342900">
              <a:buFontTx/>
              <a:buAutoNum type="arabicPeriod"/>
            </a:pPr>
            <a:r>
              <a:rPr lang="en-GB" dirty="0">
                <a:solidFill>
                  <a:srgbClr val="00A7A2"/>
                </a:solidFill>
              </a:rPr>
              <a:t>Policies</a:t>
            </a:r>
            <a:r>
              <a:rPr lang="en-GB" dirty="0"/>
              <a:t> are being implemented and enforced.</a:t>
            </a:r>
          </a:p>
          <a:p>
            <a:pPr marL="342900" indent="-342900">
              <a:buAutoNum type="arabicPeriod"/>
            </a:pPr>
            <a:r>
              <a:rPr lang="en-GB" dirty="0"/>
              <a:t>All management gives the </a:t>
            </a:r>
            <a:r>
              <a:rPr lang="en-GB" dirty="0">
                <a:solidFill>
                  <a:srgbClr val="00A7A2"/>
                </a:solidFill>
              </a:rPr>
              <a:t>example.</a:t>
            </a:r>
          </a:p>
          <a:p>
            <a:pPr marL="342900" indent="-342900">
              <a:buAutoNum type="arabicPeriod"/>
            </a:pPr>
            <a:r>
              <a:rPr lang="en-GB" dirty="0"/>
              <a:t>All </a:t>
            </a:r>
            <a:r>
              <a:rPr lang="en-GB" dirty="0">
                <a:solidFill>
                  <a:srgbClr val="00A7A2"/>
                </a:solidFill>
              </a:rPr>
              <a:t>HR systems </a:t>
            </a:r>
            <a:r>
              <a:rPr lang="en-GB" dirty="0"/>
              <a:t>(appraisal system, reward systems) </a:t>
            </a:r>
          </a:p>
          <a:p>
            <a:r>
              <a:rPr lang="en-GB" dirty="0"/>
              <a:t>       support the feedback culture.</a:t>
            </a:r>
          </a:p>
          <a:p>
            <a:pPr marL="342900" indent="-342900">
              <a:buAutoNum type="arabicPeriod" startAt="4"/>
            </a:pPr>
            <a:r>
              <a:rPr lang="en-GB" dirty="0"/>
              <a:t>The </a:t>
            </a:r>
            <a:r>
              <a:rPr lang="en-GB" dirty="0">
                <a:solidFill>
                  <a:srgbClr val="00A7A2"/>
                </a:solidFill>
              </a:rPr>
              <a:t>quality management system </a:t>
            </a:r>
            <a:r>
              <a:rPr lang="en-GB" dirty="0"/>
              <a:t>supports the feedback </a:t>
            </a:r>
          </a:p>
          <a:p>
            <a:r>
              <a:rPr lang="en-GB" dirty="0"/>
              <a:t>       culture.</a:t>
            </a:r>
          </a:p>
          <a:p>
            <a:pPr marL="342900" indent="-342900">
              <a:buAutoNum type="arabicPeriod" startAt="5"/>
            </a:pPr>
            <a:r>
              <a:rPr lang="en-GB" dirty="0"/>
              <a:t>An environment of </a:t>
            </a:r>
            <a:r>
              <a:rPr lang="en-GB" dirty="0">
                <a:solidFill>
                  <a:srgbClr val="00A7A2"/>
                </a:solidFill>
              </a:rPr>
              <a:t>safety and trust is created</a:t>
            </a:r>
            <a:r>
              <a:rPr lang="en-GB" dirty="0"/>
              <a:t>, wherein </a:t>
            </a:r>
          </a:p>
          <a:p>
            <a:r>
              <a:rPr lang="en-GB" dirty="0"/>
              <a:t>       openness is possible.</a:t>
            </a:r>
          </a:p>
          <a:p>
            <a:r>
              <a:rPr lang="en-GB" dirty="0"/>
              <a:t>6.    Everybody: </a:t>
            </a:r>
            <a:r>
              <a:rPr lang="en-GB" dirty="0">
                <a:solidFill>
                  <a:srgbClr val="00A7A2"/>
                </a:solidFill>
              </a:rPr>
              <a:t>Stop the gossip</a:t>
            </a:r>
            <a:r>
              <a:rPr lang="en-GB" dirty="0"/>
              <a:t>: TPN!!!!</a:t>
            </a:r>
          </a:p>
          <a:p>
            <a:r>
              <a:rPr lang="en-GB" dirty="0"/>
              <a:t>7.    A feedback culture </a:t>
            </a:r>
            <a:r>
              <a:rPr lang="en-GB" dirty="0">
                <a:solidFill>
                  <a:srgbClr val="00A7A2"/>
                </a:solidFill>
              </a:rPr>
              <a:t>campaign</a:t>
            </a:r>
            <a:r>
              <a:rPr lang="en-GB" dirty="0"/>
              <a:t> supports the movement!</a:t>
            </a:r>
          </a:p>
          <a:p>
            <a:endParaRPr lang="en-GB" dirty="0"/>
          </a:p>
        </p:txBody>
      </p:sp>
    </p:spTree>
    <p:extLst>
      <p:ext uri="{BB962C8B-B14F-4D97-AF65-F5344CB8AC3E}">
        <p14:creationId xmlns:p14="http://schemas.microsoft.com/office/powerpoint/2010/main" val="1175500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AED8-4673-0954-E077-796A40C63118}"/>
              </a:ext>
            </a:extLst>
          </p:cNvPr>
          <p:cNvSpPr>
            <a:spLocks noGrp="1"/>
          </p:cNvSpPr>
          <p:nvPr>
            <p:ph type="title"/>
          </p:nvPr>
        </p:nvSpPr>
        <p:spPr/>
        <p:txBody>
          <a:bodyPr/>
          <a:lstStyle/>
          <a:p>
            <a:r>
              <a:rPr lang="en-GB" dirty="0">
                <a:solidFill>
                  <a:srgbClr val="00A7A2"/>
                </a:solidFill>
              </a:rPr>
              <a:t>5. Evaluation: my feedback to me</a:t>
            </a:r>
            <a:br>
              <a:rPr lang="en-GB" dirty="0">
                <a:solidFill>
                  <a:srgbClr val="0FCBC2"/>
                </a:solidFill>
              </a:rPr>
            </a:br>
            <a:r>
              <a:rPr lang="en-GB" dirty="0">
                <a:solidFill>
                  <a:srgbClr val="0FCBC2"/>
                </a:solidFill>
              </a:rPr>
              <a:t> </a:t>
            </a:r>
          </a:p>
        </p:txBody>
      </p:sp>
      <p:pic>
        <p:nvPicPr>
          <p:cNvPr id="3" name="Picture 2" descr="My mind is like a parachute...">
            <a:extLst>
              <a:ext uri="{FF2B5EF4-FFF2-40B4-BE49-F238E27FC236}">
                <a16:creationId xmlns:a16="http://schemas.microsoft.com/office/drawing/2014/main" id="{5099BF0B-A13C-F2EF-F7E4-3FA3D181A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1752600"/>
            <a:ext cx="3810000" cy="2790437"/>
          </a:xfrm>
          <a:prstGeom prst="rect">
            <a:avLst/>
          </a:prstGeom>
          <a:noFill/>
          <a:extLst>
            <a:ext uri="{909E8E84-426E-40DD-AFC4-6F175D3DCCD1}">
              <a14:hiddenFill xmlns:a14="http://schemas.microsoft.com/office/drawing/2010/main">
                <a:solidFill>
                  <a:srgbClr val="FFFFFF"/>
                </a:solidFill>
              </a14:hiddenFill>
            </a:ext>
          </a:extLst>
        </p:spPr>
      </p:pic>
      <p:pic>
        <p:nvPicPr>
          <p:cNvPr id="5" name="y2mate.com - Open Your Mind_v720P">
            <a:hlinkClick r:id="" action="ppaction://media"/>
            <a:extLst>
              <a:ext uri="{FF2B5EF4-FFF2-40B4-BE49-F238E27FC236}">
                <a16:creationId xmlns:a16="http://schemas.microsoft.com/office/drawing/2014/main" id="{BC02B905-E56B-BDB4-19F0-4770445958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flipH="1">
            <a:off x="73065" y="4343400"/>
            <a:ext cx="609600" cy="609600"/>
          </a:xfrm>
          <a:prstGeom prst="rect">
            <a:avLst/>
          </a:prstGeom>
        </p:spPr>
      </p:pic>
    </p:spTree>
    <p:extLst>
      <p:ext uri="{BB962C8B-B14F-4D97-AF65-F5344CB8AC3E}">
        <p14:creationId xmlns:p14="http://schemas.microsoft.com/office/powerpoint/2010/main" val="217843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52a5d374-0c23-45aa-a8b4-01cf91903d53" descr="B09566D9-3D75-4C39-9A79-FD324C3012CB@home"/>
          <p:cNvPicPr>
            <a:picLocks noChangeAspect="1" noChangeArrowheads="1"/>
          </p:cNvPicPr>
          <p:nvPr/>
        </p:nvPicPr>
        <p:blipFill>
          <a:blip r:embed="rId2"/>
          <a:srcRect/>
          <a:stretch>
            <a:fillRect/>
          </a:stretch>
        </p:blipFill>
        <p:spPr bwMode="auto">
          <a:xfrm>
            <a:off x="-230188" y="0"/>
            <a:ext cx="8135938" cy="6172200"/>
          </a:xfrm>
          <a:prstGeom prst="rect">
            <a:avLst/>
          </a:prstGeom>
          <a:noFill/>
          <a:ln w="9525">
            <a:noFill/>
            <a:miter lim="800000"/>
            <a:headEnd/>
            <a:tailEnd/>
          </a:ln>
        </p:spPr>
      </p:pic>
      <p:sp>
        <p:nvSpPr>
          <p:cNvPr id="8" name="Tekstvak 7"/>
          <p:cNvSpPr txBox="1"/>
          <p:nvPr/>
        </p:nvSpPr>
        <p:spPr>
          <a:xfrm>
            <a:off x="2184400" y="457200"/>
            <a:ext cx="3581400" cy="646331"/>
          </a:xfrm>
          <a:prstGeom prst="rect">
            <a:avLst/>
          </a:prstGeom>
          <a:noFill/>
        </p:spPr>
        <p:txBody>
          <a:bodyPr wrap="square" rtlCol="0">
            <a:spAutoFit/>
          </a:bodyPr>
          <a:lstStyle/>
          <a:p>
            <a:r>
              <a:rPr lang="nl-NL" dirty="0">
                <a:solidFill>
                  <a:srgbClr val="00A7A2"/>
                </a:solidFill>
                <a:hlinkClick r:id="rId3"/>
              </a:rPr>
              <a:t>everard@onsnet.nu</a:t>
            </a:r>
            <a:endParaRPr lang="nl-NL" dirty="0">
              <a:solidFill>
                <a:srgbClr val="00A7A2"/>
              </a:solidFill>
            </a:endParaRPr>
          </a:p>
          <a:p>
            <a:r>
              <a:rPr lang="nl-NL" dirty="0">
                <a:solidFill>
                  <a:srgbClr val="00A7A2"/>
                </a:solidFill>
                <a:hlinkClick r:id="rId4"/>
              </a:rPr>
              <a:t>http://www.vankemenade-act</a:t>
            </a:r>
            <a:r>
              <a:rPr lang="nl-NL">
                <a:solidFill>
                  <a:srgbClr val="00A7A2"/>
                </a:solidFill>
                <a:hlinkClick r:id="rId4"/>
              </a:rPr>
              <a:t>.nl</a:t>
            </a:r>
            <a:endParaRPr lang="nl-NL">
              <a:solidFill>
                <a:srgbClr val="00A7A2"/>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5600" y="152400"/>
            <a:ext cx="6809896" cy="889373"/>
          </a:xfrm>
        </p:spPr>
        <p:txBody>
          <a:bodyPr/>
          <a:lstStyle/>
          <a:p>
            <a:r>
              <a:rPr lang="en-GB" sz="4000" b="1" dirty="0">
                <a:solidFill>
                  <a:srgbClr val="0FCBC2"/>
                </a:solidFill>
              </a:rPr>
              <a:t> </a:t>
            </a:r>
            <a:r>
              <a:rPr lang="en-GB" sz="4000" b="1" dirty="0">
                <a:solidFill>
                  <a:srgbClr val="00A7A2"/>
                </a:solidFill>
              </a:rPr>
              <a:t>Annex 1:Tips for effective feedback</a:t>
            </a:r>
          </a:p>
        </p:txBody>
      </p:sp>
      <p:sp>
        <p:nvSpPr>
          <p:cNvPr id="3" name="Rechthoek 2"/>
          <p:cNvSpPr/>
          <p:nvPr/>
        </p:nvSpPr>
        <p:spPr>
          <a:xfrm>
            <a:off x="660400" y="1905000"/>
            <a:ext cx="6705600" cy="2308324"/>
          </a:xfrm>
          <a:prstGeom prst="rect">
            <a:avLst/>
          </a:prstGeom>
        </p:spPr>
        <p:txBody>
          <a:bodyPr wrap="square">
            <a:spAutoFit/>
          </a:bodyPr>
          <a:lstStyle/>
          <a:p>
            <a:r>
              <a:rPr lang="en-GB" sz="1600" dirty="0"/>
              <a:t>Circumstances</a:t>
            </a:r>
          </a:p>
          <a:p>
            <a:r>
              <a:rPr lang="en-GB" sz="1600" dirty="0"/>
              <a:t>	1. Create safety!!!! (privately!!!!!)</a:t>
            </a:r>
          </a:p>
          <a:p>
            <a:r>
              <a:rPr lang="en-GB" sz="1600" dirty="0"/>
              <a:t>	2. Give feedback as soon as possible (5 min)</a:t>
            </a:r>
          </a:p>
          <a:p>
            <a:r>
              <a:rPr lang="is-IS" sz="1600" dirty="0"/>
              <a:t>	3. Feedback only makes sense when the other wants/is able</a:t>
            </a:r>
          </a:p>
          <a:p>
            <a:r>
              <a:rPr lang="is-IS" sz="1600" dirty="0"/>
              <a:t>	 to receive feedback (choose a good moment/ walk/ break).</a:t>
            </a:r>
          </a:p>
          <a:p>
            <a:r>
              <a:rPr lang="is-IS" sz="1600" dirty="0"/>
              <a:t>	Ask intro : „Are you </a:t>
            </a:r>
            <a:r>
              <a:rPr lang="is-IS" sz="1600" b="1" dirty="0"/>
              <a:t>open</a:t>
            </a:r>
            <a:r>
              <a:rPr lang="is-IS" sz="1600" dirty="0"/>
              <a:t> to get some feedback from me?“</a:t>
            </a:r>
          </a:p>
          <a:p>
            <a:r>
              <a:rPr lang="is-IS" sz="1600" dirty="0"/>
              <a:t>	4. Early in the morning, maybe not by email (unless...).</a:t>
            </a:r>
          </a:p>
          <a:p>
            <a:endParaRPr lang="is-IS" sz="1600" dirty="0"/>
          </a:p>
          <a:p>
            <a:r>
              <a:rPr lang="en-GB" sz="1600" dirty="0"/>
              <a:t> </a:t>
            </a:r>
            <a:endParaRPr lang="is-IS" sz="1600" dirty="0"/>
          </a:p>
        </p:txBody>
      </p:sp>
    </p:spTree>
    <p:extLst>
      <p:ext uri="{BB962C8B-B14F-4D97-AF65-F5344CB8AC3E}">
        <p14:creationId xmlns:p14="http://schemas.microsoft.com/office/powerpoint/2010/main" val="361552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BB8A6-E794-8AA4-51EE-A50D089DE6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FD7D86-ABC9-172B-29A9-E2CE52CA6A70}"/>
              </a:ext>
            </a:extLst>
          </p:cNvPr>
          <p:cNvSpPr>
            <a:spLocks noGrp="1"/>
          </p:cNvSpPr>
          <p:nvPr>
            <p:ph type="title"/>
          </p:nvPr>
        </p:nvSpPr>
        <p:spPr>
          <a:xfrm>
            <a:off x="355600" y="152400"/>
            <a:ext cx="6809896" cy="889373"/>
          </a:xfrm>
        </p:spPr>
        <p:txBody>
          <a:bodyPr/>
          <a:lstStyle/>
          <a:p>
            <a:r>
              <a:rPr lang="en-GB" sz="4000" b="1" dirty="0">
                <a:solidFill>
                  <a:srgbClr val="0FCBC2"/>
                </a:solidFill>
              </a:rPr>
              <a:t> </a:t>
            </a:r>
            <a:r>
              <a:rPr lang="en-GB" sz="4000" b="1" dirty="0">
                <a:solidFill>
                  <a:srgbClr val="00A7A2"/>
                </a:solidFill>
              </a:rPr>
              <a:t>Tips for effective feedback</a:t>
            </a:r>
          </a:p>
        </p:txBody>
      </p:sp>
      <p:sp>
        <p:nvSpPr>
          <p:cNvPr id="3" name="Rechthoek 2">
            <a:extLst>
              <a:ext uri="{FF2B5EF4-FFF2-40B4-BE49-F238E27FC236}">
                <a16:creationId xmlns:a16="http://schemas.microsoft.com/office/drawing/2014/main" id="{CEF83F74-85E5-5DEB-AB1F-A6E639116997}"/>
              </a:ext>
            </a:extLst>
          </p:cNvPr>
          <p:cNvSpPr/>
          <p:nvPr/>
        </p:nvSpPr>
        <p:spPr>
          <a:xfrm>
            <a:off x="660400" y="914400"/>
            <a:ext cx="6705600" cy="3539430"/>
          </a:xfrm>
          <a:prstGeom prst="rect">
            <a:avLst/>
          </a:prstGeom>
        </p:spPr>
        <p:txBody>
          <a:bodyPr wrap="square">
            <a:spAutoFit/>
          </a:bodyPr>
          <a:lstStyle/>
          <a:p>
            <a:endParaRPr lang="is-IS" sz="1600" dirty="0"/>
          </a:p>
          <a:p>
            <a:r>
              <a:rPr lang="en-GB" sz="1600" dirty="0"/>
              <a:t> The way you do it</a:t>
            </a:r>
          </a:p>
          <a:p>
            <a:endParaRPr lang="en-GB" sz="1600" dirty="0"/>
          </a:p>
          <a:p>
            <a:r>
              <a:rPr lang="en-GB" sz="1600" dirty="0"/>
              <a:t>	5. Give short feedback and room for a reaction (dialogue/open).</a:t>
            </a:r>
          </a:p>
          <a:p>
            <a:r>
              <a:rPr lang="en-GB" sz="1600" dirty="0"/>
              <a:t>	6. Make your feedback specific: then I saw you doing this 	over there</a:t>
            </a:r>
            <a:r>
              <a:rPr lang="is-IS" sz="1600" dirty="0"/>
              <a:t>… (</a:t>
            </a:r>
            <a:r>
              <a:rPr lang="is-IS" sz="1600" b="1" dirty="0">
                <a:solidFill>
                  <a:srgbClr val="FF0000"/>
                </a:solidFill>
              </a:rPr>
              <a:t>not what others told you!!!</a:t>
            </a:r>
            <a:r>
              <a:rPr lang="is-IS" sz="1600" dirty="0"/>
              <a:t>), based on criteria.</a:t>
            </a:r>
          </a:p>
          <a:p>
            <a:r>
              <a:rPr lang="is-IS" sz="1600" dirty="0"/>
              <a:t>	7. Play the ball, not the person. Be hard and clear on 	content, 	sweet and friendly on the relationship.</a:t>
            </a:r>
          </a:p>
          <a:p>
            <a:r>
              <a:rPr lang="is-IS" sz="1600" dirty="0"/>
              <a:t>	8. Give a so called I-message.</a:t>
            </a:r>
          </a:p>
          <a:p>
            <a:r>
              <a:rPr lang="is-IS" sz="1600" dirty="0"/>
              <a:t>	9. First you and the other! Do not go to a team leader alone to</a:t>
            </a:r>
          </a:p>
          <a:p>
            <a:r>
              <a:rPr lang="is-IS" sz="1600" dirty="0"/>
              <a:t>	complain about someone else. If you cannot come to a solution go 	to the teamleader together.</a:t>
            </a:r>
          </a:p>
          <a:p>
            <a:r>
              <a:rPr lang="is-IS" sz="1600" dirty="0"/>
              <a:t>	10. Feedback uses checks: “Is it right that....”</a:t>
            </a:r>
          </a:p>
          <a:p>
            <a:endParaRPr lang="is-IS" sz="1600" dirty="0"/>
          </a:p>
        </p:txBody>
      </p:sp>
    </p:spTree>
    <p:extLst>
      <p:ext uri="{BB962C8B-B14F-4D97-AF65-F5344CB8AC3E}">
        <p14:creationId xmlns:p14="http://schemas.microsoft.com/office/powerpoint/2010/main" val="245188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DEEC1-024E-C988-79CA-FF4E7CCD978A}"/>
              </a:ext>
            </a:extLst>
          </p:cNvPr>
          <p:cNvSpPr>
            <a:spLocks noGrp="1"/>
          </p:cNvSpPr>
          <p:nvPr>
            <p:ph type="title"/>
          </p:nvPr>
        </p:nvSpPr>
        <p:spPr/>
        <p:txBody>
          <a:bodyPr/>
          <a:lstStyle/>
          <a:p>
            <a:r>
              <a:rPr lang="en-GB" dirty="0"/>
              <a:t>Ad 5. Short</a:t>
            </a:r>
          </a:p>
        </p:txBody>
      </p:sp>
      <p:sp>
        <p:nvSpPr>
          <p:cNvPr id="3" name="TextBox 2">
            <a:extLst>
              <a:ext uri="{FF2B5EF4-FFF2-40B4-BE49-F238E27FC236}">
                <a16:creationId xmlns:a16="http://schemas.microsoft.com/office/drawing/2014/main" id="{14D7C914-C074-36DF-0CF7-3E5545198E78}"/>
              </a:ext>
            </a:extLst>
          </p:cNvPr>
          <p:cNvSpPr txBox="1"/>
          <p:nvPr/>
        </p:nvSpPr>
        <p:spPr>
          <a:xfrm>
            <a:off x="1041400" y="1600200"/>
            <a:ext cx="5385129" cy="2585323"/>
          </a:xfrm>
          <a:prstGeom prst="rect">
            <a:avLst/>
          </a:prstGeom>
          <a:noFill/>
        </p:spPr>
        <p:txBody>
          <a:bodyPr wrap="none" rtlCol="0">
            <a:spAutoFit/>
          </a:bodyPr>
          <a:lstStyle/>
          <a:p>
            <a:r>
              <a:rPr lang="en-GB" dirty="0"/>
              <a:t>Limit the feedback to one issue at the time.</a:t>
            </a:r>
          </a:p>
          <a:p>
            <a:endParaRPr lang="en-GB" dirty="0"/>
          </a:p>
          <a:p>
            <a:endParaRPr lang="en-GB" dirty="0"/>
          </a:p>
          <a:p>
            <a:r>
              <a:rPr lang="en-GB" dirty="0"/>
              <a:t>Exercise to assigned people: </a:t>
            </a:r>
          </a:p>
          <a:p>
            <a:r>
              <a:rPr lang="en-GB" dirty="0"/>
              <a:t>Give feedback on a colleague that shouted to a client, </a:t>
            </a:r>
          </a:p>
          <a:p>
            <a:r>
              <a:rPr lang="en-GB" dirty="0"/>
              <a:t>in just two sentences.</a:t>
            </a:r>
          </a:p>
          <a:p>
            <a:endParaRPr lang="en-GB" dirty="0"/>
          </a:p>
          <a:p>
            <a:endParaRPr lang="en-GB" dirty="0"/>
          </a:p>
          <a:p>
            <a:endParaRPr lang="en-GB" dirty="0"/>
          </a:p>
        </p:txBody>
      </p:sp>
    </p:spTree>
    <p:extLst>
      <p:ext uri="{BB962C8B-B14F-4D97-AF65-F5344CB8AC3E}">
        <p14:creationId xmlns:p14="http://schemas.microsoft.com/office/powerpoint/2010/main" val="33232634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A672-5F80-5107-6A3A-40F0894A1B5F}"/>
              </a:ext>
            </a:extLst>
          </p:cNvPr>
          <p:cNvSpPr>
            <a:spLocks noGrp="1"/>
          </p:cNvSpPr>
          <p:nvPr>
            <p:ph type="title"/>
          </p:nvPr>
        </p:nvSpPr>
        <p:spPr/>
        <p:txBody>
          <a:bodyPr/>
          <a:lstStyle/>
          <a:p>
            <a:r>
              <a:rPr lang="en-GB" dirty="0"/>
              <a:t>Ad 6. Specific feedback</a:t>
            </a:r>
            <a:br>
              <a:rPr lang="en-GB" dirty="0"/>
            </a:br>
            <a:endParaRPr lang="en-GB" dirty="0"/>
          </a:p>
        </p:txBody>
      </p:sp>
      <p:sp>
        <p:nvSpPr>
          <p:cNvPr id="3" name="TextBox 2">
            <a:extLst>
              <a:ext uri="{FF2B5EF4-FFF2-40B4-BE49-F238E27FC236}">
                <a16:creationId xmlns:a16="http://schemas.microsoft.com/office/drawing/2014/main" id="{55633B16-D54B-1AAB-D51F-96C86AE14189}"/>
              </a:ext>
            </a:extLst>
          </p:cNvPr>
          <p:cNvSpPr txBox="1"/>
          <p:nvPr/>
        </p:nvSpPr>
        <p:spPr>
          <a:xfrm>
            <a:off x="1041400" y="1295400"/>
            <a:ext cx="5858207" cy="2862322"/>
          </a:xfrm>
          <a:prstGeom prst="rect">
            <a:avLst/>
          </a:prstGeom>
          <a:noFill/>
        </p:spPr>
        <p:txBody>
          <a:bodyPr wrap="none" rtlCol="0">
            <a:spAutoFit/>
          </a:bodyPr>
          <a:lstStyle/>
          <a:p>
            <a:r>
              <a:rPr lang="en-GB" dirty="0"/>
              <a:t>Do not say:  “You are not doing it right”.</a:t>
            </a:r>
          </a:p>
          <a:p>
            <a:endParaRPr lang="en-GB" dirty="0"/>
          </a:p>
          <a:p>
            <a:r>
              <a:rPr lang="en-GB" dirty="0"/>
              <a:t>Say:	     “I saw you did not mention this happening</a:t>
            </a:r>
          </a:p>
          <a:p>
            <a:r>
              <a:rPr lang="en-GB" dirty="0"/>
              <a:t>	     in the patient record”.</a:t>
            </a:r>
          </a:p>
          <a:p>
            <a:endParaRPr lang="en-GB" dirty="0"/>
          </a:p>
          <a:p>
            <a:endParaRPr lang="en-GB" dirty="0"/>
          </a:p>
          <a:p>
            <a:r>
              <a:rPr lang="en-GB" dirty="0"/>
              <a:t>Exercise in group of two</a:t>
            </a:r>
          </a:p>
          <a:p>
            <a:r>
              <a:rPr lang="en-GB" dirty="0"/>
              <a:t>	     Think of four more examples of this, </a:t>
            </a:r>
          </a:p>
          <a:p>
            <a:r>
              <a:rPr lang="en-GB" dirty="0"/>
              <a:t>	     what you should not say and what you should.</a:t>
            </a:r>
          </a:p>
          <a:p>
            <a:endParaRPr lang="en-GB" dirty="0"/>
          </a:p>
        </p:txBody>
      </p:sp>
    </p:spTree>
    <p:extLst>
      <p:ext uri="{BB962C8B-B14F-4D97-AF65-F5344CB8AC3E}">
        <p14:creationId xmlns:p14="http://schemas.microsoft.com/office/powerpoint/2010/main" val="27826578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7263-3B48-B669-CA9A-9D7A739A2921}"/>
              </a:ext>
            </a:extLst>
          </p:cNvPr>
          <p:cNvSpPr>
            <a:spLocks noGrp="1"/>
          </p:cNvSpPr>
          <p:nvPr>
            <p:ph type="title"/>
          </p:nvPr>
        </p:nvSpPr>
        <p:spPr/>
        <p:txBody>
          <a:bodyPr/>
          <a:lstStyle/>
          <a:p>
            <a:r>
              <a:rPr lang="en-GB" dirty="0"/>
              <a:t>Ad 6. Specific</a:t>
            </a:r>
          </a:p>
        </p:txBody>
      </p:sp>
      <p:sp>
        <p:nvSpPr>
          <p:cNvPr id="3" name="TextBox 2">
            <a:extLst>
              <a:ext uri="{FF2B5EF4-FFF2-40B4-BE49-F238E27FC236}">
                <a16:creationId xmlns:a16="http://schemas.microsoft.com/office/drawing/2014/main" id="{BF9AB226-E20B-2AA2-2798-8C67CEFA21CB}"/>
              </a:ext>
            </a:extLst>
          </p:cNvPr>
          <p:cNvSpPr txBox="1"/>
          <p:nvPr/>
        </p:nvSpPr>
        <p:spPr>
          <a:xfrm>
            <a:off x="1498600" y="2133600"/>
            <a:ext cx="3951403" cy="1477328"/>
          </a:xfrm>
          <a:prstGeom prst="rect">
            <a:avLst/>
          </a:prstGeom>
          <a:noFill/>
        </p:spPr>
        <p:txBody>
          <a:bodyPr wrap="none" rtlCol="0">
            <a:spAutoFit/>
          </a:bodyPr>
          <a:lstStyle/>
          <a:p>
            <a:r>
              <a:rPr lang="en-GB" dirty="0"/>
              <a:t>Specify words like:</a:t>
            </a:r>
          </a:p>
          <a:p>
            <a:endParaRPr lang="en-GB" dirty="0"/>
          </a:p>
          <a:p>
            <a:r>
              <a:rPr lang="en-GB" dirty="0"/>
              <a:t>It:          		what exactly?</a:t>
            </a:r>
          </a:p>
          <a:p>
            <a:r>
              <a:rPr lang="en-GB" dirty="0"/>
              <a:t>Always: 		when, where, what?</a:t>
            </a:r>
          </a:p>
          <a:p>
            <a:r>
              <a:rPr lang="en-GB" dirty="0"/>
              <a:t>Never:		sure? not once???</a:t>
            </a:r>
          </a:p>
        </p:txBody>
      </p:sp>
    </p:spTree>
    <p:extLst>
      <p:ext uri="{BB962C8B-B14F-4D97-AF65-F5344CB8AC3E}">
        <p14:creationId xmlns:p14="http://schemas.microsoft.com/office/powerpoint/2010/main" val="2282275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DBC5-E501-E223-3411-123E498CFBF0}"/>
              </a:ext>
            </a:extLst>
          </p:cNvPr>
          <p:cNvSpPr>
            <a:spLocks noGrp="1"/>
          </p:cNvSpPr>
          <p:nvPr>
            <p:ph type="title"/>
          </p:nvPr>
        </p:nvSpPr>
        <p:spPr/>
        <p:txBody>
          <a:bodyPr/>
          <a:lstStyle/>
          <a:p>
            <a:endParaRPr lang="en-GB"/>
          </a:p>
        </p:txBody>
      </p:sp>
      <p:pic>
        <p:nvPicPr>
          <p:cNvPr id="5" name="Content Placeholder 4" descr="A comparison of a chart of growth mindset&#10;&#10;Description automatically generated with medium confidence">
            <a:extLst>
              <a:ext uri="{FF2B5EF4-FFF2-40B4-BE49-F238E27FC236}">
                <a16:creationId xmlns:a16="http://schemas.microsoft.com/office/drawing/2014/main" id="{99E6F379-410F-DC15-7D0A-B6D0782619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6200" y="213606"/>
            <a:ext cx="5029200" cy="4729979"/>
          </a:xfrm>
        </p:spPr>
      </p:pic>
      <p:pic>
        <p:nvPicPr>
          <p:cNvPr id="11" name="Picture 10" descr="A person holding a parachute&#10;&#10;Description automatically generated">
            <a:extLst>
              <a:ext uri="{FF2B5EF4-FFF2-40B4-BE49-F238E27FC236}">
                <a16:creationId xmlns:a16="http://schemas.microsoft.com/office/drawing/2014/main" id="{0B82CC39-5883-ED7D-AACF-C64BA4CE4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0" y="1143000"/>
            <a:ext cx="381000" cy="457200"/>
          </a:xfrm>
          <a:prstGeom prst="rect">
            <a:avLst/>
          </a:prstGeom>
        </p:spPr>
      </p:pic>
    </p:spTree>
    <p:extLst>
      <p:ext uri="{BB962C8B-B14F-4D97-AF65-F5344CB8AC3E}">
        <p14:creationId xmlns:p14="http://schemas.microsoft.com/office/powerpoint/2010/main" val="2756688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A8BF-8DEF-0562-B6C9-730082AD705F}"/>
              </a:ext>
            </a:extLst>
          </p:cNvPr>
          <p:cNvSpPr>
            <a:spLocks noGrp="1"/>
          </p:cNvSpPr>
          <p:nvPr>
            <p:ph type="title"/>
          </p:nvPr>
        </p:nvSpPr>
        <p:spPr/>
        <p:txBody>
          <a:bodyPr/>
          <a:lstStyle/>
          <a:p>
            <a:r>
              <a:rPr lang="en-GB" dirty="0"/>
              <a:t>Ad 7. The ball, not the person</a:t>
            </a:r>
          </a:p>
        </p:txBody>
      </p:sp>
      <p:sp>
        <p:nvSpPr>
          <p:cNvPr id="3" name="TextBox 2">
            <a:extLst>
              <a:ext uri="{FF2B5EF4-FFF2-40B4-BE49-F238E27FC236}">
                <a16:creationId xmlns:a16="http://schemas.microsoft.com/office/drawing/2014/main" id="{F14E1AA5-D058-CEDC-F478-04584D8F5723}"/>
              </a:ext>
            </a:extLst>
          </p:cNvPr>
          <p:cNvSpPr txBox="1"/>
          <p:nvPr/>
        </p:nvSpPr>
        <p:spPr>
          <a:xfrm>
            <a:off x="1193800" y="1752600"/>
            <a:ext cx="4275786" cy="2031325"/>
          </a:xfrm>
          <a:prstGeom prst="rect">
            <a:avLst/>
          </a:prstGeom>
          <a:noFill/>
        </p:spPr>
        <p:txBody>
          <a:bodyPr wrap="none" rtlCol="0">
            <a:spAutoFit/>
          </a:bodyPr>
          <a:lstStyle/>
          <a:p>
            <a:r>
              <a:rPr lang="en-GB" dirty="0"/>
              <a:t>Do not say:   “You are a sloppy person”</a:t>
            </a:r>
          </a:p>
          <a:p>
            <a:endParaRPr lang="en-GB" dirty="0"/>
          </a:p>
          <a:p>
            <a:r>
              <a:rPr lang="en-GB" dirty="0"/>
              <a:t>Say:                 “I did not like the mess I saw”.</a:t>
            </a:r>
          </a:p>
          <a:p>
            <a:endParaRPr lang="en-GB" dirty="0"/>
          </a:p>
          <a:p>
            <a:endParaRPr lang="en-GB" dirty="0"/>
          </a:p>
          <a:p>
            <a:r>
              <a:rPr lang="en-GB" dirty="0"/>
              <a:t>Plenary exercise:</a:t>
            </a:r>
          </a:p>
          <a:p>
            <a:r>
              <a:rPr lang="en-GB" dirty="0"/>
              <a:t>Give some more examples….</a:t>
            </a:r>
          </a:p>
        </p:txBody>
      </p:sp>
    </p:spTree>
    <p:extLst>
      <p:ext uri="{BB962C8B-B14F-4D97-AF65-F5344CB8AC3E}">
        <p14:creationId xmlns:p14="http://schemas.microsoft.com/office/powerpoint/2010/main" val="876626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C55E-1796-08CF-37EB-F16126EB99C4}"/>
              </a:ext>
            </a:extLst>
          </p:cNvPr>
          <p:cNvSpPr>
            <a:spLocks noGrp="1"/>
          </p:cNvSpPr>
          <p:nvPr>
            <p:ph type="title"/>
          </p:nvPr>
        </p:nvSpPr>
        <p:spPr/>
        <p:txBody>
          <a:bodyPr/>
          <a:lstStyle/>
          <a:p>
            <a:r>
              <a:rPr lang="en-GB" dirty="0"/>
              <a:t>Ad 8. I-message</a:t>
            </a:r>
          </a:p>
        </p:txBody>
      </p:sp>
      <p:sp>
        <p:nvSpPr>
          <p:cNvPr id="3" name="TextBox 2">
            <a:extLst>
              <a:ext uri="{FF2B5EF4-FFF2-40B4-BE49-F238E27FC236}">
                <a16:creationId xmlns:a16="http://schemas.microsoft.com/office/drawing/2014/main" id="{04BB0F9A-669F-D4D7-8785-DF15FB7BFE87}"/>
              </a:ext>
            </a:extLst>
          </p:cNvPr>
          <p:cNvSpPr txBox="1"/>
          <p:nvPr/>
        </p:nvSpPr>
        <p:spPr>
          <a:xfrm>
            <a:off x="1232563" y="1600200"/>
            <a:ext cx="5100499" cy="2862322"/>
          </a:xfrm>
          <a:prstGeom prst="rect">
            <a:avLst/>
          </a:prstGeom>
          <a:noFill/>
        </p:spPr>
        <p:txBody>
          <a:bodyPr wrap="none" rtlCol="0">
            <a:spAutoFit/>
          </a:bodyPr>
          <a:lstStyle/>
          <a:p>
            <a:r>
              <a:rPr lang="en-GB" dirty="0"/>
              <a:t>Do not say:</a:t>
            </a:r>
          </a:p>
          <a:p>
            <a:r>
              <a:rPr lang="en-GB" dirty="0"/>
              <a:t>“You did not ask the client, what she wanted…”</a:t>
            </a:r>
          </a:p>
          <a:p>
            <a:endParaRPr lang="en-GB" dirty="0"/>
          </a:p>
          <a:p>
            <a:r>
              <a:rPr lang="en-GB" dirty="0"/>
              <a:t>”I saw you taking the client outside. I got the feeling </a:t>
            </a:r>
          </a:p>
          <a:p>
            <a:r>
              <a:rPr lang="en-GB" dirty="0"/>
              <a:t>that the client wanted to stay in her room”.</a:t>
            </a:r>
          </a:p>
          <a:p>
            <a:endParaRPr lang="en-GB" dirty="0"/>
          </a:p>
          <a:p>
            <a:r>
              <a:rPr lang="en-GB" dirty="0"/>
              <a:t>Individually write down two examples.</a:t>
            </a:r>
          </a:p>
          <a:p>
            <a:r>
              <a:rPr lang="en-GB" dirty="0"/>
              <a:t>Plenary </a:t>
            </a:r>
          </a:p>
          <a:p>
            <a:endParaRPr lang="en-GB" dirty="0"/>
          </a:p>
          <a:p>
            <a:endParaRPr lang="en-GB" dirty="0"/>
          </a:p>
        </p:txBody>
      </p:sp>
    </p:spTree>
    <p:extLst>
      <p:ext uri="{BB962C8B-B14F-4D97-AF65-F5344CB8AC3E}">
        <p14:creationId xmlns:p14="http://schemas.microsoft.com/office/powerpoint/2010/main" val="30218709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35FC5-5A96-136A-99AF-311F2FC8EE3B}"/>
              </a:ext>
            </a:extLst>
          </p:cNvPr>
          <p:cNvSpPr>
            <a:spLocks noGrp="1"/>
          </p:cNvSpPr>
          <p:nvPr>
            <p:ph type="title"/>
          </p:nvPr>
        </p:nvSpPr>
        <p:spPr/>
        <p:txBody>
          <a:bodyPr/>
          <a:lstStyle/>
          <a:p>
            <a:r>
              <a:rPr lang="en-NL" dirty="0">
                <a:solidFill>
                  <a:srgbClr val="00A7A2"/>
                </a:solidFill>
              </a:rPr>
              <a:t>Annex  2 examples</a:t>
            </a:r>
          </a:p>
        </p:txBody>
      </p:sp>
      <p:sp>
        <p:nvSpPr>
          <p:cNvPr id="3" name="Content Placeholder 2">
            <a:extLst>
              <a:ext uri="{FF2B5EF4-FFF2-40B4-BE49-F238E27FC236}">
                <a16:creationId xmlns:a16="http://schemas.microsoft.com/office/drawing/2014/main" id="{134B4BAA-FB56-958E-ADD9-64A42598EDF1}"/>
              </a:ext>
            </a:extLst>
          </p:cNvPr>
          <p:cNvSpPr>
            <a:spLocks noGrp="1"/>
          </p:cNvSpPr>
          <p:nvPr>
            <p:ph idx="1"/>
          </p:nvPr>
        </p:nvSpPr>
        <p:spPr/>
        <p:txBody>
          <a:bodyPr/>
          <a:lstStyle/>
          <a:p>
            <a: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Als er bij Jan iets misgaat, begint hij onmiddellijk te vloeken. Hij heeft nogal een luide stem en anderen klagen dan ook wel eens over zijn taalgebruik. Je hoort net dat Jan iets uit zijn handen laat vallen, en ja hoor, hij begint weer te vloeken.</a:t>
            </a:r>
            <a:b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br>
            <a: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b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b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Bij</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groepswerken</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functioneert</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Tom prima, maar er is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één</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probleem</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hij</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komt</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nooit op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tijd</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Dat geeft telkens problemen op woensdagmiddag. Hij heeft met jou afgesproken dat hij voortaan zal proberen op tijd zal komen. Hij komt nu net weer binnengewandeld, ruim drie kwartier te laat.</a:t>
            </a:r>
            <a:b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br>
            <a: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b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b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Nicolien</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maakt</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overal</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snel</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een</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rommel</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van. </a:t>
            </a:r>
            <a: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Ze laat alles slingeren en ook aan het eind van de dag ruimt ze haar rommel niet op.. Het is bijna kwart na vier en ze maakt nog geen aanstalten om de rommel op te ruimen.</a:t>
            </a:r>
            <a:b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br>
            <a: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b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b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Suzan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heeft</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de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gewoonte</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om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scherp</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en</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onvriendelijk</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te</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praten</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tegen</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haar</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collega’s</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Als ze haar iets vragen noemt ze hen ‘stom’. Je hebt net gehoord hoe ze uitviel tegen een </a:t>
            </a:r>
            <a:r>
              <a:rPr lang="nl-NL"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stagiare</a:t>
            </a:r>
            <a: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a:t>
            </a:r>
            <a:b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br>
            <a: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b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b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Erik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komt</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met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een</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dranklucht</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na</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de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middagpauze</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err="1">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binnen</a:t>
            </a:r>
            <a:r>
              <a:rPr lang="en-US"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 </a:t>
            </a:r>
            <a:r>
              <a:rPr lang="nl-NL" sz="1200" i="1" dirty="0">
                <a:solidFill>
                  <a:srgbClr val="666666"/>
                </a:solidFill>
                <a:effectLst/>
                <a:latin typeface="Arial" panose="020B0604020202020204" pitchFamily="34" charset="0"/>
                <a:ea typeface="MS Mincho" panose="02020609040205080304" pitchFamily="49" charset="-128"/>
                <a:cs typeface="Times New Roman" panose="02020603050405020304" pitchFamily="18" charset="0"/>
              </a:rPr>
              <a:t>Hij loopt waggelend en geeft luid en brutaal commentaar aan anderen. Sommige collega’s deinzen achteruit.</a:t>
            </a:r>
            <a:endParaRPr lang="en-NL" sz="12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NL" dirty="0"/>
          </a:p>
        </p:txBody>
      </p:sp>
    </p:spTree>
    <p:extLst>
      <p:ext uri="{BB962C8B-B14F-4D97-AF65-F5344CB8AC3E}">
        <p14:creationId xmlns:p14="http://schemas.microsoft.com/office/powerpoint/2010/main" val="18112302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6E64-CB2A-6BC5-6AB3-EBF9F1FEAB5D}"/>
              </a:ext>
            </a:extLst>
          </p:cNvPr>
          <p:cNvSpPr>
            <a:spLocks noGrp="1"/>
          </p:cNvSpPr>
          <p:nvPr>
            <p:ph type="title"/>
          </p:nvPr>
        </p:nvSpPr>
        <p:spPr/>
        <p:txBody>
          <a:bodyPr/>
          <a:lstStyle/>
          <a:p>
            <a:r>
              <a:rPr lang="en-GB" dirty="0">
                <a:solidFill>
                  <a:srgbClr val="00A7A2"/>
                </a:solidFill>
              </a:rPr>
              <a:t>Annex 3 Gen Z</a:t>
            </a:r>
          </a:p>
        </p:txBody>
      </p:sp>
      <p:sp>
        <p:nvSpPr>
          <p:cNvPr id="3" name="Content Placeholder 2">
            <a:extLst>
              <a:ext uri="{FF2B5EF4-FFF2-40B4-BE49-F238E27FC236}">
                <a16:creationId xmlns:a16="http://schemas.microsoft.com/office/drawing/2014/main" id="{3B0CDCF5-677E-F568-1A3B-E3B04E323CC0}"/>
              </a:ext>
            </a:extLst>
          </p:cNvPr>
          <p:cNvSpPr>
            <a:spLocks noGrp="1"/>
          </p:cNvSpPr>
          <p:nvPr>
            <p:ph idx="1"/>
          </p:nvPr>
        </p:nvSpPr>
        <p:spPr/>
        <p:txBody>
          <a:bodyPr/>
          <a:lstStyle/>
          <a:p>
            <a:pPr marL="0" indent="0">
              <a:lnSpc>
                <a:spcPct val="115000"/>
              </a:lnSpc>
              <a:spcAft>
                <a:spcPts val="1800"/>
              </a:spcAft>
              <a:buNone/>
            </a:pPr>
            <a:r>
              <a:rPr lang="en-NL" sz="1800" kern="0" dirty="0">
                <a:solidFill>
                  <a:srgbClr val="1A1A1A"/>
                </a:solidFill>
                <a:effectLst/>
                <a:latin typeface="Verdana" panose="020B0604030504040204" pitchFamily="34" charset="0"/>
                <a:ea typeface="Times New Roman" panose="02020603050405020304" pitchFamily="18" charset="0"/>
                <a:cs typeface="Segoe UI" panose="020B0502040204020203" pitchFamily="34" charset="0"/>
              </a:rPr>
              <a:t>Let's take a look at the unique feedback preferences of each working generation: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Aft>
                <a:spcPts val="1800"/>
              </a:spcAft>
              <a:buNone/>
            </a:pPr>
            <a:r>
              <a:rPr lang="en-NL" sz="1800" b="1" kern="0" dirty="0">
                <a:solidFill>
                  <a:srgbClr val="000000"/>
                </a:solidFill>
                <a:effectLst/>
                <a:latin typeface="Verdana" panose="020B0604030504040204" pitchFamily="34" charset="0"/>
                <a:ea typeface="Times New Roman" panose="02020603050405020304" pitchFamily="18" charset="0"/>
                <a:cs typeface="Segoe UI" panose="020B0502040204020203" pitchFamily="34" charset="0"/>
              </a:rPr>
              <a:t>Baby Boomers (Born Between 1946 And 1964)</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Times New Roman" panose="02020603050405020304" pitchFamily="18" charset="0"/>
                <a:cs typeface="Segoe UI" panose="020B0502040204020203" pitchFamily="34" charset="0"/>
              </a:rPr>
              <a:t>Appreciate formal and structured feedback, such as annual performance reviews.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Times New Roman" panose="02020603050405020304" pitchFamily="18" charset="0"/>
                <a:cs typeface="Segoe UI" panose="020B0502040204020203" pitchFamily="34" charset="0"/>
              </a:rPr>
              <a:t>Value recognition and respect for their achievements and seniority.</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Times New Roman" panose="02020603050405020304" pitchFamily="18" charset="0"/>
                <a:cs typeface="Segoe UI" panose="020B0502040204020203" pitchFamily="34" charset="0"/>
              </a:rPr>
              <a:t>May not be comfortable with receiving feedback from younger generations or using technology for feedback.</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37267641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9331D2-DCD0-7CC0-C6AB-7F5FCC2B4617}"/>
              </a:ext>
            </a:extLst>
          </p:cNvPr>
          <p:cNvSpPr>
            <a:spLocks noGrp="1"/>
          </p:cNvSpPr>
          <p:nvPr>
            <p:ph idx="1"/>
          </p:nvPr>
        </p:nvSpPr>
        <p:spPr/>
        <p:txBody>
          <a:bodyPr/>
          <a:lstStyle/>
          <a:p>
            <a:pPr indent="0">
              <a:lnSpc>
                <a:spcPct val="115000"/>
              </a:lnSpc>
              <a:spcAft>
                <a:spcPts val="600"/>
              </a:spcAft>
              <a:buNone/>
            </a:pPr>
            <a:r>
              <a:rPr lang="en-NL" sz="1800" b="1" kern="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Generation X (Born Between 1965 And 1980)</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Prefer direct and honest feedback, such as face-to-face conversations.</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Value autonomy and independence in their work.</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May not appreciate feedback that is too frequent or too vague.</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May also be skeptical of feedback that is not backed by facts or evidence.</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0" lvl="0" indent="0">
              <a:lnSpc>
                <a:spcPct val="115000"/>
              </a:lnSpc>
              <a:spcAft>
                <a:spcPts val="600"/>
              </a:spcAft>
              <a:buSzPts val="1000"/>
              <a:buNone/>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 </a:t>
            </a:r>
            <a:endParaRPr lang="en-GB" dirty="0"/>
          </a:p>
        </p:txBody>
      </p:sp>
    </p:spTree>
    <p:extLst>
      <p:ext uri="{BB962C8B-B14F-4D97-AF65-F5344CB8AC3E}">
        <p14:creationId xmlns:p14="http://schemas.microsoft.com/office/powerpoint/2010/main" val="34582609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398023-8230-4303-1264-8DD840B09BF5}"/>
              </a:ext>
            </a:extLst>
          </p:cNvPr>
          <p:cNvSpPr>
            <a:spLocks noGrp="1"/>
          </p:cNvSpPr>
          <p:nvPr>
            <p:ph idx="1"/>
          </p:nvPr>
        </p:nvSpPr>
        <p:spPr/>
        <p:txBody>
          <a:bodyPr/>
          <a:lstStyle/>
          <a:p>
            <a:pPr marL="0" indent="0">
              <a:lnSpc>
                <a:spcPct val="115000"/>
              </a:lnSpc>
              <a:spcAft>
                <a:spcPts val="1800"/>
              </a:spcAft>
              <a:buNone/>
            </a:pPr>
            <a:r>
              <a:rPr lang="en-NL" sz="1800" b="1" kern="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Millennials (Born Between 1981 And 1996)</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Prefer frequent and constructive feedback, such as real-time feedback or coaching.</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Value Learning and Development opportunities in their work.</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May not respond well to feedback that is too harsh or too generic.</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May also expect feedback to be personalized and tailored to their goals and interests.</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endParaRPr lang="en-GB" dirty="0"/>
          </a:p>
        </p:txBody>
      </p:sp>
    </p:spTree>
    <p:extLst>
      <p:ext uri="{BB962C8B-B14F-4D97-AF65-F5344CB8AC3E}">
        <p14:creationId xmlns:p14="http://schemas.microsoft.com/office/powerpoint/2010/main" val="3151923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15284B-2BF1-990A-BAAE-8AB3CE457480}"/>
              </a:ext>
            </a:extLst>
          </p:cNvPr>
          <p:cNvSpPr>
            <a:spLocks noGrp="1"/>
          </p:cNvSpPr>
          <p:nvPr>
            <p:ph idx="1"/>
          </p:nvPr>
        </p:nvSpPr>
        <p:spPr>
          <a:xfrm>
            <a:off x="402046" y="990600"/>
            <a:ext cx="6812280" cy="3520193"/>
          </a:xfrm>
        </p:spPr>
        <p:txBody>
          <a:bodyPr/>
          <a:lstStyle/>
          <a:p>
            <a:pPr marL="0" lvl="0" indent="0">
              <a:lnSpc>
                <a:spcPct val="115000"/>
              </a:lnSpc>
              <a:spcAft>
                <a:spcPts val="600"/>
              </a:spcAft>
              <a:buSzPts val="1000"/>
              <a:buNone/>
              <a:tabLst>
                <a:tab pos="457200" algn="l"/>
              </a:tabLst>
            </a:pPr>
            <a:r>
              <a:rPr lang="en-NL" sz="1800" b="1" kern="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Generation Z (Born After 1997)</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Prefer instant and interactive feedback, such as feedback via digital platforms or gamification.</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Value creativity and innovation in their work.</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May not tolerate feedback that is too slow or too boring.</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May also seek feedback from multiple sources and perspectives.</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69% weekly or even more!</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342900" lvl="0" indent="-342900">
              <a:lnSpc>
                <a:spcPct val="115000"/>
              </a:lnSpc>
              <a:spcAft>
                <a:spcPts val="600"/>
              </a:spcAft>
              <a:buSzPts val="1000"/>
              <a:buFont typeface="Symbol" pitchFamily="2" charset="2"/>
              <a:buChar char=""/>
              <a:tabLst>
                <a:tab pos="457200" algn="l"/>
              </a:tabLst>
            </a:pPr>
            <a:r>
              <a:rPr lang="en-NL" sz="1800" kern="0" dirty="0">
                <a:solidFill>
                  <a:srgbClr val="1A1A1A"/>
                </a:solidFill>
                <a:effectLst/>
                <a:latin typeface="Verdana" panose="020B0604030504040204" pitchFamily="34" charset="0"/>
                <a:ea typeface="Verdana" panose="020B0604030504040204" pitchFamily="34" charset="0"/>
                <a:cs typeface="Verdana" panose="020B0604030504040204" pitchFamily="34" charset="0"/>
              </a:rPr>
              <a:t>Need trust and fairness.</a:t>
            </a:r>
            <a:endParaRPr lang="en-NL" sz="1800" kern="100" dirty="0">
              <a:effectLst/>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dirty="0"/>
          </a:p>
        </p:txBody>
      </p:sp>
    </p:spTree>
    <p:extLst>
      <p:ext uri="{BB962C8B-B14F-4D97-AF65-F5344CB8AC3E}">
        <p14:creationId xmlns:p14="http://schemas.microsoft.com/office/powerpoint/2010/main" val="3484958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7631E-D881-4541-5FA1-BDC016F93819}"/>
              </a:ext>
            </a:extLst>
          </p:cNvPr>
          <p:cNvSpPr>
            <a:spLocks noGrp="1"/>
          </p:cNvSpPr>
          <p:nvPr>
            <p:ph type="title"/>
          </p:nvPr>
        </p:nvSpPr>
        <p:spPr/>
        <p:txBody>
          <a:bodyPr/>
          <a:lstStyle/>
          <a:p>
            <a:r>
              <a:rPr lang="en-GB" dirty="0">
                <a:solidFill>
                  <a:srgbClr val="00A7A2"/>
                </a:solidFill>
              </a:rPr>
              <a:t>Feedback opens up</a:t>
            </a:r>
          </a:p>
        </p:txBody>
      </p:sp>
      <p:sp>
        <p:nvSpPr>
          <p:cNvPr id="3" name="Content Placeholder 2">
            <a:extLst>
              <a:ext uri="{FF2B5EF4-FFF2-40B4-BE49-F238E27FC236}">
                <a16:creationId xmlns:a16="http://schemas.microsoft.com/office/drawing/2014/main" id="{6E61924E-99B0-1C2C-0048-3E16B1123B31}"/>
              </a:ext>
            </a:extLst>
          </p:cNvPr>
          <p:cNvSpPr>
            <a:spLocks noGrp="1"/>
          </p:cNvSpPr>
          <p:nvPr>
            <p:ph idx="1"/>
          </p:nvPr>
        </p:nvSpPr>
        <p:spPr/>
        <p:txBody>
          <a:bodyPr/>
          <a:lstStyle/>
          <a:p>
            <a:endParaRPr lang="en-GB" dirty="0"/>
          </a:p>
          <a:p>
            <a:pPr marL="0" indent="0">
              <a:buNone/>
            </a:pPr>
            <a:endParaRPr lang="en-GB" dirty="0"/>
          </a:p>
        </p:txBody>
      </p:sp>
    </p:spTree>
    <p:extLst>
      <p:ext uri="{BB962C8B-B14F-4D97-AF65-F5344CB8AC3E}">
        <p14:creationId xmlns:p14="http://schemas.microsoft.com/office/powerpoint/2010/main" val="3323777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18BC8-2864-F665-C3B9-E840D9A1D9D3}"/>
              </a:ext>
            </a:extLst>
          </p:cNvPr>
          <p:cNvSpPr>
            <a:spLocks noGrp="1"/>
          </p:cNvSpPr>
          <p:nvPr>
            <p:ph type="title"/>
          </p:nvPr>
        </p:nvSpPr>
        <p:spPr/>
        <p:txBody>
          <a:bodyPr/>
          <a:lstStyle/>
          <a:p>
            <a:pPr>
              <a:buFont typeface="Times New Roman" charset="0"/>
              <a:buNone/>
              <a:defRPr/>
            </a:pPr>
            <a:r>
              <a:rPr lang="nl-NL" dirty="0" err="1"/>
              <a:t>Johari</a:t>
            </a:r>
            <a:r>
              <a:rPr lang="nl-NL" dirty="0"/>
              <a:t> </a:t>
            </a:r>
            <a:r>
              <a:rPr lang="nl-NL" dirty="0" err="1"/>
              <a:t>Window</a:t>
            </a:r>
            <a:br>
              <a:rPr lang="nl-NL" dirty="0"/>
            </a:br>
            <a:r>
              <a:rPr lang="nl-NL" sz="1693" dirty="0"/>
              <a:t>(</a:t>
            </a:r>
            <a:r>
              <a:rPr lang="nl-NL" sz="1693" b="1" dirty="0"/>
              <a:t>Jo</a:t>
            </a:r>
            <a:r>
              <a:rPr lang="nl-NL" sz="1693" dirty="0"/>
              <a:t>seph </a:t>
            </a:r>
            <a:r>
              <a:rPr lang="nl-NL" sz="1693" dirty="0" err="1"/>
              <a:t>Luft</a:t>
            </a:r>
            <a:r>
              <a:rPr lang="nl-NL" sz="1693" dirty="0"/>
              <a:t> </a:t>
            </a:r>
            <a:r>
              <a:rPr lang="nl-NL" sz="1693" dirty="0" err="1"/>
              <a:t>and</a:t>
            </a:r>
            <a:r>
              <a:rPr lang="nl-NL" sz="1693" dirty="0"/>
              <a:t> </a:t>
            </a:r>
            <a:r>
              <a:rPr lang="nl-NL" sz="1693" b="1" dirty="0"/>
              <a:t>Har</a:t>
            </a:r>
            <a:r>
              <a:rPr lang="nl-NL" sz="1693" dirty="0"/>
              <a:t>ry </a:t>
            </a:r>
            <a:r>
              <a:rPr lang="nl-NL" sz="1693" dirty="0" err="1"/>
              <a:t>Ingham</a:t>
            </a:r>
            <a:r>
              <a:rPr lang="nl-NL" sz="1693" dirty="0"/>
              <a:t>, 1955)</a:t>
            </a:r>
          </a:p>
        </p:txBody>
      </p:sp>
      <p:pic>
        <p:nvPicPr>
          <p:cNvPr id="14338" name="Afbeelding 2">
            <a:extLst>
              <a:ext uri="{FF2B5EF4-FFF2-40B4-BE49-F238E27FC236}">
                <a16:creationId xmlns:a16="http://schemas.microsoft.com/office/drawing/2014/main" id="{D744C996-4F4D-EB90-8F04-1253FD73DC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1838" y="1244451"/>
            <a:ext cx="5394486" cy="375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88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6770</TotalTime>
  <Words>3135</Words>
  <Application>Microsoft Macintosh PowerPoint</Application>
  <PresentationFormat>Custom</PresentationFormat>
  <Paragraphs>431</Paragraphs>
  <Slides>76</Slides>
  <Notes>6</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76</vt:i4>
      </vt:variant>
    </vt:vector>
  </HeadingPairs>
  <TitlesOfParts>
    <vt:vector size="90" baseType="lpstr">
      <vt:lpstr>ＭＳ Ｐゴシック</vt:lpstr>
      <vt:lpstr>Aptos</vt:lpstr>
      <vt:lpstr>Arial</vt:lpstr>
      <vt:lpstr>Calibri</vt:lpstr>
      <vt:lpstr>Cambria</vt:lpstr>
      <vt:lpstr>Gill Sans</vt:lpstr>
      <vt:lpstr>inherit</vt:lpstr>
      <vt:lpstr>Lucida Sans Unicode</vt:lpstr>
      <vt:lpstr>Symbol</vt:lpstr>
      <vt:lpstr>Times New Roman</vt:lpstr>
      <vt:lpstr>Verdana</vt:lpstr>
      <vt:lpstr>Wingdings</vt:lpstr>
      <vt:lpstr>Office Theme</vt:lpstr>
      <vt:lpstr>Office-thema</vt:lpstr>
      <vt:lpstr>PowerPoint Presentation</vt:lpstr>
      <vt:lpstr>But first: You</vt:lpstr>
      <vt:lpstr>Feedback Culture</vt:lpstr>
      <vt:lpstr>Check = Feedback = a way to improve</vt:lpstr>
      <vt:lpstr>Agenda</vt:lpstr>
      <vt:lpstr>1. Growth mindset</vt:lpstr>
      <vt:lpstr>PowerPoint Presentation</vt:lpstr>
      <vt:lpstr>Feedback opens up</vt:lpstr>
      <vt:lpstr>Johari Window (Joseph Luft and Harry Ingham, 1955)</vt:lpstr>
      <vt:lpstr> </vt:lpstr>
      <vt:lpstr>How to use this knowledge? </vt:lpstr>
      <vt:lpstr> The more developed our open area, the more comfortable and successful we are.</vt:lpstr>
      <vt:lpstr>So… :  Even ask feedback</vt:lpstr>
      <vt:lpstr>In the words of Frank Zappa </vt:lpstr>
      <vt:lpstr>PowerPoint Presentation</vt:lpstr>
      <vt:lpstr>Frunobulax: the artist and the auditor</vt:lpstr>
      <vt:lpstr>Judgment</vt:lpstr>
      <vt:lpstr>Presentation</vt:lpstr>
      <vt:lpstr>P.s. Frunobulax</vt:lpstr>
      <vt:lpstr>How ChatGPT draws the Frunobulax </vt:lpstr>
      <vt:lpstr>The take away?</vt:lpstr>
      <vt:lpstr>The take away?</vt:lpstr>
      <vt:lpstr>2. What is feedback and how to? </vt:lpstr>
      <vt:lpstr>2.1. What is feedback?</vt:lpstr>
      <vt:lpstr> What is feedback?</vt:lpstr>
      <vt:lpstr>P to P feedback = Communication</vt:lpstr>
      <vt:lpstr>PowerPoint Presentation</vt:lpstr>
      <vt:lpstr>Albert Mehrabian  (1971)</vt:lpstr>
      <vt:lpstr>Feedback is a gift</vt:lpstr>
      <vt:lpstr>Sorts of feedback</vt:lpstr>
      <vt:lpstr>(In)formal</vt:lpstr>
      <vt:lpstr>GOSSIP TOO ?</vt:lpstr>
      <vt:lpstr>So: TPN</vt:lpstr>
      <vt:lpstr>PowerPoint Presentation</vt:lpstr>
      <vt:lpstr>Take away?</vt:lpstr>
      <vt:lpstr>Let us do the Carroussel exercise 60”</vt:lpstr>
      <vt:lpstr>Preparation Step by step </vt:lpstr>
      <vt:lpstr>1. Observe    </vt:lpstr>
      <vt:lpstr>2. Ask  One poses questions to the other about anything </vt:lpstr>
      <vt:lpstr>3. Ask about yourself One poses questions to the other about herself…  (what do you think of my……..)  </vt:lpstr>
      <vt:lpstr>4. Give a compliment </vt:lpstr>
      <vt:lpstr>5. Critical friend   </vt:lpstr>
      <vt:lpstr>Plenary</vt:lpstr>
      <vt:lpstr>2.2. How to????</vt:lpstr>
      <vt:lpstr>Exercise </vt:lpstr>
      <vt:lpstr> 2.2.1. Do’s and dont’s for giving feedback</vt:lpstr>
      <vt:lpstr> Do’s and dont’s for giving feedback</vt:lpstr>
      <vt:lpstr>What if you were she</vt:lpstr>
      <vt:lpstr> 2.2.2. Two feedback instruments</vt:lpstr>
      <vt:lpstr>Sandwich</vt:lpstr>
      <vt:lpstr>Interaction plus 3 + 3</vt:lpstr>
      <vt:lpstr>Interaction in six</vt:lpstr>
      <vt:lpstr>EXERCISE ISSUES</vt:lpstr>
      <vt:lpstr>Fear ?</vt:lpstr>
      <vt:lpstr> 2.2.3. Do’s and dont’s for receiving feedback</vt:lpstr>
      <vt:lpstr>Do’s and dont’s for receiving feedback</vt:lpstr>
      <vt:lpstr>3. Co-creating a feedback culture is the next organisation wide movement.</vt:lpstr>
      <vt:lpstr>3.1. Current Feedback culture</vt:lpstr>
      <vt:lpstr>3.2. Desired feedback culture</vt:lpstr>
      <vt:lpstr>Desired feedback culture</vt:lpstr>
      <vt:lpstr>4. Follow up</vt:lpstr>
      <vt:lpstr>A WYCCF movement together</vt:lpstr>
      <vt:lpstr>5. Evaluation: my feedback to me  </vt:lpstr>
      <vt:lpstr>PowerPoint Presentation</vt:lpstr>
      <vt:lpstr> Annex 1:Tips for effective feedback</vt:lpstr>
      <vt:lpstr> Tips for effective feedback</vt:lpstr>
      <vt:lpstr>Ad 5. Short</vt:lpstr>
      <vt:lpstr>Ad 6. Specific feedback </vt:lpstr>
      <vt:lpstr>Ad 6. Specific</vt:lpstr>
      <vt:lpstr>Ad 7. The ball, not the person</vt:lpstr>
      <vt:lpstr>Ad 8. I-message</vt:lpstr>
      <vt:lpstr>Annex  2 examples</vt:lpstr>
      <vt:lpstr>Annex 3 Gen Z</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Everard</dc:creator>
  <cp:lastModifiedBy>Everard van Kemenade</cp:lastModifiedBy>
  <cp:revision>176</cp:revision>
  <cp:lastPrinted>2019-02-12T15:22:54Z</cp:lastPrinted>
  <dcterms:modified xsi:type="dcterms:W3CDTF">2024-11-26T09:23:45Z</dcterms:modified>
</cp:coreProperties>
</file>