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mp3" ContentType="audio/mpeg"/>
  <Default Extension="mp4" ContentType="video/mp4"/>
  <Default Extension="png" ContentType="image/png"/>
  <Default Extension="rels" ContentType="application/vnd.openxmlformats-package.relationships+xml"/>
  <Default Extension="tiff" ContentType="image/tiff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53" r:id="rId2"/>
  </p:sldMasterIdLst>
  <p:notesMasterIdLst>
    <p:notesMasterId r:id="rId88"/>
  </p:notesMasterIdLst>
  <p:handoutMasterIdLst>
    <p:handoutMasterId r:id="rId89"/>
  </p:handoutMasterIdLst>
  <p:sldIdLst>
    <p:sldId id="256" r:id="rId3"/>
    <p:sldId id="571" r:id="rId4"/>
    <p:sldId id="1174" r:id="rId5"/>
    <p:sldId id="1175" r:id="rId6"/>
    <p:sldId id="1176" r:id="rId7"/>
    <p:sldId id="1177" r:id="rId8"/>
    <p:sldId id="1209" r:id="rId9"/>
    <p:sldId id="1210" r:id="rId10"/>
    <p:sldId id="1178" r:id="rId11"/>
    <p:sldId id="1180" r:id="rId12"/>
    <p:sldId id="1181" r:id="rId13"/>
    <p:sldId id="1182" r:id="rId14"/>
    <p:sldId id="1179" r:id="rId15"/>
    <p:sldId id="1183" r:id="rId16"/>
    <p:sldId id="330" r:id="rId17"/>
    <p:sldId id="1135" r:id="rId18"/>
    <p:sldId id="286" r:id="rId19"/>
    <p:sldId id="329" r:id="rId20"/>
    <p:sldId id="1206" r:id="rId21"/>
    <p:sldId id="364" r:id="rId22"/>
    <p:sldId id="585" r:id="rId23"/>
    <p:sldId id="280" r:id="rId24"/>
    <p:sldId id="1196" r:id="rId25"/>
    <p:sldId id="1081" r:id="rId26"/>
    <p:sldId id="1137" r:id="rId27"/>
    <p:sldId id="1138" r:id="rId28"/>
    <p:sldId id="1139" r:id="rId29"/>
    <p:sldId id="1167" r:id="rId30"/>
    <p:sldId id="1186" r:id="rId31"/>
    <p:sldId id="283" r:id="rId32"/>
    <p:sldId id="282" r:id="rId33"/>
    <p:sldId id="284" r:id="rId34"/>
    <p:sldId id="1192" r:id="rId35"/>
    <p:sldId id="1193" r:id="rId36"/>
    <p:sldId id="1195" r:id="rId37"/>
    <p:sldId id="1201" r:id="rId38"/>
    <p:sldId id="595" r:id="rId39"/>
    <p:sldId id="315" r:id="rId40"/>
    <p:sldId id="581" r:id="rId41"/>
    <p:sldId id="1197" r:id="rId42"/>
    <p:sldId id="1204" r:id="rId43"/>
    <p:sldId id="1205" r:id="rId44"/>
    <p:sldId id="582" r:id="rId45"/>
    <p:sldId id="583" r:id="rId46"/>
    <p:sldId id="373" r:id="rId47"/>
    <p:sldId id="1198" r:id="rId48"/>
    <p:sldId id="593" r:id="rId49"/>
    <p:sldId id="309" r:id="rId50"/>
    <p:sldId id="1194" r:id="rId51"/>
    <p:sldId id="310" r:id="rId52"/>
    <p:sldId id="314" r:id="rId53"/>
    <p:sldId id="316" r:id="rId54"/>
    <p:sldId id="317" r:id="rId55"/>
    <p:sldId id="594" r:id="rId56"/>
    <p:sldId id="370" r:id="rId57"/>
    <p:sldId id="324" r:id="rId58"/>
    <p:sldId id="328" r:id="rId59"/>
    <p:sldId id="371" r:id="rId60"/>
    <p:sldId id="596" r:id="rId61"/>
    <p:sldId id="1212" r:id="rId62"/>
    <p:sldId id="265" r:id="rId63"/>
    <p:sldId id="1203" r:id="rId64"/>
    <p:sldId id="1207" r:id="rId65"/>
    <p:sldId id="1208" r:id="rId66"/>
    <p:sldId id="1141" r:id="rId67"/>
    <p:sldId id="268" r:id="rId68"/>
    <p:sldId id="269" r:id="rId69"/>
    <p:sldId id="1142" r:id="rId70"/>
    <p:sldId id="597" r:id="rId71"/>
    <p:sldId id="1143" r:id="rId72"/>
    <p:sldId id="372" r:id="rId73"/>
    <p:sldId id="344" r:id="rId74"/>
    <p:sldId id="1156" r:id="rId75"/>
    <p:sldId id="1157" r:id="rId76"/>
    <p:sldId id="345" r:id="rId77"/>
    <p:sldId id="332" r:id="rId78"/>
    <p:sldId id="1200" r:id="rId79"/>
    <p:sldId id="1168" r:id="rId80"/>
    <p:sldId id="1165" r:id="rId81"/>
    <p:sldId id="341" r:id="rId82"/>
    <p:sldId id="1211" r:id="rId83"/>
    <p:sldId id="1202" r:id="rId84"/>
    <p:sldId id="929" r:id="rId85"/>
    <p:sldId id="302" r:id="rId86"/>
    <p:sldId id="1134" r:id="rId87"/>
  </p:sldIdLst>
  <p:sldSz cx="7569200" cy="5334000"/>
  <p:notesSz cx="7569200" cy="5334000"/>
  <p:defaultTextStyle>
    <a:defPPr>
      <a:defRPr lang="nl-NL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A7A2"/>
    <a:srgbClr val="000000"/>
    <a:srgbClr val="0FCBC2"/>
    <a:srgbClr val="008080"/>
    <a:srgbClr val="3399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6600"/>
    <p:restoredTop sz="94694"/>
  </p:normalViewPr>
  <p:slideViewPr>
    <p:cSldViewPr>
      <p:cViewPr varScale="1">
        <p:scale>
          <a:sx n="139" d="100"/>
          <a:sy n="139" d="100"/>
        </p:scale>
        <p:origin x="168" y="45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4.xml"/><Relationship Id="rId21" Type="http://schemas.openxmlformats.org/officeDocument/2006/relationships/slide" Target="slides/slide19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63" Type="http://schemas.openxmlformats.org/officeDocument/2006/relationships/slide" Target="slides/slide61.xml"/><Relationship Id="rId68" Type="http://schemas.openxmlformats.org/officeDocument/2006/relationships/slide" Target="slides/slide66.xml"/><Relationship Id="rId84" Type="http://schemas.openxmlformats.org/officeDocument/2006/relationships/slide" Target="slides/slide82.xml"/><Relationship Id="rId89" Type="http://schemas.openxmlformats.org/officeDocument/2006/relationships/handoutMaster" Target="handoutMasters/handoutMaster1.xml"/><Relationship Id="rId16" Type="http://schemas.openxmlformats.org/officeDocument/2006/relationships/slide" Target="slides/slide14.xml"/><Relationship Id="rId11" Type="http://schemas.openxmlformats.org/officeDocument/2006/relationships/slide" Target="slides/slide9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53" Type="http://schemas.openxmlformats.org/officeDocument/2006/relationships/slide" Target="slides/slide51.xml"/><Relationship Id="rId58" Type="http://schemas.openxmlformats.org/officeDocument/2006/relationships/slide" Target="slides/slide56.xml"/><Relationship Id="rId74" Type="http://schemas.openxmlformats.org/officeDocument/2006/relationships/slide" Target="slides/slide72.xml"/><Relationship Id="rId79" Type="http://schemas.openxmlformats.org/officeDocument/2006/relationships/slide" Target="slides/slide77.xml"/><Relationship Id="rId5" Type="http://schemas.openxmlformats.org/officeDocument/2006/relationships/slide" Target="slides/slide3.xml"/><Relationship Id="rId90" Type="http://schemas.openxmlformats.org/officeDocument/2006/relationships/presProps" Target="presProps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64" Type="http://schemas.openxmlformats.org/officeDocument/2006/relationships/slide" Target="slides/slide62.xml"/><Relationship Id="rId69" Type="http://schemas.openxmlformats.org/officeDocument/2006/relationships/slide" Target="slides/slide67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72" Type="http://schemas.openxmlformats.org/officeDocument/2006/relationships/slide" Target="slides/slide70.xml"/><Relationship Id="rId80" Type="http://schemas.openxmlformats.org/officeDocument/2006/relationships/slide" Target="slides/slide78.xml"/><Relationship Id="rId85" Type="http://schemas.openxmlformats.org/officeDocument/2006/relationships/slide" Target="slides/slide83.xml"/><Relationship Id="rId93" Type="http://schemas.openxmlformats.org/officeDocument/2006/relationships/tableStyles" Target="tableStyles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slide" Target="slides/slide57.xml"/><Relationship Id="rId67" Type="http://schemas.openxmlformats.org/officeDocument/2006/relationships/slide" Target="slides/slide65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62" Type="http://schemas.openxmlformats.org/officeDocument/2006/relationships/slide" Target="slides/slide60.xml"/><Relationship Id="rId70" Type="http://schemas.openxmlformats.org/officeDocument/2006/relationships/slide" Target="slides/slide68.xml"/><Relationship Id="rId75" Type="http://schemas.openxmlformats.org/officeDocument/2006/relationships/slide" Target="slides/slide73.xml"/><Relationship Id="rId83" Type="http://schemas.openxmlformats.org/officeDocument/2006/relationships/slide" Target="slides/slide81.xml"/><Relationship Id="rId88" Type="http://schemas.openxmlformats.org/officeDocument/2006/relationships/notesMaster" Target="notesMasters/notesMaster1.xml"/><Relationship Id="rId9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slide" Target="slides/slide55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slide" Target="slides/slide58.xml"/><Relationship Id="rId65" Type="http://schemas.openxmlformats.org/officeDocument/2006/relationships/slide" Target="slides/slide63.xml"/><Relationship Id="rId73" Type="http://schemas.openxmlformats.org/officeDocument/2006/relationships/slide" Target="slides/slide71.xml"/><Relationship Id="rId78" Type="http://schemas.openxmlformats.org/officeDocument/2006/relationships/slide" Target="slides/slide76.xml"/><Relationship Id="rId81" Type="http://schemas.openxmlformats.org/officeDocument/2006/relationships/slide" Target="slides/slide79.xml"/><Relationship Id="rId86" Type="http://schemas.openxmlformats.org/officeDocument/2006/relationships/slide" Target="slides/slide84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9" Type="http://schemas.openxmlformats.org/officeDocument/2006/relationships/slide" Target="slides/slide37.xml"/><Relationship Id="rId34" Type="http://schemas.openxmlformats.org/officeDocument/2006/relationships/slide" Target="slides/slide32.xml"/><Relationship Id="rId50" Type="http://schemas.openxmlformats.org/officeDocument/2006/relationships/slide" Target="slides/slide48.xml"/><Relationship Id="rId55" Type="http://schemas.openxmlformats.org/officeDocument/2006/relationships/slide" Target="slides/slide53.xml"/><Relationship Id="rId76" Type="http://schemas.openxmlformats.org/officeDocument/2006/relationships/slide" Target="slides/slide74.xml"/><Relationship Id="rId7" Type="http://schemas.openxmlformats.org/officeDocument/2006/relationships/slide" Target="slides/slide5.xml"/><Relationship Id="rId71" Type="http://schemas.openxmlformats.org/officeDocument/2006/relationships/slide" Target="slides/slide69.xml"/><Relationship Id="rId9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29" Type="http://schemas.openxmlformats.org/officeDocument/2006/relationships/slide" Target="slides/slide27.xml"/><Relationship Id="rId24" Type="http://schemas.openxmlformats.org/officeDocument/2006/relationships/slide" Target="slides/slide22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66" Type="http://schemas.openxmlformats.org/officeDocument/2006/relationships/slide" Target="slides/slide64.xml"/><Relationship Id="rId87" Type="http://schemas.openxmlformats.org/officeDocument/2006/relationships/slide" Target="slides/slide85.xml"/><Relationship Id="rId61" Type="http://schemas.openxmlformats.org/officeDocument/2006/relationships/slide" Target="slides/slide59.xml"/><Relationship Id="rId82" Type="http://schemas.openxmlformats.org/officeDocument/2006/relationships/slide" Target="slides/slide80.xml"/><Relationship Id="rId19" Type="http://schemas.openxmlformats.org/officeDocument/2006/relationships/slide" Target="slides/slide17.xml"/><Relationship Id="rId14" Type="http://schemas.openxmlformats.org/officeDocument/2006/relationships/slide" Target="slides/slide12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56" Type="http://schemas.openxmlformats.org/officeDocument/2006/relationships/slide" Target="slides/slide54.xml"/><Relationship Id="rId77" Type="http://schemas.openxmlformats.org/officeDocument/2006/relationships/slide" Target="slides/slide7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koptekst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279775" cy="2667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nl-NL"/>
          </a:p>
        </p:txBody>
      </p:sp>
      <p:sp>
        <p:nvSpPr>
          <p:cNvPr id="3" name="Tijdelijke aanduiding voor datum 2"/>
          <p:cNvSpPr>
            <a:spLocks noGrp="1"/>
          </p:cNvSpPr>
          <p:nvPr>
            <p:ph type="dt" sz="quarter" idx="1"/>
          </p:nvPr>
        </p:nvSpPr>
        <p:spPr>
          <a:xfrm>
            <a:off x="4287838" y="0"/>
            <a:ext cx="3279775" cy="2667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C55BD7-589C-4CE5-8B67-706AD4B9F329}" type="datetimeFigureOut">
              <a:rPr lang="nl-NL" smtClean="0"/>
              <a:pPr/>
              <a:t>12-11-2024</a:t>
            </a:fld>
            <a:endParaRPr lang="nl-NL"/>
          </a:p>
        </p:txBody>
      </p:sp>
      <p:sp>
        <p:nvSpPr>
          <p:cNvPr id="4" name="Tijdelijke aanduiding voor voettekst 3"/>
          <p:cNvSpPr>
            <a:spLocks noGrp="1"/>
          </p:cNvSpPr>
          <p:nvPr>
            <p:ph type="ftr" sz="quarter" idx="2"/>
          </p:nvPr>
        </p:nvSpPr>
        <p:spPr>
          <a:xfrm>
            <a:off x="0" y="5065713"/>
            <a:ext cx="3279775" cy="2667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nl-NL"/>
          </a:p>
        </p:txBody>
      </p:sp>
      <p:sp>
        <p:nvSpPr>
          <p:cNvPr id="5" name="Tijdelijke aanduiding voor dianummer 4"/>
          <p:cNvSpPr>
            <a:spLocks noGrp="1"/>
          </p:cNvSpPr>
          <p:nvPr>
            <p:ph type="sldNum" sz="quarter" idx="3"/>
          </p:nvPr>
        </p:nvSpPr>
        <p:spPr>
          <a:xfrm>
            <a:off x="4287838" y="5065713"/>
            <a:ext cx="3279775" cy="2667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B8765C-F6DE-45B0-829F-BC16D026737F}" type="slidenum">
              <a:rPr lang="nl-NL" smtClean="0"/>
              <a:pPr/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235453712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koptekst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279775" cy="2667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nl-NL"/>
          </a:p>
        </p:txBody>
      </p:sp>
      <p:sp>
        <p:nvSpPr>
          <p:cNvPr id="3" name="Tijdelijke aanduiding voor datum 2"/>
          <p:cNvSpPr>
            <a:spLocks noGrp="1"/>
          </p:cNvSpPr>
          <p:nvPr>
            <p:ph type="dt" idx="1"/>
          </p:nvPr>
        </p:nvSpPr>
        <p:spPr>
          <a:xfrm>
            <a:off x="4287838" y="0"/>
            <a:ext cx="3279775" cy="2667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9FBB1B-CC99-884D-97C4-25BC286A377C}" type="datetimeFigureOut">
              <a:rPr lang="nl-NL" smtClean="0"/>
              <a:t>12-11-2024</a:t>
            </a:fld>
            <a:endParaRPr lang="nl-NL"/>
          </a:p>
        </p:txBody>
      </p:sp>
      <p:sp>
        <p:nvSpPr>
          <p:cNvPr id="4" name="Tijdelijke aanduiding voor dia-afbeelding 3"/>
          <p:cNvSpPr>
            <a:spLocks noGrp="1" noRot="1" noChangeAspect="1"/>
          </p:cNvSpPr>
          <p:nvPr>
            <p:ph type="sldImg" idx="2"/>
          </p:nvPr>
        </p:nvSpPr>
        <p:spPr>
          <a:xfrm>
            <a:off x="2365375" y="400050"/>
            <a:ext cx="2838450" cy="20002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nl-NL"/>
          </a:p>
        </p:txBody>
      </p:sp>
      <p:sp>
        <p:nvSpPr>
          <p:cNvPr id="5" name="Tijdelijke aanduiding voor notities 4"/>
          <p:cNvSpPr>
            <a:spLocks noGrp="1"/>
          </p:cNvSpPr>
          <p:nvPr>
            <p:ph type="body" sz="quarter" idx="3"/>
          </p:nvPr>
        </p:nvSpPr>
        <p:spPr>
          <a:xfrm>
            <a:off x="757238" y="2533650"/>
            <a:ext cx="6054725" cy="24003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nl-NL"/>
              <a:t>Klik om de tekststijl van het model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6" name="Tijdelijke aanduiding voor voettekst 5"/>
          <p:cNvSpPr>
            <a:spLocks noGrp="1"/>
          </p:cNvSpPr>
          <p:nvPr>
            <p:ph type="ftr" sz="quarter" idx="4"/>
          </p:nvPr>
        </p:nvSpPr>
        <p:spPr>
          <a:xfrm>
            <a:off x="0" y="5065713"/>
            <a:ext cx="3279775" cy="2667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nl-NL"/>
          </a:p>
        </p:txBody>
      </p:sp>
      <p:sp>
        <p:nvSpPr>
          <p:cNvPr id="7" name="Tijdelijke aanduiding voor dianummer 6"/>
          <p:cNvSpPr>
            <a:spLocks noGrp="1"/>
          </p:cNvSpPr>
          <p:nvPr>
            <p:ph type="sldNum" sz="quarter" idx="5"/>
          </p:nvPr>
        </p:nvSpPr>
        <p:spPr>
          <a:xfrm>
            <a:off x="4287838" y="5065713"/>
            <a:ext cx="3279775" cy="2667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D9671F-84E0-304E-971D-44ECC3883A79}" type="slidenum">
              <a:rPr lang="nl-NL" smtClean="0"/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20061038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F5EA37-75B2-6FBE-6EFB-A92992EED4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7">
            <a:extLst>
              <a:ext uri="{FF2B5EF4-FFF2-40B4-BE49-F238E27FC236}">
                <a16:creationId xmlns:a16="http://schemas.microsoft.com/office/drawing/2014/main" id="{BFBD42CE-D8EA-402A-72C1-381408C7740B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r" defTabSz="914400" eaLnBrk="1" hangingPunct="1"/>
            <a:fld id="{787E6919-D9CD-0347-A09A-CC0A23CD2348}" type="slidenum">
              <a:rPr lang="en-US" altLang="en-US" sz="1200">
                <a:latin typeface="Verdana" panose="020B0604030504040204" pitchFamily="34" charset="0"/>
              </a:rPr>
              <a:pPr algn="r" defTabSz="914400" eaLnBrk="1" hangingPunct="1"/>
              <a:t>32</a:t>
            </a:fld>
            <a:endParaRPr lang="en-US" altLang="en-US" sz="1200">
              <a:latin typeface="Verdana" panose="020B0604030504040204" pitchFamily="34" charset="0"/>
            </a:endParaRPr>
          </a:p>
        </p:txBody>
      </p:sp>
      <p:sp>
        <p:nvSpPr>
          <p:cNvPr id="47107" name="Rectangle 2">
            <a:extLst>
              <a:ext uri="{FF2B5EF4-FFF2-40B4-BE49-F238E27FC236}">
                <a16:creationId xmlns:a16="http://schemas.microsoft.com/office/drawing/2014/main" id="{5C1155E7-BAD7-FA6A-9229-A9869440594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47108" name="Rectangle 3">
            <a:extLst>
              <a:ext uri="{FF2B5EF4-FFF2-40B4-BE49-F238E27FC236}">
                <a16:creationId xmlns:a16="http://schemas.microsoft.com/office/drawing/2014/main" id="{1716EDA4-C23B-6CD7-5F6C-61C7DE7239D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  <a:defRPr/>
            </a:pPr>
            <a:endParaRPr lang="nl-NL"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6350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7D9671F-84E0-304E-971D-44ECC3883A79}" type="slidenum">
              <a:rPr lang="nl-NL" smtClean="0"/>
              <a:t>39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33073587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0FB74EF-5C26-46FF-B46A-C7DABABC4729}" type="slidenum">
              <a:rPr lang="en-US"/>
              <a:pPr/>
              <a:t>48</a:t>
            </a:fld>
            <a:endParaRPr lang="en-US"/>
          </a:p>
        </p:txBody>
      </p:sp>
      <p:sp>
        <p:nvSpPr>
          <p:cNvPr id="49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2365375" y="400050"/>
            <a:ext cx="2838450" cy="200025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09227" y="2533650"/>
            <a:ext cx="5550747" cy="24003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30595593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763B783-E9C9-4F3F-8AEE-1103BA07D880}" type="slidenum">
              <a:rPr lang="en-US"/>
              <a:pPr/>
              <a:t>50</a:t>
            </a:fld>
            <a:endParaRPr lang="en-US"/>
          </a:p>
        </p:txBody>
      </p:sp>
      <p:sp>
        <p:nvSpPr>
          <p:cNvPr id="512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2365375" y="400050"/>
            <a:ext cx="2838450" cy="200025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09227" y="2533650"/>
            <a:ext cx="5550747" cy="24003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5223802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6BE8AB8-1A0D-4E66-A322-7B049B1BB466}" type="slidenum">
              <a:rPr lang="en-US"/>
              <a:pPr/>
              <a:t>51</a:t>
            </a:fld>
            <a:endParaRPr lang="en-US"/>
          </a:p>
        </p:txBody>
      </p:sp>
      <p:sp>
        <p:nvSpPr>
          <p:cNvPr id="1628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28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25628638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D01EA09-EEA0-42F5-9249-AD5F777335C0}" type="slidenum">
              <a:rPr lang="en-US"/>
              <a:pPr/>
              <a:t>52</a:t>
            </a:fld>
            <a:endParaRPr lang="en-US"/>
          </a:p>
        </p:txBody>
      </p:sp>
      <p:sp>
        <p:nvSpPr>
          <p:cNvPr id="164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48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34858120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80A2E5D-F782-48FE-8B8A-D0FB7430761C}" type="slidenum">
              <a:rPr lang="en-US"/>
              <a:pPr/>
              <a:t>53</a:t>
            </a:fld>
            <a:endParaRPr lang="en-US"/>
          </a:p>
        </p:txBody>
      </p:sp>
      <p:sp>
        <p:nvSpPr>
          <p:cNvPr id="1689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89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353041421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Rectangle 2">
            <a:extLst>
              <a:ext uri="{FF2B5EF4-FFF2-40B4-BE49-F238E27FC236}">
                <a16:creationId xmlns:a16="http://schemas.microsoft.com/office/drawing/2014/main" id="{84AFA79E-204C-D541-80B3-0354BD1BEAE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101379" name="Rectangle 3">
            <a:extLst>
              <a:ext uri="{FF2B5EF4-FFF2-40B4-BE49-F238E27FC236}">
                <a16:creationId xmlns:a16="http://schemas.microsoft.com/office/drawing/2014/main" id="{12506738-A5EC-8F4F-8AD8-AEE43272562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nl-NL"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390486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3"/>
          <p:cNvSpPr/>
          <p:nvPr userDrawn="1"/>
        </p:nvSpPr>
        <p:spPr>
          <a:xfrm>
            <a:off x="355600" y="228600"/>
            <a:ext cx="1104544" cy="51525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>
            <a:r>
              <a:rPr lang="nl-NL" dirty="0"/>
              <a:t>   </a:t>
            </a:r>
            <a:endParaRPr/>
          </a:p>
        </p:txBody>
      </p:sp>
      <p:sp>
        <p:nvSpPr>
          <p:cNvPr id="3" name="object 4"/>
          <p:cNvSpPr/>
          <p:nvPr userDrawn="1"/>
        </p:nvSpPr>
        <p:spPr>
          <a:xfrm>
            <a:off x="355600" y="228600"/>
            <a:ext cx="1104544" cy="515251"/>
          </a:xfrm>
          <a:custGeom>
            <a:avLst/>
            <a:gdLst/>
            <a:ahLst/>
            <a:cxnLst/>
            <a:rect l="l" t="t" r="r" b="b"/>
            <a:pathLst>
              <a:path w="1104544" h="515251">
                <a:moveTo>
                  <a:pt x="348221" y="0"/>
                </a:moveTo>
                <a:lnTo>
                  <a:pt x="512089" y="4724"/>
                </a:lnTo>
                <a:lnTo>
                  <a:pt x="430161" y="67754"/>
                </a:lnTo>
                <a:lnTo>
                  <a:pt x="623963" y="92964"/>
                </a:lnTo>
                <a:lnTo>
                  <a:pt x="726389" y="12611"/>
                </a:lnTo>
                <a:lnTo>
                  <a:pt x="1104544" y="23634"/>
                </a:lnTo>
                <a:lnTo>
                  <a:pt x="800442" y="222173"/>
                </a:lnTo>
                <a:lnTo>
                  <a:pt x="647598" y="193814"/>
                </a:lnTo>
                <a:lnTo>
                  <a:pt x="438035" y="334048"/>
                </a:lnTo>
                <a:lnTo>
                  <a:pt x="557784" y="379742"/>
                </a:lnTo>
                <a:lnTo>
                  <a:pt x="348221" y="515251"/>
                </a:lnTo>
                <a:lnTo>
                  <a:pt x="190652" y="412826"/>
                </a:lnTo>
                <a:lnTo>
                  <a:pt x="264706" y="357682"/>
                </a:lnTo>
                <a:lnTo>
                  <a:pt x="141808" y="291503"/>
                </a:lnTo>
                <a:lnTo>
                  <a:pt x="83502" y="341922"/>
                </a:lnTo>
                <a:lnTo>
                  <a:pt x="0" y="289928"/>
                </a:lnTo>
                <a:lnTo>
                  <a:pt x="110286" y="196964"/>
                </a:lnTo>
                <a:lnTo>
                  <a:pt x="159143" y="220599"/>
                </a:lnTo>
                <a:lnTo>
                  <a:pt x="271018" y="126060"/>
                </a:lnTo>
                <a:lnTo>
                  <a:pt x="220586" y="105575"/>
                </a:lnTo>
                <a:lnTo>
                  <a:pt x="348221" y="0"/>
                </a:lnTo>
                <a:close/>
              </a:path>
            </a:pathLst>
          </a:custGeom>
          <a:ln w="10668">
            <a:solidFill>
              <a:srgbClr val="00B3A9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el en obje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378460" y="213607"/>
            <a:ext cx="6812280" cy="889000"/>
          </a:xfrm>
          <a:prstGeom prst="rect">
            <a:avLst/>
          </a:prstGeom>
        </p:spPr>
        <p:txBody>
          <a:bodyPr lIns="73728" tIns="36864" rIns="73728" bIns="36864"/>
          <a:lstStyle/>
          <a:p>
            <a:r>
              <a:rPr lang="nl-NL"/>
              <a:t>Klik om de stijl te bewerken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>
          <a:xfrm>
            <a:off x="378460" y="1244601"/>
            <a:ext cx="6812280" cy="3520193"/>
          </a:xfrm>
          <a:prstGeom prst="rect">
            <a:avLst/>
          </a:prstGeom>
        </p:spPr>
        <p:txBody>
          <a:bodyPr lIns="73728" tIns="36864" rIns="73728" bIns="36864"/>
          <a:lstStyle/>
          <a:p>
            <a:pPr lvl="0"/>
            <a:r>
              <a:rPr lang="nl-NL" dirty="0"/>
              <a:t>Klik om de modelstijlen te bewerken</a:t>
            </a:r>
          </a:p>
          <a:p>
            <a:pPr lvl="1"/>
            <a:r>
              <a:rPr lang="nl-NL" dirty="0"/>
              <a:t>Tweede niveau</a:t>
            </a:r>
          </a:p>
          <a:p>
            <a:pPr lvl="2"/>
            <a:r>
              <a:rPr lang="nl-NL" dirty="0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4" name="Tijdelijke aanduiding voor datum 3"/>
          <p:cNvSpPr>
            <a:spLocks noGrp="1"/>
          </p:cNvSpPr>
          <p:nvPr>
            <p:ph type="dt" sz="half" idx="10"/>
          </p:nvPr>
        </p:nvSpPr>
        <p:spPr>
          <a:xfrm>
            <a:off x="378460" y="4943828"/>
            <a:ext cx="1766147" cy="283986"/>
          </a:xfrm>
          <a:prstGeom prst="rect">
            <a:avLst/>
          </a:prstGeom>
        </p:spPr>
        <p:txBody>
          <a:bodyPr lIns="73728" tIns="36864" rIns="73728" bIns="36864"/>
          <a:lstStyle/>
          <a:p>
            <a:fld id="{6F636E1E-5DA8-44B4-845C-52514CD2158D}" type="datetimeFigureOut">
              <a:rPr lang="nl-NL" smtClean="0"/>
              <a:pPr/>
              <a:t>12-11-2024</a:t>
            </a:fld>
            <a:endParaRPr lang="nl-NL"/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>
          <a:xfrm>
            <a:off x="2586144" y="4943828"/>
            <a:ext cx="2396913" cy="283986"/>
          </a:xfrm>
          <a:prstGeom prst="rect">
            <a:avLst/>
          </a:prstGeom>
        </p:spPr>
        <p:txBody>
          <a:bodyPr lIns="73728" tIns="36864" rIns="73728" bIns="36864"/>
          <a:lstStyle/>
          <a:p>
            <a:endParaRPr lang="nl-NL"/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>
          <a:xfrm>
            <a:off x="5424593" y="4943828"/>
            <a:ext cx="1766147" cy="283986"/>
          </a:xfrm>
          <a:prstGeom prst="rect">
            <a:avLst/>
          </a:prstGeom>
        </p:spPr>
        <p:txBody>
          <a:bodyPr lIns="73728" tIns="36864" rIns="73728" bIns="36864"/>
          <a:lstStyle/>
          <a:p>
            <a:fld id="{D05E2A8F-01C1-4256-80B6-FDC4C5BFAE0C}" type="slidenum">
              <a:rPr lang="nl-NL" smtClean="0"/>
              <a:pPr/>
              <a:t>‹#›</a:t>
            </a:fld>
            <a:endParaRPr lang="nl-NL"/>
          </a:p>
        </p:txBody>
      </p:sp>
      <p:sp>
        <p:nvSpPr>
          <p:cNvPr id="7" name="object 4"/>
          <p:cNvSpPr/>
          <p:nvPr userDrawn="1"/>
        </p:nvSpPr>
        <p:spPr>
          <a:xfrm>
            <a:off x="279400" y="152400"/>
            <a:ext cx="1104544" cy="515251"/>
          </a:xfrm>
          <a:custGeom>
            <a:avLst/>
            <a:gdLst/>
            <a:ahLst/>
            <a:cxnLst/>
            <a:rect l="l" t="t" r="r" b="b"/>
            <a:pathLst>
              <a:path w="1104544" h="515251">
                <a:moveTo>
                  <a:pt x="348221" y="0"/>
                </a:moveTo>
                <a:lnTo>
                  <a:pt x="512089" y="4724"/>
                </a:lnTo>
                <a:lnTo>
                  <a:pt x="430161" y="67754"/>
                </a:lnTo>
                <a:lnTo>
                  <a:pt x="623963" y="92964"/>
                </a:lnTo>
                <a:lnTo>
                  <a:pt x="726389" y="12611"/>
                </a:lnTo>
                <a:lnTo>
                  <a:pt x="1104544" y="23634"/>
                </a:lnTo>
                <a:lnTo>
                  <a:pt x="800442" y="222173"/>
                </a:lnTo>
                <a:lnTo>
                  <a:pt x="647598" y="193814"/>
                </a:lnTo>
                <a:lnTo>
                  <a:pt x="438035" y="334048"/>
                </a:lnTo>
                <a:lnTo>
                  <a:pt x="557784" y="379742"/>
                </a:lnTo>
                <a:lnTo>
                  <a:pt x="348221" y="515251"/>
                </a:lnTo>
                <a:lnTo>
                  <a:pt x="190652" y="412826"/>
                </a:lnTo>
                <a:lnTo>
                  <a:pt x="264706" y="357682"/>
                </a:lnTo>
                <a:lnTo>
                  <a:pt x="141808" y="291503"/>
                </a:lnTo>
                <a:lnTo>
                  <a:pt x="83502" y="341922"/>
                </a:lnTo>
                <a:lnTo>
                  <a:pt x="0" y="289928"/>
                </a:lnTo>
                <a:lnTo>
                  <a:pt x="110286" y="196964"/>
                </a:lnTo>
                <a:lnTo>
                  <a:pt x="159143" y="220599"/>
                </a:lnTo>
                <a:lnTo>
                  <a:pt x="271018" y="126060"/>
                </a:lnTo>
                <a:lnTo>
                  <a:pt x="220586" y="105575"/>
                </a:lnTo>
                <a:lnTo>
                  <a:pt x="348221" y="0"/>
                </a:lnTo>
                <a:close/>
              </a:path>
            </a:pathLst>
          </a:custGeom>
          <a:ln w="10668">
            <a:solidFill>
              <a:srgbClr val="00B3A9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8" name="object 3"/>
          <p:cNvSpPr/>
          <p:nvPr userDrawn="1"/>
        </p:nvSpPr>
        <p:spPr>
          <a:xfrm>
            <a:off x="279400" y="152400"/>
            <a:ext cx="1104544" cy="51525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>
            <a:r>
              <a:rPr lang="nl-NL" dirty="0"/>
              <a:t>   </a:t>
            </a:r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Alleen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378460" y="213607"/>
            <a:ext cx="6812280" cy="889000"/>
          </a:xfrm>
          <a:prstGeom prst="rect">
            <a:avLst/>
          </a:prstGeom>
        </p:spPr>
        <p:txBody>
          <a:bodyPr lIns="73728" tIns="36864" rIns="73728" bIns="36864"/>
          <a:lstStyle/>
          <a:p>
            <a:r>
              <a:rPr lang="nl-NL"/>
              <a:t>Klik om de stijl te bewerken</a:t>
            </a:r>
          </a:p>
        </p:txBody>
      </p:sp>
      <p:sp>
        <p:nvSpPr>
          <p:cNvPr id="3" name="Tijdelijke aanduiding voor datum 2"/>
          <p:cNvSpPr>
            <a:spLocks noGrp="1"/>
          </p:cNvSpPr>
          <p:nvPr>
            <p:ph type="dt" sz="half" idx="10"/>
          </p:nvPr>
        </p:nvSpPr>
        <p:spPr>
          <a:xfrm>
            <a:off x="378460" y="4943830"/>
            <a:ext cx="1766147" cy="283986"/>
          </a:xfrm>
          <a:prstGeom prst="rect">
            <a:avLst/>
          </a:prstGeom>
        </p:spPr>
        <p:txBody>
          <a:bodyPr lIns="73728" tIns="36864" rIns="73728" bIns="36864"/>
          <a:lstStyle/>
          <a:p>
            <a:fld id="{3F174943-8805-4876-A91A-8DB49698CD94}" type="datetime1">
              <a:rPr lang="nl-NL" smtClean="0">
                <a:solidFill>
                  <a:prstClr val="black">
                    <a:tint val="75000"/>
                  </a:prstClr>
                </a:solidFill>
              </a:rPr>
              <a:pPr/>
              <a:t>12-11-2024</a:t>
            </a:fld>
            <a:endParaRPr lang="nl-NL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Tijdelijke aanduiding voor voettekst 3"/>
          <p:cNvSpPr>
            <a:spLocks noGrp="1"/>
          </p:cNvSpPr>
          <p:nvPr>
            <p:ph type="ftr" sz="quarter" idx="11"/>
          </p:nvPr>
        </p:nvSpPr>
        <p:spPr>
          <a:xfrm>
            <a:off x="2586144" y="4943830"/>
            <a:ext cx="2396913" cy="283986"/>
          </a:xfrm>
          <a:prstGeom prst="rect">
            <a:avLst/>
          </a:prstGeom>
        </p:spPr>
        <p:txBody>
          <a:bodyPr lIns="73728" tIns="36864" rIns="73728" bIns="36864"/>
          <a:lstStyle/>
          <a:p>
            <a:r>
              <a:rPr lang="da-DK">
                <a:solidFill>
                  <a:prstClr val="black">
                    <a:tint val="75000"/>
                  </a:prstClr>
                </a:solidFill>
              </a:rPr>
              <a:t>HACCP voor leidinggevende</a:t>
            </a:r>
            <a:endParaRPr lang="nl-NL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Tijdelijke aanduiding voor dianummer 4"/>
          <p:cNvSpPr>
            <a:spLocks noGrp="1"/>
          </p:cNvSpPr>
          <p:nvPr>
            <p:ph type="sldNum" sz="quarter" idx="12"/>
          </p:nvPr>
        </p:nvSpPr>
        <p:spPr>
          <a:xfrm>
            <a:off x="5424593" y="4943830"/>
            <a:ext cx="1766147" cy="283986"/>
          </a:xfrm>
          <a:prstGeom prst="rect">
            <a:avLst/>
          </a:prstGeom>
        </p:spPr>
        <p:txBody>
          <a:bodyPr lIns="73728" tIns="36864" rIns="73728" bIns="36864"/>
          <a:lstStyle/>
          <a:p>
            <a:fld id="{405ED0BB-3F79-4572-B3F0-5E0CED59B5C4}" type="slidenum">
              <a:rPr lang="nl-NL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nl-NL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25977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9837" y="896409"/>
            <a:ext cx="6090840" cy="1805164"/>
          </a:xfrm>
          <a:prstGeom prst="rect">
            <a:avLst/>
          </a:prstGeom>
        </p:spPr>
        <p:txBody>
          <a:bodyPr lIns="73728" tIns="36864" rIns="73728" bIns="36864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39181" y="2750343"/>
            <a:ext cx="3001069" cy="618133"/>
          </a:xfrm>
          <a:prstGeom prst="rect">
            <a:avLst/>
          </a:prstGeom>
        </p:spPr>
        <p:txBody>
          <a:bodyPr lIns="73728" tIns="36864" rIns="73728" bIns="36864"/>
          <a:lstStyle>
            <a:lvl1pPr>
              <a:defRPr sz="1600"/>
            </a:lvl1pPr>
            <a:lvl2pPr>
              <a:defRPr sz="1400"/>
            </a:lvl2pPr>
            <a:lvl3pPr>
              <a:defRPr sz="1100"/>
            </a:lvl3pPr>
            <a:lvl4pPr>
              <a:defRPr sz="1000"/>
            </a:lvl4pPr>
            <a:lvl5pPr>
              <a:defRPr sz="1000"/>
            </a:lvl5pPr>
            <a:lvl6pPr>
              <a:defRPr sz="1000"/>
            </a:lvl6pPr>
            <a:lvl7pPr>
              <a:defRPr sz="1000"/>
            </a:lvl7pPr>
            <a:lvl8pPr>
              <a:defRPr sz="1000"/>
            </a:lvl8pPr>
            <a:lvl9pPr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28951" y="2750343"/>
            <a:ext cx="3001069" cy="618133"/>
          </a:xfrm>
          <a:prstGeom prst="rect">
            <a:avLst/>
          </a:prstGeom>
        </p:spPr>
        <p:txBody>
          <a:bodyPr lIns="73728" tIns="36864" rIns="73728" bIns="36864"/>
          <a:lstStyle>
            <a:lvl1pPr>
              <a:defRPr sz="1600"/>
            </a:lvl1pPr>
            <a:lvl2pPr>
              <a:defRPr sz="1400"/>
            </a:lvl2pPr>
            <a:lvl3pPr>
              <a:defRPr sz="1100"/>
            </a:lvl3pPr>
            <a:lvl4pPr>
              <a:defRPr sz="1000"/>
            </a:lvl4pPr>
            <a:lvl5pPr>
              <a:defRPr sz="1000"/>
            </a:lvl5pPr>
            <a:lvl6pPr>
              <a:defRPr sz="1000"/>
            </a:lvl6pPr>
            <a:lvl7pPr>
              <a:defRPr sz="1000"/>
            </a:lvl7pPr>
            <a:lvl8pPr>
              <a:defRPr sz="1000"/>
            </a:lvl8pPr>
            <a:lvl9pPr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93666742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el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ctrTitle"/>
          </p:nvPr>
        </p:nvSpPr>
        <p:spPr>
          <a:xfrm>
            <a:off x="567690" y="1656999"/>
            <a:ext cx="6433820" cy="1143353"/>
          </a:xfrm>
        </p:spPr>
        <p:txBody>
          <a:bodyPr/>
          <a:lstStyle/>
          <a:p>
            <a:r>
              <a:rPr lang="nl-NL"/>
              <a:t>Klik om de stijl te bewerken</a:t>
            </a:r>
          </a:p>
        </p:txBody>
      </p:sp>
      <p:sp>
        <p:nvSpPr>
          <p:cNvPr id="3" name="Ondertitel 2"/>
          <p:cNvSpPr>
            <a:spLocks noGrp="1"/>
          </p:cNvSpPr>
          <p:nvPr>
            <p:ph type="subTitle" idx="1"/>
          </p:nvPr>
        </p:nvSpPr>
        <p:spPr>
          <a:xfrm>
            <a:off x="1135380" y="3022600"/>
            <a:ext cx="5298440" cy="1363133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68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73720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10580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47440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84300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21160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58020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94880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nl-NL"/>
              <a:t>Klik om het opmaakprofiel van de modelondertitel te bewerken</a:t>
            </a:r>
          </a:p>
        </p:txBody>
      </p:sp>
      <p:sp>
        <p:nvSpPr>
          <p:cNvPr id="4" name="Tijdelijke aanduiding voor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36E1E-5DA8-44B4-845C-52514CD2158D}" type="datetimeFigureOut">
              <a:rPr lang="nl-NL" smtClean="0"/>
              <a:pPr/>
              <a:t>12-11-2024</a:t>
            </a:fld>
            <a:endParaRPr lang="nl-NL"/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E2A8F-01C1-4256-80B6-FDC4C5BFAE0C}" type="slidenum">
              <a:rPr lang="nl-NL" smtClean="0"/>
              <a:pPr/>
              <a:t>‹#›</a:t>
            </a:fld>
            <a:endParaRPr lang="nl-NL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en obje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/>
              <a:t>Klik om de stijl te bewerken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nl-NL"/>
              <a:t>Klik om de modelstijlen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4" name="Tijdelijke aanduiding voor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36E1E-5DA8-44B4-845C-52514CD2158D}" type="datetimeFigureOut">
              <a:rPr lang="nl-NL" smtClean="0"/>
              <a:pPr/>
              <a:t>12-11-2024</a:t>
            </a:fld>
            <a:endParaRPr lang="nl-NL"/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E2A8F-01C1-4256-80B6-FDC4C5BFAE0C}" type="slidenum">
              <a:rPr lang="nl-NL" smtClean="0"/>
              <a:pPr/>
              <a:t>‹#›</a:t>
            </a:fld>
            <a:endParaRPr lang="nl-NL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ek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597915" y="3427589"/>
            <a:ext cx="6433820" cy="1059392"/>
          </a:xfrm>
        </p:spPr>
        <p:txBody>
          <a:bodyPr anchor="t"/>
          <a:lstStyle>
            <a:lvl1pPr algn="l">
              <a:defRPr sz="3200" b="1" cap="all"/>
            </a:lvl1pPr>
          </a:lstStyle>
          <a:p>
            <a:r>
              <a:rPr lang="nl-NL"/>
              <a:t>Klik om de stijl te bewerken</a:t>
            </a:r>
          </a:p>
        </p:txBody>
      </p:sp>
      <p:sp>
        <p:nvSpPr>
          <p:cNvPr id="3" name="Tijdelijke aanduiding voor tekst 2"/>
          <p:cNvSpPr>
            <a:spLocks noGrp="1"/>
          </p:cNvSpPr>
          <p:nvPr>
            <p:ph type="body" idx="1"/>
          </p:nvPr>
        </p:nvSpPr>
        <p:spPr>
          <a:xfrm>
            <a:off x="597915" y="2260777"/>
            <a:ext cx="6433820" cy="1166812"/>
          </a:xfrm>
        </p:spPr>
        <p:txBody>
          <a:bodyPr anchor="b"/>
          <a:lstStyle>
            <a:lvl1pPr marL="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1pPr>
            <a:lvl2pPr marL="3686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737202" indent="0">
              <a:buNone/>
              <a:defRPr sz="1300">
                <a:solidFill>
                  <a:schemeClr val="tx1">
                    <a:tint val="75000"/>
                  </a:schemeClr>
                </a:solidFill>
              </a:defRPr>
            </a:lvl3pPr>
            <a:lvl4pPr marL="1105803" indent="0">
              <a:buNone/>
              <a:defRPr sz="1100">
                <a:solidFill>
                  <a:schemeClr val="tx1">
                    <a:tint val="75000"/>
                  </a:schemeClr>
                </a:solidFill>
              </a:defRPr>
            </a:lvl4pPr>
            <a:lvl5pPr marL="1474403" indent="0">
              <a:buNone/>
              <a:defRPr sz="1100">
                <a:solidFill>
                  <a:schemeClr val="tx1">
                    <a:tint val="75000"/>
                  </a:schemeClr>
                </a:solidFill>
              </a:defRPr>
            </a:lvl5pPr>
            <a:lvl6pPr marL="1843004" indent="0">
              <a:buNone/>
              <a:defRPr sz="1100">
                <a:solidFill>
                  <a:schemeClr val="tx1">
                    <a:tint val="75000"/>
                  </a:schemeClr>
                </a:solidFill>
              </a:defRPr>
            </a:lvl6pPr>
            <a:lvl7pPr marL="2211604" indent="0">
              <a:buNone/>
              <a:defRPr sz="1100">
                <a:solidFill>
                  <a:schemeClr val="tx1">
                    <a:tint val="75000"/>
                  </a:schemeClr>
                </a:solidFill>
              </a:defRPr>
            </a:lvl7pPr>
            <a:lvl8pPr marL="2580206" indent="0">
              <a:buNone/>
              <a:defRPr sz="1100">
                <a:solidFill>
                  <a:schemeClr val="tx1">
                    <a:tint val="75000"/>
                  </a:schemeClr>
                </a:solidFill>
              </a:defRPr>
            </a:lvl8pPr>
            <a:lvl9pPr marL="2948806" indent="0">
              <a:buNone/>
              <a:defRPr sz="11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nl-NL"/>
              <a:t>Klik om de modelstijlen te bewerken</a:t>
            </a:r>
          </a:p>
        </p:txBody>
      </p:sp>
      <p:sp>
        <p:nvSpPr>
          <p:cNvPr id="4" name="Tijdelijke aanduiding voor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36E1E-5DA8-44B4-845C-52514CD2158D}" type="datetimeFigureOut">
              <a:rPr lang="nl-NL" smtClean="0"/>
              <a:pPr/>
              <a:t>12-11-2024</a:t>
            </a:fld>
            <a:endParaRPr lang="nl-NL"/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E2A8F-01C1-4256-80B6-FDC4C5BFAE0C}" type="slidenum">
              <a:rPr lang="nl-NL" smtClean="0"/>
              <a:pPr/>
              <a:t>‹#›</a:t>
            </a:fld>
            <a:endParaRPr lang="nl-NL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Inhoud van twe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/>
              <a:t>Klik om de stijl te bewerken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sz="half" idx="1"/>
          </p:nvPr>
        </p:nvSpPr>
        <p:spPr>
          <a:xfrm>
            <a:off x="378460" y="1244601"/>
            <a:ext cx="3343063" cy="3520193"/>
          </a:xfrm>
        </p:spPr>
        <p:txBody>
          <a:bodyPr/>
          <a:lstStyle>
            <a:lvl1pPr>
              <a:defRPr sz="2300"/>
            </a:lvl1pPr>
            <a:lvl2pPr>
              <a:defRPr sz="1900"/>
            </a:lvl2pPr>
            <a:lvl3pPr>
              <a:defRPr sz="16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nl-NL"/>
              <a:t>Klik om de modelstijlen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4" name="Tijdelijke aanduiding voor inhoud 3"/>
          <p:cNvSpPr>
            <a:spLocks noGrp="1"/>
          </p:cNvSpPr>
          <p:nvPr>
            <p:ph sz="half" idx="2"/>
          </p:nvPr>
        </p:nvSpPr>
        <p:spPr>
          <a:xfrm>
            <a:off x="3847678" y="1244601"/>
            <a:ext cx="3343063" cy="3520193"/>
          </a:xfrm>
        </p:spPr>
        <p:txBody>
          <a:bodyPr/>
          <a:lstStyle>
            <a:lvl1pPr>
              <a:defRPr sz="2300"/>
            </a:lvl1pPr>
            <a:lvl2pPr>
              <a:defRPr sz="1900"/>
            </a:lvl2pPr>
            <a:lvl3pPr>
              <a:defRPr sz="16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nl-NL"/>
              <a:t>Klik om de modelstijlen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5" name="Tijdelijke aanduiding voor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36E1E-5DA8-44B4-845C-52514CD2158D}" type="datetimeFigureOut">
              <a:rPr lang="nl-NL" smtClean="0"/>
              <a:pPr/>
              <a:t>12-11-2024</a:t>
            </a:fld>
            <a:endParaRPr lang="nl-NL"/>
          </a:p>
        </p:txBody>
      </p:sp>
      <p:sp>
        <p:nvSpPr>
          <p:cNvPr id="6" name="Tijdelijke aanduiding voor voettekst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7" name="Tijdelijke aanduiding voor dianumm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E2A8F-01C1-4256-80B6-FDC4C5BFAE0C}" type="slidenum">
              <a:rPr lang="nl-NL" smtClean="0"/>
              <a:pPr/>
              <a:t>‹#›</a:t>
            </a:fld>
            <a:endParaRPr lang="nl-NL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gelijk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nl-NL"/>
              <a:t>Klik om de stijl te bewerken</a:t>
            </a:r>
          </a:p>
        </p:txBody>
      </p:sp>
      <p:sp>
        <p:nvSpPr>
          <p:cNvPr id="3" name="Tijdelijke aanduiding voor tekst 2"/>
          <p:cNvSpPr>
            <a:spLocks noGrp="1"/>
          </p:cNvSpPr>
          <p:nvPr>
            <p:ph type="body" idx="1"/>
          </p:nvPr>
        </p:nvSpPr>
        <p:spPr>
          <a:xfrm>
            <a:off x="378460" y="1193977"/>
            <a:ext cx="3344378" cy="497593"/>
          </a:xfrm>
        </p:spPr>
        <p:txBody>
          <a:bodyPr anchor="b"/>
          <a:lstStyle>
            <a:lvl1pPr marL="0" indent="0">
              <a:buNone/>
              <a:defRPr sz="1900" b="1"/>
            </a:lvl1pPr>
            <a:lvl2pPr marL="368600" indent="0">
              <a:buNone/>
              <a:defRPr sz="1600" b="1"/>
            </a:lvl2pPr>
            <a:lvl3pPr marL="737202" indent="0">
              <a:buNone/>
              <a:defRPr sz="1500" b="1"/>
            </a:lvl3pPr>
            <a:lvl4pPr marL="1105803" indent="0">
              <a:buNone/>
              <a:defRPr sz="1300" b="1"/>
            </a:lvl4pPr>
            <a:lvl5pPr marL="1474403" indent="0">
              <a:buNone/>
              <a:defRPr sz="1300" b="1"/>
            </a:lvl5pPr>
            <a:lvl6pPr marL="1843004" indent="0">
              <a:buNone/>
              <a:defRPr sz="1300" b="1"/>
            </a:lvl6pPr>
            <a:lvl7pPr marL="2211604" indent="0">
              <a:buNone/>
              <a:defRPr sz="1300" b="1"/>
            </a:lvl7pPr>
            <a:lvl8pPr marL="2580206" indent="0">
              <a:buNone/>
              <a:defRPr sz="1300" b="1"/>
            </a:lvl8pPr>
            <a:lvl9pPr marL="2948806" indent="0">
              <a:buNone/>
              <a:defRPr sz="1300" b="1"/>
            </a:lvl9pPr>
          </a:lstStyle>
          <a:p>
            <a:pPr lvl="0"/>
            <a:r>
              <a:rPr lang="nl-NL"/>
              <a:t>Klik om de modelstijlen te bewerken</a:t>
            </a:r>
          </a:p>
        </p:txBody>
      </p:sp>
      <p:sp>
        <p:nvSpPr>
          <p:cNvPr id="4" name="Tijdelijke aanduiding voor inhoud 3"/>
          <p:cNvSpPr>
            <a:spLocks noGrp="1"/>
          </p:cNvSpPr>
          <p:nvPr>
            <p:ph sz="half" idx="2"/>
          </p:nvPr>
        </p:nvSpPr>
        <p:spPr>
          <a:xfrm>
            <a:off x="378460" y="1691569"/>
            <a:ext cx="3344378" cy="3073224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500"/>
            </a:lvl3pPr>
            <a:lvl4pPr>
              <a:defRPr sz="1300"/>
            </a:lvl4pPr>
            <a:lvl5pPr>
              <a:defRPr sz="1300"/>
            </a:lvl5pPr>
            <a:lvl6pPr>
              <a:defRPr sz="1300"/>
            </a:lvl6pPr>
            <a:lvl7pPr>
              <a:defRPr sz="1300"/>
            </a:lvl7pPr>
            <a:lvl8pPr>
              <a:defRPr sz="1300"/>
            </a:lvl8pPr>
            <a:lvl9pPr>
              <a:defRPr sz="1300"/>
            </a:lvl9pPr>
          </a:lstStyle>
          <a:p>
            <a:pPr lvl="0"/>
            <a:r>
              <a:rPr lang="nl-NL"/>
              <a:t>Klik om de modelstijlen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5" name="Tijdelijke aanduiding voor tekst 4"/>
          <p:cNvSpPr>
            <a:spLocks noGrp="1"/>
          </p:cNvSpPr>
          <p:nvPr>
            <p:ph type="body" sz="quarter" idx="3"/>
          </p:nvPr>
        </p:nvSpPr>
        <p:spPr>
          <a:xfrm>
            <a:off x="3845049" y="1193977"/>
            <a:ext cx="3345692" cy="497593"/>
          </a:xfrm>
        </p:spPr>
        <p:txBody>
          <a:bodyPr anchor="b"/>
          <a:lstStyle>
            <a:lvl1pPr marL="0" indent="0">
              <a:buNone/>
              <a:defRPr sz="1900" b="1"/>
            </a:lvl1pPr>
            <a:lvl2pPr marL="368600" indent="0">
              <a:buNone/>
              <a:defRPr sz="1600" b="1"/>
            </a:lvl2pPr>
            <a:lvl3pPr marL="737202" indent="0">
              <a:buNone/>
              <a:defRPr sz="1500" b="1"/>
            </a:lvl3pPr>
            <a:lvl4pPr marL="1105803" indent="0">
              <a:buNone/>
              <a:defRPr sz="1300" b="1"/>
            </a:lvl4pPr>
            <a:lvl5pPr marL="1474403" indent="0">
              <a:buNone/>
              <a:defRPr sz="1300" b="1"/>
            </a:lvl5pPr>
            <a:lvl6pPr marL="1843004" indent="0">
              <a:buNone/>
              <a:defRPr sz="1300" b="1"/>
            </a:lvl6pPr>
            <a:lvl7pPr marL="2211604" indent="0">
              <a:buNone/>
              <a:defRPr sz="1300" b="1"/>
            </a:lvl7pPr>
            <a:lvl8pPr marL="2580206" indent="0">
              <a:buNone/>
              <a:defRPr sz="1300" b="1"/>
            </a:lvl8pPr>
            <a:lvl9pPr marL="2948806" indent="0">
              <a:buNone/>
              <a:defRPr sz="1300" b="1"/>
            </a:lvl9pPr>
          </a:lstStyle>
          <a:p>
            <a:pPr lvl="0"/>
            <a:r>
              <a:rPr lang="nl-NL"/>
              <a:t>Klik om de modelstijlen te bewerken</a:t>
            </a:r>
          </a:p>
        </p:txBody>
      </p:sp>
      <p:sp>
        <p:nvSpPr>
          <p:cNvPr id="6" name="Tijdelijke aanduiding voor inhoud 5"/>
          <p:cNvSpPr>
            <a:spLocks noGrp="1"/>
          </p:cNvSpPr>
          <p:nvPr>
            <p:ph sz="quarter" idx="4"/>
          </p:nvPr>
        </p:nvSpPr>
        <p:spPr>
          <a:xfrm>
            <a:off x="3845049" y="1691569"/>
            <a:ext cx="3345692" cy="3073224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500"/>
            </a:lvl3pPr>
            <a:lvl4pPr>
              <a:defRPr sz="1300"/>
            </a:lvl4pPr>
            <a:lvl5pPr>
              <a:defRPr sz="1300"/>
            </a:lvl5pPr>
            <a:lvl6pPr>
              <a:defRPr sz="1300"/>
            </a:lvl6pPr>
            <a:lvl7pPr>
              <a:defRPr sz="1300"/>
            </a:lvl7pPr>
            <a:lvl8pPr>
              <a:defRPr sz="1300"/>
            </a:lvl8pPr>
            <a:lvl9pPr>
              <a:defRPr sz="1300"/>
            </a:lvl9pPr>
          </a:lstStyle>
          <a:p>
            <a:pPr lvl="0"/>
            <a:r>
              <a:rPr lang="nl-NL"/>
              <a:t>Klik om de modelstijlen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7" name="Tijdelijke aanduiding voor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36E1E-5DA8-44B4-845C-52514CD2158D}" type="datetimeFigureOut">
              <a:rPr lang="nl-NL" smtClean="0"/>
              <a:pPr/>
              <a:t>12-11-2024</a:t>
            </a:fld>
            <a:endParaRPr lang="nl-NL"/>
          </a:p>
        </p:txBody>
      </p:sp>
      <p:sp>
        <p:nvSpPr>
          <p:cNvPr id="8" name="Tijdelijke aanduiding voor voettekst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9" name="Tijdelijke aanduiding voor dianumm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E2A8F-01C1-4256-80B6-FDC4C5BFAE0C}" type="slidenum">
              <a:rPr lang="nl-NL" smtClean="0"/>
              <a:pPr/>
              <a:t>‹#›</a:t>
            </a:fld>
            <a:endParaRPr lang="nl-NL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Alleen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/>
              <a:t>Klik om de stijl te bewerken</a:t>
            </a:r>
          </a:p>
        </p:txBody>
      </p:sp>
      <p:sp>
        <p:nvSpPr>
          <p:cNvPr id="3" name="Tijdelijke aanduiding voor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36E1E-5DA8-44B4-845C-52514CD2158D}" type="datetimeFigureOut">
              <a:rPr lang="nl-NL" smtClean="0"/>
              <a:pPr/>
              <a:t>12-11-2024</a:t>
            </a:fld>
            <a:endParaRPr lang="nl-NL"/>
          </a:p>
        </p:txBody>
      </p:sp>
      <p:sp>
        <p:nvSpPr>
          <p:cNvPr id="4" name="Tijdelijke aanduiding voor voettekst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5" name="Tijdelijke aanduiding voor dianumm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E2A8F-01C1-4256-80B6-FDC4C5BFAE0C}" type="slidenum">
              <a:rPr lang="nl-NL" smtClean="0"/>
              <a:pPr/>
              <a:t>‹#›</a:t>
            </a:fld>
            <a:endParaRPr lang="nl-NL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36E1E-5DA8-44B4-845C-52514CD2158D}" type="datetimeFigureOut">
              <a:rPr lang="nl-NL" smtClean="0"/>
              <a:pPr/>
              <a:t>12-11-2024</a:t>
            </a:fld>
            <a:endParaRPr lang="nl-NL"/>
          </a:p>
        </p:txBody>
      </p:sp>
      <p:sp>
        <p:nvSpPr>
          <p:cNvPr id="3" name="Tijdelijke aanduiding voor voettekst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4" name="Tijdelijke aanduiding voor dianumm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E2A8F-01C1-4256-80B6-FDC4C5BFAE0C}" type="slidenum">
              <a:rPr lang="nl-NL" smtClean="0"/>
              <a:pPr/>
              <a:t>‹#›</a:t>
            </a:fld>
            <a:endParaRPr lang="nl-NL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houd met bij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378461" y="212373"/>
            <a:ext cx="2490215" cy="903817"/>
          </a:xfrm>
        </p:spPr>
        <p:txBody>
          <a:bodyPr anchor="b"/>
          <a:lstStyle>
            <a:lvl1pPr algn="l">
              <a:defRPr sz="1600" b="1"/>
            </a:lvl1pPr>
          </a:lstStyle>
          <a:p>
            <a:r>
              <a:rPr lang="nl-NL"/>
              <a:t>Klik om de stijl te bewerken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>
          <a:xfrm>
            <a:off x="2959348" y="212374"/>
            <a:ext cx="4231393" cy="4552421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19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nl-NL"/>
              <a:t>Klik om de modelstijlen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4" name="Tijdelijke aanduiding voor tekst 3"/>
          <p:cNvSpPr>
            <a:spLocks noGrp="1"/>
          </p:cNvSpPr>
          <p:nvPr>
            <p:ph type="body" sz="half" idx="2"/>
          </p:nvPr>
        </p:nvSpPr>
        <p:spPr>
          <a:xfrm>
            <a:off x="378461" y="1116190"/>
            <a:ext cx="2490215" cy="3648605"/>
          </a:xfrm>
        </p:spPr>
        <p:txBody>
          <a:bodyPr/>
          <a:lstStyle>
            <a:lvl1pPr marL="0" indent="0">
              <a:buNone/>
              <a:defRPr sz="1100"/>
            </a:lvl1pPr>
            <a:lvl2pPr marL="368600" indent="0">
              <a:buNone/>
              <a:defRPr sz="1000"/>
            </a:lvl2pPr>
            <a:lvl3pPr marL="737202" indent="0">
              <a:buNone/>
              <a:defRPr sz="800"/>
            </a:lvl3pPr>
            <a:lvl4pPr marL="1105803" indent="0">
              <a:buNone/>
              <a:defRPr sz="700"/>
            </a:lvl4pPr>
            <a:lvl5pPr marL="1474403" indent="0">
              <a:buNone/>
              <a:defRPr sz="700"/>
            </a:lvl5pPr>
            <a:lvl6pPr marL="1843004" indent="0">
              <a:buNone/>
              <a:defRPr sz="700"/>
            </a:lvl6pPr>
            <a:lvl7pPr marL="2211604" indent="0">
              <a:buNone/>
              <a:defRPr sz="700"/>
            </a:lvl7pPr>
            <a:lvl8pPr marL="2580206" indent="0">
              <a:buNone/>
              <a:defRPr sz="700"/>
            </a:lvl8pPr>
            <a:lvl9pPr marL="2948806" indent="0">
              <a:buNone/>
              <a:defRPr sz="700"/>
            </a:lvl9pPr>
          </a:lstStyle>
          <a:p>
            <a:pPr lvl="0"/>
            <a:r>
              <a:rPr lang="nl-NL"/>
              <a:t>Klik om de modelstijlen te bewerken</a:t>
            </a:r>
          </a:p>
        </p:txBody>
      </p:sp>
      <p:sp>
        <p:nvSpPr>
          <p:cNvPr id="5" name="Tijdelijke aanduiding voor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36E1E-5DA8-44B4-845C-52514CD2158D}" type="datetimeFigureOut">
              <a:rPr lang="nl-NL" smtClean="0"/>
              <a:pPr/>
              <a:t>12-11-2024</a:t>
            </a:fld>
            <a:endParaRPr lang="nl-NL"/>
          </a:p>
        </p:txBody>
      </p:sp>
      <p:sp>
        <p:nvSpPr>
          <p:cNvPr id="6" name="Tijdelijke aanduiding voor voettekst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7" name="Tijdelijke aanduiding voor dianumm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E2A8F-01C1-4256-80B6-FDC4C5BFAE0C}" type="slidenum">
              <a:rPr lang="nl-NL" smtClean="0"/>
              <a:pPr/>
              <a:t>‹#›</a:t>
            </a:fld>
            <a:endParaRPr lang="nl-NL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Afbeelding met bij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1483616" y="3733800"/>
            <a:ext cx="4541520" cy="440796"/>
          </a:xfrm>
        </p:spPr>
        <p:txBody>
          <a:bodyPr anchor="b"/>
          <a:lstStyle>
            <a:lvl1pPr algn="l">
              <a:defRPr sz="1600" b="1"/>
            </a:lvl1pPr>
          </a:lstStyle>
          <a:p>
            <a:r>
              <a:rPr lang="nl-NL"/>
              <a:t>Klik om de stijl te bewerken</a:t>
            </a:r>
          </a:p>
        </p:txBody>
      </p:sp>
      <p:sp>
        <p:nvSpPr>
          <p:cNvPr id="3" name="Tijdelijke aanduiding voor afbeelding 2"/>
          <p:cNvSpPr>
            <a:spLocks noGrp="1"/>
          </p:cNvSpPr>
          <p:nvPr>
            <p:ph type="pic" idx="1"/>
          </p:nvPr>
        </p:nvSpPr>
        <p:spPr>
          <a:xfrm>
            <a:off x="1483616" y="476603"/>
            <a:ext cx="4541520" cy="3200400"/>
          </a:xfrm>
        </p:spPr>
        <p:txBody>
          <a:bodyPr/>
          <a:lstStyle>
            <a:lvl1pPr marL="0" indent="0">
              <a:buNone/>
              <a:defRPr sz="2600"/>
            </a:lvl1pPr>
            <a:lvl2pPr marL="368600" indent="0">
              <a:buNone/>
              <a:defRPr sz="2300"/>
            </a:lvl2pPr>
            <a:lvl3pPr marL="737202" indent="0">
              <a:buNone/>
              <a:defRPr sz="1900"/>
            </a:lvl3pPr>
            <a:lvl4pPr marL="1105803" indent="0">
              <a:buNone/>
              <a:defRPr sz="1600"/>
            </a:lvl4pPr>
            <a:lvl5pPr marL="1474403" indent="0">
              <a:buNone/>
              <a:defRPr sz="1600"/>
            </a:lvl5pPr>
            <a:lvl6pPr marL="1843004" indent="0">
              <a:buNone/>
              <a:defRPr sz="1600"/>
            </a:lvl6pPr>
            <a:lvl7pPr marL="2211604" indent="0">
              <a:buNone/>
              <a:defRPr sz="1600"/>
            </a:lvl7pPr>
            <a:lvl8pPr marL="2580206" indent="0">
              <a:buNone/>
              <a:defRPr sz="1600"/>
            </a:lvl8pPr>
            <a:lvl9pPr marL="2948806" indent="0">
              <a:buNone/>
              <a:defRPr sz="1600"/>
            </a:lvl9pPr>
          </a:lstStyle>
          <a:p>
            <a:endParaRPr lang="nl-NL"/>
          </a:p>
        </p:txBody>
      </p:sp>
      <p:sp>
        <p:nvSpPr>
          <p:cNvPr id="4" name="Tijdelijke aanduiding voor tekst 3"/>
          <p:cNvSpPr>
            <a:spLocks noGrp="1"/>
          </p:cNvSpPr>
          <p:nvPr>
            <p:ph type="body" sz="half" idx="2"/>
          </p:nvPr>
        </p:nvSpPr>
        <p:spPr>
          <a:xfrm>
            <a:off x="1483616" y="4174596"/>
            <a:ext cx="4541520" cy="626004"/>
          </a:xfrm>
        </p:spPr>
        <p:txBody>
          <a:bodyPr/>
          <a:lstStyle>
            <a:lvl1pPr marL="0" indent="0">
              <a:buNone/>
              <a:defRPr sz="1100"/>
            </a:lvl1pPr>
            <a:lvl2pPr marL="368600" indent="0">
              <a:buNone/>
              <a:defRPr sz="1000"/>
            </a:lvl2pPr>
            <a:lvl3pPr marL="737202" indent="0">
              <a:buNone/>
              <a:defRPr sz="800"/>
            </a:lvl3pPr>
            <a:lvl4pPr marL="1105803" indent="0">
              <a:buNone/>
              <a:defRPr sz="700"/>
            </a:lvl4pPr>
            <a:lvl5pPr marL="1474403" indent="0">
              <a:buNone/>
              <a:defRPr sz="700"/>
            </a:lvl5pPr>
            <a:lvl6pPr marL="1843004" indent="0">
              <a:buNone/>
              <a:defRPr sz="700"/>
            </a:lvl6pPr>
            <a:lvl7pPr marL="2211604" indent="0">
              <a:buNone/>
              <a:defRPr sz="700"/>
            </a:lvl7pPr>
            <a:lvl8pPr marL="2580206" indent="0">
              <a:buNone/>
              <a:defRPr sz="700"/>
            </a:lvl8pPr>
            <a:lvl9pPr marL="2948806" indent="0">
              <a:buNone/>
              <a:defRPr sz="700"/>
            </a:lvl9pPr>
          </a:lstStyle>
          <a:p>
            <a:pPr lvl="0"/>
            <a:r>
              <a:rPr lang="nl-NL"/>
              <a:t>Klik om de modelstijlen te bewerken</a:t>
            </a:r>
          </a:p>
        </p:txBody>
      </p:sp>
      <p:sp>
        <p:nvSpPr>
          <p:cNvPr id="5" name="Tijdelijke aanduiding voor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36E1E-5DA8-44B4-845C-52514CD2158D}" type="datetimeFigureOut">
              <a:rPr lang="nl-NL" smtClean="0"/>
              <a:pPr/>
              <a:t>12-11-2024</a:t>
            </a:fld>
            <a:endParaRPr lang="nl-NL"/>
          </a:p>
        </p:txBody>
      </p:sp>
      <p:sp>
        <p:nvSpPr>
          <p:cNvPr id="6" name="Tijdelijke aanduiding voor voettekst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7" name="Tijdelijke aanduiding voor dianumm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E2A8F-01C1-4256-80B6-FDC4C5BFAE0C}" type="slidenum">
              <a:rPr lang="nl-NL" smtClean="0"/>
              <a:pPr/>
              <a:t>‹#›</a:t>
            </a:fld>
            <a:endParaRPr lang="nl-NL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en verticale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/>
              <a:t>Klik om de stijl te bewerken</a:t>
            </a:r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nl-NL"/>
              <a:t>Klik om de modelstijlen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4" name="Tijdelijke aanduiding voor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36E1E-5DA8-44B4-845C-52514CD2158D}" type="datetimeFigureOut">
              <a:rPr lang="nl-NL" smtClean="0"/>
              <a:pPr/>
              <a:t>12-11-2024</a:t>
            </a:fld>
            <a:endParaRPr lang="nl-NL"/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E2A8F-01C1-4256-80B6-FDC4C5BFAE0C}" type="slidenum">
              <a:rPr lang="nl-NL" smtClean="0"/>
              <a:pPr/>
              <a:t>‹#›</a:t>
            </a:fld>
            <a:endParaRPr lang="nl-NL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e titel en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e titel 1"/>
          <p:cNvSpPr>
            <a:spLocks noGrp="1"/>
          </p:cNvSpPr>
          <p:nvPr>
            <p:ph type="title" orient="vert"/>
          </p:nvPr>
        </p:nvSpPr>
        <p:spPr>
          <a:xfrm>
            <a:off x="5487670" y="213609"/>
            <a:ext cx="1703070" cy="4551186"/>
          </a:xfrm>
        </p:spPr>
        <p:txBody>
          <a:bodyPr vert="eaVert"/>
          <a:lstStyle/>
          <a:p>
            <a:r>
              <a:rPr lang="nl-NL"/>
              <a:t>Klik om de stijl te bewerken</a:t>
            </a:r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>
          <a:xfrm>
            <a:off x="378461" y="213609"/>
            <a:ext cx="4983057" cy="4551186"/>
          </a:xfrm>
        </p:spPr>
        <p:txBody>
          <a:bodyPr vert="eaVert"/>
          <a:lstStyle/>
          <a:p>
            <a:pPr lvl="0"/>
            <a:r>
              <a:rPr lang="nl-NL"/>
              <a:t>Klik om de modelstijlen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4" name="Tijdelijke aanduiding voor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36E1E-5DA8-44B4-845C-52514CD2158D}" type="datetimeFigureOut">
              <a:rPr lang="nl-NL" smtClean="0"/>
              <a:pPr/>
              <a:t>12-11-2024</a:t>
            </a:fld>
            <a:endParaRPr lang="nl-NL"/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E2A8F-01C1-4256-80B6-FDC4C5BFAE0C}" type="slidenum">
              <a:rPr lang="nl-NL" smtClean="0"/>
              <a:pPr/>
              <a:t>‹#›</a:t>
            </a:fld>
            <a:endParaRPr lang="nl-NL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.xml"/><Relationship Id="rId3" Type="http://schemas.openxmlformats.org/officeDocument/2006/relationships/slideLayout" Target="../slideLayouts/slideLayout7.xml"/><Relationship Id="rId7" Type="http://schemas.openxmlformats.org/officeDocument/2006/relationships/slideLayout" Target="../slideLayouts/slideLayout11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6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5.xml"/><Relationship Id="rId5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4.xml"/><Relationship Id="rId4" Type="http://schemas.openxmlformats.org/officeDocument/2006/relationships/slideLayout" Target="../slideLayouts/slideLayout8.xml"/><Relationship Id="rId9" Type="http://schemas.openxmlformats.org/officeDocument/2006/relationships/slideLayout" Target="../slideLayouts/slideLayout1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1" r:id="rId2"/>
    <p:sldLayoutId id="2147483665" r:id="rId3"/>
    <p:sldLayoutId id="2147483666" r:id="rId4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titel 1"/>
          <p:cNvSpPr>
            <a:spLocks noGrp="1"/>
          </p:cNvSpPr>
          <p:nvPr>
            <p:ph type="title"/>
          </p:nvPr>
        </p:nvSpPr>
        <p:spPr>
          <a:xfrm>
            <a:off x="378460" y="213607"/>
            <a:ext cx="6812280" cy="889000"/>
          </a:xfrm>
          <a:prstGeom prst="rect">
            <a:avLst/>
          </a:prstGeom>
        </p:spPr>
        <p:txBody>
          <a:bodyPr vert="horz" lIns="73728" tIns="36864" rIns="73728" bIns="36864" rtlCol="0" anchor="ctr">
            <a:normAutofit/>
          </a:bodyPr>
          <a:lstStyle/>
          <a:p>
            <a:r>
              <a:rPr lang="nl-NL"/>
              <a:t>Klik om de stijl te bewerken</a:t>
            </a:r>
          </a:p>
        </p:txBody>
      </p:sp>
      <p:sp>
        <p:nvSpPr>
          <p:cNvPr id="3" name="Tijdelijke aanduiding voor tekst 2"/>
          <p:cNvSpPr>
            <a:spLocks noGrp="1"/>
          </p:cNvSpPr>
          <p:nvPr>
            <p:ph type="body" idx="1"/>
          </p:nvPr>
        </p:nvSpPr>
        <p:spPr>
          <a:xfrm>
            <a:off x="378460" y="1244601"/>
            <a:ext cx="6812280" cy="3520193"/>
          </a:xfrm>
          <a:prstGeom prst="rect">
            <a:avLst/>
          </a:prstGeom>
        </p:spPr>
        <p:txBody>
          <a:bodyPr vert="horz" lIns="73728" tIns="36864" rIns="73728" bIns="36864" rtlCol="0">
            <a:normAutofit/>
          </a:bodyPr>
          <a:lstStyle/>
          <a:p>
            <a:pPr lvl="0"/>
            <a:r>
              <a:rPr lang="nl-NL"/>
              <a:t>Klik om de modelstijlen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4" name="Tijdelijke aanduiding voor datum 3"/>
          <p:cNvSpPr>
            <a:spLocks noGrp="1"/>
          </p:cNvSpPr>
          <p:nvPr>
            <p:ph type="dt" sz="half" idx="2"/>
          </p:nvPr>
        </p:nvSpPr>
        <p:spPr>
          <a:xfrm>
            <a:off x="378460" y="4943828"/>
            <a:ext cx="1766147" cy="283986"/>
          </a:xfrm>
          <a:prstGeom prst="rect">
            <a:avLst/>
          </a:prstGeom>
        </p:spPr>
        <p:txBody>
          <a:bodyPr vert="horz" lIns="73728" tIns="36864" rIns="73728" bIns="36864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636E1E-5DA8-44B4-845C-52514CD2158D}" type="datetimeFigureOut">
              <a:rPr lang="nl-NL" smtClean="0"/>
              <a:pPr/>
              <a:t>12-11-2024</a:t>
            </a:fld>
            <a:endParaRPr lang="nl-NL"/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3"/>
          </p:nvPr>
        </p:nvSpPr>
        <p:spPr>
          <a:xfrm>
            <a:off x="2586144" y="4943828"/>
            <a:ext cx="2396913" cy="283986"/>
          </a:xfrm>
          <a:prstGeom prst="rect">
            <a:avLst/>
          </a:prstGeom>
        </p:spPr>
        <p:txBody>
          <a:bodyPr vert="horz" lIns="73728" tIns="36864" rIns="73728" bIns="36864" rtlCol="0" anchor="ctr"/>
          <a:lstStyle>
            <a:lvl1pPr algn="ct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nl-NL"/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4"/>
          </p:nvPr>
        </p:nvSpPr>
        <p:spPr>
          <a:xfrm>
            <a:off x="5424593" y="4943828"/>
            <a:ext cx="1766147" cy="283986"/>
          </a:xfrm>
          <a:prstGeom prst="rect">
            <a:avLst/>
          </a:prstGeom>
        </p:spPr>
        <p:txBody>
          <a:bodyPr vert="horz" lIns="73728" tIns="36864" rIns="73728" bIns="36864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5E2A8F-01C1-4256-80B6-FDC4C5BFAE0C}" type="slidenum">
              <a:rPr lang="nl-NL" smtClean="0"/>
              <a:pPr/>
              <a:t>‹#›</a:t>
            </a:fld>
            <a:endParaRPr lang="nl-NL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  <p:sldLayoutId id="2147483655" r:id="rId2"/>
    <p:sldLayoutId id="2147483656" r:id="rId3"/>
    <p:sldLayoutId id="2147483657" r:id="rId4"/>
    <p:sldLayoutId id="2147483658" r:id="rId5"/>
    <p:sldLayoutId id="2147483659" r:id="rId6"/>
    <p:sldLayoutId id="2147483660" r:id="rId7"/>
    <p:sldLayoutId id="2147483661" r:id="rId8"/>
    <p:sldLayoutId id="2147483662" r:id="rId9"/>
    <p:sldLayoutId id="2147483663" r:id="rId10"/>
    <p:sldLayoutId id="2147483664" r:id="rId11"/>
  </p:sldLayoutIdLst>
  <p:txStyles>
    <p:titleStyle>
      <a:lvl1pPr algn="ctr" defTabSz="737281" rtl="0" eaLnBrk="1" latinLnBrk="0" hangingPunct="1">
        <a:spcBef>
          <a:spcPct val="0"/>
        </a:spcBef>
        <a:buNone/>
        <a:defRPr sz="35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6480" indent="-276480" algn="l" defTabSz="737281" rtl="0" eaLnBrk="1" latinLnBrk="0" hangingPunct="1">
        <a:spcBef>
          <a:spcPct val="20000"/>
        </a:spcBef>
        <a:buFont typeface="Arial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99041" indent="-230400" algn="l" defTabSz="737281" rtl="0" eaLnBrk="1" latinLnBrk="0" hangingPunct="1">
        <a:spcBef>
          <a:spcPct val="20000"/>
        </a:spcBef>
        <a:buFont typeface="Arial" pitchFamily="34" charset="0"/>
        <a:buChar char="–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921601" indent="-184320" algn="l" defTabSz="737281" rtl="0" eaLnBrk="1" latinLnBrk="0" hangingPunct="1">
        <a:spcBef>
          <a:spcPct val="20000"/>
        </a:spcBef>
        <a:buFont typeface="Arial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3pPr>
      <a:lvl4pPr marL="1290241" indent="-184320" algn="l" defTabSz="737281" rtl="0" eaLnBrk="1" latinLnBrk="0" hangingPunct="1">
        <a:spcBef>
          <a:spcPct val="20000"/>
        </a:spcBef>
        <a:buFont typeface="Arial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658882" indent="-184320" algn="l" defTabSz="737281" rtl="0" eaLnBrk="1" latinLnBrk="0" hangingPunct="1">
        <a:spcBef>
          <a:spcPct val="20000"/>
        </a:spcBef>
        <a:buFont typeface="Arial" pitchFamily="34" charset="0"/>
        <a:buChar char="»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27522" indent="-184320" algn="l" defTabSz="737281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96162" indent="-184320" algn="l" defTabSz="737281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64803" indent="-184320" algn="l" defTabSz="737281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33443" indent="-184320" algn="l" defTabSz="737281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nl-NL"/>
      </a:defPPr>
      <a:lvl1pPr marL="0" algn="l" defTabSz="737281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368640" algn="l" defTabSz="737281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2pPr>
      <a:lvl3pPr marL="737281" algn="l" defTabSz="737281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105921" algn="l" defTabSz="737281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474561" algn="l" defTabSz="737281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43202" algn="l" defTabSz="737281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11842" algn="l" defTabSz="737281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80483" algn="l" defTabSz="737281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49123" algn="l" defTabSz="737281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ckEP8KN2710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genius.com/17481097/Frank-zappa-cheepnis/Which-the-peasants-in-this-area-call-frunobulax-apparently-a-very-large-poodle-dog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nl.wikipedia.org/wiki/Rembrandt_van_Rijn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mkAfl2RmAZc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tiff"/><Relationship Id="rId1" Type="http://schemas.openxmlformats.org/officeDocument/2006/relationships/slideLayout" Target="../slideLayouts/slideLayout1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23.pn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23.png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vankemenade-act.nl/wp-content/uploads/2022/03/Patient-Tracer-at-Sister-Basilia-Centre.pdf" TargetMode="External"/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emf"/></Relationships>
</file>

<file path=ppt/slides/_rels/slide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30.png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8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965200" y="457200"/>
            <a:ext cx="1414473" cy="303018"/>
          </a:xfrm>
          <a:prstGeom prst="rect">
            <a:avLst/>
          </a:prstGeom>
        </p:spPr>
        <p:txBody>
          <a:bodyPr wrap="square" lIns="0" tIns="0" rIns="0" bIns="0" rtlCol="0">
            <a:noAutofit/>
          </a:bodyPr>
          <a:lstStyle/>
          <a:p>
            <a:pPr marL="12700">
              <a:lnSpc>
                <a:spcPts val="1820"/>
              </a:lnSpc>
              <a:spcBef>
                <a:spcPts val="91"/>
              </a:spcBef>
            </a:pPr>
            <a:r>
              <a:rPr sz="2250" b="1" spc="-44" baseline="2892">
                <a:solidFill>
                  <a:srgbClr val="00B3A9"/>
                </a:solidFill>
                <a:latin typeface="Lucida Sans Unicode"/>
                <a:cs typeface="Lucida Sans Unicode"/>
              </a:rPr>
              <a:t>va</a:t>
            </a:r>
            <a:r>
              <a:rPr sz="2250" b="1" spc="0" baseline="2892">
                <a:solidFill>
                  <a:srgbClr val="00B3A9"/>
                </a:solidFill>
                <a:latin typeface="Lucida Sans Unicode"/>
                <a:cs typeface="Lucida Sans Unicode"/>
              </a:rPr>
              <a:t>n</a:t>
            </a:r>
            <a:r>
              <a:rPr sz="2250" b="1" spc="117" baseline="2892">
                <a:solidFill>
                  <a:srgbClr val="00B3A9"/>
                </a:solidFill>
                <a:latin typeface="Lucida Sans Unicode"/>
                <a:cs typeface="Lucida Sans Unicode"/>
              </a:rPr>
              <a:t> </a:t>
            </a:r>
            <a:r>
              <a:rPr sz="2250" b="1" spc="-44" baseline="2892">
                <a:solidFill>
                  <a:srgbClr val="00B3A9"/>
                </a:solidFill>
                <a:latin typeface="Lucida Sans Unicode"/>
                <a:cs typeface="Lucida Sans Unicode"/>
              </a:rPr>
              <a:t>Kemenade</a:t>
            </a:r>
            <a:endParaRPr sz="1500">
              <a:latin typeface="Lucida Sans Unicode"/>
              <a:cs typeface="Lucida Sans Unicode"/>
            </a:endParaRPr>
          </a:p>
          <a:p>
            <a:pPr marL="411833" marR="26718">
              <a:lnSpc>
                <a:spcPts val="565"/>
              </a:lnSpc>
            </a:pPr>
            <a:r>
              <a:rPr sz="975" i="1" spc="0" baseline="6674" dirty="0">
                <a:solidFill>
                  <a:srgbClr val="00B3A9"/>
                </a:solidFill>
                <a:latin typeface="Lucida Sans Unicode"/>
                <a:cs typeface="Lucida Sans Unicode"/>
              </a:rPr>
              <a:t>Audit</a:t>
            </a:r>
            <a:r>
              <a:rPr sz="975" i="1" spc="-51" baseline="6674" dirty="0">
                <a:solidFill>
                  <a:srgbClr val="00B3A9"/>
                </a:solidFill>
                <a:latin typeface="Lucida Sans Unicode"/>
                <a:cs typeface="Lucida Sans Unicode"/>
              </a:rPr>
              <a:t> </a:t>
            </a:r>
            <a:r>
              <a:rPr sz="975" i="1" spc="0" baseline="6674">
                <a:solidFill>
                  <a:srgbClr val="00B3A9"/>
                </a:solidFill>
                <a:latin typeface="Lucida Sans Unicode"/>
                <a:cs typeface="Lucida Sans Unicode"/>
              </a:rPr>
              <a:t>Coaching</a:t>
            </a:r>
            <a:r>
              <a:rPr sz="975" i="1" spc="1" baseline="6674">
                <a:solidFill>
                  <a:srgbClr val="00B3A9"/>
                </a:solidFill>
                <a:latin typeface="Lucida Sans Unicode"/>
                <a:cs typeface="Lucida Sans Unicode"/>
              </a:rPr>
              <a:t> </a:t>
            </a:r>
            <a:r>
              <a:rPr sz="975" i="1" spc="0" baseline="6674">
                <a:solidFill>
                  <a:srgbClr val="00B3A9"/>
                </a:solidFill>
                <a:latin typeface="Lucida Sans Unicode"/>
                <a:cs typeface="Lucida Sans Unicode"/>
              </a:rPr>
              <a:t>Training</a:t>
            </a:r>
            <a:r>
              <a:rPr lang="nl-NL" sz="975" i="1" spc="0" baseline="6674" dirty="0">
                <a:solidFill>
                  <a:srgbClr val="00B3A9"/>
                </a:solidFill>
                <a:latin typeface="Lucida Sans Unicode"/>
                <a:cs typeface="Lucida Sans Unicode"/>
              </a:rPr>
              <a:t> </a:t>
            </a:r>
            <a:endParaRPr sz="650">
              <a:latin typeface="Lucida Sans Unicode"/>
              <a:cs typeface="Lucida Sans Unicode"/>
            </a:endParaRPr>
          </a:p>
        </p:txBody>
      </p:sp>
      <p:sp>
        <p:nvSpPr>
          <p:cNvPr id="3" name="Rechthoek 2"/>
          <p:cNvSpPr/>
          <p:nvPr/>
        </p:nvSpPr>
        <p:spPr>
          <a:xfrm>
            <a:off x="1604010" y="4419600"/>
            <a:ext cx="37846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 defTabSz="737281">
              <a:spcBef>
                <a:spcPct val="20000"/>
              </a:spcBef>
              <a:defRPr/>
            </a:pPr>
            <a:r>
              <a:rPr lang="nl-NL" b="1" dirty="0">
                <a:solidFill>
                  <a:schemeClr val="bg2">
                    <a:lumMod val="10000"/>
                  </a:schemeClr>
                </a:solidFill>
              </a:rPr>
              <a:t>November 15th 2024</a:t>
            </a:r>
          </a:p>
        </p:txBody>
      </p:sp>
      <p:sp>
        <p:nvSpPr>
          <p:cNvPr id="4" name="Ondertitel 2"/>
          <p:cNvSpPr txBox="1">
            <a:spLocks/>
          </p:cNvSpPr>
          <p:nvPr/>
        </p:nvSpPr>
        <p:spPr>
          <a:xfrm>
            <a:off x="1182669" y="2500311"/>
            <a:ext cx="5298440" cy="611192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nl-NL" sz="3200" b="1" i="1" u="none" strike="noStrike" kern="1200" cap="none" spc="0" normalizeH="0" baseline="0" noProof="0" dirty="0">
              <a:ln>
                <a:noFill/>
              </a:ln>
              <a:solidFill>
                <a:srgbClr val="00A7A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el 1"/>
          <p:cNvSpPr txBox="1">
            <a:spLocks/>
          </p:cNvSpPr>
          <p:nvPr/>
        </p:nvSpPr>
        <p:spPr>
          <a:xfrm>
            <a:off x="279400" y="1219200"/>
            <a:ext cx="6433820" cy="1143353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400" dirty="0">
                <a:solidFill>
                  <a:srgbClr val="00A7A2"/>
                </a:solidFill>
                <a:latin typeface="Calibri" pitchFamily="34" charset="0"/>
                <a:ea typeface="ヒラギノ角ゴ ProN W3" charset="-128"/>
                <a:cs typeface="+mj-cs"/>
                <a:sym typeface="Gill Sans" charset="0"/>
              </a:rPr>
              <a:t>Audit training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4400" b="0" i="0" u="none" strike="noStrike" kern="1200" cap="none" spc="0" normalizeH="0" baseline="0" noProof="0" dirty="0">
              <a:ln>
                <a:noFill/>
              </a:ln>
              <a:solidFill>
                <a:srgbClr val="00A7A2"/>
              </a:solidFill>
              <a:effectLst/>
              <a:uLnTx/>
              <a:uFillTx/>
              <a:latin typeface="Calibri" pitchFamily="34" charset="0"/>
              <a:ea typeface="ヒラギノ角ゴ ProN W3" charset="-128"/>
              <a:cs typeface="+mj-cs"/>
              <a:sym typeface="Gill Sans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400" dirty="0">
                <a:solidFill>
                  <a:srgbClr val="00A7A2"/>
                </a:solidFill>
                <a:latin typeface="Calibri" pitchFamily="34" charset="0"/>
                <a:ea typeface="ヒラギノ角ゴ ProN W3" charset="-128"/>
                <a:cs typeface="+mj-cs"/>
                <a:sym typeface="Gill Sans" charset="0"/>
              </a:rPr>
              <a:t>welcome</a:t>
            </a:r>
            <a:endParaRPr kumimoji="0" lang="en-US" sz="4400" b="0" i="0" u="none" strike="noStrike" kern="1200" cap="none" spc="0" normalizeH="0" baseline="0" noProof="0" dirty="0">
              <a:ln>
                <a:noFill/>
              </a:ln>
              <a:solidFill>
                <a:srgbClr val="00A7A2"/>
              </a:solidFill>
              <a:effectLst/>
              <a:uLnTx/>
              <a:uFillTx/>
              <a:latin typeface="Calibri" pitchFamily="34" charset="0"/>
              <a:ea typeface="ヒラギノ角ゴ ProN W3" charset="-128"/>
              <a:cs typeface="+mj-cs"/>
              <a:sym typeface="Gill Sans" charset="0"/>
            </a:endParaRPr>
          </a:p>
        </p:txBody>
      </p:sp>
      <p:pic>
        <p:nvPicPr>
          <p:cNvPr id="6" name="Budda Bar III CD01 Full.mp3" descr="Budda Bar III CD01 Full.mp3">
            <a:hlinkClick r:id="" action="ppaction://media"/>
            <a:extLst>
              <a:ext uri="{FF2B5EF4-FFF2-40B4-BE49-F238E27FC236}">
                <a16:creationId xmlns:a16="http://schemas.microsoft.com/office/drawing/2014/main" id="{E270D9B1-B9F3-6E44-DA29-F06E751A01C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232400" y="1618632"/>
            <a:ext cx="812800" cy="812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2142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489A6F-2D4D-B442-A5E3-17C2DB72E6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L" dirty="0">
                <a:solidFill>
                  <a:srgbClr val="0FCBC2"/>
                </a:solidFill>
              </a:rPr>
              <a:t>Participants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9116D8-DE06-C048-91AD-748FB46217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460" y="990600"/>
            <a:ext cx="6812280" cy="3520193"/>
          </a:xfrm>
        </p:spPr>
        <p:txBody>
          <a:bodyPr/>
          <a:lstStyle/>
          <a:p>
            <a:pPr marL="0" indent="0">
              <a:buNone/>
            </a:pPr>
            <a:r>
              <a:rPr lang="en-NL" dirty="0"/>
              <a:t>Name, function</a:t>
            </a:r>
          </a:p>
          <a:p>
            <a:pPr marL="0" indent="0">
              <a:buNone/>
            </a:pPr>
            <a:r>
              <a:rPr lang="en-NL" dirty="0"/>
              <a:t>Experience with auditing</a:t>
            </a:r>
          </a:p>
          <a:p>
            <a:pPr marL="0" indent="0">
              <a:buNone/>
            </a:pPr>
            <a:r>
              <a:rPr lang="en-NL" dirty="0"/>
              <a:t>Your main question for today???</a:t>
            </a:r>
          </a:p>
        </p:txBody>
      </p:sp>
    </p:spTree>
    <p:extLst>
      <p:ext uri="{BB962C8B-B14F-4D97-AF65-F5344CB8AC3E}">
        <p14:creationId xmlns:p14="http://schemas.microsoft.com/office/powerpoint/2010/main" val="26147861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C2DE06-12BD-B185-3E36-F6CA20371F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5653" y="304800"/>
            <a:ext cx="6812280" cy="889000"/>
          </a:xfrm>
        </p:spPr>
        <p:txBody>
          <a:bodyPr/>
          <a:lstStyle/>
          <a:p>
            <a:r>
              <a:rPr lang="en-GB" dirty="0" err="1"/>
              <a:t>Frunobulax</a:t>
            </a:r>
            <a:r>
              <a:rPr lang="en-GB" dirty="0"/>
              <a:t>: the artist and the auditor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F3F86B-7ADA-49C9-4594-C3D0954A1B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460" y="2209800"/>
            <a:ext cx="6812280" cy="2554994"/>
          </a:xfrm>
        </p:spPr>
        <p:txBody>
          <a:bodyPr/>
          <a:lstStyle/>
          <a:p>
            <a:r>
              <a:rPr lang="en-GB" dirty="0"/>
              <a:t>I need three volunteer artists and three auditors.</a:t>
            </a:r>
          </a:p>
          <a:p>
            <a:r>
              <a:rPr lang="en-GB" dirty="0"/>
              <a:t>The artists are requested to draw a “</a:t>
            </a:r>
            <a:r>
              <a:rPr lang="en-GB" dirty="0" err="1"/>
              <a:t>Frunobulax</a:t>
            </a:r>
            <a:r>
              <a:rPr lang="en-GB" dirty="0"/>
              <a:t>” in 5 minutes max.</a:t>
            </a:r>
          </a:p>
        </p:txBody>
      </p:sp>
    </p:spTree>
    <p:extLst>
      <p:ext uri="{BB962C8B-B14F-4D97-AF65-F5344CB8AC3E}">
        <p14:creationId xmlns:p14="http://schemas.microsoft.com/office/powerpoint/2010/main" val="16564000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E78D79-D812-747D-ADF7-1D61C3E0E5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Judgment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31E4AA-604A-15D4-8361-9613E701B4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three auditors judge the quality of each of the drawings on four criteria (on score sheet, 0-25):</a:t>
            </a:r>
          </a:p>
          <a:p>
            <a:pPr lvl="1"/>
            <a:r>
              <a:rPr lang="en-GB" dirty="0"/>
              <a:t>Technique</a:t>
            </a:r>
          </a:p>
          <a:p>
            <a:pPr lvl="1"/>
            <a:r>
              <a:rPr lang="en-GB" dirty="0"/>
              <a:t>Use of </a:t>
            </a:r>
            <a:r>
              <a:rPr lang="en-GB" dirty="0" err="1"/>
              <a:t>colors</a:t>
            </a:r>
            <a:endParaRPr lang="en-GB" dirty="0"/>
          </a:p>
          <a:p>
            <a:pPr lvl="1"/>
            <a:r>
              <a:rPr lang="en-GB" dirty="0"/>
              <a:t>Creativity</a:t>
            </a:r>
          </a:p>
          <a:p>
            <a:pPr lvl="1"/>
            <a:r>
              <a:rPr lang="en-GB" dirty="0"/>
              <a:t>Emotional value</a:t>
            </a:r>
          </a:p>
        </p:txBody>
      </p:sp>
    </p:spTree>
    <p:extLst>
      <p:ext uri="{BB962C8B-B14F-4D97-AF65-F5344CB8AC3E}">
        <p14:creationId xmlns:p14="http://schemas.microsoft.com/office/powerpoint/2010/main" val="9259570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B0131A-D38C-3A5B-C5E1-9FF7CF74FD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C7A749-1FFF-EEE4-AA53-F60D41F003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One by one the artists are audited by the three auditors. They present their total score for each and a account for it, based on the criteria.</a:t>
            </a:r>
          </a:p>
        </p:txBody>
      </p:sp>
    </p:spTree>
    <p:extLst>
      <p:ext uri="{BB962C8B-B14F-4D97-AF65-F5344CB8AC3E}">
        <p14:creationId xmlns:p14="http://schemas.microsoft.com/office/powerpoint/2010/main" val="18901229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D90549-20A7-C052-B6DF-C6284B971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5F8166-D7D5-4FF8-6D3A-0D027AC9B2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scoring</a:t>
            </a:r>
          </a:p>
          <a:p>
            <a:pPr lvl="1"/>
            <a:r>
              <a:rPr lang="en-GB" dirty="0"/>
              <a:t>Every auditor has his/her own view of the criteria; how can we handle the differences?</a:t>
            </a:r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117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46C99E-9953-D0C0-351C-41E8F80B9F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 aware of bias</a:t>
            </a:r>
          </a:p>
        </p:txBody>
      </p:sp>
      <p:pic>
        <p:nvPicPr>
          <p:cNvPr id="5" name="Content Placeholder 4" descr="A cartoon of a rhino painting&#10;&#10;Description automatically generated">
            <a:extLst>
              <a:ext uri="{FF2B5EF4-FFF2-40B4-BE49-F238E27FC236}">
                <a16:creationId xmlns:a16="http://schemas.microsoft.com/office/drawing/2014/main" id="{67DCCB23-DA37-D969-72F8-63D1A76B8AA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7600" y="914400"/>
            <a:ext cx="5486400" cy="4069724"/>
          </a:xfrm>
        </p:spPr>
      </p:pic>
    </p:spTree>
    <p:extLst>
      <p:ext uri="{BB962C8B-B14F-4D97-AF65-F5344CB8AC3E}">
        <p14:creationId xmlns:p14="http://schemas.microsoft.com/office/powerpoint/2010/main" val="701528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FCF00E-2189-D61E-7CB6-570EB6A3A1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878C81-73AD-EDDF-8F66-64D53509D9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280E8E-0658-D2BE-BC70-7F8B63E841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scoring</a:t>
            </a:r>
          </a:p>
          <a:p>
            <a:pPr lvl="1"/>
            <a:r>
              <a:rPr lang="en-GB" dirty="0"/>
              <a:t>Everybody is a genius.</a:t>
            </a:r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6446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A8393D-3F90-0301-0B70-61294AE5A2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Fair selection</a:t>
            </a:r>
          </a:p>
        </p:txBody>
      </p:sp>
      <p:pic>
        <p:nvPicPr>
          <p:cNvPr id="5" name="Content Placeholder 4" descr="A cartoon of a person and animals&#10;&#10;Description automatically generated">
            <a:extLst>
              <a:ext uri="{FF2B5EF4-FFF2-40B4-BE49-F238E27FC236}">
                <a16:creationId xmlns:a16="http://schemas.microsoft.com/office/drawing/2014/main" id="{F613F176-316F-DDE5-A63D-2386F6F219C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0552" y="1244600"/>
            <a:ext cx="3268096" cy="3519488"/>
          </a:xfrm>
        </p:spPr>
      </p:pic>
    </p:spTree>
    <p:extLst>
      <p:ext uri="{BB962C8B-B14F-4D97-AF65-F5344CB8AC3E}">
        <p14:creationId xmlns:p14="http://schemas.microsoft.com/office/powerpoint/2010/main" val="9935512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D6CCC1-FD52-84F5-00C9-28FE86E6FC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P.s.</a:t>
            </a:r>
            <a:r>
              <a:rPr lang="en-GB" dirty="0"/>
              <a:t> </a:t>
            </a:r>
            <a:r>
              <a:rPr lang="en-GB" dirty="0" err="1"/>
              <a:t>Frunobulax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D3B248-FF2F-E5CC-AA61-1E18AEE779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Frunobulax</a:t>
            </a:r>
            <a:r>
              <a:rPr lang="en-GB" dirty="0"/>
              <a:t> is mentioned</a:t>
            </a:r>
            <a:r>
              <a:rPr lang="en-GB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 in a song called </a:t>
            </a:r>
            <a:r>
              <a:rPr lang="en-GB" b="0" i="0" dirty="0">
                <a:solidFill>
                  <a:srgbClr val="202122"/>
                </a:solidFill>
                <a:effectLst/>
                <a:latin typeface="Arial" panose="020B0604020202020204" pitchFamily="34" charset="0"/>
                <a:hlinkClick r:id="rId2"/>
              </a:rPr>
              <a:t>“</a:t>
            </a:r>
            <a:r>
              <a:rPr lang="en-GB" b="0" i="0" dirty="0" err="1">
                <a:solidFill>
                  <a:srgbClr val="202122"/>
                </a:solidFill>
                <a:effectLst/>
                <a:latin typeface="Arial" panose="020B0604020202020204" pitchFamily="34" charset="0"/>
                <a:hlinkClick r:id="rId2"/>
              </a:rPr>
              <a:t>Cheepnis</a:t>
            </a:r>
            <a:r>
              <a:rPr lang="en-GB" b="0" i="0" dirty="0">
                <a:solidFill>
                  <a:srgbClr val="202122"/>
                </a:solidFill>
                <a:effectLst/>
                <a:latin typeface="Arial" panose="020B0604020202020204" pitchFamily="34" charset="0"/>
                <a:hlinkClick r:id="rId2"/>
              </a:rPr>
              <a:t>”</a:t>
            </a:r>
            <a:r>
              <a:rPr lang="en-GB" dirty="0">
                <a:solidFill>
                  <a:srgbClr val="202122"/>
                </a:solidFill>
                <a:latin typeface="Arial" panose="020B0604020202020204" pitchFamily="34" charset="0"/>
                <a:hlinkClick r:id="rId2"/>
              </a:rPr>
              <a:t> </a:t>
            </a:r>
            <a:r>
              <a:rPr lang="en-GB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about monster movies by Frank Zappa (American composer, 1940-1993). The monster is named after Zappa’s pet dog </a:t>
            </a:r>
            <a:r>
              <a:rPr lang="en-GB" b="0" i="0" dirty="0" err="1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Fruney</a:t>
            </a:r>
            <a:r>
              <a:rPr lang="en-GB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8708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B3F7C4-8068-3406-5784-662763107A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Zappa and dog (is it Dogess ?) Frank Zappa, Frank Vincent, Allman ...">
            <a:extLst>
              <a:ext uri="{FF2B5EF4-FFF2-40B4-BE49-F238E27FC236}">
                <a16:creationId xmlns:a16="http://schemas.microsoft.com/office/drawing/2014/main" id="{76ED2DA9-74AE-F4B4-E09B-B13BAC48903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34" y="1244600"/>
            <a:ext cx="3609731" cy="3519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51100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76A192-0F46-5F0F-4156-8C30CA8920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Lyrics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1C5F7A-68DA-F034-1D89-FBAD3362E9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Programme"/>
              </a:rPr>
              <a:t>Ladies and gentlemen</a:t>
            </a:r>
            <a:br>
              <a:rPr lang="en-GB" sz="2400" dirty="0"/>
            </a:br>
            <a:r>
              <a:rPr lang="en-GB" sz="2400" b="0" i="0" dirty="0">
                <a:solidFill>
                  <a:srgbClr val="000000"/>
                </a:solidFill>
                <a:effectLst/>
                <a:latin typeface="Programme"/>
              </a:rPr>
              <a:t>The monster, 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Programme"/>
                <a:hlinkClick r:id="rId2"/>
              </a:rPr>
              <a:t>which the peasants in this area call Frunobulax (apparently a very large poodle dog)</a:t>
            </a:r>
            <a:br>
              <a:rPr lang="en-GB" sz="2400" dirty="0"/>
            </a:br>
            <a:r>
              <a:rPr lang="en-GB" sz="2400" b="0" i="0" dirty="0">
                <a:solidFill>
                  <a:srgbClr val="000000"/>
                </a:solidFill>
                <a:effectLst/>
                <a:latin typeface="Programme"/>
              </a:rPr>
              <a:t>Has just been seen approaching the power plant</a:t>
            </a:r>
            <a:br>
              <a:rPr lang="en-GB" sz="2400" dirty="0"/>
            </a:br>
            <a:r>
              <a:rPr lang="en-GB" sz="2400" b="0" i="0" dirty="0">
                <a:solidFill>
                  <a:srgbClr val="000000"/>
                </a:solidFill>
                <a:effectLst/>
                <a:latin typeface="Programme"/>
              </a:rPr>
              <a:t>Bullets can't stop it</a:t>
            </a:r>
            <a:br>
              <a:rPr lang="en-GB" sz="2400" dirty="0"/>
            </a:br>
            <a:r>
              <a:rPr lang="en-GB" sz="2400" b="0" i="0" dirty="0">
                <a:solidFill>
                  <a:srgbClr val="000000"/>
                </a:solidFill>
                <a:effectLst/>
                <a:latin typeface="Programme"/>
              </a:rPr>
              <a:t>Rockets can't stop it</a:t>
            </a:r>
            <a:br>
              <a:rPr lang="en-GB" sz="2400" dirty="0"/>
            </a:br>
            <a:r>
              <a:rPr lang="en-GB" sz="2400" b="0" i="0" dirty="0">
                <a:solidFill>
                  <a:srgbClr val="000000"/>
                </a:solidFill>
                <a:effectLst/>
                <a:latin typeface="Programme"/>
              </a:rPr>
              <a:t>We may have to use nuclear force!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4248503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2A57ED-8FD9-B6BF-5139-206487A68F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Differences. Audit is…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B7A050-4DD8-8E6A-2146-25BE49E73A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Not judgment of an individual effort;</a:t>
            </a:r>
          </a:p>
          <a:p>
            <a:r>
              <a:rPr lang="en-GB" dirty="0"/>
              <a:t>Group work: audit team;</a:t>
            </a:r>
          </a:p>
          <a:p>
            <a:r>
              <a:rPr lang="en-GB" dirty="0"/>
              <a:t>……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71195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62FABD-AB58-5F5A-A1FD-A7F1F0D630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Similarities: Audit is…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28BC73-BB2E-FC34-FB69-626A0847E4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Outsider judgment about quality.</a:t>
            </a:r>
          </a:p>
          <a:p>
            <a:r>
              <a:rPr lang="en-GB" dirty="0"/>
              <a:t>Not objective; at its best intersubjective.</a:t>
            </a:r>
          </a:p>
          <a:p>
            <a:r>
              <a:rPr lang="en-GB" dirty="0"/>
              <a:t>Aimed at quality improvement.</a:t>
            </a:r>
          </a:p>
          <a:p>
            <a:r>
              <a:rPr lang="en-GB" dirty="0"/>
              <a:t>Based on criteria /  standards.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41588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>
                <a:solidFill>
                  <a:srgbClr val="00A7A2"/>
                </a:solidFill>
              </a:rPr>
              <a:t>AUDIT TRAINING PART ONE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>
          <a:xfrm>
            <a:off x="355600" y="1095981"/>
            <a:ext cx="6835140" cy="3933219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>
                <a:solidFill>
                  <a:srgbClr val="00A7A2"/>
                </a:solidFill>
              </a:rPr>
              <a:t>	1. What is an audit?</a:t>
            </a:r>
          </a:p>
          <a:p>
            <a:pPr marL="0" indent="0">
              <a:buNone/>
            </a:pPr>
            <a:r>
              <a:rPr lang="en-GB" sz="2800" dirty="0">
                <a:solidFill>
                  <a:srgbClr val="00A7A2"/>
                </a:solidFill>
              </a:rPr>
              <a:t>	2. Audit process</a:t>
            </a:r>
          </a:p>
          <a:p>
            <a:pPr marL="0" indent="0">
              <a:buNone/>
            </a:pPr>
            <a:r>
              <a:rPr lang="en-GB" sz="2800" dirty="0">
                <a:solidFill>
                  <a:srgbClr val="00A7A2"/>
                </a:solidFill>
              </a:rPr>
              <a:t>	including 2.4. Conducting the audit</a:t>
            </a:r>
          </a:p>
          <a:p>
            <a:pPr marL="0" indent="0">
              <a:buNone/>
            </a:pPr>
            <a:r>
              <a:rPr lang="en-GB" sz="2800" dirty="0">
                <a:solidFill>
                  <a:srgbClr val="00A7A2"/>
                </a:solidFill>
              </a:rPr>
              <a:t>	</a:t>
            </a:r>
            <a:r>
              <a:rPr lang="en-NL" sz="1800" dirty="0">
                <a:solidFill>
                  <a:srgbClr val="00A7A2"/>
                </a:solidFill>
              </a:rPr>
              <a:t>2.4.1. audit process standardwise; documents, interviews, 	observation</a:t>
            </a:r>
          </a:p>
          <a:p>
            <a:pPr marL="0" indent="0">
              <a:buNone/>
            </a:pPr>
            <a:r>
              <a:rPr lang="en-NL" sz="1800" dirty="0">
                <a:solidFill>
                  <a:srgbClr val="00A7A2"/>
                </a:solidFill>
              </a:rPr>
              <a:t>	2.4.2. tracer: client centred</a:t>
            </a:r>
          </a:p>
          <a:p>
            <a:pPr marL="0" indent="0">
              <a:buNone/>
            </a:pPr>
            <a:r>
              <a:rPr lang="en-NL" sz="1800" dirty="0">
                <a:solidFill>
                  <a:srgbClr val="00A7A2"/>
                </a:solidFill>
              </a:rPr>
              <a:t>	2.4.3. audit skills	</a:t>
            </a:r>
          </a:p>
          <a:p>
            <a:pPr marL="0" indent="0">
              <a:buNone/>
            </a:pPr>
            <a:r>
              <a:rPr lang="en-NL" sz="1800" dirty="0">
                <a:solidFill>
                  <a:srgbClr val="00A7A2"/>
                </a:solidFill>
              </a:rPr>
              <a:t>	2.4.4. The atmosphere</a:t>
            </a:r>
          </a:p>
          <a:p>
            <a:pPr marL="0" indent="0">
              <a:buNone/>
            </a:pPr>
            <a:r>
              <a:rPr lang="en-NL" sz="1800" dirty="0">
                <a:solidFill>
                  <a:srgbClr val="00A7A2"/>
                </a:solidFill>
              </a:rPr>
              <a:t>	2.4.5. Tips for auditing</a:t>
            </a:r>
          </a:p>
          <a:p>
            <a:pPr marL="0" indent="0">
              <a:buNone/>
            </a:pPr>
            <a:r>
              <a:rPr lang="en-NL" sz="1800" dirty="0">
                <a:solidFill>
                  <a:srgbClr val="00A7A2"/>
                </a:solidFill>
              </a:rPr>
              <a:t>	2.4.6. Reporting</a:t>
            </a:r>
          </a:p>
          <a:p>
            <a:pPr marL="0" indent="0">
              <a:buNone/>
            </a:pPr>
            <a:endParaRPr lang="en-GB" sz="2800" dirty="0">
              <a:solidFill>
                <a:srgbClr val="00A7A2"/>
              </a:solidFill>
            </a:endParaRPr>
          </a:p>
          <a:p>
            <a:pPr marL="514350" indent="-514350">
              <a:buAutoNum type="arabicPeriod"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804523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0EAB9C-3B09-C373-3E51-1CBA90A481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L" dirty="0">
                <a:solidFill>
                  <a:srgbClr val="00A7A2"/>
                </a:solidFill>
              </a:rPr>
              <a:t>1. What is an audit?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835A94-4876-3DC3-8FC8-CD4AC722A5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122379219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4D893EE4-529F-B949-8A2F-89DE643C0E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3131" y="28470"/>
            <a:ext cx="5722937" cy="551854"/>
          </a:xfrm>
        </p:spPr>
        <p:txBody>
          <a:bodyPr/>
          <a:lstStyle/>
          <a:p>
            <a:pPr>
              <a:defRPr/>
            </a:pPr>
            <a:r>
              <a:rPr lang="nl-NL" dirty="0">
                <a:solidFill>
                  <a:srgbClr val="0FCBC2"/>
                </a:solidFill>
                <a:sym typeface="Gill Sans" charset="0"/>
              </a:rPr>
              <a:t>De staalmeesters</a:t>
            </a:r>
          </a:p>
        </p:txBody>
      </p:sp>
      <p:pic>
        <p:nvPicPr>
          <p:cNvPr id="3074" name="Afbeelding 5">
            <a:extLst>
              <a:ext uri="{FF2B5EF4-FFF2-40B4-BE49-F238E27FC236}">
                <a16:creationId xmlns:a16="http://schemas.microsoft.com/office/drawing/2014/main" id="{E4572D41-A88A-1046-A5C1-7D6CE9A5EA4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8051" y="914400"/>
            <a:ext cx="5633097" cy="4257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467013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nl-NL" dirty="0"/>
          </a:p>
        </p:txBody>
      </p:sp>
      <p:sp>
        <p:nvSpPr>
          <p:cNvPr id="4" name="Rechthoek 3"/>
          <p:cNvSpPr/>
          <p:nvPr/>
        </p:nvSpPr>
        <p:spPr>
          <a:xfrm>
            <a:off x="584200" y="1651338"/>
            <a:ext cx="624840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nl-NL" b="1" i="1" dirty="0"/>
              <a:t>De staalmeesters</a:t>
            </a:r>
            <a:r>
              <a:rPr lang="nl-NL" dirty="0"/>
              <a:t> is the </a:t>
            </a:r>
            <a:r>
              <a:rPr lang="nl-NL" dirty="0" err="1"/>
              <a:t>regular</a:t>
            </a:r>
            <a:r>
              <a:rPr lang="nl-NL" dirty="0"/>
              <a:t> name of the </a:t>
            </a:r>
            <a:r>
              <a:rPr lang="nl-NL" dirty="0" err="1"/>
              <a:t>painting</a:t>
            </a:r>
            <a:r>
              <a:rPr lang="nl-NL" dirty="0"/>
              <a:t> </a:t>
            </a:r>
            <a:r>
              <a:rPr lang="nl-NL" i="1" dirty="0"/>
              <a:t>De waardijns van het Amsterdamse lakenbereidersgilde</a:t>
            </a:r>
            <a:r>
              <a:rPr lang="nl-NL" dirty="0"/>
              <a:t>. It was </a:t>
            </a:r>
            <a:r>
              <a:rPr lang="nl-NL" dirty="0" err="1"/>
              <a:t>produced</a:t>
            </a:r>
            <a:r>
              <a:rPr lang="nl-NL" dirty="0"/>
              <a:t> in 1662 </a:t>
            </a:r>
            <a:r>
              <a:rPr lang="nl-NL" dirty="0" err="1"/>
              <a:t>by</a:t>
            </a:r>
            <a:r>
              <a:rPr lang="nl-NL" dirty="0"/>
              <a:t> </a:t>
            </a:r>
            <a:r>
              <a:rPr lang="nl-NL" dirty="0">
                <a:hlinkClick r:id="rId2"/>
              </a:rPr>
              <a:t>Rembrandt van Rijn.</a:t>
            </a:r>
            <a:endParaRPr lang="nl-NL" dirty="0"/>
          </a:p>
          <a:p>
            <a:endParaRPr lang="nl-NL" dirty="0"/>
          </a:p>
          <a:p>
            <a:endParaRPr lang="nl-NL" dirty="0"/>
          </a:p>
        </p:txBody>
      </p:sp>
      <p:sp>
        <p:nvSpPr>
          <p:cNvPr id="5" name="Rechthoek 4"/>
          <p:cNvSpPr/>
          <p:nvPr/>
        </p:nvSpPr>
        <p:spPr>
          <a:xfrm>
            <a:off x="660400" y="3048000"/>
            <a:ext cx="6096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nl-NL" dirty="0"/>
              <a:t>It was </a:t>
            </a:r>
            <a:r>
              <a:rPr lang="nl-NL" dirty="0" err="1"/>
              <a:t>meant</a:t>
            </a:r>
            <a:r>
              <a:rPr lang="nl-NL" dirty="0"/>
              <a:t> </a:t>
            </a:r>
            <a:r>
              <a:rPr lang="nl-NL" dirty="0" err="1"/>
              <a:t>for</a:t>
            </a:r>
            <a:r>
              <a:rPr lang="nl-NL" dirty="0"/>
              <a:t> the building </a:t>
            </a:r>
            <a:r>
              <a:rPr lang="nl-NL" dirty="0" err="1"/>
              <a:t>where</a:t>
            </a:r>
            <a:r>
              <a:rPr lang="nl-NL" dirty="0"/>
              <a:t> these </a:t>
            </a:r>
            <a:r>
              <a:rPr lang="nl-NL" dirty="0" err="1"/>
              <a:t>people</a:t>
            </a:r>
            <a:r>
              <a:rPr lang="nl-NL" dirty="0"/>
              <a:t> </a:t>
            </a:r>
            <a:r>
              <a:rPr lang="nl-NL" dirty="0" err="1"/>
              <a:t>audited</a:t>
            </a:r>
            <a:r>
              <a:rPr lang="nl-NL" dirty="0"/>
              <a:t> the </a:t>
            </a:r>
            <a:r>
              <a:rPr lang="nl-NL" dirty="0" err="1"/>
              <a:t>quality</a:t>
            </a:r>
            <a:r>
              <a:rPr lang="nl-NL" dirty="0"/>
              <a:t> </a:t>
            </a:r>
            <a:r>
              <a:rPr lang="nl-NL" dirty="0" err="1"/>
              <a:t>and</a:t>
            </a:r>
            <a:r>
              <a:rPr lang="nl-NL" dirty="0"/>
              <a:t> </a:t>
            </a:r>
            <a:r>
              <a:rPr lang="nl-NL" dirty="0" err="1"/>
              <a:t>color</a:t>
            </a:r>
            <a:r>
              <a:rPr lang="nl-NL" dirty="0"/>
              <a:t> of the </a:t>
            </a:r>
            <a:r>
              <a:rPr lang="nl-NL" dirty="0" err="1"/>
              <a:t>cloth</a:t>
            </a:r>
            <a:r>
              <a:rPr lang="nl-NL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00301169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D7E571-AEA8-A435-2E16-444A8E4AFE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A7A2"/>
                </a:solidFill>
              </a:rPr>
              <a:t>What it is not….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D1208A-BCF2-C6E5-3F44-2A7F8F143B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1200" dirty="0"/>
          </a:p>
          <a:p>
            <a:pPr marL="0" indent="0">
              <a:buNone/>
            </a:pPr>
            <a:r>
              <a:rPr lang="en-GB" sz="1200" dirty="0">
                <a:hlinkClick r:id="rId2"/>
              </a:rPr>
              <a:t>What IT IS NOT</a:t>
            </a:r>
            <a:endParaRPr lang="en-GB" sz="1200" dirty="0"/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r>
              <a:rPr lang="en-GB" sz="1200" dirty="0"/>
              <a:t>https://</a:t>
            </a:r>
            <a:r>
              <a:rPr lang="en-GB" sz="1200" dirty="0" err="1"/>
              <a:t>www.youtube.com</a:t>
            </a:r>
            <a:r>
              <a:rPr lang="en-GB" sz="1200" dirty="0"/>
              <a:t>/</a:t>
            </a:r>
            <a:r>
              <a:rPr lang="en-GB" sz="1200" dirty="0" err="1"/>
              <a:t>watch?v</a:t>
            </a:r>
            <a:r>
              <a:rPr lang="en-GB" sz="1200" dirty="0"/>
              <a:t>=mkAfl2RmAZc</a:t>
            </a:r>
          </a:p>
        </p:txBody>
      </p:sp>
    </p:spTree>
    <p:extLst>
      <p:ext uri="{BB962C8B-B14F-4D97-AF65-F5344CB8AC3E}">
        <p14:creationId xmlns:p14="http://schemas.microsoft.com/office/powerpoint/2010/main" val="4840997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Rectangle 2">
            <a:extLst>
              <a:ext uri="{FF2B5EF4-FFF2-40B4-BE49-F238E27FC236}">
                <a16:creationId xmlns:a16="http://schemas.microsoft.com/office/drawing/2014/main" id="{32809629-7636-104A-94D0-29B67303D6C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23749" y="896408"/>
            <a:ext cx="5722937" cy="63217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nl-NL" altLang="en-NL" sz="3600" dirty="0" err="1">
                <a:solidFill>
                  <a:srgbClr val="00A7A2"/>
                </a:solidFill>
              </a:rPr>
              <a:t>What</a:t>
            </a:r>
            <a:r>
              <a:rPr lang="nl-NL" altLang="en-NL" sz="3600" dirty="0">
                <a:solidFill>
                  <a:srgbClr val="00A7A2"/>
                </a:solidFill>
              </a:rPr>
              <a:t> is </a:t>
            </a:r>
            <a:r>
              <a:rPr lang="nl-NL" altLang="en-NL" sz="3600" dirty="0" err="1">
                <a:solidFill>
                  <a:srgbClr val="00A7A2"/>
                </a:solidFill>
              </a:rPr>
              <a:t>an</a:t>
            </a:r>
            <a:r>
              <a:rPr lang="nl-NL" altLang="en-NL" sz="3600" dirty="0">
                <a:solidFill>
                  <a:srgbClr val="00A7A2"/>
                </a:solidFill>
              </a:rPr>
              <a:t> audit?</a:t>
            </a:r>
          </a:p>
        </p:txBody>
      </p:sp>
      <p:sp>
        <p:nvSpPr>
          <p:cNvPr id="5122" name="Rectangle 3">
            <a:extLst>
              <a:ext uri="{FF2B5EF4-FFF2-40B4-BE49-F238E27FC236}">
                <a16:creationId xmlns:a16="http://schemas.microsoft.com/office/drawing/2014/main" id="{15F2F6C2-852D-1443-AB64-C3EEDB0998D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12800" y="1447800"/>
            <a:ext cx="5722937" cy="618596"/>
          </a:xfrm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pPr>
              <a:buFontTx/>
              <a:buNone/>
              <a:defRPr/>
            </a:pPr>
            <a:endParaRPr lang="en-US" sz="1945" dirty="0">
              <a:cs typeface="Times New Roman" charset="0"/>
              <a:sym typeface="Gill Sans" charset="0"/>
            </a:endParaRPr>
          </a:p>
          <a:p>
            <a:pPr>
              <a:buFontTx/>
              <a:buNone/>
              <a:defRPr/>
            </a:pPr>
            <a:r>
              <a:rPr lang="en-US" sz="1945" b="1" dirty="0">
                <a:cs typeface="Times New Roman" charset="0"/>
                <a:sym typeface="Gill Sans" charset="0"/>
              </a:rPr>
              <a:t>ISO 19011:2002</a:t>
            </a:r>
          </a:p>
          <a:p>
            <a:pPr>
              <a:buFontTx/>
              <a:buNone/>
              <a:defRPr/>
            </a:pPr>
            <a:r>
              <a:rPr lang="en-US" sz="1945" b="1" dirty="0">
                <a:cs typeface="Times New Roman" charset="0"/>
                <a:sym typeface="Gill Sans" charset="0"/>
              </a:rPr>
              <a:t>audit = systematic, independent and documented</a:t>
            </a:r>
          </a:p>
          <a:p>
            <a:pPr>
              <a:buFontTx/>
              <a:buNone/>
              <a:defRPr/>
            </a:pPr>
            <a:r>
              <a:rPr lang="en-US" sz="1945" b="1" dirty="0">
                <a:cs typeface="Times New Roman" charset="0"/>
                <a:sym typeface="Gill Sans" charset="0"/>
              </a:rPr>
              <a:t>process for obtaining audit evidence and evaluating it</a:t>
            </a:r>
          </a:p>
          <a:p>
            <a:pPr>
              <a:buFontTx/>
              <a:buNone/>
              <a:defRPr/>
            </a:pPr>
            <a:r>
              <a:rPr lang="en-US" sz="1945" b="1" dirty="0">
                <a:cs typeface="Times New Roman" charset="0"/>
                <a:sym typeface="Gill Sans" charset="0"/>
              </a:rPr>
              <a:t>objectively to determine the extent to which the audit</a:t>
            </a:r>
          </a:p>
          <a:p>
            <a:pPr>
              <a:buFontTx/>
              <a:buNone/>
              <a:defRPr/>
            </a:pPr>
            <a:r>
              <a:rPr lang="en-US" sz="1945" b="1" dirty="0">
                <a:cs typeface="Times New Roman" charset="0"/>
                <a:sym typeface="Gill Sans" charset="0"/>
              </a:rPr>
              <a:t>criteria are fulfilled </a:t>
            </a:r>
            <a:r>
              <a:rPr lang="en-US" sz="1945" b="1" spc="39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cs typeface="Times New Roman" charset="0"/>
                <a:sym typeface="Gill Sans" charset="0"/>
              </a:rPr>
              <a:t>(or standards are met)</a:t>
            </a:r>
            <a:r>
              <a:rPr lang="en-US" sz="1945" b="1" dirty="0">
                <a:cs typeface="Times New Roman" charset="0"/>
                <a:sym typeface="Gill Sans" charset="0"/>
              </a:rPr>
              <a:t>.</a:t>
            </a:r>
          </a:p>
          <a:p>
            <a:pPr>
              <a:buFontTx/>
              <a:buNone/>
              <a:defRPr/>
            </a:pPr>
            <a:endParaRPr lang="en-US" sz="1945" b="1" dirty="0">
              <a:cs typeface="Times New Roman" charset="0"/>
              <a:sym typeface="Gill Sans" charset="0"/>
            </a:endParaRPr>
          </a:p>
          <a:p>
            <a:pPr>
              <a:buFontTx/>
              <a:buNone/>
              <a:defRPr/>
            </a:pPr>
            <a:r>
              <a:rPr lang="en-US" sz="1945" b="1" dirty="0">
                <a:cs typeface="Times New Roman" charset="0"/>
                <a:sym typeface="Gill Sans" charset="0"/>
              </a:rPr>
              <a:t>Aim: improvement &amp; commitment to quality</a:t>
            </a:r>
            <a:endParaRPr lang="nl-NL" sz="1945" b="1" dirty="0">
              <a:cs typeface="Times New Roman" charset="0"/>
              <a:sym typeface="Gill Sans" charset="0"/>
            </a:endParaRPr>
          </a:p>
          <a:p>
            <a:pPr>
              <a:defRPr/>
            </a:pPr>
            <a:endParaRPr lang="nl-NL" sz="1945" dirty="0">
              <a:sym typeface="Gill San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292981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Rectangle 2">
            <a:extLst>
              <a:ext uri="{FF2B5EF4-FFF2-40B4-BE49-F238E27FC236}">
                <a16:creationId xmlns:a16="http://schemas.microsoft.com/office/drawing/2014/main" id="{32809629-7636-104A-94D0-29B67303D6C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176526"/>
            <a:ext cx="5722937" cy="63217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nl-NL" altLang="en-NL" sz="3600" dirty="0" err="1">
                <a:solidFill>
                  <a:srgbClr val="00A7A2"/>
                </a:solidFill>
              </a:rPr>
              <a:t>What</a:t>
            </a:r>
            <a:r>
              <a:rPr lang="nl-NL" altLang="en-NL" sz="3600" dirty="0">
                <a:solidFill>
                  <a:srgbClr val="00A7A2"/>
                </a:solidFill>
              </a:rPr>
              <a:t> is </a:t>
            </a:r>
            <a:r>
              <a:rPr lang="nl-NL" altLang="en-NL" sz="3600" dirty="0" err="1">
                <a:solidFill>
                  <a:srgbClr val="00A7A2"/>
                </a:solidFill>
              </a:rPr>
              <a:t>an</a:t>
            </a:r>
            <a:r>
              <a:rPr lang="nl-NL" altLang="en-NL" sz="3600" dirty="0">
                <a:solidFill>
                  <a:srgbClr val="00A7A2"/>
                </a:solidFill>
              </a:rPr>
              <a:t> audit?</a:t>
            </a:r>
          </a:p>
        </p:txBody>
      </p:sp>
      <p:sp>
        <p:nvSpPr>
          <p:cNvPr id="5122" name="Rectangle 3">
            <a:extLst>
              <a:ext uri="{FF2B5EF4-FFF2-40B4-BE49-F238E27FC236}">
                <a16:creationId xmlns:a16="http://schemas.microsoft.com/office/drawing/2014/main" id="{15F2F6C2-852D-1443-AB64-C3EEDB0998D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79400" y="1042674"/>
            <a:ext cx="5722937" cy="4114800"/>
          </a:xfrm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pPr>
              <a:buFontTx/>
              <a:buNone/>
              <a:defRPr/>
            </a:pPr>
            <a:r>
              <a:rPr lang="en-US" sz="1945" dirty="0">
                <a:cs typeface="Times New Roman" charset="0"/>
                <a:sym typeface="Gill Sans" charset="0"/>
              </a:rPr>
              <a:t>Different sorts</a:t>
            </a:r>
          </a:p>
          <a:p>
            <a:pPr>
              <a:buFontTx/>
              <a:buNone/>
              <a:defRPr/>
            </a:pPr>
            <a:r>
              <a:rPr lang="en-US" sz="1945" dirty="0">
                <a:cs typeface="Times New Roman" charset="0"/>
                <a:sym typeface="Gill Sans" charset="0"/>
              </a:rPr>
              <a:t>	Financial audit ; </a:t>
            </a:r>
          </a:p>
          <a:p>
            <a:pPr>
              <a:buFontTx/>
              <a:buNone/>
              <a:defRPr/>
            </a:pPr>
            <a:r>
              <a:rPr lang="en-US" sz="1945" dirty="0">
                <a:cs typeface="Times New Roman" charset="0"/>
                <a:sym typeface="Gill Sans" charset="0"/>
              </a:rPr>
              <a:t>	ISO = process audit; </a:t>
            </a:r>
          </a:p>
          <a:p>
            <a:pPr>
              <a:buNone/>
              <a:defRPr/>
            </a:pPr>
            <a:r>
              <a:rPr lang="en-US" sz="1945" dirty="0">
                <a:cs typeface="Times New Roman" charset="0"/>
                <a:sym typeface="Gill Sans" charset="0"/>
              </a:rPr>
              <a:t>	Meeting standards (JCI assessment);</a:t>
            </a:r>
          </a:p>
          <a:p>
            <a:pPr>
              <a:buFontTx/>
              <a:buNone/>
              <a:defRPr/>
            </a:pPr>
            <a:r>
              <a:rPr lang="en-US" sz="1945" dirty="0">
                <a:cs typeface="Times New Roman" charset="0"/>
                <a:sym typeface="Gill Sans" charset="0"/>
              </a:rPr>
              <a:t>	Appreciative inquiry (</a:t>
            </a:r>
            <a:r>
              <a:rPr lang="en-US" sz="1945" dirty="0" err="1">
                <a:cs typeface="Times New Roman" charset="0"/>
                <a:sym typeface="Gill Sans" charset="0"/>
              </a:rPr>
              <a:t>cfr</a:t>
            </a:r>
            <a:r>
              <a:rPr lang="en-US" sz="1945" dirty="0">
                <a:cs typeface="Times New Roman" charset="0"/>
                <a:sym typeface="Gill Sans" charset="0"/>
              </a:rPr>
              <a:t>. pearls); </a:t>
            </a:r>
          </a:p>
          <a:p>
            <a:pPr>
              <a:buNone/>
              <a:defRPr/>
            </a:pPr>
            <a:r>
              <a:rPr lang="en-US" sz="1945" dirty="0">
                <a:cs typeface="Times New Roman" charset="0"/>
                <a:sym typeface="Gill Sans" charset="0"/>
              </a:rPr>
              <a:t>	</a:t>
            </a:r>
          </a:p>
          <a:p>
            <a:pPr>
              <a:buFontTx/>
              <a:buNone/>
              <a:defRPr/>
            </a:pPr>
            <a:r>
              <a:rPr lang="en-US" sz="1945" b="1" dirty="0">
                <a:cs typeface="Times New Roman" charset="0"/>
                <a:sym typeface="Gill Sans" charset="0"/>
              </a:rPr>
              <a:t>Internal versus external</a:t>
            </a:r>
          </a:p>
          <a:p>
            <a:pPr>
              <a:buFontTx/>
              <a:buNone/>
              <a:defRPr/>
            </a:pPr>
            <a:endParaRPr lang="en-US" sz="1945" b="1" dirty="0">
              <a:cs typeface="Times New Roman" charset="0"/>
              <a:sym typeface="Gill Sans" charset="0"/>
            </a:endParaRPr>
          </a:p>
          <a:p>
            <a:pPr>
              <a:buFontTx/>
              <a:buNone/>
              <a:defRPr/>
            </a:pPr>
            <a:endParaRPr lang="en-US" sz="1945" b="1" dirty="0">
              <a:cs typeface="Times New Roman" charset="0"/>
              <a:sym typeface="Gill Sans" charset="0"/>
            </a:endParaRPr>
          </a:p>
          <a:p>
            <a:pPr>
              <a:defRPr/>
            </a:pPr>
            <a:endParaRPr lang="nl-NL" sz="1945" dirty="0">
              <a:sym typeface="Gill Sans" charset="0"/>
            </a:endParaRPr>
          </a:p>
        </p:txBody>
      </p:sp>
      <p:pic>
        <p:nvPicPr>
          <p:cNvPr id="3" name="Picture 2" descr="Text&#10;&#10;Description automatically generated with low confidence">
            <a:extLst>
              <a:ext uri="{FF2B5EF4-FFF2-40B4-BE49-F238E27FC236}">
                <a16:creationId xmlns:a16="http://schemas.microsoft.com/office/drawing/2014/main" id="{8BCB3091-7D10-7B84-778B-7AAFB2B098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287837" y="1571625"/>
            <a:ext cx="3429000" cy="2571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9773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D35B62-925B-5A97-DFC2-20D834B98A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2">
            <a:extLst>
              <a:ext uri="{FF2B5EF4-FFF2-40B4-BE49-F238E27FC236}">
                <a16:creationId xmlns:a16="http://schemas.microsoft.com/office/drawing/2014/main" id="{E731BA4C-65CB-A672-44A5-BAC7B6C7CA3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23749" y="896408"/>
            <a:ext cx="5722937" cy="63217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nl-NL" altLang="en-US" sz="3422" dirty="0" err="1">
                <a:solidFill>
                  <a:srgbClr val="0FCBC2"/>
                </a:solidFill>
              </a:rPr>
              <a:t>Objectives</a:t>
            </a:r>
            <a:r>
              <a:rPr lang="nl-NL" altLang="en-US" sz="3422" dirty="0">
                <a:solidFill>
                  <a:srgbClr val="0FCBC2"/>
                </a:solidFill>
              </a:rPr>
              <a:t> of audit</a:t>
            </a:r>
          </a:p>
        </p:txBody>
      </p:sp>
      <p:sp>
        <p:nvSpPr>
          <p:cNvPr id="8194" name="Rectangle 3">
            <a:extLst>
              <a:ext uri="{FF2B5EF4-FFF2-40B4-BE49-F238E27FC236}">
                <a16:creationId xmlns:a16="http://schemas.microsoft.com/office/drawing/2014/main" id="{21D95A76-70B8-DC16-7AD4-F6331A713DE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12800" y="2286000"/>
            <a:ext cx="5722937" cy="618596"/>
          </a:xfrm>
        </p:spPr>
        <p:txBody>
          <a:bodyPr/>
          <a:lstStyle/>
          <a:p>
            <a:pPr algn="ctr">
              <a:buFontTx/>
              <a:buNone/>
            </a:pPr>
            <a:r>
              <a:rPr lang="nl-NL" altLang="en-US" sz="1945" dirty="0" err="1"/>
              <a:t>Continuous</a:t>
            </a:r>
            <a:r>
              <a:rPr lang="nl-NL" altLang="en-US" sz="1945" dirty="0"/>
              <a:t> </a:t>
            </a:r>
            <a:r>
              <a:rPr lang="nl-NL" altLang="en-US" sz="1945" dirty="0" err="1"/>
              <a:t>improvement</a:t>
            </a:r>
            <a:r>
              <a:rPr lang="nl-NL" altLang="en-US" sz="1945" dirty="0"/>
              <a:t> (</a:t>
            </a:r>
            <a:r>
              <a:rPr lang="nl-NL" altLang="en-US" sz="1945" dirty="0" err="1"/>
              <a:t>effectivity</a:t>
            </a:r>
            <a:r>
              <a:rPr lang="nl-NL" altLang="en-US" sz="1945" dirty="0"/>
              <a:t> audit):</a:t>
            </a:r>
          </a:p>
          <a:p>
            <a:pPr algn="ctr">
              <a:buFontTx/>
              <a:buNone/>
            </a:pPr>
            <a:endParaRPr lang="nl-NL" altLang="en-US" sz="1945" dirty="0"/>
          </a:p>
          <a:p>
            <a:pPr algn="ctr">
              <a:buFontTx/>
              <a:buNone/>
            </a:pPr>
            <a:r>
              <a:rPr lang="nl-NL" altLang="en-US" sz="1945" dirty="0" err="1"/>
              <a:t>Provides</a:t>
            </a:r>
            <a:r>
              <a:rPr lang="nl-NL" altLang="en-US" sz="1945" dirty="0"/>
              <a:t> baseline score </a:t>
            </a:r>
            <a:r>
              <a:rPr lang="nl-NL" altLang="en-US" sz="1945" dirty="0" err="1"/>
              <a:t>to</a:t>
            </a:r>
            <a:r>
              <a:rPr lang="nl-NL" altLang="en-US" sz="1945" dirty="0"/>
              <a:t> </a:t>
            </a:r>
            <a:r>
              <a:rPr lang="nl-NL" altLang="en-US" sz="1945" dirty="0" err="1"/>
              <a:t>build</a:t>
            </a:r>
            <a:r>
              <a:rPr lang="nl-NL" altLang="en-US" sz="1945" dirty="0"/>
              <a:t> on!!!</a:t>
            </a:r>
          </a:p>
          <a:p>
            <a:pPr algn="ctr">
              <a:buFontTx/>
              <a:buNone/>
            </a:pPr>
            <a:endParaRPr lang="nl-NL" altLang="en-US" sz="1945" dirty="0"/>
          </a:p>
          <a:p>
            <a:pPr algn="ctr">
              <a:buFontTx/>
              <a:buNone/>
            </a:pPr>
            <a:endParaRPr lang="nl-NL" altLang="en-US" sz="1945" dirty="0"/>
          </a:p>
        </p:txBody>
      </p:sp>
    </p:spTree>
    <p:extLst>
      <p:ext uri="{BB962C8B-B14F-4D97-AF65-F5344CB8AC3E}">
        <p14:creationId xmlns:p14="http://schemas.microsoft.com/office/powerpoint/2010/main" val="207226058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44D499-DFF5-E798-10CF-1DFA735483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3400" y="174730"/>
            <a:ext cx="6812280" cy="889000"/>
          </a:xfrm>
        </p:spPr>
        <p:txBody>
          <a:bodyPr/>
          <a:lstStyle/>
          <a:p>
            <a:r>
              <a:rPr lang="en-GB" dirty="0">
                <a:solidFill>
                  <a:srgbClr val="00A7A2"/>
                </a:solidFill>
              </a:rPr>
              <a:t>Aim of an audit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B46E13-47C5-7827-C083-30E6B0538B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Process improvement</a:t>
            </a:r>
          </a:p>
          <a:p>
            <a:r>
              <a:rPr lang="en-GB" dirty="0"/>
              <a:t>Legal compliance</a:t>
            </a:r>
          </a:p>
          <a:p>
            <a:r>
              <a:rPr lang="en-GB" dirty="0"/>
              <a:t>Quality assurance</a:t>
            </a:r>
          </a:p>
        </p:txBody>
      </p:sp>
      <p:graphicFrame>
        <p:nvGraphicFramePr>
          <p:cNvPr id="5" name="Object 4">
            <a:extLst>
              <a:ext uri="{FF2B5EF4-FFF2-40B4-BE49-F238E27FC236}">
                <a16:creationId xmlns:a16="http://schemas.microsoft.com/office/drawing/2014/main" id="{1A839CCC-6201-A6F3-CA5F-076F4BDB2690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41836274"/>
              </p:ext>
            </p:extLst>
          </p:nvPr>
        </p:nvGraphicFramePr>
        <p:xfrm>
          <a:off x="279400" y="98237"/>
          <a:ext cx="1175385" cy="1047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1270000" imgH="1231900" progId="CorelDRAW.Graphic.14">
                  <p:embed/>
                </p:oleObj>
              </mc:Choice>
              <mc:Fallback>
                <p:oleObj r:id="rId2" imgW="1270000" imgH="1231900" progId="CorelDRAW.Graphic.14">
                  <p:embed/>
                  <p:pic>
                    <p:nvPicPr>
                      <p:cNvPr id="5" name="Object 4">
                        <a:extLst>
                          <a:ext uri="{FF2B5EF4-FFF2-40B4-BE49-F238E27FC236}">
                            <a16:creationId xmlns:a16="http://schemas.microsoft.com/office/drawing/2014/main" id="{6BA647DD-FE9B-68A3-B2BE-2AC1D7D4D326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9400" y="98237"/>
                        <a:ext cx="1175385" cy="1047750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8892541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D0406F-8E66-53B5-7278-AD9E1CDE57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90A929-1AD6-C148-84C2-AED4A40A46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L" dirty="0">
                <a:solidFill>
                  <a:srgbClr val="00A7A2"/>
                </a:solidFill>
              </a:rPr>
              <a:t>ISO</a:t>
            </a:r>
          </a:p>
        </p:txBody>
      </p:sp>
      <p:pic>
        <p:nvPicPr>
          <p:cNvPr id="5" name="Content Placeholder 4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F6FD280D-AB52-3D90-A31D-7B589422189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0257" y="1244600"/>
            <a:ext cx="4548685" cy="3519488"/>
          </a:xfrm>
        </p:spPr>
      </p:pic>
    </p:spTree>
    <p:extLst>
      <p:ext uri="{BB962C8B-B14F-4D97-AF65-F5344CB8AC3E}">
        <p14:creationId xmlns:p14="http://schemas.microsoft.com/office/powerpoint/2010/main" val="146624501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3695DA-C7BD-46C5-0F8E-98A22C2D33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A7A2"/>
                </a:solidFill>
              </a:rPr>
              <a:t>External audit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CAE065-8908-8248-FE44-940796DFEC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latin typeface="Roboto" panose="02000000000000000000" pitchFamily="2" charset="0"/>
              </a:rPr>
              <a:t>Example:</a:t>
            </a:r>
          </a:p>
          <a:p>
            <a:pPr marL="0" indent="0">
              <a:buNone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The National League for Nursing Commission for Nursing Education Accreditation (NLN CNEA), the NLN’s autonomous accreditation division, promotes excellence and integrity in nursing education globally through a values-driven accreditation process.</a:t>
            </a:r>
            <a:endParaRPr lang="en-GB" sz="1800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46359B7E-DB05-15BB-F1D1-6AE71E94B6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800" y="3162882"/>
            <a:ext cx="3048000" cy="1743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912572E2-4EFE-6A6A-A8AA-9B760C5E58A7}"/>
              </a:ext>
            </a:extLst>
          </p:cNvPr>
          <p:cNvGrpSpPr/>
          <p:nvPr/>
        </p:nvGrpSpPr>
        <p:grpSpPr>
          <a:xfrm>
            <a:off x="4958443" y="2853735"/>
            <a:ext cx="2159000" cy="2362200"/>
            <a:chOff x="4800600" y="1524000"/>
            <a:chExt cx="3810000" cy="4114800"/>
          </a:xfrm>
        </p:grpSpPr>
        <p:pic>
          <p:nvPicPr>
            <p:cNvPr id="5" name="Online Image Placeholder 4">
              <a:extLst>
                <a:ext uri="{FF2B5EF4-FFF2-40B4-BE49-F238E27FC236}">
                  <a16:creationId xmlns:a16="http://schemas.microsoft.com/office/drawing/2014/main" id="{7E12A9E4-FB79-CC97-35FD-AC4DD71FA2F8}"/>
                </a:ext>
              </a:extLst>
            </p:cNvPr>
            <p:cNvPicPr>
              <a:picLocks noGrp="1" noChangeAspect="1" noChangeArrowheads="1"/>
            </p:cNvPicPr>
            <p:nvPr>
              <p:ph type="clipArt" sz="half" idx="2"/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>
            <a:xfrm>
              <a:off x="4800600" y="1524000"/>
              <a:ext cx="3810000" cy="4114800"/>
            </a:xfrm>
            <a:solidFill>
              <a:srgbClr val="FFFF99"/>
            </a:solidFill>
            <a:ln/>
            <a:extLst>
              <a:ext uri="{91240B29-F687-4F45-9708-019B960494DF}">
                <a14:hiddenLine xmlns:a14="http://schemas.microsoft.com/office/drawing/2010/main" w="12700">
                  <a:solidFill>
                    <a:srgbClr val="FFFF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AutoShape 5">
              <a:extLst>
                <a:ext uri="{FF2B5EF4-FFF2-40B4-BE49-F238E27FC236}">
                  <a16:creationId xmlns:a16="http://schemas.microsoft.com/office/drawing/2014/main" id="{977AC950-B90A-E3DC-990A-3FFADCE09E24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5359851">
              <a:off x="5874137" y="1507430"/>
              <a:ext cx="1493530" cy="1546196"/>
            </a:xfrm>
            <a:prstGeom prst="wedgeEllipseCallout">
              <a:avLst>
                <a:gd name="adj1" fmla="val -46880"/>
                <a:gd name="adj2" fmla="val 35583"/>
              </a:avLst>
            </a:prstGeom>
            <a:solidFill>
              <a:srgbClr val="FFFF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eaVert"/>
            <a:lstStyle/>
            <a:p>
              <a:pPr algn="ctr" eaLnBrk="0" hangingPunct="0"/>
              <a:endParaRPr lang="en-GB" altLang="en-NL" sz="2400">
                <a:latin typeface="Times New Roman" panose="02020603050405020304" pitchFamily="18" charset="0"/>
              </a:endParaRPr>
            </a:p>
          </p:txBody>
        </p:sp>
        <p:sp>
          <p:nvSpPr>
            <p:cNvPr id="7" name="Text Box 6">
              <a:extLst>
                <a:ext uri="{FF2B5EF4-FFF2-40B4-BE49-F238E27FC236}">
                  <a16:creationId xmlns:a16="http://schemas.microsoft.com/office/drawing/2014/main" id="{E5B171B2-F612-1B7B-72C3-7DA16CCE880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090877" y="1729662"/>
              <a:ext cx="1128912" cy="123309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nl-NL" altLang="en-NL" sz="1000" b="1" dirty="0" err="1">
                  <a:latin typeface="Times New Roman" panose="02020603050405020304" pitchFamily="18" charset="0"/>
                </a:rPr>
                <a:t>They</a:t>
              </a:r>
              <a:r>
                <a:rPr lang="nl-NL" altLang="en-NL" sz="1000" b="1" dirty="0">
                  <a:latin typeface="Times New Roman" panose="02020603050405020304" pitchFamily="18" charset="0"/>
                </a:rPr>
                <a:t> are </a:t>
              </a:r>
              <a:r>
                <a:rPr lang="nl-NL" altLang="en-NL" sz="1000" b="1" dirty="0" err="1">
                  <a:latin typeface="Times New Roman" panose="02020603050405020304" pitchFamily="18" charset="0"/>
                </a:rPr>
                <a:t>coming</a:t>
              </a:r>
              <a:r>
                <a:rPr lang="nl-NL" altLang="en-NL" sz="1000" b="1" dirty="0">
                  <a:latin typeface="Times New Roman" panose="02020603050405020304" pitchFamily="18" charset="0"/>
                </a:rPr>
                <a:t> !!!</a:t>
              </a:r>
              <a:endParaRPr lang="en-GB" altLang="en-NL" sz="1000" b="1" dirty="0">
                <a:latin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97748358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B94FAD-7D16-48E3-EDCE-59A69049CC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 descr="A close-up of a document&#10;&#10;Description automatically generated">
            <a:extLst>
              <a:ext uri="{FF2B5EF4-FFF2-40B4-BE49-F238E27FC236}">
                <a16:creationId xmlns:a16="http://schemas.microsoft.com/office/drawing/2014/main" id="{03496D65-DE99-5FFA-DCD0-35D8A37CAD3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1144" y="457200"/>
            <a:ext cx="5091006" cy="2740215"/>
          </a:xfrm>
        </p:spPr>
      </p:pic>
      <p:pic>
        <p:nvPicPr>
          <p:cNvPr id="7" name="Picture 6" descr="A purple and black text&#10;&#10;Description automatically generated">
            <a:extLst>
              <a:ext uri="{FF2B5EF4-FFF2-40B4-BE49-F238E27FC236}">
                <a16:creationId xmlns:a16="http://schemas.microsoft.com/office/drawing/2014/main" id="{A40D5650-E35D-3AFE-DE73-A91A2B3BD42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1144" y="3197415"/>
            <a:ext cx="5091006" cy="20522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874491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A76D32-FEF3-5841-CD68-F96E973A10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595BF8-ACC7-3475-0CF5-19EFB74C98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A7A2"/>
                </a:solidFill>
              </a:rPr>
              <a:t>External audit: ISO</a:t>
            </a:r>
          </a:p>
        </p:txBody>
      </p:sp>
      <p:pic>
        <p:nvPicPr>
          <p:cNvPr id="5" name="Content Placeholder 4" descr="A screenshot of a web page&#10;&#10;Description automatically generated">
            <a:extLst>
              <a:ext uri="{FF2B5EF4-FFF2-40B4-BE49-F238E27FC236}">
                <a16:creationId xmlns:a16="http://schemas.microsoft.com/office/drawing/2014/main" id="{78597475-6993-F503-258D-AE64B444338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00" y="1122927"/>
            <a:ext cx="6477000" cy="3840583"/>
          </a:xfrm>
        </p:spPr>
      </p:pic>
    </p:spTree>
    <p:extLst>
      <p:ext uri="{BB962C8B-B14F-4D97-AF65-F5344CB8AC3E}">
        <p14:creationId xmlns:p14="http://schemas.microsoft.com/office/powerpoint/2010/main" val="215025669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A9F5D7-F59D-F24E-61EF-A0BDEAA840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Rectangle 2">
            <a:extLst>
              <a:ext uri="{FF2B5EF4-FFF2-40B4-BE49-F238E27FC236}">
                <a16:creationId xmlns:a16="http://schemas.microsoft.com/office/drawing/2014/main" id="{809A1C99-BEAF-EB16-B0FA-458005840F5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93800" y="533400"/>
            <a:ext cx="5722937" cy="282751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l"/>
            <a:r>
              <a:rPr lang="nl-NL" altLang="en-US" dirty="0" err="1">
                <a:ln>
                  <a:noFill/>
                </a:ln>
                <a:solidFill>
                  <a:srgbClr val="00A7A2"/>
                </a:solidFill>
              </a:rPr>
              <a:t>Positive</a:t>
            </a:r>
            <a:r>
              <a:rPr lang="nl-NL" altLang="en-US" dirty="0">
                <a:ln>
                  <a:noFill/>
                </a:ln>
                <a:solidFill>
                  <a:srgbClr val="00A7A2"/>
                </a:solidFill>
              </a:rPr>
              <a:t> </a:t>
            </a:r>
            <a:r>
              <a:rPr lang="nl-NL" altLang="en-US" dirty="0" err="1">
                <a:ln>
                  <a:noFill/>
                </a:ln>
                <a:solidFill>
                  <a:srgbClr val="00A7A2"/>
                </a:solidFill>
              </a:rPr>
              <a:t>and</a:t>
            </a:r>
            <a:r>
              <a:rPr lang="nl-NL" altLang="en-US" dirty="0">
                <a:ln>
                  <a:noFill/>
                </a:ln>
                <a:solidFill>
                  <a:srgbClr val="00A7A2"/>
                </a:solidFill>
              </a:rPr>
              <a:t> </a:t>
            </a:r>
            <a:r>
              <a:rPr lang="nl-NL" altLang="en-US" dirty="0" err="1">
                <a:ln>
                  <a:noFill/>
                </a:ln>
                <a:solidFill>
                  <a:srgbClr val="00A7A2"/>
                </a:solidFill>
              </a:rPr>
              <a:t>negative</a:t>
            </a:r>
            <a:r>
              <a:rPr lang="nl-NL" altLang="en-US" dirty="0">
                <a:ln>
                  <a:noFill/>
                </a:ln>
                <a:solidFill>
                  <a:srgbClr val="00A7A2"/>
                </a:solidFill>
              </a:rPr>
              <a:t>: </a:t>
            </a:r>
            <a:r>
              <a:rPr lang="nl-NL" altLang="en-US" dirty="0" err="1">
                <a:solidFill>
                  <a:srgbClr val="00A7A2"/>
                </a:solidFill>
              </a:rPr>
              <a:t>e</a:t>
            </a:r>
            <a:r>
              <a:rPr lang="nl-NL" altLang="en-US" dirty="0" err="1">
                <a:ln>
                  <a:noFill/>
                </a:ln>
                <a:solidFill>
                  <a:srgbClr val="00A7A2"/>
                </a:solidFill>
              </a:rPr>
              <a:t>xternal</a:t>
            </a:r>
            <a:r>
              <a:rPr lang="nl-NL" altLang="en-US" dirty="0">
                <a:ln>
                  <a:noFill/>
                </a:ln>
                <a:solidFill>
                  <a:srgbClr val="00A7A2"/>
                </a:solidFill>
              </a:rPr>
              <a:t> audit</a:t>
            </a:r>
            <a:endParaRPr lang="en-GB" altLang="en-US" dirty="0">
              <a:ln>
                <a:noFill/>
              </a:ln>
              <a:solidFill>
                <a:srgbClr val="00A7A2"/>
              </a:solidFill>
            </a:endParaRPr>
          </a:p>
        </p:txBody>
      </p:sp>
      <p:sp>
        <p:nvSpPr>
          <p:cNvPr id="10242" name="Rectangle 3">
            <a:extLst>
              <a:ext uri="{FF2B5EF4-FFF2-40B4-BE49-F238E27FC236}">
                <a16:creationId xmlns:a16="http://schemas.microsoft.com/office/drawing/2014/main" id="{5430CC86-9C0D-DED6-76E1-AB1493920BF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12800" y="2357702"/>
            <a:ext cx="5722937" cy="618596"/>
          </a:xfrm>
        </p:spPr>
        <p:txBody>
          <a:bodyPr/>
          <a:lstStyle/>
          <a:p>
            <a:pPr>
              <a:buFontTx/>
              <a:buNone/>
            </a:pPr>
            <a:r>
              <a:rPr lang="en-US" altLang="en-US" sz="1945" dirty="0">
                <a:latin typeface="Symbol" pitchFamily="2" charset="2"/>
              </a:rPr>
              <a:t>+ </a:t>
            </a:r>
            <a:r>
              <a:rPr lang="en-US" altLang="en-US" sz="1945" dirty="0"/>
              <a:t>Objectivity and distance</a:t>
            </a:r>
            <a:endParaRPr lang="nl-NL" altLang="en-US" sz="1945" dirty="0"/>
          </a:p>
          <a:p>
            <a:pPr>
              <a:buFontTx/>
              <a:buNone/>
            </a:pPr>
            <a:r>
              <a:rPr lang="en-US" altLang="en-US" sz="1945" dirty="0">
                <a:latin typeface="Symbol" pitchFamily="2" charset="2"/>
              </a:rPr>
              <a:t>+ </a:t>
            </a:r>
            <a:r>
              <a:rPr lang="en-US" altLang="en-US" sz="1945" dirty="0"/>
              <a:t>Gives more input for improvement</a:t>
            </a:r>
            <a:endParaRPr lang="nl-NL" altLang="en-US" sz="1945" dirty="0"/>
          </a:p>
          <a:p>
            <a:pPr>
              <a:buFontTx/>
              <a:buNone/>
            </a:pPr>
            <a:r>
              <a:rPr lang="en-US" altLang="en-US" sz="1945" dirty="0">
                <a:latin typeface="Symbol" pitchFamily="2" charset="2"/>
              </a:rPr>
              <a:t>+ </a:t>
            </a:r>
            <a:r>
              <a:rPr lang="en-US" altLang="en-US" sz="1945" dirty="0"/>
              <a:t>Very experienced auditors</a:t>
            </a:r>
            <a:endParaRPr lang="nl-NL" altLang="en-US" sz="1945" dirty="0"/>
          </a:p>
          <a:p>
            <a:pPr>
              <a:buFontTx/>
              <a:buNone/>
            </a:pPr>
            <a:r>
              <a:rPr lang="en-US" altLang="en-US" sz="1945" dirty="0">
                <a:latin typeface="Symbol" pitchFamily="2" charset="2"/>
              </a:rPr>
              <a:t>+ </a:t>
            </a:r>
            <a:r>
              <a:rPr lang="ja-JP" altLang="en-US" sz="1945"/>
              <a:t>“</a:t>
            </a:r>
            <a:r>
              <a:rPr lang="en-US" altLang="ja-JP" sz="1945" dirty="0"/>
              <a:t>Strange eyes</a:t>
            </a:r>
            <a:r>
              <a:rPr lang="ja-JP" altLang="en-US" sz="1945"/>
              <a:t>”</a:t>
            </a:r>
            <a:r>
              <a:rPr lang="en-US" altLang="ja-JP" sz="1945" dirty="0"/>
              <a:t> force you to improve</a:t>
            </a:r>
            <a:endParaRPr lang="nl-NL" altLang="ja-JP" sz="1945" dirty="0"/>
          </a:p>
          <a:p>
            <a:pPr>
              <a:buFontTx/>
              <a:buNone/>
            </a:pPr>
            <a:r>
              <a:rPr lang="en-US" altLang="en-US" sz="1945" dirty="0">
                <a:latin typeface="Symbol" pitchFamily="2" charset="2"/>
              </a:rPr>
              <a:t>- </a:t>
            </a:r>
            <a:r>
              <a:rPr lang="en-US" altLang="en-US" sz="1945" dirty="0"/>
              <a:t>More expensive</a:t>
            </a:r>
            <a:endParaRPr lang="nl-NL" altLang="en-US" sz="1945" dirty="0"/>
          </a:p>
          <a:p>
            <a:pPr>
              <a:buFontTx/>
              <a:buNone/>
            </a:pPr>
            <a:r>
              <a:rPr lang="en-GB" altLang="en-US" sz="1945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891967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76DBC5-66A9-1917-C47E-EE765DAF4A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Rectangle 2">
            <a:extLst>
              <a:ext uri="{FF2B5EF4-FFF2-40B4-BE49-F238E27FC236}">
                <a16:creationId xmlns:a16="http://schemas.microsoft.com/office/drawing/2014/main" id="{03DCFF22-2B3C-3FC9-7D7F-DE1B3684BF8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93800" y="457200"/>
            <a:ext cx="5722937" cy="282751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l"/>
            <a:r>
              <a:rPr lang="en-US" altLang="en-US" dirty="0">
                <a:ln>
                  <a:noFill/>
                </a:ln>
                <a:solidFill>
                  <a:srgbClr val="00A7A2"/>
                </a:solidFill>
              </a:rPr>
              <a:t>Positive and negative: internal audit</a:t>
            </a:r>
            <a:r>
              <a:rPr lang="en-US" altLang="en-US" b="1" dirty="0">
                <a:ln>
                  <a:noFill/>
                </a:ln>
                <a:solidFill>
                  <a:srgbClr val="00A7A2"/>
                </a:solidFill>
              </a:rPr>
              <a:t> </a:t>
            </a:r>
            <a:endParaRPr lang="en-GB" altLang="en-US" b="1" dirty="0">
              <a:ln>
                <a:noFill/>
              </a:ln>
              <a:solidFill>
                <a:srgbClr val="00A7A2"/>
              </a:solidFill>
            </a:endParaRPr>
          </a:p>
        </p:txBody>
      </p:sp>
      <p:sp>
        <p:nvSpPr>
          <p:cNvPr id="9218" name="Rectangle 3">
            <a:extLst>
              <a:ext uri="{FF2B5EF4-FFF2-40B4-BE49-F238E27FC236}">
                <a16:creationId xmlns:a16="http://schemas.microsoft.com/office/drawing/2014/main" id="{EA1C1BD3-58F8-17B5-8EA0-66B46543784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12800" y="2209800"/>
            <a:ext cx="5722937" cy="618596"/>
          </a:xfrm>
        </p:spPr>
        <p:txBody>
          <a:bodyPr/>
          <a:lstStyle/>
          <a:p>
            <a:pPr>
              <a:buFontTx/>
              <a:buNone/>
            </a:pPr>
            <a:r>
              <a:rPr lang="en-US" altLang="en-US" sz="1945" dirty="0"/>
              <a:t>-</a:t>
            </a:r>
            <a:r>
              <a:rPr lang="en-US" altLang="en-US" sz="1945" dirty="0">
                <a:latin typeface="Arial" panose="020B0604020202020204" pitchFamily="34" charset="0"/>
              </a:rPr>
              <a:t> </a:t>
            </a:r>
            <a:r>
              <a:rPr lang="en-US" altLang="en-US" sz="1945" dirty="0"/>
              <a:t>Sufficient distance and objectivity?</a:t>
            </a:r>
            <a:endParaRPr lang="nl-NL" altLang="en-US" sz="1945" dirty="0"/>
          </a:p>
          <a:p>
            <a:pPr>
              <a:buFontTx/>
              <a:buNone/>
            </a:pPr>
            <a:r>
              <a:rPr lang="en-US" altLang="en-US" sz="1945" dirty="0"/>
              <a:t>- Enough expertise available?</a:t>
            </a:r>
            <a:endParaRPr lang="nl-NL" altLang="en-US" sz="1945" dirty="0"/>
          </a:p>
          <a:p>
            <a:pPr>
              <a:buFontTx/>
              <a:buNone/>
            </a:pPr>
            <a:r>
              <a:rPr lang="en-US" altLang="en-US" sz="1945" dirty="0"/>
              <a:t>+ Quite easy to organize</a:t>
            </a:r>
            <a:endParaRPr lang="nl-NL" altLang="en-US" sz="1945" dirty="0"/>
          </a:p>
          <a:p>
            <a:pPr>
              <a:buFontTx/>
              <a:buNone/>
            </a:pPr>
            <a:r>
              <a:rPr lang="en-US" altLang="en-US" sz="1945" dirty="0"/>
              <a:t>+ Less </a:t>
            </a:r>
            <a:r>
              <a:rPr lang="ja-JP" altLang="en-US" sz="1945">
                <a:latin typeface="Arial" panose="020B0604020202020204" pitchFamily="34" charset="0"/>
              </a:rPr>
              <a:t>“</a:t>
            </a:r>
            <a:r>
              <a:rPr lang="en-US" altLang="ja-JP" sz="1945" dirty="0"/>
              <a:t>threatening</a:t>
            </a:r>
            <a:r>
              <a:rPr lang="ja-JP" altLang="en-US" sz="1945">
                <a:latin typeface="Arial" panose="020B0604020202020204" pitchFamily="34" charset="0"/>
              </a:rPr>
              <a:t>”</a:t>
            </a:r>
            <a:endParaRPr lang="nl-NL" altLang="ja-JP" sz="1945" dirty="0"/>
          </a:p>
          <a:p>
            <a:pPr>
              <a:buFontTx/>
              <a:buNone/>
            </a:pPr>
            <a:r>
              <a:rPr lang="en-US" altLang="en-US" sz="1945" dirty="0"/>
              <a:t>+ No external </a:t>
            </a:r>
            <a:r>
              <a:rPr lang="ja-JP" altLang="en-US" sz="1945">
                <a:latin typeface="Arial" panose="020B0604020202020204" pitchFamily="34" charset="0"/>
              </a:rPr>
              <a:t>‘’</a:t>
            </a:r>
            <a:r>
              <a:rPr lang="en-US" altLang="ja-JP" sz="1945" dirty="0"/>
              <a:t>big brother is watching me</a:t>
            </a:r>
            <a:r>
              <a:rPr lang="ja-JP" altLang="en-US" sz="1945">
                <a:latin typeface="Arial" panose="020B0604020202020204" pitchFamily="34" charset="0"/>
              </a:rPr>
              <a:t>’</a:t>
            </a:r>
            <a:endParaRPr lang="en-GB" altLang="en-US" sz="1945" dirty="0"/>
          </a:p>
        </p:txBody>
      </p:sp>
    </p:spTree>
    <p:extLst>
      <p:ext uri="{BB962C8B-B14F-4D97-AF65-F5344CB8AC3E}">
        <p14:creationId xmlns:p14="http://schemas.microsoft.com/office/powerpoint/2010/main" val="319628388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A9F5D7-F59D-F24E-61EF-A0BDEAA840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Rectangle 2">
            <a:extLst>
              <a:ext uri="{FF2B5EF4-FFF2-40B4-BE49-F238E27FC236}">
                <a16:creationId xmlns:a16="http://schemas.microsoft.com/office/drawing/2014/main" id="{809A1C99-BEAF-EB16-B0FA-458005840F5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93800" y="533400"/>
            <a:ext cx="5722937" cy="282751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l"/>
            <a:r>
              <a:rPr lang="nl-NL" altLang="en-US" dirty="0" err="1">
                <a:ln>
                  <a:noFill/>
                </a:ln>
                <a:solidFill>
                  <a:srgbClr val="00A7A2"/>
                </a:solidFill>
              </a:rPr>
              <a:t>Positive</a:t>
            </a:r>
            <a:r>
              <a:rPr lang="nl-NL" altLang="en-US" dirty="0">
                <a:ln>
                  <a:noFill/>
                </a:ln>
                <a:solidFill>
                  <a:srgbClr val="00A7A2"/>
                </a:solidFill>
              </a:rPr>
              <a:t> </a:t>
            </a:r>
            <a:r>
              <a:rPr lang="nl-NL" altLang="en-US" dirty="0" err="1">
                <a:ln>
                  <a:noFill/>
                </a:ln>
                <a:solidFill>
                  <a:srgbClr val="00A7A2"/>
                </a:solidFill>
              </a:rPr>
              <a:t>and</a:t>
            </a:r>
            <a:r>
              <a:rPr lang="nl-NL" altLang="en-US" dirty="0">
                <a:ln>
                  <a:noFill/>
                </a:ln>
                <a:solidFill>
                  <a:srgbClr val="00A7A2"/>
                </a:solidFill>
              </a:rPr>
              <a:t> </a:t>
            </a:r>
            <a:r>
              <a:rPr lang="nl-NL" altLang="en-US" dirty="0" err="1">
                <a:ln>
                  <a:noFill/>
                </a:ln>
                <a:solidFill>
                  <a:srgbClr val="00A7A2"/>
                </a:solidFill>
              </a:rPr>
              <a:t>negative</a:t>
            </a:r>
            <a:r>
              <a:rPr lang="nl-NL" altLang="en-US" dirty="0">
                <a:ln>
                  <a:noFill/>
                </a:ln>
                <a:solidFill>
                  <a:srgbClr val="00A7A2"/>
                </a:solidFill>
              </a:rPr>
              <a:t>: </a:t>
            </a:r>
            <a:r>
              <a:rPr lang="nl-NL" altLang="en-US" dirty="0" err="1">
                <a:solidFill>
                  <a:srgbClr val="00A7A2"/>
                </a:solidFill>
              </a:rPr>
              <a:t>e</a:t>
            </a:r>
            <a:r>
              <a:rPr lang="nl-NL" altLang="en-US" dirty="0" err="1">
                <a:ln>
                  <a:noFill/>
                </a:ln>
                <a:solidFill>
                  <a:srgbClr val="00A7A2"/>
                </a:solidFill>
              </a:rPr>
              <a:t>xternal</a:t>
            </a:r>
            <a:r>
              <a:rPr lang="nl-NL" altLang="en-US" dirty="0">
                <a:ln>
                  <a:noFill/>
                </a:ln>
                <a:solidFill>
                  <a:srgbClr val="00A7A2"/>
                </a:solidFill>
              </a:rPr>
              <a:t> audit</a:t>
            </a:r>
            <a:endParaRPr lang="en-GB" altLang="en-US" dirty="0">
              <a:ln>
                <a:noFill/>
              </a:ln>
              <a:solidFill>
                <a:srgbClr val="00A7A2"/>
              </a:solidFill>
            </a:endParaRPr>
          </a:p>
        </p:txBody>
      </p:sp>
      <p:sp>
        <p:nvSpPr>
          <p:cNvPr id="10242" name="Rectangle 3">
            <a:extLst>
              <a:ext uri="{FF2B5EF4-FFF2-40B4-BE49-F238E27FC236}">
                <a16:creationId xmlns:a16="http://schemas.microsoft.com/office/drawing/2014/main" id="{5430CC86-9C0D-DED6-76E1-AB1493920BF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12800" y="2357702"/>
            <a:ext cx="5722937" cy="618596"/>
          </a:xfrm>
        </p:spPr>
        <p:txBody>
          <a:bodyPr/>
          <a:lstStyle/>
          <a:p>
            <a:pPr>
              <a:buFontTx/>
              <a:buNone/>
            </a:pPr>
            <a:r>
              <a:rPr lang="en-US" altLang="en-US" sz="1945" dirty="0">
                <a:latin typeface="Symbol" pitchFamily="2" charset="2"/>
              </a:rPr>
              <a:t>+ </a:t>
            </a:r>
            <a:r>
              <a:rPr lang="en-US" altLang="en-US" sz="1945" dirty="0"/>
              <a:t>Objectivity and distance</a:t>
            </a:r>
            <a:endParaRPr lang="nl-NL" altLang="en-US" sz="1945" dirty="0"/>
          </a:p>
          <a:p>
            <a:pPr>
              <a:buFontTx/>
              <a:buNone/>
            </a:pPr>
            <a:r>
              <a:rPr lang="en-US" altLang="en-US" sz="1945" dirty="0">
                <a:latin typeface="Symbol" pitchFamily="2" charset="2"/>
              </a:rPr>
              <a:t>+ </a:t>
            </a:r>
            <a:r>
              <a:rPr lang="en-US" altLang="en-US" sz="1945" dirty="0"/>
              <a:t>Gives more input for improvement</a:t>
            </a:r>
            <a:endParaRPr lang="nl-NL" altLang="en-US" sz="1945" dirty="0"/>
          </a:p>
          <a:p>
            <a:pPr>
              <a:buFontTx/>
              <a:buNone/>
            </a:pPr>
            <a:r>
              <a:rPr lang="en-US" altLang="en-US" sz="1945" dirty="0">
                <a:latin typeface="Symbol" pitchFamily="2" charset="2"/>
              </a:rPr>
              <a:t>+ </a:t>
            </a:r>
            <a:r>
              <a:rPr lang="en-US" altLang="en-US" sz="1945" dirty="0"/>
              <a:t>Very experienced auditors</a:t>
            </a:r>
            <a:endParaRPr lang="nl-NL" altLang="en-US" sz="1945" dirty="0"/>
          </a:p>
          <a:p>
            <a:pPr>
              <a:buFontTx/>
              <a:buNone/>
            </a:pPr>
            <a:r>
              <a:rPr lang="en-US" altLang="en-US" sz="1945" dirty="0">
                <a:latin typeface="Symbol" pitchFamily="2" charset="2"/>
              </a:rPr>
              <a:t>+ </a:t>
            </a:r>
            <a:r>
              <a:rPr lang="ja-JP" altLang="en-US" sz="1945"/>
              <a:t>“</a:t>
            </a:r>
            <a:r>
              <a:rPr lang="en-US" altLang="ja-JP" sz="1945" dirty="0"/>
              <a:t>Strange eyes</a:t>
            </a:r>
            <a:r>
              <a:rPr lang="ja-JP" altLang="en-US" sz="1945"/>
              <a:t>”</a:t>
            </a:r>
            <a:r>
              <a:rPr lang="en-US" altLang="ja-JP" sz="1945" dirty="0"/>
              <a:t> force you to improve</a:t>
            </a:r>
            <a:endParaRPr lang="nl-NL" altLang="ja-JP" sz="1945" dirty="0"/>
          </a:p>
          <a:p>
            <a:pPr>
              <a:buFontTx/>
              <a:buNone/>
            </a:pPr>
            <a:r>
              <a:rPr lang="en-US" altLang="en-US" sz="1945" dirty="0">
                <a:latin typeface="Symbol" pitchFamily="2" charset="2"/>
              </a:rPr>
              <a:t>- </a:t>
            </a:r>
            <a:r>
              <a:rPr lang="en-US" altLang="en-US" sz="1945" dirty="0"/>
              <a:t>More expensive</a:t>
            </a:r>
            <a:endParaRPr lang="nl-NL" altLang="en-US" sz="1945" dirty="0"/>
          </a:p>
          <a:p>
            <a:pPr>
              <a:buFontTx/>
              <a:buNone/>
            </a:pPr>
            <a:r>
              <a:rPr lang="en-GB" altLang="en-US" sz="1945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5151431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76DBC5-66A9-1917-C47E-EE765DAF4A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Rectangle 2">
            <a:extLst>
              <a:ext uri="{FF2B5EF4-FFF2-40B4-BE49-F238E27FC236}">
                <a16:creationId xmlns:a16="http://schemas.microsoft.com/office/drawing/2014/main" id="{03DCFF22-2B3C-3FC9-7D7F-DE1B3684BF8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93800" y="457200"/>
            <a:ext cx="5722937" cy="282751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l"/>
            <a:r>
              <a:rPr lang="en-US" altLang="en-US" dirty="0">
                <a:ln>
                  <a:noFill/>
                </a:ln>
                <a:solidFill>
                  <a:srgbClr val="00A7A2"/>
                </a:solidFill>
              </a:rPr>
              <a:t>Positive and negative: internal audit</a:t>
            </a:r>
            <a:r>
              <a:rPr lang="en-US" altLang="en-US" b="1" dirty="0">
                <a:ln>
                  <a:noFill/>
                </a:ln>
                <a:solidFill>
                  <a:srgbClr val="00A7A2"/>
                </a:solidFill>
              </a:rPr>
              <a:t> </a:t>
            </a:r>
            <a:endParaRPr lang="en-GB" altLang="en-US" b="1" dirty="0">
              <a:ln>
                <a:noFill/>
              </a:ln>
              <a:solidFill>
                <a:srgbClr val="00A7A2"/>
              </a:solidFill>
            </a:endParaRPr>
          </a:p>
        </p:txBody>
      </p:sp>
      <p:sp>
        <p:nvSpPr>
          <p:cNvPr id="9218" name="Rectangle 3">
            <a:extLst>
              <a:ext uri="{FF2B5EF4-FFF2-40B4-BE49-F238E27FC236}">
                <a16:creationId xmlns:a16="http://schemas.microsoft.com/office/drawing/2014/main" id="{EA1C1BD3-58F8-17B5-8EA0-66B46543784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12800" y="2209800"/>
            <a:ext cx="5722937" cy="618596"/>
          </a:xfrm>
        </p:spPr>
        <p:txBody>
          <a:bodyPr/>
          <a:lstStyle/>
          <a:p>
            <a:pPr>
              <a:buFontTx/>
              <a:buNone/>
            </a:pPr>
            <a:r>
              <a:rPr lang="en-US" altLang="en-US" sz="1945" dirty="0"/>
              <a:t>-</a:t>
            </a:r>
            <a:r>
              <a:rPr lang="en-US" altLang="en-US" sz="1945" dirty="0">
                <a:latin typeface="Arial" panose="020B0604020202020204" pitchFamily="34" charset="0"/>
              </a:rPr>
              <a:t> </a:t>
            </a:r>
            <a:r>
              <a:rPr lang="en-US" altLang="en-US" sz="1945" dirty="0"/>
              <a:t>Sufficient distance and objectivity?</a:t>
            </a:r>
            <a:endParaRPr lang="nl-NL" altLang="en-US" sz="1945" dirty="0"/>
          </a:p>
          <a:p>
            <a:pPr>
              <a:buFontTx/>
              <a:buNone/>
            </a:pPr>
            <a:r>
              <a:rPr lang="en-US" altLang="en-US" sz="1945" dirty="0"/>
              <a:t>- Enough expertise available?</a:t>
            </a:r>
            <a:endParaRPr lang="nl-NL" altLang="en-US" sz="1945" dirty="0"/>
          </a:p>
          <a:p>
            <a:pPr>
              <a:buFontTx/>
              <a:buNone/>
            </a:pPr>
            <a:r>
              <a:rPr lang="en-US" altLang="en-US" sz="1945" dirty="0"/>
              <a:t>+ Quite easy to organize</a:t>
            </a:r>
            <a:endParaRPr lang="nl-NL" altLang="en-US" sz="1945" dirty="0"/>
          </a:p>
          <a:p>
            <a:pPr>
              <a:buFontTx/>
              <a:buNone/>
            </a:pPr>
            <a:r>
              <a:rPr lang="en-US" altLang="en-US" sz="1945" dirty="0"/>
              <a:t>+ Less </a:t>
            </a:r>
            <a:r>
              <a:rPr lang="ja-JP" altLang="en-US" sz="1945">
                <a:latin typeface="Arial" panose="020B0604020202020204" pitchFamily="34" charset="0"/>
              </a:rPr>
              <a:t>“</a:t>
            </a:r>
            <a:r>
              <a:rPr lang="en-US" altLang="ja-JP" sz="1945" dirty="0"/>
              <a:t>threatening</a:t>
            </a:r>
            <a:r>
              <a:rPr lang="ja-JP" altLang="en-US" sz="1945">
                <a:latin typeface="Arial" panose="020B0604020202020204" pitchFamily="34" charset="0"/>
              </a:rPr>
              <a:t>”</a:t>
            </a:r>
            <a:endParaRPr lang="nl-NL" altLang="ja-JP" sz="1945" dirty="0"/>
          </a:p>
          <a:p>
            <a:pPr>
              <a:buFontTx/>
              <a:buNone/>
            </a:pPr>
            <a:r>
              <a:rPr lang="en-US" altLang="en-US" sz="1945" dirty="0"/>
              <a:t>+ No external </a:t>
            </a:r>
            <a:r>
              <a:rPr lang="ja-JP" altLang="en-US" sz="1945">
                <a:latin typeface="Arial" panose="020B0604020202020204" pitchFamily="34" charset="0"/>
              </a:rPr>
              <a:t>‘’</a:t>
            </a:r>
            <a:r>
              <a:rPr lang="en-US" altLang="ja-JP" sz="1945" dirty="0"/>
              <a:t>big brother is watching me</a:t>
            </a:r>
            <a:r>
              <a:rPr lang="ja-JP" altLang="en-US" sz="1945">
                <a:latin typeface="Arial" panose="020B0604020202020204" pitchFamily="34" charset="0"/>
              </a:rPr>
              <a:t>’</a:t>
            </a:r>
            <a:endParaRPr lang="en-GB" altLang="en-US" sz="1945" dirty="0"/>
          </a:p>
        </p:txBody>
      </p:sp>
    </p:spTree>
    <p:extLst>
      <p:ext uri="{BB962C8B-B14F-4D97-AF65-F5344CB8AC3E}">
        <p14:creationId xmlns:p14="http://schemas.microsoft.com/office/powerpoint/2010/main" val="298374845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07FF6C-11D0-4A0B-8AB4-57E13F7282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ijdelijke aanduiding voor datum 2">
            <a:extLst>
              <a:ext uri="{FF2B5EF4-FFF2-40B4-BE49-F238E27FC236}">
                <a16:creationId xmlns:a16="http://schemas.microsoft.com/office/drawing/2014/main" id="{A39AEC75-2EB4-EB5C-83EC-969D64DD1342}"/>
              </a:ext>
            </a:extLst>
          </p:cNvPr>
          <p:cNvSpPr txBox="1">
            <a:spLocks noGrp="1"/>
          </p:cNvSpPr>
          <p:nvPr/>
        </p:nvSpPr>
        <p:spPr bwMode="auto">
          <a:xfrm>
            <a:off x="689841" y="4630649"/>
            <a:ext cx="2409111" cy="370417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pPr defTabSz="711220">
              <a:defRPr/>
            </a:pPr>
            <a:r>
              <a:rPr lang="nl-NL" sz="4000" b="1" dirty="0">
                <a:solidFill>
                  <a:srgbClr val="00A7A2"/>
                </a:solidFill>
              </a:rPr>
              <a:t>DO BOTH!</a:t>
            </a:r>
            <a:endParaRPr lang="en-US" sz="4000" b="1" dirty="0">
              <a:solidFill>
                <a:srgbClr val="00A7A2"/>
              </a:solidFill>
            </a:endParaRPr>
          </a:p>
        </p:txBody>
      </p:sp>
      <p:sp>
        <p:nvSpPr>
          <p:cNvPr id="11267" name="Tijdelijke aanduiding voor dianummer 27">
            <a:extLst>
              <a:ext uri="{FF2B5EF4-FFF2-40B4-BE49-F238E27FC236}">
                <a16:creationId xmlns:a16="http://schemas.microsoft.com/office/drawing/2014/main" id="{CB87272C-919A-BD16-B590-C2063A5803E0}"/>
              </a:ext>
            </a:extLst>
          </p:cNvPr>
          <p:cNvSpPr txBox="1">
            <a:spLocks noGrp="1"/>
          </p:cNvSpPr>
          <p:nvPr/>
        </p:nvSpPr>
        <p:spPr bwMode="auto">
          <a:xfrm>
            <a:off x="5325534" y="4857397"/>
            <a:ext cx="1540933" cy="3704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r" defTabSz="711220" eaLnBrk="1" hangingPunct="1"/>
            <a:fld id="{11073E37-7CFD-7349-B1AC-4CC76B420FD1}" type="slidenum">
              <a:rPr lang="en-US" altLang="en-US" sz="933">
                <a:latin typeface="Verdana" panose="020B0604030504040204" pitchFamily="34" charset="0"/>
              </a:rPr>
              <a:pPr algn="r" defTabSz="711220" eaLnBrk="1" hangingPunct="1"/>
              <a:t>32</a:t>
            </a:fld>
            <a:endParaRPr lang="en-US" altLang="en-US" sz="933">
              <a:latin typeface="Verdana" panose="020B0604030504040204" pitchFamily="34" charset="0"/>
            </a:endParaRPr>
          </a:p>
        </p:txBody>
      </p:sp>
      <p:sp>
        <p:nvSpPr>
          <p:cNvPr id="11268" name="Oval 3">
            <a:extLst>
              <a:ext uri="{FF2B5EF4-FFF2-40B4-BE49-F238E27FC236}">
                <a16:creationId xmlns:a16="http://schemas.microsoft.com/office/drawing/2014/main" id="{3A88B1EB-0318-B141-E9F9-24380B77E35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20095" y="2106437"/>
            <a:ext cx="1624894" cy="784049"/>
          </a:xfrm>
          <a:prstGeom prst="ellipse">
            <a:avLst/>
          </a:prstGeom>
          <a:solidFill>
            <a:srgbClr val="FFFF66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defTabSz="711220" eaLnBrk="1" hangingPunct="1"/>
            <a:endParaRPr lang="nl-NL" altLang="en-US" sz="1556">
              <a:latin typeface="Verdana" panose="020B0604030504040204" pitchFamily="34" charset="0"/>
            </a:endParaRPr>
          </a:p>
        </p:txBody>
      </p:sp>
      <p:sp>
        <p:nvSpPr>
          <p:cNvPr id="11269" name="Oval 4">
            <a:extLst>
              <a:ext uri="{FF2B5EF4-FFF2-40B4-BE49-F238E27FC236}">
                <a16:creationId xmlns:a16="http://schemas.microsoft.com/office/drawing/2014/main" id="{FCBF1360-9071-E8B4-0F44-9EDC15DE85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44990" y="2163234"/>
            <a:ext cx="1736019" cy="728486"/>
          </a:xfrm>
          <a:prstGeom prst="ellipse">
            <a:avLst/>
          </a:prstGeom>
          <a:solidFill>
            <a:schemeClr val="folHlink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defTabSz="711220" eaLnBrk="1" hangingPunct="1"/>
            <a:endParaRPr lang="nl-NL" altLang="en-US" sz="1556">
              <a:latin typeface="Verdana" panose="020B0604030504040204" pitchFamily="34" charset="0"/>
            </a:endParaRPr>
          </a:p>
        </p:txBody>
      </p:sp>
      <p:sp>
        <p:nvSpPr>
          <p:cNvPr id="11270" name="Oval 5">
            <a:extLst>
              <a:ext uri="{FF2B5EF4-FFF2-40B4-BE49-F238E27FC236}">
                <a16:creationId xmlns:a16="http://schemas.microsoft.com/office/drawing/2014/main" id="{21F1402D-419E-A221-E4A9-10C982ECCA7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81009" y="2106437"/>
            <a:ext cx="1568097" cy="784049"/>
          </a:xfrm>
          <a:prstGeom prst="ellipse">
            <a:avLst/>
          </a:prstGeom>
          <a:solidFill>
            <a:srgbClr val="FFFF66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defTabSz="711220" eaLnBrk="1" hangingPunct="1"/>
            <a:endParaRPr lang="nl-NL" altLang="en-US" sz="1556">
              <a:latin typeface="Verdana" panose="020B0604030504040204" pitchFamily="34" charset="0"/>
            </a:endParaRPr>
          </a:p>
        </p:txBody>
      </p:sp>
      <p:sp>
        <p:nvSpPr>
          <p:cNvPr id="11271" name="Line 6">
            <a:extLst>
              <a:ext uri="{FF2B5EF4-FFF2-40B4-BE49-F238E27FC236}">
                <a16:creationId xmlns:a16="http://schemas.microsoft.com/office/drawing/2014/main" id="{BD430A77-8D10-E75B-A1C8-3E189CE7B5AF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944989" y="1602670"/>
            <a:ext cx="0" cy="840846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arrow" w="med" len="med"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 sz="1400"/>
          </a:p>
        </p:txBody>
      </p:sp>
      <p:sp>
        <p:nvSpPr>
          <p:cNvPr id="11272" name="Line 7">
            <a:extLst>
              <a:ext uri="{FF2B5EF4-FFF2-40B4-BE49-F238E27FC236}">
                <a16:creationId xmlns:a16="http://schemas.microsoft.com/office/drawing/2014/main" id="{631EE41F-4FAA-5F7E-AD56-A6C349D608CC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4681008" y="2499078"/>
            <a:ext cx="0" cy="1119893"/>
          </a:xfrm>
          <a:prstGeom prst="line">
            <a:avLst/>
          </a:prstGeom>
          <a:noFill/>
          <a:ln w="3175">
            <a:solidFill>
              <a:schemeClr val="tx1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 sz="1400"/>
          </a:p>
        </p:txBody>
      </p:sp>
      <p:sp>
        <p:nvSpPr>
          <p:cNvPr id="11273" name="AutoShape 8">
            <a:extLst>
              <a:ext uri="{FF2B5EF4-FFF2-40B4-BE49-F238E27FC236}">
                <a16:creationId xmlns:a16="http://schemas.microsoft.com/office/drawing/2014/main" id="{92985AED-8F2C-29F5-1931-8E800E6BBDD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60941" y="2218796"/>
            <a:ext cx="1455737" cy="335844"/>
          </a:xfrm>
          <a:prstGeom prst="curvedDownArrow">
            <a:avLst>
              <a:gd name="adj1" fmla="val 86691"/>
              <a:gd name="adj2" fmla="val 173382"/>
              <a:gd name="adj3" fmla="val 33333"/>
            </a:avLst>
          </a:prstGeom>
          <a:solidFill>
            <a:srgbClr val="00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defTabSz="711220" eaLnBrk="1" hangingPunct="1"/>
            <a:endParaRPr lang="nl-NL" altLang="en-US" sz="1556">
              <a:latin typeface="Verdana" panose="020B0604030504040204" pitchFamily="34" charset="0"/>
            </a:endParaRPr>
          </a:p>
        </p:txBody>
      </p:sp>
      <p:sp>
        <p:nvSpPr>
          <p:cNvPr id="11274" name="AutoShape 9">
            <a:extLst>
              <a:ext uri="{FF2B5EF4-FFF2-40B4-BE49-F238E27FC236}">
                <a16:creationId xmlns:a16="http://schemas.microsoft.com/office/drawing/2014/main" id="{EB8D91CD-1B0B-A98A-8515-F2DFEC63A9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52523" y="2443516"/>
            <a:ext cx="1569332" cy="335844"/>
          </a:xfrm>
          <a:prstGeom prst="curvedUpArrow">
            <a:avLst>
              <a:gd name="adj1" fmla="val 93456"/>
              <a:gd name="adj2" fmla="val 186912"/>
              <a:gd name="adj3" fmla="val 33333"/>
            </a:avLst>
          </a:prstGeom>
          <a:solidFill>
            <a:srgbClr val="FF33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defTabSz="711220" eaLnBrk="1" hangingPunct="1"/>
            <a:endParaRPr lang="nl-NL" altLang="en-US" sz="1556">
              <a:solidFill>
                <a:srgbClr val="FF0000"/>
              </a:solidFill>
              <a:latin typeface="Verdana" panose="020B0604030504040204" pitchFamily="34" charset="0"/>
            </a:endParaRPr>
          </a:p>
        </p:txBody>
      </p:sp>
      <p:sp>
        <p:nvSpPr>
          <p:cNvPr id="11275" name="Rectangle 10">
            <a:extLst>
              <a:ext uri="{FF2B5EF4-FFF2-40B4-BE49-F238E27FC236}">
                <a16:creationId xmlns:a16="http://schemas.microsoft.com/office/drawing/2014/main" id="{75F10A79-608A-7D39-510F-7B20606AA0B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17975" y="1055688"/>
            <a:ext cx="1166813" cy="5711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defTabSz="711220" eaLnBrk="1" hangingPunct="1"/>
            <a:r>
              <a:rPr lang="en-US" altLang="en-US" sz="1556" b="1">
                <a:solidFill>
                  <a:srgbClr val="FF0000"/>
                </a:solidFill>
                <a:latin typeface="Verdana" panose="020B0604030504040204" pitchFamily="34" charset="0"/>
              </a:rPr>
              <a:t>External audit</a:t>
            </a:r>
          </a:p>
        </p:txBody>
      </p:sp>
      <p:sp>
        <p:nvSpPr>
          <p:cNvPr id="11276" name="Text Box 11">
            <a:extLst>
              <a:ext uri="{FF2B5EF4-FFF2-40B4-BE49-F238E27FC236}">
                <a16:creationId xmlns:a16="http://schemas.microsoft.com/office/drawing/2014/main" id="{610B4B6B-DD3E-0350-247B-0F864A9931C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39975" y="1055688"/>
            <a:ext cx="1277938" cy="5711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defTabSz="711220" eaLnBrk="1" hangingPunct="1">
              <a:spcBef>
                <a:spcPct val="50000"/>
              </a:spcBef>
            </a:pPr>
            <a:r>
              <a:rPr lang="en-US" altLang="en-US" sz="1556" b="1">
                <a:solidFill>
                  <a:srgbClr val="0070C0"/>
                </a:solidFill>
                <a:latin typeface="Verdana" panose="020B0604030504040204" pitchFamily="34" charset="0"/>
              </a:rPr>
              <a:t>Midterm audit</a:t>
            </a:r>
          </a:p>
        </p:txBody>
      </p:sp>
      <p:sp>
        <p:nvSpPr>
          <p:cNvPr id="11277" name="Text Box 12">
            <a:extLst>
              <a:ext uri="{FF2B5EF4-FFF2-40B4-BE49-F238E27FC236}">
                <a16:creationId xmlns:a16="http://schemas.microsoft.com/office/drawing/2014/main" id="{75708641-3D87-AE25-ECEA-2824EEE2B17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4225" y="1055688"/>
            <a:ext cx="1222375" cy="5711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defTabSz="711220" eaLnBrk="1" hangingPunct="1"/>
            <a:r>
              <a:rPr lang="en-US" altLang="en-US" sz="1556" b="1">
                <a:solidFill>
                  <a:srgbClr val="00FF00"/>
                </a:solidFill>
                <a:latin typeface="Verdana" panose="020B0604030504040204" pitchFamily="34" charset="0"/>
              </a:rPr>
              <a:t>Annual </a:t>
            </a:r>
          </a:p>
          <a:p>
            <a:pPr defTabSz="711220" eaLnBrk="1" hangingPunct="1"/>
            <a:r>
              <a:rPr lang="en-US" altLang="en-US" sz="1556" b="1">
                <a:solidFill>
                  <a:srgbClr val="00FF00"/>
                </a:solidFill>
                <a:latin typeface="Verdana" panose="020B0604030504040204" pitchFamily="34" charset="0"/>
              </a:rPr>
              <a:t>monitor</a:t>
            </a:r>
          </a:p>
        </p:txBody>
      </p:sp>
      <p:sp>
        <p:nvSpPr>
          <p:cNvPr id="11278" name="Line 13">
            <a:extLst>
              <a:ext uri="{FF2B5EF4-FFF2-40B4-BE49-F238E27FC236}">
                <a16:creationId xmlns:a16="http://schemas.microsoft.com/office/drawing/2014/main" id="{21DF03DB-B3AF-44F8-8293-7312BD15C5CA}"/>
              </a:ext>
            </a:extLst>
          </p:cNvPr>
          <p:cNvSpPr>
            <a:spLocks noChangeShapeType="1"/>
          </p:cNvSpPr>
          <p:nvPr/>
        </p:nvSpPr>
        <p:spPr bwMode="auto">
          <a:xfrm>
            <a:off x="1320094" y="2499078"/>
            <a:ext cx="0" cy="162366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 sz="1400"/>
          </a:p>
        </p:txBody>
      </p:sp>
      <p:sp>
        <p:nvSpPr>
          <p:cNvPr id="11279" name="Text Box 15">
            <a:extLst>
              <a:ext uri="{FF2B5EF4-FFF2-40B4-BE49-F238E27FC236}">
                <a16:creationId xmlns:a16="http://schemas.microsoft.com/office/drawing/2014/main" id="{B471E39C-D09B-5040-116E-1D305C8676D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28688" y="4179535"/>
            <a:ext cx="800100" cy="2837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defTabSz="711220" eaLnBrk="1" hangingPunct="1">
              <a:spcBef>
                <a:spcPct val="50000"/>
              </a:spcBef>
            </a:pPr>
            <a:r>
              <a:rPr lang="en-US" altLang="en-US" sz="1244">
                <a:latin typeface="Verdana" panose="020B0604030504040204" pitchFamily="34" charset="0"/>
              </a:rPr>
              <a:t>Year 1</a:t>
            </a:r>
          </a:p>
        </p:txBody>
      </p:sp>
      <p:sp>
        <p:nvSpPr>
          <p:cNvPr id="11280" name="Text Box 16">
            <a:extLst>
              <a:ext uri="{FF2B5EF4-FFF2-40B4-BE49-F238E27FC236}">
                <a16:creationId xmlns:a16="http://schemas.microsoft.com/office/drawing/2014/main" id="{81AE1D05-5646-7341-1F4E-EBD45660633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88367" y="3731331"/>
            <a:ext cx="784049" cy="5711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defTabSz="711220" eaLnBrk="1" hangingPunct="1">
              <a:spcBef>
                <a:spcPct val="50000"/>
              </a:spcBef>
            </a:pPr>
            <a:r>
              <a:rPr lang="en-US" altLang="en-US" sz="1556">
                <a:latin typeface="Verdana" panose="020B0604030504040204" pitchFamily="34" charset="0"/>
              </a:rPr>
              <a:t>Year 5</a:t>
            </a:r>
          </a:p>
        </p:txBody>
      </p:sp>
      <p:sp>
        <p:nvSpPr>
          <p:cNvPr id="11281" name="Line 17">
            <a:extLst>
              <a:ext uri="{FF2B5EF4-FFF2-40B4-BE49-F238E27FC236}">
                <a16:creationId xmlns:a16="http://schemas.microsoft.com/office/drawing/2014/main" id="{E38A1543-0AD6-264B-A5C2-4A74B95585AE}"/>
              </a:ext>
            </a:extLst>
          </p:cNvPr>
          <p:cNvSpPr>
            <a:spLocks noChangeShapeType="1"/>
          </p:cNvSpPr>
          <p:nvPr/>
        </p:nvSpPr>
        <p:spPr bwMode="auto">
          <a:xfrm>
            <a:off x="2944989" y="2554641"/>
            <a:ext cx="0" cy="95197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 sz="1400"/>
          </a:p>
        </p:txBody>
      </p:sp>
      <p:sp>
        <p:nvSpPr>
          <p:cNvPr id="11282" name="Text Box 18">
            <a:extLst>
              <a:ext uri="{FF2B5EF4-FFF2-40B4-BE49-F238E27FC236}">
                <a16:creationId xmlns:a16="http://schemas.microsoft.com/office/drawing/2014/main" id="{B3D39033-2030-666B-1502-D3863CEBC41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07911" y="3563409"/>
            <a:ext cx="896408" cy="3317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defTabSz="711220" eaLnBrk="1" hangingPunct="1">
              <a:spcBef>
                <a:spcPct val="50000"/>
              </a:spcBef>
            </a:pPr>
            <a:r>
              <a:rPr lang="en-US" altLang="en-US" sz="1556">
                <a:latin typeface="Verdana" panose="020B0604030504040204" pitchFamily="34" charset="0"/>
              </a:rPr>
              <a:t>Year 3</a:t>
            </a:r>
          </a:p>
        </p:txBody>
      </p:sp>
      <p:sp>
        <p:nvSpPr>
          <p:cNvPr id="11283" name="Line 19">
            <a:extLst>
              <a:ext uri="{FF2B5EF4-FFF2-40B4-BE49-F238E27FC236}">
                <a16:creationId xmlns:a16="http://schemas.microsoft.com/office/drawing/2014/main" id="{F2DE1011-3E96-1428-F746-CEC46E3F64D2}"/>
              </a:ext>
            </a:extLst>
          </p:cNvPr>
          <p:cNvSpPr>
            <a:spLocks noChangeShapeType="1"/>
          </p:cNvSpPr>
          <p:nvPr/>
        </p:nvSpPr>
        <p:spPr bwMode="auto">
          <a:xfrm>
            <a:off x="2104143" y="2890485"/>
            <a:ext cx="0" cy="100876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 sz="1400"/>
          </a:p>
        </p:txBody>
      </p:sp>
      <p:sp>
        <p:nvSpPr>
          <p:cNvPr id="11284" name="Line 20">
            <a:extLst>
              <a:ext uri="{FF2B5EF4-FFF2-40B4-BE49-F238E27FC236}">
                <a16:creationId xmlns:a16="http://schemas.microsoft.com/office/drawing/2014/main" id="{90758662-38EC-BBA1-EDF7-EA9A1333B97F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784600" y="2890485"/>
            <a:ext cx="0" cy="28028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 sz="1400"/>
          </a:p>
        </p:txBody>
      </p:sp>
      <p:sp>
        <p:nvSpPr>
          <p:cNvPr id="11285" name="Text Box 21">
            <a:extLst>
              <a:ext uri="{FF2B5EF4-FFF2-40B4-BE49-F238E27FC236}">
                <a16:creationId xmlns:a16="http://schemas.microsoft.com/office/drawing/2014/main" id="{31316E17-06CC-8315-6319-4AAEAB2F7CD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48756" y="3227564"/>
            <a:ext cx="671689" cy="4752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defTabSz="711220" eaLnBrk="1" hangingPunct="1">
              <a:spcBef>
                <a:spcPct val="50000"/>
              </a:spcBef>
            </a:pPr>
            <a:r>
              <a:rPr lang="en-US" altLang="en-US" sz="1244">
                <a:latin typeface="Verdana" panose="020B0604030504040204" pitchFamily="34" charset="0"/>
              </a:rPr>
              <a:t>Year 4</a:t>
            </a:r>
          </a:p>
        </p:txBody>
      </p:sp>
      <p:sp>
        <p:nvSpPr>
          <p:cNvPr id="11286" name="Text Box 22">
            <a:extLst>
              <a:ext uri="{FF2B5EF4-FFF2-40B4-BE49-F238E27FC236}">
                <a16:creationId xmlns:a16="http://schemas.microsoft.com/office/drawing/2014/main" id="{C6BF4BBC-21B1-E3C5-1D9F-4B86BDC253A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12736" y="3899253"/>
            <a:ext cx="671689" cy="4752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defTabSz="711220" eaLnBrk="1" hangingPunct="1">
              <a:spcBef>
                <a:spcPct val="50000"/>
              </a:spcBef>
            </a:pPr>
            <a:r>
              <a:rPr lang="en-US" altLang="en-US" sz="1244">
                <a:latin typeface="Verdana" panose="020B0604030504040204" pitchFamily="34" charset="0"/>
              </a:rPr>
              <a:t>Year 2</a:t>
            </a:r>
          </a:p>
        </p:txBody>
      </p:sp>
      <p:sp>
        <p:nvSpPr>
          <p:cNvPr id="11287" name="Line 23">
            <a:extLst>
              <a:ext uri="{FF2B5EF4-FFF2-40B4-BE49-F238E27FC236}">
                <a16:creationId xmlns:a16="http://schemas.microsoft.com/office/drawing/2014/main" id="{224CEE79-7DE4-52FD-BC55-8737AB150867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249106" y="1770592"/>
            <a:ext cx="0" cy="728486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 sz="1400"/>
          </a:p>
        </p:txBody>
      </p:sp>
      <p:sp>
        <p:nvSpPr>
          <p:cNvPr id="11288" name="Line 26">
            <a:extLst>
              <a:ext uri="{FF2B5EF4-FFF2-40B4-BE49-F238E27FC236}">
                <a16:creationId xmlns:a16="http://schemas.microsoft.com/office/drawing/2014/main" id="{6E09547D-F038-1D2E-BA5E-95B43692E0D5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320094" y="1659467"/>
            <a:ext cx="0" cy="784049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 sz="1400"/>
          </a:p>
        </p:txBody>
      </p:sp>
      <p:sp>
        <p:nvSpPr>
          <p:cNvPr id="11289" name="Line 27">
            <a:extLst>
              <a:ext uri="{FF2B5EF4-FFF2-40B4-BE49-F238E27FC236}">
                <a16:creationId xmlns:a16="http://schemas.microsoft.com/office/drawing/2014/main" id="{1F35C634-8DCC-B892-D3C5-DCFADD19D3B6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681008" y="1602670"/>
            <a:ext cx="0" cy="840846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 sz="1400"/>
          </a:p>
        </p:txBody>
      </p:sp>
      <p:sp>
        <p:nvSpPr>
          <p:cNvPr id="11290" name="Tekstvak 30">
            <a:extLst>
              <a:ext uri="{FF2B5EF4-FFF2-40B4-BE49-F238E27FC236}">
                <a16:creationId xmlns:a16="http://schemas.microsoft.com/office/drawing/2014/main" id="{45946242-D7B6-BE4D-F600-EA9FAE3A94D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06850" y="4222751"/>
            <a:ext cx="1666875" cy="3317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defTabSz="711220" eaLnBrk="1" hangingPunct="1"/>
            <a:r>
              <a:rPr lang="en-US" altLang="en-US" sz="1556" b="1">
                <a:solidFill>
                  <a:srgbClr val="FF33CC"/>
                </a:solidFill>
                <a:latin typeface="Verdana" panose="020B0604030504040204" pitchFamily="34" charset="0"/>
              </a:rPr>
              <a:t>Accreditation</a:t>
            </a:r>
          </a:p>
        </p:txBody>
      </p:sp>
    </p:spTree>
    <p:extLst>
      <p:ext uri="{BB962C8B-B14F-4D97-AF65-F5344CB8AC3E}">
        <p14:creationId xmlns:p14="http://schemas.microsoft.com/office/powerpoint/2010/main" val="375004376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58DBD-974B-EFBC-E936-98805FDB87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FCBC2"/>
                </a:solidFill>
              </a:rPr>
              <a:t>Self study</a:t>
            </a:r>
          </a:p>
        </p:txBody>
      </p:sp>
      <p:pic>
        <p:nvPicPr>
          <p:cNvPr id="5" name="Content Placeholder 4" descr="A diagram of a diagram&#10;&#10;Description automatically generated">
            <a:extLst>
              <a:ext uri="{FF2B5EF4-FFF2-40B4-BE49-F238E27FC236}">
                <a16:creationId xmlns:a16="http://schemas.microsoft.com/office/drawing/2014/main" id="{4D0D9BCE-0D26-966F-1663-A25346DD9C7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3338" y="1346596"/>
            <a:ext cx="5148262" cy="3149204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45D8465-7285-0AF4-C1C1-1884645AF032}"/>
              </a:ext>
            </a:extLst>
          </p:cNvPr>
          <p:cNvSpPr txBox="1"/>
          <p:nvPr/>
        </p:nvSpPr>
        <p:spPr>
          <a:xfrm>
            <a:off x="1879600" y="4572000"/>
            <a:ext cx="11903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Kells</a:t>
            </a:r>
            <a:r>
              <a:rPr lang="en-GB" dirty="0"/>
              <a:t>, 1983</a:t>
            </a:r>
          </a:p>
        </p:txBody>
      </p:sp>
    </p:spTree>
    <p:extLst>
      <p:ext uri="{BB962C8B-B14F-4D97-AF65-F5344CB8AC3E}">
        <p14:creationId xmlns:p14="http://schemas.microsoft.com/office/powerpoint/2010/main" val="316352591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9EF230-A932-24A7-B296-7C3B058D70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FCBC2"/>
                </a:solidFill>
              </a:rPr>
              <a:t>Design phase</a:t>
            </a:r>
          </a:p>
        </p:txBody>
      </p:sp>
      <p:pic>
        <p:nvPicPr>
          <p:cNvPr id="9" name="Picture 8" descr="A close up of a paper&#10;&#10;Description automatically generated">
            <a:extLst>
              <a:ext uri="{FF2B5EF4-FFF2-40B4-BE49-F238E27FC236}">
                <a16:creationId xmlns:a16="http://schemas.microsoft.com/office/drawing/2014/main" id="{AC3F1199-7B0A-4C1C-B8E9-B01DC2682F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21759" y="3429000"/>
            <a:ext cx="2031205" cy="1523404"/>
          </a:xfrm>
          <a:prstGeom prst="rect">
            <a:avLst/>
          </a:prstGeom>
        </p:spPr>
      </p:pic>
      <p:pic>
        <p:nvPicPr>
          <p:cNvPr id="5" name="Content Placeholder 4" descr="A piece of paper with black text&#10;&#10;Description automatically generated">
            <a:extLst>
              <a:ext uri="{FF2B5EF4-FFF2-40B4-BE49-F238E27FC236}">
                <a16:creationId xmlns:a16="http://schemas.microsoft.com/office/drawing/2014/main" id="{064B6998-36DD-D234-72B1-A4952103724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583225" y="1561132"/>
            <a:ext cx="2708273" cy="2031205"/>
          </a:xfrm>
        </p:spPr>
      </p:pic>
      <p:pic>
        <p:nvPicPr>
          <p:cNvPr id="7" name="Picture 6" descr="A page of a book&#10;&#10;Description automatically generated">
            <a:extLst>
              <a:ext uri="{FF2B5EF4-FFF2-40B4-BE49-F238E27FC236}">
                <a16:creationId xmlns:a16="http://schemas.microsoft.com/office/drawing/2014/main" id="{BB354155-3103-5EF8-E944-11340F2C627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6600" y="1222598"/>
            <a:ext cx="3987800" cy="33268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331894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B7EBB7-EDBF-FEB9-E26A-F056024E52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89ECF1-AC9C-832F-0219-C41175C5BE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200" y="381000"/>
            <a:ext cx="6812280" cy="889000"/>
          </a:xfrm>
        </p:spPr>
        <p:txBody>
          <a:bodyPr/>
          <a:lstStyle/>
          <a:p>
            <a:r>
              <a:rPr lang="en-NL" dirty="0">
                <a:solidFill>
                  <a:srgbClr val="00A7A2"/>
                </a:solidFill>
              </a:rPr>
              <a:t>Your experience with </a:t>
            </a:r>
            <a:br>
              <a:rPr lang="en-NL" dirty="0">
                <a:solidFill>
                  <a:srgbClr val="00A7A2"/>
                </a:solidFill>
              </a:rPr>
            </a:br>
            <a:r>
              <a:rPr lang="en-NL" dirty="0">
                <a:solidFill>
                  <a:srgbClr val="00A7A2"/>
                </a:solidFill>
              </a:rPr>
              <a:t>internal audits</a:t>
            </a:r>
            <a:br>
              <a:rPr lang="en-NL" dirty="0">
                <a:solidFill>
                  <a:srgbClr val="00A7A2"/>
                </a:solidFill>
              </a:rPr>
            </a:br>
            <a:br>
              <a:rPr lang="en-NL" dirty="0">
                <a:solidFill>
                  <a:srgbClr val="00A7A2"/>
                </a:solidFill>
              </a:rPr>
            </a:br>
            <a:br>
              <a:rPr lang="en-NL" dirty="0">
                <a:solidFill>
                  <a:srgbClr val="00A7A2"/>
                </a:solidFill>
              </a:rPr>
            </a:br>
            <a:endParaRPr lang="en-NL" dirty="0">
              <a:solidFill>
                <a:srgbClr val="00A7A2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9701E41-4745-C945-E69B-47BCE9AD2820}"/>
              </a:ext>
            </a:extLst>
          </p:cNvPr>
          <p:cNvSpPr txBox="1"/>
          <p:nvPr/>
        </p:nvSpPr>
        <p:spPr>
          <a:xfrm>
            <a:off x="965200" y="1676400"/>
            <a:ext cx="6815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NL" sz="2800" dirty="0"/>
              <a:t>……</a:t>
            </a:r>
          </a:p>
        </p:txBody>
      </p:sp>
    </p:spTree>
    <p:extLst>
      <p:ext uri="{BB962C8B-B14F-4D97-AF65-F5344CB8AC3E}">
        <p14:creationId xmlns:p14="http://schemas.microsoft.com/office/powerpoint/2010/main" val="300820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192B7-B4C0-6BEB-0AB7-B88FDE2ABD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A7A2"/>
                </a:solidFill>
              </a:rPr>
              <a:t>Your plans with auditing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253C89-58E9-B70F-14D1-F9577D66DB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00A7A2"/>
                </a:solidFill>
              </a:rPr>
              <a:t>……</a:t>
            </a:r>
          </a:p>
        </p:txBody>
      </p:sp>
    </p:spTree>
    <p:extLst>
      <p:ext uri="{BB962C8B-B14F-4D97-AF65-F5344CB8AC3E}">
        <p14:creationId xmlns:p14="http://schemas.microsoft.com/office/powerpoint/2010/main" val="58843492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>
                <a:solidFill>
                  <a:srgbClr val="0FCBC2"/>
                </a:solidFill>
              </a:rPr>
              <a:t>AUDIT REFRESHER TRAINING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>
          <a:xfrm>
            <a:off x="355600" y="1095981"/>
            <a:ext cx="6835140" cy="3933219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>
                <a:solidFill>
                  <a:srgbClr val="00A7A2"/>
                </a:solidFill>
              </a:rPr>
              <a:t>	</a:t>
            </a:r>
            <a:r>
              <a:rPr lang="en-GB" sz="2800" dirty="0">
                <a:solidFill>
                  <a:schemeClr val="bg1">
                    <a:lumMod val="65000"/>
                  </a:schemeClr>
                </a:solidFill>
              </a:rPr>
              <a:t>1. What is an audit?</a:t>
            </a:r>
          </a:p>
          <a:p>
            <a:pPr marL="0" indent="0">
              <a:buNone/>
            </a:pPr>
            <a:r>
              <a:rPr lang="en-GB" sz="2800" dirty="0">
                <a:solidFill>
                  <a:srgbClr val="0FCBC2"/>
                </a:solidFill>
              </a:rPr>
              <a:t>	2. Audit process</a:t>
            </a:r>
          </a:p>
          <a:p>
            <a:pPr marL="0" indent="0">
              <a:buNone/>
            </a:pPr>
            <a:r>
              <a:rPr lang="en-GB" sz="2800" dirty="0">
                <a:solidFill>
                  <a:srgbClr val="0FCBC2"/>
                </a:solidFill>
              </a:rPr>
              <a:t>	2.4. Conducting the audit</a:t>
            </a:r>
          </a:p>
          <a:p>
            <a:pPr marL="0" indent="0">
              <a:buNone/>
            </a:pPr>
            <a:r>
              <a:rPr lang="en-GB" sz="2800" dirty="0">
                <a:solidFill>
                  <a:srgbClr val="00A7A2"/>
                </a:solidFill>
              </a:rPr>
              <a:t>	</a:t>
            </a:r>
            <a:r>
              <a:rPr lang="en-NL" sz="1800" dirty="0">
                <a:solidFill>
                  <a:srgbClr val="0FCBC2"/>
                </a:solidFill>
              </a:rPr>
              <a:t>2.4.1. audit process standardwise documents, interviews, 	observation</a:t>
            </a:r>
          </a:p>
          <a:p>
            <a:pPr marL="0" indent="0">
              <a:buNone/>
            </a:pPr>
            <a:r>
              <a:rPr lang="en-NL" sz="1800" dirty="0">
                <a:solidFill>
                  <a:srgbClr val="0FCBC2"/>
                </a:solidFill>
              </a:rPr>
              <a:t>	2.4.2. tracer: client centred	</a:t>
            </a:r>
          </a:p>
          <a:p>
            <a:pPr marL="0" indent="0">
              <a:buNone/>
            </a:pPr>
            <a:r>
              <a:rPr lang="en-NL" sz="1800" dirty="0">
                <a:solidFill>
                  <a:srgbClr val="0FCBC2"/>
                </a:solidFill>
              </a:rPr>
              <a:t>	2.4.3. The atmosphere</a:t>
            </a:r>
          </a:p>
          <a:p>
            <a:pPr marL="0" indent="0">
              <a:buNone/>
            </a:pPr>
            <a:r>
              <a:rPr lang="en-NL" sz="1800" dirty="0">
                <a:solidFill>
                  <a:srgbClr val="0FCBC2"/>
                </a:solidFill>
              </a:rPr>
              <a:t>	2.4.4. Tips for auditing</a:t>
            </a:r>
          </a:p>
          <a:p>
            <a:pPr marL="0" indent="0">
              <a:buNone/>
            </a:pPr>
            <a:r>
              <a:rPr lang="en-NL" sz="1800" dirty="0">
                <a:solidFill>
                  <a:srgbClr val="0FCBC2"/>
                </a:solidFill>
              </a:rPr>
              <a:t>	2.4.5. Reporting</a:t>
            </a:r>
          </a:p>
          <a:p>
            <a:pPr marL="0" indent="0">
              <a:buNone/>
            </a:pPr>
            <a:endParaRPr lang="en-GB" sz="2800" dirty="0">
              <a:solidFill>
                <a:srgbClr val="00A7A2"/>
              </a:solidFill>
            </a:endParaRPr>
          </a:p>
          <a:p>
            <a:pPr marL="514350" indent="-514350">
              <a:buAutoNum type="arabicPeriod"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024792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2"/>
          <p:cNvSpPr>
            <a:spLocks noGrp="1" noChangeArrowheads="1"/>
          </p:cNvSpPr>
          <p:nvPr>
            <p:ph type="title"/>
          </p:nvPr>
        </p:nvSpPr>
        <p:spPr>
          <a:xfrm>
            <a:off x="379968" y="119125"/>
            <a:ext cx="4648200" cy="995186"/>
          </a:xfr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nl-NL" sz="3600" dirty="0">
                <a:solidFill>
                  <a:srgbClr val="0FCBC2"/>
                </a:solidFill>
                <a:latin typeface="Gill Sans" charset="0"/>
                <a:ea typeface="ヒラギノ角ゴ ProN W3" charset="0"/>
                <a:cs typeface="ヒラギノ角ゴ ProN W3" charset="0"/>
              </a:rPr>
              <a:t>2. The Audit </a:t>
            </a:r>
            <a:br>
              <a:rPr lang="nl-NL" sz="3600" dirty="0">
                <a:solidFill>
                  <a:srgbClr val="0FCBC2"/>
                </a:solidFill>
                <a:latin typeface="Gill Sans" charset="0"/>
                <a:ea typeface="ヒラギノ角ゴ ProN W3" charset="0"/>
                <a:cs typeface="ヒラギノ角ゴ ProN W3" charset="0"/>
              </a:rPr>
            </a:br>
            <a:r>
              <a:rPr lang="nl-NL" sz="3600" dirty="0" err="1">
                <a:solidFill>
                  <a:srgbClr val="0FCBC2"/>
                </a:solidFill>
                <a:latin typeface="Gill Sans" charset="0"/>
                <a:ea typeface="ヒラギノ角ゴ ProN W3" charset="0"/>
                <a:cs typeface="ヒラギノ角ゴ ProN W3" charset="0"/>
              </a:rPr>
              <a:t>Process</a:t>
            </a:r>
            <a:endParaRPr lang="nl-NL" sz="3600" dirty="0">
              <a:solidFill>
                <a:srgbClr val="0FCBC2"/>
              </a:solidFill>
              <a:latin typeface="Gill Sans" charset="0"/>
              <a:ea typeface="ヒラギノ角ゴ ProN W3" charset="0"/>
              <a:cs typeface="ヒラギノ角ゴ ProN W3" charset="0"/>
            </a:endParaRPr>
          </a:p>
        </p:txBody>
      </p:sp>
      <p:sp>
        <p:nvSpPr>
          <p:cNvPr id="717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01401" y="1295400"/>
            <a:ext cx="3835849" cy="2491669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nl-NL" sz="2000" dirty="0" err="1">
                <a:solidFill>
                  <a:srgbClr val="0FCBC2"/>
                </a:solidFill>
                <a:latin typeface="Gill Sans" charset="0"/>
                <a:ea typeface="ヒラギノ角ゴ ProN W3" charset="0"/>
                <a:cs typeface="ヒラギノ角ゴ ProN W3" charset="0"/>
              </a:rPr>
              <a:t>Initiating</a:t>
            </a:r>
            <a:r>
              <a:rPr lang="nl-NL" sz="2000" dirty="0">
                <a:solidFill>
                  <a:srgbClr val="0FCBC2"/>
                </a:solidFill>
                <a:latin typeface="Gill Sans" charset="0"/>
                <a:ea typeface="ヒラギノ角ゴ ProN W3" charset="0"/>
                <a:cs typeface="ヒラギノ角ゴ ProN W3" charset="0"/>
              </a:rPr>
              <a:t> the audit</a:t>
            </a:r>
          </a:p>
          <a:p>
            <a:pPr marL="457200" indent="-457200">
              <a:buFont typeface="+mj-lt"/>
              <a:buAutoNum type="arabicPeriod"/>
            </a:pPr>
            <a:r>
              <a:rPr lang="nl-NL" sz="2000" dirty="0" err="1">
                <a:solidFill>
                  <a:srgbClr val="0FCBC2"/>
                </a:solidFill>
                <a:latin typeface="Gill Sans" charset="0"/>
                <a:ea typeface="ヒラギノ角ゴ ProN W3" charset="0"/>
                <a:cs typeface="ヒラギノ角ゴ ProN W3" charset="0"/>
              </a:rPr>
              <a:t>Conducting</a:t>
            </a:r>
            <a:r>
              <a:rPr lang="nl-NL" sz="2000" dirty="0">
                <a:solidFill>
                  <a:srgbClr val="0FCBC2"/>
                </a:solidFill>
                <a:latin typeface="Gill Sans" charset="0"/>
                <a:ea typeface="ヒラギノ角ゴ ProN W3" charset="0"/>
                <a:cs typeface="ヒラギノ角ゴ ProN W3" charset="0"/>
              </a:rPr>
              <a:t> document review</a:t>
            </a:r>
          </a:p>
          <a:p>
            <a:pPr marL="457200" indent="-457200">
              <a:buFont typeface="+mj-lt"/>
              <a:buAutoNum type="arabicPeriod"/>
            </a:pPr>
            <a:r>
              <a:rPr lang="nl-NL" sz="2000" dirty="0" err="1">
                <a:solidFill>
                  <a:srgbClr val="0FCBC2"/>
                </a:solidFill>
                <a:latin typeface="Gill Sans" charset="0"/>
                <a:ea typeface="ヒラギノ角ゴ ProN W3" charset="0"/>
                <a:cs typeface="ヒラギノ角ゴ ProN W3" charset="0"/>
              </a:rPr>
              <a:t>Preparing</a:t>
            </a:r>
            <a:r>
              <a:rPr lang="nl-NL" sz="2000" dirty="0">
                <a:solidFill>
                  <a:srgbClr val="0FCBC2"/>
                </a:solidFill>
                <a:latin typeface="Gill Sans" charset="0"/>
                <a:ea typeface="ヒラギノ角ゴ ProN W3" charset="0"/>
                <a:cs typeface="ヒラギノ角ゴ ProN W3" charset="0"/>
              </a:rPr>
              <a:t> on-site </a:t>
            </a:r>
            <a:r>
              <a:rPr lang="nl-NL" sz="2000" dirty="0" err="1">
                <a:solidFill>
                  <a:srgbClr val="0FCBC2"/>
                </a:solidFill>
                <a:latin typeface="Gill Sans" charset="0"/>
                <a:ea typeface="ヒラギノ角ゴ ProN W3" charset="0"/>
                <a:cs typeface="ヒラギノ角ゴ ProN W3" charset="0"/>
              </a:rPr>
              <a:t>visit</a:t>
            </a:r>
            <a:r>
              <a:rPr lang="nl-NL" sz="2000" dirty="0">
                <a:solidFill>
                  <a:srgbClr val="0FCBC2"/>
                </a:solidFill>
                <a:latin typeface="Gill Sans" charset="0"/>
                <a:ea typeface="ヒラギノ角ゴ ProN W3" charset="0"/>
                <a:cs typeface="ヒラギノ角ゴ ProN W3" charset="0"/>
              </a:rPr>
              <a:t> </a:t>
            </a:r>
            <a:r>
              <a:rPr lang="nl-NL" sz="2000" dirty="0" err="1">
                <a:solidFill>
                  <a:srgbClr val="0FCBC2"/>
                </a:solidFill>
                <a:latin typeface="Gill Sans" charset="0"/>
                <a:ea typeface="ヒラギノ角ゴ ProN W3" charset="0"/>
                <a:cs typeface="ヒラギノ角ゴ ProN W3" charset="0"/>
              </a:rPr>
              <a:t>activity</a:t>
            </a:r>
            <a:endParaRPr lang="nl-NL" sz="2000" dirty="0">
              <a:solidFill>
                <a:srgbClr val="0FCBC2"/>
              </a:solidFill>
              <a:latin typeface="Gill Sans" charset="0"/>
              <a:ea typeface="ヒラギノ角ゴ ProN W3" charset="0"/>
              <a:cs typeface="ヒラギノ角ゴ ProN W3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nl-NL" sz="2000" dirty="0" err="1">
                <a:solidFill>
                  <a:srgbClr val="0FCBC2"/>
                </a:solidFill>
                <a:latin typeface="Gill Sans" charset="0"/>
                <a:ea typeface="ヒラギノ角ゴ ProN W3" charset="0"/>
                <a:cs typeface="ヒラギノ角ゴ ProN W3" charset="0"/>
              </a:rPr>
              <a:t>Conducting</a:t>
            </a:r>
            <a:r>
              <a:rPr lang="nl-NL" sz="2000" dirty="0">
                <a:solidFill>
                  <a:srgbClr val="0FCBC2"/>
                </a:solidFill>
                <a:latin typeface="Gill Sans" charset="0"/>
                <a:ea typeface="ヒラギノ角ゴ ProN W3" charset="0"/>
                <a:cs typeface="ヒラギノ角ゴ ProN W3" charset="0"/>
              </a:rPr>
              <a:t> on-site </a:t>
            </a:r>
            <a:r>
              <a:rPr lang="nl-NL" sz="2000" dirty="0" err="1">
                <a:solidFill>
                  <a:srgbClr val="0FCBC2"/>
                </a:solidFill>
                <a:latin typeface="Gill Sans" charset="0"/>
                <a:ea typeface="ヒラギノ角ゴ ProN W3" charset="0"/>
                <a:cs typeface="ヒラギノ角ゴ ProN W3" charset="0"/>
              </a:rPr>
              <a:t>visit</a:t>
            </a:r>
            <a:r>
              <a:rPr lang="nl-NL" sz="2000" dirty="0">
                <a:solidFill>
                  <a:srgbClr val="0FCBC2"/>
                </a:solidFill>
                <a:latin typeface="Gill Sans" charset="0"/>
                <a:ea typeface="ヒラギノ角ゴ ProN W3" charset="0"/>
                <a:cs typeface="ヒラギノ角ゴ ProN W3" charset="0"/>
              </a:rPr>
              <a:t> </a:t>
            </a:r>
            <a:r>
              <a:rPr lang="nl-NL" sz="2000" dirty="0" err="1">
                <a:solidFill>
                  <a:srgbClr val="0FCBC2"/>
                </a:solidFill>
                <a:latin typeface="Gill Sans" charset="0"/>
                <a:ea typeface="ヒラギノ角ゴ ProN W3" charset="0"/>
                <a:cs typeface="ヒラギノ角ゴ ProN W3" charset="0"/>
              </a:rPr>
              <a:t>activity</a:t>
            </a:r>
            <a:endParaRPr lang="nl-NL" sz="2000" dirty="0">
              <a:solidFill>
                <a:srgbClr val="0FCBC2"/>
              </a:solidFill>
              <a:latin typeface="Gill Sans" charset="0"/>
              <a:ea typeface="ヒラギノ角ゴ ProN W3" charset="0"/>
              <a:cs typeface="ヒラギノ角ゴ ProN W3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nl-NL" sz="2000" dirty="0" err="1">
                <a:solidFill>
                  <a:srgbClr val="0FCBC2"/>
                </a:solidFill>
                <a:latin typeface="Gill Sans" charset="0"/>
                <a:ea typeface="ヒラギノ角ゴ ProN W3" charset="0"/>
                <a:cs typeface="ヒラギノ角ゴ ProN W3" charset="0"/>
              </a:rPr>
              <a:t>Preparing</a:t>
            </a:r>
            <a:r>
              <a:rPr lang="nl-NL" sz="2000" dirty="0">
                <a:solidFill>
                  <a:srgbClr val="0FCBC2"/>
                </a:solidFill>
                <a:latin typeface="Gill Sans" charset="0"/>
                <a:ea typeface="ヒラギノ角ゴ ProN W3" charset="0"/>
                <a:cs typeface="ヒラギノ角ゴ ProN W3" charset="0"/>
              </a:rPr>
              <a:t>, </a:t>
            </a:r>
            <a:r>
              <a:rPr lang="nl-NL" sz="2000" dirty="0" err="1">
                <a:solidFill>
                  <a:srgbClr val="0FCBC2"/>
                </a:solidFill>
                <a:latin typeface="Gill Sans" charset="0"/>
                <a:ea typeface="ヒラギノ角ゴ ProN W3" charset="0"/>
                <a:cs typeface="ヒラギノ角ゴ ProN W3" charset="0"/>
              </a:rPr>
              <a:t>approving</a:t>
            </a:r>
            <a:r>
              <a:rPr lang="nl-NL" sz="2000" dirty="0">
                <a:solidFill>
                  <a:srgbClr val="0FCBC2"/>
                </a:solidFill>
                <a:latin typeface="Gill Sans" charset="0"/>
                <a:ea typeface="ヒラギノ角ゴ ProN W3" charset="0"/>
                <a:cs typeface="ヒラギノ角ゴ ProN W3" charset="0"/>
              </a:rPr>
              <a:t> </a:t>
            </a:r>
            <a:r>
              <a:rPr lang="nl-NL" sz="2000" dirty="0" err="1">
                <a:solidFill>
                  <a:srgbClr val="0FCBC2"/>
                </a:solidFill>
                <a:latin typeface="Gill Sans" charset="0"/>
                <a:ea typeface="ヒラギノ角ゴ ProN W3" charset="0"/>
                <a:cs typeface="ヒラギノ角ゴ ProN W3" charset="0"/>
              </a:rPr>
              <a:t>and</a:t>
            </a:r>
            <a:r>
              <a:rPr lang="nl-NL" sz="2000" dirty="0">
                <a:solidFill>
                  <a:srgbClr val="0FCBC2"/>
                </a:solidFill>
                <a:latin typeface="Gill Sans" charset="0"/>
                <a:ea typeface="ヒラギノ角ゴ ProN W3" charset="0"/>
                <a:cs typeface="ヒラギノ角ゴ ProN W3" charset="0"/>
              </a:rPr>
              <a:t> </a:t>
            </a:r>
          </a:p>
          <a:p>
            <a:pPr marL="0" indent="0">
              <a:buNone/>
            </a:pPr>
            <a:r>
              <a:rPr lang="nl-NL" sz="2000" dirty="0">
                <a:solidFill>
                  <a:srgbClr val="0FCBC2"/>
                </a:solidFill>
                <a:latin typeface="Gill Sans" charset="0"/>
                <a:ea typeface="ヒラギノ角ゴ ProN W3" charset="0"/>
                <a:cs typeface="ヒラギノ角ゴ ProN W3" charset="0"/>
              </a:rPr>
              <a:t>       </a:t>
            </a:r>
            <a:r>
              <a:rPr lang="nl-NL" sz="2000" dirty="0" err="1">
                <a:solidFill>
                  <a:srgbClr val="0FCBC2"/>
                </a:solidFill>
                <a:latin typeface="Gill Sans" charset="0"/>
                <a:ea typeface="ヒラギノ角ゴ ProN W3" charset="0"/>
                <a:cs typeface="ヒラギノ角ゴ ProN W3" charset="0"/>
              </a:rPr>
              <a:t>distributing</a:t>
            </a:r>
            <a:r>
              <a:rPr lang="nl-NL" sz="2000" dirty="0">
                <a:solidFill>
                  <a:srgbClr val="0FCBC2"/>
                </a:solidFill>
                <a:latin typeface="Gill Sans" charset="0"/>
                <a:ea typeface="ヒラギノ角ゴ ProN W3" charset="0"/>
                <a:cs typeface="ヒラギノ角ゴ ProN W3" charset="0"/>
              </a:rPr>
              <a:t> the audit report</a:t>
            </a:r>
          </a:p>
          <a:p>
            <a:pPr marL="0" indent="0">
              <a:buNone/>
            </a:pPr>
            <a:r>
              <a:rPr lang="nl-NL" sz="2000" dirty="0">
                <a:solidFill>
                  <a:srgbClr val="0FCBC2"/>
                </a:solidFill>
                <a:latin typeface="Gill Sans" charset="0"/>
                <a:ea typeface="ヒラギノ角ゴ ProN W3" charset="0"/>
                <a:cs typeface="ヒラギノ角ゴ ProN W3" charset="0"/>
              </a:rPr>
              <a:t>6.    </a:t>
            </a:r>
            <a:r>
              <a:rPr lang="nl-NL" sz="2000" dirty="0" err="1">
                <a:solidFill>
                  <a:srgbClr val="0FCBC2"/>
                </a:solidFill>
                <a:latin typeface="Gill Sans" charset="0"/>
                <a:ea typeface="ヒラギノ角ゴ ProN W3" charset="0"/>
                <a:cs typeface="ヒラギノ角ゴ ProN W3" charset="0"/>
              </a:rPr>
              <a:t>Completing</a:t>
            </a:r>
            <a:r>
              <a:rPr lang="nl-NL" sz="2000" dirty="0">
                <a:solidFill>
                  <a:srgbClr val="0FCBC2"/>
                </a:solidFill>
                <a:latin typeface="Gill Sans" charset="0"/>
                <a:ea typeface="ヒラギノ角ゴ ProN W3" charset="0"/>
                <a:cs typeface="ヒラギノ角ゴ ProN W3" charset="0"/>
              </a:rPr>
              <a:t> the audit</a:t>
            </a:r>
          </a:p>
          <a:p>
            <a:pPr marL="0" indent="0">
              <a:buNone/>
            </a:pPr>
            <a:r>
              <a:rPr lang="nl-NL" sz="2000" dirty="0">
                <a:solidFill>
                  <a:srgbClr val="0FCBC2"/>
                </a:solidFill>
                <a:latin typeface="Gill Sans" charset="0"/>
                <a:ea typeface="ヒラギノ角ゴ ProN W3" charset="0"/>
                <a:cs typeface="ヒラギノ角ゴ ProN W3" charset="0"/>
              </a:rPr>
              <a:t>7.    </a:t>
            </a:r>
            <a:r>
              <a:rPr lang="nl-NL" sz="2000" dirty="0" err="1">
                <a:solidFill>
                  <a:srgbClr val="0FCBC2"/>
                </a:solidFill>
                <a:latin typeface="Gill Sans" charset="0"/>
                <a:ea typeface="ヒラギノ角ゴ ProN W3" charset="0"/>
                <a:cs typeface="ヒラギノ角ゴ ProN W3" charset="0"/>
              </a:rPr>
              <a:t>Conducting</a:t>
            </a:r>
            <a:r>
              <a:rPr lang="nl-NL" sz="2000" dirty="0">
                <a:solidFill>
                  <a:srgbClr val="0FCBC2"/>
                </a:solidFill>
                <a:latin typeface="Gill Sans" charset="0"/>
                <a:ea typeface="ヒラギノ角ゴ ProN W3" charset="0"/>
                <a:cs typeface="ヒラギノ角ゴ ProN W3" charset="0"/>
              </a:rPr>
              <a:t> the audit follow-up</a:t>
            </a:r>
          </a:p>
        </p:txBody>
      </p:sp>
      <p:pic>
        <p:nvPicPr>
          <p:cNvPr id="7171" name="Picture 4" descr="scan000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0041" y="0"/>
            <a:ext cx="3605883" cy="533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96053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EC25AD-074E-DB43-B7BE-6CE648E143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L" dirty="0">
                <a:solidFill>
                  <a:srgbClr val="0FCBC2"/>
                </a:solidFill>
              </a:rPr>
              <a:t>2.1. Initiating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78FB21-77B5-2244-A84E-A2C9935DE9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NL" dirty="0"/>
              <a:t>Authorisation</a:t>
            </a:r>
          </a:p>
          <a:p>
            <a:r>
              <a:rPr lang="en-NL" dirty="0"/>
              <a:t>Team leader</a:t>
            </a:r>
          </a:p>
          <a:p>
            <a:r>
              <a:rPr lang="en-NL" dirty="0"/>
              <a:t>Objectives: continuous improvement</a:t>
            </a:r>
          </a:p>
          <a:p>
            <a:r>
              <a:rPr lang="en-NL" dirty="0"/>
              <a:t>Selecting the audit team members</a:t>
            </a:r>
          </a:p>
          <a:p>
            <a:r>
              <a:rPr lang="en-NL" dirty="0"/>
              <a:t>Contact with auditee (date, actions like documentation)</a:t>
            </a:r>
          </a:p>
        </p:txBody>
      </p:sp>
    </p:spTree>
    <p:extLst>
      <p:ext uri="{BB962C8B-B14F-4D97-AF65-F5344CB8AC3E}">
        <p14:creationId xmlns:p14="http://schemas.microsoft.com/office/powerpoint/2010/main" val="252845505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528014-F5E5-0400-9544-10DBDD2AE2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Audit team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607647-7EF0-7187-4F5A-D705A01163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460" y="1158488"/>
            <a:ext cx="6812280" cy="3520193"/>
          </a:xfrm>
        </p:spPr>
        <p:txBody>
          <a:bodyPr/>
          <a:lstStyle/>
          <a:p>
            <a:r>
              <a:rPr lang="en-GB" dirty="0"/>
              <a:t>Members with relevant knowledge about the subject</a:t>
            </a:r>
          </a:p>
        </p:txBody>
      </p:sp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BB2D684C-55D6-BE5B-697D-0AA5999D836F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65129230"/>
              </p:ext>
            </p:extLst>
          </p:nvPr>
        </p:nvGraphicFramePr>
        <p:xfrm>
          <a:off x="279400" y="98237"/>
          <a:ext cx="1175385" cy="1047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1270000" imgH="1231900" progId="CorelDRAW.Graphic.14">
                  <p:embed/>
                </p:oleObj>
              </mc:Choice>
              <mc:Fallback>
                <p:oleObj r:id="rId2" imgW="1270000" imgH="1231900" progId="CorelDRAW.Graphic.14">
                  <p:embed/>
                  <p:pic>
                    <p:nvPicPr>
                      <p:cNvPr id="5" name="Object 4">
                        <a:extLst>
                          <a:ext uri="{FF2B5EF4-FFF2-40B4-BE49-F238E27FC236}">
                            <a16:creationId xmlns:a16="http://schemas.microsoft.com/office/drawing/2014/main" id="{1A839CCC-6201-A6F3-CA5F-076F4BDB2690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9400" y="98237"/>
                        <a:ext cx="1175385" cy="1047750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03077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D7A2BA-1143-28FD-3705-356F563E9D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 </a:t>
            </a:r>
            <a:r>
              <a:rPr lang="en-GB" i="1" dirty="0"/>
              <a:t>you</a:t>
            </a:r>
            <a:r>
              <a:rPr lang="en-GB" dirty="0"/>
              <a:t> see?</a:t>
            </a:r>
          </a:p>
        </p:txBody>
      </p:sp>
      <p:pic>
        <p:nvPicPr>
          <p:cNvPr id="5" name="Content Placeholder 4" descr="A group of dogs playing poker&#10;&#10;Description automatically generated">
            <a:extLst>
              <a:ext uri="{FF2B5EF4-FFF2-40B4-BE49-F238E27FC236}">
                <a16:creationId xmlns:a16="http://schemas.microsoft.com/office/drawing/2014/main" id="{172B76E5-D19C-28CC-B552-746D531ECC0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8275" y="1244600"/>
            <a:ext cx="4692650" cy="3519488"/>
          </a:xfrm>
        </p:spPr>
      </p:pic>
    </p:spTree>
    <p:extLst>
      <p:ext uri="{BB962C8B-B14F-4D97-AF65-F5344CB8AC3E}">
        <p14:creationId xmlns:p14="http://schemas.microsoft.com/office/powerpoint/2010/main" val="173278988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521DF4-5BF3-80EB-F76D-5BE004FF14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MBTI ©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768837-6F5C-0743-7C70-FF452BD41F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	Sensing versus Intuitive auditors</a:t>
            </a:r>
          </a:p>
          <a:p>
            <a:pPr marL="0" indent="0">
              <a:buNone/>
            </a:pPr>
            <a:endParaRPr lang="en-GB" sz="2000" b="0" i="0" u="none" strike="noStrike" dirty="0">
              <a:solidFill>
                <a:srgbClr val="474747"/>
              </a:solidFill>
              <a:effectLst/>
              <a:latin typeface="Google Sans"/>
            </a:endParaRPr>
          </a:p>
          <a:p>
            <a:pPr marL="0" indent="0">
              <a:buNone/>
            </a:pPr>
            <a:r>
              <a:rPr lang="en-GB" sz="2000" b="0" i="0" u="none" strike="noStrike" dirty="0">
                <a:solidFill>
                  <a:srgbClr val="474747"/>
                </a:solidFill>
                <a:effectLst/>
                <a:latin typeface="Google Sans"/>
              </a:rPr>
              <a:t>Intuitive people look for patterns and meanings in information. They read between the lines, think abstractly, and are innovative and future-focused.</a:t>
            </a:r>
          </a:p>
          <a:p>
            <a:pPr marL="0" indent="0">
              <a:buNone/>
            </a:pPr>
            <a:r>
              <a:rPr lang="en-GB" sz="2000" b="0" i="0" u="none" strike="noStrike" dirty="0">
                <a:solidFill>
                  <a:srgbClr val="474747"/>
                </a:solidFill>
                <a:effectLst/>
                <a:latin typeface="Google Sans"/>
              </a:rPr>
              <a:t>Sensing people use their senses to gather information. They're focused on the facts, practical ideas, step-by-step procedures, and are present-oriented.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71570522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CD1FEB-628D-4942-892D-3E21353556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L" dirty="0">
                <a:solidFill>
                  <a:srgbClr val="0FCBC2"/>
                </a:solidFill>
              </a:rPr>
              <a:t>2.2.  Document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298EC0-327A-4645-93A7-E61A0C98CE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460" y="1219200"/>
            <a:ext cx="6812280" cy="3520193"/>
          </a:xfrm>
        </p:spPr>
        <p:txBody>
          <a:bodyPr/>
          <a:lstStyle/>
          <a:p>
            <a:r>
              <a:rPr lang="en-NL" sz="2400" dirty="0"/>
              <a:t>What documents?</a:t>
            </a:r>
          </a:p>
          <a:p>
            <a:r>
              <a:rPr lang="en-NL" sz="2400" dirty="0"/>
              <a:t>How</a:t>
            </a:r>
          </a:p>
          <a:p>
            <a:pPr lvl="1"/>
            <a:r>
              <a:rPr lang="en-NL" sz="2400" dirty="0"/>
              <a:t>Check for availability and quality, intranet????</a:t>
            </a:r>
          </a:p>
          <a:p>
            <a:r>
              <a:rPr lang="en-NL" sz="2400" dirty="0"/>
              <a:t>Who</a:t>
            </a:r>
          </a:p>
          <a:p>
            <a:pPr lvl="1"/>
            <a:r>
              <a:rPr lang="en-GB" sz="2400" dirty="0"/>
              <a:t>D</a:t>
            </a:r>
            <a:r>
              <a:rPr lang="en-NL" sz="2400" dirty="0"/>
              <a:t>epending on standards division</a:t>
            </a:r>
          </a:p>
        </p:txBody>
      </p:sp>
    </p:spTree>
    <p:extLst>
      <p:ext uri="{BB962C8B-B14F-4D97-AF65-F5344CB8AC3E}">
        <p14:creationId xmlns:p14="http://schemas.microsoft.com/office/powerpoint/2010/main" val="1195735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AAC17-05BA-8942-BF01-3907B73FEA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460" y="355601"/>
            <a:ext cx="6812280" cy="889000"/>
          </a:xfrm>
        </p:spPr>
        <p:txBody>
          <a:bodyPr/>
          <a:lstStyle/>
          <a:p>
            <a:r>
              <a:rPr lang="en-NL" sz="3600" dirty="0">
                <a:solidFill>
                  <a:srgbClr val="0FCBC2"/>
                </a:solidFill>
              </a:rPr>
              <a:t>2.3.Preparing on-site activities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98CB5C-F25F-1F40-A19A-FCDFBF0120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NL" dirty="0"/>
              <a:t>Preparing the audit plan</a:t>
            </a:r>
          </a:p>
          <a:p>
            <a:pPr marL="0" indent="0">
              <a:buNone/>
            </a:pPr>
            <a:r>
              <a:rPr lang="en-NL" dirty="0"/>
              <a:t>Assigning the work to team members</a:t>
            </a:r>
          </a:p>
          <a:p>
            <a:pPr marL="0" indent="0">
              <a:buNone/>
            </a:pPr>
            <a:r>
              <a:rPr lang="en-NL" dirty="0"/>
              <a:t>	3.1. Standardwise</a:t>
            </a:r>
          </a:p>
          <a:p>
            <a:pPr marL="0" indent="0">
              <a:buNone/>
            </a:pPr>
            <a:r>
              <a:rPr lang="en-NL" dirty="0"/>
              <a:t>	3.2. Studentwise (tracer) </a:t>
            </a:r>
          </a:p>
          <a:p>
            <a:pPr marL="0" indent="0">
              <a:buNone/>
            </a:pPr>
            <a:r>
              <a:rPr lang="en-NL" dirty="0"/>
              <a:t>Prepare the documents </a:t>
            </a:r>
          </a:p>
          <a:p>
            <a:pPr marL="0" indent="0">
              <a:buNone/>
            </a:pPr>
            <a:endParaRPr lang="en-NL" dirty="0"/>
          </a:p>
        </p:txBody>
      </p:sp>
    </p:spTree>
    <p:extLst>
      <p:ext uri="{BB962C8B-B14F-4D97-AF65-F5344CB8AC3E}">
        <p14:creationId xmlns:p14="http://schemas.microsoft.com/office/powerpoint/2010/main" val="238110422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EA68A8-560E-8641-9F7C-0BDBC0A829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L" sz="3600" dirty="0"/>
              <a:t>Audit planning cont’d.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5FECA9-F664-9946-B93C-246C2FC158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460" y="1295400"/>
            <a:ext cx="6812280" cy="2489199"/>
          </a:xfrm>
        </p:spPr>
        <p:txBody>
          <a:bodyPr/>
          <a:lstStyle/>
          <a:p>
            <a:r>
              <a:rPr lang="nl-NL" dirty="0"/>
              <a:t>Who do we </a:t>
            </a:r>
            <a:r>
              <a:rPr lang="nl-NL" dirty="0" err="1"/>
              <a:t>need</a:t>
            </a:r>
            <a:r>
              <a:rPr lang="nl-NL" dirty="0"/>
              <a:t> </a:t>
            </a:r>
            <a:r>
              <a:rPr lang="nl-NL" dirty="0" err="1"/>
              <a:t>and</a:t>
            </a:r>
            <a:r>
              <a:rPr lang="nl-NL" dirty="0"/>
              <a:t> is </a:t>
            </a:r>
            <a:r>
              <a:rPr lang="nl-NL" dirty="0" err="1"/>
              <a:t>available</a:t>
            </a:r>
            <a:r>
              <a:rPr lang="nl-NL" dirty="0"/>
              <a:t>?</a:t>
            </a:r>
          </a:p>
          <a:p>
            <a:r>
              <a:rPr lang="nl-NL" dirty="0" err="1"/>
              <a:t>When</a:t>
            </a:r>
            <a:r>
              <a:rPr lang="nl-NL" dirty="0"/>
              <a:t>? </a:t>
            </a:r>
          </a:p>
          <a:p>
            <a:pPr lvl="1"/>
            <a:r>
              <a:rPr lang="nl-NL" dirty="0"/>
              <a:t>Schedule.</a:t>
            </a:r>
          </a:p>
          <a:p>
            <a:pPr lvl="1"/>
            <a:r>
              <a:rPr lang="nl-NL" dirty="0"/>
              <a:t>Make </a:t>
            </a:r>
            <a:r>
              <a:rPr lang="nl-NL" dirty="0" err="1"/>
              <a:t>appointments</a:t>
            </a:r>
            <a:endParaRPr lang="nl-NL" dirty="0"/>
          </a:p>
          <a:p>
            <a:pPr marL="0" indent="0">
              <a:buNone/>
            </a:pPr>
            <a:endParaRPr lang="en-NL" dirty="0"/>
          </a:p>
          <a:p>
            <a:pPr marL="0" indent="0">
              <a:buNone/>
            </a:pPr>
            <a:endParaRPr lang="en-NL" dirty="0"/>
          </a:p>
        </p:txBody>
      </p:sp>
    </p:spTree>
    <p:extLst>
      <p:ext uri="{BB962C8B-B14F-4D97-AF65-F5344CB8AC3E}">
        <p14:creationId xmlns:p14="http://schemas.microsoft.com/office/powerpoint/2010/main" val="1959577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3BF082-305B-CBBC-5404-0C691C0F44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200" y="180134"/>
            <a:ext cx="6812280" cy="889000"/>
          </a:xfrm>
        </p:spPr>
        <p:txBody>
          <a:bodyPr/>
          <a:lstStyle/>
          <a:p>
            <a:r>
              <a:rPr lang="en-GB" sz="3600" dirty="0"/>
              <a:t>Example exam committee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BFE154-E464-A6DA-CB86-6BCFEBF50C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</a:rPr>
              <a:t>Document review</a:t>
            </a:r>
          </a:p>
          <a:p>
            <a:r>
              <a:rPr lang="en-GB" sz="2400" dirty="0">
                <a:latin typeface="Calibri" panose="020F0502020204030204" pitchFamily="34" charset="0"/>
              </a:rPr>
              <a:t>Curriculum, OER, minutes of meetings, evaluation reports</a:t>
            </a:r>
          </a:p>
          <a:p>
            <a:pPr marL="0" indent="0">
              <a:buNone/>
            </a:pPr>
            <a:r>
              <a:rPr lang="en-GB" dirty="0">
                <a:effectLst/>
                <a:latin typeface="Calibri" panose="020F0502020204030204" pitchFamily="34" charset="0"/>
              </a:rPr>
              <a:t>Interviews 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</a:rPr>
              <a:t>Members</a:t>
            </a:r>
            <a:r>
              <a:rPr lang="en-GB" sz="2400" dirty="0">
                <a:effectLst/>
                <a:latin typeface="Calibri" panose="020F0502020204030204" pitchFamily="34" charset="0"/>
              </a:rPr>
              <a:t> exam committee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Calibri" panose="020F0502020204030204" pitchFamily="34" charset="0"/>
              </a:rPr>
              <a:t>Staff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Calibri" panose="020F0502020204030204" pitchFamily="34" charset="0"/>
              </a:rPr>
              <a:t>Students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Calibri" panose="020F0502020204030204" pitchFamily="34" charset="0"/>
              </a:rPr>
              <a:t>Director</a:t>
            </a:r>
          </a:p>
          <a:p>
            <a:endParaRPr lang="en-GB" dirty="0"/>
          </a:p>
        </p:txBody>
      </p:sp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A395EBDB-E117-AC52-828C-D0AE1533C5E9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65129230"/>
              </p:ext>
            </p:extLst>
          </p:nvPr>
        </p:nvGraphicFramePr>
        <p:xfrm>
          <a:off x="279400" y="98237"/>
          <a:ext cx="1175385" cy="1047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1270000" imgH="1231900" progId="CorelDRAW.Graphic.14">
                  <p:embed/>
                </p:oleObj>
              </mc:Choice>
              <mc:Fallback>
                <p:oleObj r:id="rId2" imgW="1270000" imgH="1231900" progId="CorelDRAW.Graphic.14">
                  <p:embed/>
                  <p:pic>
                    <p:nvPicPr>
                      <p:cNvPr id="5" name="Object 4">
                        <a:extLst>
                          <a:ext uri="{FF2B5EF4-FFF2-40B4-BE49-F238E27FC236}">
                            <a16:creationId xmlns:a16="http://schemas.microsoft.com/office/drawing/2014/main" id="{1A839CCC-6201-A6F3-CA5F-076F4BDB2690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9400" y="98237"/>
                        <a:ext cx="1175385" cy="1047750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107106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A8D6B2-F104-7641-817A-3BF6878B2C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L" sz="3600" dirty="0">
                <a:solidFill>
                  <a:srgbClr val="0FCBC2"/>
                </a:solidFill>
              </a:rPr>
              <a:t>2.4. Conducting the audit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35B3B3-B21E-7F48-967F-509EB3A38F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NL" sz="2800" dirty="0"/>
              <a:t>2.4.1. audit process standardwise</a:t>
            </a:r>
          </a:p>
          <a:p>
            <a:pPr marL="0" indent="0">
              <a:buNone/>
            </a:pPr>
            <a:r>
              <a:rPr lang="en-NL" sz="2800" dirty="0"/>
              <a:t>documents, interviews, </a:t>
            </a:r>
            <a:r>
              <a:rPr lang="en-NL" sz="2800" b="1" dirty="0"/>
              <a:t>observation</a:t>
            </a:r>
          </a:p>
          <a:p>
            <a:pPr marL="0" indent="0">
              <a:buNone/>
            </a:pPr>
            <a:r>
              <a:rPr lang="en-NL" sz="2800" dirty="0"/>
              <a:t>2.4.2. tracer: student centred</a:t>
            </a:r>
            <a:r>
              <a:rPr lang="en-NL" dirty="0"/>
              <a:t>	</a:t>
            </a:r>
          </a:p>
          <a:p>
            <a:pPr marL="0" indent="0">
              <a:buNone/>
            </a:pPr>
            <a:r>
              <a:rPr lang="en-NL" sz="2800" dirty="0"/>
              <a:t>2.4.3. The atmosphere</a:t>
            </a:r>
          </a:p>
          <a:p>
            <a:pPr marL="0" indent="0">
              <a:buNone/>
            </a:pPr>
            <a:r>
              <a:rPr lang="en-NL" sz="2800" dirty="0"/>
              <a:t>2.4.4. Tips for auditing</a:t>
            </a:r>
          </a:p>
          <a:p>
            <a:pPr marL="0" indent="0">
              <a:buNone/>
            </a:pPr>
            <a:r>
              <a:rPr lang="en-NL" sz="2800" dirty="0"/>
              <a:t>2.4.5. Reporting</a:t>
            </a:r>
          </a:p>
          <a:p>
            <a:pPr marL="0" indent="0">
              <a:buNone/>
            </a:pPr>
            <a:endParaRPr lang="en-NL" sz="2800" dirty="0"/>
          </a:p>
        </p:txBody>
      </p:sp>
    </p:spTree>
    <p:extLst>
      <p:ext uri="{BB962C8B-B14F-4D97-AF65-F5344CB8AC3E}">
        <p14:creationId xmlns:p14="http://schemas.microsoft.com/office/powerpoint/2010/main" val="3258155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>
          <a:xfrm>
            <a:off x="567690" y="609600"/>
            <a:ext cx="6433820" cy="2775373"/>
          </a:xfrm>
        </p:spPr>
        <p:txBody>
          <a:bodyPr/>
          <a:lstStyle/>
          <a:p>
            <a:r>
              <a:rPr lang="en-US" sz="2900" dirty="0">
                <a:solidFill>
                  <a:srgbClr val="0FCBC2"/>
                </a:solidFill>
              </a:rPr>
              <a:t>2.4.2. Tracer</a:t>
            </a:r>
            <a:br>
              <a:rPr lang="en-US" sz="2900" dirty="0"/>
            </a:br>
            <a:br>
              <a:rPr lang="en-US" sz="2900" dirty="0"/>
            </a:br>
            <a:r>
              <a:rPr lang="en-US" sz="2900" dirty="0"/>
              <a:t>The hypothesis is: If we look at health care as a series of systems and subsystems and identify the “defects” within the system(s), errors causing patients harm will be reduced.</a:t>
            </a:r>
          </a:p>
        </p:txBody>
      </p:sp>
    </p:spTree>
    <p:extLst>
      <p:ext uri="{BB962C8B-B14F-4D97-AF65-F5344CB8AC3E}">
        <p14:creationId xmlns:p14="http://schemas.microsoft.com/office/powerpoint/2010/main" val="2282009584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B59FC4-165C-4A6B-8279-C8134AD64A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Students too????</a:t>
            </a:r>
          </a:p>
        </p:txBody>
      </p:sp>
    </p:spTree>
    <p:extLst>
      <p:ext uri="{BB962C8B-B14F-4D97-AF65-F5344CB8AC3E}">
        <p14:creationId xmlns:p14="http://schemas.microsoft.com/office/powerpoint/2010/main" val="1232566945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>
          <a:xfrm>
            <a:off x="630766" y="762000"/>
            <a:ext cx="6307667" cy="3505200"/>
          </a:xfrm>
        </p:spPr>
        <p:txBody>
          <a:bodyPr/>
          <a:lstStyle/>
          <a:p>
            <a:pPr algn="l"/>
            <a:r>
              <a:rPr lang="en-US" sz="2800" dirty="0"/>
              <a:t>Method of identifying “broken” systems is through the use of tracers: the problem often occurs at the interfaces.</a:t>
            </a:r>
            <a:br>
              <a:rPr lang="en-US" sz="2800" dirty="0"/>
            </a:br>
            <a:br>
              <a:rPr lang="en-US" sz="2800" dirty="0"/>
            </a:br>
            <a:r>
              <a:rPr lang="en-US" sz="2800" dirty="0"/>
              <a:t>An </a:t>
            </a:r>
            <a:r>
              <a:rPr lang="en-US" sz="2800" i="1" dirty="0"/>
              <a:t>student tracer</a:t>
            </a:r>
            <a:r>
              <a:rPr lang="en-US" sz="2800" dirty="0"/>
              <a:t> would follow the experiences of students throughout the educational system</a:t>
            </a:r>
            <a:r>
              <a:rPr lang="en-US" sz="3200" dirty="0"/>
              <a:t>.</a:t>
            </a:r>
            <a:br>
              <a:rPr lang="en-US" sz="2900" dirty="0"/>
            </a:br>
            <a:endParaRPr lang="en-US" sz="2900" dirty="0"/>
          </a:p>
        </p:txBody>
      </p:sp>
    </p:spTree>
    <p:extLst>
      <p:ext uri="{BB962C8B-B14F-4D97-AF65-F5344CB8AC3E}">
        <p14:creationId xmlns:p14="http://schemas.microsoft.com/office/powerpoint/2010/main" val="1309523465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jdelijke aanduiding voor dianummer 4"/>
          <p:cNvSpPr>
            <a:spLocks noGrp="1"/>
          </p:cNvSpPr>
          <p:nvPr>
            <p:ph type="sldNum" sz="quarter" idx="4294967295"/>
          </p:nvPr>
        </p:nvSpPr>
        <p:spPr>
          <a:xfrm>
            <a:off x="5424593" y="4859867"/>
            <a:ext cx="1576917" cy="355600"/>
          </a:xfrm>
          <a:prstGeom prst="rect">
            <a:avLst/>
          </a:prstGeom>
        </p:spPr>
        <p:txBody>
          <a:bodyPr lIns="73728" tIns="36864" rIns="73728" bIns="36864"/>
          <a:lstStyle/>
          <a:p>
            <a:fld id="{AB63C989-237F-4D6B-AAD9-5399FE5E024B}" type="slidenum">
              <a:rPr lang="en-US"/>
              <a:pPr/>
              <a:t>51</a:t>
            </a:fld>
            <a:endParaRPr lang="en-US"/>
          </a:p>
        </p:txBody>
      </p:sp>
      <p:sp>
        <p:nvSpPr>
          <p:cNvPr id="158722" name="Rectangle 2"/>
          <p:cNvSpPr>
            <a:spLocks noGrp="1" noChangeArrowheads="1"/>
          </p:cNvSpPr>
          <p:nvPr>
            <p:ph type="title"/>
          </p:nvPr>
        </p:nvSpPr>
        <p:spPr>
          <a:xfrm>
            <a:off x="567690" y="474133"/>
            <a:ext cx="6433820" cy="3733800"/>
          </a:xfrm>
        </p:spPr>
        <p:txBody>
          <a:bodyPr/>
          <a:lstStyle/>
          <a:p>
            <a:r>
              <a:rPr lang="en-US"/>
              <a:t>Using Tracer Methodology in the Survey Process</a:t>
            </a:r>
            <a:br>
              <a:rPr lang="en-US"/>
            </a:br>
            <a:br>
              <a:rPr lang="en-US"/>
            </a:br>
            <a:endParaRPr lang="en-US"/>
          </a:p>
        </p:txBody>
      </p:sp>
      <p:pic>
        <p:nvPicPr>
          <p:cNvPr id="158724" name="Picture 4" descr="BD04972_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6144" y="2904067"/>
            <a:ext cx="2420567" cy="1705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4570496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jdelijke aanduiding voor dianummer 6"/>
          <p:cNvSpPr>
            <a:spLocks noGrp="1"/>
          </p:cNvSpPr>
          <p:nvPr>
            <p:ph type="sldNum" sz="quarter" idx="4294967295"/>
          </p:nvPr>
        </p:nvSpPr>
        <p:spPr>
          <a:xfrm>
            <a:off x="5424593" y="4859867"/>
            <a:ext cx="1576917" cy="355600"/>
          </a:xfrm>
          <a:prstGeom prst="rect">
            <a:avLst/>
          </a:prstGeom>
        </p:spPr>
        <p:txBody>
          <a:bodyPr lIns="73728" tIns="36864" rIns="73728" bIns="36864"/>
          <a:lstStyle/>
          <a:p>
            <a:fld id="{B729B564-01A7-4075-861D-D544314354F0}" type="slidenum">
              <a:rPr lang="en-US"/>
              <a:pPr/>
              <a:t>52</a:t>
            </a:fld>
            <a:endParaRPr lang="en-US"/>
          </a:p>
        </p:txBody>
      </p:sp>
      <p:sp>
        <p:nvSpPr>
          <p:cNvPr id="160770" name="Rectangle 2"/>
          <p:cNvSpPr>
            <a:spLocks noGrp="1" noChangeArrowheads="1"/>
          </p:cNvSpPr>
          <p:nvPr>
            <p:ph type="title"/>
          </p:nvPr>
        </p:nvSpPr>
        <p:spPr>
          <a:xfrm>
            <a:off x="739180" y="296333"/>
            <a:ext cx="6090840" cy="548641"/>
          </a:xfrm>
        </p:spPr>
        <p:txBody>
          <a:bodyPr/>
          <a:lstStyle/>
          <a:p>
            <a:r>
              <a:rPr lang="en-US" dirty="0">
                <a:solidFill>
                  <a:srgbClr val="00A7A2"/>
                </a:solidFill>
              </a:rPr>
              <a:t>Difference</a:t>
            </a:r>
          </a:p>
        </p:txBody>
      </p:sp>
      <p:sp>
        <p:nvSpPr>
          <p:cNvPr id="16077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567690" y="1422400"/>
            <a:ext cx="3153833" cy="3615267"/>
          </a:xfrm>
        </p:spPr>
        <p:txBody>
          <a:bodyPr/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US" sz="1900" b="1" i="1" dirty="0"/>
              <a:t>New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US" sz="1900" b="1" dirty="0"/>
              <a:t>Student system focus</a:t>
            </a:r>
          </a:p>
          <a:p>
            <a:pPr>
              <a:lnSpc>
                <a:spcPct val="80000"/>
              </a:lnSpc>
              <a:buClr>
                <a:schemeClr val="tx1"/>
              </a:buClr>
            </a:pPr>
            <a:r>
              <a:rPr lang="en-US" sz="1900" dirty="0"/>
              <a:t>Student is the center of activity – visits focus on the contacts the student has or will have.</a:t>
            </a:r>
          </a:p>
          <a:p>
            <a:pPr>
              <a:lnSpc>
                <a:spcPct val="80000"/>
              </a:lnSpc>
              <a:buClr>
                <a:schemeClr val="tx1"/>
              </a:buClr>
            </a:pPr>
            <a:r>
              <a:rPr lang="en-US" sz="1900" dirty="0"/>
              <a:t>Standards compliance based on review of systems and process – unified, relationship to the whole.</a:t>
            </a:r>
          </a:p>
          <a:p>
            <a:pPr>
              <a:lnSpc>
                <a:spcPct val="80000"/>
              </a:lnSpc>
            </a:pPr>
            <a:endParaRPr lang="en-US" sz="1900" dirty="0"/>
          </a:p>
          <a:p>
            <a:pPr>
              <a:lnSpc>
                <a:spcPct val="80000"/>
              </a:lnSpc>
            </a:pPr>
            <a:endParaRPr lang="en-US" sz="1900" dirty="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US" sz="1900" dirty="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US" sz="1900" dirty="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US" sz="1900" dirty="0"/>
              <a:t>            </a:t>
            </a:r>
          </a:p>
        </p:txBody>
      </p:sp>
      <p:sp>
        <p:nvSpPr>
          <p:cNvPr id="160772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3847677" y="1422400"/>
            <a:ext cx="3153833" cy="3615267"/>
          </a:xfrm>
        </p:spPr>
        <p:txBody>
          <a:bodyPr/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US" sz="1900" b="1" i="1" dirty="0"/>
              <a:t>Old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US" sz="1900" b="1" dirty="0"/>
              <a:t>Department function focus</a:t>
            </a:r>
          </a:p>
          <a:p>
            <a:pPr>
              <a:lnSpc>
                <a:spcPct val="80000"/>
              </a:lnSpc>
              <a:buClr>
                <a:schemeClr val="tx1"/>
              </a:buClr>
            </a:pPr>
            <a:r>
              <a:rPr lang="en-US" sz="1900" dirty="0"/>
              <a:t>The department is the focus – scheduled visits to each team or team member.</a:t>
            </a:r>
          </a:p>
          <a:p>
            <a:pPr>
              <a:lnSpc>
                <a:spcPct val="80000"/>
              </a:lnSpc>
              <a:buClr>
                <a:schemeClr val="tx1"/>
              </a:buClr>
            </a:pPr>
            <a:r>
              <a:rPr lang="en-US" sz="1900" dirty="0"/>
              <a:t>Standards compliance based on department functions without examining the relationship to the whole.</a:t>
            </a:r>
          </a:p>
        </p:txBody>
      </p:sp>
    </p:spTree>
    <p:extLst>
      <p:ext uri="{BB962C8B-B14F-4D97-AF65-F5344CB8AC3E}">
        <p14:creationId xmlns:p14="http://schemas.microsoft.com/office/powerpoint/2010/main" val="3245892097"/>
      </p:ext>
    </p:extLst>
  </p:cSld>
  <p:clrMapOvr>
    <a:masterClrMapping/>
  </p:clrMapOvr>
  <p:transition/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jdelijke aanduiding voor dianummer 6"/>
          <p:cNvSpPr>
            <a:spLocks noGrp="1"/>
          </p:cNvSpPr>
          <p:nvPr>
            <p:ph type="sldNum" sz="quarter" idx="4294967295"/>
          </p:nvPr>
        </p:nvSpPr>
        <p:spPr>
          <a:xfrm>
            <a:off x="5424593" y="4859867"/>
            <a:ext cx="1576917" cy="355600"/>
          </a:xfrm>
          <a:prstGeom prst="rect">
            <a:avLst/>
          </a:prstGeom>
        </p:spPr>
        <p:txBody>
          <a:bodyPr lIns="73728" tIns="36864" rIns="73728" bIns="36864"/>
          <a:lstStyle/>
          <a:p>
            <a:fld id="{29590064-270C-4B84-85B2-8F58686B3B46}" type="slidenum">
              <a:rPr lang="en-US"/>
              <a:pPr/>
              <a:t>53</a:t>
            </a:fld>
            <a:endParaRPr lang="en-US"/>
          </a:p>
        </p:txBody>
      </p:sp>
      <p:sp>
        <p:nvSpPr>
          <p:cNvPr id="166914" name="Rectangle 2"/>
          <p:cNvSpPr>
            <a:spLocks noGrp="1" noChangeArrowheads="1"/>
          </p:cNvSpPr>
          <p:nvPr>
            <p:ph type="title"/>
          </p:nvPr>
        </p:nvSpPr>
        <p:spPr>
          <a:xfrm>
            <a:off x="736600" y="381000"/>
            <a:ext cx="6090840" cy="566631"/>
          </a:xfrm>
        </p:spPr>
        <p:txBody>
          <a:bodyPr/>
          <a:lstStyle/>
          <a:p>
            <a:r>
              <a:rPr lang="en-US" dirty="0">
                <a:solidFill>
                  <a:srgbClr val="00A7A2"/>
                </a:solidFill>
              </a:rPr>
              <a:t>Differences continued:</a:t>
            </a:r>
          </a:p>
        </p:txBody>
      </p:sp>
      <p:sp>
        <p:nvSpPr>
          <p:cNvPr id="16691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736600" y="1600200"/>
            <a:ext cx="3001069" cy="618133"/>
          </a:xfrm>
        </p:spPr>
        <p:txBody>
          <a:bodyPr/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US" sz="1900" b="1" i="1" dirty="0"/>
              <a:t>New</a:t>
            </a:r>
          </a:p>
          <a:p>
            <a:pPr>
              <a:lnSpc>
                <a:spcPct val="80000"/>
              </a:lnSpc>
              <a:buClr>
                <a:schemeClr val="tx1"/>
              </a:buClr>
              <a:buFontTx/>
              <a:buNone/>
            </a:pPr>
            <a:r>
              <a:rPr lang="en-US" sz="1900" b="1" dirty="0"/>
              <a:t>Student system focus</a:t>
            </a:r>
          </a:p>
          <a:p>
            <a:pPr>
              <a:lnSpc>
                <a:spcPct val="80000"/>
              </a:lnSpc>
              <a:buClr>
                <a:schemeClr val="tx1"/>
              </a:buClr>
              <a:buFontTx/>
              <a:buNone/>
            </a:pPr>
            <a:endParaRPr lang="en-US" sz="1900" b="1" dirty="0"/>
          </a:p>
          <a:p>
            <a:pPr>
              <a:lnSpc>
                <a:spcPct val="80000"/>
              </a:lnSpc>
              <a:buClr>
                <a:schemeClr val="tx1"/>
              </a:buClr>
            </a:pPr>
            <a:r>
              <a:rPr lang="en-US" sz="1900" dirty="0"/>
              <a:t>Interviews focus on systems and processes (study guidance,  assessment system, educational vision) </a:t>
            </a:r>
          </a:p>
          <a:p>
            <a:pPr>
              <a:lnSpc>
                <a:spcPct val="80000"/>
              </a:lnSpc>
              <a:buClr>
                <a:schemeClr val="tx1"/>
              </a:buClr>
            </a:pPr>
            <a:r>
              <a:rPr lang="en-US" sz="1900" dirty="0"/>
              <a:t>Bottom line is how you care for your students and their environment each day</a:t>
            </a:r>
          </a:p>
        </p:txBody>
      </p:sp>
      <p:sp>
        <p:nvSpPr>
          <p:cNvPr id="166916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3860800" y="1676400"/>
            <a:ext cx="3001069" cy="618133"/>
          </a:xfrm>
        </p:spPr>
        <p:txBody>
          <a:bodyPr/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US" sz="1900" b="1" i="1" dirty="0"/>
              <a:t>Old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US" sz="1900" b="1" dirty="0"/>
              <a:t>Department function focus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US" sz="1900" dirty="0"/>
              <a:t> </a:t>
            </a:r>
          </a:p>
          <a:p>
            <a:pPr>
              <a:lnSpc>
                <a:spcPct val="80000"/>
              </a:lnSpc>
              <a:buClr>
                <a:schemeClr val="tx1"/>
              </a:buClr>
            </a:pPr>
            <a:r>
              <a:rPr lang="en-US" sz="1900" dirty="0"/>
              <a:t>Interviews focus on questions and answers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US" sz="1900" dirty="0"/>
          </a:p>
          <a:p>
            <a:pPr algn="ctr"/>
            <a:r>
              <a:rPr lang="en-US" sz="2000" b="1" i="1" dirty="0">
                <a:solidFill>
                  <a:schemeClr val="folHlink"/>
                </a:solidFill>
              </a:rPr>
              <a:t>You can learn more in 8 hours of tracing than in 20 hours of</a:t>
            </a:r>
          </a:p>
          <a:p>
            <a:pPr marL="0" indent="0" algn="ctr">
              <a:buNone/>
            </a:pPr>
            <a:r>
              <a:rPr lang="en-US" sz="2000" b="1" i="1" dirty="0">
                <a:solidFill>
                  <a:schemeClr val="folHlink"/>
                </a:solidFill>
              </a:rPr>
              <a:t>      chart review!</a:t>
            </a:r>
            <a:endParaRPr lang="en-US" sz="1900" dirty="0"/>
          </a:p>
          <a:p>
            <a:pPr>
              <a:lnSpc>
                <a:spcPct val="80000"/>
              </a:lnSpc>
            </a:pPr>
            <a:endParaRPr lang="en-US" sz="1900" dirty="0"/>
          </a:p>
        </p:txBody>
      </p:sp>
    </p:spTree>
    <p:extLst>
      <p:ext uri="{BB962C8B-B14F-4D97-AF65-F5344CB8AC3E}">
        <p14:creationId xmlns:p14="http://schemas.microsoft.com/office/powerpoint/2010/main" val="3320390875"/>
      </p:ext>
    </p:extLst>
  </p:cSld>
  <p:clrMapOvr>
    <a:masterClrMapping/>
  </p:clrMapOvr>
  <p:transition/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2"/>
          <p:cNvSpPr>
            <a:spLocks noGrp="1" noChangeArrowheads="1"/>
          </p:cNvSpPr>
          <p:nvPr>
            <p:ph type="title"/>
          </p:nvPr>
        </p:nvSpPr>
        <p:spPr>
          <a:xfrm>
            <a:off x="1013169" y="411163"/>
            <a:ext cx="6090840" cy="932215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nl-NL" sz="4200" dirty="0">
                <a:solidFill>
                  <a:srgbClr val="00A7A2"/>
                </a:solidFill>
                <a:latin typeface="Gill Sans" charset="0"/>
                <a:ea typeface="ヒラギノ角ゴ ProN W3" charset="0"/>
                <a:cs typeface="ヒラギノ角ゴ ProN W3" charset="0"/>
              </a:rPr>
              <a:t>Tracer planning</a:t>
            </a:r>
          </a:p>
        </p:txBody>
      </p:sp>
      <p:sp>
        <p:nvSpPr>
          <p:cNvPr id="717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8940" y="1510066"/>
            <a:ext cx="6090840" cy="618595"/>
          </a:xfrm>
        </p:spPr>
        <p:txBody>
          <a:bodyPr/>
          <a:lstStyle/>
          <a:p>
            <a:pPr>
              <a:lnSpc>
                <a:spcPct val="140000"/>
              </a:lnSpc>
            </a:pPr>
            <a:r>
              <a:rPr lang="nl-NL" sz="1800" dirty="0">
                <a:latin typeface="Gill Sans" charset="0"/>
                <a:ea typeface="ヒラギノ角ゴ ProN W3" charset="0"/>
                <a:cs typeface="ヒラギノ角ゴ ProN W3" charset="0"/>
              </a:rPr>
              <a:t>A </a:t>
            </a:r>
            <a:r>
              <a:rPr lang="nl-NL" sz="1800" dirty="0" err="1">
                <a:latin typeface="Gill Sans" charset="0"/>
                <a:ea typeface="ヒラギノ角ゴ ProN W3" charset="0"/>
                <a:cs typeface="ヒラギノ角ゴ ProN W3" charset="0"/>
              </a:rPr>
              <a:t>good</a:t>
            </a:r>
            <a:r>
              <a:rPr lang="nl-NL" sz="1800" dirty="0">
                <a:latin typeface="Gill Sans" charset="0"/>
                <a:ea typeface="ヒラギノ角ゴ ProN W3" charset="0"/>
                <a:cs typeface="ヒラギノ角ゴ ProN W3" charset="0"/>
              </a:rPr>
              <a:t> planning is </a:t>
            </a:r>
            <a:r>
              <a:rPr lang="nl-NL" sz="1800" dirty="0" err="1">
                <a:latin typeface="Gill Sans" charset="0"/>
                <a:ea typeface="ヒラギノ角ゴ ProN W3" charset="0"/>
                <a:cs typeface="ヒラギノ角ゴ ProN W3" charset="0"/>
              </a:rPr>
              <a:t>dynamic</a:t>
            </a:r>
            <a:r>
              <a:rPr lang="nl-NL" sz="1800" dirty="0">
                <a:latin typeface="Gill Sans" charset="0"/>
                <a:ea typeface="ヒラギノ角ゴ ProN W3" charset="0"/>
                <a:cs typeface="ヒラギノ角ゴ ProN W3" charset="0"/>
              </a:rPr>
              <a:t>, </a:t>
            </a:r>
            <a:r>
              <a:rPr lang="nl-NL" sz="1800" dirty="0" err="1">
                <a:latin typeface="Gill Sans" charset="0"/>
                <a:ea typeface="ヒラギノ角ゴ ProN W3" charset="0"/>
                <a:cs typeface="ヒラギノ角ゴ ProN W3" charset="0"/>
              </a:rPr>
              <a:t>can</a:t>
            </a:r>
            <a:r>
              <a:rPr lang="nl-NL" sz="1800" dirty="0">
                <a:latin typeface="Gill Sans" charset="0"/>
                <a:ea typeface="ヒラギノ角ゴ ProN W3" charset="0"/>
                <a:cs typeface="ヒラギノ角ゴ ProN W3" charset="0"/>
              </a:rPr>
              <a:t> change.</a:t>
            </a:r>
          </a:p>
          <a:p>
            <a:pPr>
              <a:lnSpc>
                <a:spcPct val="140000"/>
              </a:lnSpc>
            </a:pPr>
            <a:r>
              <a:rPr lang="nl-NL" sz="1800" dirty="0" err="1">
                <a:latin typeface="Gill Sans" charset="0"/>
                <a:ea typeface="ヒラギノ角ゴ ProN W3" charset="0"/>
                <a:cs typeface="ヒラギノ角ゴ ProN W3" charset="0"/>
              </a:rPr>
              <a:t>What</a:t>
            </a:r>
            <a:r>
              <a:rPr lang="nl-NL" sz="1800" dirty="0">
                <a:latin typeface="Gill Sans" charset="0"/>
                <a:ea typeface="ヒラギノ角ゴ ProN W3" charset="0"/>
                <a:cs typeface="ヒラギノ角ゴ ProN W3" charset="0"/>
              </a:rPr>
              <a:t> </a:t>
            </a:r>
            <a:r>
              <a:rPr lang="nl-NL" sz="1800" dirty="0" err="1">
                <a:latin typeface="Gill Sans" charset="0"/>
                <a:ea typeface="ヒラギノ角ゴ ProN W3" charset="0"/>
                <a:cs typeface="ヒラギノ角ゴ ProN W3" charset="0"/>
              </a:rPr>
              <a:t>might</a:t>
            </a:r>
            <a:r>
              <a:rPr lang="nl-NL" sz="1800" dirty="0">
                <a:latin typeface="Gill Sans" charset="0"/>
                <a:ea typeface="ヒラギノ角ゴ ProN W3" charset="0"/>
                <a:cs typeface="ヒラギノ角ゴ ProN W3" charset="0"/>
              </a:rPr>
              <a:t> help is </a:t>
            </a:r>
            <a:r>
              <a:rPr lang="nl-NL" sz="1800" dirty="0" err="1">
                <a:latin typeface="Gill Sans" charset="0"/>
                <a:ea typeface="ヒラギノ角ゴ ProN W3" charset="0"/>
                <a:cs typeface="ヒラギノ角ゴ ProN W3" charset="0"/>
              </a:rPr>
              <a:t>to</a:t>
            </a:r>
            <a:r>
              <a:rPr lang="nl-NL" sz="1800" dirty="0">
                <a:latin typeface="Gill Sans" charset="0"/>
                <a:ea typeface="ヒラギノ角ゴ ProN W3" charset="0"/>
                <a:cs typeface="ヒラギノ角ゴ ProN W3" charset="0"/>
              </a:rPr>
              <a:t> do a backward tracer:</a:t>
            </a:r>
          </a:p>
          <a:p>
            <a:pPr lvl="1">
              <a:lnSpc>
                <a:spcPct val="140000"/>
              </a:lnSpc>
            </a:pPr>
            <a:r>
              <a:rPr lang="nl-NL" sz="1400" dirty="0">
                <a:latin typeface="Gill Sans" charset="0"/>
                <a:ea typeface="ヒラギノ角ゴ ProN W3" charset="0"/>
                <a:cs typeface="ヒラギノ角ゴ ProN W3" charset="0"/>
              </a:rPr>
              <a:t>Start at the end of the </a:t>
            </a:r>
            <a:r>
              <a:rPr lang="nl-NL" sz="1400" dirty="0" err="1">
                <a:latin typeface="Gill Sans" charset="0"/>
                <a:ea typeface="ヒラギノ角ゴ ProN W3" charset="0"/>
                <a:cs typeface="ヒラギノ角ゴ ProN W3" charset="0"/>
              </a:rPr>
              <a:t>process</a:t>
            </a:r>
            <a:r>
              <a:rPr lang="nl-NL" sz="1400" dirty="0">
                <a:latin typeface="Gill Sans" charset="0"/>
                <a:ea typeface="ヒラギノ角ゴ ProN W3" charset="0"/>
                <a:cs typeface="ヒラギノ角ゴ ProN W3" charset="0"/>
              </a:rPr>
              <a:t> (student has </a:t>
            </a:r>
            <a:r>
              <a:rPr lang="nl-NL" sz="1400" dirty="0" err="1">
                <a:latin typeface="Gill Sans" charset="0"/>
                <a:ea typeface="ヒラギノ角ゴ ProN W3" charset="0"/>
                <a:cs typeface="ヒラギノ角ゴ ProN W3" charset="0"/>
              </a:rPr>
              <a:t>graduated</a:t>
            </a:r>
            <a:r>
              <a:rPr lang="nl-NL" sz="1400" dirty="0">
                <a:latin typeface="Gill Sans" charset="0"/>
                <a:ea typeface="ヒラギノ角ゴ ProN W3" charset="0"/>
                <a:cs typeface="ヒラギノ角ゴ ProN W3" charset="0"/>
              </a:rPr>
              <a:t>)</a:t>
            </a:r>
          </a:p>
          <a:p>
            <a:pPr lvl="1">
              <a:lnSpc>
                <a:spcPct val="140000"/>
              </a:lnSpc>
            </a:pPr>
            <a:r>
              <a:rPr lang="nl-NL" sz="1400" dirty="0">
                <a:latin typeface="Gill Sans" charset="0"/>
                <a:ea typeface="ヒラギノ角ゴ ProN W3" charset="0"/>
                <a:cs typeface="ヒラギノ角ゴ ProN W3" charset="0"/>
              </a:rPr>
              <a:t>Go the way back </a:t>
            </a:r>
            <a:r>
              <a:rPr lang="nl-NL" sz="1400" dirty="0" err="1">
                <a:latin typeface="Gill Sans" charset="0"/>
                <a:ea typeface="ヒラギノ角ゴ ProN W3" charset="0"/>
                <a:cs typeface="ヒラギノ角ゴ ProN W3" charset="0"/>
              </a:rPr>
              <a:t>to</a:t>
            </a:r>
            <a:r>
              <a:rPr lang="nl-NL" sz="1400" dirty="0">
                <a:latin typeface="Gill Sans" charset="0"/>
                <a:ea typeface="ヒラギノ角ゴ ProN W3" charset="0"/>
                <a:cs typeface="ヒラギノ角ゴ ProN W3" charset="0"/>
              </a:rPr>
              <a:t> </a:t>
            </a:r>
            <a:r>
              <a:rPr lang="nl-NL" sz="1400" dirty="0" err="1">
                <a:latin typeface="Gill Sans" charset="0"/>
                <a:ea typeface="ヒラギノ角ゴ ProN W3" charset="0"/>
                <a:cs typeface="ヒラギノ角ゴ ProN W3" charset="0"/>
              </a:rPr>
              <a:t>the</a:t>
            </a:r>
            <a:r>
              <a:rPr lang="nl-NL" sz="1400" dirty="0">
                <a:latin typeface="Gill Sans" charset="0"/>
                <a:ea typeface="ヒラギノ角ゴ ProN W3" charset="0"/>
                <a:cs typeface="ヒラギノ角ゴ ProN W3" charset="0"/>
              </a:rPr>
              <a:t> </a:t>
            </a:r>
            <a:r>
              <a:rPr lang="nl-NL" sz="1400" dirty="0" err="1">
                <a:latin typeface="Gill Sans" charset="0"/>
                <a:ea typeface="ヒラギノ角ゴ ProN W3" charset="0"/>
                <a:cs typeface="ヒラギノ角ゴ ProN W3" charset="0"/>
              </a:rPr>
              <a:t>education</a:t>
            </a:r>
            <a:r>
              <a:rPr lang="nl-NL" sz="1400" dirty="0">
                <a:latin typeface="Gill Sans" charset="0"/>
                <a:ea typeface="ヒラギノ角ゴ ProN W3" charset="0"/>
                <a:cs typeface="ヒラギノ角ゴ ProN W3" charset="0"/>
              </a:rPr>
              <a:t> </a:t>
            </a:r>
            <a:r>
              <a:rPr lang="nl-NL" sz="1400" dirty="0" err="1">
                <a:latin typeface="Gill Sans" charset="0"/>
                <a:ea typeface="ヒラギノ角ゴ ProN W3" charset="0"/>
                <a:cs typeface="ヒラギノ角ゴ ProN W3" charset="0"/>
              </a:rPr>
              <a:t>delivered</a:t>
            </a:r>
            <a:r>
              <a:rPr lang="nl-NL" sz="1400" dirty="0">
                <a:latin typeface="Gill Sans" charset="0"/>
                <a:ea typeface="ヒラギノ角ゴ ProN W3" charset="0"/>
                <a:cs typeface="ヒラギノ角ゴ ProN W3" charset="0"/>
              </a:rPr>
              <a:t>.</a:t>
            </a:r>
          </a:p>
          <a:p>
            <a:pPr algn="ctr">
              <a:lnSpc>
                <a:spcPct val="140000"/>
              </a:lnSpc>
              <a:buFontTx/>
              <a:buNone/>
            </a:pPr>
            <a:r>
              <a:rPr lang="nl-NL" sz="1400" dirty="0" err="1">
                <a:latin typeface="Gill Sans" charset="0"/>
                <a:ea typeface="ヒラギノ角ゴ ProN W3" charset="0"/>
                <a:cs typeface="ヒラギノ角ゴ ProN W3" charset="0"/>
              </a:rPr>
              <a:t>Preparation</a:t>
            </a:r>
            <a:r>
              <a:rPr lang="nl-NL" sz="1400" dirty="0">
                <a:latin typeface="Gill Sans" charset="0"/>
                <a:ea typeface="ヒラギノ角ゴ ProN W3" charset="0"/>
                <a:cs typeface="ヒラギノ角ゴ ProN W3" charset="0"/>
              </a:rPr>
              <a:t> is </a:t>
            </a:r>
            <a:r>
              <a:rPr lang="nl-NL" sz="1400" dirty="0" err="1">
                <a:latin typeface="Gill Sans" charset="0"/>
                <a:ea typeface="ヒラギノ角ゴ ProN W3" charset="0"/>
                <a:cs typeface="ヒラギノ角ゴ ProN W3" charset="0"/>
              </a:rPr>
              <a:t>one</a:t>
            </a:r>
            <a:r>
              <a:rPr lang="nl-NL" sz="1400" dirty="0">
                <a:latin typeface="Gill Sans" charset="0"/>
                <a:ea typeface="ヒラギノ角ゴ ProN W3" charset="0"/>
                <a:cs typeface="ヒラギノ角ゴ ProN W3" charset="0"/>
              </a:rPr>
              <a:t> </a:t>
            </a:r>
            <a:r>
              <a:rPr lang="nl-NL" sz="1400" dirty="0" err="1">
                <a:latin typeface="Gill Sans" charset="0"/>
                <a:ea typeface="ヒラギノ角ゴ ProN W3" charset="0"/>
                <a:cs typeface="ヒラギノ角ゴ ProN W3" charset="0"/>
              </a:rPr>
              <a:t>third</a:t>
            </a:r>
            <a:r>
              <a:rPr lang="nl-NL" sz="1400" dirty="0">
                <a:latin typeface="Gill Sans" charset="0"/>
                <a:ea typeface="ヒラギノ角ゴ ProN W3" charset="0"/>
                <a:cs typeface="ヒラギノ角ゴ ProN W3" charset="0"/>
              </a:rPr>
              <a:t> of </a:t>
            </a:r>
            <a:r>
              <a:rPr lang="nl-NL" sz="1400" dirty="0" err="1">
                <a:latin typeface="Gill Sans" charset="0"/>
                <a:ea typeface="ヒラギノ角ゴ ProN W3" charset="0"/>
                <a:cs typeface="ヒラギノ角ゴ ProN W3" charset="0"/>
              </a:rPr>
              <a:t>the</a:t>
            </a:r>
            <a:r>
              <a:rPr lang="nl-NL" sz="1400" dirty="0">
                <a:latin typeface="Gill Sans" charset="0"/>
                <a:ea typeface="ヒラギノ角ゴ ProN W3" charset="0"/>
                <a:cs typeface="ヒラギノ角ゴ ProN W3" charset="0"/>
              </a:rPr>
              <a:t> time</a:t>
            </a:r>
          </a:p>
          <a:p>
            <a:pPr algn="ctr">
              <a:lnSpc>
                <a:spcPct val="140000"/>
              </a:lnSpc>
            </a:pPr>
            <a:endParaRPr lang="nl-NL" sz="1400" dirty="0">
              <a:latin typeface="Gill Sans" charset="0"/>
              <a:ea typeface="ヒラギノ角ゴ ProN W3" charset="0"/>
              <a:cs typeface="ヒラギノ角ゴ ProN W3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2295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 sz="4000" dirty="0">
                <a:solidFill>
                  <a:srgbClr val="00A7A2"/>
                </a:solidFill>
              </a:rPr>
              <a:t>Standards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nl-NL" dirty="0" err="1"/>
              <a:t>You</a:t>
            </a:r>
            <a:r>
              <a:rPr lang="nl-NL" dirty="0"/>
              <a:t> </a:t>
            </a:r>
            <a:r>
              <a:rPr lang="nl-NL" dirty="0" err="1"/>
              <a:t>gather</a:t>
            </a:r>
            <a:r>
              <a:rPr lang="nl-NL" dirty="0"/>
              <a:t> </a:t>
            </a:r>
            <a:r>
              <a:rPr lang="nl-NL" dirty="0" err="1"/>
              <a:t>the</a:t>
            </a:r>
            <a:r>
              <a:rPr lang="nl-NL" dirty="0"/>
              <a:t> </a:t>
            </a:r>
            <a:r>
              <a:rPr lang="nl-NL" dirty="0" err="1"/>
              <a:t>standards</a:t>
            </a:r>
            <a:r>
              <a:rPr lang="nl-NL" dirty="0"/>
              <a:t> </a:t>
            </a:r>
            <a:r>
              <a:rPr lang="nl-NL" dirty="0" err="1"/>
              <a:t>that</a:t>
            </a:r>
            <a:r>
              <a:rPr lang="nl-NL" dirty="0"/>
              <a:t> </a:t>
            </a:r>
            <a:r>
              <a:rPr lang="nl-NL" dirty="0" err="1"/>
              <a:t>will</a:t>
            </a:r>
            <a:r>
              <a:rPr lang="nl-NL" dirty="0"/>
              <a:t> </a:t>
            </a:r>
            <a:r>
              <a:rPr lang="nl-NL" dirty="0" err="1"/>
              <a:t>be</a:t>
            </a:r>
            <a:r>
              <a:rPr lang="nl-NL" dirty="0"/>
              <a:t> </a:t>
            </a:r>
            <a:r>
              <a:rPr lang="nl-NL" dirty="0" err="1"/>
              <a:t>involved</a:t>
            </a:r>
            <a:r>
              <a:rPr lang="nl-NL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81211707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Rectangle 2"/>
          <p:cNvSpPr>
            <a:spLocks noGrp="1" noChangeArrowheads="1"/>
          </p:cNvSpPr>
          <p:nvPr>
            <p:ph type="title"/>
          </p:nvPr>
        </p:nvSpPr>
        <p:spPr>
          <a:xfrm>
            <a:off x="736600" y="533400"/>
            <a:ext cx="6090840" cy="932391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nl-NL" sz="4000" dirty="0">
                <a:solidFill>
                  <a:srgbClr val="00A7A2"/>
                </a:solidFill>
                <a:latin typeface="Gill Sans" charset="0"/>
                <a:ea typeface="ヒラギノ角ゴ ProN W3" charset="0"/>
                <a:cs typeface="ヒラギノ角ゴ ProN W3" charset="0"/>
              </a:rPr>
              <a:t>The tracer </a:t>
            </a:r>
            <a:r>
              <a:rPr lang="nl-NL" sz="4000" dirty="0" err="1">
                <a:solidFill>
                  <a:srgbClr val="00A7A2"/>
                </a:solidFill>
                <a:latin typeface="Gill Sans" charset="0"/>
                <a:ea typeface="ヒラギノ角ゴ ProN W3" charset="0"/>
                <a:cs typeface="ヒラギノ角ゴ ProN W3" charset="0"/>
              </a:rPr>
              <a:t>path</a:t>
            </a:r>
            <a:endParaRPr lang="nl-NL" sz="4000" dirty="0">
              <a:solidFill>
                <a:srgbClr val="00A7A2"/>
              </a:solidFill>
              <a:latin typeface="Gill Sans" charset="0"/>
              <a:ea typeface="ヒラギノ角ゴ ProN W3" charset="0"/>
              <a:cs typeface="ヒラギノ角ゴ ProN W3" charset="0"/>
            </a:endParaRPr>
          </a:p>
        </p:txBody>
      </p:sp>
      <p:sp>
        <p:nvSpPr>
          <p:cNvPr id="921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12800" y="1524000"/>
            <a:ext cx="6090840" cy="618595"/>
          </a:xfrm>
        </p:spPr>
        <p:txBody>
          <a:bodyPr/>
          <a:lstStyle/>
          <a:p>
            <a:pPr marL="0" indent="0">
              <a:buNone/>
            </a:pPr>
            <a:r>
              <a:rPr lang="nl-NL" sz="2800" dirty="0" err="1"/>
              <a:t>Based</a:t>
            </a:r>
            <a:r>
              <a:rPr lang="nl-NL" sz="2800" dirty="0"/>
              <a:t> on dossier analysis </a:t>
            </a:r>
            <a:r>
              <a:rPr lang="nl-NL" sz="2800" dirty="0" err="1"/>
              <a:t>and</a:t>
            </a:r>
            <a:r>
              <a:rPr lang="nl-NL" sz="2800" dirty="0"/>
              <a:t> </a:t>
            </a:r>
            <a:r>
              <a:rPr lang="nl-NL" sz="2800" dirty="0" err="1"/>
              <a:t>relevancy</a:t>
            </a:r>
            <a:r>
              <a:rPr lang="nl-NL" sz="2800" dirty="0"/>
              <a:t> of the </a:t>
            </a:r>
            <a:r>
              <a:rPr lang="nl-NL" sz="2800" dirty="0" err="1"/>
              <a:t>norms</a:t>
            </a:r>
            <a:r>
              <a:rPr lang="nl-NL" sz="2800" dirty="0"/>
              <a:t> the auditors </a:t>
            </a:r>
            <a:r>
              <a:rPr lang="nl-NL" sz="2800" dirty="0" err="1"/>
              <a:t>decide</a:t>
            </a:r>
            <a:r>
              <a:rPr lang="nl-NL" sz="2800" dirty="0"/>
              <a:t>:</a:t>
            </a:r>
          </a:p>
          <a:p>
            <a:r>
              <a:rPr lang="nl-NL" sz="2800" dirty="0" err="1"/>
              <a:t>Where</a:t>
            </a:r>
            <a:r>
              <a:rPr lang="nl-NL" sz="2800" dirty="0"/>
              <a:t> do we want </a:t>
            </a:r>
            <a:r>
              <a:rPr lang="nl-NL" sz="2800" dirty="0" err="1"/>
              <a:t>to</a:t>
            </a:r>
            <a:r>
              <a:rPr lang="nl-NL" sz="2800" dirty="0"/>
              <a:t> go?</a:t>
            </a:r>
          </a:p>
          <a:p>
            <a:r>
              <a:rPr lang="nl-NL" sz="2800" dirty="0"/>
              <a:t>Who do we want </a:t>
            </a:r>
            <a:r>
              <a:rPr lang="nl-NL" sz="2800" dirty="0" err="1"/>
              <a:t>to</a:t>
            </a:r>
            <a:r>
              <a:rPr lang="nl-NL" sz="2800" dirty="0"/>
              <a:t> </a:t>
            </a:r>
            <a:r>
              <a:rPr lang="nl-NL" sz="2800" dirty="0" err="1"/>
              <a:t>speak</a:t>
            </a:r>
            <a:r>
              <a:rPr lang="nl-NL" sz="2800" dirty="0"/>
              <a:t>?</a:t>
            </a:r>
          </a:p>
          <a:p>
            <a:r>
              <a:rPr lang="nl-NL" sz="2800" dirty="0" err="1"/>
              <a:t>What</a:t>
            </a:r>
            <a:r>
              <a:rPr lang="nl-NL" sz="2800" dirty="0"/>
              <a:t> do we want </a:t>
            </a:r>
            <a:r>
              <a:rPr lang="nl-NL" sz="2800" dirty="0" err="1"/>
              <a:t>to</a:t>
            </a:r>
            <a:r>
              <a:rPr lang="nl-NL" sz="2800" dirty="0"/>
              <a:t> </a:t>
            </a:r>
            <a:r>
              <a:rPr lang="nl-NL" sz="2800" dirty="0" err="1"/>
              <a:t>know</a:t>
            </a:r>
            <a:r>
              <a:rPr lang="nl-NL" sz="2800" dirty="0"/>
              <a:t>?</a:t>
            </a:r>
          </a:p>
          <a:p>
            <a:r>
              <a:rPr lang="nl-NL" sz="2800" dirty="0" err="1"/>
              <a:t>What</a:t>
            </a:r>
            <a:r>
              <a:rPr lang="nl-NL" sz="2800" dirty="0"/>
              <a:t> do we want </a:t>
            </a:r>
            <a:r>
              <a:rPr lang="nl-NL" sz="2800" dirty="0" err="1"/>
              <a:t>to</a:t>
            </a:r>
            <a:r>
              <a:rPr lang="nl-NL" sz="2800" dirty="0"/>
              <a:t> </a:t>
            </a:r>
            <a:r>
              <a:rPr lang="nl-NL" sz="2800" dirty="0" err="1"/>
              <a:t>see</a:t>
            </a:r>
            <a:r>
              <a:rPr lang="nl-NL" sz="2800" dirty="0"/>
              <a:t>?</a:t>
            </a:r>
            <a:endParaRPr lang="nl-NL" sz="2800" dirty="0">
              <a:latin typeface="Gill Sans" charset="0"/>
              <a:ea typeface="ヒラギノ角ゴ ProN W3" charset="0"/>
              <a:cs typeface="ヒラギノ角ゴ ProN W3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3125514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2"/>
          <p:cNvSpPr>
            <a:spLocks noGrp="1" noChangeArrowheads="1"/>
          </p:cNvSpPr>
          <p:nvPr>
            <p:ph type="title"/>
          </p:nvPr>
        </p:nvSpPr>
        <p:spPr>
          <a:xfrm>
            <a:off x="965200" y="304800"/>
            <a:ext cx="6090841" cy="960614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l"/>
            <a:r>
              <a:rPr lang="nl-NL" sz="4000" dirty="0">
                <a:solidFill>
                  <a:srgbClr val="00A7A2"/>
                </a:solidFill>
                <a:latin typeface="Gill Sans" charset="0"/>
                <a:ea typeface="ヒラギノ角ゴ ProN W3" charset="0"/>
                <a:cs typeface="ヒラギノ角ゴ ProN W3" charset="0"/>
              </a:rPr>
              <a:t>      2 – 3 </a:t>
            </a:r>
            <a:r>
              <a:rPr lang="nl-NL" sz="4000" dirty="0" err="1">
                <a:solidFill>
                  <a:srgbClr val="00A7A2"/>
                </a:solidFill>
                <a:latin typeface="Gill Sans" charset="0"/>
                <a:ea typeface="ヒラギノ角ゴ ProN W3" charset="0"/>
                <a:cs typeface="ヒラギノ角ゴ ProN W3" charset="0"/>
              </a:rPr>
              <a:t>hour</a:t>
            </a:r>
            <a:r>
              <a:rPr lang="nl-NL" sz="4000" dirty="0">
                <a:solidFill>
                  <a:srgbClr val="00A7A2"/>
                </a:solidFill>
                <a:latin typeface="Gill Sans" charset="0"/>
                <a:ea typeface="ヒラギノ角ゴ ProN W3" charset="0"/>
                <a:cs typeface="ヒラギノ角ゴ ProN W3" charset="0"/>
              </a:rPr>
              <a:t> </a:t>
            </a:r>
            <a:r>
              <a:rPr lang="nl-NL" sz="4000" dirty="0" err="1">
                <a:solidFill>
                  <a:srgbClr val="00A7A2"/>
                </a:solidFill>
                <a:latin typeface="Gill Sans" charset="0"/>
                <a:ea typeface="ヒラギノ角ゴ ProN W3" charset="0"/>
                <a:cs typeface="ヒラギノ角ゴ ProN W3" charset="0"/>
              </a:rPr>
              <a:t>visit</a:t>
            </a:r>
            <a:endParaRPr lang="en-GB" sz="4000" dirty="0">
              <a:solidFill>
                <a:srgbClr val="00A7A2"/>
              </a:solidFill>
              <a:latin typeface="Gill Sans" charset="0"/>
              <a:ea typeface="ヒラギノ角ゴ ProN W3" charset="0"/>
              <a:cs typeface="ヒラギノ角ゴ ProN W3" charset="0"/>
            </a:endParaRPr>
          </a:p>
        </p:txBody>
      </p:sp>
      <p:sp>
        <p:nvSpPr>
          <p:cNvPr id="1331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36600" y="1905000"/>
            <a:ext cx="6090840" cy="618596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nl-NL" sz="1700" dirty="0" err="1">
                <a:latin typeface="Gill Sans" charset="0"/>
                <a:ea typeface="ヒラギノ角ゴ ProN W3" charset="0"/>
                <a:cs typeface="Times New Roman" charset="0"/>
              </a:rPr>
              <a:t>About</a:t>
            </a:r>
            <a:r>
              <a:rPr lang="nl-NL" sz="1700" dirty="0">
                <a:latin typeface="Gill Sans" charset="0"/>
                <a:ea typeface="ヒラギノ角ゴ ProN W3" charset="0"/>
                <a:cs typeface="Times New Roman" charset="0"/>
              </a:rPr>
              <a:t> 8 </a:t>
            </a:r>
            <a:r>
              <a:rPr lang="en-GB" sz="1700" dirty="0">
                <a:latin typeface="Gill Sans" charset="0"/>
                <a:ea typeface="ヒラギノ角ゴ ProN W3" charset="0"/>
                <a:cs typeface="Times New Roman" charset="0"/>
              </a:rPr>
              <a:t>interviews, can also be the student.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latin typeface="Gill Sans" charset="0"/>
                <a:ea typeface="ヒラギノ角ゴ ProN W3" charset="0"/>
                <a:cs typeface="Times New Roman" charset="0"/>
              </a:rPr>
              <a:t>Locate the staff members who were involved with these students; </a:t>
            </a:r>
            <a:endParaRPr lang="nl-NL" sz="1700" dirty="0">
              <a:latin typeface="Gill Sans" charset="0"/>
              <a:ea typeface="ヒラギノ角ゴ ProN W3" charset="0"/>
              <a:cs typeface="Times New Roman" charset="0"/>
            </a:endParaRPr>
          </a:p>
          <a:p>
            <a:pPr>
              <a:lnSpc>
                <a:spcPct val="90000"/>
              </a:lnSpc>
            </a:pPr>
            <a:r>
              <a:rPr lang="en-GB" sz="1700" dirty="0">
                <a:latin typeface="Gill Sans" charset="0"/>
                <a:ea typeface="ヒラギノ角ゴ ProN W3" charset="0"/>
                <a:cs typeface="Times New Roman" charset="0"/>
              </a:rPr>
              <a:t>Aspects of the interview methods:</a:t>
            </a:r>
            <a:endParaRPr lang="nl-NL" sz="1700" dirty="0">
              <a:latin typeface="Gill Sans" charset="0"/>
              <a:ea typeface="ヒラギノ角ゴ ProN W3" charset="0"/>
              <a:cs typeface="Times New Roman" charset="0"/>
            </a:endParaRPr>
          </a:p>
          <a:p>
            <a:pPr>
              <a:lnSpc>
                <a:spcPct val="90000"/>
              </a:lnSpc>
            </a:pPr>
            <a:r>
              <a:rPr lang="en-GB" sz="1700" dirty="0">
                <a:latin typeface="Gill Sans" charset="0"/>
                <a:ea typeface="ヒラギノ角ゴ ProN W3" charset="0"/>
                <a:cs typeface="Times New Roman" charset="0"/>
              </a:rPr>
              <a:t>-        </a:t>
            </a:r>
            <a:r>
              <a:rPr lang="en-GB" sz="1700" dirty="0">
                <a:latin typeface="Times New Roman" charset="0"/>
                <a:ea typeface="ヒラギノ角ゴ ProN W3" charset="0"/>
                <a:cs typeface="Times New Roman" charset="0"/>
              </a:rPr>
              <a:t> </a:t>
            </a:r>
            <a:r>
              <a:rPr lang="en-GB" sz="1700" dirty="0">
                <a:latin typeface="Gill Sans" charset="0"/>
                <a:ea typeface="ヒラギノ角ゴ ProN W3" charset="0"/>
                <a:cs typeface="Times New Roman" charset="0"/>
              </a:rPr>
              <a:t>Explain goal of the interview</a:t>
            </a:r>
            <a:endParaRPr lang="nl-NL" sz="1700" dirty="0">
              <a:latin typeface="Gill Sans" charset="0"/>
              <a:ea typeface="ヒラギノ角ゴ ProN W3" charset="0"/>
              <a:cs typeface="Times New Roman" charset="0"/>
            </a:endParaRPr>
          </a:p>
          <a:p>
            <a:pPr>
              <a:lnSpc>
                <a:spcPct val="90000"/>
              </a:lnSpc>
            </a:pPr>
            <a:r>
              <a:rPr lang="en-GB" sz="1700" dirty="0">
                <a:latin typeface="Gill Sans" charset="0"/>
                <a:ea typeface="ヒラギノ角ゴ ProN W3" charset="0"/>
                <a:cs typeface="Times New Roman" charset="0"/>
              </a:rPr>
              <a:t>-        </a:t>
            </a:r>
            <a:r>
              <a:rPr lang="en-GB" sz="1700" dirty="0">
                <a:latin typeface="Times New Roman" charset="0"/>
                <a:ea typeface="ヒラギノ角ゴ ProN W3" charset="0"/>
                <a:cs typeface="Times New Roman" charset="0"/>
              </a:rPr>
              <a:t> </a:t>
            </a:r>
            <a:r>
              <a:rPr lang="en-GB" sz="1700" dirty="0">
                <a:latin typeface="Gill Sans" charset="0"/>
                <a:ea typeface="ヒラギノ角ゴ ProN W3" charset="0"/>
                <a:cs typeface="Times New Roman" charset="0"/>
              </a:rPr>
              <a:t>Us</a:t>
            </a:r>
            <a:r>
              <a:rPr lang="nl-NL" sz="1700" dirty="0">
                <a:latin typeface="Gill Sans" charset="0"/>
                <a:ea typeface="ヒラギノ角ゴ ProN W3" charset="0"/>
                <a:cs typeface="Times New Roman" charset="0"/>
              </a:rPr>
              <a:t>e</a:t>
            </a:r>
            <a:r>
              <a:rPr lang="en-GB" sz="1700" dirty="0">
                <a:latin typeface="Gill Sans" charset="0"/>
                <a:ea typeface="ヒラギノ角ゴ ProN W3" charset="0"/>
                <a:cs typeface="Times New Roman" charset="0"/>
              </a:rPr>
              <a:t> open questions</a:t>
            </a:r>
            <a:endParaRPr lang="nl-NL" sz="1700" dirty="0">
              <a:latin typeface="Gill Sans" charset="0"/>
              <a:ea typeface="ヒラギノ角ゴ ProN W3" charset="0"/>
              <a:cs typeface="Times New Roman" charset="0"/>
            </a:endParaRPr>
          </a:p>
          <a:p>
            <a:pPr>
              <a:lnSpc>
                <a:spcPct val="90000"/>
              </a:lnSpc>
            </a:pPr>
            <a:r>
              <a:rPr lang="en-GB" sz="1700" dirty="0">
                <a:latin typeface="Gill Sans" charset="0"/>
                <a:ea typeface="ヒラギノ角ゴ ProN W3" charset="0"/>
                <a:cs typeface="Times New Roman" charset="0"/>
              </a:rPr>
              <a:t>-        </a:t>
            </a:r>
            <a:r>
              <a:rPr lang="en-GB" sz="1700" dirty="0">
                <a:latin typeface="Times New Roman" charset="0"/>
                <a:ea typeface="ヒラギノ角ゴ ProN W3" charset="0"/>
                <a:cs typeface="Times New Roman" charset="0"/>
              </a:rPr>
              <a:t> </a:t>
            </a:r>
            <a:r>
              <a:rPr lang="en-GB" sz="1700" dirty="0">
                <a:latin typeface="Gill Sans" charset="0"/>
                <a:ea typeface="ヒラギノ角ゴ ProN W3" charset="0"/>
                <a:cs typeface="Times New Roman" charset="0"/>
              </a:rPr>
              <a:t>C</a:t>
            </a:r>
            <a:r>
              <a:rPr lang="nl-NL" sz="1700" dirty="0" err="1">
                <a:latin typeface="Gill Sans" charset="0"/>
                <a:ea typeface="ヒラギノ角ゴ ProN W3" charset="0"/>
                <a:cs typeface="Times New Roman" charset="0"/>
              </a:rPr>
              <a:t>ompare</a:t>
            </a:r>
            <a:r>
              <a:rPr lang="en-GB" sz="1700" dirty="0">
                <a:latin typeface="Gill Sans" charset="0"/>
                <a:ea typeface="ヒラギノ角ゴ ProN W3" charset="0"/>
                <a:cs typeface="Times New Roman" charset="0"/>
              </a:rPr>
              <a:t> the answers</a:t>
            </a:r>
            <a:endParaRPr lang="nl-NL" sz="1700" dirty="0">
              <a:latin typeface="Gill Sans" charset="0"/>
              <a:ea typeface="ヒラギノ角ゴ ProN W3" charset="0"/>
              <a:cs typeface="Times New Roman" charset="0"/>
            </a:endParaRPr>
          </a:p>
          <a:p>
            <a:pPr>
              <a:lnSpc>
                <a:spcPct val="90000"/>
              </a:lnSpc>
            </a:pPr>
            <a:r>
              <a:rPr lang="en-GB" sz="1700" dirty="0">
                <a:latin typeface="Gill Sans" charset="0"/>
                <a:ea typeface="ヒラギノ角ゴ ProN W3" charset="0"/>
                <a:cs typeface="Times New Roman" charset="0"/>
              </a:rPr>
              <a:t>-        </a:t>
            </a:r>
            <a:r>
              <a:rPr lang="en-GB" sz="1700" dirty="0">
                <a:latin typeface="Times New Roman" charset="0"/>
                <a:ea typeface="ヒラギノ角ゴ ProN W3" charset="0"/>
                <a:cs typeface="Times New Roman" charset="0"/>
              </a:rPr>
              <a:t> </a:t>
            </a:r>
            <a:r>
              <a:rPr lang="en-GB" sz="1700" dirty="0">
                <a:latin typeface="Gill Sans" charset="0"/>
                <a:ea typeface="ヒラギノ角ゴ ProN W3" charset="0"/>
                <a:cs typeface="Times New Roman" charset="0"/>
              </a:rPr>
              <a:t>Ask about improvements</a:t>
            </a:r>
            <a:endParaRPr lang="nl-NL" sz="1700" dirty="0">
              <a:latin typeface="Gill Sans" charset="0"/>
              <a:ea typeface="ヒラギノ角ゴ ProN W3" charset="0"/>
              <a:cs typeface="Times New Roman" charset="0"/>
            </a:endParaRPr>
          </a:p>
          <a:p>
            <a:pPr>
              <a:lnSpc>
                <a:spcPct val="90000"/>
              </a:lnSpc>
            </a:pPr>
            <a:r>
              <a:rPr lang="en-GB" sz="1700" dirty="0">
                <a:latin typeface="Gill Sans" charset="0"/>
                <a:ea typeface="ヒラギノ角ゴ ProN W3" charset="0"/>
                <a:cs typeface="Times New Roman" charset="0"/>
              </a:rPr>
              <a:t>-        </a:t>
            </a:r>
            <a:r>
              <a:rPr lang="en-GB" sz="1700" dirty="0">
                <a:latin typeface="Times New Roman" charset="0"/>
                <a:ea typeface="ヒラギノ角ゴ ProN W3" charset="0"/>
                <a:cs typeface="Times New Roman" charset="0"/>
              </a:rPr>
              <a:t> </a:t>
            </a:r>
            <a:r>
              <a:rPr lang="en-GB" sz="1700" dirty="0" err="1">
                <a:latin typeface="Gill Sans" charset="0"/>
                <a:ea typeface="ヒラギノ角ゴ ProN W3" charset="0"/>
                <a:cs typeface="Times New Roman" charset="0"/>
              </a:rPr>
              <a:t>Giv</a:t>
            </a:r>
            <a:r>
              <a:rPr lang="nl-NL" sz="1700" dirty="0">
                <a:latin typeface="Gill Sans" charset="0"/>
                <a:ea typeface="ヒラギノ角ゴ ProN W3" charset="0"/>
                <a:cs typeface="Times New Roman" charset="0"/>
              </a:rPr>
              <a:t>e</a:t>
            </a:r>
            <a:r>
              <a:rPr lang="en-GB" sz="1700" dirty="0">
                <a:latin typeface="Gill Sans" charset="0"/>
                <a:ea typeface="ヒラギノ角ゴ ProN W3" charset="0"/>
                <a:cs typeface="Times New Roman" charset="0"/>
              </a:rPr>
              <a:t> a summary of the given answers</a:t>
            </a:r>
            <a:endParaRPr lang="nl-NL" sz="1700" dirty="0">
              <a:latin typeface="Gill Sans" charset="0"/>
              <a:ea typeface="ヒラギノ角ゴ ProN W3" charset="0"/>
              <a:cs typeface="Times New Roman" charset="0"/>
            </a:endParaRPr>
          </a:p>
          <a:p>
            <a:pPr algn="ctr">
              <a:lnSpc>
                <a:spcPct val="90000"/>
              </a:lnSpc>
              <a:buFontTx/>
              <a:buNone/>
            </a:pPr>
            <a:endParaRPr lang="en-GB" sz="1700" dirty="0">
              <a:latin typeface="Gill Sans" charset="0"/>
              <a:ea typeface="ヒラギノ角ゴ ProN W3" charset="0"/>
              <a:cs typeface="ヒラギノ角ゴ ProN W3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2486668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 sz="4000" dirty="0" err="1">
                <a:solidFill>
                  <a:srgbClr val="00A7A2"/>
                </a:solidFill>
              </a:rPr>
              <a:t>Determine</a:t>
            </a:r>
            <a:r>
              <a:rPr lang="nl-NL" dirty="0"/>
              <a:t> 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nl-NL" dirty="0"/>
              <a:t>How the </a:t>
            </a:r>
            <a:r>
              <a:rPr lang="nl-NL" dirty="0" err="1"/>
              <a:t>staff</a:t>
            </a:r>
            <a:r>
              <a:rPr lang="nl-NL" dirty="0"/>
              <a:t> members service </a:t>
            </a:r>
            <a:r>
              <a:rPr lang="nl-NL" dirty="0" err="1"/>
              <a:t>the</a:t>
            </a:r>
            <a:r>
              <a:rPr lang="nl-NL" dirty="0"/>
              <a:t> </a:t>
            </a:r>
            <a:r>
              <a:rPr lang="nl-NL" dirty="0" err="1"/>
              <a:t>students</a:t>
            </a:r>
            <a:r>
              <a:rPr lang="nl-NL" dirty="0"/>
              <a:t>.</a:t>
            </a:r>
          </a:p>
          <a:p>
            <a:r>
              <a:rPr lang="nl-NL" dirty="0" err="1"/>
              <a:t>If</a:t>
            </a:r>
            <a:r>
              <a:rPr lang="nl-NL" dirty="0"/>
              <a:t> </a:t>
            </a:r>
            <a:r>
              <a:rPr lang="nl-NL" dirty="0" err="1"/>
              <a:t>you</a:t>
            </a:r>
            <a:r>
              <a:rPr lang="nl-NL" dirty="0"/>
              <a:t> </a:t>
            </a:r>
            <a:r>
              <a:rPr lang="nl-NL" dirty="0" err="1"/>
              <a:t>need</a:t>
            </a:r>
            <a:r>
              <a:rPr lang="nl-NL" dirty="0"/>
              <a:t> extra information/ </a:t>
            </a:r>
            <a:r>
              <a:rPr lang="nl-NL" dirty="0" err="1"/>
              <a:t>documents</a:t>
            </a:r>
            <a:r>
              <a:rPr lang="nl-NL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40161627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>
                <a:solidFill>
                  <a:srgbClr val="00A7A2"/>
                </a:solidFill>
              </a:rPr>
              <a:t>AUDIT TRAINING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>
          <a:xfrm>
            <a:off x="355600" y="1095981"/>
            <a:ext cx="6835140" cy="3933219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>
                <a:solidFill>
                  <a:srgbClr val="00A7A2"/>
                </a:solidFill>
              </a:rPr>
              <a:t>	</a:t>
            </a:r>
            <a:r>
              <a:rPr lang="en-GB" sz="2800" dirty="0">
                <a:solidFill>
                  <a:schemeClr val="bg1">
                    <a:lumMod val="65000"/>
                  </a:schemeClr>
                </a:solidFill>
              </a:rPr>
              <a:t>1. What is an audit?</a:t>
            </a:r>
          </a:p>
          <a:p>
            <a:pPr marL="0" indent="0">
              <a:buNone/>
            </a:pPr>
            <a:r>
              <a:rPr lang="en-GB" sz="2800" dirty="0">
                <a:solidFill>
                  <a:srgbClr val="0FCBC2"/>
                </a:solidFill>
              </a:rPr>
              <a:t>	</a:t>
            </a:r>
            <a:r>
              <a:rPr lang="en-GB" sz="2800" dirty="0">
                <a:solidFill>
                  <a:schemeClr val="bg1">
                    <a:lumMod val="65000"/>
                  </a:schemeClr>
                </a:solidFill>
              </a:rPr>
              <a:t>2. Audit process</a:t>
            </a:r>
          </a:p>
          <a:p>
            <a:pPr marL="0" indent="0">
              <a:buNone/>
            </a:pPr>
            <a:r>
              <a:rPr lang="en-GB" sz="2800" dirty="0">
                <a:solidFill>
                  <a:schemeClr val="bg1">
                    <a:lumMod val="65000"/>
                  </a:schemeClr>
                </a:solidFill>
              </a:rPr>
              <a:t>	2.4. Conducting the audit</a:t>
            </a:r>
          </a:p>
          <a:p>
            <a:pPr marL="0" indent="0">
              <a:buNone/>
            </a:pPr>
            <a:r>
              <a:rPr lang="en-GB" sz="2800" dirty="0">
                <a:solidFill>
                  <a:schemeClr val="bg1">
                    <a:lumMod val="65000"/>
                  </a:schemeClr>
                </a:solidFill>
              </a:rPr>
              <a:t>	</a:t>
            </a:r>
            <a:r>
              <a:rPr lang="en-NL" sz="1800" dirty="0">
                <a:solidFill>
                  <a:schemeClr val="bg1">
                    <a:lumMod val="65000"/>
                  </a:schemeClr>
                </a:solidFill>
              </a:rPr>
              <a:t>2.4.1. audit process standardwise documents, interviews, 	observation</a:t>
            </a:r>
          </a:p>
          <a:p>
            <a:pPr marL="0" indent="0">
              <a:buNone/>
            </a:pPr>
            <a:r>
              <a:rPr lang="en-NL" sz="1800" dirty="0">
                <a:solidFill>
                  <a:schemeClr val="bg1">
                    <a:lumMod val="65000"/>
                  </a:schemeClr>
                </a:solidFill>
              </a:rPr>
              <a:t>	2.4.2. tracer: client centred</a:t>
            </a:r>
          </a:p>
          <a:p>
            <a:pPr marL="0" indent="0">
              <a:buNone/>
            </a:pPr>
            <a:r>
              <a:rPr lang="en-NL" sz="1800" dirty="0">
                <a:solidFill>
                  <a:schemeClr val="bg1">
                    <a:lumMod val="65000"/>
                  </a:schemeClr>
                </a:solidFill>
              </a:rPr>
              <a:t>	</a:t>
            </a:r>
            <a:r>
              <a:rPr lang="en-NL" sz="1800" dirty="0">
                <a:solidFill>
                  <a:srgbClr val="00A7A2"/>
                </a:solidFill>
              </a:rPr>
              <a:t>2.4.3. audit skills</a:t>
            </a:r>
            <a:r>
              <a:rPr lang="en-NL" sz="1800" dirty="0">
                <a:solidFill>
                  <a:srgbClr val="0FCBC2"/>
                </a:solidFill>
              </a:rPr>
              <a:t>	</a:t>
            </a:r>
          </a:p>
          <a:p>
            <a:pPr marL="0" indent="0">
              <a:buNone/>
            </a:pPr>
            <a:r>
              <a:rPr lang="en-NL" sz="1800" dirty="0">
                <a:solidFill>
                  <a:srgbClr val="0FCBC2"/>
                </a:solidFill>
              </a:rPr>
              <a:t>	</a:t>
            </a:r>
            <a:r>
              <a:rPr lang="en-NL" sz="1800" dirty="0">
                <a:solidFill>
                  <a:srgbClr val="00A7A2"/>
                </a:solidFill>
              </a:rPr>
              <a:t>2.4.4. The atmosphere</a:t>
            </a:r>
          </a:p>
          <a:p>
            <a:pPr marL="0" indent="0">
              <a:buNone/>
            </a:pPr>
            <a:r>
              <a:rPr lang="en-NL" sz="1800" dirty="0">
                <a:solidFill>
                  <a:srgbClr val="00A7A2"/>
                </a:solidFill>
              </a:rPr>
              <a:t>	2.4.5. Tips for auditing</a:t>
            </a:r>
          </a:p>
          <a:p>
            <a:pPr marL="0" indent="0">
              <a:buNone/>
            </a:pPr>
            <a:r>
              <a:rPr lang="en-NL" sz="1800" dirty="0">
                <a:solidFill>
                  <a:srgbClr val="00A7A2"/>
                </a:solidFill>
              </a:rPr>
              <a:t>	2.4.6. Reporting</a:t>
            </a:r>
          </a:p>
          <a:p>
            <a:pPr marL="0" indent="0">
              <a:buNone/>
            </a:pPr>
            <a:endParaRPr lang="en-GB" sz="2800" dirty="0">
              <a:solidFill>
                <a:srgbClr val="00A7A2"/>
              </a:solidFill>
            </a:endParaRPr>
          </a:p>
          <a:p>
            <a:pPr marL="514350" indent="-514350">
              <a:buAutoNum type="arabicPeriod"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179184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72E5A2-FBDD-8DAA-EDA4-88202F8881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A7A2"/>
                </a:solidFill>
              </a:rPr>
              <a:t>2.4.3. Audit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C22684-3008-3C97-C14B-1478210B4C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8190808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378062A-674C-2A46-B60E-EE7B714554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2438400"/>
            <a:ext cx="7569200" cy="10871381"/>
          </a:xfrm>
          <a:prstGeom prst="rect">
            <a:avLst/>
          </a:prstGeom>
        </p:spPr>
      </p:pic>
      <p:sp>
        <p:nvSpPr>
          <p:cNvPr id="22530" name="Text Box 2">
            <a:extLst>
              <a:ext uri="{FF2B5EF4-FFF2-40B4-BE49-F238E27FC236}">
                <a16:creationId xmlns:a16="http://schemas.microsoft.com/office/drawing/2014/main" id="{1E451ED1-1245-5842-8C63-C8BFC483D48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7000" y="3429000"/>
            <a:ext cx="6858000" cy="1323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nl-NL" altLang="nl-NL" sz="2000" b="1" dirty="0">
                <a:latin typeface="Times New Roman" panose="02020603050405020304" pitchFamily="18" charset="0"/>
              </a:rPr>
              <a:t>“</a:t>
            </a:r>
            <a:r>
              <a:rPr lang="nl-NL" altLang="en-NL" sz="2000" b="1" dirty="0">
                <a:latin typeface="Times New Roman" panose="02020603050405020304" pitchFamily="18" charset="0"/>
              </a:rPr>
              <a:t>IT IS VERY IMPORTANT TO SELECT SUPERIOR AUDITORS; WE HAVE FOUND THAT IT TAKES MORE THAN TEN YEARS TO EDUCATE AND TRAIN A GOOD </a:t>
            </a:r>
            <a:r>
              <a:rPr lang="nl-NL" altLang="en-NL" sz="2000" b="1">
                <a:latin typeface="Times New Roman" panose="02020603050405020304" pitchFamily="18" charset="0"/>
              </a:rPr>
              <a:t>AUDITOR</a:t>
            </a:r>
            <a:r>
              <a:rPr lang="nl-NL" altLang="nl-NL" sz="2000" b="1">
                <a:latin typeface="Times New Roman" panose="02020603050405020304" pitchFamily="18" charset="0"/>
              </a:rPr>
              <a:t>”</a:t>
            </a:r>
            <a:r>
              <a:rPr lang="nl-NL" altLang="en-NL" sz="2000" b="1">
                <a:latin typeface="Times New Roman" panose="02020603050405020304" pitchFamily="18" charset="0"/>
              </a:rPr>
              <a:t>.  </a:t>
            </a:r>
            <a:r>
              <a:rPr lang="nl-NL" altLang="en-NL" sz="1867" b="1" dirty="0">
                <a:latin typeface="Times New Roman" panose="02020603050405020304" pitchFamily="18" charset="0"/>
              </a:rPr>
              <a:t>(</a:t>
            </a:r>
            <a:r>
              <a:rPr lang="nl-NL" altLang="en-NL" sz="1867" b="1" dirty="0" err="1">
                <a:latin typeface="Times New Roman" panose="02020603050405020304" pitchFamily="18" charset="0"/>
              </a:rPr>
              <a:t>by</a:t>
            </a:r>
            <a:r>
              <a:rPr lang="nl-NL" altLang="en-NL" sz="1867" b="1" dirty="0">
                <a:latin typeface="Times New Roman" panose="02020603050405020304" pitchFamily="18" charset="0"/>
              </a:rPr>
              <a:t> </a:t>
            </a:r>
            <a:r>
              <a:rPr lang="nl-NL" altLang="en-NL" sz="1867" b="1" dirty="0" err="1">
                <a:latin typeface="Times New Roman" panose="02020603050405020304" pitchFamily="18" charset="0"/>
              </a:rPr>
              <a:t>Kaoru</a:t>
            </a:r>
            <a:r>
              <a:rPr lang="nl-NL" altLang="en-NL" sz="1867" b="1" dirty="0">
                <a:latin typeface="Times New Roman" panose="02020603050405020304" pitchFamily="18" charset="0"/>
              </a:rPr>
              <a:t> </a:t>
            </a:r>
            <a:r>
              <a:rPr lang="nl-NL" altLang="en-NL" sz="1867" b="1" dirty="0" err="1">
                <a:latin typeface="Times New Roman" panose="02020603050405020304" pitchFamily="18" charset="0"/>
              </a:rPr>
              <a:t>Ishikawa</a:t>
            </a:r>
            <a:r>
              <a:rPr lang="nl-NL" altLang="en-NL" sz="1867" b="1" dirty="0">
                <a:latin typeface="Times New Roman" panose="02020603050405020304" pitchFamily="18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24541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>
              <p:cTn id="2" repeatCount="indefinite" restart="whenNotActive" fill="hold" evtFilter="cancelBubble" nodeType="interactiveSeq">
                <p:stCondLst>
                  <p:cond delay="indefinite"/>
                  <p:cond evt="onBegin" delay="0">
                    <p:tn val="1"/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0194 -0.01786" pathEditMode="relative" ptsTypes="AA">
                                      <p:cBhvr>
                                        <p:cTn id="6" dur="3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6" presetClass="emp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30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0"/>
                            </p:stCondLst>
                            <p:childTnLst>
                              <p:par>
                                <p:cTn id="10" presetID="0" presetClass="path" presetSubtype="0" accel="50000" decel="5000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animMotion origin="layout" path="M 0.20194 -0.01786 L 0 0" pathEditMode="relative" ptsTypes="AA">
                                      <p:cBhvr>
                                        <p:cTn id="11" dur="3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2" presetID="6" presetClass="emph" presetSubtype="0" accel="50000" decel="5000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animScale>
                                      <p:cBhvr>
                                        <p:cTn id="13" dur="30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5000"/>
                            </p:stCondLst>
                            <p:childTnLst>
                              <p:par>
                                <p:cTn id="15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" pathEditMode="relative" ptsTypes="AA">
                                      <p:cBhvr>
                                        <p:cTn id="16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</p:seq>
          </p:childTnLst>
        </p:cTn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20A99-6323-4637-ED16-1A9A83A7A9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A7A2"/>
                </a:solidFill>
              </a:rPr>
              <a:t>What skills do you need?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56F4C9-55F4-FA62-790E-B44CC5E94F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Post its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/>
              <a:t>Questionnaire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2552660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A0A04A-9E06-EEF2-D20E-61DF7280E7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BBQ</a:t>
            </a:r>
          </a:p>
        </p:txBody>
      </p:sp>
      <p:pic>
        <p:nvPicPr>
          <p:cNvPr id="4" name="How to Explain to Someone at a Barbeque What an Internal Auditor Is">
            <a:hlinkClick r:id="" action="ppaction://media"/>
            <a:extLst>
              <a:ext uri="{FF2B5EF4-FFF2-40B4-BE49-F238E27FC236}">
                <a16:creationId xmlns:a16="http://schemas.microsoft.com/office/drawing/2014/main" id="{667469B7-3022-C672-7235-A86803383BD8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55638" y="1244600"/>
            <a:ext cx="6256337" cy="3519488"/>
          </a:xfrm>
        </p:spPr>
      </p:pic>
    </p:spTree>
    <p:extLst>
      <p:ext uri="{BB962C8B-B14F-4D97-AF65-F5344CB8AC3E}">
        <p14:creationId xmlns:p14="http://schemas.microsoft.com/office/powerpoint/2010/main" val="743051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52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171BDD-10E6-26E0-09B9-4C6D3E0590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INTERNAL AUDITOR</a:t>
            </a:r>
          </a:p>
        </p:txBody>
      </p:sp>
      <p:pic>
        <p:nvPicPr>
          <p:cNvPr id="4" name="How to Succeed as an Internal Auditor">
            <a:hlinkClick r:id="" action="ppaction://media"/>
            <a:extLst>
              <a:ext uri="{FF2B5EF4-FFF2-40B4-BE49-F238E27FC236}">
                <a16:creationId xmlns:a16="http://schemas.microsoft.com/office/drawing/2014/main" id="{4098294A-1B1A-7368-D60C-2623F426A42A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55638" y="1244600"/>
            <a:ext cx="6256337" cy="3519488"/>
          </a:xfrm>
        </p:spPr>
      </p:pic>
    </p:spTree>
    <p:extLst>
      <p:ext uri="{BB962C8B-B14F-4D97-AF65-F5344CB8AC3E}">
        <p14:creationId xmlns:p14="http://schemas.microsoft.com/office/powerpoint/2010/main" val="478049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494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924FF4-217C-53DA-185F-33FF102115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L" sz="3200" dirty="0"/>
              <a:t>What about creating the right atmosphere?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5961FD-AEB5-79E7-4DCE-C4041070DF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NL" dirty="0"/>
          </a:p>
        </p:txBody>
      </p:sp>
    </p:spTree>
    <p:extLst>
      <p:ext uri="{BB962C8B-B14F-4D97-AF65-F5344CB8AC3E}">
        <p14:creationId xmlns:p14="http://schemas.microsoft.com/office/powerpoint/2010/main" val="4171486900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Rectangle 2">
            <a:extLst>
              <a:ext uri="{FF2B5EF4-FFF2-40B4-BE49-F238E27FC236}">
                <a16:creationId xmlns:a16="http://schemas.microsoft.com/office/drawing/2014/main" id="{3831B940-D4EF-8149-8809-63A2064A8F0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89000" y="381000"/>
            <a:ext cx="5722937" cy="738364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NL" sz="3111" dirty="0">
                <a:solidFill>
                  <a:srgbClr val="00A7A2"/>
                </a:solidFill>
              </a:rPr>
              <a:t>2.4.4. The improvement atmosphere (1)</a:t>
            </a:r>
          </a:p>
        </p:txBody>
      </p:sp>
      <p:sp>
        <p:nvSpPr>
          <p:cNvPr id="11266" name="Rectangle 3">
            <a:extLst>
              <a:ext uri="{FF2B5EF4-FFF2-40B4-BE49-F238E27FC236}">
                <a16:creationId xmlns:a16="http://schemas.microsoft.com/office/drawing/2014/main" id="{9909AD8F-7F9E-B54B-A51C-39EC97D4BB8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89000" y="1676400"/>
            <a:ext cx="5212997" cy="61859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NL" sz="1633" dirty="0"/>
              <a:t>Seating arrangements: be courteous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US" altLang="en-NL" sz="1633" dirty="0"/>
              <a:t>	- 	the interviewees are </a:t>
            </a:r>
            <a:r>
              <a:rPr lang="ja-JP" altLang="en-US" sz="1633"/>
              <a:t>‘</a:t>
            </a:r>
            <a:r>
              <a:rPr lang="en-US" altLang="ja-JP" sz="1633" dirty="0"/>
              <a:t>your guests</a:t>
            </a:r>
            <a:r>
              <a:rPr lang="ja-JP" altLang="en-US" sz="1633"/>
              <a:t>’</a:t>
            </a:r>
            <a:r>
              <a:rPr lang="en-US" altLang="ja-JP" sz="1633" dirty="0"/>
              <a:t>, 		though this is their own Institute</a:t>
            </a:r>
            <a:r>
              <a:rPr lang="ja-JP" altLang="en-US" sz="1633"/>
              <a:t>’</a:t>
            </a:r>
            <a:endParaRPr lang="en-US" altLang="ja-JP" sz="1633" dirty="0"/>
          </a:p>
          <a:p>
            <a:pPr>
              <a:lnSpc>
                <a:spcPct val="90000"/>
              </a:lnSpc>
              <a:buFontTx/>
              <a:buNone/>
            </a:pPr>
            <a:r>
              <a:rPr lang="en-US" altLang="en-NL" sz="1633" dirty="0"/>
              <a:t>	- 	no one has the light in their face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US" altLang="en-NL" sz="1633" dirty="0"/>
              <a:t>	- 	the interviewees are not suspects, you are not 	police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US" altLang="en-NL" sz="1633" dirty="0"/>
              <a:t>	- 	</a:t>
            </a:r>
            <a:r>
              <a:rPr lang="en-US" altLang="en-NL" sz="1633" dirty="0">
                <a:solidFill>
                  <a:srgbClr val="FF0000"/>
                </a:solidFill>
              </a:rPr>
              <a:t>but clear the MIST (May I See That?)</a:t>
            </a:r>
          </a:p>
          <a:p>
            <a:pPr>
              <a:lnSpc>
                <a:spcPct val="90000"/>
              </a:lnSpc>
            </a:pPr>
            <a:r>
              <a:rPr lang="en-US" altLang="en-NL" sz="1633" dirty="0"/>
              <a:t>do not let interviewees wait: strict timekeeping</a:t>
            </a:r>
          </a:p>
          <a:p>
            <a:pPr>
              <a:lnSpc>
                <a:spcPct val="90000"/>
              </a:lnSpc>
            </a:pPr>
            <a:endParaRPr lang="en-US" altLang="en-NL" sz="1633" dirty="0"/>
          </a:p>
        </p:txBody>
      </p:sp>
    </p:spTree>
    <p:extLst>
      <p:ext uri="{BB962C8B-B14F-4D97-AF65-F5344CB8AC3E}">
        <p14:creationId xmlns:p14="http://schemas.microsoft.com/office/powerpoint/2010/main" val="6582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2">
            <a:extLst>
              <a:ext uri="{FF2B5EF4-FFF2-40B4-BE49-F238E27FC236}">
                <a16:creationId xmlns:a16="http://schemas.microsoft.com/office/drawing/2014/main" id="{D8E10006-D188-5741-AD03-D0B77E831E9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23750" y="457200"/>
            <a:ext cx="5722937" cy="738364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NL" sz="3111" dirty="0">
                <a:solidFill>
                  <a:srgbClr val="00A7A2"/>
                </a:solidFill>
              </a:rPr>
              <a:t>2.4.4. The improvement atmosphere (2)</a:t>
            </a:r>
            <a:endParaRPr lang="nl-NL" altLang="en-NL" sz="3111" dirty="0">
              <a:solidFill>
                <a:srgbClr val="00A7A2"/>
              </a:solidFill>
            </a:endParaRPr>
          </a:p>
        </p:txBody>
      </p:sp>
      <p:sp>
        <p:nvSpPr>
          <p:cNvPr id="13314" name="Rectangle 3">
            <a:extLst>
              <a:ext uri="{FF2B5EF4-FFF2-40B4-BE49-F238E27FC236}">
                <a16:creationId xmlns:a16="http://schemas.microsoft.com/office/drawing/2014/main" id="{D5E894BF-E2BE-E240-AEC5-64E582B5954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31480" y="1828800"/>
            <a:ext cx="5212997" cy="618595"/>
          </a:xfrm>
        </p:spPr>
        <p:txBody>
          <a:bodyPr/>
          <a:lstStyle/>
          <a:p>
            <a:r>
              <a:rPr lang="en-US" altLang="en-NL" sz="1633" dirty="0"/>
              <a:t>Be well prepared for an interview: decide before which panel members will put which questions in which interview</a:t>
            </a:r>
          </a:p>
          <a:p>
            <a:r>
              <a:rPr lang="en-US" altLang="en-NL" sz="1633" dirty="0"/>
              <a:t>Let the interviewees speak, but tell them that time may be too short to really be courteous </a:t>
            </a:r>
          </a:p>
          <a:p>
            <a:r>
              <a:rPr lang="en-US" altLang="en-NL" sz="1633" dirty="0"/>
              <a:t>Tell interviewees that the interview is not a conversation: your panel is looking for additional information and you have already read most documents</a:t>
            </a:r>
          </a:p>
          <a:p>
            <a:r>
              <a:rPr lang="en-US" altLang="en-NL" sz="1633" dirty="0">
                <a:solidFill>
                  <a:srgbClr val="FF0000"/>
                </a:solidFill>
              </a:rPr>
              <a:t>Evaluate you role</a:t>
            </a:r>
          </a:p>
          <a:p>
            <a:endParaRPr lang="nl-NL" altLang="en-NL" sz="1633" dirty="0"/>
          </a:p>
        </p:txBody>
      </p:sp>
    </p:spTree>
    <p:extLst>
      <p:ext uri="{BB962C8B-B14F-4D97-AF65-F5344CB8AC3E}">
        <p14:creationId xmlns:p14="http://schemas.microsoft.com/office/powerpoint/2010/main" val="1541398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E125EA-84B1-AB86-D463-F79CF90AA0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L" dirty="0">
                <a:solidFill>
                  <a:srgbClr val="00A7A2"/>
                </a:solidFill>
              </a:rPr>
              <a:t>2.4.5. Tips???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BAECC7-37A3-3EDF-C834-0D3D232473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3944252089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>
                <a:solidFill>
                  <a:srgbClr val="00A7A2"/>
                </a:solidFill>
              </a:rPr>
              <a:t>AUDIT REFRESHER TRAINING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>
          <a:xfrm>
            <a:off x="355600" y="1095981"/>
            <a:ext cx="6835140" cy="3933219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>
                <a:solidFill>
                  <a:srgbClr val="00A7A2"/>
                </a:solidFill>
              </a:rPr>
              <a:t>	</a:t>
            </a:r>
            <a:r>
              <a:rPr lang="en-GB" sz="2800" dirty="0">
                <a:solidFill>
                  <a:schemeClr val="bg1">
                    <a:lumMod val="65000"/>
                  </a:schemeClr>
                </a:solidFill>
              </a:rPr>
              <a:t>1. What is an audit?</a:t>
            </a:r>
          </a:p>
          <a:p>
            <a:pPr marL="0" indent="0">
              <a:buNone/>
            </a:pPr>
            <a:r>
              <a:rPr lang="en-GB" sz="2800" dirty="0">
                <a:solidFill>
                  <a:srgbClr val="0FCBC2"/>
                </a:solidFill>
              </a:rPr>
              <a:t>	</a:t>
            </a:r>
            <a:r>
              <a:rPr lang="en-GB" sz="2800" dirty="0">
                <a:solidFill>
                  <a:schemeClr val="bg1">
                    <a:lumMod val="65000"/>
                  </a:schemeClr>
                </a:solidFill>
              </a:rPr>
              <a:t>2. Audit process</a:t>
            </a:r>
          </a:p>
          <a:p>
            <a:pPr marL="0" indent="0">
              <a:buNone/>
            </a:pPr>
            <a:r>
              <a:rPr lang="en-GB" sz="2800" dirty="0">
                <a:solidFill>
                  <a:schemeClr val="bg1">
                    <a:lumMod val="65000"/>
                  </a:schemeClr>
                </a:solidFill>
              </a:rPr>
              <a:t>	2.4. Conducting the audit</a:t>
            </a:r>
          </a:p>
          <a:p>
            <a:pPr marL="0" indent="0">
              <a:buNone/>
            </a:pPr>
            <a:r>
              <a:rPr lang="en-GB" sz="2800" dirty="0">
                <a:solidFill>
                  <a:schemeClr val="bg1">
                    <a:lumMod val="65000"/>
                  </a:schemeClr>
                </a:solidFill>
              </a:rPr>
              <a:t>	</a:t>
            </a:r>
            <a:r>
              <a:rPr lang="en-NL" sz="1800" dirty="0">
                <a:solidFill>
                  <a:schemeClr val="bg1">
                    <a:lumMod val="65000"/>
                  </a:schemeClr>
                </a:solidFill>
              </a:rPr>
              <a:t>2.4.1. audit process standardwise documents, interviews, 	observation</a:t>
            </a:r>
          </a:p>
          <a:p>
            <a:pPr marL="0" indent="0">
              <a:buNone/>
            </a:pPr>
            <a:r>
              <a:rPr lang="en-NL" sz="1800" dirty="0">
                <a:solidFill>
                  <a:schemeClr val="bg1">
                    <a:lumMod val="65000"/>
                  </a:schemeClr>
                </a:solidFill>
              </a:rPr>
              <a:t>	2.4.2. tracer: client centred</a:t>
            </a:r>
          </a:p>
          <a:p>
            <a:pPr marL="0" indent="0">
              <a:buNone/>
            </a:pPr>
            <a:r>
              <a:rPr lang="en-NL" sz="1800" dirty="0">
                <a:solidFill>
                  <a:schemeClr val="bg1">
                    <a:lumMod val="65000"/>
                  </a:schemeClr>
                </a:solidFill>
              </a:rPr>
              <a:t>	2.4.3. audit skills</a:t>
            </a:r>
            <a:r>
              <a:rPr lang="en-NL" sz="1800" dirty="0">
                <a:solidFill>
                  <a:srgbClr val="0FCBC2"/>
                </a:solidFill>
              </a:rPr>
              <a:t>	</a:t>
            </a:r>
          </a:p>
          <a:p>
            <a:pPr marL="0" indent="0">
              <a:buNone/>
            </a:pPr>
            <a:r>
              <a:rPr lang="en-NL" sz="1800" dirty="0">
                <a:solidFill>
                  <a:srgbClr val="0FCBC2"/>
                </a:solidFill>
              </a:rPr>
              <a:t>	</a:t>
            </a:r>
            <a:r>
              <a:rPr lang="en-NL" sz="1800" dirty="0">
                <a:solidFill>
                  <a:schemeClr val="bg1">
                    <a:lumMod val="65000"/>
                  </a:schemeClr>
                </a:solidFill>
              </a:rPr>
              <a:t>2.4.4. The atmosphere</a:t>
            </a:r>
          </a:p>
          <a:p>
            <a:pPr marL="0" indent="0">
              <a:buNone/>
            </a:pPr>
            <a:r>
              <a:rPr lang="en-NL" sz="1800" dirty="0">
                <a:solidFill>
                  <a:schemeClr val="bg1">
                    <a:lumMod val="65000"/>
                  </a:schemeClr>
                </a:solidFill>
              </a:rPr>
              <a:t>	2.4.5. Tips for auditing</a:t>
            </a:r>
          </a:p>
          <a:p>
            <a:pPr marL="0" indent="0">
              <a:buNone/>
            </a:pPr>
            <a:r>
              <a:rPr lang="en-NL" sz="1800" dirty="0">
                <a:solidFill>
                  <a:srgbClr val="0FCBC2"/>
                </a:solidFill>
              </a:rPr>
              <a:t>	2.4.6. Reporting</a:t>
            </a:r>
          </a:p>
          <a:p>
            <a:pPr marL="0" indent="0">
              <a:buNone/>
            </a:pPr>
            <a:endParaRPr lang="en-GB" sz="2800" dirty="0">
              <a:solidFill>
                <a:srgbClr val="00A7A2"/>
              </a:solidFill>
            </a:endParaRPr>
          </a:p>
          <a:p>
            <a:pPr marL="514350" indent="-514350">
              <a:buAutoNum type="arabicPeriod"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635752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8B7610-5C1E-1C1D-9DE4-18C131569E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L" dirty="0">
                <a:solidFill>
                  <a:srgbClr val="00A7A2"/>
                </a:solidFill>
              </a:rPr>
              <a:t>2.4.6. Reporting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B42453-C5CE-5B31-5289-4CB73390B5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NL" dirty="0"/>
              <a:t>Example exam committee</a:t>
            </a:r>
          </a:p>
          <a:p>
            <a:pPr lvl="1">
              <a:buFontTx/>
              <a:buChar char="-"/>
            </a:pPr>
            <a:r>
              <a:rPr lang="en-GB" dirty="0"/>
              <a:t>First part of the text in quality manual</a:t>
            </a:r>
          </a:p>
          <a:p>
            <a:pPr lvl="1">
              <a:buFontTx/>
              <a:buChar char="-"/>
            </a:pPr>
            <a:r>
              <a:rPr lang="en-GB" dirty="0"/>
              <a:t>More s</a:t>
            </a:r>
            <a:r>
              <a:rPr lang="en-NL" dirty="0"/>
              <a:t>ystematic / short in text like in the</a:t>
            </a:r>
          </a:p>
          <a:p>
            <a:pPr marL="457200" lvl="1" indent="0">
              <a:buNone/>
            </a:pPr>
            <a:r>
              <a:rPr lang="en-NL" dirty="0"/>
              <a:t>   conclusions</a:t>
            </a:r>
          </a:p>
          <a:p>
            <a:pPr lvl="1">
              <a:buFontTx/>
              <a:buChar char="-"/>
            </a:pPr>
            <a:r>
              <a:rPr lang="en-NL" dirty="0"/>
              <a:t>Sandwich</a:t>
            </a:r>
          </a:p>
          <a:p>
            <a:pPr marL="457200" lvl="1" indent="0">
              <a:buNone/>
            </a:pPr>
            <a:endParaRPr lang="en-NL" dirty="0"/>
          </a:p>
          <a:p>
            <a:pPr lvl="1">
              <a:buFontTx/>
              <a:buChar char="-"/>
            </a:pPr>
            <a:r>
              <a:rPr lang="en-NL" dirty="0"/>
              <a:t>Support base?</a:t>
            </a:r>
          </a:p>
          <a:p>
            <a:pPr lvl="1">
              <a:buFontTx/>
              <a:buChar char="-"/>
            </a:pPr>
            <a:endParaRPr lang="en-NL" dirty="0"/>
          </a:p>
        </p:txBody>
      </p:sp>
      <p:graphicFrame>
        <p:nvGraphicFramePr>
          <p:cNvPr id="5" name="Object 4">
            <a:extLst>
              <a:ext uri="{FF2B5EF4-FFF2-40B4-BE49-F238E27FC236}">
                <a16:creationId xmlns:a16="http://schemas.microsoft.com/office/drawing/2014/main" id="{75EE94F1-AEB9-98D7-CB1F-83A3A63FF2FA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38686254"/>
              </p:ext>
            </p:extLst>
          </p:nvPr>
        </p:nvGraphicFramePr>
        <p:xfrm>
          <a:off x="279400" y="98237"/>
          <a:ext cx="1175385" cy="1047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1270000" imgH="1231900" progId="CorelDRAW.Graphic.14">
                  <p:embed/>
                </p:oleObj>
              </mc:Choice>
              <mc:Fallback>
                <p:oleObj r:id="rId2" imgW="1270000" imgH="1231900" progId="CorelDRAW.Graphic.14">
                  <p:embed/>
                  <p:pic>
                    <p:nvPicPr>
                      <p:cNvPr id="4" name="Object 3">
                        <a:extLst>
                          <a:ext uri="{FF2B5EF4-FFF2-40B4-BE49-F238E27FC236}">
                            <a16:creationId xmlns:a16="http://schemas.microsoft.com/office/drawing/2014/main" id="{BB2D684C-55D6-BE5B-697D-0AA5999D836F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9400" y="98237"/>
                        <a:ext cx="1175385" cy="1047750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761808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 dirty="0">
                <a:solidFill>
                  <a:srgbClr val="00A7A2"/>
                </a:solidFill>
              </a:rPr>
              <a:t>Reporting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nl-NL" dirty="0" err="1"/>
              <a:t>What</a:t>
            </a:r>
            <a:r>
              <a:rPr lang="nl-NL" dirty="0"/>
              <a:t> </a:t>
            </a:r>
            <a:r>
              <a:rPr lang="nl-NL" dirty="0" err="1"/>
              <a:t>goes</a:t>
            </a:r>
            <a:r>
              <a:rPr lang="nl-NL" dirty="0"/>
              <a:t> well? (</a:t>
            </a:r>
            <a:r>
              <a:rPr lang="nl-NL" dirty="0" err="1"/>
              <a:t>compared</a:t>
            </a:r>
            <a:r>
              <a:rPr lang="nl-NL" dirty="0"/>
              <a:t>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the</a:t>
            </a:r>
            <a:r>
              <a:rPr lang="nl-NL" dirty="0"/>
              <a:t> standard)</a:t>
            </a:r>
          </a:p>
          <a:p>
            <a:r>
              <a:rPr lang="nl-NL" dirty="0" err="1"/>
              <a:t>What</a:t>
            </a:r>
            <a:r>
              <a:rPr lang="nl-NL" dirty="0"/>
              <a:t> </a:t>
            </a:r>
            <a:r>
              <a:rPr lang="nl-NL" dirty="0" err="1"/>
              <a:t>can</a:t>
            </a:r>
            <a:r>
              <a:rPr lang="nl-NL" dirty="0"/>
              <a:t> </a:t>
            </a:r>
            <a:r>
              <a:rPr lang="nl-NL" dirty="0" err="1"/>
              <a:t>be</a:t>
            </a:r>
            <a:r>
              <a:rPr lang="nl-NL" dirty="0"/>
              <a:t> </a:t>
            </a:r>
            <a:r>
              <a:rPr lang="nl-NL" dirty="0" err="1"/>
              <a:t>improved</a:t>
            </a:r>
            <a:r>
              <a:rPr lang="nl-NL" dirty="0"/>
              <a:t> (</a:t>
            </a:r>
            <a:r>
              <a:rPr lang="nl-NL" dirty="0" err="1"/>
              <a:t>compared</a:t>
            </a:r>
            <a:r>
              <a:rPr lang="nl-NL" dirty="0"/>
              <a:t>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the</a:t>
            </a:r>
            <a:r>
              <a:rPr lang="nl-NL" dirty="0"/>
              <a:t> standard)</a:t>
            </a:r>
          </a:p>
          <a:p>
            <a:r>
              <a:rPr lang="nl-NL" dirty="0" err="1"/>
              <a:t>Suggestions</a:t>
            </a:r>
            <a:r>
              <a:rPr lang="nl-NL" dirty="0"/>
              <a:t> </a:t>
            </a:r>
            <a:r>
              <a:rPr lang="nl-NL" dirty="0" err="1"/>
              <a:t>for</a:t>
            </a:r>
            <a:r>
              <a:rPr lang="nl-NL" dirty="0"/>
              <a:t> </a:t>
            </a:r>
            <a:r>
              <a:rPr lang="nl-NL" dirty="0" err="1"/>
              <a:t>improvement</a:t>
            </a:r>
            <a:r>
              <a:rPr lang="nl-NL" dirty="0"/>
              <a:t>.</a:t>
            </a:r>
          </a:p>
          <a:p>
            <a:r>
              <a:rPr lang="nl-NL" dirty="0">
                <a:solidFill>
                  <a:srgbClr val="FF0000"/>
                </a:solidFill>
              </a:rPr>
              <a:t>Quick </a:t>
            </a:r>
            <a:r>
              <a:rPr lang="nl-NL" dirty="0" err="1">
                <a:solidFill>
                  <a:srgbClr val="FF0000"/>
                </a:solidFill>
              </a:rPr>
              <a:t>Wins</a:t>
            </a:r>
            <a:endParaRPr lang="nl-NL" dirty="0">
              <a:solidFill>
                <a:srgbClr val="FF0000"/>
              </a:solidFill>
            </a:endParaRPr>
          </a:p>
          <a:p>
            <a:r>
              <a:rPr lang="nl-NL" dirty="0" err="1">
                <a:hlinkClick r:id="rId2"/>
              </a:rPr>
              <a:t>Example</a:t>
            </a:r>
            <a:endParaRPr lang="nl-NL" dirty="0"/>
          </a:p>
        </p:txBody>
      </p:sp>
    </p:spTree>
    <p:extLst>
      <p:ext uri="{BB962C8B-B14F-4D97-AF65-F5344CB8AC3E}">
        <p14:creationId xmlns:p14="http://schemas.microsoft.com/office/powerpoint/2010/main" val="4117922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853F6E-FC4F-7A4C-A97D-E9FEFD65BD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460" y="-319794"/>
            <a:ext cx="6812280" cy="889000"/>
          </a:xfrm>
        </p:spPr>
        <p:txBody>
          <a:bodyPr/>
          <a:lstStyle/>
          <a:p>
            <a:br>
              <a:rPr lang="en-NL" sz="4200" dirty="0">
                <a:solidFill>
                  <a:srgbClr val="00A7A2"/>
                </a:solidFill>
              </a:rPr>
            </a:br>
            <a:r>
              <a:rPr lang="en-NL" sz="4200" dirty="0">
                <a:solidFill>
                  <a:srgbClr val="00A7A2"/>
                </a:solidFill>
              </a:rPr>
              <a:t>Reporting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D5F631-C943-2342-A81D-5DC7008C27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460" y="1244601"/>
            <a:ext cx="6987540" cy="3520193"/>
          </a:xfrm>
        </p:spPr>
        <p:txBody>
          <a:bodyPr/>
          <a:lstStyle/>
          <a:p>
            <a:pPr marL="514350" indent="-514350">
              <a:buAutoNum type="arabicPeriod"/>
            </a:pPr>
            <a:r>
              <a:rPr lang="en-NL" dirty="0"/>
              <a:t>New score and areas for improvement compared to last audit ?</a:t>
            </a:r>
          </a:p>
          <a:p>
            <a:pPr marL="514350" indent="-514350">
              <a:buAutoNum type="arabicPeriod" startAt="2"/>
            </a:pPr>
            <a:r>
              <a:rPr lang="en-NL" dirty="0"/>
              <a:t>Scoring met, partly met, not met</a:t>
            </a:r>
          </a:p>
          <a:p>
            <a:pPr marL="514350" indent="-514350">
              <a:buAutoNum type="arabicPeriod" startAt="2"/>
            </a:pPr>
            <a:r>
              <a:rPr lang="en-NL" dirty="0">
                <a:solidFill>
                  <a:srgbClr val="FF0000"/>
                </a:solidFill>
              </a:rPr>
              <a:t>During meeting write down</a:t>
            </a:r>
          </a:p>
          <a:p>
            <a:pPr marL="0" indent="0">
              <a:buNone/>
            </a:pPr>
            <a:r>
              <a:rPr lang="en-NL" dirty="0"/>
              <a:t>4.   Follow up of former areas for </a:t>
            </a:r>
          </a:p>
          <a:p>
            <a:pPr marL="0" indent="0">
              <a:buNone/>
            </a:pPr>
            <a:r>
              <a:rPr lang="en-NL" dirty="0"/>
              <a:t>      improvement.</a:t>
            </a:r>
          </a:p>
        </p:txBody>
      </p:sp>
    </p:spTree>
    <p:extLst>
      <p:ext uri="{BB962C8B-B14F-4D97-AF65-F5344CB8AC3E}">
        <p14:creationId xmlns:p14="http://schemas.microsoft.com/office/powerpoint/2010/main" val="4129901292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DE18C5-40FC-969F-0E13-BF00C979E7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8931" y="444647"/>
            <a:ext cx="6812280" cy="889000"/>
          </a:xfrm>
        </p:spPr>
        <p:txBody>
          <a:bodyPr/>
          <a:lstStyle/>
          <a:p>
            <a:r>
              <a:rPr lang="en-NL" dirty="0">
                <a:solidFill>
                  <a:srgbClr val="00A7A2"/>
                </a:solidFill>
              </a:rPr>
              <a:t>Follow up: Does PDCA work?</a:t>
            </a:r>
          </a:p>
        </p:txBody>
      </p:sp>
      <p:pic>
        <p:nvPicPr>
          <p:cNvPr id="1026" name="Picture 2" descr="upload.wikimedia.org/wikipedia/commons/thumb/7/...">
            <a:extLst>
              <a:ext uri="{FF2B5EF4-FFF2-40B4-BE49-F238E27FC236}">
                <a16:creationId xmlns:a16="http://schemas.microsoft.com/office/drawing/2014/main" id="{93DC87E3-6F70-7034-80C6-443648BE72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1485900"/>
            <a:ext cx="3454400" cy="2362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Table&#10;&#10;Description automatically generated">
            <a:extLst>
              <a:ext uri="{FF2B5EF4-FFF2-40B4-BE49-F238E27FC236}">
                <a16:creationId xmlns:a16="http://schemas.microsoft.com/office/drawing/2014/main" id="{9719C473-BEC7-0C18-7AEE-CB4797D255E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7400" y="4098100"/>
            <a:ext cx="1793821" cy="1235900"/>
          </a:xfrm>
          <a:prstGeom prst="rect">
            <a:avLst/>
          </a:prstGeom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8A5866EB-D7F1-6A39-4483-8A66E2B2863C}"/>
              </a:ext>
            </a:extLst>
          </p:cNvPr>
          <p:cNvCxnSpPr>
            <a:cxnSpLocks/>
          </p:cNvCxnSpPr>
          <p:nvPr/>
        </p:nvCxnSpPr>
        <p:spPr>
          <a:xfrm flipH="1">
            <a:off x="5308600" y="2819400"/>
            <a:ext cx="1108389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5390FF7D-7D11-DC88-F591-6EEE69623F7A}"/>
              </a:ext>
            </a:extLst>
          </p:cNvPr>
          <p:cNvSpPr txBox="1"/>
          <p:nvPr/>
        </p:nvSpPr>
        <p:spPr>
          <a:xfrm>
            <a:off x="5303492" y="2964418"/>
            <a:ext cx="168591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1. T</a:t>
            </a:r>
            <a:r>
              <a:rPr lang="en-NL" sz="1400" dirty="0"/>
              <a:t>hree audits done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40F279CF-6FD9-9D30-2D58-67A90267A3FD}"/>
              </a:ext>
            </a:extLst>
          </p:cNvPr>
          <p:cNvCxnSpPr>
            <a:cxnSpLocks/>
          </p:cNvCxnSpPr>
          <p:nvPr/>
        </p:nvCxnSpPr>
        <p:spPr>
          <a:xfrm flipV="1">
            <a:off x="4318000" y="3505200"/>
            <a:ext cx="0" cy="45720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26DEC167-9CF9-164A-E1DD-FE842B0F1E16}"/>
              </a:ext>
            </a:extLst>
          </p:cNvPr>
          <p:cNvSpPr txBox="1"/>
          <p:nvPr/>
        </p:nvSpPr>
        <p:spPr>
          <a:xfrm>
            <a:off x="5121221" y="4297919"/>
            <a:ext cx="21587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2. T</a:t>
            </a:r>
            <a:r>
              <a:rPr lang="en-NL" sz="1400" dirty="0"/>
              <a:t>hree action plans made</a:t>
            </a:r>
          </a:p>
          <a:p>
            <a:r>
              <a:rPr lang="en-GB" sz="1400" dirty="0"/>
              <a:t>i</a:t>
            </a:r>
            <a:r>
              <a:rPr lang="en-NL" sz="1400" dirty="0"/>
              <a:t>ncl. evidence of success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A694890B-EF62-4DCB-B256-5A9108E5A950}"/>
              </a:ext>
            </a:extLst>
          </p:cNvPr>
          <p:cNvCxnSpPr>
            <a:cxnSpLocks/>
          </p:cNvCxnSpPr>
          <p:nvPr/>
        </p:nvCxnSpPr>
        <p:spPr>
          <a:xfrm>
            <a:off x="889000" y="2819400"/>
            <a:ext cx="990600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FD1EF189-3AF3-5479-35D7-B55B6685F5C3}"/>
              </a:ext>
            </a:extLst>
          </p:cNvPr>
          <p:cNvSpPr txBox="1"/>
          <p:nvPr/>
        </p:nvSpPr>
        <p:spPr>
          <a:xfrm>
            <a:off x="216843" y="2964418"/>
            <a:ext cx="2644506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nl-NL" sz="1400" dirty="0"/>
              <a:t>3. Have actions been </a:t>
            </a:r>
          </a:p>
          <a:p>
            <a:r>
              <a:rPr lang="nl-NL" sz="1400" dirty="0"/>
              <a:t>taken? </a:t>
            </a:r>
          </a:p>
          <a:p>
            <a:r>
              <a:rPr lang="nl-NL" sz="1400" dirty="0"/>
              <a:t>4. Follow up led </a:t>
            </a:r>
            <a:r>
              <a:rPr lang="nl-NL" sz="1400" dirty="0" err="1"/>
              <a:t>by</a:t>
            </a:r>
            <a:r>
              <a:rPr lang="nl-NL" sz="1400" dirty="0"/>
              <a:t> management?</a:t>
            </a:r>
            <a:endParaRPr lang="en-NL" sz="1400" dirty="0"/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60C1BC94-7B12-1C5E-9B8B-B82BC594B057}"/>
              </a:ext>
            </a:extLst>
          </p:cNvPr>
          <p:cNvCxnSpPr>
            <a:cxnSpLocks/>
          </p:cNvCxnSpPr>
          <p:nvPr/>
        </p:nvCxnSpPr>
        <p:spPr>
          <a:xfrm>
            <a:off x="1562100" y="1483388"/>
            <a:ext cx="990600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AF696491-6EA7-7B13-3C53-0CC7AFFC7F8B}"/>
              </a:ext>
            </a:extLst>
          </p:cNvPr>
          <p:cNvSpPr txBox="1"/>
          <p:nvPr/>
        </p:nvSpPr>
        <p:spPr>
          <a:xfrm>
            <a:off x="216843" y="1628406"/>
            <a:ext cx="378822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nl-NL" sz="1400" dirty="0"/>
              <a:t>5. Are </a:t>
            </a:r>
            <a:r>
              <a:rPr lang="nl-NL" sz="1400" dirty="0" err="1"/>
              <a:t>the</a:t>
            </a:r>
            <a:r>
              <a:rPr lang="nl-NL" sz="1400" dirty="0"/>
              <a:t> </a:t>
            </a:r>
            <a:r>
              <a:rPr lang="nl-NL" sz="1400" dirty="0" err="1"/>
              <a:t>outcomes</a:t>
            </a:r>
            <a:r>
              <a:rPr lang="nl-NL" sz="1400" dirty="0"/>
              <a:t> </a:t>
            </a:r>
            <a:r>
              <a:rPr lang="nl-NL" sz="1400" dirty="0" err="1"/>
              <a:t>assured</a:t>
            </a:r>
            <a:endParaRPr lang="nl-NL" sz="1400" dirty="0"/>
          </a:p>
          <a:p>
            <a:r>
              <a:rPr lang="nl-NL" sz="1400" dirty="0"/>
              <a:t>in </a:t>
            </a:r>
            <a:r>
              <a:rPr lang="nl-NL" sz="1400" dirty="0" err="1"/>
              <a:t>protocols</a:t>
            </a:r>
            <a:r>
              <a:rPr lang="nl-NL" sz="1400" dirty="0"/>
              <a:t>, procedures etc.?</a:t>
            </a:r>
            <a:endParaRPr lang="en-NL" sz="1400" dirty="0"/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FAEC607D-60C7-8107-7843-52EA499DAF22}"/>
              </a:ext>
            </a:extLst>
          </p:cNvPr>
          <p:cNvCxnSpPr>
            <a:cxnSpLocks/>
          </p:cNvCxnSpPr>
          <p:nvPr/>
        </p:nvCxnSpPr>
        <p:spPr>
          <a:xfrm flipH="1">
            <a:off x="4961100" y="1480340"/>
            <a:ext cx="1108389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60DDEA4D-381B-2A78-E087-D71916555A52}"/>
              </a:ext>
            </a:extLst>
          </p:cNvPr>
          <p:cNvSpPr txBox="1"/>
          <p:nvPr/>
        </p:nvSpPr>
        <p:spPr>
          <a:xfrm>
            <a:off x="5377826" y="1657119"/>
            <a:ext cx="22546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nl-NL" sz="1400" dirty="0"/>
              <a:t>6. Does </a:t>
            </a:r>
            <a:r>
              <a:rPr lang="nl-NL" sz="1400" dirty="0" err="1"/>
              <a:t>staff</a:t>
            </a:r>
            <a:r>
              <a:rPr lang="nl-NL" sz="1400" dirty="0"/>
              <a:t> follow </a:t>
            </a:r>
            <a:r>
              <a:rPr lang="nl-NL" sz="1400" dirty="0" err="1"/>
              <a:t>the</a:t>
            </a:r>
            <a:r>
              <a:rPr lang="nl-NL" sz="1400" dirty="0"/>
              <a:t> new </a:t>
            </a:r>
          </a:p>
          <a:p>
            <a:r>
              <a:rPr lang="nl-NL" sz="1400" dirty="0"/>
              <a:t>procedures?</a:t>
            </a:r>
            <a:endParaRPr lang="en-NL" sz="1400" dirty="0"/>
          </a:p>
        </p:txBody>
      </p:sp>
    </p:spTree>
    <p:extLst>
      <p:ext uri="{BB962C8B-B14F-4D97-AF65-F5344CB8AC3E}">
        <p14:creationId xmlns:p14="http://schemas.microsoft.com/office/powerpoint/2010/main" val="454974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Efficiënter de PDCA methode toepassen met software | Zenya">
            <a:extLst>
              <a:ext uri="{FF2B5EF4-FFF2-40B4-BE49-F238E27FC236}">
                <a16:creationId xmlns:a16="http://schemas.microsoft.com/office/drawing/2014/main" id="{B82646BD-1EE8-0150-E8F0-2C65A7EF7788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9280" y="52388"/>
            <a:ext cx="7050640" cy="5229225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4218357354"/>
      </p:ext>
    </p:extLst>
  </p:cSld>
  <p:clrMapOvr>
    <a:masterClrMapping/>
  </p:clrMapOvr>
  <p:transition/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32D62F-88CC-444E-A522-FC7551D27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800" y="355601"/>
            <a:ext cx="6812280" cy="889000"/>
          </a:xfrm>
        </p:spPr>
        <p:txBody>
          <a:bodyPr/>
          <a:lstStyle/>
          <a:p>
            <a:r>
              <a:rPr lang="en-NL" sz="3600" dirty="0">
                <a:solidFill>
                  <a:srgbClr val="00A7A2"/>
                </a:solidFill>
              </a:rPr>
              <a:t>Former areas for improvement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6FD62B-F85F-4046-856D-BF0649AEC1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NL" dirty="0"/>
              <a:t>Action plan 2020</a:t>
            </a:r>
          </a:p>
          <a:p>
            <a:r>
              <a:rPr lang="en-NL" dirty="0"/>
              <a:t>Not met / hot topics</a:t>
            </a:r>
          </a:p>
          <a:p>
            <a:r>
              <a:rPr lang="en-NL" dirty="0"/>
              <a:t>Graphs</a:t>
            </a:r>
          </a:p>
          <a:p>
            <a:endParaRPr lang="en-NL" dirty="0"/>
          </a:p>
          <a:p>
            <a:endParaRPr lang="en-NL" dirty="0"/>
          </a:p>
          <a:p>
            <a:r>
              <a:rPr lang="en-NL" dirty="0"/>
              <a:t>And pearls</a:t>
            </a:r>
          </a:p>
          <a:p>
            <a:endParaRPr lang="en-NL" dirty="0"/>
          </a:p>
        </p:txBody>
      </p:sp>
      <p:sp>
        <p:nvSpPr>
          <p:cNvPr id="4" name="Bliksemflits 1">
            <a:extLst>
              <a:ext uri="{FF2B5EF4-FFF2-40B4-BE49-F238E27FC236}">
                <a16:creationId xmlns:a16="http://schemas.microsoft.com/office/drawing/2014/main" id="{0A446269-FAB5-EC46-9AE8-2B3EE342D6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89473" y="1419314"/>
            <a:ext cx="2827937" cy="1428574"/>
          </a:xfrm>
          <a:prstGeom prst="lightningBolt">
            <a:avLst/>
          </a:prstGeom>
          <a:solidFill>
            <a:srgbClr val="FF0000"/>
          </a:solidFill>
          <a:ln w="9525">
            <a:solidFill>
              <a:srgbClr val="B6DCDF"/>
            </a:solidFill>
            <a:miter lim="800000"/>
            <a:headEnd/>
            <a:tailEnd/>
          </a:ln>
          <a:effectLst>
            <a:outerShdw dist="23000" dir="5400000" rotWithShape="0">
              <a:srgbClr val="808080">
                <a:alpha val="34999"/>
              </a:srgbClr>
            </a:outerShdw>
          </a:effectLst>
        </p:spPr>
        <p:txBody>
          <a:bodyPr lIns="73728" tIns="36864" rIns="73728" bIns="36864"/>
          <a:lstStyle>
            <a:lvl1pPr marL="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nl-NL"/>
          </a:p>
        </p:txBody>
      </p:sp>
      <p:sp>
        <p:nvSpPr>
          <p:cNvPr id="5" name="Zon 1">
            <a:extLst>
              <a:ext uri="{FF2B5EF4-FFF2-40B4-BE49-F238E27FC236}">
                <a16:creationId xmlns:a16="http://schemas.microsoft.com/office/drawing/2014/main" id="{3A929C0C-BA81-084F-BF52-239D5A1E11C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21044" y="4161942"/>
            <a:ext cx="1647878" cy="1040870"/>
          </a:xfrm>
          <a:prstGeom prst="sun">
            <a:avLst>
              <a:gd name="adj" fmla="val 25000"/>
            </a:avLst>
          </a:prstGeom>
          <a:solidFill>
            <a:srgbClr val="008000"/>
          </a:solidFill>
          <a:ln w="9525">
            <a:solidFill>
              <a:srgbClr val="B6DCDF"/>
            </a:solidFill>
            <a:miter lim="800000"/>
            <a:headEnd/>
            <a:tailEnd/>
          </a:ln>
          <a:effectLst>
            <a:outerShdw dist="23000" dir="5400000" rotWithShape="0">
              <a:srgbClr val="808080">
                <a:alpha val="34999"/>
              </a:srgbClr>
            </a:outerShdw>
          </a:effectLst>
        </p:spPr>
        <p:txBody>
          <a:bodyPr lIns="73728" tIns="36864" rIns="73728" bIns="36864"/>
          <a:lstStyle>
            <a:lvl1pPr marL="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nl-NL"/>
          </a:p>
        </p:txBody>
      </p:sp>
      <p:pic>
        <p:nvPicPr>
          <p:cNvPr id="7" name="Picture 6" descr="Chart, pie chart, bubble chart&#10;&#10;Description automatically generated">
            <a:extLst>
              <a:ext uri="{FF2B5EF4-FFF2-40B4-BE49-F238E27FC236}">
                <a16:creationId xmlns:a16="http://schemas.microsoft.com/office/drawing/2014/main" id="{AF0F03DF-8807-2849-9998-D66C9CF7A4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09871" y="2504746"/>
            <a:ext cx="2856137" cy="1640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8959345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-101600" y="1"/>
          <a:ext cx="7670800" cy="5334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9978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9844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7948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5697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736108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517958">
                <a:tc>
                  <a:txBody>
                    <a:bodyPr/>
                    <a:lstStyle/>
                    <a:p>
                      <a:r>
                        <a:rPr lang="en-US" sz="1400" dirty="0"/>
                        <a:t>Standard nr</a:t>
                      </a:r>
                    </a:p>
                  </a:txBody>
                  <a:tcPr marL="75692" marR="75692" marT="35560" marB="35560"/>
                </a:tc>
                <a:tc>
                  <a:txBody>
                    <a:bodyPr/>
                    <a:lstStyle/>
                    <a:p>
                      <a:r>
                        <a:rPr lang="en-US" sz="1400" baseline="0" dirty="0"/>
                        <a:t>Action (what)</a:t>
                      </a:r>
                      <a:endParaRPr lang="en-US" sz="1400" dirty="0"/>
                    </a:p>
                  </a:txBody>
                  <a:tcPr marL="75692" marR="75692" marT="35560" marB="35560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Responsible</a:t>
                      </a:r>
                    </a:p>
                    <a:p>
                      <a:r>
                        <a:rPr lang="en-US" sz="1400" dirty="0"/>
                        <a:t>(who)</a:t>
                      </a:r>
                    </a:p>
                  </a:txBody>
                  <a:tcPr marL="75692" marR="75692" marT="35560" marB="35560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Deadline (when)</a:t>
                      </a:r>
                    </a:p>
                  </a:txBody>
                  <a:tcPr marL="75692" marR="75692" marT="35560" marB="35560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Evidence of success</a:t>
                      </a:r>
                    </a:p>
                  </a:txBody>
                  <a:tcPr marL="75692" marR="75692" marT="35560" marB="3556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31704">
                <a:tc>
                  <a:txBody>
                    <a:bodyPr/>
                    <a:lstStyle/>
                    <a:p>
                      <a:endParaRPr lang="en-US" sz="1400" dirty="0"/>
                    </a:p>
                  </a:txBody>
                  <a:tcPr marL="75692" marR="75692" marT="35560" marB="35560"/>
                </a:tc>
                <a:tc>
                  <a:txBody>
                    <a:bodyPr/>
                    <a:lstStyle/>
                    <a:p>
                      <a:pPr algn="l"/>
                      <a:endParaRPr lang="en-US" sz="1400" dirty="0"/>
                    </a:p>
                  </a:txBody>
                  <a:tcPr marL="75692" marR="75692" marT="35560" marB="35560"/>
                </a:tc>
                <a:tc>
                  <a:txBody>
                    <a:bodyPr/>
                    <a:lstStyle/>
                    <a:p>
                      <a:pPr algn="ctr"/>
                      <a:endParaRPr lang="en-US" sz="1400" dirty="0"/>
                    </a:p>
                  </a:txBody>
                  <a:tcPr marL="75692" marR="75692" marT="35560" marB="35560"/>
                </a:tc>
                <a:tc>
                  <a:txBody>
                    <a:bodyPr/>
                    <a:lstStyle/>
                    <a:p>
                      <a:pPr algn="ctr"/>
                      <a:endParaRPr lang="en-US" sz="1400" dirty="0"/>
                    </a:p>
                  </a:txBody>
                  <a:tcPr marL="75692" marR="75692" marT="35560" marB="35560"/>
                </a:tc>
                <a:tc>
                  <a:txBody>
                    <a:bodyPr/>
                    <a:lstStyle/>
                    <a:p>
                      <a:pPr>
                        <a:buFont typeface="Wingdings" pitchFamily="2" charset="2"/>
                        <a:buNone/>
                      </a:pPr>
                      <a:endParaRPr lang="en-US" sz="1400" dirty="0"/>
                    </a:p>
                  </a:txBody>
                  <a:tcPr marL="75692" marR="75692" marT="35560" marB="3556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57855">
                <a:tc>
                  <a:txBody>
                    <a:bodyPr/>
                    <a:lstStyle/>
                    <a:p>
                      <a:endParaRPr lang="en-US" sz="1400" dirty="0"/>
                    </a:p>
                  </a:txBody>
                  <a:tcPr marL="75692" marR="75692" marT="35560" marB="35560"/>
                </a:tc>
                <a:tc>
                  <a:txBody>
                    <a:bodyPr/>
                    <a:lstStyle/>
                    <a:p>
                      <a:pPr algn="l"/>
                      <a:endParaRPr lang="en-US" sz="1400" dirty="0"/>
                    </a:p>
                  </a:txBody>
                  <a:tcPr marL="75692" marR="75692" marT="35560" marB="35560"/>
                </a:tc>
                <a:tc>
                  <a:txBody>
                    <a:bodyPr/>
                    <a:lstStyle/>
                    <a:p>
                      <a:pPr>
                        <a:buFont typeface="Wingdings" pitchFamily="2" charset="2"/>
                        <a:buNone/>
                      </a:pPr>
                      <a:endParaRPr lang="en-US" sz="1400" dirty="0"/>
                    </a:p>
                  </a:txBody>
                  <a:tcPr marL="75692" marR="75692" marT="35560" marB="35560"/>
                </a:tc>
                <a:tc>
                  <a:txBody>
                    <a:bodyPr/>
                    <a:lstStyle/>
                    <a:p>
                      <a:pPr algn="ctr"/>
                      <a:endParaRPr lang="en-US" sz="1400" dirty="0"/>
                    </a:p>
                  </a:txBody>
                  <a:tcPr marL="75692" marR="75692" marT="35560" marB="35560"/>
                </a:tc>
                <a:tc>
                  <a:txBody>
                    <a:bodyPr/>
                    <a:lstStyle/>
                    <a:p>
                      <a:endParaRPr lang="en-US" sz="1400" dirty="0"/>
                    </a:p>
                  </a:txBody>
                  <a:tcPr marL="75692" marR="75692" marT="35560" marB="3556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0048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marL="75692" marR="75692" marT="35560" marB="35560"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marL="75692" marR="75692" marT="35560" marB="35560"/>
                </a:tc>
                <a:tc>
                  <a:txBody>
                    <a:bodyPr/>
                    <a:lstStyle/>
                    <a:p>
                      <a:pPr algn="ctr"/>
                      <a:endParaRPr lang="en-US" sz="1400" dirty="0"/>
                    </a:p>
                  </a:txBody>
                  <a:tcPr marL="75692" marR="75692" marT="35560" marB="35560"/>
                </a:tc>
                <a:tc>
                  <a:txBody>
                    <a:bodyPr/>
                    <a:lstStyle/>
                    <a:p>
                      <a:endParaRPr lang="en-US" sz="1400" dirty="0"/>
                    </a:p>
                  </a:txBody>
                  <a:tcPr marL="75692" marR="75692" marT="35560" marB="35560"/>
                </a:tc>
                <a:tc>
                  <a:txBody>
                    <a:bodyPr/>
                    <a:lstStyle/>
                    <a:p>
                      <a:endParaRPr lang="en-US" sz="1400" dirty="0"/>
                    </a:p>
                  </a:txBody>
                  <a:tcPr marL="75692" marR="75692" marT="35560" marB="3556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42038">
                <a:tc>
                  <a:txBody>
                    <a:bodyPr/>
                    <a:lstStyle/>
                    <a:p>
                      <a:endParaRPr lang="en-US" sz="1400" dirty="0"/>
                    </a:p>
                  </a:txBody>
                  <a:tcPr marL="75692" marR="75692" marT="35560" marB="35560"/>
                </a:tc>
                <a:tc>
                  <a:txBody>
                    <a:bodyPr/>
                    <a:lstStyle/>
                    <a:p>
                      <a:endParaRPr lang="en-US" sz="1400" dirty="0"/>
                    </a:p>
                  </a:txBody>
                  <a:tcPr marL="75692" marR="75692" marT="35560" marB="35560"/>
                </a:tc>
                <a:tc>
                  <a:txBody>
                    <a:bodyPr/>
                    <a:lstStyle/>
                    <a:p>
                      <a:pPr algn="ctr"/>
                      <a:endParaRPr lang="en-US" sz="1400" dirty="0"/>
                    </a:p>
                  </a:txBody>
                  <a:tcPr marL="75692" marR="75692" marT="35560" marB="35560"/>
                </a:tc>
                <a:tc>
                  <a:txBody>
                    <a:bodyPr/>
                    <a:lstStyle/>
                    <a:p>
                      <a:endParaRPr lang="en-US" sz="1400" dirty="0"/>
                    </a:p>
                  </a:txBody>
                  <a:tcPr marL="75692" marR="75692" marT="35560" marB="35560"/>
                </a:tc>
                <a:tc>
                  <a:txBody>
                    <a:bodyPr/>
                    <a:lstStyle/>
                    <a:p>
                      <a:endParaRPr lang="en-US" sz="1400" dirty="0"/>
                    </a:p>
                  </a:txBody>
                  <a:tcPr marL="75692" marR="75692" marT="35560" marB="3556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41927">
                <a:tc>
                  <a:txBody>
                    <a:bodyPr/>
                    <a:lstStyle/>
                    <a:p>
                      <a:endParaRPr lang="en-US" sz="1400" dirty="0"/>
                    </a:p>
                  </a:txBody>
                  <a:tcPr marL="75692" marR="75692" marT="35560" marB="35560"/>
                </a:tc>
                <a:tc>
                  <a:txBody>
                    <a:bodyPr/>
                    <a:lstStyle/>
                    <a:p>
                      <a:endParaRPr lang="en-US" sz="1400" dirty="0"/>
                    </a:p>
                  </a:txBody>
                  <a:tcPr marL="75692" marR="75692" marT="35560" marB="35560"/>
                </a:tc>
                <a:tc>
                  <a:txBody>
                    <a:bodyPr/>
                    <a:lstStyle/>
                    <a:p>
                      <a:pPr algn="ctr"/>
                      <a:endParaRPr lang="en-US" sz="1400" dirty="0"/>
                    </a:p>
                  </a:txBody>
                  <a:tcPr marL="75692" marR="75692" marT="35560" marB="35560"/>
                </a:tc>
                <a:tc>
                  <a:txBody>
                    <a:bodyPr/>
                    <a:lstStyle/>
                    <a:p>
                      <a:endParaRPr lang="en-US" sz="1400" dirty="0"/>
                    </a:p>
                  </a:txBody>
                  <a:tcPr marL="75692" marR="75692" marT="35560" marB="35560"/>
                </a:tc>
                <a:tc>
                  <a:txBody>
                    <a:bodyPr/>
                    <a:lstStyle/>
                    <a:p>
                      <a:endParaRPr lang="en-US" sz="1400" dirty="0"/>
                    </a:p>
                  </a:txBody>
                  <a:tcPr marL="75692" marR="75692" marT="35560" marB="3556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742038">
                <a:tc>
                  <a:txBody>
                    <a:bodyPr/>
                    <a:lstStyle/>
                    <a:p>
                      <a:endParaRPr lang="en-US" sz="1400" dirty="0"/>
                    </a:p>
                  </a:txBody>
                  <a:tcPr marL="75692" marR="75692" marT="35560" marB="35560"/>
                </a:tc>
                <a:tc>
                  <a:txBody>
                    <a:bodyPr/>
                    <a:lstStyle/>
                    <a:p>
                      <a:endParaRPr lang="en-US" sz="1400" dirty="0"/>
                    </a:p>
                  </a:txBody>
                  <a:tcPr marL="75692" marR="75692" marT="35560" marB="35560"/>
                </a:tc>
                <a:tc>
                  <a:txBody>
                    <a:bodyPr/>
                    <a:lstStyle/>
                    <a:p>
                      <a:pPr algn="ctr"/>
                      <a:endParaRPr lang="en-US" sz="1400" dirty="0"/>
                    </a:p>
                  </a:txBody>
                  <a:tcPr marL="75692" marR="75692" marT="35560" marB="35560"/>
                </a:tc>
                <a:tc>
                  <a:txBody>
                    <a:bodyPr/>
                    <a:lstStyle/>
                    <a:p>
                      <a:endParaRPr lang="en-US" sz="1400" dirty="0"/>
                    </a:p>
                  </a:txBody>
                  <a:tcPr marL="75692" marR="75692" marT="35560" marB="35560"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marL="75692" marR="75692" marT="35560" marB="3556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96950936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D3201A-24AA-3D62-141D-B99E93FB4E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Categorise</a:t>
            </a:r>
          </a:p>
        </p:txBody>
      </p:sp>
      <p:pic>
        <p:nvPicPr>
          <p:cNvPr id="9" name="Content Placeholder 8" descr="A diagram of a company&#10;&#10;Description automatically generated">
            <a:extLst>
              <a:ext uri="{FF2B5EF4-FFF2-40B4-BE49-F238E27FC236}">
                <a16:creationId xmlns:a16="http://schemas.microsoft.com/office/drawing/2014/main" id="{8AF6CE3E-10CB-6F37-436D-5B9550BFD58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6392" y="1600200"/>
            <a:ext cx="4321951" cy="2362200"/>
          </a:xfr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CB4EC63-6449-9985-A251-0653EBC872A8}"/>
              </a:ext>
            </a:extLst>
          </p:cNvPr>
          <p:cNvSpPr txBox="1"/>
          <p:nvPr/>
        </p:nvSpPr>
        <p:spPr>
          <a:xfrm>
            <a:off x="5003800" y="1491734"/>
            <a:ext cx="20808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Meets </a:t>
            </a:r>
            <a:r>
              <a:rPr lang="en-GB"/>
              <a:t>the standard.</a:t>
            </a: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BB32952-ED3A-7415-140D-28649E0F787C}"/>
              </a:ext>
            </a:extLst>
          </p:cNvPr>
          <p:cNvSpPr txBox="1"/>
          <p:nvPr/>
        </p:nvSpPr>
        <p:spPr>
          <a:xfrm>
            <a:off x="1727200" y="4055626"/>
            <a:ext cx="28743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Does not meet the standard.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1A1C0DD-5A23-EE4A-406F-87F1D48DA9D3}"/>
              </a:ext>
            </a:extLst>
          </p:cNvPr>
          <p:cNvSpPr txBox="1"/>
          <p:nvPr/>
        </p:nvSpPr>
        <p:spPr>
          <a:xfrm>
            <a:off x="4810606" y="2161293"/>
            <a:ext cx="24672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 Severe consequences</a:t>
            </a:r>
          </a:p>
          <a:p>
            <a:r>
              <a:rPr lang="en-GB" dirty="0"/>
              <a:t> for main stakeholder(s).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D99B617-2E78-442D-E87C-87A850DF432D}"/>
              </a:ext>
            </a:extLst>
          </p:cNvPr>
          <p:cNvSpPr txBox="1"/>
          <p:nvPr/>
        </p:nvSpPr>
        <p:spPr>
          <a:xfrm>
            <a:off x="4854475" y="3271966"/>
            <a:ext cx="24672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 Little consequences</a:t>
            </a:r>
          </a:p>
          <a:p>
            <a:r>
              <a:rPr lang="en-GB" dirty="0"/>
              <a:t> for main stakeholder(s).</a:t>
            </a:r>
          </a:p>
        </p:txBody>
      </p:sp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720184B6-080E-DBAB-BAD4-68610EF52F8A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38686254"/>
              </p:ext>
            </p:extLst>
          </p:nvPr>
        </p:nvGraphicFramePr>
        <p:xfrm>
          <a:off x="279400" y="98237"/>
          <a:ext cx="1175385" cy="1047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3" imgW="1270000" imgH="1231900" progId="CorelDRAW.Graphic.14">
                  <p:embed/>
                </p:oleObj>
              </mc:Choice>
              <mc:Fallback>
                <p:oleObj r:id="rId3" imgW="1270000" imgH="1231900" progId="CorelDRAW.Graphic.14">
                  <p:embed/>
                  <p:pic>
                    <p:nvPicPr>
                      <p:cNvPr id="4" name="Object 3">
                        <a:extLst>
                          <a:ext uri="{FF2B5EF4-FFF2-40B4-BE49-F238E27FC236}">
                            <a16:creationId xmlns:a16="http://schemas.microsoft.com/office/drawing/2014/main" id="{BB2D684C-55D6-BE5B-697D-0AA5999D836F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9400" y="98237"/>
                        <a:ext cx="1175385" cy="1047750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619051450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D20DD-A743-38A7-9442-0C5EB543D0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>
                <a:solidFill>
                  <a:srgbClr val="00A7A2"/>
                </a:solidFill>
                <a:latin typeface="inherit"/>
              </a:rPr>
              <a:t>Make it accessible. </a:t>
            </a:r>
            <a:endParaRPr lang="en-NL" sz="4000" dirty="0">
              <a:solidFill>
                <a:srgbClr val="00A7A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BAA18F-F974-EA65-41DE-29EB1B0A53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460" y="1600200"/>
            <a:ext cx="6812280" cy="3520193"/>
          </a:xfrm>
        </p:spPr>
        <p:txBody>
          <a:bodyPr/>
          <a:lstStyle/>
          <a:p>
            <a:r>
              <a:rPr lang="en-GB" sz="2400" b="0" i="0" u="none" strike="noStrike" dirty="0">
                <a:solidFill>
                  <a:srgbClr val="0D2037"/>
                </a:solidFill>
                <a:effectLst/>
                <a:latin typeface="var(--ricos-custom-p-font-family,unset)"/>
              </a:rPr>
              <a:t>A report should not be something that is provided and locked away. It should be something that can be accessed at anytime, anywhere. </a:t>
            </a:r>
          </a:p>
          <a:p>
            <a:r>
              <a:rPr lang="en-GB" sz="2400" dirty="0">
                <a:solidFill>
                  <a:srgbClr val="0D2037"/>
                </a:solidFill>
                <a:latin typeface="var(--ricos-custom-p-font-family,unset)"/>
              </a:rPr>
              <a:t>It should be on the agenda of everyone regularly.</a:t>
            </a:r>
            <a:endParaRPr lang="en-NL" sz="2400" dirty="0"/>
          </a:p>
        </p:txBody>
      </p:sp>
    </p:spTree>
    <p:extLst>
      <p:ext uri="{BB962C8B-B14F-4D97-AF65-F5344CB8AC3E}">
        <p14:creationId xmlns:p14="http://schemas.microsoft.com/office/powerpoint/2010/main" val="1623145453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19464-B940-5B0C-6F83-66440374C3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4020" y="355601"/>
            <a:ext cx="6812280" cy="889000"/>
          </a:xfrm>
        </p:spPr>
        <p:txBody>
          <a:bodyPr/>
          <a:lstStyle/>
          <a:p>
            <a:r>
              <a:rPr lang="en-GB" sz="4000" b="1" dirty="0">
                <a:solidFill>
                  <a:srgbClr val="00A7A2"/>
                </a:solidFill>
                <a:latin typeface="inherit"/>
              </a:rPr>
              <a:t>Make it visually appealing.</a:t>
            </a:r>
            <a:r>
              <a:rPr lang="en-GB" sz="4000" dirty="0">
                <a:solidFill>
                  <a:srgbClr val="00A7A2"/>
                </a:solidFill>
                <a:latin typeface="var(--ricos-custom-p-font-family,unset)"/>
              </a:rPr>
              <a:t> </a:t>
            </a:r>
            <a:endParaRPr lang="en-NL" sz="4000" dirty="0">
              <a:solidFill>
                <a:srgbClr val="00A7A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49CCEF-05DD-EB17-4085-673BB290C5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0D2037"/>
                </a:solidFill>
                <a:effectLst/>
                <a:latin typeface="var(--ricos-custom-p-font-family,unset)"/>
              </a:rPr>
              <a:t>It may sound stupid, but colours, nice workpapers, etc all keep my attention. Give me a heap of text and I’m gone. 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D2037"/>
                </a:solidFill>
                <a:latin typeface="var(--ricos-custom-p-font-family,unset)"/>
              </a:rPr>
              <a:t>Photos?????</a:t>
            </a:r>
            <a:endParaRPr lang="en-NL" sz="2400" dirty="0"/>
          </a:p>
        </p:txBody>
      </p:sp>
    </p:spTree>
    <p:extLst>
      <p:ext uri="{BB962C8B-B14F-4D97-AF65-F5344CB8AC3E}">
        <p14:creationId xmlns:p14="http://schemas.microsoft.com/office/powerpoint/2010/main" val="3615730538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FB3F92-E7DF-9746-A4A2-D9CF4036FC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NL" sz="3200" dirty="0">
                <a:solidFill>
                  <a:srgbClr val="00A7A2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Tips for audit reporting</a:t>
            </a:r>
            <a:br>
              <a:rPr lang="en-US" altLang="en-NL" sz="3200" dirty="0">
                <a:latin typeface="Arial" panose="020B0604020202020204" pitchFamily="34" charset="0"/>
              </a:rPr>
            </a:br>
            <a:endParaRPr lang="en-NL" sz="3200" dirty="0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A774C3D8-A9A3-454C-BE29-684275E9847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8000" y="1600200"/>
            <a:ext cx="6993581" cy="18158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NL" sz="1600" dirty="0">
                <a:latin typeface="Arial" panose="020B0604020202020204" pitchFamily="34" charset="0"/>
                <a:ea typeface="Times New Roman" panose="02020603050405020304" pitchFamily="18" charset="0"/>
              </a:rPr>
              <a:t>1. Write sentences instead of words</a:t>
            </a:r>
            <a:endParaRPr lang="en-GB" altLang="en-NL" sz="1600" dirty="0">
              <a:latin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NL" sz="1600" dirty="0">
                <a:latin typeface="Arial" panose="020B0604020202020204" pitchFamily="34" charset="0"/>
                <a:ea typeface="Times New Roman" panose="02020603050405020304" pitchFamily="18" charset="0"/>
              </a:rPr>
              <a:t>2</a:t>
            </a:r>
            <a:r>
              <a:rPr kumimoji="0" lang="en-GB" altLang="en-NL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Limit the number of site visit questions and </a:t>
            </a:r>
            <a:r>
              <a:rPr lang="en-GB" altLang="en-NL" sz="1600" dirty="0">
                <a:latin typeface="Arial" panose="020B0604020202020204" pitchFamily="34" charset="0"/>
                <a:ea typeface="Times New Roman" panose="02020603050405020304" pitchFamily="18" charset="0"/>
              </a:rPr>
              <a:t>areas for improvement (AFI)</a:t>
            </a:r>
            <a:endParaRPr kumimoji="0" lang="en-GB" altLang="en-NL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altLang="en-NL" sz="1600" dirty="0">
                <a:latin typeface="Arial" panose="020B0604020202020204" pitchFamily="34" charset="0"/>
                <a:ea typeface="Times New Roman" panose="02020603050405020304" pitchFamily="18" charset="0"/>
              </a:rPr>
              <a:t>3</a:t>
            </a:r>
            <a:r>
              <a:rPr kumimoji="0" lang="en-GB" altLang="en-NL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What is done, why it is done, how things are done; </a:t>
            </a:r>
            <a:r>
              <a:rPr kumimoji="0" lang="en-GB" altLang="en-NL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pdca</a:t>
            </a:r>
            <a:r>
              <a:rPr kumimoji="0" lang="en-GB" altLang="en-NL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action verbs</a:t>
            </a:r>
            <a:endParaRPr lang="en-GB" altLang="en-NL" sz="16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altLang="en-NL" sz="1600" dirty="0">
                <a:latin typeface="Arial" panose="020B0604020202020204" pitchFamily="34" charset="0"/>
                <a:ea typeface="Times New Roman" panose="02020603050405020304" pitchFamily="18" charset="0"/>
              </a:rPr>
              <a:t>4</a:t>
            </a:r>
            <a:r>
              <a:rPr kumimoji="0" lang="en-GB" altLang="en-NL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Use “no evidence…”</a:t>
            </a:r>
            <a:endParaRPr kumimoji="0" lang="en-GB" altLang="en-NL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altLang="en-NL" sz="1600" dirty="0">
                <a:latin typeface="Arial" panose="020B0604020202020204" pitchFamily="34" charset="0"/>
                <a:ea typeface="Times New Roman" panose="02020603050405020304" pitchFamily="18" charset="0"/>
              </a:rPr>
              <a:t>5</a:t>
            </a:r>
            <a:r>
              <a:rPr kumimoji="0" lang="en-GB" altLang="en-NL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Avoid contradictions between strengths and AFI</a:t>
            </a:r>
            <a:endParaRPr kumimoji="0" lang="en-GB" altLang="en-NL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NL" sz="1600" dirty="0">
                <a:latin typeface="Arial" panose="020B0604020202020204" pitchFamily="34" charset="0"/>
                <a:ea typeface="Times New Roman" panose="02020603050405020304" pitchFamily="18" charset="0"/>
              </a:rPr>
              <a:t>6</a:t>
            </a:r>
            <a:r>
              <a:rPr kumimoji="0" lang="en-US" altLang="en-NL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Summary: strengths and AFI in order of importance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NL" sz="1600" dirty="0">
                <a:latin typeface="Arial" panose="020B0604020202020204" pitchFamily="34" charset="0"/>
                <a:ea typeface="Times New Roman" panose="02020603050405020304" pitchFamily="18" charset="0"/>
              </a:rPr>
              <a:t>7. </a:t>
            </a:r>
            <a:r>
              <a:rPr kumimoji="0" lang="en-US" altLang="en-NL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Check consistency</a:t>
            </a:r>
            <a:endParaRPr kumimoji="0" lang="en-US" altLang="en-NL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7133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48C6F-09DB-2F7B-001C-322B7F14C4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460" y="213606"/>
            <a:ext cx="6812280" cy="1386593"/>
          </a:xfrm>
        </p:spPr>
        <p:txBody>
          <a:bodyPr/>
          <a:lstStyle/>
          <a:p>
            <a:r>
              <a:rPr lang="en-GB" dirty="0"/>
              <a:t>And now?</a:t>
            </a:r>
            <a:br>
              <a:rPr lang="en-GB" dirty="0"/>
            </a:br>
            <a:r>
              <a:rPr lang="en-GB" dirty="0"/>
              <a:t>QUIZ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075FEC-605D-9867-E124-F904B58A65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91E94CDA-3F86-04E3-AD93-598BA3A3CD3D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38686254"/>
              </p:ext>
            </p:extLst>
          </p:nvPr>
        </p:nvGraphicFramePr>
        <p:xfrm>
          <a:off x="279400" y="98237"/>
          <a:ext cx="1175385" cy="1047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1270000" imgH="1231900" progId="CorelDRAW.Graphic.14">
                  <p:embed/>
                </p:oleObj>
              </mc:Choice>
              <mc:Fallback>
                <p:oleObj r:id="rId2" imgW="1270000" imgH="1231900" progId="CorelDRAW.Graphic.14">
                  <p:embed/>
                  <p:pic>
                    <p:nvPicPr>
                      <p:cNvPr id="4" name="Object 3">
                        <a:extLst>
                          <a:ext uri="{FF2B5EF4-FFF2-40B4-BE49-F238E27FC236}">
                            <a16:creationId xmlns:a16="http://schemas.microsoft.com/office/drawing/2014/main" id="{BB2D684C-55D6-BE5B-697D-0AA5999D836F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9400" y="98237"/>
                        <a:ext cx="1175385" cy="1047750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669906696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What is Mist? - Earth.com">
            <a:extLst>
              <a:ext uri="{FF2B5EF4-FFF2-40B4-BE49-F238E27FC236}">
                <a16:creationId xmlns:a16="http://schemas.microsoft.com/office/drawing/2014/main" id="{DB334A9C-5A27-72DD-45AB-18F620ADCF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7569200" cy="533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907CDB9-AE52-B885-D321-303D301028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Tips for auditing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120F6D-1D55-7572-F6EB-51B68D8E4C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Observe</a:t>
            </a:r>
          </a:p>
          <a:p>
            <a:r>
              <a:rPr lang="en-GB" sz="2400" dirty="0"/>
              <a:t>Clear the MIST (May I see that?)</a:t>
            </a:r>
          </a:p>
          <a:p>
            <a:r>
              <a:rPr lang="en-GB" sz="2400" dirty="0"/>
              <a:t>Write notes</a:t>
            </a:r>
          </a:p>
          <a:p>
            <a:r>
              <a:rPr lang="en-GB" sz="2400" dirty="0"/>
              <a:t>Compare to the standards</a:t>
            </a:r>
          </a:p>
          <a:p>
            <a:r>
              <a:rPr lang="en-GB" sz="2400" dirty="0"/>
              <a:t>Follow up former areas for improvement</a:t>
            </a:r>
          </a:p>
          <a:p>
            <a:r>
              <a:rPr lang="en-GB" sz="2400" dirty="0"/>
              <a:t>Compare to last audit</a:t>
            </a:r>
          </a:p>
          <a:p>
            <a:r>
              <a:rPr lang="en-GB" sz="2400" dirty="0"/>
              <a:t>Be kind, reassure people; but also be strict (</a:t>
            </a:r>
            <a:r>
              <a:rPr lang="en-GB" sz="2400" dirty="0" err="1"/>
              <a:t>e.g</a:t>
            </a:r>
            <a:r>
              <a:rPr lang="en-GB" sz="2400" dirty="0"/>
              <a:t> in time keeping)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2767602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A226C-D718-4E48-A89B-6C4CFE11EC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Thank God, it…….</a:t>
            </a:r>
          </a:p>
        </p:txBody>
      </p:sp>
      <p:pic>
        <p:nvPicPr>
          <p:cNvPr id="4" name="Online Media 3" descr="Mufasa - Push the Feeling on (black guy dancing).mp4">
            <a:hlinkClick r:id="" action="ppaction://media"/>
            <a:extLst>
              <a:ext uri="{FF2B5EF4-FFF2-40B4-BE49-F238E27FC236}">
                <a16:creationId xmlns:a16="http://schemas.microsoft.com/office/drawing/2014/main" id="{14BB6C6B-3521-804A-9CC6-4A5A6B7C0D08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024063" y="1244600"/>
            <a:ext cx="3519487" cy="3519488"/>
          </a:xfrm>
        </p:spPr>
      </p:pic>
    </p:spTree>
    <p:extLst>
      <p:ext uri="{BB962C8B-B14F-4D97-AF65-F5344CB8AC3E}">
        <p14:creationId xmlns:p14="http://schemas.microsoft.com/office/powerpoint/2010/main" val="4083675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02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52a5d374-0c23-45aa-a8b4-01cf91903d53" descr="B09566D9-3D75-4C39-9A79-FD324C3012CB@home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230188" y="0"/>
            <a:ext cx="8135938" cy="6172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kstvak 7"/>
          <p:cNvSpPr txBox="1"/>
          <p:nvPr/>
        </p:nvSpPr>
        <p:spPr>
          <a:xfrm>
            <a:off x="2413000" y="1447800"/>
            <a:ext cx="2057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dirty="0" err="1">
                <a:solidFill>
                  <a:srgbClr val="00A7A2"/>
                </a:solidFill>
              </a:rPr>
              <a:t>everard</a:t>
            </a:r>
            <a:r>
              <a:rPr lang="nl-NL" dirty="0">
                <a:solidFill>
                  <a:srgbClr val="00A7A2"/>
                </a:solidFill>
              </a:rPr>
              <a:t>@</a:t>
            </a:r>
            <a:r>
              <a:rPr lang="nl-NL" dirty="0" err="1">
                <a:solidFill>
                  <a:srgbClr val="00A7A2"/>
                </a:solidFill>
              </a:rPr>
              <a:t>onsnet.nu</a:t>
            </a:r>
            <a:endParaRPr lang="nl-NL" dirty="0">
              <a:solidFill>
                <a:srgbClr val="00A7A2"/>
              </a:solidFill>
            </a:endParaRPr>
          </a:p>
        </p:txBody>
      </p:sp>
    </p:spTree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80CA7-1287-5F8A-4CC4-857A89070B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L" dirty="0">
                <a:solidFill>
                  <a:srgbClr val="0FCBC2"/>
                </a:solidFill>
              </a:rPr>
              <a:t>Exercises: Interview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F0A211-8406-AFB0-1F32-D04E77B717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</a:t>
            </a:r>
            <a:r>
              <a:rPr lang="en-NL" dirty="0"/>
              <a:t>xample </a:t>
            </a:r>
          </a:p>
          <a:p>
            <a:pPr lvl="1"/>
            <a:r>
              <a:rPr lang="en-GB" sz="2400" dirty="0"/>
              <a:t>P</a:t>
            </a:r>
            <a:r>
              <a:rPr lang="en-NL" sz="2400" dirty="0"/>
              <a:t>articipant does not respond (well);</a:t>
            </a:r>
          </a:p>
          <a:p>
            <a:pPr lvl="1"/>
            <a:r>
              <a:rPr lang="en-NL" sz="2400" dirty="0"/>
              <a:t>Participant does not know a crucial document;</a:t>
            </a:r>
          </a:p>
          <a:p>
            <a:pPr lvl="1"/>
            <a:r>
              <a:rPr lang="en-NL" sz="2400" dirty="0"/>
              <a:t>Participants tell different stories ;</a:t>
            </a:r>
          </a:p>
          <a:p>
            <a:pPr lvl="1"/>
            <a:r>
              <a:rPr lang="en-NL" sz="2400" dirty="0"/>
              <a:t>Participants complain to you about management;</a:t>
            </a:r>
          </a:p>
          <a:p>
            <a:pPr lvl="1"/>
            <a:r>
              <a:rPr lang="en-NL" sz="2400" dirty="0"/>
              <a:t>Participants blame </a:t>
            </a:r>
            <a:r>
              <a:rPr lang="en-NL" sz="2400"/>
              <a:t>other colleagues.</a:t>
            </a:r>
            <a:endParaRPr lang="en-NL" sz="2400" dirty="0"/>
          </a:p>
          <a:p>
            <a:pPr lvl="1"/>
            <a:endParaRPr lang="en-NL" dirty="0"/>
          </a:p>
        </p:txBody>
      </p:sp>
    </p:spTree>
    <p:extLst>
      <p:ext uri="{BB962C8B-B14F-4D97-AF65-F5344CB8AC3E}">
        <p14:creationId xmlns:p14="http://schemas.microsoft.com/office/powerpoint/2010/main" val="32952074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-thema">
  <a:themeElements>
    <a:clrScheme name="Kantoor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toor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to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-thema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4.xml><?xml version="1.0" encoding="utf-8"?>
<a:theme xmlns:a="http://schemas.openxmlformats.org/drawingml/2006/main" name="Office-thema">
  <a:themeElements>
    <a:clrScheme name="Kantoor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toor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to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2836</TotalTime>
  <Words>2318</Words>
  <Application>Microsoft Macintosh PowerPoint</Application>
  <PresentationFormat>Custom</PresentationFormat>
  <Paragraphs>395</Paragraphs>
  <Slides>85</Slides>
  <Notes>8</Notes>
  <HiddenSlides>0</HiddenSlides>
  <MMClips>4</MMClips>
  <ScaleCrop>false</ScaleCrop>
  <HeadingPairs>
    <vt:vector size="8" baseType="variant">
      <vt:variant>
        <vt:lpstr>Fonts Used</vt:lpstr>
      </vt:variant>
      <vt:variant>
        <vt:i4>13</vt:i4>
      </vt:variant>
      <vt:variant>
        <vt:lpstr>Theme</vt:lpstr>
      </vt:variant>
      <vt:variant>
        <vt:i4>2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85</vt:i4>
      </vt:variant>
    </vt:vector>
  </HeadingPairs>
  <TitlesOfParts>
    <vt:vector size="101" baseType="lpstr">
      <vt:lpstr>Arial</vt:lpstr>
      <vt:lpstr>Calibri</vt:lpstr>
      <vt:lpstr>Gill Sans</vt:lpstr>
      <vt:lpstr>Google Sans</vt:lpstr>
      <vt:lpstr>inherit</vt:lpstr>
      <vt:lpstr>Lucida Sans Unicode</vt:lpstr>
      <vt:lpstr>Programme</vt:lpstr>
      <vt:lpstr>Roboto</vt:lpstr>
      <vt:lpstr>Symbol</vt:lpstr>
      <vt:lpstr>Times New Roman</vt:lpstr>
      <vt:lpstr>var(--ricos-custom-p-font-family,unset)</vt:lpstr>
      <vt:lpstr>Verdana</vt:lpstr>
      <vt:lpstr>Wingdings</vt:lpstr>
      <vt:lpstr>Office Theme</vt:lpstr>
      <vt:lpstr>Office-thema</vt:lpstr>
      <vt:lpstr>CorelDRAW.Graphic.14</vt:lpstr>
      <vt:lpstr>PowerPoint Presentation</vt:lpstr>
      <vt:lpstr>Participants</vt:lpstr>
      <vt:lpstr>Frunobulax: the artist and the auditor</vt:lpstr>
      <vt:lpstr>Judgment</vt:lpstr>
      <vt:lpstr>Presentation</vt:lpstr>
      <vt:lpstr>Evaluation</vt:lpstr>
      <vt:lpstr>Be aware of bias</vt:lpstr>
      <vt:lpstr>Evaluation</vt:lpstr>
      <vt:lpstr>Fair selection</vt:lpstr>
      <vt:lpstr>P.s. Frunobulax</vt:lpstr>
      <vt:lpstr>PowerPoint Presentation</vt:lpstr>
      <vt:lpstr>Lyrics</vt:lpstr>
      <vt:lpstr>Differences. Audit is… </vt:lpstr>
      <vt:lpstr>Similarities: Audit is…</vt:lpstr>
      <vt:lpstr>AUDIT TRAINING PART ONE</vt:lpstr>
      <vt:lpstr>1. What is an audit?</vt:lpstr>
      <vt:lpstr>De staalmeesters</vt:lpstr>
      <vt:lpstr>PowerPoint Presentation</vt:lpstr>
      <vt:lpstr>What it is not….</vt:lpstr>
      <vt:lpstr>What is an audit?</vt:lpstr>
      <vt:lpstr>What is an audit?</vt:lpstr>
      <vt:lpstr>Objectives of audit</vt:lpstr>
      <vt:lpstr>Aim of an audit</vt:lpstr>
      <vt:lpstr>ISO</vt:lpstr>
      <vt:lpstr>External audit</vt:lpstr>
      <vt:lpstr>PowerPoint Presentation</vt:lpstr>
      <vt:lpstr>External audit: ISO</vt:lpstr>
      <vt:lpstr>Positive and negative: external audit</vt:lpstr>
      <vt:lpstr>Positive and negative: internal audit </vt:lpstr>
      <vt:lpstr>Positive and negative: external audit</vt:lpstr>
      <vt:lpstr>Positive and negative: internal audit </vt:lpstr>
      <vt:lpstr>PowerPoint Presentation</vt:lpstr>
      <vt:lpstr>Self study</vt:lpstr>
      <vt:lpstr>Design phase</vt:lpstr>
      <vt:lpstr>Your experience with  internal audits   </vt:lpstr>
      <vt:lpstr>Your plans with auditing</vt:lpstr>
      <vt:lpstr>AUDIT REFRESHER TRAINING</vt:lpstr>
      <vt:lpstr>2. The Audit  Process</vt:lpstr>
      <vt:lpstr>2.1. Initiating</vt:lpstr>
      <vt:lpstr>Audit team</vt:lpstr>
      <vt:lpstr>What do you see?</vt:lpstr>
      <vt:lpstr>MBTI ©</vt:lpstr>
      <vt:lpstr>2.2.  Document review</vt:lpstr>
      <vt:lpstr>2.3.Preparing on-site activities</vt:lpstr>
      <vt:lpstr>Audit planning cont’d.</vt:lpstr>
      <vt:lpstr>Example exam committee</vt:lpstr>
      <vt:lpstr>2.4. Conducting the audit</vt:lpstr>
      <vt:lpstr>2.4.2. Tracer  The hypothesis is: If we look at health care as a series of systems and subsystems and identify the “defects” within the system(s), errors causing patients harm will be reduced.</vt:lpstr>
      <vt:lpstr>Students too????</vt:lpstr>
      <vt:lpstr>Method of identifying “broken” systems is through the use of tracers: the problem often occurs at the interfaces.  An student tracer would follow the experiences of students throughout the educational system. </vt:lpstr>
      <vt:lpstr>Using Tracer Methodology in the Survey Process  </vt:lpstr>
      <vt:lpstr>Difference</vt:lpstr>
      <vt:lpstr>Differences continued:</vt:lpstr>
      <vt:lpstr>Tracer planning</vt:lpstr>
      <vt:lpstr>Standards</vt:lpstr>
      <vt:lpstr>The tracer path</vt:lpstr>
      <vt:lpstr>      2 – 3 hour visit</vt:lpstr>
      <vt:lpstr>Determine </vt:lpstr>
      <vt:lpstr>AUDIT TRAINING</vt:lpstr>
      <vt:lpstr>2.4.3. Audit skills</vt:lpstr>
      <vt:lpstr>PowerPoint Presentation</vt:lpstr>
      <vt:lpstr>What skills do you need?</vt:lpstr>
      <vt:lpstr>BBQ</vt:lpstr>
      <vt:lpstr>INTERNAL AUDITOR</vt:lpstr>
      <vt:lpstr>What about creating the right atmosphere?</vt:lpstr>
      <vt:lpstr>2.4.4. The improvement atmosphere (1)</vt:lpstr>
      <vt:lpstr>2.4.4. The improvement atmosphere (2)</vt:lpstr>
      <vt:lpstr>2.4.5. Tips???</vt:lpstr>
      <vt:lpstr>AUDIT REFRESHER TRAINING</vt:lpstr>
      <vt:lpstr>2.4.6. Reporting</vt:lpstr>
      <vt:lpstr>Reporting</vt:lpstr>
      <vt:lpstr> Reporting</vt:lpstr>
      <vt:lpstr>Follow up: Does PDCA work?</vt:lpstr>
      <vt:lpstr>PowerPoint Presentation</vt:lpstr>
      <vt:lpstr>Former areas for improvement</vt:lpstr>
      <vt:lpstr>PowerPoint Presentation</vt:lpstr>
      <vt:lpstr>Categorise</vt:lpstr>
      <vt:lpstr>Make it accessible. </vt:lpstr>
      <vt:lpstr>Make it visually appealing. </vt:lpstr>
      <vt:lpstr>Tips for audit reporting </vt:lpstr>
      <vt:lpstr>And now? QUIZ</vt:lpstr>
      <vt:lpstr>Tips for auditing</vt:lpstr>
      <vt:lpstr>Thank God, it…….</vt:lpstr>
      <vt:lpstr>PowerPoint Presentation</vt:lpstr>
      <vt:lpstr>Exercises: Interview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 1</dc:title>
  <dc:creator>Everard</dc:creator>
  <cp:lastModifiedBy>Everard van Kemenade</cp:lastModifiedBy>
  <cp:revision>88</cp:revision>
  <cp:lastPrinted>2021-10-18T08:56:38Z</cp:lastPrinted>
  <dcterms:modified xsi:type="dcterms:W3CDTF">2024-11-12T23:09:05Z</dcterms:modified>
</cp:coreProperties>
</file>