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3" r:id="rId2"/>
  </p:sldMasterIdLst>
  <p:notesMasterIdLst>
    <p:notesMasterId r:id="rId112"/>
  </p:notesMasterIdLst>
  <p:handoutMasterIdLst>
    <p:handoutMasterId r:id="rId113"/>
  </p:handoutMasterIdLst>
  <p:sldIdLst>
    <p:sldId id="1093" r:id="rId3"/>
    <p:sldId id="1094" r:id="rId4"/>
    <p:sldId id="1175" r:id="rId5"/>
    <p:sldId id="614" r:id="rId6"/>
    <p:sldId id="788" r:id="rId7"/>
    <p:sldId id="1095" r:id="rId8"/>
    <p:sldId id="1173" r:id="rId9"/>
    <p:sldId id="1100" r:id="rId10"/>
    <p:sldId id="397" r:id="rId11"/>
    <p:sldId id="1099" r:id="rId12"/>
    <p:sldId id="1171" r:id="rId13"/>
    <p:sldId id="1096" r:id="rId14"/>
    <p:sldId id="1097" r:id="rId15"/>
    <p:sldId id="279" r:id="rId16"/>
    <p:sldId id="1098" r:id="rId17"/>
    <p:sldId id="267" r:id="rId18"/>
    <p:sldId id="268" r:id="rId19"/>
    <p:sldId id="269" r:id="rId20"/>
    <p:sldId id="256" r:id="rId21"/>
    <p:sldId id="282" r:id="rId22"/>
    <p:sldId id="284" r:id="rId23"/>
    <p:sldId id="1103" r:id="rId24"/>
    <p:sldId id="283" r:id="rId25"/>
    <p:sldId id="1104" r:id="rId26"/>
    <p:sldId id="1101" r:id="rId27"/>
    <p:sldId id="1105" r:id="rId28"/>
    <p:sldId id="1143" r:id="rId29"/>
    <p:sldId id="1145" r:id="rId30"/>
    <p:sldId id="1102" r:id="rId31"/>
    <p:sldId id="1146" r:id="rId32"/>
    <p:sldId id="1108" r:id="rId33"/>
    <p:sldId id="1109" r:id="rId34"/>
    <p:sldId id="1110" r:id="rId35"/>
    <p:sldId id="1111" r:id="rId36"/>
    <p:sldId id="1112" r:id="rId37"/>
    <p:sldId id="1113" r:id="rId38"/>
    <p:sldId id="592" r:id="rId39"/>
    <p:sldId id="1114" r:id="rId40"/>
    <p:sldId id="1115" r:id="rId41"/>
    <p:sldId id="1116" r:id="rId42"/>
    <p:sldId id="1117" r:id="rId43"/>
    <p:sldId id="1118" r:id="rId44"/>
    <p:sldId id="1119" r:id="rId45"/>
    <p:sldId id="1120" r:id="rId46"/>
    <p:sldId id="1121" r:id="rId47"/>
    <p:sldId id="1122" r:id="rId48"/>
    <p:sldId id="1123" r:id="rId49"/>
    <p:sldId id="1124" r:id="rId50"/>
    <p:sldId id="1125" r:id="rId51"/>
    <p:sldId id="1126" r:id="rId52"/>
    <p:sldId id="1127" r:id="rId53"/>
    <p:sldId id="646" r:id="rId54"/>
    <p:sldId id="1137" r:id="rId55"/>
    <p:sldId id="1128" r:id="rId56"/>
    <p:sldId id="1129" r:id="rId57"/>
    <p:sldId id="1130" r:id="rId58"/>
    <p:sldId id="257" r:id="rId59"/>
    <p:sldId id="258" r:id="rId60"/>
    <p:sldId id="259" r:id="rId61"/>
    <p:sldId id="260" r:id="rId62"/>
    <p:sldId id="262" r:id="rId63"/>
    <p:sldId id="261" r:id="rId64"/>
    <p:sldId id="263" r:id="rId65"/>
    <p:sldId id="266" r:id="rId66"/>
    <p:sldId id="1148" r:id="rId67"/>
    <p:sldId id="1149" r:id="rId68"/>
    <p:sldId id="1150" r:id="rId69"/>
    <p:sldId id="264" r:id="rId70"/>
    <p:sldId id="1147" r:id="rId71"/>
    <p:sldId id="1151" r:id="rId72"/>
    <p:sldId id="1152" r:id="rId73"/>
    <p:sldId id="1154" r:id="rId74"/>
    <p:sldId id="270" r:id="rId75"/>
    <p:sldId id="271" r:id="rId76"/>
    <p:sldId id="1142" r:id="rId77"/>
    <p:sldId id="1138" r:id="rId78"/>
    <p:sldId id="1166" r:id="rId79"/>
    <p:sldId id="1156" r:id="rId80"/>
    <p:sldId id="305" r:id="rId81"/>
    <p:sldId id="306" r:id="rId82"/>
    <p:sldId id="307" r:id="rId83"/>
    <p:sldId id="1157" r:id="rId84"/>
    <p:sldId id="1158" r:id="rId85"/>
    <p:sldId id="1153" r:id="rId86"/>
    <p:sldId id="1164" r:id="rId87"/>
    <p:sldId id="419" r:id="rId88"/>
    <p:sldId id="1161" r:id="rId89"/>
    <p:sldId id="1155" r:id="rId90"/>
    <p:sldId id="1160" r:id="rId91"/>
    <p:sldId id="1159" r:id="rId92"/>
    <p:sldId id="1167" r:id="rId93"/>
    <p:sldId id="351" r:id="rId94"/>
    <p:sldId id="486" r:id="rId95"/>
    <p:sldId id="358" r:id="rId96"/>
    <p:sldId id="476" r:id="rId97"/>
    <p:sldId id="359" r:id="rId98"/>
    <p:sldId id="362" r:id="rId99"/>
    <p:sldId id="475" r:id="rId100"/>
    <p:sldId id="361" r:id="rId101"/>
    <p:sldId id="367" r:id="rId102"/>
    <p:sldId id="800" r:id="rId103"/>
    <p:sldId id="804" r:id="rId104"/>
    <p:sldId id="799" r:id="rId105"/>
    <p:sldId id="352" r:id="rId106"/>
    <p:sldId id="809" r:id="rId107"/>
    <p:sldId id="1169" r:id="rId108"/>
    <p:sldId id="1172" r:id="rId109"/>
    <p:sldId id="1170" r:id="rId110"/>
    <p:sldId id="1168" r:id="rId111"/>
  </p:sldIdLst>
  <p:sldSz cx="7569200" cy="5334000"/>
  <p:notesSz cx="7569200" cy="533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CBC2"/>
    <a:srgbClr val="00A7A2"/>
    <a:srgbClr val="008080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4558"/>
  </p:normalViewPr>
  <p:slideViewPr>
    <p:cSldViewPr>
      <p:cViewPr varScale="1">
        <p:scale>
          <a:sx n="155" d="100"/>
          <a:sy n="155" d="100"/>
        </p:scale>
        <p:origin x="704" y="1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tableStyles" Target="tableStyles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handoutMaster" Target="handoutMasters/handoutMaster1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viewProps" Target="view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4287838" y="0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C55BD7-589C-4CE5-8B67-706AD4B9F329}" type="datetimeFigureOut">
              <a:rPr lang="nl-NL" smtClean="0"/>
              <a:pPr/>
              <a:t>02-02-2024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5065713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4287838" y="5065713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8765C-F6DE-45B0-829F-BC16D026737F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45371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287838" y="0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9FBB1B-CC99-884D-97C4-25BC286A377C}" type="datetimeFigureOut">
              <a:rPr lang="nl-NL" smtClean="0"/>
              <a:t>02-02-2024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365375" y="400050"/>
            <a:ext cx="2838450" cy="2000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57238" y="2533650"/>
            <a:ext cx="6054725" cy="24003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5065713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287838" y="5065713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9671F-84E0-304E-971D-44ECC3883A7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6103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8">
            <a:extLst>
              <a:ext uri="{FF2B5EF4-FFF2-40B4-BE49-F238E27FC236}">
                <a16:creationId xmlns:a16="http://schemas.microsoft.com/office/drawing/2014/main" id="{AF102461-3ADD-36DE-9DFA-B480B57871F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/>
            <a:fld id="{AD3B0145-4B8C-B741-8CFE-662CD25C1BFE}" type="slidenum">
              <a:rPr lang="nl-NL" altLang="en-NL" sz="1400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85</a:t>
            </a:fld>
            <a:endParaRPr lang="nl-NL" altLang="en-NL" sz="1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07" name="Text Box 1">
            <a:extLst>
              <a:ext uri="{FF2B5EF4-FFF2-40B4-BE49-F238E27FC236}">
                <a16:creationId xmlns:a16="http://schemas.microsoft.com/office/drawing/2014/main" id="{18720822-E497-FCFA-F709-C11DAE56A6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25" y="812800"/>
            <a:ext cx="5683250" cy="4006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8" name="Text Box 2">
            <a:extLst>
              <a:ext uri="{FF2B5EF4-FFF2-40B4-BE49-F238E27FC236}">
                <a16:creationId xmlns:a16="http://schemas.microsoft.com/office/drawing/2014/main" id="{B6128F92-DB92-2A5A-1274-26E0640A3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nl-NL" altLang="en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708BA-0060-4DB2-9465-65220D4F3F0B}" type="slidenum">
              <a:rPr lang="nl-NL" smtClean="0"/>
              <a:pPr/>
              <a:t>96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0860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endParaRPr lang="nl-NL">
              <a:ea typeface="ＭＳ Ｐゴシック" pitchFamily="34" charset="-128"/>
            </a:endParaRPr>
          </a:p>
        </p:txBody>
      </p:sp>
      <p:sp>
        <p:nvSpPr>
          <p:cNvPr id="33795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D4A6CF5-7DA1-4CD8-831C-56A013F9E4CC}" type="slidenum">
              <a:rPr lang="nl-NL"/>
              <a:pPr/>
              <a:t>99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5604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/>
          <p:cNvSpPr/>
          <p:nvPr userDrawn="1"/>
        </p:nvSpPr>
        <p:spPr>
          <a:xfrm>
            <a:off x="355600" y="228600"/>
            <a:ext cx="1104544" cy="515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r>
              <a:rPr lang="nl-NL" dirty="0"/>
              <a:t>   </a:t>
            </a:r>
            <a:endParaRPr/>
          </a:p>
        </p:txBody>
      </p:sp>
      <p:sp>
        <p:nvSpPr>
          <p:cNvPr id="3" name="object 4"/>
          <p:cNvSpPr/>
          <p:nvPr userDrawn="1"/>
        </p:nvSpPr>
        <p:spPr>
          <a:xfrm>
            <a:off x="355600" y="228600"/>
            <a:ext cx="1104544" cy="515251"/>
          </a:xfrm>
          <a:custGeom>
            <a:avLst/>
            <a:gdLst/>
            <a:ahLst/>
            <a:cxnLst/>
            <a:rect l="l" t="t" r="r" b="b"/>
            <a:pathLst>
              <a:path w="1104544" h="515251">
                <a:moveTo>
                  <a:pt x="348221" y="0"/>
                </a:moveTo>
                <a:lnTo>
                  <a:pt x="512089" y="4724"/>
                </a:lnTo>
                <a:lnTo>
                  <a:pt x="430161" y="67754"/>
                </a:lnTo>
                <a:lnTo>
                  <a:pt x="623963" y="92964"/>
                </a:lnTo>
                <a:lnTo>
                  <a:pt x="726389" y="12611"/>
                </a:lnTo>
                <a:lnTo>
                  <a:pt x="1104544" y="23634"/>
                </a:lnTo>
                <a:lnTo>
                  <a:pt x="800442" y="222173"/>
                </a:lnTo>
                <a:lnTo>
                  <a:pt x="647598" y="193814"/>
                </a:lnTo>
                <a:lnTo>
                  <a:pt x="438035" y="334048"/>
                </a:lnTo>
                <a:lnTo>
                  <a:pt x="557784" y="379742"/>
                </a:lnTo>
                <a:lnTo>
                  <a:pt x="348221" y="515251"/>
                </a:lnTo>
                <a:lnTo>
                  <a:pt x="190652" y="412826"/>
                </a:lnTo>
                <a:lnTo>
                  <a:pt x="264706" y="357682"/>
                </a:lnTo>
                <a:lnTo>
                  <a:pt x="141808" y="291503"/>
                </a:lnTo>
                <a:lnTo>
                  <a:pt x="83502" y="341922"/>
                </a:lnTo>
                <a:lnTo>
                  <a:pt x="0" y="289928"/>
                </a:lnTo>
                <a:lnTo>
                  <a:pt x="110286" y="196964"/>
                </a:lnTo>
                <a:lnTo>
                  <a:pt x="159143" y="220599"/>
                </a:lnTo>
                <a:lnTo>
                  <a:pt x="271018" y="126060"/>
                </a:lnTo>
                <a:lnTo>
                  <a:pt x="220586" y="105575"/>
                </a:lnTo>
                <a:lnTo>
                  <a:pt x="348221" y="0"/>
                </a:lnTo>
                <a:close/>
              </a:path>
            </a:pathLst>
          </a:custGeom>
          <a:ln w="10668">
            <a:solidFill>
              <a:srgbClr val="00B3A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02-02-2024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8461" y="212373"/>
            <a:ext cx="2490215" cy="903817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959348" y="212374"/>
            <a:ext cx="4231393" cy="4552421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378461" y="1116190"/>
            <a:ext cx="2490215" cy="3648605"/>
          </a:xfrm>
        </p:spPr>
        <p:txBody>
          <a:bodyPr/>
          <a:lstStyle>
            <a:lvl1pPr marL="0" indent="0">
              <a:buNone/>
              <a:defRPr sz="1100"/>
            </a:lvl1pPr>
            <a:lvl2pPr marL="368600" indent="0">
              <a:buNone/>
              <a:defRPr sz="1000"/>
            </a:lvl2pPr>
            <a:lvl3pPr marL="737202" indent="0">
              <a:buNone/>
              <a:defRPr sz="800"/>
            </a:lvl3pPr>
            <a:lvl4pPr marL="1105803" indent="0">
              <a:buNone/>
              <a:defRPr sz="700"/>
            </a:lvl4pPr>
            <a:lvl5pPr marL="1474403" indent="0">
              <a:buNone/>
              <a:defRPr sz="700"/>
            </a:lvl5pPr>
            <a:lvl6pPr marL="1843004" indent="0">
              <a:buNone/>
              <a:defRPr sz="700"/>
            </a:lvl6pPr>
            <a:lvl7pPr marL="2211604" indent="0">
              <a:buNone/>
              <a:defRPr sz="700"/>
            </a:lvl7pPr>
            <a:lvl8pPr marL="2580206" indent="0">
              <a:buNone/>
              <a:defRPr sz="700"/>
            </a:lvl8pPr>
            <a:lvl9pPr marL="2948806" indent="0">
              <a:buNone/>
              <a:defRPr sz="7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02-02-2024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3616" y="3733800"/>
            <a:ext cx="4541520" cy="440796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483616" y="476603"/>
            <a:ext cx="4541520" cy="3200400"/>
          </a:xfrm>
        </p:spPr>
        <p:txBody>
          <a:bodyPr/>
          <a:lstStyle>
            <a:lvl1pPr marL="0" indent="0">
              <a:buNone/>
              <a:defRPr sz="2600"/>
            </a:lvl1pPr>
            <a:lvl2pPr marL="368600" indent="0">
              <a:buNone/>
              <a:defRPr sz="2300"/>
            </a:lvl2pPr>
            <a:lvl3pPr marL="737202" indent="0">
              <a:buNone/>
              <a:defRPr sz="1900"/>
            </a:lvl3pPr>
            <a:lvl4pPr marL="1105803" indent="0">
              <a:buNone/>
              <a:defRPr sz="1600"/>
            </a:lvl4pPr>
            <a:lvl5pPr marL="1474403" indent="0">
              <a:buNone/>
              <a:defRPr sz="1600"/>
            </a:lvl5pPr>
            <a:lvl6pPr marL="1843004" indent="0">
              <a:buNone/>
              <a:defRPr sz="1600"/>
            </a:lvl6pPr>
            <a:lvl7pPr marL="2211604" indent="0">
              <a:buNone/>
              <a:defRPr sz="1600"/>
            </a:lvl7pPr>
            <a:lvl8pPr marL="2580206" indent="0">
              <a:buNone/>
              <a:defRPr sz="1600"/>
            </a:lvl8pPr>
            <a:lvl9pPr marL="2948806" indent="0">
              <a:buNone/>
              <a:defRPr sz="16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483616" y="4174596"/>
            <a:ext cx="4541520" cy="626004"/>
          </a:xfrm>
        </p:spPr>
        <p:txBody>
          <a:bodyPr/>
          <a:lstStyle>
            <a:lvl1pPr marL="0" indent="0">
              <a:buNone/>
              <a:defRPr sz="1100"/>
            </a:lvl1pPr>
            <a:lvl2pPr marL="368600" indent="0">
              <a:buNone/>
              <a:defRPr sz="1000"/>
            </a:lvl2pPr>
            <a:lvl3pPr marL="737202" indent="0">
              <a:buNone/>
              <a:defRPr sz="800"/>
            </a:lvl3pPr>
            <a:lvl4pPr marL="1105803" indent="0">
              <a:buNone/>
              <a:defRPr sz="700"/>
            </a:lvl4pPr>
            <a:lvl5pPr marL="1474403" indent="0">
              <a:buNone/>
              <a:defRPr sz="700"/>
            </a:lvl5pPr>
            <a:lvl6pPr marL="1843004" indent="0">
              <a:buNone/>
              <a:defRPr sz="700"/>
            </a:lvl6pPr>
            <a:lvl7pPr marL="2211604" indent="0">
              <a:buNone/>
              <a:defRPr sz="700"/>
            </a:lvl7pPr>
            <a:lvl8pPr marL="2580206" indent="0">
              <a:buNone/>
              <a:defRPr sz="700"/>
            </a:lvl8pPr>
            <a:lvl9pPr marL="2948806" indent="0">
              <a:buNone/>
              <a:defRPr sz="7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02-02-2024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02-02-2024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5487670" y="213609"/>
            <a:ext cx="1703070" cy="4551186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378461" y="213609"/>
            <a:ext cx="4983057" cy="4551186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02-02-2024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8460" y="213607"/>
            <a:ext cx="6812280" cy="889000"/>
          </a:xfrm>
          <a:prstGeom prst="rect">
            <a:avLst/>
          </a:prstGeom>
        </p:spPr>
        <p:txBody>
          <a:bodyPr lIns="73728" tIns="36864" rIns="73728" bIns="36864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78460" y="1244601"/>
            <a:ext cx="6812280" cy="3520193"/>
          </a:xfrm>
          <a:prstGeom prst="rect">
            <a:avLst/>
          </a:prstGeom>
        </p:spPr>
        <p:txBody>
          <a:bodyPr lIns="73728" tIns="36864" rIns="73728" bIns="36864"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378460" y="4943828"/>
            <a:ext cx="1766147" cy="283986"/>
          </a:xfrm>
          <a:prstGeom prst="rect">
            <a:avLst/>
          </a:prstGeom>
        </p:spPr>
        <p:txBody>
          <a:bodyPr lIns="73728" tIns="36864" rIns="73728" bIns="36864"/>
          <a:lstStyle/>
          <a:p>
            <a:fld id="{6F636E1E-5DA8-44B4-845C-52514CD2158D}" type="datetimeFigureOut">
              <a:rPr lang="nl-NL" smtClean="0"/>
              <a:pPr/>
              <a:t>02-02-2024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586144" y="4943828"/>
            <a:ext cx="2396913" cy="283986"/>
          </a:xfrm>
          <a:prstGeom prst="rect">
            <a:avLst/>
          </a:prstGeom>
        </p:spPr>
        <p:txBody>
          <a:bodyPr lIns="73728" tIns="36864" rIns="73728" bIns="36864"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5424593" y="4943828"/>
            <a:ext cx="1766147" cy="283986"/>
          </a:xfrm>
          <a:prstGeom prst="rect">
            <a:avLst/>
          </a:prstGeom>
        </p:spPr>
        <p:txBody>
          <a:bodyPr lIns="73728" tIns="36864" rIns="73728" bIns="36864"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object 4"/>
          <p:cNvSpPr/>
          <p:nvPr userDrawn="1"/>
        </p:nvSpPr>
        <p:spPr>
          <a:xfrm>
            <a:off x="279400" y="152400"/>
            <a:ext cx="1104544" cy="515251"/>
          </a:xfrm>
          <a:custGeom>
            <a:avLst/>
            <a:gdLst/>
            <a:ahLst/>
            <a:cxnLst/>
            <a:rect l="l" t="t" r="r" b="b"/>
            <a:pathLst>
              <a:path w="1104544" h="515251">
                <a:moveTo>
                  <a:pt x="348221" y="0"/>
                </a:moveTo>
                <a:lnTo>
                  <a:pt x="512089" y="4724"/>
                </a:lnTo>
                <a:lnTo>
                  <a:pt x="430161" y="67754"/>
                </a:lnTo>
                <a:lnTo>
                  <a:pt x="623963" y="92964"/>
                </a:lnTo>
                <a:lnTo>
                  <a:pt x="726389" y="12611"/>
                </a:lnTo>
                <a:lnTo>
                  <a:pt x="1104544" y="23634"/>
                </a:lnTo>
                <a:lnTo>
                  <a:pt x="800442" y="222173"/>
                </a:lnTo>
                <a:lnTo>
                  <a:pt x="647598" y="193814"/>
                </a:lnTo>
                <a:lnTo>
                  <a:pt x="438035" y="334048"/>
                </a:lnTo>
                <a:lnTo>
                  <a:pt x="557784" y="379742"/>
                </a:lnTo>
                <a:lnTo>
                  <a:pt x="348221" y="515251"/>
                </a:lnTo>
                <a:lnTo>
                  <a:pt x="190652" y="412826"/>
                </a:lnTo>
                <a:lnTo>
                  <a:pt x="264706" y="357682"/>
                </a:lnTo>
                <a:lnTo>
                  <a:pt x="141808" y="291503"/>
                </a:lnTo>
                <a:lnTo>
                  <a:pt x="83502" y="341922"/>
                </a:lnTo>
                <a:lnTo>
                  <a:pt x="0" y="289928"/>
                </a:lnTo>
                <a:lnTo>
                  <a:pt x="110286" y="196964"/>
                </a:lnTo>
                <a:lnTo>
                  <a:pt x="159143" y="220599"/>
                </a:lnTo>
                <a:lnTo>
                  <a:pt x="271018" y="126060"/>
                </a:lnTo>
                <a:lnTo>
                  <a:pt x="220586" y="105575"/>
                </a:lnTo>
                <a:lnTo>
                  <a:pt x="348221" y="0"/>
                </a:lnTo>
                <a:close/>
              </a:path>
            </a:pathLst>
          </a:custGeom>
          <a:ln w="10668">
            <a:solidFill>
              <a:srgbClr val="00B3A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3"/>
          <p:cNvSpPr/>
          <p:nvPr userDrawn="1"/>
        </p:nvSpPr>
        <p:spPr>
          <a:xfrm>
            <a:off x="279400" y="152400"/>
            <a:ext cx="1104544" cy="515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r>
              <a:rPr lang="nl-NL" dirty="0"/>
              <a:t>   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7690" y="1656998"/>
            <a:ext cx="6433820" cy="1143353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135380" y="3022600"/>
            <a:ext cx="5298440" cy="13631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5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1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6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78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3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89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44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8FAA83F-3EA4-112D-E729-47FA4DC9E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D31246-84E8-7844-BDC4-16888351C30D}" type="datetimeFigureOut">
              <a:rPr lang="nl-NL" altLang="en-NL"/>
              <a:pPr/>
              <a:t>02-02-2024</a:t>
            </a:fld>
            <a:endParaRPr lang="nl-NL" altLang="en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367CAE0-BC44-7E41-1C50-DD8E9EF30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77DF925-A105-44B9-556D-0574CFBAA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51561D-E108-0A41-883E-85AFD7C17B64}" type="slidenum">
              <a:rPr lang="nl-NL" altLang="en-NL"/>
              <a:pPr/>
              <a:t>‹#›</a:t>
            </a:fld>
            <a:endParaRPr lang="nl-NL" altLang="en-NL"/>
          </a:p>
        </p:txBody>
      </p:sp>
    </p:spTree>
    <p:extLst>
      <p:ext uri="{BB962C8B-B14F-4D97-AF65-F5344CB8AC3E}">
        <p14:creationId xmlns:p14="http://schemas.microsoft.com/office/powerpoint/2010/main" val="3501207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7690" y="1656999"/>
            <a:ext cx="6433820" cy="114335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35380" y="3022600"/>
            <a:ext cx="5298440" cy="13631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6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37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05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744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43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116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80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48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02-02-2024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02-02-2024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7915" y="3427589"/>
            <a:ext cx="6433820" cy="1059392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97915" y="2260777"/>
            <a:ext cx="6433820" cy="1166812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686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3720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0580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7440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84300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21160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58020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94880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02-02-2024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78460" y="1244601"/>
            <a:ext cx="3343063" cy="3520193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3847678" y="1244601"/>
            <a:ext cx="3343063" cy="3520193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02-02-2024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78460" y="1193977"/>
            <a:ext cx="3344378" cy="49759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8600" indent="0">
              <a:buNone/>
              <a:defRPr sz="1600" b="1"/>
            </a:lvl2pPr>
            <a:lvl3pPr marL="737202" indent="0">
              <a:buNone/>
              <a:defRPr sz="1500" b="1"/>
            </a:lvl3pPr>
            <a:lvl4pPr marL="1105803" indent="0">
              <a:buNone/>
              <a:defRPr sz="1300" b="1"/>
            </a:lvl4pPr>
            <a:lvl5pPr marL="1474403" indent="0">
              <a:buNone/>
              <a:defRPr sz="1300" b="1"/>
            </a:lvl5pPr>
            <a:lvl6pPr marL="1843004" indent="0">
              <a:buNone/>
              <a:defRPr sz="1300" b="1"/>
            </a:lvl6pPr>
            <a:lvl7pPr marL="2211604" indent="0">
              <a:buNone/>
              <a:defRPr sz="1300" b="1"/>
            </a:lvl7pPr>
            <a:lvl8pPr marL="2580206" indent="0">
              <a:buNone/>
              <a:defRPr sz="1300" b="1"/>
            </a:lvl8pPr>
            <a:lvl9pPr marL="2948806" indent="0">
              <a:buNone/>
              <a:defRPr sz="13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378460" y="1691569"/>
            <a:ext cx="3344378" cy="3073224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3845049" y="1193977"/>
            <a:ext cx="3345692" cy="49759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8600" indent="0">
              <a:buNone/>
              <a:defRPr sz="1600" b="1"/>
            </a:lvl2pPr>
            <a:lvl3pPr marL="737202" indent="0">
              <a:buNone/>
              <a:defRPr sz="1500" b="1"/>
            </a:lvl3pPr>
            <a:lvl4pPr marL="1105803" indent="0">
              <a:buNone/>
              <a:defRPr sz="1300" b="1"/>
            </a:lvl4pPr>
            <a:lvl5pPr marL="1474403" indent="0">
              <a:buNone/>
              <a:defRPr sz="1300" b="1"/>
            </a:lvl5pPr>
            <a:lvl6pPr marL="1843004" indent="0">
              <a:buNone/>
              <a:defRPr sz="1300" b="1"/>
            </a:lvl6pPr>
            <a:lvl7pPr marL="2211604" indent="0">
              <a:buNone/>
              <a:defRPr sz="1300" b="1"/>
            </a:lvl7pPr>
            <a:lvl8pPr marL="2580206" indent="0">
              <a:buNone/>
              <a:defRPr sz="1300" b="1"/>
            </a:lvl8pPr>
            <a:lvl9pPr marL="2948806" indent="0">
              <a:buNone/>
              <a:defRPr sz="13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3845049" y="1691569"/>
            <a:ext cx="3345692" cy="3073224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02-02-2024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02-02-2024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78460" y="213607"/>
            <a:ext cx="6812280" cy="889000"/>
          </a:xfrm>
          <a:prstGeom prst="rect">
            <a:avLst/>
          </a:prstGeom>
        </p:spPr>
        <p:txBody>
          <a:bodyPr vert="horz" lIns="73728" tIns="36864" rIns="73728" bIns="36864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78460" y="1244601"/>
            <a:ext cx="6812280" cy="3520193"/>
          </a:xfrm>
          <a:prstGeom prst="rect">
            <a:avLst/>
          </a:prstGeom>
        </p:spPr>
        <p:txBody>
          <a:bodyPr vert="horz" lIns="73728" tIns="36864" rIns="73728" bIns="36864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78460" y="4943828"/>
            <a:ext cx="1766147" cy="283986"/>
          </a:xfrm>
          <a:prstGeom prst="rect">
            <a:avLst/>
          </a:prstGeom>
        </p:spPr>
        <p:txBody>
          <a:bodyPr vert="horz" lIns="73728" tIns="36864" rIns="73728" bIns="36864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36E1E-5DA8-44B4-845C-52514CD2158D}" type="datetimeFigureOut">
              <a:rPr lang="nl-NL" smtClean="0"/>
              <a:pPr/>
              <a:t>02-02-2024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586144" y="4943828"/>
            <a:ext cx="2396913" cy="283986"/>
          </a:xfrm>
          <a:prstGeom prst="rect">
            <a:avLst/>
          </a:prstGeom>
        </p:spPr>
        <p:txBody>
          <a:bodyPr vert="horz" lIns="73728" tIns="36864" rIns="73728" bIns="3686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424593" y="4943828"/>
            <a:ext cx="1766147" cy="283986"/>
          </a:xfrm>
          <a:prstGeom prst="rect">
            <a:avLst/>
          </a:prstGeom>
        </p:spPr>
        <p:txBody>
          <a:bodyPr vert="horz" lIns="73728" tIns="36864" rIns="73728" bIns="36864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ctr" defTabSz="737281" rtl="0" eaLnBrk="1" latinLnBrk="0" hangingPunct="1"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6480" indent="-276480" algn="l" defTabSz="737281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99041" indent="-230400" algn="l" defTabSz="737281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921601" indent="-184320" algn="l" defTabSz="737281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90241" indent="-184320" algn="l" defTabSz="737281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882" indent="-184320" algn="l" defTabSz="737281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27522" indent="-184320" algn="l" defTabSz="737281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96162" indent="-184320" algn="l" defTabSz="737281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64803" indent="-184320" algn="l" defTabSz="737281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33443" indent="-184320" algn="l" defTabSz="737281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68640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37281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05921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474561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43202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11842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80483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49123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6gt3VdSW5A8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vankemenade-act.nl/course-materials/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2ABC5-1C26-4D85-DAA3-6A04C36C3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600200"/>
            <a:ext cx="6812280" cy="889000"/>
          </a:xfrm>
        </p:spPr>
        <p:txBody>
          <a:bodyPr/>
          <a:lstStyle/>
          <a:p>
            <a:r>
              <a:rPr lang="en-NL" dirty="0">
                <a:solidFill>
                  <a:srgbClr val="0FCBC2"/>
                </a:solidFill>
              </a:rPr>
              <a:t>Communication for leaders</a:t>
            </a:r>
            <a:br>
              <a:rPr lang="en-NL" dirty="0">
                <a:solidFill>
                  <a:srgbClr val="0FCBC2"/>
                </a:solidFill>
              </a:rPr>
            </a:br>
            <a:br>
              <a:rPr lang="en-NL" dirty="0">
                <a:solidFill>
                  <a:srgbClr val="0FCBC2"/>
                </a:solidFill>
              </a:rPr>
            </a:br>
            <a:br>
              <a:rPr lang="en-NL" dirty="0">
                <a:solidFill>
                  <a:srgbClr val="0FCBC2"/>
                </a:solidFill>
              </a:rPr>
            </a:br>
            <a:r>
              <a:rPr lang="en-NL" sz="1800" dirty="0">
                <a:solidFill>
                  <a:srgbClr val="0FCBC2"/>
                </a:solidFill>
              </a:rPr>
              <a:t>Everard van Kemenade</a:t>
            </a:r>
          </a:p>
        </p:txBody>
      </p:sp>
    </p:spTree>
    <p:extLst>
      <p:ext uri="{BB962C8B-B14F-4D97-AF65-F5344CB8AC3E}">
        <p14:creationId xmlns:p14="http://schemas.microsoft.com/office/powerpoint/2010/main" val="3604560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9D263-F515-BD27-6867-CE99E72A8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FDF91-2295-978C-6D11-3B98537C2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>
                <a:solidFill>
                  <a:srgbClr val="0FCBC2"/>
                </a:solidFill>
              </a:rPr>
              <a:t>Watzlawick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68532-FF42-BD20-F651-C816D9ADE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dirty="0"/>
              <a:t>Communication has a content and a relationship level.</a:t>
            </a:r>
          </a:p>
        </p:txBody>
      </p:sp>
    </p:spTree>
    <p:extLst>
      <p:ext uri="{BB962C8B-B14F-4D97-AF65-F5344CB8AC3E}">
        <p14:creationId xmlns:p14="http://schemas.microsoft.com/office/powerpoint/2010/main" val="372299159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>
            <a:spLocks noChangeArrowheads="1"/>
          </p:cNvSpPr>
          <p:nvPr/>
        </p:nvSpPr>
        <p:spPr bwMode="auto">
          <a:xfrm>
            <a:off x="2489200" y="152400"/>
            <a:ext cx="2139826" cy="613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3728" tIns="36864" rIns="73728" bIns="36864">
            <a:spAutoFit/>
          </a:bodyPr>
          <a:lstStyle/>
          <a:p>
            <a:pPr algn="ctr"/>
            <a:r>
              <a:rPr lang="nl-NL" sz="3500" dirty="0" err="1">
                <a:solidFill>
                  <a:srgbClr val="00A7A2"/>
                </a:solidFill>
              </a:rPr>
              <a:t>Conclusion</a:t>
            </a:r>
            <a:endParaRPr lang="nl-NL" sz="3500" dirty="0">
              <a:solidFill>
                <a:srgbClr val="00A7A2"/>
              </a:solidFill>
            </a:endParaRPr>
          </a:p>
        </p:txBody>
      </p:sp>
      <p:sp>
        <p:nvSpPr>
          <p:cNvPr id="3" name="Rechthoek 1"/>
          <p:cNvSpPr>
            <a:spLocks noChangeArrowheads="1"/>
          </p:cNvSpPr>
          <p:nvPr/>
        </p:nvSpPr>
        <p:spPr bwMode="auto">
          <a:xfrm>
            <a:off x="736600" y="1219200"/>
            <a:ext cx="6268288" cy="229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3728" tIns="36864" rIns="73728" bIns="36864">
            <a:spAutoFit/>
          </a:bodyPr>
          <a:lstStyle/>
          <a:p>
            <a:r>
              <a:rPr lang="nl-NL" b="1" dirty="0" err="1">
                <a:solidFill>
                  <a:srgbClr val="00A7A2"/>
                </a:solidFill>
              </a:rPr>
              <a:t>Having</a:t>
            </a:r>
            <a:r>
              <a:rPr lang="nl-NL" b="1" dirty="0">
                <a:solidFill>
                  <a:srgbClr val="00A7A2"/>
                </a:solidFill>
              </a:rPr>
              <a:t> a  </a:t>
            </a:r>
            <a:r>
              <a:rPr lang="nl-NL" b="1" dirty="0" err="1">
                <a:solidFill>
                  <a:srgbClr val="00A7A2"/>
                </a:solidFill>
              </a:rPr>
              <a:t>vision</a:t>
            </a:r>
            <a:r>
              <a:rPr lang="nl-NL" b="1" dirty="0">
                <a:solidFill>
                  <a:srgbClr val="00A7A2"/>
                </a:solidFill>
              </a:rPr>
              <a:t> is important </a:t>
            </a:r>
            <a:r>
              <a:rPr lang="nl-NL" b="1" dirty="0" err="1">
                <a:solidFill>
                  <a:srgbClr val="00A7A2"/>
                </a:solidFill>
              </a:rPr>
              <a:t>for</a:t>
            </a:r>
            <a:r>
              <a:rPr lang="nl-NL" b="1" dirty="0">
                <a:solidFill>
                  <a:srgbClr val="00A7A2"/>
                </a:solidFill>
              </a:rPr>
              <a:t> </a:t>
            </a:r>
            <a:r>
              <a:rPr lang="nl-NL" b="1" dirty="0" err="1">
                <a:solidFill>
                  <a:srgbClr val="00A7A2"/>
                </a:solidFill>
              </a:rPr>
              <a:t>you</a:t>
            </a:r>
            <a:r>
              <a:rPr lang="nl-NL" b="1" dirty="0">
                <a:solidFill>
                  <a:srgbClr val="00A7A2"/>
                </a:solidFill>
              </a:rPr>
              <a:t> as a leader.</a:t>
            </a:r>
          </a:p>
          <a:p>
            <a:endParaRPr lang="nl-NL" b="1" dirty="0">
              <a:solidFill>
                <a:srgbClr val="00A7A2"/>
              </a:solidFill>
            </a:endParaRPr>
          </a:p>
          <a:p>
            <a:r>
              <a:rPr lang="nl-NL" b="1" dirty="0" err="1">
                <a:solidFill>
                  <a:srgbClr val="00A7A2"/>
                </a:solidFill>
              </a:rPr>
              <a:t>Crucial</a:t>
            </a:r>
            <a:r>
              <a:rPr lang="nl-NL" b="1" dirty="0">
                <a:solidFill>
                  <a:srgbClr val="00A7A2"/>
                </a:solidFill>
              </a:rPr>
              <a:t> is </a:t>
            </a:r>
            <a:r>
              <a:rPr lang="nl-NL" b="1" dirty="0" err="1">
                <a:solidFill>
                  <a:srgbClr val="00A7A2"/>
                </a:solidFill>
              </a:rPr>
              <a:t>that</a:t>
            </a:r>
            <a:r>
              <a:rPr lang="nl-NL" b="1" dirty="0">
                <a:solidFill>
                  <a:srgbClr val="00A7A2"/>
                </a:solidFill>
              </a:rPr>
              <a:t> the </a:t>
            </a:r>
            <a:r>
              <a:rPr lang="nl-NL" b="1" dirty="0" err="1">
                <a:solidFill>
                  <a:srgbClr val="00A7A2"/>
                </a:solidFill>
              </a:rPr>
              <a:t>organisation</a:t>
            </a:r>
            <a:r>
              <a:rPr lang="nl-NL" b="1" dirty="0">
                <a:solidFill>
                  <a:srgbClr val="00A7A2"/>
                </a:solidFill>
              </a:rPr>
              <a:t> has a </a:t>
            </a:r>
            <a:r>
              <a:rPr lang="nl-NL" b="1" dirty="0" err="1">
                <a:solidFill>
                  <a:srgbClr val="00A7A2"/>
                </a:solidFill>
              </a:rPr>
              <a:t>shared</a:t>
            </a:r>
            <a:r>
              <a:rPr lang="nl-NL" b="1" dirty="0">
                <a:solidFill>
                  <a:srgbClr val="00A7A2"/>
                </a:solidFill>
              </a:rPr>
              <a:t> </a:t>
            </a:r>
            <a:r>
              <a:rPr lang="nl-NL" b="1" dirty="0" err="1">
                <a:solidFill>
                  <a:srgbClr val="00A7A2"/>
                </a:solidFill>
              </a:rPr>
              <a:t>vision</a:t>
            </a:r>
            <a:r>
              <a:rPr lang="nl-NL" b="1" dirty="0">
                <a:solidFill>
                  <a:srgbClr val="00A7A2"/>
                </a:solidFill>
              </a:rPr>
              <a:t>, </a:t>
            </a:r>
          </a:p>
          <a:p>
            <a:r>
              <a:rPr lang="nl-NL" b="1" dirty="0" err="1">
                <a:solidFill>
                  <a:srgbClr val="00A7A2"/>
                </a:solidFill>
              </a:rPr>
              <a:t>that</a:t>
            </a:r>
            <a:r>
              <a:rPr lang="nl-NL" b="1" dirty="0">
                <a:solidFill>
                  <a:srgbClr val="00A7A2"/>
                </a:solidFill>
              </a:rPr>
              <a:t> starts </a:t>
            </a:r>
            <a:r>
              <a:rPr lang="nl-NL" b="1" dirty="0" err="1">
                <a:solidFill>
                  <a:srgbClr val="00A7A2"/>
                </a:solidFill>
              </a:rPr>
              <a:t>from</a:t>
            </a:r>
            <a:r>
              <a:rPr lang="nl-NL" b="1" dirty="0">
                <a:solidFill>
                  <a:srgbClr val="00A7A2"/>
                </a:solidFill>
              </a:rPr>
              <a:t> </a:t>
            </a:r>
            <a:r>
              <a:rPr lang="nl-NL" b="1" dirty="0" err="1">
                <a:solidFill>
                  <a:srgbClr val="00A7A2"/>
                </a:solidFill>
              </a:rPr>
              <a:t>within</a:t>
            </a:r>
            <a:r>
              <a:rPr lang="nl-NL" b="1" dirty="0">
                <a:solidFill>
                  <a:srgbClr val="00A7A2"/>
                </a:solidFill>
              </a:rPr>
              <a:t>.</a:t>
            </a:r>
          </a:p>
          <a:p>
            <a:endParaRPr lang="nl-NL" b="1" dirty="0">
              <a:solidFill>
                <a:srgbClr val="00A7A2"/>
              </a:solidFill>
            </a:endParaRPr>
          </a:p>
          <a:p>
            <a:endParaRPr lang="nl-NL" b="1" dirty="0">
              <a:solidFill>
                <a:srgbClr val="00A7A2"/>
              </a:solidFill>
            </a:endParaRPr>
          </a:p>
          <a:p>
            <a:endParaRPr lang="nl-NL" b="1" dirty="0">
              <a:solidFill>
                <a:srgbClr val="00A7A2"/>
              </a:solidFill>
            </a:endParaRPr>
          </a:p>
          <a:p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291303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AA05D-EFF3-2C33-49E9-A268E5410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8200" y="685800"/>
            <a:ext cx="6812280" cy="889000"/>
          </a:xfrm>
        </p:spPr>
        <p:txBody>
          <a:bodyPr/>
          <a:lstStyle/>
          <a:p>
            <a:r>
              <a:rPr lang="en-NL" dirty="0"/>
              <a:t>Vision </a:t>
            </a:r>
            <a:br>
              <a:rPr lang="en-NL" dirty="0"/>
            </a:br>
            <a:r>
              <a:rPr lang="en-NL" dirty="0"/>
              <a:t>and action</a:t>
            </a:r>
          </a:p>
        </p:txBody>
      </p:sp>
      <p:pic>
        <p:nvPicPr>
          <p:cNvPr id="2050" name="Picture 2" descr="Zen and the Art of Motorcycle Maintenance, Robert Pirsig">
            <a:extLst>
              <a:ext uri="{FF2B5EF4-FFF2-40B4-BE49-F238E27FC236}">
                <a16:creationId xmlns:a16="http://schemas.microsoft.com/office/drawing/2014/main" id="{C101F47C-F1C2-D769-3DB7-1A9DC151C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14" y="0"/>
            <a:ext cx="3556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62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96103-4163-FB60-1854-742BF778D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Vision and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D2B2F-1A1A-4C51-092B-ECC27FD0BB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dirty="0"/>
              <a:t>Emergent</a:t>
            </a:r>
          </a:p>
          <a:p>
            <a:pPr lvl="1"/>
            <a:r>
              <a:rPr lang="en-GB" dirty="0"/>
              <a:t>B</a:t>
            </a:r>
            <a:r>
              <a:rPr lang="en-NL" dirty="0"/>
              <a:t>rainstorm like; no agenda; interaction of different experts</a:t>
            </a:r>
          </a:p>
          <a:p>
            <a:pPr lvl="1"/>
            <a:r>
              <a:rPr lang="en-GB" dirty="0"/>
              <a:t>N</a:t>
            </a:r>
            <a:r>
              <a:rPr lang="en-NL" dirty="0"/>
              <a:t>ovelty, innovation; facilitator</a:t>
            </a:r>
          </a:p>
          <a:p>
            <a:r>
              <a:rPr lang="en-NL" dirty="0"/>
              <a:t>Planned</a:t>
            </a:r>
          </a:p>
          <a:p>
            <a:pPr lvl="1"/>
            <a:r>
              <a:rPr lang="en-NL" dirty="0"/>
              <a:t>Structure, PDCA, clear decision making: director / coach</a:t>
            </a:r>
          </a:p>
        </p:txBody>
      </p:sp>
    </p:spTree>
    <p:extLst>
      <p:ext uri="{BB962C8B-B14F-4D97-AF65-F5344CB8AC3E}">
        <p14:creationId xmlns:p14="http://schemas.microsoft.com/office/powerpoint/2010/main" val="405962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94E3A-5D73-3071-25ED-19C5D4B38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1026" name="Picture 2" descr="Artikelen procesmanagement en de Deming PDCA cyclus">
            <a:extLst>
              <a:ext uri="{FF2B5EF4-FFF2-40B4-BE49-F238E27FC236}">
                <a16:creationId xmlns:a16="http://schemas.microsoft.com/office/drawing/2014/main" id="{7BDB3894-645D-E86B-0CDC-F62898FE20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856" y="1244600"/>
            <a:ext cx="3519488" cy="351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4930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jdelijke aanduiding voor datum 1"/>
          <p:cNvSpPr txBox="1">
            <a:spLocks noGrp="1"/>
          </p:cNvSpPr>
          <p:nvPr/>
        </p:nvSpPr>
        <p:spPr bwMode="auto">
          <a:xfrm>
            <a:off x="567690" y="4978400"/>
            <a:ext cx="1576917" cy="237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3728" tIns="36864" rIns="73728" bIns="36864"/>
          <a:lstStyle/>
          <a:p>
            <a:pPr defTabSz="737281" eaLnBrk="0" hangingPunct="0"/>
            <a:fld id="{7C21A8D1-70EB-462E-BB14-66E8A8281DEE}" type="datetime1">
              <a:rPr lang="nl-NL" sz="1100" b="1">
                <a:solidFill>
                  <a:srgbClr val="660066"/>
                </a:solidFill>
                <a:latin typeface="Fontys Joanna" pitchFamily="18" charset="0"/>
              </a:rPr>
              <a:pPr defTabSz="737281" eaLnBrk="0" hangingPunct="0"/>
              <a:t>02-02-2024</a:t>
            </a:fld>
            <a:endParaRPr lang="nl-NL" sz="1100" dirty="0">
              <a:latin typeface="Fontys Joanna Bold" charset="0"/>
            </a:endParaRPr>
          </a:p>
        </p:txBody>
      </p:sp>
      <p:sp>
        <p:nvSpPr>
          <p:cNvPr id="4098" name="Tijdelijke aanduiding voor voettekst 2"/>
          <p:cNvSpPr txBox="1">
            <a:spLocks noGrp="1"/>
          </p:cNvSpPr>
          <p:nvPr/>
        </p:nvSpPr>
        <p:spPr bwMode="auto">
          <a:xfrm>
            <a:off x="2586143" y="5000625"/>
            <a:ext cx="2617682" cy="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3728" tIns="36864" rIns="73728" bIns="36864"/>
          <a:lstStyle/>
          <a:p>
            <a:pPr algn="ctr" defTabSz="737281" eaLnBrk="0" hangingPunct="0"/>
            <a:endParaRPr lang="nl-NL" sz="1100" b="1" dirty="0">
              <a:latin typeface="Fontys Joanna" pitchFamily="18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76917" y="4207931"/>
            <a:ext cx="4362803" cy="858132"/>
            <a:chOff x="1220" y="3487"/>
            <a:chExt cx="3320" cy="695"/>
          </a:xfrm>
        </p:grpSpPr>
        <p:sp>
          <p:nvSpPr>
            <p:cNvPr id="4150" name="Line 3"/>
            <p:cNvSpPr>
              <a:spLocks noChangeShapeType="1"/>
            </p:cNvSpPr>
            <p:nvPr/>
          </p:nvSpPr>
          <p:spPr bwMode="auto">
            <a:xfrm>
              <a:off x="4540" y="3500"/>
              <a:ext cx="0" cy="1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151" name="Line 4"/>
            <p:cNvSpPr>
              <a:spLocks noChangeShapeType="1"/>
            </p:cNvSpPr>
            <p:nvPr/>
          </p:nvSpPr>
          <p:spPr bwMode="auto">
            <a:xfrm flipH="1">
              <a:off x="1220" y="3661"/>
              <a:ext cx="3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152" name="Rectangle 5"/>
            <p:cNvSpPr>
              <a:spLocks noChangeArrowheads="1"/>
            </p:cNvSpPr>
            <p:nvPr/>
          </p:nvSpPr>
          <p:spPr bwMode="auto">
            <a:xfrm>
              <a:off x="2760" y="3621"/>
              <a:ext cx="415" cy="561"/>
            </a:xfrm>
            <a:prstGeom prst="rect">
              <a:avLst/>
            </a:prstGeom>
            <a:gradFill rotWithShape="0">
              <a:gsLst>
                <a:gs pos="0">
                  <a:srgbClr val="FFFF99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737281" eaLnBrk="0" hangingPunct="0"/>
              <a:r>
                <a:rPr lang="fr-BE" sz="3900" b="1" dirty="0">
                  <a:latin typeface="Times New Roman" pitchFamily="18" charset="0"/>
                </a:rPr>
                <a:t>A</a:t>
              </a:r>
              <a:endParaRPr lang="nl-NL" sz="3900" b="1" dirty="0">
                <a:latin typeface="Times New Roman" pitchFamily="18" charset="0"/>
              </a:endParaRPr>
            </a:p>
          </p:txBody>
        </p:sp>
        <p:sp>
          <p:nvSpPr>
            <p:cNvPr id="4153" name="Line 6"/>
            <p:cNvSpPr>
              <a:spLocks noChangeShapeType="1"/>
            </p:cNvSpPr>
            <p:nvPr/>
          </p:nvSpPr>
          <p:spPr bwMode="auto">
            <a:xfrm flipV="1">
              <a:off x="1220" y="3487"/>
              <a:ext cx="0" cy="1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4101" name="Rectangle 7"/>
          <p:cNvSpPr>
            <a:spLocks noChangeArrowheads="1"/>
          </p:cNvSpPr>
          <p:nvPr/>
        </p:nvSpPr>
        <p:spPr bwMode="auto">
          <a:xfrm>
            <a:off x="3708383" y="2653418"/>
            <a:ext cx="148961" cy="24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3728" tIns="36864" rIns="73728" bIns="36864">
            <a:spAutoFit/>
          </a:bodyPr>
          <a:lstStyle/>
          <a:p>
            <a:pPr algn="ctr" defTabSz="737281" eaLnBrk="0" hangingPunct="0"/>
            <a:endParaRPr lang="en-GB" sz="1100" b="1" dirty="0">
              <a:latin typeface="Verdana" pitchFamily="34" charset="0"/>
            </a:endParaRP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848963" y="835908"/>
            <a:ext cx="1662333" cy="2975681"/>
            <a:chOff x="2168" y="677"/>
            <a:chExt cx="1265" cy="2410"/>
          </a:xfrm>
        </p:grpSpPr>
        <p:sp>
          <p:nvSpPr>
            <p:cNvPr id="4143" name="Line 9"/>
            <p:cNvSpPr>
              <a:spLocks noChangeShapeType="1"/>
            </p:cNvSpPr>
            <p:nvPr/>
          </p:nvSpPr>
          <p:spPr bwMode="auto">
            <a:xfrm>
              <a:off x="2168" y="2687"/>
              <a:ext cx="31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2484" y="677"/>
              <a:ext cx="949" cy="2410"/>
              <a:chOff x="2484" y="677"/>
              <a:chExt cx="949" cy="2410"/>
            </a:xfrm>
          </p:grpSpPr>
          <p:sp>
            <p:nvSpPr>
              <p:cNvPr id="4147" name="Text Box 11"/>
              <p:cNvSpPr txBox="1">
                <a:spLocks noChangeArrowheads="1"/>
              </p:cNvSpPr>
              <p:nvPr/>
            </p:nvSpPr>
            <p:spPr bwMode="auto">
              <a:xfrm>
                <a:off x="2484" y="1200"/>
                <a:ext cx="949" cy="1683"/>
              </a:xfrm>
              <a:prstGeom prst="rect">
                <a:avLst/>
              </a:prstGeom>
              <a:gradFill rotWithShape="0">
                <a:gsLst>
                  <a:gs pos="0">
                    <a:srgbClr val="FFFF99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737281" eaLnBrk="0" hangingPunct="0"/>
                <a:endParaRPr lang="nl-NL" sz="1100" b="1" dirty="0">
                  <a:latin typeface="Verdana" pitchFamily="34" charset="0"/>
                </a:endParaRPr>
              </a:p>
              <a:p>
                <a:pPr defTabSz="737281" eaLnBrk="0" hangingPunct="0"/>
                <a:endParaRPr lang="nl-NL" sz="1100" b="1" dirty="0">
                  <a:latin typeface="Verdana" pitchFamily="34" charset="0"/>
                </a:endParaRPr>
              </a:p>
              <a:p>
                <a:pPr defTabSz="737281" eaLnBrk="0" hangingPunct="0"/>
                <a:endParaRPr lang="nl-NL" sz="1100" b="1" dirty="0">
                  <a:latin typeface="Verdana" pitchFamily="34" charset="0"/>
                </a:endParaRPr>
              </a:p>
              <a:p>
                <a:pPr defTabSz="737281" eaLnBrk="0" hangingPunct="0"/>
                <a:endParaRPr lang="nl-NL" sz="1100" b="1" dirty="0">
                  <a:latin typeface="Verdana" pitchFamily="34" charset="0"/>
                </a:endParaRPr>
              </a:p>
              <a:p>
                <a:pPr defTabSz="737281" eaLnBrk="0" hangingPunct="0"/>
                <a:endParaRPr lang="nl-NL" sz="1100" b="1" dirty="0">
                  <a:latin typeface="Verdana" pitchFamily="34" charset="0"/>
                </a:endParaRPr>
              </a:p>
              <a:p>
                <a:pPr defTabSz="737281" eaLnBrk="0" hangingPunct="0"/>
                <a:endParaRPr lang="nl-NL" sz="1100" b="1" dirty="0">
                  <a:latin typeface="Verdana" pitchFamily="34" charset="0"/>
                </a:endParaRPr>
              </a:p>
              <a:p>
                <a:pPr defTabSz="737281" eaLnBrk="0" hangingPunct="0"/>
                <a:endParaRPr lang="nl-NL" sz="1100" b="1" dirty="0">
                  <a:latin typeface="Verdana" pitchFamily="34" charset="0"/>
                </a:endParaRPr>
              </a:p>
              <a:p>
                <a:pPr algn="ctr" defTabSz="737281" eaLnBrk="0" hangingPunct="0"/>
                <a:endParaRPr lang="nl-NL" sz="1100" b="1" dirty="0">
                  <a:latin typeface="Verdana" pitchFamily="34" charset="0"/>
                </a:endParaRPr>
              </a:p>
              <a:p>
                <a:pPr algn="ctr" defTabSz="737281" eaLnBrk="0" hangingPunct="0"/>
                <a:r>
                  <a:rPr lang="fr-BE" sz="1100" b="1" dirty="0">
                    <a:latin typeface="Verdana" pitchFamily="34" charset="0"/>
                  </a:rPr>
                  <a:t>5</a:t>
                </a:r>
              </a:p>
              <a:p>
                <a:pPr algn="ctr" defTabSz="737281" eaLnBrk="0" hangingPunct="0"/>
                <a:r>
                  <a:rPr lang="fr-BE" sz="1100" b="1" dirty="0">
                    <a:latin typeface="Verdana" pitchFamily="34" charset="0"/>
                  </a:rPr>
                  <a:t>P</a:t>
                </a:r>
                <a:r>
                  <a:rPr lang="nl-NL" sz="1100" b="1" dirty="0" err="1">
                    <a:latin typeface="Verdana" pitchFamily="34" charset="0"/>
                  </a:rPr>
                  <a:t>rocesse</a:t>
                </a:r>
                <a:r>
                  <a:rPr lang="en-US" sz="1100" b="1" dirty="0">
                    <a:latin typeface="Verdana" pitchFamily="34" charset="0"/>
                  </a:rPr>
                  <a:t>s</a:t>
                </a:r>
                <a:endParaRPr lang="nl-NL" sz="1100" b="1" dirty="0">
                  <a:latin typeface="Verdana" pitchFamily="34" charset="0"/>
                </a:endParaRPr>
              </a:p>
            </p:txBody>
          </p:sp>
          <p:sp>
            <p:nvSpPr>
              <p:cNvPr id="4148" name="Line 12"/>
              <p:cNvSpPr>
                <a:spLocks noChangeShapeType="1"/>
              </p:cNvSpPr>
              <p:nvPr/>
            </p:nvSpPr>
            <p:spPr bwMode="auto">
              <a:xfrm>
                <a:off x="2484" y="3087"/>
                <a:ext cx="94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149" name="Rectangle 13"/>
              <p:cNvSpPr>
                <a:spLocks noChangeArrowheads="1"/>
              </p:cNvSpPr>
              <p:nvPr/>
            </p:nvSpPr>
            <p:spPr bwMode="auto">
              <a:xfrm>
                <a:off x="2736" y="677"/>
                <a:ext cx="400" cy="474"/>
              </a:xfrm>
              <a:prstGeom prst="rect">
                <a:avLst/>
              </a:prstGeom>
              <a:gradFill rotWithShape="0">
                <a:gsLst>
                  <a:gs pos="0">
                    <a:srgbClr val="FFFF99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737281" eaLnBrk="0" hangingPunct="0"/>
                <a:r>
                  <a:rPr lang="fr-BE" sz="3200" b="1" dirty="0">
                    <a:latin typeface="Verdana" pitchFamily="34" charset="0"/>
                  </a:rPr>
                  <a:t>D</a:t>
                </a:r>
                <a:endParaRPr lang="nl-NL" sz="3200" b="1" dirty="0">
                  <a:latin typeface="Verdana" pitchFamily="34" charset="0"/>
                </a:endParaRPr>
              </a:p>
            </p:txBody>
          </p:sp>
        </p:grpSp>
        <p:sp>
          <p:nvSpPr>
            <p:cNvPr id="4145" name="Line 14"/>
            <p:cNvSpPr>
              <a:spLocks noChangeShapeType="1"/>
            </p:cNvSpPr>
            <p:nvPr/>
          </p:nvSpPr>
          <p:spPr bwMode="auto">
            <a:xfrm>
              <a:off x="2168" y="2082"/>
              <a:ext cx="31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146" name="Line 15"/>
            <p:cNvSpPr>
              <a:spLocks noChangeShapeType="1"/>
            </p:cNvSpPr>
            <p:nvPr/>
          </p:nvSpPr>
          <p:spPr bwMode="auto">
            <a:xfrm>
              <a:off x="2168" y="1404"/>
              <a:ext cx="31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4103" name="Text Box 16"/>
          <p:cNvSpPr txBox="1">
            <a:spLocks noChangeArrowheads="1"/>
          </p:cNvSpPr>
          <p:nvPr/>
        </p:nvSpPr>
        <p:spPr bwMode="auto">
          <a:xfrm>
            <a:off x="252307" y="414867"/>
            <a:ext cx="1324610" cy="12824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73728" tIns="36864" rIns="73728" bIns="36864">
            <a:spAutoFit/>
          </a:bodyPr>
          <a:lstStyle/>
          <a:p>
            <a:pPr algn="ctr" defTabSz="614401" eaLnBrk="0" hangingPunct="0"/>
            <a:r>
              <a:rPr lang="nl-NL" sz="2600" b="1" dirty="0">
                <a:solidFill>
                  <a:schemeClr val="bg1"/>
                </a:solidFill>
                <a:latin typeface="Verdana" pitchFamily="34" charset="0"/>
              </a:rPr>
              <a:t>EFQM</a:t>
            </a:r>
            <a:endParaRPr lang="nl-NL" sz="35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defTabSz="614401" eaLnBrk="0" hangingPunct="0">
              <a:spcBef>
                <a:spcPct val="50000"/>
              </a:spcBef>
            </a:pPr>
            <a:endParaRPr lang="nl-NL" sz="3500" b="1" dirty="0">
              <a:latin typeface="Times New Roman" pitchFamily="18" charset="0"/>
            </a:endParaRPr>
          </a:p>
        </p:txBody>
      </p: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4541520" y="1437217"/>
            <a:ext cx="2775373" cy="2857147"/>
            <a:chOff x="3456" y="1164"/>
            <a:chExt cx="2112" cy="2314"/>
          </a:xfrm>
        </p:grpSpPr>
        <p:sp>
          <p:nvSpPr>
            <p:cNvPr id="4129" name="Line 18"/>
            <p:cNvSpPr>
              <a:spLocks noChangeShapeType="1"/>
            </p:cNvSpPr>
            <p:nvPr/>
          </p:nvSpPr>
          <p:spPr bwMode="auto">
            <a:xfrm>
              <a:off x="4473" y="2062"/>
              <a:ext cx="23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130" name="Line 19"/>
            <p:cNvSpPr>
              <a:spLocks noChangeShapeType="1"/>
            </p:cNvSpPr>
            <p:nvPr/>
          </p:nvSpPr>
          <p:spPr bwMode="auto">
            <a:xfrm>
              <a:off x="4473" y="2677"/>
              <a:ext cx="23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131" name="Line 20"/>
            <p:cNvSpPr>
              <a:spLocks noChangeShapeType="1"/>
            </p:cNvSpPr>
            <p:nvPr/>
          </p:nvSpPr>
          <p:spPr bwMode="auto">
            <a:xfrm>
              <a:off x="4473" y="1372"/>
              <a:ext cx="23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132" name="Line 21"/>
            <p:cNvSpPr>
              <a:spLocks noChangeShapeType="1"/>
            </p:cNvSpPr>
            <p:nvPr/>
          </p:nvSpPr>
          <p:spPr bwMode="auto">
            <a:xfrm>
              <a:off x="3456" y="2677"/>
              <a:ext cx="15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133" name="Line 22"/>
            <p:cNvSpPr>
              <a:spLocks noChangeShapeType="1"/>
            </p:cNvSpPr>
            <p:nvPr/>
          </p:nvSpPr>
          <p:spPr bwMode="auto">
            <a:xfrm>
              <a:off x="3456" y="2062"/>
              <a:ext cx="15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134" name="Line 23"/>
            <p:cNvSpPr>
              <a:spLocks noChangeShapeType="1"/>
            </p:cNvSpPr>
            <p:nvPr/>
          </p:nvSpPr>
          <p:spPr bwMode="auto">
            <a:xfrm>
              <a:off x="3456" y="1372"/>
              <a:ext cx="15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135" name="Line 24"/>
            <p:cNvSpPr>
              <a:spLocks noChangeShapeType="1"/>
            </p:cNvSpPr>
            <p:nvPr/>
          </p:nvSpPr>
          <p:spPr bwMode="auto">
            <a:xfrm flipV="1">
              <a:off x="4004" y="1571"/>
              <a:ext cx="0" cy="24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136" name="Line 25"/>
            <p:cNvSpPr>
              <a:spLocks noChangeShapeType="1"/>
            </p:cNvSpPr>
            <p:nvPr/>
          </p:nvSpPr>
          <p:spPr bwMode="auto">
            <a:xfrm>
              <a:off x="4004" y="2225"/>
              <a:ext cx="0" cy="24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137" name="Text Box 26"/>
            <p:cNvSpPr txBox="1">
              <a:spLocks noChangeArrowheads="1"/>
            </p:cNvSpPr>
            <p:nvPr/>
          </p:nvSpPr>
          <p:spPr bwMode="auto">
            <a:xfrm>
              <a:off x="3613" y="1164"/>
              <a:ext cx="860" cy="407"/>
            </a:xfrm>
            <a:prstGeom prst="rect">
              <a:avLst/>
            </a:prstGeom>
            <a:gradFill rotWithShape="0">
              <a:gsLst>
                <a:gs pos="0">
                  <a:srgbClr val="FFFF99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737281" eaLnBrk="0" hangingPunct="0"/>
              <a:r>
                <a:rPr lang="nl-NL" sz="1100" b="1" dirty="0">
                  <a:latin typeface="Verdana" pitchFamily="34" charset="0"/>
                </a:rPr>
                <a:t>7 </a:t>
              </a:r>
              <a:r>
                <a:rPr lang="en-US" sz="1100" b="1" dirty="0">
                  <a:latin typeface="Verdana" pitchFamily="34" charset="0"/>
                </a:rPr>
                <a:t>People satisfaction</a:t>
              </a:r>
              <a:endParaRPr lang="nl-NL" sz="1100" b="1" dirty="0">
                <a:latin typeface="Verdana" pitchFamily="34" charset="0"/>
              </a:endParaRPr>
            </a:p>
          </p:txBody>
        </p:sp>
        <p:sp>
          <p:nvSpPr>
            <p:cNvPr id="4138" name="Text Box 27"/>
            <p:cNvSpPr txBox="1">
              <a:spLocks noChangeArrowheads="1"/>
            </p:cNvSpPr>
            <p:nvPr/>
          </p:nvSpPr>
          <p:spPr bwMode="auto">
            <a:xfrm>
              <a:off x="3613" y="1817"/>
              <a:ext cx="860" cy="408"/>
            </a:xfrm>
            <a:prstGeom prst="rect">
              <a:avLst/>
            </a:prstGeom>
            <a:gradFill rotWithShape="0">
              <a:gsLst>
                <a:gs pos="0">
                  <a:srgbClr val="FFFF99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737281" eaLnBrk="0" hangingPunct="0"/>
              <a:r>
                <a:rPr lang="en-US" sz="1100" b="1" dirty="0">
                  <a:latin typeface="Verdana" pitchFamily="34" charset="0"/>
                </a:rPr>
                <a:t>6</a:t>
              </a:r>
              <a:r>
                <a:rPr lang="nl-NL" sz="1100" b="1" dirty="0">
                  <a:latin typeface="Verdana" pitchFamily="34" charset="0"/>
                </a:rPr>
                <a:t> </a:t>
              </a:r>
              <a:r>
                <a:rPr lang="fr-BE" sz="1100" b="1" dirty="0">
                  <a:latin typeface="Verdana" pitchFamily="34" charset="0"/>
                </a:rPr>
                <a:t>Customer satisfaction</a:t>
              </a:r>
              <a:endParaRPr lang="nl-NL" sz="1100" b="1" dirty="0">
                <a:latin typeface="Verdana" pitchFamily="34" charset="0"/>
              </a:endParaRPr>
            </a:p>
          </p:txBody>
        </p:sp>
        <p:sp>
          <p:nvSpPr>
            <p:cNvPr id="4139" name="Text Box 28"/>
            <p:cNvSpPr txBox="1">
              <a:spLocks noChangeArrowheads="1"/>
            </p:cNvSpPr>
            <p:nvPr/>
          </p:nvSpPr>
          <p:spPr bwMode="auto">
            <a:xfrm>
              <a:off x="3621" y="2435"/>
              <a:ext cx="860" cy="408"/>
            </a:xfrm>
            <a:prstGeom prst="rect">
              <a:avLst/>
            </a:prstGeom>
            <a:gradFill rotWithShape="0">
              <a:gsLst>
                <a:gs pos="0">
                  <a:srgbClr val="FFFF99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737281" eaLnBrk="0" hangingPunct="0"/>
              <a:r>
                <a:rPr lang="en-US" sz="1100" b="1" dirty="0">
                  <a:latin typeface="Verdana" pitchFamily="34" charset="0"/>
                </a:rPr>
                <a:t>8 Impact on society</a:t>
              </a:r>
              <a:endParaRPr lang="nl-NL" sz="1100" b="1" dirty="0">
                <a:latin typeface="Verdana" pitchFamily="34" charset="0"/>
              </a:endParaRPr>
            </a:p>
          </p:txBody>
        </p:sp>
        <p:sp>
          <p:nvSpPr>
            <p:cNvPr id="4140" name="Line 29"/>
            <p:cNvSpPr>
              <a:spLocks noChangeShapeType="1"/>
            </p:cNvSpPr>
            <p:nvPr/>
          </p:nvSpPr>
          <p:spPr bwMode="auto">
            <a:xfrm flipV="1">
              <a:off x="3691" y="3085"/>
              <a:ext cx="187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141" name="Text Box 30"/>
            <p:cNvSpPr txBox="1">
              <a:spLocks noChangeArrowheads="1"/>
            </p:cNvSpPr>
            <p:nvPr/>
          </p:nvSpPr>
          <p:spPr bwMode="auto">
            <a:xfrm>
              <a:off x="4032" y="3240"/>
              <a:ext cx="862" cy="238"/>
            </a:xfrm>
            <a:prstGeom prst="rect">
              <a:avLst/>
            </a:prstGeom>
            <a:gradFill rotWithShape="0">
              <a:gsLst>
                <a:gs pos="0">
                  <a:srgbClr val="FFFF99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737281" eaLnBrk="0" hangingPunct="0"/>
              <a:r>
                <a:rPr lang="nl-NL" sz="1100" b="1" dirty="0" err="1">
                  <a:latin typeface="Verdana" pitchFamily="34" charset="0"/>
                </a:rPr>
                <a:t>Result</a:t>
              </a:r>
              <a:r>
                <a:rPr lang="en-US" sz="1100" b="1" dirty="0">
                  <a:latin typeface="Verdana" pitchFamily="34" charset="0"/>
                </a:rPr>
                <a:t>s</a:t>
              </a:r>
              <a:r>
                <a:rPr lang="nl-NL" sz="1100" b="1" i="1" dirty="0">
                  <a:latin typeface="Verdana" pitchFamily="34" charset="0"/>
                </a:rPr>
                <a:t> </a:t>
              </a:r>
              <a:endParaRPr lang="nl-NL" sz="1100" b="1" dirty="0">
                <a:latin typeface="Verdana" pitchFamily="34" charset="0"/>
              </a:endParaRPr>
            </a:p>
          </p:txBody>
        </p:sp>
        <p:sp>
          <p:nvSpPr>
            <p:cNvPr id="4142" name="Text Box 31"/>
            <p:cNvSpPr txBox="1">
              <a:spLocks noChangeArrowheads="1"/>
            </p:cNvSpPr>
            <p:nvPr/>
          </p:nvSpPr>
          <p:spPr bwMode="auto">
            <a:xfrm>
              <a:off x="4695" y="1190"/>
              <a:ext cx="873" cy="1677"/>
            </a:xfrm>
            <a:prstGeom prst="rect">
              <a:avLst/>
            </a:prstGeom>
            <a:gradFill rotWithShape="0">
              <a:gsLst>
                <a:gs pos="0">
                  <a:srgbClr val="FFFF99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737281" eaLnBrk="0" hangingPunct="0"/>
              <a:endParaRPr lang="nl-NL" sz="1100" b="1" dirty="0">
                <a:latin typeface="Verdana" pitchFamily="34" charset="0"/>
              </a:endParaRPr>
            </a:p>
            <a:p>
              <a:pPr defTabSz="737281" eaLnBrk="0" hangingPunct="0"/>
              <a:r>
                <a:rPr lang="nl-NL" sz="3200" b="1" dirty="0">
                  <a:latin typeface="Verdana" pitchFamily="34" charset="0"/>
                </a:rPr>
                <a:t>  €</a:t>
              </a:r>
            </a:p>
            <a:p>
              <a:pPr defTabSz="737281" eaLnBrk="0" hangingPunct="0"/>
              <a:r>
                <a:rPr lang="nl-NL" sz="1000" b="1" dirty="0">
                  <a:latin typeface="Verdana" pitchFamily="34" charset="0"/>
                </a:rPr>
                <a:t>9</a:t>
              </a:r>
              <a:r>
                <a:rPr lang="en-US" sz="1000" b="1" dirty="0">
                  <a:latin typeface="Verdana" pitchFamily="34" charset="0"/>
                </a:rPr>
                <a:t> Key</a:t>
              </a:r>
              <a:r>
                <a:rPr lang="nl-NL" sz="1000" b="1" dirty="0">
                  <a:latin typeface="Verdana" pitchFamily="34" charset="0"/>
                </a:rPr>
                <a:t> </a:t>
              </a:r>
              <a:r>
                <a:rPr lang="en-US" sz="1000" b="1" dirty="0">
                  <a:latin typeface="Verdana" pitchFamily="34" charset="0"/>
                </a:rPr>
                <a:t>Performance</a:t>
              </a:r>
              <a:endParaRPr lang="nl-NL" sz="1000" b="1" dirty="0">
                <a:latin typeface="Verdana" pitchFamily="34" charset="0"/>
              </a:endParaRPr>
            </a:p>
          </p:txBody>
        </p:sp>
      </p:grpSp>
      <p:sp>
        <p:nvSpPr>
          <p:cNvPr id="473120" name="Rectangle 32"/>
          <p:cNvSpPr>
            <a:spLocks noChangeArrowheads="1"/>
          </p:cNvSpPr>
          <p:nvPr/>
        </p:nvSpPr>
        <p:spPr bwMode="auto">
          <a:xfrm>
            <a:off x="5739977" y="776641"/>
            <a:ext cx="445452" cy="566891"/>
          </a:xfrm>
          <a:prstGeom prst="rect">
            <a:avLst/>
          </a:prstGeom>
          <a:gradFill rotWithShape="0">
            <a:gsLst>
              <a:gs pos="0">
                <a:srgbClr val="FFFF99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73728" tIns="36864" rIns="73728" bIns="36864">
            <a:spAutoFit/>
          </a:bodyPr>
          <a:lstStyle/>
          <a:p>
            <a:pPr defTabSz="737281" eaLnBrk="0" hangingPunct="0"/>
            <a:r>
              <a:rPr lang="fr-BE" sz="3200" b="1" dirty="0">
                <a:latin typeface="Verdana" pitchFamily="34" charset="0"/>
              </a:rPr>
              <a:t>C</a:t>
            </a:r>
            <a:endParaRPr lang="nl-NL" sz="3200" b="1" dirty="0">
              <a:latin typeface="Verdana" pitchFamily="34" charset="0"/>
            </a:endParaRPr>
          </a:p>
        </p:txBody>
      </p:sp>
      <p:graphicFrame>
        <p:nvGraphicFramePr>
          <p:cNvPr id="473121" name="Object 33"/>
          <p:cNvGraphicFramePr>
            <a:graphicFrameLocks noChangeAspect="1"/>
          </p:cNvGraphicFramePr>
          <p:nvPr/>
        </p:nvGraphicFramePr>
        <p:xfrm>
          <a:off x="6433821" y="2667000"/>
          <a:ext cx="660991" cy="727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869034" imgH="2189988" progId="">
                  <p:embed/>
                </p:oleObj>
              </mc:Choice>
              <mc:Fallback>
                <p:oleObj name="Clip" r:id="rId2" imgW="1869034" imgH="2189988" progId="">
                  <p:embed/>
                  <p:pic>
                    <p:nvPicPr>
                      <p:cNvPr id="473121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3821" y="2667000"/>
                        <a:ext cx="660991" cy="727252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FFFF99"/>
                          </a:gs>
                          <a:gs pos="100000">
                            <a:srgbClr val="FFFFFF"/>
                          </a:gs>
                        </a:gsLst>
                        <a:lin ang="5400000" scaled="1"/>
                      </a:gradFill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3406140" y="1718733"/>
            <a:ext cx="851535" cy="711200"/>
            <a:chOff x="244" y="671"/>
            <a:chExt cx="9082" cy="9465"/>
          </a:xfrm>
        </p:grpSpPr>
        <p:sp>
          <p:nvSpPr>
            <p:cNvPr id="4123" name="Rectangle 35"/>
            <p:cNvSpPr>
              <a:spLocks noChangeArrowheads="1"/>
            </p:cNvSpPr>
            <p:nvPr/>
          </p:nvSpPr>
          <p:spPr bwMode="auto">
            <a:xfrm>
              <a:off x="244" y="671"/>
              <a:ext cx="6832" cy="9465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737281" eaLnBrk="0" hangingPunct="0">
                <a:spcBef>
                  <a:spcPct val="20000"/>
                </a:spcBef>
              </a:pPr>
              <a:endParaRPr lang="en-GB" sz="1900" dirty="0">
                <a:solidFill>
                  <a:srgbClr val="660066"/>
                </a:solidFill>
                <a:latin typeface="Comic Sans MS" pitchFamily="66" charset="0"/>
              </a:endParaRPr>
            </a:p>
          </p:txBody>
        </p:sp>
        <p:sp>
          <p:nvSpPr>
            <p:cNvPr id="4124" name="Oval 36"/>
            <p:cNvSpPr>
              <a:spLocks noChangeArrowheads="1"/>
            </p:cNvSpPr>
            <p:nvPr/>
          </p:nvSpPr>
          <p:spPr bwMode="auto">
            <a:xfrm>
              <a:off x="4318" y="3171"/>
              <a:ext cx="4833" cy="4447"/>
            </a:xfrm>
            <a:prstGeom prst="ellips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737281" eaLnBrk="0" hangingPunct="0">
                <a:spcBef>
                  <a:spcPct val="20000"/>
                </a:spcBef>
              </a:pPr>
              <a:endParaRPr lang="en-GB" sz="1900" dirty="0">
                <a:solidFill>
                  <a:srgbClr val="660066"/>
                </a:solidFill>
                <a:latin typeface="Comic Sans MS" pitchFamily="66" charset="0"/>
              </a:endParaRPr>
            </a:p>
          </p:txBody>
        </p:sp>
        <p:sp>
          <p:nvSpPr>
            <p:cNvPr id="4125" name="Freeform 37"/>
            <p:cNvSpPr>
              <a:spLocks/>
            </p:cNvSpPr>
            <p:nvPr/>
          </p:nvSpPr>
          <p:spPr bwMode="auto">
            <a:xfrm>
              <a:off x="6568" y="2994"/>
              <a:ext cx="668" cy="385"/>
            </a:xfrm>
            <a:custGeom>
              <a:avLst/>
              <a:gdLst>
                <a:gd name="T0" fmla="*/ 0 w 267"/>
                <a:gd name="T1" fmla="*/ 0 h 154"/>
                <a:gd name="T2" fmla="*/ 2147483647 w 267"/>
                <a:gd name="T3" fmla="*/ 2147483647 h 154"/>
                <a:gd name="T4" fmla="*/ 0 w 267"/>
                <a:gd name="T5" fmla="*/ 2147483647 h 154"/>
                <a:gd name="T6" fmla="*/ 0 w 267"/>
                <a:gd name="T7" fmla="*/ 0 h 1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7"/>
                <a:gd name="T13" fmla="*/ 0 h 154"/>
                <a:gd name="T14" fmla="*/ 267 w 267"/>
                <a:gd name="T15" fmla="*/ 154 h 1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7" h="154">
                  <a:moveTo>
                    <a:pt x="0" y="0"/>
                  </a:moveTo>
                  <a:lnTo>
                    <a:pt x="267" y="85"/>
                  </a:lnTo>
                  <a:lnTo>
                    <a:pt x="0" y="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126" name="Freeform 38"/>
            <p:cNvSpPr>
              <a:spLocks/>
            </p:cNvSpPr>
            <p:nvPr/>
          </p:nvSpPr>
          <p:spPr bwMode="auto">
            <a:xfrm>
              <a:off x="6436" y="7376"/>
              <a:ext cx="668" cy="385"/>
            </a:xfrm>
            <a:custGeom>
              <a:avLst/>
              <a:gdLst>
                <a:gd name="T0" fmla="*/ 2147483647 w 267"/>
                <a:gd name="T1" fmla="*/ 0 h 154"/>
                <a:gd name="T2" fmla="*/ 0 w 267"/>
                <a:gd name="T3" fmla="*/ 2147483647 h 154"/>
                <a:gd name="T4" fmla="*/ 2147483647 w 267"/>
                <a:gd name="T5" fmla="*/ 2147483647 h 154"/>
                <a:gd name="T6" fmla="*/ 2147483647 w 267"/>
                <a:gd name="T7" fmla="*/ 0 h 1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7"/>
                <a:gd name="T13" fmla="*/ 0 h 154"/>
                <a:gd name="T14" fmla="*/ 267 w 267"/>
                <a:gd name="T15" fmla="*/ 154 h 1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7" h="154">
                  <a:moveTo>
                    <a:pt x="267" y="0"/>
                  </a:moveTo>
                  <a:lnTo>
                    <a:pt x="0" y="86"/>
                  </a:lnTo>
                  <a:lnTo>
                    <a:pt x="267" y="154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127" name="Freeform 39"/>
            <p:cNvSpPr>
              <a:spLocks/>
            </p:cNvSpPr>
            <p:nvPr/>
          </p:nvSpPr>
          <p:spPr bwMode="auto">
            <a:xfrm>
              <a:off x="8924" y="4999"/>
              <a:ext cx="402" cy="615"/>
            </a:xfrm>
            <a:custGeom>
              <a:avLst/>
              <a:gdLst>
                <a:gd name="T0" fmla="*/ 2147483647 w 161"/>
                <a:gd name="T1" fmla="*/ 0 h 246"/>
                <a:gd name="T2" fmla="*/ 2147483647 w 161"/>
                <a:gd name="T3" fmla="*/ 2147483647 h 246"/>
                <a:gd name="T4" fmla="*/ 0 w 161"/>
                <a:gd name="T5" fmla="*/ 0 h 246"/>
                <a:gd name="T6" fmla="*/ 2147483647 w 161"/>
                <a:gd name="T7" fmla="*/ 0 h 2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1"/>
                <a:gd name="T13" fmla="*/ 0 h 246"/>
                <a:gd name="T14" fmla="*/ 161 w 161"/>
                <a:gd name="T15" fmla="*/ 246 h 2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1" h="246">
                  <a:moveTo>
                    <a:pt x="161" y="0"/>
                  </a:moveTo>
                  <a:lnTo>
                    <a:pt x="82" y="246"/>
                  </a:lnTo>
                  <a:lnTo>
                    <a:pt x="0" y="0"/>
                  </a:lnTo>
                  <a:lnTo>
                    <a:pt x="161" y="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128" name="Freeform 40"/>
            <p:cNvSpPr>
              <a:spLocks/>
            </p:cNvSpPr>
            <p:nvPr/>
          </p:nvSpPr>
          <p:spPr bwMode="auto">
            <a:xfrm>
              <a:off x="4123" y="5091"/>
              <a:ext cx="408" cy="597"/>
            </a:xfrm>
            <a:custGeom>
              <a:avLst/>
              <a:gdLst>
                <a:gd name="T0" fmla="*/ 0 w 163"/>
                <a:gd name="T1" fmla="*/ 2147483647 h 239"/>
                <a:gd name="T2" fmla="*/ 2147483647 w 163"/>
                <a:gd name="T3" fmla="*/ 0 h 239"/>
                <a:gd name="T4" fmla="*/ 2147483647 w 163"/>
                <a:gd name="T5" fmla="*/ 2147483647 h 239"/>
                <a:gd name="T6" fmla="*/ 0 w 163"/>
                <a:gd name="T7" fmla="*/ 2147483647 h 2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3"/>
                <a:gd name="T13" fmla="*/ 0 h 239"/>
                <a:gd name="T14" fmla="*/ 163 w 163"/>
                <a:gd name="T15" fmla="*/ 239 h 2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3" h="239">
                  <a:moveTo>
                    <a:pt x="0" y="239"/>
                  </a:moveTo>
                  <a:lnTo>
                    <a:pt x="89" y="0"/>
                  </a:lnTo>
                  <a:lnTo>
                    <a:pt x="163" y="239"/>
                  </a:lnTo>
                  <a:lnTo>
                    <a:pt x="0" y="239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4108" name="Line 43"/>
          <p:cNvSpPr>
            <a:spLocks noChangeShapeType="1"/>
          </p:cNvSpPr>
          <p:nvPr/>
        </p:nvSpPr>
        <p:spPr bwMode="auto">
          <a:xfrm>
            <a:off x="315383" y="3805414"/>
            <a:ext cx="259665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lIns="73728" tIns="36864" rIns="73728" bIns="36864"/>
          <a:lstStyle/>
          <a:p>
            <a:endParaRPr lang="nl-NL"/>
          </a:p>
        </p:txBody>
      </p:sp>
      <p:sp>
        <p:nvSpPr>
          <p:cNvPr id="4109" name="Text Box 44"/>
          <p:cNvSpPr txBox="1">
            <a:spLocks noChangeArrowheads="1"/>
          </p:cNvSpPr>
          <p:nvPr/>
        </p:nvSpPr>
        <p:spPr bwMode="auto">
          <a:xfrm>
            <a:off x="1042079" y="4004205"/>
            <a:ext cx="1350892" cy="295098"/>
          </a:xfrm>
          <a:prstGeom prst="rect">
            <a:avLst/>
          </a:prstGeom>
          <a:gradFill rotWithShape="0">
            <a:gsLst>
              <a:gs pos="0">
                <a:srgbClr val="FFFF99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73728" tIns="36864" rIns="73728" bIns="36864"/>
          <a:lstStyle/>
          <a:p>
            <a:pPr algn="ctr" defTabSz="737281" eaLnBrk="0" hangingPunct="0"/>
            <a:r>
              <a:rPr lang="en-US" sz="1100" b="1" dirty="0">
                <a:latin typeface="Verdana" pitchFamily="34" charset="0"/>
              </a:rPr>
              <a:t>Enablers</a:t>
            </a:r>
            <a:endParaRPr lang="nl-NL" sz="1100" b="1" dirty="0">
              <a:latin typeface="Verdana" pitchFamily="34" charset="0"/>
            </a:endParaRPr>
          </a:p>
        </p:txBody>
      </p:sp>
      <p:grpSp>
        <p:nvGrpSpPr>
          <p:cNvPr id="7" name="Group 45"/>
          <p:cNvGrpSpPr>
            <a:grpSpLocks/>
          </p:cNvGrpSpPr>
          <p:nvPr/>
        </p:nvGrpSpPr>
        <p:grpSpPr bwMode="auto">
          <a:xfrm>
            <a:off x="315383" y="889001"/>
            <a:ext cx="2596656" cy="2685521"/>
            <a:chOff x="192" y="725"/>
            <a:chExt cx="1976" cy="2175"/>
          </a:xfrm>
        </p:grpSpPr>
        <p:sp>
          <p:nvSpPr>
            <p:cNvPr id="4115" name="Line 46"/>
            <p:cNvSpPr>
              <a:spLocks noChangeShapeType="1"/>
            </p:cNvSpPr>
            <p:nvPr/>
          </p:nvSpPr>
          <p:spPr bwMode="auto">
            <a:xfrm>
              <a:off x="1062" y="2082"/>
              <a:ext cx="23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116" name="Text Box 47"/>
            <p:cNvSpPr txBox="1">
              <a:spLocks noChangeArrowheads="1"/>
            </p:cNvSpPr>
            <p:nvPr/>
          </p:nvSpPr>
          <p:spPr bwMode="auto">
            <a:xfrm>
              <a:off x="1299" y="1841"/>
              <a:ext cx="869" cy="401"/>
            </a:xfrm>
            <a:prstGeom prst="rect">
              <a:avLst/>
            </a:prstGeom>
            <a:gradFill rotWithShape="0">
              <a:gsLst>
                <a:gs pos="0">
                  <a:srgbClr val="FFFF99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737281" eaLnBrk="0" hangingPunct="0"/>
              <a:r>
                <a:rPr lang="nl-NL" sz="1000" b="1" dirty="0">
                  <a:latin typeface="Verdana" pitchFamily="34" charset="0"/>
                </a:rPr>
                <a:t>2 </a:t>
              </a:r>
              <a:r>
                <a:rPr lang="en-US" sz="1000" b="1" dirty="0">
                  <a:latin typeface="Verdana" pitchFamily="34" charset="0"/>
                </a:rPr>
                <a:t>Policy and strategy</a:t>
              </a:r>
              <a:endParaRPr lang="nl-NL" sz="1000" b="1" dirty="0">
                <a:latin typeface="Verdana" pitchFamily="34" charset="0"/>
              </a:endParaRPr>
            </a:p>
          </p:txBody>
        </p:sp>
        <p:sp>
          <p:nvSpPr>
            <p:cNvPr id="4117" name="Text Box 48"/>
            <p:cNvSpPr txBox="1">
              <a:spLocks noChangeArrowheads="1"/>
            </p:cNvSpPr>
            <p:nvPr/>
          </p:nvSpPr>
          <p:spPr bwMode="auto">
            <a:xfrm>
              <a:off x="1299" y="2483"/>
              <a:ext cx="869" cy="400"/>
            </a:xfrm>
            <a:prstGeom prst="rect">
              <a:avLst/>
            </a:prstGeom>
            <a:gradFill rotWithShape="0">
              <a:gsLst>
                <a:gs pos="0">
                  <a:srgbClr val="FFFF99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737281" eaLnBrk="0" hangingPunct="0"/>
              <a:r>
                <a:rPr lang="nl-NL" sz="1000" b="1" dirty="0">
                  <a:latin typeface="Verdana" pitchFamily="34" charset="0"/>
                </a:rPr>
                <a:t>4 </a:t>
              </a:r>
              <a:r>
                <a:rPr lang="en-US" sz="1000" b="1" dirty="0">
                  <a:latin typeface="Verdana" pitchFamily="34" charset="0"/>
                </a:rPr>
                <a:t>Resources and partners</a:t>
              </a:r>
              <a:endParaRPr lang="nl-NL" sz="1000" b="1" dirty="0">
                <a:latin typeface="Verdana" pitchFamily="34" charset="0"/>
              </a:endParaRPr>
            </a:p>
          </p:txBody>
        </p:sp>
        <p:sp>
          <p:nvSpPr>
            <p:cNvPr id="4118" name="Text Box 49"/>
            <p:cNvSpPr txBox="1">
              <a:spLocks noChangeArrowheads="1"/>
            </p:cNvSpPr>
            <p:nvPr/>
          </p:nvSpPr>
          <p:spPr bwMode="auto">
            <a:xfrm>
              <a:off x="192" y="1216"/>
              <a:ext cx="870" cy="1684"/>
            </a:xfrm>
            <a:prstGeom prst="rect">
              <a:avLst/>
            </a:prstGeom>
            <a:gradFill rotWithShape="0">
              <a:gsLst>
                <a:gs pos="0">
                  <a:srgbClr val="FFFF99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737281" eaLnBrk="0" hangingPunct="0"/>
              <a:endParaRPr lang="nl-NL" sz="1100" b="1" dirty="0">
                <a:latin typeface="Verdana" pitchFamily="34" charset="0"/>
              </a:endParaRPr>
            </a:p>
            <a:p>
              <a:pPr defTabSz="737281" eaLnBrk="0" hangingPunct="0"/>
              <a:endParaRPr lang="nl-NL" sz="1100" b="1" dirty="0">
                <a:latin typeface="Verdana" pitchFamily="34" charset="0"/>
              </a:endParaRPr>
            </a:p>
            <a:p>
              <a:pPr defTabSz="737281" eaLnBrk="0" hangingPunct="0"/>
              <a:endParaRPr lang="nl-NL" sz="1100" b="1" dirty="0">
                <a:latin typeface="Verdana" pitchFamily="34" charset="0"/>
              </a:endParaRPr>
            </a:p>
            <a:p>
              <a:pPr defTabSz="737281" eaLnBrk="0" hangingPunct="0"/>
              <a:endParaRPr lang="nl-NL" sz="1100" b="1" dirty="0">
                <a:latin typeface="Verdana" pitchFamily="34" charset="0"/>
              </a:endParaRPr>
            </a:p>
            <a:p>
              <a:pPr defTabSz="737281" eaLnBrk="0" hangingPunct="0"/>
              <a:endParaRPr lang="fr-BE" sz="1100" b="1" dirty="0">
                <a:latin typeface="Verdana" pitchFamily="34" charset="0"/>
              </a:endParaRPr>
            </a:p>
            <a:p>
              <a:pPr algn="ctr" defTabSz="737281" eaLnBrk="0" hangingPunct="0"/>
              <a:endParaRPr lang="en-US" sz="1100" b="1" dirty="0">
                <a:latin typeface="Verdana" pitchFamily="34" charset="0"/>
              </a:endParaRPr>
            </a:p>
            <a:p>
              <a:pPr algn="ctr" defTabSz="737281" eaLnBrk="0" hangingPunct="0"/>
              <a:endParaRPr lang="en-US" sz="1100" b="1" dirty="0">
                <a:latin typeface="Verdana" pitchFamily="34" charset="0"/>
              </a:endParaRPr>
            </a:p>
            <a:p>
              <a:pPr algn="ctr" defTabSz="737281" eaLnBrk="0" hangingPunct="0"/>
              <a:endParaRPr lang="en-US" sz="1100" b="1" dirty="0">
                <a:latin typeface="Verdana" pitchFamily="34" charset="0"/>
              </a:endParaRPr>
            </a:p>
            <a:p>
              <a:pPr algn="ctr" defTabSz="737281" eaLnBrk="0" hangingPunct="0"/>
              <a:endParaRPr lang="en-US" sz="1100" b="1" dirty="0">
                <a:latin typeface="Verdana" pitchFamily="34" charset="0"/>
              </a:endParaRPr>
            </a:p>
            <a:p>
              <a:pPr algn="ctr" defTabSz="737281" eaLnBrk="0" hangingPunct="0"/>
              <a:r>
                <a:rPr lang="en-US" sz="1100" b="1" dirty="0">
                  <a:latin typeface="Verdana" pitchFamily="34" charset="0"/>
                </a:rPr>
                <a:t>1 Leadership</a:t>
              </a:r>
              <a:endParaRPr lang="nl-NL" sz="1100" b="1" dirty="0">
                <a:latin typeface="Verdana" pitchFamily="34" charset="0"/>
              </a:endParaRPr>
            </a:p>
          </p:txBody>
        </p:sp>
        <p:sp>
          <p:nvSpPr>
            <p:cNvPr id="4119" name="Text Box 50"/>
            <p:cNvSpPr txBox="1">
              <a:spLocks noChangeArrowheads="1"/>
            </p:cNvSpPr>
            <p:nvPr/>
          </p:nvSpPr>
          <p:spPr bwMode="auto">
            <a:xfrm>
              <a:off x="1299" y="1200"/>
              <a:ext cx="869" cy="400"/>
            </a:xfrm>
            <a:prstGeom prst="rect">
              <a:avLst/>
            </a:prstGeom>
            <a:gradFill rotWithShape="0">
              <a:gsLst>
                <a:gs pos="0">
                  <a:srgbClr val="FFFF99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737281" eaLnBrk="0" hangingPunct="0"/>
              <a:r>
                <a:rPr lang="nl-NL" sz="1000" b="1" dirty="0">
                  <a:latin typeface="Verdana" pitchFamily="34" charset="0"/>
                </a:rPr>
                <a:t>3 </a:t>
              </a:r>
              <a:r>
                <a:rPr lang="fr-BE" sz="1000" b="1" dirty="0">
                  <a:latin typeface="Verdana" pitchFamily="34" charset="0"/>
                </a:rPr>
                <a:t>People</a:t>
              </a:r>
            </a:p>
            <a:p>
              <a:pPr algn="ctr" defTabSz="737281" eaLnBrk="0" hangingPunct="0"/>
              <a:r>
                <a:rPr lang="fr-BE" sz="1000" b="1" dirty="0">
                  <a:latin typeface="Verdana" pitchFamily="34" charset="0"/>
                </a:rPr>
                <a:t>management</a:t>
              </a:r>
              <a:endParaRPr lang="nl-NL" sz="1000" b="1" dirty="0">
                <a:latin typeface="Verdana" pitchFamily="34" charset="0"/>
              </a:endParaRPr>
            </a:p>
          </p:txBody>
        </p:sp>
        <p:sp>
          <p:nvSpPr>
            <p:cNvPr id="4120" name="Line 51"/>
            <p:cNvSpPr>
              <a:spLocks noChangeShapeType="1"/>
            </p:cNvSpPr>
            <p:nvPr/>
          </p:nvSpPr>
          <p:spPr bwMode="auto">
            <a:xfrm>
              <a:off x="1062" y="2687"/>
              <a:ext cx="23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121" name="Line 52"/>
            <p:cNvSpPr>
              <a:spLocks noChangeShapeType="1"/>
            </p:cNvSpPr>
            <p:nvPr/>
          </p:nvSpPr>
          <p:spPr bwMode="auto">
            <a:xfrm>
              <a:off x="1062" y="1404"/>
              <a:ext cx="23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122" name="Rectangle 53"/>
            <p:cNvSpPr>
              <a:spLocks noChangeArrowheads="1"/>
            </p:cNvSpPr>
            <p:nvPr/>
          </p:nvSpPr>
          <p:spPr bwMode="auto">
            <a:xfrm>
              <a:off x="960" y="725"/>
              <a:ext cx="370" cy="474"/>
            </a:xfrm>
            <a:prstGeom prst="rect">
              <a:avLst/>
            </a:prstGeom>
            <a:gradFill rotWithShape="0">
              <a:gsLst>
                <a:gs pos="0">
                  <a:srgbClr val="FFFF99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737281" eaLnBrk="0" hangingPunct="0"/>
              <a:r>
                <a:rPr lang="fr-BE" sz="3200" b="1" dirty="0">
                  <a:latin typeface="Verdana" pitchFamily="34" charset="0"/>
                </a:rPr>
                <a:t>P</a:t>
              </a:r>
              <a:endParaRPr lang="nl-NL" sz="3200" b="1" dirty="0">
                <a:latin typeface="Verdana" pitchFamily="34" charset="0"/>
              </a:endParaRPr>
            </a:p>
          </p:txBody>
        </p:sp>
      </p:grpSp>
      <p:sp>
        <p:nvSpPr>
          <p:cNvPr id="4111" name="Line 54"/>
          <p:cNvSpPr>
            <a:spLocks noChangeShapeType="1"/>
          </p:cNvSpPr>
          <p:nvPr/>
        </p:nvSpPr>
        <p:spPr bwMode="auto">
          <a:xfrm>
            <a:off x="2290472" y="1969383"/>
            <a:ext cx="0" cy="29756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lIns="73728" tIns="36864" rIns="73728" bIns="36864"/>
          <a:lstStyle/>
          <a:p>
            <a:endParaRPr lang="nl-NL"/>
          </a:p>
        </p:txBody>
      </p:sp>
      <p:sp>
        <p:nvSpPr>
          <p:cNvPr id="4112" name="Line 55"/>
          <p:cNvSpPr>
            <a:spLocks noChangeShapeType="1"/>
          </p:cNvSpPr>
          <p:nvPr/>
        </p:nvSpPr>
        <p:spPr bwMode="auto">
          <a:xfrm>
            <a:off x="2290472" y="2762074"/>
            <a:ext cx="0" cy="29756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lIns="73728" tIns="36864" rIns="73728" bIns="36864"/>
          <a:lstStyle/>
          <a:p>
            <a:endParaRPr lang="nl-NL"/>
          </a:p>
        </p:txBody>
      </p:sp>
      <p:sp>
        <p:nvSpPr>
          <p:cNvPr id="473144" name="Rectangle 56"/>
          <p:cNvSpPr>
            <a:spLocks noChangeArrowheads="1"/>
          </p:cNvSpPr>
          <p:nvPr/>
        </p:nvSpPr>
        <p:spPr bwMode="auto">
          <a:xfrm>
            <a:off x="3122295" y="2155825"/>
            <a:ext cx="7569200" cy="366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3728" tIns="36864" rIns="73728" bIns="36864">
            <a:spAutoFit/>
          </a:bodyPr>
          <a:lstStyle/>
          <a:p>
            <a:pPr defTabSz="737281" eaLnBrk="0" hangingPunct="0">
              <a:spcBef>
                <a:spcPct val="20000"/>
              </a:spcBef>
            </a:pPr>
            <a:endParaRPr lang="en-GB" sz="1900" dirty="0">
              <a:solidFill>
                <a:srgbClr val="660066"/>
              </a:solidFill>
              <a:latin typeface="Comic Sans MS" pitchFamily="66" charset="0"/>
            </a:endParaRPr>
          </a:p>
        </p:txBody>
      </p:sp>
      <p:pic>
        <p:nvPicPr>
          <p:cNvPr id="473145" name="Picture 57" descr="chairm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5384" y="1481667"/>
            <a:ext cx="1143265" cy="1408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349656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3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3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3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3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3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3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73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73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3120" grpId="0" animBg="1" autoUpdateAnimBg="0"/>
      <p:bldP spid="473144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A6240-3CD6-ABF5-CE40-881D1FF5E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>
                <a:solidFill>
                  <a:srgbClr val="0FCBC2"/>
                </a:solidFill>
              </a:rPr>
              <a:t>Cascade</a:t>
            </a:r>
          </a:p>
        </p:txBody>
      </p:sp>
      <p:pic>
        <p:nvPicPr>
          <p:cNvPr id="1026" name="Picture 2" descr="722,263 Cascade Images, Stock Photos &amp; Vectors | Shutterstock">
            <a:extLst>
              <a:ext uri="{FF2B5EF4-FFF2-40B4-BE49-F238E27FC236}">
                <a16:creationId xmlns:a16="http://schemas.microsoft.com/office/drawing/2014/main" id="{827B68E7-2184-FEDE-9377-86A6A7AFA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447800"/>
            <a:ext cx="70104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1389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FCBC2"/>
                </a:solidFill>
              </a:rPr>
              <a:t>ACTION PLANS at all levels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84200" y="1837267"/>
          <a:ext cx="6400800" cy="2307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75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38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88431">
                <a:tc>
                  <a:txBody>
                    <a:bodyPr/>
                    <a:lstStyle/>
                    <a:p>
                      <a:r>
                        <a:rPr lang="en-US" sz="1400" dirty="0"/>
                        <a:t>Nr</a:t>
                      </a:r>
                    </a:p>
                  </a:txBody>
                  <a:tcPr marL="71120" marR="71120" marT="35560" marB="3556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what</a:t>
                      </a:r>
                    </a:p>
                  </a:txBody>
                  <a:tcPr marL="71120" marR="71120" marT="35560" marB="3556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who</a:t>
                      </a:r>
                    </a:p>
                  </a:txBody>
                  <a:tcPr marL="71120" marR="71120" marT="35560" marB="3556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when</a:t>
                      </a:r>
                    </a:p>
                  </a:txBody>
                  <a:tcPr marL="71120" marR="71120" marT="35560" marB="3556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needs</a:t>
                      </a:r>
                    </a:p>
                  </a:txBody>
                  <a:tcPr marL="71120" marR="71120" marT="35560" marB="3556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Evidence</a:t>
                      </a:r>
                      <a:r>
                        <a:rPr lang="en-US" sz="1400" baseline="0" dirty="0"/>
                        <a:t> of success</a:t>
                      </a:r>
                      <a:endParaRPr lang="en-US" sz="1400" dirty="0"/>
                    </a:p>
                  </a:txBody>
                  <a:tcPr marL="71120" marR="71120" marT="35560" marB="355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431">
                <a:tc>
                  <a:txBody>
                    <a:bodyPr/>
                    <a:lstStyle/>
                    <a:p>
                      <a:r>
                        <a:rPr lang="en-US" sz="1400" dirty="0"/>
                        <a:t>1.</a:t>
                      </a:r>
                    </a:p>
                  </a:txBody>
                  <a:tcPr marL="71120" marR="71120" marT="35560" marB="3556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120" marR="71120" marT="35560" marB="3556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120" marR="71120" marT="35560" marB="3556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120" marR="71120" marT="35560" marB="3556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120" marR="71120" marT="35560" marB="3556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120" marR="71120" marT="35560" marB="355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431">
                <a:tc>
                  <a:txBody>
                    <a:bodyPr/>
                    <a:lstStyle/>
                    <a:p>
                      <a:r>
                        <a:rPr lang="en-US" sz="1400" dirty="0"/>
                        <a:t>2.. </a:t>
                      </a:r>
                    </a:p>
                  </a:txBody>
                  <a:tcPr marL="71120" marR="71120" marT="35560" marB="3556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120" marR="71120" marT="35560" marB="3556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120" marR="71120" marT="35560" marB="3556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120" marR="71120" marT="35560" marB="3556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120" marR="71120" marT="35560" marB="3556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120" marR="71120" marT="35560" marB="355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431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120" marR="71120" marT="35560" marB="3556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120" marR="71120" marT="35560" marB="3556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120" marR="71120" marT="35560" marB="3556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120" marR="71120" marT="35560" marB="3556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120" marR="71120" marT="35560" marB="3556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120" marR="71120" marT="35560" marB="35560"/>
                </a:tc>
                <a:extLst>
                  <a:ext uri="{0D108BD9-81ED-4DB2-BD59-A6C34878D82A}">
                    <a16:rowId xmlns:a16="http://schemas.microsoft.com/office/drawing/2014/main" val="2566272286"/>
                  </a:ext>
                </a:extLst>
              </a:tr>
              <a:tr h="288431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120" marR="71120" marT="35560" marB="3556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120" marR="71120" marT="35560" marB="3556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120" marR="71120" marT="35560" marB="3556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120" marR="71120" marT="35560" marB="3556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120" marR="71120" marT="35560" marB="3556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120" marR="71120" marT="35560" marB="35560"/>
                </a:tc>
                <a:extLst>
                  <a:ext uri="{0D108BD9-81ED-4DB2-BD59-A6C34878D82A}">
                    <a16:rowId xmlns:a16="http://schemas.microsoft.com/office/drawing/2014/main" val="1586576893"/>
                  </a:ext>
                </a:extLst>
              </a:tr>
              <a:tr h="288431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120" marR="71120" marT="35560" marB="3556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120" marR="71120" marT="35560" marB="3556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120" marR="71120" marT="35560" marB="3556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120" marR="71120" marT="35560" marB="3556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120" marR="71120" marT="35560" marB="3556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120" marR="71120" marT="35560" marB="35560"/>
                </a:tc>
                <a:extLst>
                  <a:ext uri="{0D108BD9-81ED-4DB2-BD59-A6C34878D82A}">
                    <a16:rowId xmlns:a16="http://schemas.microsoft.com/office/drawing/2014/main" val="3223647460"/>
                  </a:ext>
                </a:extLst>
              </a:tr>
              <a:tr h="288431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120" marR="71120" marT="35560" marB="3556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120" marR="71120" marT="35560" marB="3556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120" marR="71120" marT="35560" marB="3556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120" marR="71120" marT="35560" marB="3556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120" marR="71120" marT="35560" marB="3556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120" marR="71120" marT="35560" marB="35560"/>
                </a:tc>
                <a:extLst>
                  <a:ext uri="{0D108BD9-81ED-4DB2-BD59-A6C34878D82A}">
                    <a16:rowId xmlns:a16="http://schemas.microsoft.com/office/drawing/2014/main" val="3012787256"/>
                  </a:ext>
                </a:extLst>
              </a:tr>
              <a:tr h="288431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120" marR="71120" marT="35560" marB="3556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120" marR="71120" marT="35560" marB="3556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120" marR="71120" marT="35560" marB="3556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120" marR="71120" marT="35560" marB="3556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120" marR="71120" marT="35560" marB="3556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120" marR="71120" marT="35560" marB="35560"/>
                </a:tc>
                <a:extLst>
                  <a:ext uri="{0D108BD9-81ED-4DB2-BD59-A6C34878D82A}">
                    <a16:rowId xmlns:a16="http://schemas.microsoft.com/office/drawing/2014/main" val="136919147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61B26-8BCC-E81C-7581-E55A1C07F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Measure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3410-C96F-6236-4CD3-B308E101E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422438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387F4-86E7-0D79-6CEB-E4A1F60D1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Content Placeholder 4" descr="A picture containing table&#10;&#10;Description automatically generated">
            <a:extLst>
              <a:ext uri="{FF2B5EF4-FFF2-40B4-BE49-F238E27FC236}">
                <a16:creationId xmlns:a16="http://schemas.microsoft.com/office/drawing/2014/main" id="{E166285C-9E11-D47D-4F2E-996D2CC02D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1102607"/>
            <a:ext cx="5425856" cy="4024040"/>
          </a:xfrm>
        </p:spPr>
      </p:pic>
    </p:spTree>
    <p:extLst>
      <p:ext uri="{BB962C8B-B14F-4D97-AF65-F5344CB8AC3E}">
        <p14:creationId xmlns:p14="http://schemas.microsoft.com/office/powerpoint/2010/main" val="410216685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7B577-DE06-14DF-6EBF-B8E0AF733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828" y="304800"/>
            <a:ext cx="6812280" cy="889000"/>
          </a:xfrm>
        </p:spPr>
        <p:txBody>
          <a:bodyPr/>
          <a:lstStyle/>
          <a:p>
            <a:r>
              <a:rPr lang="en-NL" sz="4000" dirty="0">
                <a:solidFill>
                  <a:srgbClr val="0FCBC2"/>
                </a:solidFill>
              </a:rPr>
              <a:t>I wish you shining eyes around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5D2F4-C8BD-C2FF-B3EF-066AB88EC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460" y="2438400"/>
            <a:ext cx="6812280" cy="3520193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hlinkClick r:id="rId2"/>
              </a:rPr>
              <a:t>https://www.youtube.com/watch?v=6gt3VdSW5A8</a:t>
            </a:r>
            <a:endParaRPr lang="en-GB" dirty="0"/>
          </a:p>
          <a:p>
            <a:pPr marL="0" indent="0">
              <a:buNone/>
            </a:pP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868208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1B7C-3412-D4D3-D4BD-CE1C86478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C’est le ton qui fait la musique….</a:t>
            </a:r>
          </a:p>
        </p:txBody>
      </p:sp>
      <p:pic>
        <p:nvPicPr>
          <p:cNvPr id="1026" name="Picture 2" descr="C'est le ton qui fait la musique - Bram Vermeulen's BramWiki">
            <a:extLst>
              <a:ext uri="{FF2B5EF4-FFF2-40B4-BE49-F238E27FC236}">
                <a16:creationId xmlns:a16="http://schemas.microsoft.com/office/drawing/2014/main" id="{0C8BA9A2-8C9B-8D29-1373-C13793C32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1749059"/>
            <a:ext cx="2737122" cy="335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200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31BB9A-5FA7-A689-45D7-45424CCDC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D4156-F054-BD85-8C69-48C44E850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60" y="355601"/>
            <a:ext cx="6812280" cy="889000"/>
          </a:xfrm>
        </p:spPr>
        <p:txBody>
          <a:bodyPr/>
          <a:lstStyle/>
          <a:p>
            <a:r>
              <a:rPr lang="en-NL" dirty="0">
                <a:solidFill>
                  <a:srgbClr val="0FCBC2"/>
                </a:solidFill>
              </a:rPr>
              <a:t>What is communication?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EC582-52D1-17F9-D96F-8B1687E75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4" name="Picture 3" descr="A diagram of communication with text&#10;&#10;Description automatically generated">
            <a:extLst>
              <a:ext uri="{FF2B5EF4-FFF2-40B4-BE49-F238E27FC236}">
                <a16:creationId xmlns:a16="http://schemas.microsoft.com/office/drawing/2014/main" id="{00C06EE3-3FF2-C167-AD99-54194E392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1244601"/>
            <a:ext cx="6324600" cy="381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67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5003C-FB18-7650-4CFE-9CCEECA33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>
                <a:solidFill>
                  <a:srgbClr val="0FCBC2"/>
                </a:solidFill>
              </a:rPr>
              <a:t>Sorts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EBE88-EEA0-2280-9236-36CB6722C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dirty="0"/>
              <a:t>Internal versus external</a:t>
            </a:r>
          </a:p>
          <a:p>
            <a:r>
              <a:rPr lang="en-NL" dirty="0"/>
              <a:t>Formal versus informal</a:t>
            </a:r>
          </a:p>
          <a:p>
            <a:r>
              <a:rPr lang="en-NL" dirty="0"/>
              <a:t>Official versus unofficial</a:t>
            </a:r>
          </a:p>
          <a:p>
            <a:r>
              <a:rPr lang="en-NL" dirty="0"/>
              <a:t>Vertical versus horizontal</a:t>
            </a:r>
          </a:p>
          <a:p>
            <a:r>
              <a:rPr lang="en-NL" dirty="0"/>
              <a:t>Written versus oral</a:t>
            </a:r>
          </a:p>
          <a:p>
            <a:pPr marL="0" indent="0">
              <a:buNone/>
            </a:pPr>
            <a:endParaRPr lang="en-NL" dirty="0"/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781910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4754F-4578-D9DE-5544-BFD82B89B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el 1">
            <a:extLst>
              <a:ext uri="{FF2B5EF4-FFF2-40B4-BE49-F238E27FC236}">
                <a16:creationId xmlns:a16="http://schemas.microsoft.com/office/drawing/2014/main" id="{2BD3CEE7-DBBA-2652-ED55-508CE7C6F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en-NL" dirty="0" err="1">
                <a:solidFill>
                  <a:srgbClr val="0FCBC2"/>
                </a:solidFill>
                <a:ea typeface="ＭＳ Ｐゴシック" panose="020B0600070205080204" pitchFamily="34" charset="-128"/>
              </a:rPr>
              <a:t>Watzlawick</a:t>
            </a:r>
            <a:endParaRPr lang="nl-NL" altLang="en-NL" dirty="0">
              <a:solidFill>
                <a:srgbClr val="0FCBC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4338" name="Tijdelijke aanduiding voor inhoud 2">
            <a:extLst>
              <a:ext uri="{FF2B5EF4-FFF2-40B4-BE49-F238E27FC236}">
                <a16:creationId xmlns:a16="http://schemas.microsoft.com/office/drawing/2014/main" id="{FE75201D-9CC9-2232-4428-B0FCBD3197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altLang="en-NL">
                <a:ea typeface="ＭＳ Ｐゴシック" panose="020B0600070205080204" pitchFamily="34" charset="-128"/>
              </a:rPr>
              <a:t>You cannot not-communicate.</a:t>
            </a:r>
          </a:p>
          <a:p>
            <a:pPr marL="0" indent="0">
              <a:buNone/>
            </a:pPr>
            <a:endParaRPr lang="nl-NL" altLang="en-NL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nl-NL" altLang="en-NL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nl-NL" altLang="en-NL">
              <a:ea typeface="ＭＳ Ｐゴシック" panose="020B0600070205080204" pitchFamily="34" charset="-128"/>
            </a:endParaRPr>
          </a:p>
        </p:txBody>
      </p:sp>
      <p:pic>
        <p:nvPicPr>
          <p:cNvPr id="14339" name="Afbeelding 3">
            <a:extLst>
              <a:ext uri="{FF2B5EF4-FFF2-40B4-BE49-F238E27FC236}">
                <a16:creationId xmlns:a16="http://schemas.microsoft.com/office/drawing/2014/main" id="{4672AC17-7329-AE81-ABD3-23296BF4B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2079272"/>
            <a:ext cx="3632553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923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F173D-5F32-6669-8019-35EA622FF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>
                <a:solidFill>
                  <a:srgbClr val="0FCBC2"/>
                </a:solidFill>
              </a:rPr>
              <a:t>Verbal versus non-verbal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9AE61-2C16-6DC4-3489-D4F80F43E2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49348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EE97C-3C71-9D04-475A-414A8B5CD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el 1">
            <a:extLst>
              <a:ext uri="{FF2B5EF4-FFF2-40B4-BE49-F238E27FC236}">
                <a16:creationId xmlns:a16="http://schemas.microsoft.com/office/drawing/2014/main" id="{F448AB63-BEBA-4ACB-7BB8-4CBB15E9C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379061"/>
            <a:ext cx="6400800" cy="954440"/>
          </a:xfrm>
        </p:spPr>
        <p:txBody>
          <a:bodyPr/>
          <a:lstStyle/>
          <a:p>
            <a:pPr eaLnBrk="1" hangingPunct="1"/>
            <a:r>
              <a:rPr lang="en-GB" altLang="en-NL" dirty="0">
                <a:ea typeface="ＭＳ Ｐゴシック" panose="020B0600070205080204" pitchFamily="34" charset="-128"/>
              </a:rPr>
              <a:t>Verbal communication</a:t>
            </a:r>
          </a:p>
        </p:txBody>
      </p:sp>
      <p:sp>
        <p:nvSpPr>
          <p:cNvPr id="29698" name="Tijdelijke aanduiding voor inhoud 2">
            <a:extLst>
              <a:ext uri="{FF2B5EF4-FFF2-40B4-BE49-F238E27FC236}">
                <a16:creationId xmlns:a16="http://schemas.microsoft.com/office/drawing/2014/main" id="{0B4AF4FE-FFA1-1B55-ABB8-3599F0C83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280" y="2895600"/>
            <a:ext cx="6400800" cy="1802694"/>
          </a:xfrm>
        </p:spPr>
        <p:txBody>
          <a:bodyPr/>
          <a:lstStyle/>
          <a:p>
            <a:pPr marL="0" indent="0">
              <a:buNone/>
            </a:pPr>
            <a:r>
              <a:rPr lang="en-GB" altLang="en-NL" dirty="0">
                <a:ea typeface="ＭＳ Ｐゴシック" panose="020B0600070205080204" pitchFamily="34" charset="-128"/>
              </a:rPr>
              <a:t>Can be written (a letter or a mail) but mostly spoken</a:t>
            </a:r>
          </a:p>
          <a:p>
            <a:pPr marL="0" indent="0">
              <a:buNone/>
            </a:pPr>
            <a:r>
              <a:rPr lang="en-GB" altLang="en-NL" dirty="0">
                <a:ea typeface="ＭＳ Ｐゴシック" panose="020B0600070205080204" pitchFamily="34" charset="-128"/>
              </a:rPr>
              <a:t>The content is the most important thing.</a:t>
            </a:r>
          </a:p>
        </p:txBody>
      </p:sp>
      <p:pic>
        <p:nvPicPr>
          <p:cNvPr id="29699" name="Afbeelding 3">
            <a:extLst>
              <a:ext uri="{FF2B5EF4-FFF2-40B4-BE49-F238E27FC236}">
                <a16:creationId xmlns:a16="http://schemas.microsoft.com/office/drawing/2014/main" id="{19060FFF-68A1-2088-C4D4-5D101D1EA0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246" y="1331031"/>
            <a:ext cx="1518708" cy="133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0436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228E3-D4BB-E456-642E-61ECF19F4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el 1">
            <a:extLst>
              <a:ext uri="{FF2B5EF4-FFF2-40B4-BE49-F238E27FC236}">
                <a16:creationId xmlns:a16="http://schemas.microsoft.com/office/drawing/2014/main" id="{C4B93FF1-3DB9-633B-2943-A2B10C675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20" y="228600"/>
            <a:ext cx="6812280" cy="889000"/>
          </a:xfrm>
        </p:spPr>
        <p:txBody>
          <a:bodyPr/>
          <a:lstStyle/>
          <a:p>
            <a:pPr eaLnBrk="1" hangingPunct="1"/>
            <a:r>
              <a:rPr lang="en-GB" altLang="en-NL" dirty="0">
                <a:ea typeface="ＭＳ Ｐゴシック" panose="020B0600070205080204" pitchFamily="34" charset="-128"/>
              </a:rPr>
              <a:t>Non verbal communication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CA0DE2-4AC7-F875-BEC3-CBE5F115EA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>
              <a:buFont typeface="Arial"/>
              <a:buChar char="•"/>
              <a:defRPr/>
            </a:pPr>
            <a:r>
              <a:rPr lang="en-GB" dirty="0">
                <a:ea typeface="+mn-ea"/>
                <a:cs typeface="+mn-cs"/>
              </a:rPr>
              <a:t>What people do</a:t>
            </a:r>
          </a:p>
          <a:p>
            <a:pPr>
              <a:buFont typeface="Arial"/>
              <a:buChar char="•"/>
              <a:defRPr/>
            </a:pPr>
            <a:r>
              <a:rPr lang="en-GB" dirty="0">
                <a:ea typeface="+mn-ea"/>
                <a:cs typeface="+mn-cs"/>
              </a:rPr>
              <a:t>Body language</a:t>
            </a:r>
          </a:p>
          <a:p>
            <a:pPr>
              <a:buFont typeface="Arial"/>
              <a:buChar char="•"/>
              <a:defRPr/>
            </a:pPr>
            <a:r>
              <a:rPr lang="en-GB" dirty="0">
                <a:ea typeface="+mn-ea"/>
                <a:cs typeface="+mn-cs"/>
              </a:rPr>
              <a:t>Voice volume (whisper/shout)</a:t>
            </a:r>
          </a:p>
          <a:p>
            <a:pPr>
              <a:buFont typeface="Arial"/>
              <a:buChar char="•"/>
              <a:defRPr/>
            </a:pPr>
            <a:r>
              <a:rPr lang="en-GB" dirty="0">
                <a:ea typeface="+mn-ea"/>
                <a:cs typeface="+mn-cs"/>
              </a:rPr>
              <a:t>Facial expression (frightened/crying)</a:t>
            </a:r>
          </a:p>
          <a:p>
            <a:pPr>
              <a:buFont typeface="Arial"/>
              <a:buChar char="•"/>
              <a:defRPr/>
            </a:pPr>
            <a:endParaRPr lang="en-GB" dirty="0">
              <a:ea typeface="+mn-ea"/>
              <a:cs typeface="+mn-cs"/>
            </a:endParaRPr>
          </a:p>
          <a:p>
            <a:pPr>
              <a:buFont typeface="Arial"/>
              <a:buChar char="•"/>
              <a:defRPr/>
            </a:pPr>
            <a:r>
              <a:rPr lang="en-GB" dirty="0">
                <a:ea typeface="+mn-ea"/>
                <a:cs typeface="+mn-cs"/>
              </a:rPr>
              <a:t>Sometimes more direct than verbal communication (arm over shoulder)</a:t>
            </a:r>
          </a:p>
          <a:p>
            <a:pPr>
              <a:buFont typeface="Arial"/>
              <a:buChar char="•"/>
              <a:defRPr/>
            </a:pPr>
            <a:r>
              <a:rPr lang="en-GB" dirty="0"/>
              <a:t>Relationship is very important</a:t>
            </a:r>
            <a:endParaRPr lang="en-GB" dirty="0">
              <a:ea typeface="+mn-ea"/>
              <a:cs typeface="+mn-cs"/>
            </a:endParaRPr>
          </a:p>
          <a:p>
            <a:pPr marL="0" indent="0">
              <a:buNone/>
              <a:defRPr/>
            </a:pPr>
            <a:endParaRPr lang="en-GB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144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0D86A-E8E2-EFA8-7B87-75C95327A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el 1">
            <a:extLst>
              <a:ext uri="{FF2B5EF4-FFF2-40B4-BE49-F238E27FC236}">
                <a16:creationId xmlns:a16="http://schemas.microsoft.com/office/drawing/2014/main" id="{8717FC0C-CA61-40BF-5AF6-8FA9C1365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NL">
                <a:ea typeface="ＭＳ Ｐゴシック" panose="020B0600070205080204" pitchFamily="34" charset="-128"/>
              </a:rPr>
              <a:t>Non verbal communication</a:t>
            </a:r>
          </a:p>
        </p:txBody>
      </p:sp>
      <p:pic>
        <p:nvPicPr>
          <p:cNvPr id="31746" name="Tijdelijke aanduiding voor inhoud 3">
            <a:extLst>
              <a:ext uri="{FF2B5EF4-FFF2-40B4-BE49-F238E27FC236}">
                <a16:creationId xmlns:a16="http://schemas.microsoft.com/office/drawing/2014/main" id="{30E2DC45-741B-7BDE-E16D-BCB1607C1D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2919" y="1381655"/>
            <a:ext cx="4861101" cy="2925057"/>
          </a:xfrm>
        </p:spPr>
      </p:pic>
    </p:spTree>
    <p:extLst>
      <p:ext uri="{BB962C8B-B14F-4D97-AF65-F5344CB8AC3E}">
        <p14:creationId xmlns:p14="http://schemas.microsoft.com/office/powerpoint/2010/main" val="26463636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Afbeelding 3">
            <a:extLst>
              <a:ext uri="{FF2B5EF4-FFF2-40B4-BE49-F238E27FC236}">
                <a16:creationId xmlns:a16="http://schemas.microsoft.com/office/drawing/2014/main" id="{F63C2D5D-343F-26BA-243C-C46FD22A1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178" y="2381780"/>
            <a:ext cx="1760714" cy="117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Afbeelding 4">
            <a:extLst>
              <a:ext uri="{FF2B5EF4-FFF2-40B4-BE49-F238E27FC236}">
                <a16:creationId xmlns:a16="http://schemas.microsoft.com/office/drawing/2014/main" id="{158B7DEA-18F3-25B1-D31E-D0271B939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74159"/>
            <a:ext cx="1792817" cy="1008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Afbeelding 5">
            <a:extLst>
              <a:ext uri="{FF2B5EF4-FFF2-40B4-BE49-F238E27FC236}">
                <a16:creationId xmlns:a16="http://schemas.microsoft.com/office/drawing/2014/main" id="{6B25CA2F-9F7E-6187-9979-97FCDAB308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878" y="945797"/>
            <a:ext cx="1101372" cy="164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Afbeelding 6">
            <a:extLst>
              <a:ext uri="{FF2B5EF4-FFF2-40B4-BE49-F238E27FC236}">
                <a16:creationId xmlns:a16="http://schemas.microsoft.com/office/drawing/2014/main" id="{14BE5875-3414-FE28-F24A-0B7D4B7AA0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381780"/>
            <a:ext cx="1348317" cy="1007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Afbeelding 7">
            <a:extLst>
              <a:ext uri="{FF2B5EF4-FFF2-40B4-BE49-F238E27FC236}">
                <a16:creationId xmlns:a16="http://schemas.microsoft.com/office/drawing/2014/main" id="{122154EA-D5E9-868A-CB6F-10BE1A2DBF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892" y="635882"/>
            <a:ext cx="1615017" cy="107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Afbeelding 8">
            <a:extLst>
              <a:ext uri="{FF2B5EF4-FFF2-40B4-BE49-F238E27FC236}">
                <a16:creationId xmlns:a16="http://schemas.microsoft.com/office/drawing/2014/main" id="{B84B818E-3B85-7ED7-AB03-56CB1A157B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696758"/>
            <a:ext cx="5231518" cy="993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E8E3271-A50E-1D39-94FF-82D75C39B4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NL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EBBB1-26CF-FBC2-A5BC-AAE0A13C7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>
                <a:solidFill>
                  <a:srgbClr val="0FCBC2"/>
                </a:solidFill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A2657-66D2-5963-EFDD-CE6CFB593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NL" dirty="0"/>
              <a:t>What is communication?</a:t>
            </a:r>
          </a:p>
          <a:p>
            <a:pPr marL="514350" indent="-514350">
              <a:buAutoNum type="arabicPeriod"/>
            </a:pPr>
            <a:r>
              <a:rPr lang="en-NL" dirty="0"/>
              <a:t>What are the communication issues?</a:t>
            </a:r>
          </a:p>
          <a:p>
            <a:pPr marL="514350" indent="-514350">
              <a:buAutoNum type="arabicPeriod"/>
            </a:pPr>
            <a:r>
              <a:rPr lang="en-NL" dirty="0"/>
              <a:t>What is your communication style.</a:t>
            </a:r>
          </a:p>
          <a:p>
            <a:pPr marL="514350" indent="-514350">
              <a:buAutoNum type="arabicPeriod"/>
            </a:pPr>
            <a:r>
              <a:rPr lang="en-NL" dirty="0"/>
              <a:t>Tips for effective communication.</a:t>
            </a:r>
          </a:p>
        </p:txBody>
      </p:sp>
    </p:spTree>
    <p:extLst>
      <p:ext uri="{BB962C8B-B14F-4D97-AF65-F5344CB8AC3E}">
        <p14:creationId xmlns:p14="http://schemas.microsoft.com/office/powerpoint/2010/main" val="3821252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>
            <a:extLst>
              <a:ext uri="{FF2B5EF4-FFF2-40B4-BE49-F238E27FC236}">
                <a16:creationId xmlns:a16="http://schemas.microsoft.com/office/drawing/2014/main" id="{FAEAEFC1-1760-F3DD-9672-1346A6A6F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800" y="312438"/>
            <a:ext cx="4405489" cy="889000"/>
          </a:xfrm>
        </p:spPr>
        <p:txBody>
          <a:bodyPr/>
          <a:lstStyle/>
          <a:p>
            <a:pPr algn="l"/>
            <a:r>
              <a:rPr lang="nl-NL" altLang="en-NL" sz="2800" dirty="0">
                <a:ea typeface="ＭＳ Ｐゴシック" panose="020B0600070205080204" pitchFamily="34" charset="-128"/>
              </a:rPr>
              <a:t>Albert </a:t>
            </a:r>
            <a:r>
              <a:rPr lang="nl-NL" altLang="en-NL" sz="2800" dirty="0" err="1">
                <a:ea typeface="ＭＳ Ｐゴシック" panose="020B0600070205080204" pitchFamily="34" charset="-128"/>
              </a:rPr>
              <a:t>Mehrabian</a:t>
            </a:r>
            <a:r>
              <a:rPr lang="nl-NL" altLang="en-NL" sz="2800" dirty="0">
                <a:ea typeface="ＭＳ Ｐゴシック" panose="020B0600070205080204" pitchFamily="34" charset="-128"/>
              </a:rPr>
              <a:t> </a:t>
            </a:r>
            <a:br>
              <a:rPr lang="nl-NL" altLang="en-NL" sz="2800" dirty="0">
                <a:ea typeface="ＭＳ Ｐゴシック" panose="020B0600070205080204" pitchFamily="34" charset="-128"/>
              </a:rPr>
            </a:br>
            <a:r>
              <a:rPr lang="nl-NL" altLang="en-NL" sz="2800" dirty="0">
                <a:ea typeface="ＭＳ Ｐゴシック" panose="020B0600070205080204" pitchFamily="34" charset="-128"/>
              </a:rPr>
              <a:t>(1971)</a:t>
            </a:r>
          </a:p>
        </p:txBody>
      </p:sp>
      <p:pic>
        <p:nvPicPr>
          <p:cNvPr id="18434" name="Afbeelding 3">
            <a:extLst>
              <a:ext uri="{FF2B5EF4-FFF2-40B4-BE49-F238E27FC236}">
                <a16:creationId xmlns:a16="http://schemas.microsoft.com/office/drawing/2014/main" id="{AF323741-F100-A1DA-E84E-6CBE15C44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1579916"/>
            <a:ext cx="7528102" cy="400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Afbeelding 4">
            <a:extLst>
              <a:ext uri="{FF2B5EF4-FFF2-40B4-BE49-F238E27FC236}">
                <a16:creationId xmlns:a16="http://schemas.microsoft.com/office/drawing/2014/main" id="{9A2A5AAA-C101-C970-426A-989C21C07A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570" y="0"/>
            <a:ext cx="2071864" cy="1554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Afbeelding 3">
            <a:extLst>
              <a:ext uri="{FF2B5EF4-FFF2-40B4-BE49-F238E27FC236}">
                <a16:creationId xmlns:a16="http://schemas.microsoft.com/office/drawing/2014/main" id="{31E87DA4-323A-4750-AC30-98752B8E2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11" y="622300"/>
            <a:ext cx="5432778" cy="4079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471B5-172B-F466-4FBD-81821A4D7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>
                <a:solidFill>
                  <a:srgbClr val="0FCBC2"/>
                </a:solidFill>
              </a:rPr>
              <a:t>Social media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623DD-3B0F-3A90-4DEB-FE8CA5A7D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460" y="990600"/>
            <a:ext cx="6812280" cy="3520193"/>
          </a:xfrm>
        </p:spPr>
        <p:txBody>
          <a:bodyPr/>
          <a:lstStyle/>
          <a:p>
            <a:r>
              <a:rPr lang="en-GB" dirty="0"/>
              <a:t>X formally known as Twitter</a:t>
            </a:r>
          </a:p>
          <a:p>
            <a:r>
              <a:rPr lang="en-GB" dirty="0"/>
              <a:t>Facebook</a:t>
            </a:r>
          </a:p>
          <a:p>
            <a:r>
              <a:rPr lang="en-GB" dirty="0"/>
              <a:t>Instagram</a:t>
            </a:r>
          </a:p>
          <a:p>
            <a:r>
              <a:rPr lang="en-GB" dirty="0" err="1"/>
              <a:t>Linkedin</a:t>
            </a:r>
            <a:endParaRPr lang="en-GB" dirty="0"/>
          </a:p>
          <a:p>
            <a:r>
              <a:rPr lang="en-GB" dirty="0"/>
              <a:t>E</a:t>
            </a:r>
            <a:r>
              <a:rPr lang="en-NL" dirty="0"/>
              <a:t>-mail</a:t>
            </a:r>
          </a:p>
          <a:p>
            <a:pPr lvl="1"/>
            <a:r>
              <a:rPr lang="en-GB" dirty="0"/>
              <a:t>P</a:t>
            </a:r>
            <a:r>
              <a:rPr lang="en-NL" dirty="0"/>
              <a:t>ersonal</a:t>
            </a:r>
          </a:p>
          <a:p>
            <a:pPr lvl="1"/>
            <a:r>
              <a:rPr lang="nl-NL" dirty="0" err="1"/>
              <a:t>Work</a:t>
            </a:r>
            <a:endParaRPr lang="nl-NL" dirty="0"/>
          </a:p>
          <a:p>
            <a:pPr lvl="1"/>
            <a:endParaRPr lang="nl-NL" dirty="0"/>
          </a:p>
          <a:p>
            <a:pPr marL="457200" lvl="1" indent="0">
              <a:buNone/>
            </a:pP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081586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el 1">
            <a:extLst>
              <a:ext uri="{FF2B5EF4-FFF2-40B4-BE49-F238E27FC236}">
                <a16:creationId xmlns:a16="http://schemas.microsoft.com/office/drawing/2014/main" id="{8DBDDA09-6DF2-5509-C5CE-5D8B743C8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en-NL">
                <a:ea typeface="ＭＳ Ｐゴシック" panose="020B0600070205080204" pitchFamily="34" charset="-128"/>
              </a:rPr>
              <a:t>The death of communication</a:t>
            </a:r>
          </a:p>
        </p:txBody>
      </p:sp>
      <p:pic>
        <p:nvPicPr>
          <p:cNvPr id="15362" name="Afbeelding 3">
            <a:extLst>
              <a:ext uri="{FF2B5EF4-FFF2-40B4-BE49-F238E27FC236}">
                <a16:creationId xmlns:a16="http://schemas.microsoft.com/office/drawing/2014/main" id="{A6CD1E3B-AEC0-752B-63E7-588A0892B7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85333"/>
            <a:ext cx="7112000" cy="409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C2636-89E1-DDAE-4F40-1F5621797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Risks</a:t>
            </a:r>
          </a:p>
        </p:txBody>
      </p:sp>
      <p:pic>
        <p:nvPicPr>
          <p:cNvPr id="9218" name="Picture 2" descr="DeSantis' campaign apparently used AI-created fake images showing Trump and  Fauci hugging and kissing | Business Insider India">
            <a:extLst>
              <a:ext uri="{FF2B5EF4-FFF2-40B4-BE49-F238E27FC236}">
                <a16:creationId xmlns:a16="http://schemas.microsoft.com/office/drawing/2014/main" id="{8FDE8BEE-3E4A-7003-432D-C3954FBAC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1295400"/>
            <a:ext cx="4473575" cy="335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4544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29973-BDEE-4AEF-A41D-B03632C08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>
                <a:solidFill>
                  <a:srgbClr val="0FCBC2"/>
                </a:solidFill>
              </a:rPr>
              <a:t>2. Communication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17EA2B-EAC1-DC33-CC55-B7848B7804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3305847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2C85D-0CEB-9DA2-85DF-DFDADAF41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>
                <a:solidFill>
                  <a:srgbClr val="0FCBC2"/>
                </a:solidFill>
              </a:rPr>
              <a:t>Examples in music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473A5-6103-F50F-FA76-50DEAB078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sz="2800" dirty="0"/>
              <a:t>Beatles: “We can work it out”</a:t>
            </a:r>
          </a:p>
          <a:p>
            <a:r>
              <a:rPr lang="en-NL" sz="2800" dirty="0"/>
              <a:t>Madonna: “You are frozen” (when </a:t>
            </a:r>
            <a:r>
              <a:rPr lang="en-NL" sz="2800"/>
              <a:t>your heart </a:t>
            </a:r>
            <a:r>
              <a:rPr lang="en-NL" sz="2800" dirty="0"/>
              <a:t>is not open)</a:t>
            </a:r>
          </a:p>
          <a:p>
            <a:r>
              <a:rPr lang="en-NL" sz="2800" dirty="0"/>
              <a:t>Lady Gaga: (he cannot read my) “Poker face” </a:t>
            </a:r>
          </a:p>
          <a:p>
            <a:r>
              <a:rPr lang="en-NL" sz="2800" dirty="0"/>
              <a:t>Rolling Stones: “You can’t always get what you want” (but if you try sometime)</a:t>
            </a:r>
          </a:p>
          <a:p>
            <a:endParaRPr lang="en-NL" sz="2800" dirty="0"/>
          </a:p>
        </p:txBody>
      </p:sp>
    </p:spTree>
    <p:extLst>
      <p:ext uri="{BB962C8B-B14F-4D97-AF65-F5344CB8AC3E}">
        <p14:creationId xmlns:p14="http://schemas.microsoft.com/office/powerpoint/2010/main" val="88414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CEC69-7C7F-B820-26AB-6BBBCF8C1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>
                <a:solidFill>
                  <a:srgbClr val="0FCBC2"/>
                </a:solidFill>
              </a:rPr>
              <a:t>SILENCE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4DE5C-8901-C7BE-1139-2BB3FBD6B4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b="0" i="0" u="none" strike="noStrike" dirty="0">
                <a:solidFill>
                  <a:srgbClr val="686868"/>
                </a:solidFill>
                <a:effectLst/>
                <a:latin typeface="Merriweather Sans" pitchFamily="2" charset="77"/>
              </a:rPr>
              <a:t>Everything's </a:t>
            </a:r>
            <a:r>
              <a:rPr lang="en-GB" sz="2800" b="0" i="0" u="none" strike="noStrike" dirty="0" err="1">
                <a:solidFill>
                  <a:srgbClr val="686868"/>
                </a:solidFill>
                <a:effectLst/>
                <a:latin typeface="Merriweather Sans" pitchFamily="2" charset="77"/>
              </a:rPr>
              <a:t>gonna</a:t>
            </a:r>
            <a:r>
              <a:rPr lang="en-GB" sz="2800" b="0" i="0" u="none" strike="noStrike" dirty="0">
                <a:solidFill>
                  <a:srgbClr val="686868"/>
                </a:solidFill>
                <a:effectLst/>
                <a:latin typeface="Merriweather Sans" pitchFamily="2" charset="77"/>
              </a:rPr>
              <a:t> be alright tonight</a:t>
            </a:r>
            <a:br>
              <a:rPr lang="en-GB" sz="2800" dirty="0"/>
            </a:br>
            <a:r>
              <a:rPr lang="en-GB" sz="2800" b="0" i="0" u="none" strike="noStrike" dirty="0">
                <a:solidFill>
                  <a:srgbClr val="686868"/>
                </a:solidFill>
                <a:effectLst/>
                <a:latin typeface="Merriweather Sans" pitchFamily="2" charset="77"/>
              </a:rPr>
              <a:t>Everything's </a:t>
            </a:r>
            <a:r>
              <a:rPr lang="en-GB" sz="2800" b="0" i="0" u="none" strike="noStrike" dirty="0" err="1">
                <a:solidFill>
                  <a:srgbClr val="686868"/>
                </a:solidFill>
                <a:effectLst/>
                <a:latin typeface="Merriweather Sans" pitchFamily="2" charset="77"/>
              </a:rPr>
              <a:t>gonna</a:t>
            </a:r>
            <a:r>
              <a:rPr lang="en-GB" sz="2800" b="0" i="0" u="none" strike="noStrike" dirty="0">
                <a:solidFill>
                  <a:srgbClr val="686868"/>
                </a:solidFill>
                <a:effectLst/>
                <a:latin typeface="Merriweather Sans" pitchFamily="2" charset="77"/>
              </a:rPr>
              <a:t> be alright tonight</a:t>
            </a:r>
            <a:br>
              <a:rPr lang="en-GB" sz="2800" dirty="0"/>
            </a:br>
            <a:r>
              <a:rPr lang="en-GB" sz="2800" b="0" i="0" u="none" strike="noStrike" dirty="0">
                <a:solidFill>
                  <a:srgbClr val="686868"/>
                </a:solidFill>
                <a:effectLst/>
                <a:latin typeface="Merriweather Sans" pitchFamily="2" charset="77"/>
              </a:rPr>
              <a:t>No one moves, no one grooves</a:t>
            </a:r>
            <a:br>
              <a:rPr lang="en-GB" sz="2800" dirty="0"/>
            </a:br>
            <a:r>
              <a:rPr lang="en-GB" sz="2800" b="0" i="0" u="none" strike="noStrike" dirty="0">
                <a:solidFill>
                  <a:srgbClr val="FF0000"/>
                </a:solidFill>
                <a:effectLst/>
                <a:latin typeface="Merriweather Sans" pitchFamily="2" charset="77"/>
              </a:rPr>
              <a:t>No one talks</a:t>
            </a:r>
            <a:r>
              <a:rPr lang="en-GB" sz="2800" b="0" i="0" u="none" strike="noStrike" dirty="0">
                <a:solidFill>
                  <a:srgbClr val="686868"/>
                </a:solidFill>
                <a:effectLst/>
                <a:latin typeface="Merriweather Sans" pitchFamily="2" charset="77"/>
              </a:rPr>
              <a:t>, no one walks tonight</a:t>
            </a:r>
            <a:br>
              <a:rPr lang="en-GB" dirty="0"/>
            </a:b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8958757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2DECD-8D81-6FCB-8EDC-10672FE37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5E7A5-6132-0C0D-AF33-A0D41B021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>
                <a:solidFill>
                  <a:srgbClr val="0FCBC2"/>
                </a:solidFill>
              </a:rPr>
              <a:t>Your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8E8CD-BFB0-FB95-0500-55B9A608C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dirty="0"/>
              <a:t>Examples on post-its</a:t>
            </a:r>
          </a:p>
          <a:p>
            <a:endParaRPr lang="en-NL" dirty="0"/>
          </a:p>
          <a:p>
            <a:r>
              <a:rPr lang="en-NL" dirty="0"/>
              <a:t>Play out</a:t>
            </a:r>
          </a:p>
        </p:txBody>
      </p:sp>
    </p:spTree>
    <p:extLst>
      <p:ext uri="{BB962C8B-B14F-4D97-AF65-F5344CB8AC3E}">
        <p14:creationId xmlns:p14="http://schemas.microsoft.com/office/powerpoint/2010/main" val="26384365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B4D55-2B6B-E1C0-CD2F-0A9660ED1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6146" name="Picture 2" descr="Communication Noise, 5 Types of Noise in Communication Barriers | Metaglossia: The Translation World | Scoop.it">
            <a:extLst>
              <a:ext uri="{FF2B5EF4-FFF2-40B4-BE49-F238E27FC236}">
                <a16:creationId xmlns:a16="http://schemas.microsoft.com/office/drawing/2014/main" id="{4DA1B4A5-D686-8985-F1CC-4EE73E20A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374650"/>
            <a:ext cx="5930900" cy="458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540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5593F-A789-ADDE-45EA-50DC5F0FD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E1DB0-0E21-AF0D-FCA9-207F1CC44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60" y="355601"/>
            <a:ext cx="6812280" cy="889000"/>
          </a:xfrm>
        </p:spPr>
        <p:txBody>
          <a:bodyPr/>
          <a:lstStyle/>
          <a:p>
            <a:r>
              <a:rPr lang="en-NL" dirty="0">
                <a:solidFill>
                  <a:srgbClr val="0FCBC2"/>
                </a:solidFill>
              </a:rPr>
              <a:t>What is communication?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57BBA-4587-A5EE-D623-DCF17BA42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dirty="0"/>
              <a:t>Who are you?</a:t>
            </a:r>
          </a:p>
          <a:p>
            <a:r>
              <a:rPr lang="en-NL" dirty="0"/>
              <a:t>Who am I?</a:t>
            </a:r>
          </a:p>
        </p:txBody>
      </p:sp>
    </p:spTree>
    <p:extLst>
      <p:ext uri="{BB962C8B-B14F-4D97-AF65-F5344CB8AC3E}">
        <p14:creationId xmlns:p14="http://schemas.microsoft.com/office/powerpoint/2010/main" val="10481682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69550-F5CD-E9B8-FA06-9B5376F4B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>
                <a:solidFill>
                  <a:srgbClr val="0FCBC2"/>
                </a:solidFill>
              </a:rPr>
              <a:t>Reactions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AD51E-4A4B-CA38-2B88-B8CF119E6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272091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10BC3-02CA-B5B0-C708-A2F227E7E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304800"/>
            <a:ext cx="6812280" cy="889000"/>
          </a:xfrm>
        </p:spPr>
        <p:txBody>
          <a:bodyPr/>
          <a:lstStyle/>
          <a:p>
            <a:r>
              <a:rPr lang="en-NL" dirty="0">
                <a:solidFill>
                  <a:srgbClr val="0FCBC2"/>
                </a:solidFill>
              </a:rPr>
              <a:t>3. Communication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B63CE-2081-65AA-75F5-368F8D77FF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460" y="990600"/>
            <a:ext cx="6812280" cy="3520193"/>
          </a:xfrm>
        </p:spPr>
        <p:txBody>
          <a:bodyPr/>
          <a:lstStyle/>
          <a:p>
            <a:r>
              <a:rPr lang="en-NL" dirty="0"/>
              <a:t>You!</a:t>
            </a:r>
          </a:p>
          <a:p>
            <a:endParaRPr lang="en-NL" dirty="0"/>
          </a:p>
          <a:p>
            <a:r>
              <a:rPr lang="en-NL" dirty="0"/>
              <a:t>Questionnaire communication styles</a:t>
            </a:r>
          </a:p>
          <a:p>
            <a:r>
              <a:rPr lang="en-GB" dirty="0"/>
              <a:t>B</a:t>
            </a:r>
            <a:r>
              <a:rPr lang="en-NL" dirty="0"/>
              <a:t>ased on three dimensions</a:t>
            </a:r>
          </a:p>
          <a:p>
            <a:pPr lvl="1"/>
            <a:r>
              <a:rPr lang="en-GB" dirty="0"/>
              <a:t>A</a:t>
            </a:r>
            <a:r>
              <a:rPr lang="en-NL" dirty="0"/>
              <a:t>ssertive / subassertive</a:t>
            </a:r>
          </a:p>
          <a:p>
            <a:pPr lvl="1"/>
            <a:r>
              <a:rPr lang="en-GB" dirty="0"/>
              <a:t>W</a:t>
            </a:r>
            <a:r>
              <a:rPr lang="en-NL" dirty="0"/>
              <a:t>arm / cool</a:t>
            </a:r>
          </a:p>
          <a:p>
            <a:pPr lvl="1"/>
            <a:r>
              <a:rPr lang="en-GB" dirty="0"/>
              <a:t>T</a:t>
            </a:r>
            <a:r>
              <a:rPr lang="en-NL" dirty="0"/>
              <a:t>ense / relaxed</a:t>
            </a:r>
          </a:p>
          <a:p>
            <a:pPr lvl="1"/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7691333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0803E-3626-B5F2-363A-2F3329B39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Eight styles / wavelenghts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30C56-7C98-522F-9E06-BC0785680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GB" sz="2400" dirty="0"/>
              <a:t>H</a:t>
            </a:r>
            <a:r>
              <a:rPr lang="en-NL" sz="2400" dirty="0"/>
              <a:t>esitant</a:t>
            </a:r>
          </a:p>
          <a:p>
            <a:pPr marL="514350" indent="-514350">
              <a:buAutoNum type="arabicPeriod"/>
            </a:pPr>
            <a:r>
              <a:rPr lang="en-GB" sz="2400" dirty="0"/>
              <a:t>E</a:t>
            </a:r>
            <a:r>
              <a:rPr lang="en-NL" sz="2400" dirty="0"/>
              <a:t>xtravert</a:t>
            </a:r>
          </a:p>
          <a:p>
            <a:pPr marL="514350" indent="-514350">
              <a:buAutoNum type="arabicPeriod"/>
            </a:pPr>
            <a:r>
              <a:rPr lang="en-NL" sz="2400" dirty="0"/>
              <a:t>Controlling</a:t>
            </a:r>
          </a:p>
          <a:p>
            <a:pPr marL="514350" indent="-514350">
              <a:buAutoNum type="arabicPeriod"/>
            </a:pPr>
            <a:r>
              <a:rPr lang="en-NL" sz="2400" dirty="0"/>
              <a:t>Cool</a:t>
            </a:r>
          </a:p>
          <a:p>
            <a:pPr marL="0" indent="0">
              <a:buNone/>
            </a:pPr>
            <a:r>
              <a:rPr lang="en-NL" sz="2400" dirty="0"/>
              <a:t>5.    Strained</a:t>
            </a:r>
          </a:p>
          <a:p>
            <a:pPr marL="0" indent="0">
              <a:buNone/>
            </a:pPr>
            <a:r>
              <a:rPr lang="en-NL" sz="2400" dirty="0"/>
              <a:t>6.    Friendly</a:t>
            </a:r>
          </a:p>
          <a:p>
            <a:pPr marL="0" indent="0">
              <a:buNone/>
            </a:pPr>
            <a:r>
              <a:rPr lang="en-NL" sz="2400" dirty="0"/>
              <a:t>7.    Anxious / afraid of other people</a:t>
            </a:r>
          </a:p>
          <a:p>
            <a:pPr marL="0" indent="0">
              <a:buNone/>
            </a:pPr>
            <a:r>
              <a:rPr lang="en-NL" sz="2400" dirty="0"/>
              <a:t>8.    Incomprehensable</a:t>
            </a:r>
          </a:p>
          <a:p>
            <a:pPr marL="514350" indent="-514350">
              <a:buAutoNum type="arabicPeriod"/>
            </a:pP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2101780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B39637BE-A916-D375-C713-277AB34C8FDC}"/>
              </a:ext>
            </a:extLst>
          </p:cNvPr>
          <p:cNvSpPr/>
          <p:nvPr/>
        </p:nvSpPr>
        <p:spPr>
          <a:xfrm>
            <a:off x="1236706" y="635411"/>
            <a:ext cx="4572000" cy="41297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distant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CC45DB1-1A17-B3D2-DF89-22138C56532D}"/>
              </a:ext>
            </a:extLst>
          </p:cNvPr>
          <p:cNvSpPr/>
          <p:nvPr/>
        </p:nvSpPr>
        <p:spPr>
          <a:xfrm>
            <a:off x="2260599" y="1607696"/>
            <a:ext cx="2514600" cy="2286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C6B4CC-BC65-44BC-4601-D26001ECE322}"/>
              </a:ext>
            </a:extLst>
          </p:cNvPr>
          <p:cNvSpPr txBox="1"/>
          <p:nvPr/>
        </p:nvSpPr>
        <p:spPr>
          <a:xfrm>
            <a:off x="3083325" y="244334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relaxed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2BAE78-C466-5ABD-8F64-6A82BBDEB4F8}"/>
              </a:ext>
            </a:extLst>
          </p:cNvPr>
          <p:cNvSpPr txBox="1"/>
          <p:nvPr/>
        </p:nvSpPr>
        <p:spPr>
          <a:xfrm>
            <a:off x="3240775" y="4905000"/>
            <a:ext cx="701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tense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3F05764-6D60-BA9C-1A62-D896D61E4131}"/>
              </a:ext>
            </a:extLst>
          </p:cNvPr>
          <p:cNvCxnSpPr>
            <a:cxnSpLocks/>
            <a:stCxn id="5" idx="0"/>
            <a:endCxn id="5" idx="4"/>
          </p:cNvCxnSpPr>
          <p:nvPr/>
        </p:nvCxnSpPr>
        <p:spPr>
          <a:xfrm>
            <a:off x="3522706" y="635411"/>
            <a:ext cx="0" cy="41297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80A08CD-079B-D8AB-F7A8-8AF9F7F8D3B7}"/>
              </a:ext>
            </a:extLst>
          </p:cNvPr>
          <p:cNvCxnSpPr>
            <a:cxnSpLocks/>
            <a:stCxn id="5" idx="2"/>
            <a:endCxn id="5" idx="6"/>
          </p:cNvCxnSpPr>
          <p:nvPr/>
        </p:nvCxnSpPr>
        <p:spPr>
          <a:xfrm>
            <a:off x="1236706" y="2700307"/>
            <a:ext cx="457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26C7BEE-AF1D-2D68-BDEF-03ED81CB1C89}"/>
              </a:ext>
            </a:extLst>
          </p:cNvPr>
          <p:cNvSpPr txBox="1"/>
          <p:nvPr/>
        </p:nvSpPr>
        <p:spPr>
          <a:xfrm rot="5400000">
            <a:off x="5643842" y="2566030"/>
            <a:ext cx="1017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  <a:r>
              <a:rPr lang="en-NL" dirty="0"/>
              <a:t>ssertive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A00533-CF26-0916-629F-5435377A6806}"/>
              </a:ext>
            </a:extLst>
          </p:cNvPr>
          <p:cNvSpPr txBox="1"/>
          <p:nvPr/>
        </p:nvSpPr>
        <p:spPr>
          <a:xfrm rot="16200000">
            <a:off x="-6350" y="2672833"/>
            <a:ext cx="1447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sub-a</a:t>
            </a:r>
            <a:r>
              <a:rPr lang="en-NL" dirty="0"/>
              <a:t>ssertive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8ADB37-08AC-6798-AD31-057A1FA1364D}"/>
              </a:ext>
            </a:extLst>
          </p:cNvPr>
          <p:cNvSpPr txBox="1"/>
          <p:nvPr/>
        </p:nvSpPr>
        <p:spPr>
          <a:xfrm rot="18960147">
            <a:off x="1745215" y="1222546"/>
            <a:ext cx="827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distant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7F5A029-CF60-B8ED-D758-641C1EAB543D}"/>
              </a:ext>
            </a:extLst>
          </p:cNvPr>
          <p:cNvSpPr txBox="1"/>
          <p:nvPr/>
        </p:nvSpPr>
        <p:spPr>
          <a:xfrm rot="2548860">
            <a:off x="4476705" y="1227182"/>
            <a:ext cx="827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distant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B637E0-7614-F610-DDD1-2CC2F57BEFBC}"/>
              </a:ext>
            </a:extLst>
          </p:cNvPr>
          <p:cNvSpPr txBox="1"/>
          <p:nvPr/>
        </p:nvSpPr>
        <p:spPr>
          <a:xfrm rot="13753059">
            <a:off x="1654772" y="3861198"/>
            <a:ext cx="827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distant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C8EFCB-30CE-545E-4B68-04E4818F5602}"/>
              </a:ext>
            </a:extLst>
          </p:cNvPr>
          <p:cNvSpPr txBox="1"/>
          <p:nvPr/>
        </p:nvSpPr>
        <p:spPr>
          <a:xfrm rot="8409998">
            <a:off x="4443241" y="3922936"/>
            <a:ext cx="827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distant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225ECC0-A40B-DEE2-D056-598E20A840AF}"/>
              </a:ext>
            </a:extLst>
          </p:cNvPr>
          <p:cNvSpPr txBox="1"/>
          <p:nvPr/>
        </p:nvSpPr>
        <p:spPr>
          <a:xfrm rot="2548860">
            <a:off x="3911470" y="1874813"/>
            <a:ext cx="722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warm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7096AC-6AB1-B99C-E1DE-72F445E91240}"/>
              </a:ext>
            </a:extLst>
          </p:cNvPr>
          <p:cNvSpPr txBox="1"/>
          <p:nvPr/>
        </p:nvSpPr>
        <p:spPr>
          <a:xfrm rot="18960147">
            <a:off x="2443205" y="1899035"/>
            <a:ext cx="722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warm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06B388-85F8-8517-F38B-7F38CE4D20B6}"/>
              </a:ext>
            </a:extLst>
          </p:cNvPr>
          <p:cNvSpPr txBox="1"/>
          <p:nvPr/>
        </p:nvSpPr>
        <p:spPr>
          <a:xfrm rot="13622859">
            <a:off x="2405857" y="3227608"/>
            <a:ext cx="722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warm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587BC06-EBE9-CBB6-0D2D-1FBED9CCB696}"/>
              </a:ext>
            </a:extLst>
          </p:cNvPr>
          <p:cNvSpPr txBox="1"/>
          <p:nvPr/>
        </p:nvSpPr>
        <p:spPr>
          <a:xfrm rot="8302444">
            <a:off x="3901780" y="3227607"/>
            <a:ext cx="722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warm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F695DC-3EC3-F961-C52C-4EAED0111CCB}"/>
              </a:ext>
            </a:extLst>
          </p:cNvPr>
          <p:cNvSpPr txBox="1"/>
          <p:nvPr/>
        </p:nvSpPr>
        <p:spPr>
          <a:xfrm rot="18783272">
            <a:off x="1522945" y="1532568"/>
            <a:ext cx="1950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 dirty="0"/>
              <a:t>incomprehensable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73F3BA1-1484-93DA-8424-AB187013EEB3}"/>
              </a:ext>
            </a:extLst>
          </p:cNvPr>
          <p:cNvSpPr txBox="1"/>
          <p:nvPr/>
        </p:nvSpPr>
        <p:spPr>
          <a:xfrm rot="8304392">
            <a:off x="4086943" y="3596715"/>
            <a:ext cx="1207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 dirty="0"/>
              <a:t>controlling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5CC001D-1F9C-1481-CC59-7CA6E04BA9B4}"/>
              </a:ext>
            </a:extLst>
          </p:cNvPr>
          <p:cNvSpPr txBox="1"/>
          <p:nvPr/>
        </p:nvSpPr>
        <p:spPr>
          <a:xfrm rot="2618232">
            <a:off x="4341911" y="1604180"/>
            <a:ext cx="582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 dirty="0"/>
              <a:t>cool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19D4B8-ABAB-572F-23AA-5AB16B44BCEB}"/>
              </a:ext>
            </a:extLst>
          </p:cNvPr>
          <p:cNvSpPr txBox="1"/>
          <p:nvPr/>
        </p:nvSpPr>
        <p:spPr>
          <a:xfrm rot="13756563">
            <a:off x="1867985" y="3562298"/>
            <a:ext cx="919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 dirty="0"/>
              <a:t>anxious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5AE0F4B-D7DD-83F9-3026-F828CBFA58C7}"/>
              </a:ext>
            </a:extLst>
          </p:cNvPr>
          <p:cNvSpPr txBox="1"/>
          <p:nvPr/>
        </p:nvSpPr>
        <p:spPr>
          <a:xfrm>
            <a:off x="2569457" y="2320103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 dirty="0"/>
              <a:t>friendly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0382952-72F2-961F-2578-8456CB7EAF98}"/>
              </a:ext>
            </a:extLst>
          </p:cNvPr>
          <p:cNvSpPr txBox="1"/>
          <p:nvPr/>
        </p:nvSpPr>
        <p:spPr>
          <a:xfrm>
            <a:off x="3582229" y="2301669"/>
            <a:ext cx="1053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 dirty="0"/>
              <a:t>extravert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E425B26-5501-F2FD-B78C-B4C88877B8E2}"/>
              </a:ext>
            </a:extLst>
          </p:cNvPr>
          <p:cNvSpPr txBox="1"/>
          <p:nvPr/>
        </p:nvSpPr>
        <p:spPr>
          <a:xfrm>
            <a:off x="3575747" y="2706069"/>
            <a:ext cx="964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 dirty="0"/>
              <a:t>hesitant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A3691A8-24E7-6779-5604-F9498F4EAF58}"/>
              </a:ext>
            </a:extLst>
          </p:cNvPr>
          <p:cNvSpPr txBox="1"/>
          <p:nvPr/>
        </p:nvSpPr>
        <p:spPr>
          <a:xfrm>
            <a:off x="2582547" y="2706069"/>
            <a:ext cx="962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 dirty="0"/>
              <a:t>strained</a:t>
            </a:r>
          </a:p>
        </p:txBody>
      </p:sp>
    </p:spTree>
    <p:extLst>
      <p:ext uri="{BB962C8B-B14F-4D97-AF65-F5344CB8AC3E}">
        <p14:creationId xmlns:p14="http://schemas.microsoft.com/office/powerpoint/2010/main" val="185098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5" grpId="0"/>
      <p:bldP spid="36" grpId="0"/>
      <p:bldP spid="39" grpId="0"/>
      <p:bldP spid="40" grpId="0"/>
      <p:bldP spid="41" grpId="0"/>
      <p:bldP spid="4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CECBD-E4F0-9D39-98A6-F283D859A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Be aware!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5A230-C604-1C7E-DE72-9F97DDDFE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dirty="0"/>
              <a:t>All have their strengths and weaknesses</a:t>
            </a:r>
          </a:p>
          <a:p>
            <a:r>
              <a:rPr lang="en-NL" dirty="0"/>
              <a:t>Offman: strenghts, weaknesses, allergy and challenge</a:t>
            </a:r>
          </a:p>
        </p:txBody>
      </p:sp>
      <p:pic>
        <p:nvPicPr>
          <p:cNvPr id="6" name="Picture 5" descr="A red diagram with white arrows and words&#10;&#10;Description automatically generated">
            <a:extLst>
              <a:ext uri="{FF2B5EF4-FFF2-40B4-BE49-F238E27FC236}">
                <a16:creationId xmlns:a16="http://schemas.microsoft.com/office/drawing/2014/main" id="{5F13A467-E09E-59AD-2670-81462A22A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0" y="3098799"/>
            <a:ext cx="2207271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946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D945B-5C5A-FC19-A219-72981A0B3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1. Hesitant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7AF58-2167-01B6-9390-C8C2D6CED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" y="1219200"/>
            <a:ext cx="6812280" cy="3520193"/>
          </a:xfrm>
        </p:spPr>
        <p:txBody>
          <a:bodyPr/>
          <a:lstStyle/>
          <a:p>
            <a:r>
              <a:rPr lang="en-NL" dirty="0"/>
              <a:t>Warm</a:t>
            </a:r>
          </a:p>
          <a:p>
            <a:r>
              <a:rPr lang="en-NL" dirty="0"/>
              <a:t>Assertive</a:t>
            </a:r>
          </a:p>
          <a:p>
            <a:r>
              <a:rPr lang="en-NL" dirty="0"/>
              <a:t>Tense</a:t>
            </a:r>
          </a:p>
          <a:p>
            <a:pPr marL="0" indent="0">
              <a:buNone/>
            </a:pPr>
            <a:r>
              <a:rPr lang="en-GB" dirty="0"/>
              <a:t>Y</a:t>
            </a:r>
            <a:r>
              <a:rPr lang="en-NL" dirty="0"/>
              <a:t>our pitfalls:</a:t>
            </a:r>
          </a:p>
          <a:p>
            <a:pPr marL="0" indent="0">
              <a:buNone/>
            </a:pPr>
            <a:r>
              <a:rPr lang="en-NL" dirty="0"/>
              <a:t>Insecure, worried about what others think, bossy, ‘musturbation’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7C4D5BB-CFEB-EB40-ED03-9FB26D617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1827292"/>
            <a:ext cx="1720850" cy="137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F508B1-E4B9-33C2-F8C6-ABE225E2C499}"/>
              </a:ext>
            </a:extLst>
          </p:cNvPr>
          <p:cNvSpPr txBox="1"/>
          <p:nvPr/>
        </p:nvSpPr>
        <p:spPr>
          <a:xfrm>
            <a:off x="4927600" y="2819400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8%            3%</a:t>
            </a:r>
          </a:p>
        </p:txBody>
      </p:sp>
    </p:spTree>
    <p:extLst>
      <p:ext uri="{BB962C8B-B14F-4D97-AF65-F5344CB8AC3E}">
        <p14:creationId xmlns:p14="http://schemas.microsoft.com/office/powerpoint/2010/main" val="2198265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8D963-F5B2-11E6-1851-7B4994480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Hesitant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C636C-E999-C66F-FBD5-B1C5C9483C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000" y="1219200"/>
            <a:ext cx="6812280" cy="3505200"/>
          </a:xfrm>
        </p:spPr>
        <p:txBody>
          <a:bodyPr/>
          <a:lstStyle/>
          <a:p>
            <a:r>
              <a:rPr lang="en-NL" dirty="0"/>
              <a:t>Forget that everyone should like you.</a:t>
            </a:r>
          </a:p>
          <a:p>
            <a:r>
              <a:rPr lang="en-NL" dirty="0"/>
              <a:t>Become more indifferent for criticism.</a:t>
            </a:r>
          </a:p>
          <a:p>
            <a:r>
              <a:rPr lang="en-NL" dirty="0"/>
              <a:t>Distract yourself. </a:t>
            </a:r>
          </a:p>
          <a:p>
            <a:r>
              <a:rPr lang="en-NL" dirty="0"/>
              <a:t>Focus on the other.</a:t>
            </a:r>
          </a:p>
          <a:p>
            <a:r>
              <a:rPr lang="en-NL" dirty="0"/>
              <a:t>Learn from the </a:t>
            </a:r>
          </a:p>
          <a:p>
            <a:pPr marL="0" indent="0">
              <a:buNone/>
            </a:pPr>
            <a:r>
              <a:rPr lang="en-NL" dirty="0"/>
              <a:t>    indifferent people.</a:t>
            </a:r>
          </a:p>
          <a:p>
            <a:endParaRPr lang="en-NL" dirty="0"/>
          </a:p>
        </p:txBody>
      </p:sp>
      <p:pic>
        <p:nvPicPr>
          <p:cNvPr id="6146" name="Picture 2" descr="Hoe te communiceren met hen die hevig twijfelend zijn aan zichzelf | BSIEC">
            <a:extLst>
              <a:ext uri="{FF2B5EF4-FFF2-40B4-BE49-F238E27FC236}">
                <a16:creationId xmlns:a16="http://schemas.microsoft.com/office/drawing/2014/main" id="{937FEE1B-F7FC-B21F-5DF3-00830BA26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946" y="2852418"/>
            <a:ext cx="3702254" cy="247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7976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36B4E588-8299-55A7-3691-5D9482B15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1827292"/>
            <a:ext cx="1720850" cy="137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BE47BE-F460-9745-86E1-BE747563E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Extravert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21E0D-DBE1-E143-916F-DC1B7304B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Warm</a:t>
            </a:r>
          </a:p>
          <a:p>
            <a:r>
              <a:rPr lang="en-US" dirty="0"/>
              <a:t>Assertive</a:t>
            </a:r>
          </a:p>
          <a:p>
            <a:r>
              <a:rPr lang="en-US" dirty="0"/>
              <a:t>Relaxed</a:t>
            </a:r>
          </a:p>
          <a:p>
            <a:pPr marL="0" indent="0">
              <a:buNone/>
            </a:pPr>
            <a:r>
              <a:rPr lang="en-US" dirty="0"/>
              <a:t>Your pitfalls:</a:t>
            </a:r>
          </a:p>
          <a:p>
            <a:pPr marL="0" indent="0">
              <a:buNone/>
            </a:pPr>
            <a:r>
              <a:rPr lang="en-US" dirty="0"/>
              <a:t>Talk too much, arrogance, bossy, pushy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1F82B8-9F5C-538E-E7A7-82B2AF5E9541}"/>
              </a:ext>
            </a:extLst>
          </p:cNvPr>
          <p:cNvSpPr txBox="1"/>
          <p:nvPr/>
        </p:nvSpPr>
        <p:spPr>
          <a:xfrm>
            <a:off x="4927600" y="2819400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23%       20%</a:t>
            </a:r>
          </a:p>
        </p:txBody>
      </p:sp>
    </p:spTree>
    <p:extLst>
      <p:ext uri="{BB962C8B-B14F-4D97-AF65-F5344CB8AC3E}">
        <p14:creationId xmlns:p14="http://schemas.microsoft.com/office/powerpoint/2010/main" val="327531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42FFC-2E4C-4BE2-B55F-EB73604E2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Extravert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0BC0A-6239-4006-7D84-F7E0233D0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084" y="1219200"/>
            <a:ext cx="5858195" cy="2005100"/>
          </a:xfrm>
        </p:spPr>
        <p:txBody>
          <a:bodyPr/>
          <a:lstStyle/>
          <a:p>
            <a:r>
              <a:rPr lang="en-NL" dirty="0"/>
              <a:t>Look well, how the other reacts to all that you are saying.</a:t>
            </a:r>
          </a:p>
          <a:p>
            <a:r>
              <a:rPr lang="en-NL" dirty="0"/>
              <a:t>Listen.</a:t>
            </a:r>
          </a:p>
          <a:p>
            <a:r>
              <a:rPr lang="en-NL" dirty="0"/>
              <a:t>Count to ten.</a:t>
            </a:r>
          </a:p>
          <a:p>
            <a:r>
              <a:rPr lang="en-NL" dirty="0"/>
              <a:t>Learn from </a:t>
            </a:r>
          </a:p>
          <a:p>
            <a:pPr marL="0" indent="0">
              <a:buNone/>
            </a:pPr>
            <a:r>
              <a:rPr lang="en-NL" dirty="0"/>
              <a:t>    passive, insecure</a:t>
            </a:r>
          </a:p>
          <a:p>
            <a:pPr marL="0" indent="0">
              <a:buNone/>
            </a:pPr>
            <a:r>
              <a:rPr lang="en-NL" dirty="0"/>
              <a:t>    people.</a:t>
            </a:r>
          </a:p>
        </p:txBody>
      </p:sp>
      <p:pic>
        <p:nvPicPr>
          <p:cNvPr id="7172" name="Picture 4" descr="What Is an Extrovert? Signs, Traits And More – Forbes Health">
            <a:extLst>
              <a:ext uri="{FF2B5EF4-FFF2-40B4-BE49-F238E27FC236}">
                <a16:creationId xmlns:a16="http://schemas.microsoft.com/office/drawing/2014/main" id="{FB0311D1-114A-0805-BCAA-490BC1F3E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257" y="3328899"/>
            <a:ext cx="3564623" cy="200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7352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38A70A5D-BD2E-B882-A6FA-3B9E8AEC0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1443351"/>
            <a:ext cx="1720850" cy="137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289956-CE4C-C982-15C4-1B2EC6C2E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3. Controlling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FD526-1FAB-B7C4-C10B-80D001BCE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dirty="0"/>
              <a:t>Distant</a:t>
            </a:r>
          </a:p>
          <a:p>
            <a:r>
              <a:rPr lang="en-NL" dirty="0"/>
              <a:t>Assertive</a:t>
            </a:r>
          </a:p>
          <a:p>
            <a:r>
              <a:rPr lang="en-NL" dirty="0"/>
              <a:t>Tense</a:t>
            </a:r>
          </a:p>
          <a:p>
            <a:pPr marL="0" indent="0">
              <a:buNone/>
            </a:pPr>
            <a:r>
              <a:rPr lang="en-NL" dirty="0"/>
              <a:t>Your pitfalls: being cold, too demanding, little attention to emotions</a:t>
            </a:r>
          </a:p>
          <a:p>
            <a:pPr marL="0" indent="0">
              <a:buNone/>
            </a:pPr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DD1549-8B04-9AFE-1B88-7DD240D468D1}"/>
              </a:ext>
            </a:extLst>
          </p:cNvPr>
          <p:cNvSpPr txBox="1"/>
          <p:nvPr/>
        </p:nvSpPr>
        <p:spPr>
          <a:xfrm>
            <a:off x="4927600" y="2363708"/>
            <a:ext cx="1277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6%          9%</a:t>
            </a:r>
          </a:p>
        </p:txBody>
      </p:sp>
    </p:spTree>
    <p:extLst>
      <p:ext uri="{BB962C8B-B14F-4D97-AF65-F5344CB8AC3E}">
        <p14:creationId xmlns:p14="http://schemas.microsoft.com/office/powerpoint/2010/main" val="3749379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6" y="-20596"/>
            <a:ext cx="1688341" cy="2523305"/>
          </a:xfrm>
          <a:prstGeom prst="rect">
            <a:avLst/>
          </a:prstGeom>
        </p:spPr>
      </p:pic>
      <p:pic>
        <p:nvPicPr>
          <p:cNvPr id="6" name="Afbeelding 1">
            <a:extLst>
              <a:ext uri="{FF2B5EF4-FFF2-40B4-BE49-F238E27FC236}">
                <a16:creationId xmlns:a16="http://schemas.microsoft.com/office/drawing/2014/main" id="{4A90C811-B4BD-6201-07C0-5B4C7AA702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595" y="-20596"/>
            <a:ext cx="1556759" cy="2382795"/>
          </a:xfrm>
          <a:prstGeom prst="rect">
            <a:avLst/>
          </a:prstGeom>
        </p:spPr>
      </p:pic>
      <p:pic>
        <p:nvPicPr>
          <p:cNvPr id="7" name="Afbeelding 3">
            <a:extLst>
              <a:ext uri="{FF2B5EF4-FFF2-40B4-BE49-F238E27FC236}">
                <a16:creationId xmlns:a16="http://schemas.microsoft.com/office/drawing/2014/main" id="{66062666-0E3F-88B6-B415-8C7416CD1D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354" y="1"/>
            <a:ext cx="1558835" cy="2523306"/>
          </a:xfrm>
          <a:prstGeom prst="rect">
            <a:avLst/>
          </a:prstGeom>
        </p:spPr>
      </p:pic>
      <p:pic>
        <p:nvPicPr>
          <p:cNvPr id="8" name="Afbeelding 3">
            <a:extLst>
              <a:ext uri="{FF2B5EF4-FFF2-40B4-BE49-F238E27FC236}">
                <a16:creationId xmlns:a16="http://schemas.microsoft.com/office/drawing/2014/main" id="{534162FC-BF51-7C13-4CC6-1905A4DBE4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113" y="0"/>
            <a:ext cx="1636602" cy="1373191"/>
          </a:xfrm>
          <a:prstGeom prst="rect">
            <a:avLst/>
          </a:prstGeom>
        </p:spPr>
      </p:pic>
      <p:pic>
        <p:nvPicPr>
          <p:cNvPr id="9" name="Afbeelding 4">
            <a:extLst>
              <a:ext uri="{FF2B5EF4-FFF2-40B4-BE49-F238E27FC236}">
                <a16:creationId xmlns:a16="http://schemas.microsoft.com/office/drawing/2014/main" id="{ED8BBED6-D317-6CF8-739F-0319D709C8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113" y="1369071"/>
            <a:ext cx="1636602" cy="11562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64BE97-2301-24A8-69B4-B6F0859B32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070" y="2059"/>
            <a:ext cx="1256130" cy="2523307"/>
          </a:xfrm>
          <a:prstGeom prst="rect">
            <a:avLst/>
          </a:prstGeom>
        </p:spPr>
      </p:pic>
      <p:pic>
        <p:nvPicPr>
          <p:cNvPr id="11" name="Picture 10" descr="A group of children sitting at a table eating&#10;&#10;Description automatically generated with medium confidence">
            <a:extLst>
              <a:ext uri="{FF2B5EF4-FFF2-40B4-BE49-F238E27FC236}">
                <a16:creationId xmlns:a16="http://schemas.microsoft.com/office/drawing/2014/main" id="{E646B3CE-5236-895C-87CA-FB98496DAA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2709"/>
            <a:ext cx="1876543" cy="1407407"/>
          </a:xfrm>
          <a:prstGeom prst="rect">
            <a:avLst/>
          </a:prstGeom>
        </p:spPr>
      </p:pic>
      <p:pic>
        <p:nvPicPr>
          <p:cNvPr id="12" name="Afbeelding 5">
            <a:extLst>
              <a:ext uri="{FF2B5EF4-FFF2-40B4-BE49-F238E27FC236}">
                <a16:creationId xmlns:a16="http://schemas.microsoft.com/office/drawing/2014/main" id="{DF545409-0478-C244-1592-D8B584857F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543" y="2502708"/>
            <a:ext cx="2252817" cy="1407407"/>
          </a:xfrm>
          <a:prstGeom prst="rect">
            <a:avLst/>
          </a:prstGeom>
        </p:spPr>
      </p:pic>
      <p:pic>
        <p:nvPicPr>
          <p:cNvPr id="13" name="Picture 2" descr="D:\Prive\FOTOS\FOTOBOEKJE\fotos 2004\Dsc00002f.jpg">
            <a:extLst>
              <a:ext uri="{FF2B5EF4-FFF2-40B4-BE49-F238E27FC236}">
                <a16:creationId xmlns:a16="http://schemas.microsoft.com/office/drawing/2014/main" id="{49D26EB1-3579-7398-F4F7-BEF3CA9BB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360" y="2523308"/>
            <a:ext cx="1179240" cy="142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Afbeelding 7" descr="IMG_1956.JPG">
            <a:extLst>
              <a:ext uri="{FF2B5EF4-FFF2-40B4-BE49-F238E27FC236}">
                <a16:creationId xmlns:a16="http://schemas.microsoft.com/office/drawing/2014/main" id="{0DE2A3FE-2F7A-075B-CA18-EC8C14937A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01" y="2502708"/>
            <a:ext cx="2272074" cy="2829233"/>
          </a:xfrm>
          <a:prstGeom prst="rect">
            <a:avLst/>
          </a:prstGeom>
        </p:spPr>
      </p:pic>
      <p:pic>
        <p:nvPicPr>
          <p:cNvPr id="16" name="Picture 2" descr="D:\Prive\FOTOS\fotorpmmarathon.jpg">
            <a:extLst>
              <a:ext uri="{FF2B5EF4-FFF2-40B4-BE49-F238E27FC236}">
                <a16:creationId xmlns:a16="http://schemas.microsoft.com/office/drawing/2014/main" id="{C9D45115-3B1A-C33D-6BB7-E8DAD9248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6" y="3890318"/>
            <a:ext cx="2252817" cy="144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Van Kemenade ACT">
            <a:extLst>
              <a:ext uri="{FF2B5EF4-FFF2-40B4-BE49-F238E27FC236}">
                <a16:creationId xmlns:a16="http://schemas.microsoft.com/office/drawing/2014/main" id="{E278A22A-42B0-BB40-6660-3A87765FD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071" y="3910115"/>
            <a:ext cx="1690351" cy="142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ea, sun and a fresh glass of Bordeaux Rosé..the good life! | Official  website Bordeaux.com">
            <a:extLst>
              <a:ext uri="{FF2B5EF4-FFF2-40B4-BE49-F238E27FC236}">
                <a16:creationId xmlns:a16="http://schemas.microsoft.com/office/drawing/2014/main" id="{96A0E078-2652-A75F-AEF6-9074BA25A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422" y="3910115"/>
            <a:ext cx="1368177" cy="140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5712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EF69D-DC58-3A68-8356-9E07D9402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Controlling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06563-E509-96BC-1688-C7FCA3E10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460" y="861430"/>
            <a:ext cx="6530340" cy="1760097"/>
          </a:xfrm>
        </p:spPr>
        <p:txBody>
          <a:bodyPr/>
          <a:lstStyle/>
          <a:p>
            <a:r>
              <a:rPr lang="en-NL" dirty="0"/>
              <a:t>Let go</a:t>
            </a:r>
          </a:p>
          <a:p>
            <a:r>
              <a:rPr lang="en-NL" dirty="0"/>
              <a:t>Accept that things can go wrong and people incl. you make mistakes.</a:t>
            </a:r>
          </a:p>
          <a:p>
            <a:r>
              <a:rPr lang="en-NL" dirty="0"/>
              <a:t>Ask for help.</a:t>
            </a:r>
          </a:p>
          <a:p>
            <a:r>
              <a:rPr lang="en-NL" dirty="0"/>
              <a:t>Learn from </a:t>
            </a:r>
          </a:p>
          <a:p>
            <a:pPr marL="0" indent="0">
              <a:buNone/>
            </a:pPr>
            <a:r>
              <a:rPr lang="en-NL" dirty="0"/>
              <a:t>    emotional and </a:t>
            </a:r>
          </a:p>
          <a:p>
            <a:pPr marL="0" indent="0">
              <a:buNone/>
            </a:pPr>
            <a:r>
              <a:rPr lang="en-NL" dirty="0"/>
              <a:t>    sloppy people.</a:t>
            </a:r>
          </a:p>
        </p:txBody>
      </p:sp>
      <p:pic>
        <p:nvPicPr>
          <p:cNvPr id="8194" name="Picture 2" descr="How to Stop Being Controlling in a Relationship">
            <a:extLst>
              <a:ext uri="{FF2B5EF4-FFF2-40B4-BE49-F238E27FC236}">
                <a16:creationId xmlns:a16="http://schemas.microsoft.com/office/drawing/2014/main" id="{C6592A98-503B-C4A8-4C51-8FA9B8FDE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0" y="2849880"/>
            <a:ext cx="3611880" cy="240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8307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2F853-BCF7-32CA-9EFC-607939BBA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4. Cool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D3D6492-E3D7-9D17-3DB8-5CE9829423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1752600"/>
            <a:ext cx="1587500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4AE625-CA14-87AE-5119-9F04817BBEDD}"/>
              </a:ext>
            </a:extLst>
          </p:cNvPr>
          <p:cNvSpPr txBox="1"/>
          <p:nvPr/>
        </p:nvSpPr>
        <p:spPr>
          <a:xfrm>
            <a:off x="4853793" y="2653268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10%      23%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E5A72A8-AD39-AC10-D320-A3BAEF5C5C64}"/>
              </a:ext>
            </a:extLst>
          </p:cNvPr>
          <p:cNvSpPr txBox="1">
            <a:spLocks/>
          </p:cNvSpPr>
          <p:nvPr/>
        </p:nvSpPr>
        <p:spPr>
          <a:xfrm>
            <a:off x="378460" y="1569720"/>
            <a:ext cx="6812280" cy="3520193"/>
          </a:xfrm>
          <a:prstGeom prst="rect">
            <a:avLst/>
          </a:prstGeom>
        </p:spPr>
        <p:txBody>
          <a:bodyPr lIns="73728" tIns="36864" rIns="73728" bIns="36864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L" dirty="0"/>
              <a:t>Distant</a:t>
            </a:r>
          </a:p>
          <a:p>
            <a:r>
              <a:rPr lang="en-NL" dirty="0"/>
              <a:t>Assertive</a:t>
            </a:r>
          </a:p>
          <a:p>
            <a:r>
              <a:rPr lang="en-NL" dirty="0"/>
              <a:t>Relaxed</a:t>
            </a:r>
          </a:p>
          <a:p>
            <a:pPr marL="0" indent="0">
              <a:buFont typeface="Arial" pitchFamily="34" charset="0"/>
              <a:buNone/>
            </a:pPr>
            <a:r>
              <a:rPr lang="en-NL" dirty="0"/>
              <a:t>Your pitfalls: being cold, individualism, little attention to emotions</a:t>
            </a:r>
          </a:p>
          <a:p>
            <a:pPr marL="0" indent="0">
              <a:buFont typeface="Arial" pitchFamily="34" charset="0"/>
              <a:buNone/>
            </a:pP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3061133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1ACD3-F542-6055-6774-625906D40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Cool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48DAD-A409-037E-E0D2-3D92F76EB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300" y="1178733"/>
            <a:ext cx="7086600" cy="1488267"/>
          </a:xfrm>
        </p:spPr>
        <p:txBody>
          <a:bodyPr/>
          <a:lstStyle/>
          <a:p>
            <a:r>
              <a:rPr lang="en-NL" dirty="0"/>
              <a:t>Get in contact with your feelings.</a:t>
            </a:r>
          </a:p>
          <a:p>
            <a:r>
              <a:rPr lang="en-NL" dirty="0"/>
              <a:t>Make time for people.</a:t>
            </a:r>
          </a:p>
          <a:p>
            <a:r>
              <a:rPr lang="en-NL" dirty="0"/>
              <a:t>Give compliments</a:t>
            </a:r>
          </a:p>
          <a:p>
            <a:r>
              <a:rPr lang="en-NL" dirty="0"/>
              <a:t>Learn from </a:t>
            </a:r>
          </a:p>
          <a:p>
            <a:pPr marL="0" indent="0">
              <a:buNone/>
            </a:pPr>
            <a:r>
              <a:rPr lang="en-NL" dirty="0"/>
              <a:t>    the drama </a:t>
            </a:r>
          </a:p>
          <a:p>
            <a:pPr marL="0" indent="0">
              <a:buNone/>
            </a:pPr>
            <a:r>
              <a:rPr lang="en-NL" dirty="0"/>
              <a:t>    queens.</a:t>
            </a:r>
          </a:p>
        </p:txBody>
      </p:sp>
      <p:pic>
        <p:nvPicPr>
          <p:cNvPr id="9218" name="Picture 2" descr="18 Signs Of A Cold-Hearted Person - Insight state">
            <a:extLst>
              <a:ext uri="{FF2B5EF4-FFF2-40B4-BE49-F238E27FC236}">
                <a16:creationId xmlns:a16="http://schemas.microsoft.com/office/drawing/2014/main" id="{0F2082CA-051E-A90F-B0DD-3DF06EFF2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2916697"/>
            <a:ext cx="3708400" cy="2417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3614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2F853-BCF7-32CA-9EFC-607939BBA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5. Strained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D3D6492-E3D7-9D17-3DB8-5CE9829423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1752600"/>
            <a:ext cx="1587500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4AE625-CA14-87AE-5119-9F04817BBEDD}"/>
              </a:ext>
            </a:extLst>
          </p:cNvPr>
          <p:cNvSpPr txBox="1"/>
          <p:nvPr/>
        </p:nvSpPr>
        <p:spPr>
          <a:xfrm>
            <a:off x="4853793" y="265326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16%       6%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E5A72A8-AD39-AC10-D320-A3BAEF5C5C64}"/>
              </a:ext>
            </a:extLst>
          </p:cNvPr>
          <p:cNvSpPr txBox="1">
            <a:spLocks/>
          </p:cNvSpPr>
          <p:nvPr/>
        </p:nvSpPr>
        <p:spPr>
          <a:xfrm>
            <a:off x="508000" y="1752600"/>
            <a:ext cx="6812280" cy="3520193"/>
          </a:xfrm>
          <a:prstGeom prst="rect">
            <a:avLst/>
          </a:prstGeom>
        </p:spPr>
        <p:txBody>
          <a:bodyPr lIns="73728" tIns="36864" rIns="73728" bIns="36864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L" dirty="0"/>
              <a:t>Distant</a:t>
            </a:r>
          </a:p>
          <a:p>
            <a:r>
              <a:rPr lang="en-NL" dirty="0"/>
              <a:t>Sub-assertive</a:t>
            </a:r>
          </a:p>
          <a:p>
            <a:r>
              <a:rPr lang="en-NL" dirty="0"/>
              <a:t>Tense</a:t>
            </a:r>
          </a:p>
          <a:p>
            <a:pPr marL="0" indent="0">
              <a:buFont typeface="Arial" pitchFamily="34" charset="0"/>
              <a:buNone/>
            </a:pPr>
            <a:r>
              <a:rPr lang="en-NL" dirty="0"/>
              <a:t>Your pitfalls: disregard yourself, stressed, too self critical</a:t>
            </a:r>
          </a:p>
          <a:p>
            <a:pPr marL="0" indent="0">
              <a:buFont typeface="Arial" pitchFamily="34" charset="0"/>
              <a:buNone/>
            </a:pP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0594997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34818-A5EF-7F8D-AD65-CAD88DE41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Strained challenges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A89A089-E323-C339-A851-EDE7AB46D1EB}"/>
              </a:ext>
            </a:extLst>
          </p:cNvPr>
          <p:cNvSpPr txBox="1">
            <a:spLocks/>
          </p:cNvSpPr>
          <p:nvPr/>
        </p:nvSpPr>
        <p:spPr>
          <a:xfrm>
            <a:off x="241300" y="1255262"/>
            <a:ext cx="7086600" cy="1411738"/>
          </a:xfrm>
          <a:prstGeom prst="rect">
            <a:avLst/>
          </a:prstGeom>
        </p:spPr>
        <p:txBody>
          <a:bodyPr lIns="73728" tIns="36864" rIns="73728" bIns="36864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L" dirty="0"/>
              <a:t>Become more gentle towards yourself.</a:t>
            </a:r>
          </a:p>
          <a:p>
            <a:r>
              <a:rPr lang="en-NL" dirty="0"/>
              <a:t>Look at what goes well.</a:t>
            </a:r>
          </a:p>
          <a:p>
            <a:r>
              <a:rPr lang="en-NL" dirty="0"/>
              <a:t>Take a dare.</a:t>
            </a:r>
          </a:p>
          <a:p>
            <a:r>
              <a:rPr lang="en-NL" dirty="0"/>
              <a:t>Learn from </a:t>
            </a:r>
          </a:p>
          <a:p>
            <a:pPr marL="0" indent="0">
              <a:buFont typeface="Arial" pitchFamily="34" charset="0"/>
              <a:buNone/>
            </a:pPr>
            <a:r>
              <a:rPr lang="en-NL" dirty="0"/>
              <a:t>    the egoist and </a:t>
            </a:r>
          </a:p>
          <a:p>
            <a:pPr marL="0" indent="0">
              <a:buFont typeface="Arial" pitchFamily="34" charset="0"/>
              <a:buNone/>
            </a:pPr>
            <a:r>
              <a:rPr lang="en-NL" dirty="0"/>
              <a:t>    the indifferent.</a:t>
            </a:r>
          </a:p>
        </p:txBody>
      </p:sp>
      <p:pic>
        <p:nvPicPr>
          <p:cNvPr id="11266" name="Picture 2" descr="Neurotic behavior, Symptoms &amp; Best Treatment Options - MEDvidi">
            <a:extLst>
              <a:ext uri="{FF2B5EF4-FFF2-40B4-BE49-F238E27FC236}">
                <a16:creationId xmlns:a16="http://schemas.microsoft.com/office/drawing/2014/main" id="{146E98CD-2F90-53C4-77B2-AB7E9A1CF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0" y="3276600"/>
            <a:ext cx="3821457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6043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14CE6-2768-B73A-BEB9-80E664F21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6. Friendly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38BCD-8A2D-34EE-B634-855214360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460" y="1371600"/>
            <a:ext cx="6812280" cy="3520193"/>
          </a:xfrm>
        </p:spPr>
        <p:txBody>
          <a:bodyPr/>
          <a:lstStyle/>
          <a:p>
            <a:r>
              <a:rPr lang="en-NL" dirty="0"/>
              <a:t>Warm</a:t>
            </a:r>
          </a:p>
          <a:p>
            <a:r>
              <a:rPr lang="en-NL" dirty="0"/>
              <a:t>Sub-assertive</a:t>
            </a:r>
          </a:p>
          <a:p>
            <a:r>
              <a:rPr lang="en-NL" dirty="0"/>
              <a:t>Relaxed</a:t>
            </a:r>
          </a:p>
          <a:p>
            <a:pPr marL="0" indent="0">
              <a:buNone/>
            </a:pPr>
            <a:r>
              <a:rPr lang="en-NL" dirty="0"/>
              <a:t>Your pitfalls: disregard yourself, don;’t strand up for yourself, patronising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96093DF-0901-F500-CD70-9F5354B6B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862" y="1555111"/>
            <a:ext cx="1587500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88BE8B-4777-7E64-717C-F39A09482E1B}"/>
              </a:ext>
            </a:extLst>
          </p:cNvPr>
          <p:cNvSpPr txBox="1"/>
          <p:nvPr/>
        </p:nvSpPr>
        <p:spPr>
          <a:xfrm>
            <a:off x="4918003" y="2460859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9%       8%</a:t>
            </a:r>
          </a:p>
        </p:txBody>
      </p:sp>
    </p:spTree>
    <p:extLst>
      <p:ext uri="{BB962C8B-B14F-4D97-AF65-F5344CB8AC3E}">
        <p14:creationId xmlns:p14="http://schemas.microsoft.com/office/powerpoint/2010/main" val="6903163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34818-A5EF-7F8D-AD65-CAD88DE41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Friendly challenges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A89A089-E323-C339-A851-EDE7AB46D1EB}"/>
              </a:ext>
            </a:extLst>
          </p:cNvPr>
          <p:cNvSpPr txBox="1">
            <a:spLocks/>
          </p:cNvSpPr>
          <p:nvPr/>
        </p:nvSpPr>
        <p:spPr>
          <a:xfrm>
            <a:off x="482600" y="1143000"/>
            <a:ext cx="7086600" cy="1411738"/>
          </a:xfrm>
          <a:prstGeom prst="rect">
            <a:avLst/>
          </a:prstGeom>
        </p:spPr>
        <p:txBody>
          <a:bodyPr lIns="73728" tIns="36864" rIns="73728" bIns="36864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L" dirty="0"/>
              <a:t>Learn to say no.</a:t>
            </a:r>
          </a:p>
          <a:p>
            <a:r>
              <a:rPr lang="en-NL" dirty="0"/>
              <a:t>Do it together.</a:t>
            </a:r>
          </a:p>
          <a:p>
            <a:r>
              <a:rPr lang="en-NL" dirty="0"/>
              <a:t>Take.</a:t>
            </a:r>
          </a:p>
          <a:p>
            <a:r>
              <a:rPr lang="en-NL" dirty="0"/>
              <a:t>Learn from </a:t>
            </a:r>
          </a:p>
          <a:p>
            <a:pPr marL="0" indent="0">
              <a:buFont typeface="Arial" pitchFamily="34" charset="0"/>
              <a:buNone/>
            </a:pPr>
            <a:r>
              <a:rPr lang="en-NL" dirty="0"/>
              <a:t>    the egoist and </a:t>
            </a:r>
          </a:p>
          <a:p>
            <a:pPr marL="0" indent="0">
              <a:buFont typeface="Arial" pitchFamily="34" charset="0"/>
              <a:buNone/>
            </a:pPr>
            <a:r>
              <a:rPr lang="en-NL" dirty="0"/>
              <a:t>    the indifferent.</a:t>
            </a:r>
          </a:p>
        </p:txBody>
      </p:sp>
      <p:pic>
        <p:nvPicPr>
          <p:cNvPr id="13314" name="Picture 2" descr="10 reasons you should be wary of overly nice people - Hack Spirit">
            <a:extLst>
              <a:ext uri="{FF2B5EF4-FFF2-40B4-BE49-F238E27FC236}">
                <a16:creationId xmlns:a16="http://schemas.microsoft.com/office/drawing/2014/main" id="{BB5783B1-CFCB-8B00-8024-993FC0F4D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0" y="2779263"/>
            <a:ext cx="3632200" cy="255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5714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14CE6-2768-B73A-BEB9-80E664F21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7. Anxious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38BCD-8A2D-34EE-B634-855214360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460" y="1371600"/>
            <a:ext cx="6812280" cy="3520193"/>
          </a:xfrm>
        </p:spPr>
        <p:txBody>
          <a:bodyPr/>
          <a:lstStyle/>
          <a:p>
            <a:r>
              <a:rPr lang="en-NL" dirty="0"/>
              <a:t>Distant</a:t>
            </a:r>
          </a:p>
          <a:p>
            <a:r>
              <a:rPr lang="en-NL" dirty="0"/>
              <a:t>Sub-assertive</a:t>
            </a:r>
          </a:p>
          <a:p>
            <a:r>
              <a:rPr lang="en-NL" dirty="0"/>
              <a:t>Tense</a:t>
            </a:r>
          </a:p>
          <a:p>
            <a:pPr marL="0" indent="0">
              <a:buNone/>
            </a:pPr>
            <a:r>
              <a:rPr lang="en-NL" dirty="0"/>
              <a:t>Your pitfalls: high demands to yourself, low self esteem, dependent position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420FF30-BC8B-C47A-0AD6-1E7541AA4083}"/>
              </a:ext>
            </a:extLst>
          </p:cNvPr>
          <p:cNvGraphicFramePr>
            <a:graphicFrameLocks noGrp="1"/>
          </p:cNvGraphicFramePr>
          <p:nvPr/>
        </p:nvGraphicFramePr>
        <p:xfrm>
          <a:off x="4165600" y="1828800"/>
          <a:ext cx="217049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0494">
                  <a:extLst>
                    <a:ext uri="{9D8B030D-6E8A-4147-A177-3AD203B41FA5}">
                      <a16:colId xmlns:a16="http://schemas.microsoft.com/office/drawing/2014/main" val="42522935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NL" b="0" dirty="0">
                          <a:solidFill>
                            <a:schemeClr val="tx1"/>
                          </a:solidFill>
                        </a:rPr>
                        <a:t> 20% 18-23 year-olds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07218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0011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34818-A5EF-7F8D-AD65-CAD88DE41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Anxious challenges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A89A089-E323-C339-A851-EDE7AB46D1EB}"/>
              </a:ext>
            </a:extLst>
          </p:cNvPr>
          <p:cNvSpPr txBox="1">
            <a:spLocks/>
          </p:cNvSpPr>
          <p:nvPr/>
        </p:nvSpPr>
        <p:spPr>
          <a:xfrm>
            <a:off x="378460" y="1102607"/>
            <a:ext cx="6692900" cy="484420"/>
          </a:xfrm>
          <a:prstGeom prst="rect">
            <a:avLst/>
          </a:prstGeom>
        </p:spPr>
        <p:txBody>
          <a:bodyPr lIns="73728" tIns="36864" rIns="73728" bIns="36864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L" dirty="0"/>
              <a:t>Dare and ask for help.</a:t>
            </a:r>
          </a:p>
          <a:p>
            <a:r>
              <a:rPr lang="en-NL" dirty="0"/>
              <a:t>Talk, speak out.</a:t>
            </a:r>
          </a:p>
          <a:p>
            <a:r>
              <a:rPr lang="en-NL" dirty="0"/>
              <a:t>Work on your self-confidence.</a:t>
            </a:r>
          </a:p>
          <a:p>
            <a:r>
              <a:rPr lang="en-NL" dirty="0"/>
              <a:t>Learn from </a:t>
            </a:r>
          </a:p>
          <a:p>
            <a:pPr marL="0" indent="0">
              <a:buFont typeface="Arial" pitchFamily="34" charset="0"/>
              <a:buNone/>
            </a:pPr>
            <a:r>
              <a:rPr lang="en-NL" dirty="0"/>
              <a:t>    the pushy and</a:t>
            </a:r>
          </a:p>
          <a:p>
            <a:pPr marL="0" indent="0">
              <a:buFont typeface="Arial" pitchFamily="34" charset="0"/>
              <a:buNone/>
            </a:pPr>
            <a:r>
              <a:rPr lang="en-NL" dirty="0"/>
              <a:t>    indifferent</a:t>
            </a:r>
          </a:p>
          <a:p>
            <a:pPr marL="0" indent="0">
              <a:buFont typeface="Arial" pitchFamily="34" charset="0"/>
              <a:buNone/>
            </a:pPr>
            <a:r>
              <a:rPr lang="en-NL" dirty="0"/>
              <a:t>    people.</a:t>
            </a:r>
          </a:p>
        </p:txBody>
      </p:sp>
      <p:pic>
        <p:nvPicPr>
          <p:cNvPr id="15362" name="Picture 2" descr="young man looking anxious at home">
            <a:extLst>
              <a:ext uri="{FF2B5EF4-FFF2-40B4-BE49-F238E27FC236}">
                <a16:creationId xmlns:a16="http://schemas.microsoft.com/office/drawing/2014/main" id="{5C5A709A-037C-CA0F-8D54-5A9EF3668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321" y="3200400"/>
            <a:ext cx="4155639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026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14CE6-2768-B73A-BEB9-80E664F21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8. Incomprehensable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38BCD-8A2D-34EE-B634-855214360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460" y="1371600"/>
            <a:ext cx="6812280" cy="3520193"/>
          </a:xfrm>
        </p:spPr>
        <p:txBody>
          <a:bodyPr/>
          <a:lstStyle/>
          <a:p>
            <a:r>
              <a:rPr lang="en-NL" dirty="0"/>
              <a:t>Distant</a:t>
            </a:r>
          </a:p>
          <a:p>
            <a:r>
              <a:rPr lang="en-NL" dirty="0"/>
              <a:t>Sub-assertive</a:t>
            </a:r>
          </a:p>
          <a:p>
            <a:r>
              <a:rPr lang="en-NL" dirty="0"/>
              <a:t>Relaxed</a:t>
            </a:r>
          </a:p>
          <a:p>
            <a:pPr marL="0" indent="0">
              <a:buNone/>
            </a:pPr>
            <a:r>
              <a:rPr lang="en-NL" dirty="0"/>
              <a:t>Your pitfalls: passive, sloppy, do your own thing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96093DF-0901-F500-CD70-9F5354B6B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862" y="1555111"/>
            <a:ext cx="1587500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88BE8B-4777-7E64-717C-F39A09482E1B}"/>
              </a:ext>
            </a:extLst>
          </p:cNvPr>
          <p:cNvSpPr txBox="1"/>
          <p:nvPr/>
        </p:nvSpPr>
        <p:spPr>
          <a:xfrm>
            <a:off x="4918003" y="2460859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5%       9%</a:t>
            </a:r>
          </a:p>
        </p:txBody>
      </p:sp>
    </p:spTree>
    <p:extLst>
      <p:ext uri="{BB962C8B-B14F-4D97-AF65-F5344CB8AC3E}">
        <p14:creationId xmlns:p14="http://schemas.microsoft.com/office/powerpoint/2010/main" val="3299556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BAFC7-5C66-C64E-9C9A-AFD878DC5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60" y="0"/>
            <a:ext cx="6812280" cy="889000"/>
          </a:xfrm>
        </p:spPr>
        <p:txBody>
          <a:bodyPr/>
          <a:lstStyle/>
          <a:p>
            <a:r>
              <a:rPr lang="en-NL" sz="4000" dirty="0">
                <a:solidFill>
                  <a:srgbClr val="0FCBC2"/>
                </a:solidFill>
              </a:rPr>
              <a:t>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3BA26-E8AD-6648-80EA-3B23E90F2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084" y="1524000"/>
            <a:ext cx="6812280" cy="3520193"/>
          </a:xfrm>
        </p:spPr>
        <p:txBody>
          <a:bodyPr/>
          <a:lstStyle/>
          <a:p>
            <a:endParaRPr lang="en-NL" dirty="0">
              <a:hlinkClick r:id="" action="ppaction://noaction"/>
            </a:endParaRPr>
          </a:p>
          <a:p>
            <a:endParaRPr lang="en-NL" dirty="0">
              <a:hlinkClick r:id="" action="ppaction://noaction"/>
            </a:endParaRPr>
          </a:p>
          <a:p>
            <a:endParaRPr lang="en-NL" dirty="0">
              <a:hlinkClick r:id="" action="ppaction://noaction"/>
            </a:endParaRPr>
          </a:p>
          <a:p>
            <a:endParaRPr lang="en-NL" dirty="0">
              <a:hlinkClick r:id="" action="ppaction://noaction"/>
            </a:endParaRPr>
          </a:p>
          <a:p>
            <a:r>
              <a:rPr lang="en-NL" dirty="0">
                <a:hlinkClick r:id="" action="ppaction://noaction"/>
              </a:rPr>
              <a:t>My website</a:t>
            </a:r>
            <a:endParaRPr lang="en-NL" dirty="0"/>
          </a:p>
          <a:p>
            <a:r>
              <a:rPr lang="en-NL" dirty="0">
                <a:hlinkClick r:id="rId2"/>
              </a:rPr>
              <a:t>Course materials</a:t>
            </a:r>
            <a:endParaRPr lang="en-NL" dirty="0"/>
          </a:p>
        </p:txBody>
      </p:sp>
      <p:pic>
        <p:nvPicPr>
          <p:cNvPr id="5" name="Picture 4" descr="A picture containing tree, outdoor, palm, plant&#10;&#10;Description automatically generated">
            <a:extLst>
              <a:ext uri="{FF2B5EF4-FFF2-40B4-BE49-F238E27FC236}">
                <a16:creationId xmlns:a16="http://schemas.microsoft.com/office/drawing/2014/main" id="{D091EBAA-1683-DF45-96A3-0E902D0A2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24" y="889000"/>
            <a:ext cx="6299200" cy="282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128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34818-A5EF-7F8D-AD65-CAD88DE41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230" y="381000"/>
            <a:ext cx="6987540" cy="889000"/>
          </a:xfrm>
        </p:spPr>
        <p:txBody>
          <a:bodyPr/>
          <a:lstStyle/>
          <a:p>
            <a:r>
              <a:rPr lang="en-NL" dirty="0"/>
              <a:t>Incomprehensable challenges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A89A089-E323-C339-A851-EDE7AB46D1EB}"/>
              </a:ext>
            </a:extLst>
          </p:cNvPr>
          <p:cNvSpPr txBox="1">
            <a:spLocks/>
          </p:cNvSpPr>
          <p:nvPr/>
        </p:nvSpPr>
        <p:spPr>
          <a:xfrm>
            <a:off x="482600" y="1143000"/>
            <a:ext cx="7086600" cy="1411738"/>
          </a:xfrm>
          <a:prstGeom prst="rect">
            <a:avLst/>
          </a:prstGeom>
        </p:spPr>
        <p:txBody>
          <a:bodyPr lIns="73728" tIns="36864" rIns="73728" bIns="36864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L" dirty="0"/>
              <a:t>Show who you are.</a:t>
            </a:r>
          </a:p>
          <a:p>
            <a:r>
              <a:rPr lang="en-NL" dirty="0"/>
              <a:t>Be interested.</a:t>
            </a:r>
          </a:p>
          <a:p>
            <a:r>
              <a:rPr lang="en-NL" dirty="0"/>
              <a:t>Invest in relations.</a:t>
            </a:r>
          </a:p>
          <a:p>
            <a:r>
              <a:rPr lang="en-NL" dirty="0"/>
              <a:t>Learn from </a:t>
            </a:r>
          </a:p>
          <a:p>
            <a:pPr marL="0" indent="0">
              <a:buFont typeface="Arial" pitchFamily="34" charset="0"/>
              <a:buNone/>
            </a:pPr>
            <a:r>
              <a:rPr lang="en-NL" dirty="0"/>
              <a:t>    the anxious and </a:t>
            </a:r>
          </a:p>
          <a:p>
            <a:pPr marL="0" indent="0">
              <a:buFont typeface="Arial" pitchFamily="34" charset="0"/>
              <a:buNone/>
            </a:pPr>
            <a:r>
              <a:rPr lang="en-NL" dirty="0"/>
              <a:t>    the dependent </a:t>
            </a:r>
          </a:p>
          <a:p>
            <a:pPr marL="0" indent="0">
              <a:buFont typeface="Arial" pitchFamily="34" charset="0"/>
              <a:buNone/>
            </a:pPr>
            <a:r>
              <a:rPr lang="en-NL" dirty="0"/>
              <a:t>    people.</a:t>
            </a:r>
          </a:p>
        </p:txBody>
      </p:sp>
      <p:pic>
        <p:nvPicPr>
          <p:cNvPr id="17410" name="Picture 2" descr="Letitia Wright as Shuri in Marvel Studios' BLACK PANTHER WAKANDA FOREVER. Photo by Annette Brown. © 2022 MARVEL.">
            <a:extLst>
              <a:ext uri="{FF2B5EF4-FFF2-40B4-BE49-F238E27FC236}">
                <a16:creationId xmlns:a16="http://schemas.microsoft.com/office/drawing/2014/main" id="{8C88496C-8BCE-41EF-6330-F27561C75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120" y="3276600"/>
            <a:ext cx="36576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280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0A221-A580-DA7C-7F33-3160A6F6F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68516-C54A-5A4E-E0FA-14673B3F74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dirty="0"/>
              <a:t>Pieternel Dijkstra (2011) </a:t>
            </a:r>
          </a:p>
          <a:p>
            <a:r>
              <a:rPr lang="en-NL" i="1"/>
              <a:t>Op </a:t>
            </a:r>
            <a:r>
              <a:rPr lang="en-NL" i="1" dirty="0"/>
              <a:t>dezelfde golflengte</a:t>
            </a:r>
            <a:r>
              <a:rPr lang="en-NL" i="1"/>
              <a:t>. </a:t>
            </a:r>
          </a:p>
          <a:p>
            <a:r>
              <a:rPr lang="en-NL" sz="2400" i="1"/>
              <a:t>101 </a:t>
            </a:r>
            <a:r>
              <a:rPr lang="en-NL" sz="2400" i="1" dirty="0"/>
              <a:t>tips om soepeler te communiceren</a:t>
            </a:r>
            <a:r>
              <a:rPr lang="en-NL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840273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34A31-AD2F-6E49-F7C2-4BC8FFE5A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F2E82B-B512-75C3-2BD8-FD3DCB472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lunch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1DAF28-AFA5-75B7-5055-13F684E86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30" y="1139393"/>
            <a:ext cx="5996940" cy="33035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BBAFCD-D00E-66E7-1F80-AC10C5F05DB6}"/>
              </a:ext>
            </a:extLst>
          </p:cNvPr>
          <p:cNvSpPr txBox="1"/>
          <p:nvPr/>
        </p:nvSpPr>
        <p:spPr>
          <a:xfrm>
            <a:off x="2985342" y="4492549"/>
            <a:ext cx="1598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 O C O N U T</a:t>
            </a:r>
          </a:p>
        </p:txBody>
      </p:sp>
    </p:spTree>
    <p:extLst>
      <p:ext uri="{BB962C8B-B14F-4D97-AF65-F5344CB8AC3E}">
        <p14:creationId xmlns:p14="http://schemas.microsoft.com/office/powerpoint/2010/main" val="19328447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EF1A6-E4D7-CAC6-C145-9F284DF51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>
                <a:solidFill>
                  <a:srgbClr val="0FCBC2"/>
                </a:solidFill>
              </a:rPr>
              <a:t>4.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C0364-E359-F542-B8D5-7AEDC175CE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424936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12382-4E5E-52BF-C20D-FCF1B998B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TEN TIPS for better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39DC7-376F-762C-68C3-D586345D6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460" y="1635760"/>
            <a:ext cx="6812280" cy="3520193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NL" dirty="0"/>
              <a:t>Give real attention.</a:t>
            </a:r>
          </a:p>
          <a:p>
            <a:pPr marL="514350" indent="-514350">
              <a:buAutoNum type="arabicPeriod"/>
            </a:pPr>
            <a:r>
              <a:rPr lang="en-NL" dirty="0"/>
              <a:t>Give positive feedback. </a:t>
            </a:r>
          </a:p>
          <a:p>
            <a:pPr marL="514350" indent="-514350">
              <a:buAutoNum type="arabicPeriod"/>
            </a:pPr>
            <a:r>
              <a:rPr lang="en-NL" dirty="0"/>
              <a:t>Express your emotions properly.</a:t>
            </a:r>
          </a:p>
          <a:p>
            <a:pPr marL="514350" indent="-514350">
              <a:buAutoNum type="arabicPeriod"/>
            </a:pPr>
            <a:r>
              <a:rPr lang="en-NL" dirty="0"/>
              <a:t>Leave ag</a:t>
            </a:r>
            <a:r>
              <a:rPr lang="en-GB" dirty="0"/>
              <a:t>g</a:t>
            </a:r>
            <a:r>
              <a:rPr lang="en-NL" dirty="0"/>
              <a:t>ressive people, if you can.</a:t>
            </a:r>
          </a:p>
          <a:p>
            <a:pPr marL="514350" indent="-514350">
              <a:buAutoNum type="arabicPeriod"/>
            </a:pPr>
            <a:r>
              <a:rPr lang="en-NL" dirty="0"/>
              <a:t>Touch selectively.</a:t>
            </a:r>
          </a:p>
        </p:txBody>
      </p:sp>
    </p:spTree>
    <p:extLst>
      <p:ext uri="{BB962C8B-B14F-4D97-AF65-F5344CB8AC3E}">
        <p14:creationId xmlns:p14="http://schemas.microsoft.com/office/powerpoint/2010/main" val="178976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12382-4E5E-52BF-C20D-FCF1B998B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TEN TIPS for better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39DC7-376F-762C-68C3-D586345D6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460" y="1600200"/>
            <a:ext cx="6812280" cy="3520193"/>
          </a:xfrm>
        </p:spPr>
        <p:txBody>
          <a:bodyPr/>
          <a:lstStyle/>
          <a:p>
            <a:pPr marL="0" indent="0">
              <a:buNone/>
            </a:pPr>
            <a:r>
              <a:rPr lang="en-NL" dirty="0"/>
              <a:t>6. Think before you talk.</a:t>
            </a:r>
          </a:p>
          <a:p>
            <a:pPr marL="0" indent="0">
              <a:buNone/>
            </a:pPr>
            <a:r>
              <a:rPr lang="en-NL" dirty="0"/>
              <a:t>7. Metacommunicate (talk about the communciation).</a:t>
            </a:r>
          </a:p>
          <a:p>
            <a:pPr marL="0" indent="0">
              <a:buNone/>
            </a:pPr>
            <a:r>
              <a:rPr lang="en-NL" dirty="0"/>
              <a:t>8. Show respect.</a:t>
            </a:r>
          </a:p>
          <a:p>
            <a:pPr marL="0" indent="0">
              <a:buNone/>
            </a:pPr>
            <a:r>
              <a:rPr lang="en-NL" dirty="0"/>
              <a:t>9. Give an ‘I’-message. Not … you…</a:t>
            </a:r>
          </a:p>
          <a:p>
            <a:pPr marL="0" indent="0">
              <a:buNone/>
            </a:pPr>
            <a:r>
              <a:rPr lang="en-NL" dirty="0"/>
              <a:t>10. Gossip? Only the positive.</a:t>
            </a:r>
          </a:p>
        </p:txBody>
      </p:sp>
    </p:spTree>
    <p:extLst>
      <p:ext uri="{BB962C8B-B14F-4D97-AF65-F5344CB8AC3E}">
        <p14:creationId xmlns:p14="http://schemas.microsoft.com/office/powerpoint/2010/main" val="270543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AFAA4-0A6B-3B0D-14CC-660D38D78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2C2E7-3975-16C7-4532-5386990D8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920" y="1590041"/>
            <a:ext cx="5770880" cy="772160"/>
          </a:xfrm>
        </p:spPr>
        <p:txBody>
          <a:bodyPr/>
          <a:lstStyle/>
          <a:p>
            <a:pPr marL="0" indent="0">
              <a:buNone/>
            </a:pPr>
            <a:r>
              <a:rPr lang="en-NL" dirty="0"/>
              <a:t>Carroussel</a:t>
            </a:r>
          </a:p>
          <a:p>
            <a:pPr marL="0" indent="0">
              <a:buNone/>
            </a:pPr>
            <a:endParaRPr lang="en-NL" dirty="0"/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1690400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el 1">
            <a:extLst>
              <a:ext uri="{FF2B5EF4-FFF2-40B4-BE49-F238E27FC236}">
                <a16:creationId xmlns:a16="http://schemas.microsoft.com/office/drawing/2014/main" id="{35EE313C-579E-07A0-5F6C-B1EF015CC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13607"/>
            <a:ext cx="6400800" cy="1030993"/>
          </a:xfrm>
        </p:spPr>
        <p:txBody>
          <a:bodyPr/>
          <a:lstStyle/>
          <a:p>
            <a:pPr eaLnBrk="1" hangingPunct="1"/>
            <a:r>
              <a:rPr lang="en-GB" altLang="en-NL" dirty="0">
                <a:solidFill>
                  <a:srgbClr val="0FCBC2"/>
                </a:solidFill>
                <a:ea typeface="ＭＳ Ｐゴシック" panose="020B0600070205080204" pitchFamily="34" charset="-128"/>
              </a:rPr>
              <a:t>Tip 11. Active listening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98D81C5-654F-E0C7-F5AE-7306312A5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244600"/>
            <a:ext cx="6400800" cy="2886781"/>
          </a:xfrm>
        </p:spPr>
        <p:txBody>
          <a:bodyPr>
            <a:normAutofit/>
          </a:bodyPr>
          <a:lstStyle/>
          <a:p>
            <a:pPr eaLnBrk="1" hangingPunct="1"/>
            <a:endParaRPr lang="en-GB" altLang="en-NL" sz="2333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GB" altLang="en-NL" sz="2333" dirty="0">
                <a:ea typeface="ＭＳ Ｐゴシック" panose="020B0600070205080204" pitchFamily="34" charset="-128"/>
              </a:rPr>
              <a:t>It</a:t>
            </a:r>
            <a:r>
              <a:rPr lang="en-GB" altLang="nl-NL" sz="2333" dirty="0">
                <a:ea typeface="ＭＳ Ｐゴシック" panose="020B0600070205080204" pitchFamily="34" charset="-128"/>
              </a:rPr>
              <a:t>’</a:t>
            </a:r>
            <a:r>
              <a:rPr lang="en-GB" altLang="en-NL" sz="2333" dirty="0">
                <a:ea typeface="ＭＳ Ｐゴシック" panose="020B0600070205080204" pitchFamily="34" charset="-128"/>
              </a:rPr>
              <a:t>s a combined skill that</a:t>
            </a:r>
            <a:r>
              <a:rPr lang="en-GB" altLang="nl-NL" sz="2333" dirty="0">
                <a:ea typeface="ＭＳ Ｐゴシック" panose="020B0600070205080204" pitchFamily="34" charset="-128"/>
              </a:rPr>
              <a:t>’</a:t>
            </a:r>
            <a:r>
              <a:rPr lang="en-GB" altLang="en-NL" sz="2333" dirty="0">
                <a:ea typeface="ＭＳ Ｐゴシック" panose="020B0600070205080204" pitchFamily="34" charset="-128"/>
              </a:rPr>
              <a:t>s made up of a number of techniques.</a:t>
            </a:r>
          </a:p>
          <a:p>
            <a:pPr eaLnBrk="1" hangingPunct="1"/>
            <a:r>
              <a:rPr lang="en-GB" altLang="en-NL" sz="2333" dirty="0">
                <a:ea typeface="ＭＳ Ｐゴシック" panose="020B0600070205080204" pitchFamily="34" charset="-128"/>
              </a:rPr>
              <a:t>We try to be inviting to others, to show interest and try to understand and follow others.</a:t>
            </a:r>
          </a:p>
          <a:p>
            <a:pPr eaLnBrk="1" hangingPunct="1"/>
            <a:r>
              <a:rPr lang="en-GB" altLang="en-NL" sz="2333" dirty="0">
                <a:ea typeface="ＭＳ Ｐゴシック" panose="020B0600070205080204" pitchFamily="34" charset="-128"/>
              </a:rPr>
              <a:t>The goal: to make the other feel comfortable.</a:t>
            </a:r>
          </a:p>
          <a:p>
            <a:pPr eaLnBrk="1" hangingPunct="1"/>
            <a:r>
              <a:rPr lang="en-GB" altLang="en-NL" sz="2333" dirty="0">
                <a:ea typeface="ＭＳ Ｐゴシック" panose="020B0600070205080204" pitchFamily="34" charset="-128"/>
              </a:rPr>
              <a:t>To stimulate respectful communication.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BEB469-2A5C-8132-8782-A00CA6A9B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798866"/>
            <a:ext cx="6400800" cy="1003829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GB" dirty="0">
                <a:ea typeface="+mj-ea"/>
                <a:cs typeface="+mj-cs"/>
              </a:rPr>
              <a:t>The following techniques are involved in active listening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149D62A-9CDA-4606-C65D-00CCD9C42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2166938"/>
            <a:ext cx="6400800" cy="2728736"/>
          </a:xfrm>
        </p:spPr>
        <p:txBody>
          <a:bodyPr rtlCol="0">
            <a:normAutofit/>
          </a:bodyPr>
          <a:lstStyle/>
          <a:p>
            <a:pPr marL="0" indent="0">
              <a:buNone/>
              <a:defRPr/>
            </a:pPr>
            <a:r>
              <a:rPr lang="en-GB" dirty="0">
                <a:ea typeface="+mn-ea"/>
                <a:cs typeface="+mn-cs"/>
              </a:rPr>
              <a:t>Asking questions: </a:t>
            </a:r>
          </a:p>
          <a:p>
            <a:pPr marL="0" indent="0">
              <a:buNone/>
              <a:defRPr/>
            </a:pPr>
            <a:r>
              <a:rPr lang="en-GB" dirty="0">
                <a:ea typeface="+mn-ea"/>
                <a:cs typeface="+mn-cs"/>
              </a:rPr>
              <a:t>The goal is to help the other person express their feelings in words and to explain the problem.</a:t>
            </a:r>
          </a:p>
          <a:p>
            <a:pPr>
              <a:buFont typeface="Arial"/>
              <a:buChar char="•"/>
              <a:defRPr/>
            </a:pPr>
            <a:endParaRPr lang="en-GB" dirty="0"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1">
            <a:extLst>
              <a:ext uri="{FF2B5EF4-FFF2-40B4-BE49-F238E27FC236}">
                <a16:creationId xmlns:a16="http://schemas.microsoft.com/office/drawing/2014/main" id="{944F0D33-E1CE-295D-C0B8-3154CCCC8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934686"/>
            <a:ext cx="6400800" cy="984073"/>
          </a:xfrm>
        </p:spPr>
        <p:txBody>
          <a:bodyPr/>
          <a:lstStyle/>
          <a:p>
            <a:pPr eaLnBrk="1" hangingPunct="1"/>
            <a:r>
              <a:rPr lang="en-GB" altLang="en-NL">
                <a:ea typeface="ＭＳ Ｐゴシック" panose="020B0600070205080204" pitchFamily="34" charset="-128"/>
              </a:rPr>
              <a:t>Two types of questions</a:t>
            </a:r>
          </a:p>
        </p:txBody>
      </p:sp>
      <p:sp>
        <p:nvSpPr>
          <p:cNvPr id="22530" name="Tijdelijke aanduiding voor inhoud 2">
            <a:extLst>
              <a:ext uri="{FF2B5EF4-FFF2-40B4-BE49-F238E27FC236}">
                <a16:creationId xmlns:a16="http://schemas.microsoft.com/office/drawing/2014/main" id="{61AB8AA2-EED5-4CDA-96AE-49D7C71E0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2308931"/>
            <a:ext cx="6400800" cy="2455863"/>
          </a:xfrm>
        </p:spPr>
        <p:txBody>
          <a:bodyPr/>
          <a:lstStyle/>
          <a:p>
            <a:pPr eaLnBrk="1" hangingPunct="1"/>
            <a:r>
              <a:rPr lang="en-GB" altLang="en-NL">
                <a:ea typeface="ＭＳ Ｐゴシック" panose="020B0600070205080204" pitchFamily="34" charset="-128"/>
              </a:rPr>
              <a:t>Open questions </a:t>
            </a:r>
          </a:p>
          <a:p>
            <a:pPr eaLnBrk="1" hangingPunct="1"/>
            <a:endParaRPr lang="en-GB" altLang="en-NL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GB" altLang="en-NL">
                <a:ea typeface="ＭＳ Ｐゴシック" panose="020B0600070205080204" pitchFamily="34" charset="-128"/>
              </a:rPr>
              <a:t>Closed questions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DB815-34A5-410B-9DB6-1F6662860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60" y="355601"/>
            <a:ext cx="6812280" cy="889000"/>
          </a:xfrm>
        </p:spPr>
        <p:txBody>
          <a:bodyPr/>
          <a:lstStyle/>
          <a:p>
            <a:r>
              <a:rPr lang="en-NL" dirty="0">
                <a:solidFill>
                  <a:srgbClr val="0FCBC2"/>
                </a:solidFill>
              </a:rPr>
              <a:t>What is communication?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1E5BB-E140-D73B-CAF1-0C69181BC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840923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el 1">
            <a:extLst>
              <a:ext uri="{FF2B5EF4-FFF2-40B4-BE49-F238E27FC236}">
                <a16:creationId xmlns:a16="http://schemas.microsoft.com/office/drawing/2014/main" id="{596D5367-2416-78FC-7C1E-0715C8EBC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565503"/>
            <a:ext cx="6400800" cy="954441"/>
          </a:xfrm>
        </p:spPr>
        <p:txBody>
          <a:bodyPr/>
          <a:lstStyle/>
          <a:p>
            <a:pPr eaLnBrk="1" hangingPunct="1"/>
            <a:r>
              <a:rPr lang="en-GB" altLang="en-NL">
                <a:ea typeface="ＭＳ Ｐゴシック" panose="020B0600070205080204" pitchFamily="34" charset="-128"/>
              </a:rPr>
              <a:t>Open questions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59F45F7-94FC-E51E-DB81-332753301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2103967"/>
            <a:ext cx="6400800" cy="2660827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GB" altLang="en-NL" sz="2333" dirty="0">
                <a:ea typeface="ＭＳ Ｐゴシック" panose="020B0600070205080204" pitchFamily="34" charset="-128"/>
              </a:rPr>
              <a:t>Are called for when one wants to give the other space. 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NL" sz="2333" dirty="0">
                <a:ea typeface="ＭＳ Ｐゴシック" panose="020B0600070205080204" pitchFamily="34" charset="-128"/>
              </a:rPr>
              <a:t>Starts mostly with: how, when, with whom, could you tell me more…. etc.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NL" sz="2333" dirty="0">
                <a:ea typeface="ＭＳ Ｐゴシック" panose="020B0600070205080204" pitchFamily="34" charset="-128"/>
              </a:rPr>
              <a:t>During answering you have time to think.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en-GB" altLang="en-NL" sz="2333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GB" altLang="en-NL" sz="2333" dirty="0">
                <a:ea typeface="ＭＳ Ｐゴシック" panose="020B0600070205080204" pitchFamily="34" charset="-128"/>
              </a:rPr>
              <a:t> 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el 1">
            <a:extLst>
              <a:ext uri="{FF2B5EF4-FFF2-40B4-BE49-F238E27FC236}">
                <a16:creationId xmlns:a16="http://schemas.microsoft.com/office/drawing/2014/main" id="{76FED16B-0674-A6CB-4AA4-05B05E46D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28600"/>
            <a:ext cx="6400800" cy="935919"/>
          </a:xfrm>
        </p:spPr>
        <p:txBody>
          <a:bodyPr/>
          <a:lstStyle/>
          <a:p>
            <a:pPr eaLnBrk="1" hangingPunct="1"/>
            <a:r>
              <a:rPr lang="en-GB" altLang="en-NL" dirty="0">
                <a:ea typeface="ＭＳ Ｐゴシック" panose="020B0600070205080204" pitchFamily="34" charset="-128"/>
              </a:rPr>
              <a:t>Examples of open questions</a:t>
            </a:r>
          </a:p>
        </p:txBody>
      </p:sp>
      <p:sp>
        <p:nvSpPr>
          <p:cNvPr id="24578" name="Tijdelijke aanduiding voor inhoud 2">
            <a:extLst>
              <a:ext uri="{FF2B5EF4-FFF2-40B4-BE49-F238E27FC236}">
                <a16:creationId xmlns:a16="http://schemas.microsoft.com/office/drawing/2014/main" id="{6C9CDC6B-8B78-F8A5-D366-03AAEFC86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812573"/>
            <a:ext cx="6400800" cy="2952221"/>
          </a:xfrm>
        </p:spPr>
        <p:txBody>
          <a:bodyPr/>
          <a:lstStyle/>
          <a:p>
            <a:r>
              <a:rPr lang="en-GB" altLang="en-NL" sz="2800" dirty="0">
                <a:ea typeface="ＭＳ Ｐゴシック" panose="020B0600070205080204" pitchFamily="34" charset="-128"/>
              </a:rPr>
              <a:t>What happened?</a:t>
            </a:r>
          </a:p>
          <a:p>
            <a:r>
              <a:rPr lang="en-GB" altLang="en-NL" sz="2800" dirty="0">
                <a:ea typeface="ＭＳ Ｐゴシック" panose="020B0600070205080204" pitchFamily="34" charset="-128"/>
              </a:rPr>
              <a:t>How did the conversation go?</a:t>
            </a:r>
          </a:p>
          <a:p>
            <a:pPr eaLnBrk="1" hangingPunct="1"/>
            <a:r>
              <a:rPr lang="en-GB" altLang="en-NL" sz="2800" dirty="0">
                <a:ea typeface="ＭＳ Ｐゴシック" panose="020B0600070205080204" pitchFamily="34" charset="-128"/>
              </a:rPr>
              <a:t>What do you think about the suggestion?</a:t>
            </a:r>
          </a:p>
          <a:p>
            <a:pPr eaLnBrk="1" hangingPunct="1"/>
            <a:r>
              <a:rPr lang="en-GB" altLang="en-NL" sz="2800" dirty="0">
                <a:ea typeface="ＭＳ Ｐゴシック" panose="020B0600070205080204" pitchFamily="34" charset="-128"/>
              </a:rPr>
              <a:t>What is keeping you from doing that?</a:t>
            </a:r>
          </a:p>
          <a:p>
            <a:pPr eaLnBrk="1" hangingPunct="1"/>
            <a:r>
              <a:rPr lang="en-GB" altLang="en-NL" sz="2800" dirty="0">
                <a:ea typeface="ＭＳ Ｐゴシック" panose="020B0600070205080204" pitchFamily="34" charset="-128"/>
              </a:rPr>
              <a:t>What makes you say that?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el 1">
            <a:extLst>
              <a:ext uri="{FF2B5EF4-FFF2-40B4-BE49-F238E27FC236}">
                <a16:creationId xmlns:a16="http://schemas.microsoft.com/office/drawing/2014/main" id="{5902CF74-BA53-71D8-091D-3A7941B65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NL">
                <a:ea typeface="ＭＳ Ｐゴシック" panose="020B0600070205080204" pitchFamily="34" charset="-128"/>
              </a:rPr>
              <a:t>Closed questions</a:t>
            </a:r>
          </a:p>
        </p:txBody>
      </p:sp>
      <p:sp>
        <p:nvSpPr>
          <p:cNvPr id="25602" name="Tijdelijke aanduiding voor inhoud 2">
            <a:extLst>
              <a:ext uri="{FF2B5EF4-FFF2-40B4-BE49-F238E27FC236}">
                <a16:creationId xmlns:a16="http://schemas.microsoft.com/office/drawing/2014/main" id="{DBC9D444-AD64-7609-FFE2-7977B4199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120536"/>
            <a:ext cx="6400800" cy="3215217"/>
          </a:xfrm>
        </p:spPr>
        <p:txBody>
          <a:bodyPr/>
          <a:lstStyle/>
          <a:p>
            <a:pPr eaLnBrk="1" hangingPunct="1"/>
            <a:r>
              <a:rPr lang="en-GB" altLang="en-NL" dirty="0">
                <a:ea typeface="ＭＳ Ｐゴシック" panose="020B0600070205080204" pitchFamily="34" charset="-128"/>
              </a:rPr>
              <a:t>Can be used to check whether information has been correctly understood or to double check information.</a:t>
            </a:r>
          </a:p>
          <a:p>
            <a:pPr eaLnBrk="1" hangingPunct="1"/>
            <a:r>
              <a:rPr lang="en-GB" altLang="en-NL" dirty="0">
                <a:ea typeface="ＭＳ Ｐゴシック" panose="020B0600070205080204" pitchFamily="34" charset="-128"/>
              </a:rPr>
              <a:t>It can be answered with yes or no.</a:t>
            </a:r>
          </a:p>
          <a:p>
            <a:pPr eaLnBrk="1" hangingPunct="1"/>
            <a:r>
              <a:rPr lang="en-GB" altLang="en-NL" dirty="0">
                <a:ea typeface="ＭＳ Ｐゴシック" panose="020B0600070205080204" pitchFamily="34" charset="-128"/>
              </a:rPr>
              <a:t>The asking person is active, the answering person is passive.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el 1">
            <a:extLst>
              <a:ext uri="{FF2B5EF4-FFF2-40B4-BE49-F238E27FC236}">
                <a16:creationId xmlns:a16="http://schemas.microsoft.com/office/drawing/2014/main" id="{48126915-7F71-BD7A-CFB7-1AEDC6168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381000"/>
            <a:ext cx="6400800" cy="1061861"/>
          </a:xfrm>
        </p:spPr>
        <p:txBody>
          <a:bodyPr/>
          <a:lstStyle/>
          <a:p>
            <a:pPr eaLnBrk="1" hangingPunct="1"/>
            <a:r>
              <a:rPr lang="en-GB" altLang="en-NL" dirty="0">
                <a:ea typeface="ＭＳ Ｐゴシック" panose="020B0600070205080204" pitchFamily="34" charset="-128"/>
              </a:rPr>
              <a:t>Examples of closed questions</a:t>
            </a:r>
          </a:p>
        </p:txBody>
      </p:sp>
      <p:sp>
        <p:nvSpPr>
          <p:cNvPr id="26626" name="Tijdelijke aanduiding voor inhoud 2">
            <a:extLst>
              <a:ext uri="{FF2B5EF4-FFF2-40B4-BE49-F238E27FC236}">
                <a16:creationId xmlns:a16="http://schemas.microsoft.com/office/drawing/2014/main" id="{9768A9AA-A0D6-5A52-B961-8701A8E7D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2057400"/>
            <a:ext cx="6400800" cy="2504017"/>
          </a:xfrm>
        </p:spPr>
        <p:txBody>
          <a:bodyPr/>
          <a:lstStyle/>
          <a:p>
            <a:pPr eaLnBrk="1" hangingPunct="1"/>
            <a:r>
              <a:rPr lang="en-GB" altLang="en-NL" dirty="0">
                <a:ea typeface="ＭＳ Ｐゴシック" panose="020B0600070205080204" pitchFamily="34" charset="-128"/>
              </a:rPr>
              <a:t>So there is nothing the matter?</a:t>
            </a:r>
          </a:p>
          <a:p>
            <a:pPr eaLnBrk="1" hangingPunct="1"/>
            <a:r>
              <a:rPr lang="en-GB" altLang="en-NL" dirty="0">
                <a:ea typeface="ＭＳ Ｐゴシック" panose="020B0600070205080204" pitchFamily="34" charset="-128"/>
              </a:rPr>
              <a:t>Has somebody been with you?</a:t>
            </a:r>
          </a:p>
          <a:p>
            <a:pPr eaLnBrk="1" hangingPunct="1"/>
            <a:r>
              <a:rPr lang="en-GB" altLang="en-NL" dirty="0">
                <a:ea typeface="ＭＳ Ｐゴシック" panose="020B0600070205080204" pitchFamily="34" charset="-128"/>
              </a:rPr>
              <a:t>So I do not have to look?</a:t>
            </a:r>
          </a:p>
          <a:p>
            <a:pPr eaLnBrk="1" hangingPunct="1"/>
            <a:r>
              <a:rPr lang="en-GB" altLang="en-NL" dirty="0">
                <a:ea typeface="ＭＳ Ｐゴシック" panose="020B0600070205080204" pitchFamily="34" charset="-128"/>
              </a:rPr>
              <a:t>Are you the person responsible for…?</a:t>
            </a:r>
          </a:p>
          <a:p>
            <a:pPr eaLnBrk="1" hangingPunct="1"/>
            <a:endParaRPr lang="en-GB" altLang="en-NL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el 1">
            <a:extLst>
              <a:ext uri="{FF2B5EF4-FFF2-40B4-BE49-F238E27FC236}">
                <a16:creationId xmlns:a16="http://schemas.microsoft.com/office/drawing/2014/main" id="{C20578DC-71EA-E757-A676-7879D8DF5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340784"/>
            <a:ext cx="6400800" cy="876653"/>
          </a:xfrm>
        </p:spPr>
        <p:txBody>
          <a:bodyPr/>
          <a:lstStyle/>
          <a:p>
            <a:pPr eaLnBrk="1" hangingPunct="1"/>
            <a:r>
              <a:rPr lang="en-GB" altLang="en-NL">
                <a:ea typeface="ＭＳ Ｐゴシック" panose="020B0600070205080204" pitchFamily="34" charset="-128"/>
              </a:rPr>
              <a:t>Suggestive questions</a:t>
            </a:r>
          </a:p>
        </p:txBody>
      </p:sp>
      <p:sp>
        <p:nvSpPr>
          <p:cNvPr id="27650" name="Tijdelijke aanduiding voor inhoud 2">
            <a:extLst>
              <a:ext uri="{FF2B5EF4-FFF2-40B4-BE49-F238E27FC236}">
                <a16:creationId xmlns:a16="http://schemas.microsoft.com/office/drawing/2014/main" id="{6F1D3110-E753-747E-CE02-3EF305B83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452034"/>
            <a:ext cx="6400800" cy="3312760"/>
          </a:xfrm>
        </p:spPr>
        <p:txBody>
          <a:bodyPr/>
          <a:lstStyle/>
          <a:p>
            <a:pPr eaLnBrk="1" hangingPunct="1"/>
            <a:r>
              <a:rPr lang="en-GB" altLang="en-NL" sz="2800" dirty="0">
                <a:ea typeface="ＭＳ Ｐゴシック" panose="020B0600070205080204" pitchFamily="34" charset="-128"/>
              </a:rPr>
              <a:t>Often look like closed questions.</a:t>
            </a:r>
          </a:p>
          <a:p>
            <a:pPr eaLnBrk="1" hangingPunct="1"/>
            <a:r>
              <a:rPr lang="en-GB" altLang="en-NL" sz="2800" dirty="0">
                <a:ea typeface="ＭＳ Ｐゴシック" panose="020B0600070205080204" pitchFamily="34" charset="-128"/>
              </a:rPr>
              <a:t>Directs the other person in a direction.</a:t>
            </a:r>
          </a:p>
          <a:p>
            <a:pPr eaLnBrk="1" hangingPunct="1"/>
            <a:r>
              <a:rPr lang="en-GB" altLang="en-NL" sz="2800" dirty="0">
                <a:ea typeface="ＭＳ Ｐゴシック" panose="020B0600070205080204" pitchFamily="34" charset="-128"/>
              </a:rPr>
              <a:t>Starts often with: why….</a:t>
            </a:r>
          </a:p>
          <a:p>
            <a:pPr eaLnBrk="1" hangingPunct="1"/>
            <a:r>
              <a:rPr lang="en-GB" altLang="en-NL" sz="2800" dirty="0">
                <a:ea typeface="ＭＳ Ｐゴシック" panose="020B0600070205080204" pitchFamily="34" charset="-128"/>
              </a:rPr>
              <a:t>It contains a judgment. </a:t>
            </a:r>
          </a:p>
          <a:p>
            <a:pPr eaLnBrk="1" hangingPunct="1"/>
            <a:r>
              <a:rPr lang="en-GB" altLang="en-NL" sz="2800" dirty="0">
                <a:ea typeface="ＭＳ Ｐゴシック" panose="020B0600070205080204" pitchFamily="34" charset="-128"/>
              </a:rPr>
              <a:t>The answer is often defensive.</a:t>
            </a:r>
          </a:p>
          <a:p>
            <a:pPr eaLnBrk="1" hangingPunct="1"/>
            <a:r>
              <a:rPr lang="en-GB" altLang="en-NL" sz="2800" dirty="0">
                <a:ea typeface="ＭＳ Ｐゴシック" panose="020B0600070205080204" pitchFamily="34" charset="-128"/>
              </a:rPr>
              <a:t>Can be confusing and irritating and can inhibit communication.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7FC0D-E531-2F81-E690-C10434E40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E771B-A235-1627-2630-0758D69D6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dirty="0"/>
              <a:t>Why were you late at work this morning?</a:t>
            </a:r>
          </a:p>
          <a:p>
            <a:endParaRPr lang="en-NL" dirty="0"/>
          </a:p>
          <a:p>
            <a:pPr lvl="1"/>
            <a:r>
              <a:rPr lang="en-NL" dirty="0"/>
              <a:t>I was late</a:t>
            </a:r>
          </a:p>
          <a:p>
            <a:pPr lvl="1"/>
            <a:r>
              <a:rPr lang="en-GB" dirty="0"/>
              <a:t>A</a:t>
            </a:r>
            <a:r>
              <a:rPr lang="en-NL" dirty="0"/>
              <a:t>nd that was not ok.</a:t>
            </a:r>
          </a:p>
          <a:p>
            <a:pPr lvl="1"/>
            <a:endParaRPr lang="en-NL" dirty="0"/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9299665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305E6-0984-0956-CB10-B205E3309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032AA-8667-DAB5-6A35-E1003EA055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dirty="0"/>
              <a:t>Do you still hit other people?</a:t>
            </a:r>
          </a:p>
          <a:p>
            <a:endParaRPr lang="en-NL" dirty="0"/>
          </a:p>
          <a:p>
            <a:pPr lvl="1"/>
            <a:r>
              <a:rPr lang="en-NL" dirty="0"/>
              <a:t>I hit other people</a:t>
            </a:r>
          </a:p>
          <a:p>
            <a:pPr lvl="1"/>
            <a:r>
              <a:rPr lang="en-NL" dirty="0"/>
              <a:t>I do that often</a:t>
            </a:r>
          </a:p>
          <a:p>
            <a:pPr lvl="1"/>
            <a:r>
              <a:rPr lang="en-NL" dirty="0"/>
              <a:t>That is not ok.</a:t>
            </a:r>
          </a:p>
        </p:txBody>
      </p:sp>
    </p:spTree>
    <p:extLst>
      <p:ext uri="{BB962C8B-B14F-4D97-AF65-F5344CB8AC3E}">
        <p14:creationId xmlns:p14="http://schemas.microsoft.com/office/powerpoint/2010/main" val="34247547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9B73E-58F5-22CC-DC78-AF1561C95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Late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111F6-8044-9C81-F902-FFFF084209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dirty="0"/>
              <a:t>I noticed you were not on time this morning. </a:t>
            </a:r>
          </a:p>
          <a:p>
            <a:r>
              <a:rPr lang="en-NL" dirty="0"/>
              <a:t>That makes me worry.</a:t>
            </a:r>
          </a:p>
          <a:p>
            <a:r>
              <a:rPr lang="en-NL" dirty="0"/>
              <a:t>What is the matter?</a:t>
            </a:r>
          </a:p>
        </p:txBody>
      </p:sp>
    </p:spTree>
    <p:extLst>
      <p:ext uri="{BB962C8B-B14F-4D97-AF65-F5344CB8AC3E}">
        <p14:creationId xmlns:p14="http://schemas.microsoft.com/office/powerpoint/2010/main" val="21858270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el 1">
            <a:extLst>
              <a:ext uri="{FF2B5EF4-FFF2-40B4-BE49-F238E27FC236}">
                <a16:creationId xmlns:a16="http://schemas.microsoft.com/office/drawing/2014/main" id="{A7E83DA1-8DF3-8595-72DD-BA53CAE62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613658"/>
            <a:ext cx="6400800" cy="944562"/>
          </a:xfrm>
        </p:spPr>
        <p:txBody>
          <a:bodyPr/>
          <a:lstStyle/>
          <a:p>
            <a:pPr eaLnBrk="1" hangingPunct="1"/>
            <a:r>
              <a:rPr lang="en-GB" altLang="en-NL">
                <a:ea typeface="ＭＳ Ｐゴシック" panose="020B0600070205080204" pitchFamily="34" charset="-128"/>
              </a:rPr>
              <a:t>Paraphrasing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C671AE-1FDA-8DC0-438F-A87A162B9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676400"/>
            <a:ext cx="6400800" cy="2748492"/>
          </a:xfrm>
        </p:spPr>
        <p:txBody>
          <a:bodyPr rtlCol="0">
            <a:normAutofit fontScale="85000" lnSpcReduction="20000"/>
          </a:bodyPr>
          <a:lstStyle/>
          <a:p>
            <a:pPr>
              <a:buFont typeface="Arial"/>
              <a:buChar char="•"/>
              <a:defRPr/>
            </a:pPr>
            <a:r>
              <a:rPr lang="en-GB" dirty="0">
                <a:ea typeface="+mn-ea"/>
                <a:cs typeface="+mn-cs"/>
              </a:rPr>
              <a:t>Means in your own words, summing up the most important parts the other person has said.</a:t>
            </a:r>
          </a:p>
          <a:p>
            <a:pPr>
              <a:buFont typeface="Arial"/>
              <a:buChar char="•"/>
              <a:defRPr/>
            </a:pPr>
            <a:r>
              <a:rPr lang="en-GB" dirty="0">
                <a:ea typeface="+mn-ea"/>
                <a:cs typeface="+mn-cs"/>
              </a:rPr>
              <a:t>It sums up the essence of the message</a:t>
            </a:r>
          </a:p>
          <a:p>
            <a:pPr>
              <a:buFont typeface="Arial"/>
              <a:buChar char="•"/>
              <a:defRPr/>
            </a:pPr>
            <a:r>
              <a:rPr lang="en-GB" dirty="0">
                <a:ea typeface="+mn-ea"/>
                <a:cs typeface="+mn-cs"/>
              </a:rPr>
              <a:t>Has to be asked as a question.</a:t>
            </a:r>
          </a:p>
          <a:p>
            <a:pPr>
              <a:buFont typeface="Arial"/>
              <a:buChar char="•"/>
              <a:defRPr/>
            </a:pPr>
            <a:endParaRPr lang="en-GB" dirty="0">
              <a:ea typeface="+mn-ea"/>
              <a:cs typeface="+mn-cs"/>
            </a:endParaRPr>
          </a:p>
          <a:p>
            <a:pPr>
              <a:buFont typeface="Arial"/>
              <a:buChar char="•"/>
              <a:defRPr/>
            </a:pPr>
            <a:r>
              <a:rPr lang="en-GB" dirty="0"/>
              <a:t>LSD: Listen, Sum up, Do ask through</a:t>
            </a:r>
            <a:endParaRPr lang="en-GB" dirty="0">
              <a:ea typeface="+mn-ea"/>
              <a:cs typeface="+mn-cs"/>
            </a:endParaRPr>
          </a:p>
          <a:p>
            <a:pPr>
              <a:buFont typeface="Arial"/>
              <a:buChar char="•"/>
              <a:defRPr/>
            </a:pPr>
            <a:endParaRPr lang="en-GB" dirty="0">
              <a:ea typeface="+mn-ea"/>
              <a:cs typeface="+mn-cs"/>
            </a:endParaRPr>
          </a:p>
          <a:p>
            <a:pPr>
              <a:buFont typeface="Arial"/>
              <a:buChar char="•"/>
              <a:defRPr/>
            </a:pPr>
            <a:endParaRPr lang="en-GB" dirty="0">
              <a:ea typeface="+mn-ea"/>
              <a:cs typeface="+mn-cs"/>
            </a:endParaRPr>
          </a:p>
          <a:p>
            <a:pPr marL="0" indent="0">
              <a:buNone/>
              <a:defRPr/>
            </a:pPr>
            <a:endParaRPr lang="en-GB" dirty="0"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153C1-BD8E-80E7-E052-5E3B181AF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1DEB1-4EA7-E101-3C38-FD91FAA99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460" y="1244601"/>
            <a:ext cx="6812280" cy="3875792"/>
          </a:xfrm>
        </p:spPr>
        <p:txBody>
          <a:bodyPr/>
          <a:lstStyle/>
          <a:p>
            <a:r>
              <a:rPr lang="en-NL" dirty="0"/>
              <a:t>Do I understand you well, that you feel alone in your team?</a:t>
            </a:r>
          </a:p>
          <a:p>
            <a:r>
              <a:rPr lang="en-NL" dirty="0"/>
              <a:t>Are you saying you do not like this part of your work?</a:t>
            </a:r>
          </a:p>
          <a:p>
            <a:r>
              <a:rPr lang="en-NL" dirty="0"/>
              <a:t>Do u</a:t>
            </a:r>
          </a:p>
          <a:p>
            <a:r>
              <a:rPr lang="en-GB" dirty="0"/>
              <a:t>Y</a:t>
            </a:r>
            <a:r>
              <a:rPr lang="en-NL" dirty="0"/>
              <a:t>ou mean to say, that it is impossible for you to be on time?</a:t>
            </a:r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371515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6D609-0A12-1BF5-C993-11AF63263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Animals communicate.</a:t>
            </a:r>
          </a:p>
        </p:txBody>
      </p:sp>
      <p:pic>
        <p:nvPicPr>
          <p:cNvPr id="1026" name="Picture 2" descr="How do animals communicate? | HowStuffWorks">
            <a:extLst>
              <a:ext uri="{FF2B5EF4-FFF2-40B4-BE49-F238E27FC236}">
                <a16:creationId xmlns:a16="http://schemas.microsoft.com/office/drawing/2014/main" id="{D8ABE263-C2A0-03D8-27A9-756E368C9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1102607"/>
            <a:ext cx="4572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04909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78443-30C5-147B-A5FB-91608DE53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Ask through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67092-C53C-7754-18F2-A16FFBA3F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371600"/>
            <a:ext cx="6812280" cy="3520193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E052B"/>
                </a:solidFill>
                <a:effectLst/>
              </a:rPr>
              <a:t>How exactly do you mean??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E052B"/>
                </a:solidFill>
                <a:effectLst/>
              </a:rPr>
              <a:t>Do you know how this could have happened??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E052B"/>
                </a:solidFill>
                <a:effectLst/>
              </a:rPr>
              <a:t>What is your view of the situation?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E052B"/>
                </a:solidFill>
                <a:effectLst/>
              </a:rPr>
              <a:t>Can you indicate how you came to this choice? 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35367587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A904B-2C10-9F14-404E-1D05AEAE6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TEST AGAIN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B20E40-F248-ADC6-8294-26021CE3BBC0}"/>
              </a:ext>
            </a:extLst>
          </p:cNvPr>
          <p:cNvSpPr txBox="1"/>
          <p:nvPr/>
        </p:nvSpPr>
        <p:spPr>
          <a:xfrm>
            <a:off x="1727200" y="1219200"/>
            <a:ext cx="37866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0" i="0" u="none" strike="noStrike" dirty="0">
                <a:solidFill>
                  <a:srgbClr val="444444"/>
                </a:solidFill>
                <a:effectLst/>
                <a:latin typeface="Raleway" pitchFamily="2" charset="77"/>
              </a:rPr>
              <a:t>MY ACTIVE </a:t>
            </a:r>
            <a:r>
              <a:rPr lang="en-GB" dirty="0">
                <a:solidFill>
                  <a:srgbClr val="444444"/>
                </a:solidFill>
                <a:latin typeface="Raleway" pitchFamily="2" charset="77"/>
              </a:rPr>
              <a:t>LISTENING SKILLS</a:t>
            </a:r>
          </a:p>
          <a:p>
            <a:pPr algn="l"/>
            <a:endParaRPr lang="en-GB" dirty="0">
              <a:solidFill>
                <a:srgbClr val="444444"/>
              </a:solidFill>
              <a:latin typeface="Raleway" pitchFamily="2" charset="77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FA8DAE6-AF20-6404-314B-C72DE12E40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0236276"/>
              </p:ext>
            </p:extLst>
          </p:nvPr>
        </p:nvGraphicFramePr>
        <p:xfrm>
          <a:off x="378460" y="990600"/>
          <a:ext cx="6682740" cy="382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5740">
                  <a:extLst>
                    <a:ext uri="{9D8B030D-6E8A-4147-A177-3AD203B41FA5}">
                      <a16:colId xmlns:a16="http://schemas.microsoft.com/office/drawing/2014/main" val="2217019886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14145486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L" dirty="0"/>
                        <a:t>Always, often, regularly, sometimes, never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1249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L" sz="1400" dirty="0"/>
                        <a:t>If I do not understand, I ask the other to explain again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74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L" sz="1400" dirty="0"/>
                        <a:t>I can listen without judging.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49821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L" sz="1400" dirty="0"/>
                        <a:t>I can sum up without adding.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1496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I'm not too quick to assume I know what another person means.</a:t>
                      </a:r>
                      <a:endParaRPr lang="en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85650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L" sz="1400" dirty="0"/>
                        <a:t>I someone tells a story, I quickly propose the solution.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7073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L" sz="1400" dirty="0"/>
                        <a:t>I do not mind silence  in a conversation.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89692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L" sz="1400" dirty="0"/>
                        <a:t>I am easily distracted, when the story does not interest me.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53871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693753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C89BF-067D-8334-80D5-3C0C38D14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D9D51-E447-942D-3246-487C39F876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7D88EF-81D2-C5F6-1F6B-94DDE9A64B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974075"/>
              </p:ext>
            </p:extLst>
          </p:nvPr>
        </p:nvGraphicFramePr>
        <p:xfrm>
          <a:off x="378460" y="1683897"/>
          <a:ext cx="6682740" cy="264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5740">
                  <a:extLst>
                    <a:ext uri="{9D8B030D-6E8A-4147-A177-3AD203B41FA5}">
                      <a16:colId xmlns:a16="http://schemas.microsoft.com/office/drawing/2014/main" val="2217019886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14145486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L" dirty="0"/>
                        <a:t>Always, often, regularly, sometimes, never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1249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L" sz="1400" dirty="0"/>
                        <a:t>If get irritated, if the other person does not understand me.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74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L" sz="1400" dirty="0"/>
                        <a:t>I focus more on how it is said than on the content.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49821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L" sz="1400" dirty="0"/>
                        <a:t>I feel insecure talking to someone else.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1496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I maintain eye contact talking to someone.</a:t>
                      </a:r>
                      <a:endParaRPr lang="en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85650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L" sz="1400" dirty="0"/>
                        <a:t>I take time to talk to someone.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7073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18061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el 1">
            <a:extLst>
              <a:ext uri="{FF2B5EF4-FFF2-40B4-BE49-F238E27FC236}">
                <a16:creationId xmlns:a16="http://schemas.microsoft.com/office/drawing/2014/main" id="{502E92FC-BCDB-959F-77E1-6BCFEA15E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13608"/>
            <a:ext cx="6400800" cy="1637242"/>
          </a:xfrm>
        </p:spPr>
        <p:txBody>
          <a:bodyPr/>
          <a:lstStyle/>
          <a:p>
            <a:pPr eaLnBrk="1" hangingPunct="1"/>
            <a:r>
              <a:rPr lang="en-GB" altLang="en-NL">
                <a:ea typeface="ＭＳ Ｐゴシック" panose="020B0600070205080204" pitchFamily="34" charset="-128"/>
              </a:rPr>
              <a:t>Lets practice</a:t>
            </a:r>
          </a:p>
        </p:txBody>
      </p:sp>
      <p:sp>
        <p:nvSpPr>
          <p:cNvPr id="32770" name="Tijdelijke aanduiding voor inhoud 2">
            <a:extLst>
              <a:ext uri="{FF2B5EF4-FFF2-40B4-BE49-F238E27FC236}">
                <a16:creationId xmlns:a16="http://schemas.microsoft.com/office/drawing/2014/main" id="{B699FD54-658B-060E-8823-5B513AEE2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850849"/>
            <a:ext cx="6400800" cy="2913944"/>
          </a:xfrm>
        </p:spPr>
        <p:txBody>
          <a:bodyPr/>
          <a:lstStyle/>
          <a:p>
            <a:pPr eaLnBrk="1" hangingPunct="1"/>
            <a:r>
              <a:rPr lang="en-GB" altLang="en-NL" dirty="0">
                <a:ea typeface="ＭＳ Ｐゴシック" panose="020B0600070205080204" pitchFamily="34" charset="-128"/>
              </a:rPr>
              <a:t>Does anyone has a case? </a:t>
            </a:r>
          </a:p>
          <a:p>
            <a:pPr eaLnBrk="1" hangingPunct="1"/>
            <a:r>
              <a:rPr lang="en-GB" altLang="en-NL" dirty="0">
                <a:ea typeface="ＭＳ Ｐゴシック" panose="020B0600070205080204" pitchFamily="34" charset="-128"/>
              </a:rPr>
              <a:t>Trio</a:t>
            </a:r>
          </a:p>
          <a:p>
            <a:pPr eaLnBrk="1" hangingPunct="1"/>
            <a:endParaRPr lang="en-GB" altLang="en-NL" dirty="0">
              <a:ea typeface="ＭＳ Ｐゴシック" panose="020B0600070205080204" pitchFamily="34" charset="-128"/>
            </a:endParaRPr>
          </a:p>
          <a:p>
            <a:pPr eaLnBrk="1" hangingPunct="1"/>
            <a:endParaRPr lang="en-GB" altLang="en-NL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GB" altLang="en-NL" dirty="0">
                <a:ea typeface="ＭＳ Ｐゴシック" panose="020B0600070205080204" pitchFamily="34" charset="-128"/>
              </a:rPr>
              <a:t>We try to help you </a:t>
            </a:r>
            <a:r>
              <a:rPr lang="en-GB" altLang="en-NL" dirty="0">
                <a:ea typeface="ＭＳ Ｐゴシック" panose="020B0600070205080204" pitchFamily="34" charset="-128"/>
                <a:sym typeface="Wingdings" pitchFamily="2" charset="2"/>
              </a:rPr>
              <a:t></a:t>
            </a:r>
            <a:endParaRPr lang="en-GB" altLang="en-NL" dirty="0">
              <a:ea typeface="ＭＳ Ｐゴシック" panose="020B0600070205080204" pitchFamily="34" charset="-128"/>
            </a:endParaRPr>
          </a:p>
          <a:p>
            <a:pPr eaLnBrk="1" hangingPunct="1"/>
            <a:endParaRPr lang="en-GB" altLang="en-NL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el 1">
            <a:extLst>
              <a:ext uri="{FF2B5EF4-FFF2-40B4-BE49-F238E27FC236}">
                <a16:creationId xmlns:a16="http://schemas.microsoft.com/office/drawing/2014/main" id="{072EB3DE-AE20-9C43-69C5-BF2DDFEA7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60" y="538726"/>
            <a:ext cx="6812280" cy="889000"/>
          </a:xfrm>
        </p:spPr>
        <p:txBody>
          <a:bodyPr/>
          <a:lstStyle/>
          <a:p>
            <a:pPr eaLnBrk="1" hangingPunct="1"/>
            <a:r>
              <a:rPr lang="en-GB" altLang="en-NL" dirty="0">
                <a:ea typeface="ＭＳ Ｐゴシック" panose="020B0600070205080204" pitchFamily="34" charset="-128"/>
              </a:rPr>
              <a:t> Not.. BUT</a:t>
            </a:r>
          </a:p>
        </p:txBody>
      </p:sp>
      <p:sp>
        <p:nvSpPr>
          <p:cNvPr id="33794" name="Tijdelijke aanduiding voor inhoud 2">
            <a:extLst>
              <a:ext uri="{FF2B5EF4-FFF2-40B4-BE49-F238E27FC236}">
                <a16:creationId xmlns:a16="http://schemas.microsoft.com/office/drawing/2014/main" id="{75CA5D68-929C-5755-7565-A31C9438C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792817"/>
            <a:ext cx="6400800" cy="2971977"/>
          </a:xfrm>
        </p:spPr>
        <p:txBody>
          <a:bodyPr/>
          <a:lstStyle/>
          <a:p>
            <a:pPr eaLnBrk="1" hangingPunct="1"/>
            <a:r>
              <a:rPr lang="en-GB" altLang="en-NL">
                <a:ea typeface="ＭＳ Ｐゴシック" panose="020B0600070205080204" pitchFamily="34" charset="-128"/>
              </a:rPr>
              <a:t>I would like to help you but…….</a:t>
            </a:r>
          </a:p>
          <a:p>
            <a:pPr eaLnBrk="1" hangingPunct="1"/>
            <a:r>
              <a:rPr lang="en-GB" altLang="en-NL">
                <a:ea typeface="ＭＳ Ｐゴシック" panose="020B0600070205080204" pitchFamily="34" charset="-128"/>
              </a:rPr>
              <a:t>I am sorry but…..</a:t>
            </a:r>
          </a:p>
          <a:p>
            <a:pPr eaLnBrk="1" hangingPunct="1"/>
            <a:endParaRPr lang="en-GB" altLang="en-NL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GB" altLang="en-NL">
                <a:ea typeface="ＭＳ Ｐゴシック" panose="020B0600070205080204" pitchFamily="34" charset="-128"/>
              </a:rPr>
              <a:t>Try to bring it in a other way</a:t>
            </a:r>
          </a:p>
          <a:p>
            <a:pPr eaLnBrk="1" hangingPunct="1"/>
            <a:r>
              <a:rPr lang="en-GB" altLang="en-NL">
                <a:ea typeface="ＭＳ Ｐゴシック" panose="020B0600070205080204" pitchFamily="34" charset="-128"/>
              </a:rPr>
              <a:t>Suggestions?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A1D58-CCF5-8885-8E4B-89620DE13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Not: WHY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B282C-B04F-EEBE-A7A7-3C559EA014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dirty="0"/>
              <a:t>Avoid:</a:t>
            </a:r>
          </a:p>
          <a:p>
            <a:r>
              <a:rPr lang="en-NL" dirty="0"/>
              <a:t>Why did you do so?</a:t>
            </a:r>
          </a:p>
          <a:p>
            <a:pPr lvl="1"/>
            <a:r>
              <a:rPr lang="en-GB" dirty="0"/>
              <a:t>A</a:t>
            </a:r>
            <a:r>
              <a:rPr lang="en-NL" dirty="0"/>
              <a:t>ccusation</a:t>
            </a:r>
          </a:p>
          <a:p>
            <a:pPr lvl="1"/>
            <a:endParaRPr lang="en-NL" dirty="0"/>
          </a:p>
          <a:p>
            <a:pPr lvl="1"/>
            <a:r>
              <a:rPr lang="en-NL" dirty="0"/>
              <a:t>Rephrase</a:t>
            </a:r>
          </a:p>
          <a:p>
            <a:pPr lvl="2"/>
            <a:r>
              <a:rPr lang="en-NL" dirty="0"/>
              <a:t>WHAT MADE YOU DO THIS……</a:t>
            </a:r>
          </a:p>
        </p:txBody>
      </p:sp>
    </p:spTree>
    <p:extLst>
      <p:ext uri="{BB962C8B-B14F-4D97-AF65-F5344CB8AC3E}">
        <p14:creationId xmlns:p14="http://schemas.microsoft.com/office/powerpoint/2010/main" val="93100486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58B5B-4341-35A8-36AE-9281347DF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Annex 1: Assignment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C303E-9A4D-57BA-BAAD-8545A120FC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sz="2800" dirty="0"/>
              <a:t>Be Specific; about what are talking and what not:  WHAT DO I EXPECT FROM YOU?</a:t>
            </a:r>
          </a:p>
          <a:p>
            <a:pPr marL="0" indent="0">
              <a:buNone/>
            </a:pPr>
            <a:r>
              <a:rPr lang="en-NL" sz="2800" dirty="0"/>
              <a:t>                        WHAT IS YOUR WEEK PLAN?</a:t>
            </a:r>
            <a:endParaRPr lang="en-NL" sz="1600" dirty="0"/>
          </a:p>
          <a:p>
            <a:r>
              <a:rPr lang="en-NL" sz="2800" dirty="0"/>
              <a:t>Be Measurable: what exactly do you want to see</a:t>
            </a:r>
          </a:p>
          <a:p>
            <a:r>
              <a:rPr lang="en-NL" sz="2800" dirty="0"/>
              <a:t>Make it Acceptable</a:t>
            </a:r>
          </a:p>
          <a:p>
            <a:r>
              <a:rPr lang="en-NL" sz="2800" dirty="0"/>
              <a:t>Make it Realistic</a:t>
            </a:r>
          </a:p>
          <a:p>
            <a:r>
              <a:rPr lang="en-NL" sz="2800" dirty="0"/>
              <a:t>Set a Time / deadline</a:t>
            </a:r>
          </a:p>
          <a:p>
            <a:endParaRPr lang="en-NL" dirty="0"/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0974650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7E4C2-F3B6-F604-2F33-AAFD34DAC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A196C-8A25-CB1C-0538-00003E9AEF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NL" dirty="0"/>
              <a:t>FOLLOW UP</a:t>
            </a:r>
          </a:p>
        </p:txBody>
      </p:sp>
    </p:spTree>
    <p:extLst>
      <p:ext uri="{BB962C8B-B14F-4D97-AF65-F5344CB8AC3E}">
        <p14:creationId xmlns:p14="http://schemas.microsoft.com/office/powerpoint/2010/main" val="322344440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60400" y="304800"/>
            <a:ext cx="6434559" cy="784086"/>
          </a:xfrm>
        </p:spPr>
        <p:txBody>
          <a:bodyPr/>
          <a:lstStyle/>
          <a:p>
            <a:r>
              <a:rPr lang="en-GB" sz="3600" dirty="0" err="1">
                <a:solidFill>
                  <a:srgbClr val="00A7A2"/>
                </a:solidFill>
              </a:rPr>
              <a:t>Annexs</a:t>
            </a:r>
            <a:r>
              <a:rPr lang="en-GB" sz="3600" dirty="0">
                <a:solidFill>
                  <a:srgbClr val="00A7A2"/>
                </a:solidFill>
              </a:rPr>
              <a:t> 2: Delegation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36600" y="1371600"/>
            <a:ext cx="5748581" cy="2727077"/>
          </a:xfrm>
        </p:spPr>
        <p:txBody>
          <a:bodyPr/>
          <a:lstStyle/>
          <a:p>
            <a:pPr algn="l"/>
            <a:r>
              <a:rPr lang="en-GB" sz="2400" dirty="0">
                <a:solidFill>
                  <a:schemeClr val="tx1"/>
                </a:solidFill>
              </a:rPr>
              <a:t>What is delegating? </a:t>
            </a:r>
          </a:p>
          <a:p>
            <a:pPr algn="l"/>
            <a:r>
              <a:rPr lang="en-GB" sz="2400" dirty="0">
                <a:solidFill>
                  <a:schemeClr val="tx1"/>
                </a:solidFill>
              </a:rPr>
              <a:t>When you delegate, you put another one in place to achieve your results. </a:t>
            </a:r>
          </a:p>
          <a:p>
            <a:pPr algn="l"/>
            <a:r>
              <a:rPr lang="en-GB" sz="2400" dirty="0">
                <a:solidFill>
                  <a:schemeClr val="tx1"/>
                </a:solidFill>
              </a:rPr>
              <a:t>You trust a task with its powers and resources to another party. </a:t>
            </a:r>
          </a:p>
          <a:p>
            <a:pPr algn="l"/>
            <a:endParaRPr lang="en-GB" sz="2400" dirty="0"/>
          </a:p>
          <a:p>
            <a:pPr algn="l"/>
            <a:r>
              <a:rPr lang="en-GB" sz="2400" dirty="0"/>
              <a:t>What you do is retain overall responsibility for the result!</a:t>
            </a:r>
          </a:p>
        </p:txBody>
      </p:sp>
    </p:spTree>
    <p:extLst>
      <p:ext uri="{BB962C8B-B14F-4D97-AF65-F5344CB8AC3E}">
        <p14:creationId xmlns:p14="http://schemas.microsoft.com/office/powerpoint/2010/main" val="255692123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9180" y="426752"/>
            <a:ext cx="6090841" cy="560062"/>
          </a:xfrm>
        </p:spPr>
        <p:txBody>
          <a:bodyPr/>
          <a:lstStyle/>
          <a:p>
            <a:r>
              <a:rPr lang="en-GB" sz="4000" dirty="0">
                <a:solidFill>
                  <a:srgbClr val="00A7A2"/>
                </a:solidFill>
              </a:rPr>
              <a:t>Advantages of Delegation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06236" y="1266845"/>
            <a:ext cx="6323785" cy="3640404"/>
          </a:xfrm>
        </p:spPr>
        <p:txBody>
          <a:bodyPr/>
          <a:lstStyle/>
          <a:p>
            <a:pPr marL="276480" indent="-276480"/>
            <a:r>
              <a:rPr lang="en-GB" sz="2200" dirty="0"/>
              <a:t>You better do, because you're dealing with pressure and (eventually) save time. </a:t>
            </a:r>
          </a:p>
          <a:p>
            <a:pPr marL="276480" indent="-276480"/>
            <a:r>
              <a:rPr lang="en-GB" sz="2200" dirty="0"/>
              <a:t>You make better use of the qualities of others. </a:t>
            </a:r>
          </a:p>
          <a:p>
            <a:pPr marL="276480" indent="-276480"/>
            <a:r>
              <a:rPr lang="en-GB" sz="2200" dirty="0"/>
              <a:t>You motivate your employees. </a:t>
            </a:r>
          </a:p>
          <a:p>
            <a:pPr marL="276480" indent="-276480"/>
            <a:r>
              <a:rPr lang="en-GB" sz="2200" dirty="0"/>
              <a:t>You develop your staff. </a:t>
            </a:r>
          </a:p>
          <a:p>
            <a:pPr marL="276480" indent="-276480"/>
            <a:r>
              <a:rPr lang="en-GB" sz="2200" dirty="0"/>
              <a:t>You can concentrate on the tasks for you as a manager really matter, such as developing a vision. </a:t>
            </a:r>
          </a:p>
          <a:p>
            <a:pPr marL="276480" indent="-276480"/>
            <a:r>
              <a:rPr lang="en-GB" sz="2200" dirty="0"/>
              <a:t>The higher you get, the more important it is to delegate.</a:t>
            </a:r>
          </a:p>
        </p:txBody>
      </p:sp>
    </p:spTree>
    <p:extLst>
      <p:ext uri="{BB962C8B-B14F-4D97-AF65-F5344CB8AC3E}">
        <p14:creationId xmlns:p14="http://schemas.microsoft.com/office/powerpoint/2010/main" val="187691275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71CF8-0501-A12F-733E-566F0D475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E95CB-09F2-AD76-99BB-AA1058F91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>
                <a:solidFill>
                  <a:srgbClr val="0FCBC2"/>
                </a:solidFill>
              </a:rPr>
              <a:t>Communication</a:t>
            </a:r>
          </a:p>
        </p:txBody>
      </p:sp>
      <p:pic>
        <p:nvPicPr>
          <p:cNvPr id="7170" name="Picture 2" descr="Communication Model">
            <a:extLst>
              <a:ext uri="{FF2B5EF4-FFF2-40B4-BE49-F238E27FC236}">
                <a16:creationId xmlns:a16="http://schemas.microsoft.com/office/drawing/2014/main" id="{0351CCE9-8300-8704-F99E-5659E492CA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1300956"/>
            <a:ext cx="6813550" cy="340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36771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0400" y="381000"/>
            <a:ext cx="6090841" cy="538918"/>
          </a:xfrm>
        </p:spPr>
        <p:txBody>
          <a:bodyPr/>
          <a:lstStyle/>
          <a:p>
            <a:r>
              <a:rPr lang="en-GB" sz="4000" dirty="0">
                <a:solidFill>
                  <a:srgbClr val="00A7A2"/>
                </a:solidFill>
              </a:rPr>
              <a:t>Convenient for Delegation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36600" y="1295400"/>
            <a:ext cx="6090841" cy="1541570"/>
          </a:xfrm>
        </p:spPr>
        <p:txBody>
          <a:bodyPr/>
          <a:lstStyle/>
          <a:p>
            <a:r>
              <a:rPr lang="en-GB" dirty="0"/>
              <a:t>Whatever can be done by someone else</a:t>
            </a:r>
          </a:p>
          <a:p>
            <a:r>
              <a:rPr lang="en-GB" dirty="0"/>
              <a:t>What can be done better by someone else</a:t>
            </a:r>
          </a:p>
          <a:p>
            <a:r>
              <a:rPr lang="en-GB" dirty="0"/>
              <a:t>What others had to learn </a:t>
            </a:r>
          </a:p>
          <a:p>
            <a:r>
              <a:rPr lang="en-GB" dirty="0"/>
              <a:t>What others like to do</a:t>
            </a:r>
          </a:p>
        </p:txBody>
      </p:sp>
    </p:spTree>
    <p:extLst>
      <p:ext uri="{BB962C8B-B14F-4D97-AF65-F5344CB8AC3E}">
        <p14:creationId xmlns:p14="http://schemas.microsoft.com/office/powerpoint/2010/main" val="720868156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cartoonstock.com/lowres/jmo1218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960" y="891321"/>
            <a:ext cx="4381659" cy="351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966286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84200" y="304800"/>
            <a:ext cx="6434559" cy="672075"/>
          </a:xfrm>
        </p:spPr>
        <p:txBody>
          <a:bodyPr/>
          <a:lstStyle/>
          <a:p>
            <a:r>
              <a:rPr lang="en-GB" sz="4000" dirty="0">
                <a:solidFill>
                  <a:srgbClr val="00A7A2"/>
                </a:solidFill>
              </a:rPr>
              <a:t>Inconvenient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889000" y="1143000"/>
            <a:ext cx="5629367" cy="3505200"/>
          </a:xfrm>
        </p:spPr>
        <p:txBody>
          <a:bodyPr/>
          <a:lstStyle/>
          <a:p>
            <a:pPr marL="276480" indent="-276480" algn="l">
              <a:buFontTx/>
              <a:buChar char="-"/>
            </a:pPr>
            <a:r>
              <a:rPr lang="en-GB" sz="2400" dirty="0">
                <a:solidFill>
                  <a:schemeClr val="tx1"/>
                </a:solidFill>
              </a:rPr>
              <a:t>What is sensitive: for example dismissal </a:t>
            </a:r>
          </a:p>
          <a:p>
            <a:pPr algn="l"/>
            <a:r>
              <a:rPr lang="en-GB" sz="2400" dirty="0">
                <a:solidFill>
                  <a:schemeClr val="tx1"/>
                </a:solidFill>
              </a:rPr>
              <a:t>    issues, conflicts, etc. </a:t>
            </a:r>
          </a:p>
          <a:p>
            <a:pPr marL="276480" indent="-276480" algn="l">
              <a:buFontTx/>
              <a:buChar char="-"/>
            </a:pPr>
            <a:r>
              <a:rPr lang="en-GB" sz="2400" dirty="0">
                <a:solidFill>
                  <a:schemeClr val="tx1"/>
                </a:solidFill>
              </a:rPr>
              <a:t>Your core business as a leader: conducting assessment interviews or approval of annual plans.</a:t>
            </a:r>
          </a:p>
          <a:p>
            <a:pPr marL="276480" indent="-276480" algn="l">
              <a:buFontTx/>
              <a:buChar char="-"/>
            </a:pPr>
            <a:r>
              <a:rPr lang="en-GB" sz="2400" dirty="0">
                <a:solidFill>
                  <a:schemeClr val="tx1"/>
                </a:solidFill>
              </a:rPr>
              <a:t>Keeping the overview. </a:t>
            </a:r>
          </a:p>
          <a:p>
            <a:pPr marL="276480" indent="-276480" algn="l">
              <a:buFontTx/>
              <a:buChar char="-"/>
            </a:pPr>
            <a:r>
              <a:rPr lang="en-GB" sz="2400" dirty="0">
                <a:solidFill>
                  <a:schemeClr val="tx1"/>
                </a:solidFill>
              </a:rPr>
              <a:t>The ultimate responsibility for tasks you </a:t>
            </a:r>
          </a:p>
          <a:p>
            <a:pPr algn="l"/>
            <a:r>
              <a:rPr lang="en-GB" sz="2400" dirty="0">
                <a:solidFill>
                  <a:schemeClr val="tx1"/>
                </a:solidFill>
              </a:rPr>
              <a:t>    have delegated.</a:t>
            </a:r>
          </a:p>
        </p:txBody>
      </p:sp>
    </p:spTree>
    <p:extLst>
      <p:ext uri="{BB962C8B-B14F-4D97-AF65-F5344CB8AC3E}">
        <p14:creationId xmlns:p14="http://schemas.microsoft.com/office/powerpoint/2010/main" val="116038618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04269" y="594771"/>
            <a:ext cx="6434559" cy="560062"/>
          </a:xfrm>
        </p:spPr>
        <p:txBody>
          <a:bodyPr/>
          <a:lstStyle/>
          <a:p>
            <a:r>
              <a:rPr lang="en-GB" sz="4000" dirty="0">
                <a:solidFill>
                  <a:srgbClr val="00A7A2"/>
                </a:solidFill>
              </a:rPr>
              <a:t>How do you delegate? </a:t>
            </a:r>
            <a:br>
              <a:rPr lang="en-GB" sz="2600" dirty="0"/>
            </a:br>
            <a:endParaRPr lang="en-GB" sz="26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35565" y="1714895"/>
            <a:ext cx="5298071" cy="2671071"/>
          </a:xfrm>
        </p:spPr>
        <p:txBody>
          <a:bodyPr/>
          <a:lstStyle/>
          <a:p>
            <a:r>
              <a:rPr lang="en-GB" sz="1900" dirty="0">
                <a:solidFill>
                  <a:schemeClr val="tx1"/>
                </a:solidFill>
              </a:rPr>
              <a:t>Characteristic of good delegation is </a:t>
            </a:r>
            <a:r>
              <a:rPr lang="en-GB" sz="1900" b="1" dirty="0">
                <a:solidFill>
                  <a:srgbClr val="00A7A2"/>
                </a:solidFill>
              </a:rPr>
              <a:t>the care with which you delegate</a:t>
            </a:r>
            <a:r>
              <a:rPr lang="en-GB" sz="1900" dirty="0">
                <a:solidFill>
                  <a:schemeClr val="tx1"/>
                </a:solidFill>
              </a:rPr>
              <a:t> the work transfer. </a:t>
            </a:r>
          </a:p>
          <a:p>
            <a:endParaRPr lang="en-GB" sz="1900" dirty="0">
              <a:solidFill>
                <a:schemeClr val="tx1"/>
              </a:solidFill>
            </a:endParaRPr>
          </a:p>
          <a:p>
            <a:r>
              <a:rPr lang="en-GB" sz="1900" dirty="0">
                <a:solidFill>
                  <a:schemeClr val="tx1"/>
                </a:solidFill>
              </a:rPr>
              <a:t>You don’t give the first employee you see after a short chat about the weather, a quick job.</a:t>
            </a:r>
          </a:p>
        </p:txBody>
      </p:sp>
    </p:spTree>
    <p:extLst>
      <p:ext uri="{BB962C8B-B14F-4D97-AF65-F5344CB8AC3E}">
        <p14:creationId xmlns:p14="http://schemas.microsoft.com/office/powerpoint/2010/main" val="18565706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84200" y="228600"/>
            <a:ext cx="6434559" cy="504056"/>
          </a:xfrm>
        </p:spPr>
        <p:txBody>
          <a:bodyPr/>
          <a:lstStyle/>
          <a:p>
            <a:r>
              <a:rPr lang="en-GB" sz="4000" dirty="0">
                <a:solidFill>
                  <a:srgbClr val="00A7A2"/>
                </a:solidFill>
              </a:rPr>
              <a:t>Delegation Meetings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84200" y="1066800"/>
            <a:ext cx="6629400" cy="2727077"/>
          </a:xfrm>
        </p:spPr>
        <p:txBody>
          <a:bodyPr/>
          <a:lstStyle/>
          <a:p>
            <a:pPr algn="l"/>
            <a:r>
              <a:rPr lang="en-GB" sz="2400" dirty="0">
                <a:solidFill>
                  <a:schemeClr val="tx1"/>
                </a:solidFill>
              </a:rPr>
              <a:t>-   </a:t>
            </a:r>
            <a:r>
              <a:rPr lang="en-GB" sz="2000" dirty="0">
                <a:solidFill>
                  <a:schemeClr val="tx1"/>
                </a:solidFill>
              </a:rPr>
              <a:t>Make an appointment. </a:t>
            </a:r>
          </a:p>
          <a:p>
            <a:pPr marL="276480" indent="-276480" algn="l">
              <a:buFontTx/>
              <a:buChar char="-"/>
            </a:pPr>
            <a:r>
              <a:rPr lang="en-GB" sz="2000" dirty="0">
                <a:solidFill>
                  <a:schemeClr val="tx1"/>
                </a:solidFill>
              </a:rPr>
              <a:t>Prepare the interview very well. </a:t>
            </a:r>
          </a:p>
          <a:p>
            <a:pPr marL="276480" indent="-276480" algn="l">
              <a:buFontTx/>
              <a:buChar char="-"/>
            </a:pPr>
            <a:r>
              <a:rPr lang="en-GB" sz="2000" dirty="0">
                <a:solidFill>
                  <a:schemeClr val="tx1"/>
                </a:solidFill>
              </a:rPr>
              <a:t>You focus on content and on the relationship with the employee. </a:t>
            </a:r>
          </a:p>
          <a:p>
            <a:pPr marL="276480" indent="-276480" algn="l">
              <a:buFontTx/>
              <a:buChar char="-"/>
            </a:pPr>
            <a:r>
              <a:rPr lang="en-GB" sz="2000" dirty="0">
                <a:solidFill>
                  <a:schemeClr val="tx1"/>
                </a:solidFill>
              </a:rPr>
              <a:t>How exactly to delegate depends on every individual  employee. </a:t>
            </a:r>
          </a:p>
          <a:p>
            <a:pPr marL="276480" indent="-276480" algn="l">
              <a:buFontTx/>
              <a:buChar char="-"/>
            </a:pPr>
            <a:r>
              <a:rPr lang="en-GB" sz="2000" dirty="0">
                <a:solidFill>
                  <a:schemeClr val="tx1"/>
                </a:solidFill>
              </a:rPr>
              <a:t>Make appointments about results that have to be achieved and about the process (SMART!)</a:t>
            </a:r>
          </a:p>
          <a:p>
            <a:pPr marL="276480" indent="-276480" algn="l">
              <a:buFontTx/>
              <a:buChar char="-"/>
            </a:pPr>
            <a:r>
              <a:rPr lang="en-GB" sz="2000" dirty="0">
                <a:solidFill>
                  <a:schemeClr val="tx1"/>
                </a:solidFill>
              </a:rPr>
              <a:t>After the delegation leave the employee as much as possible to do his own work. </a:t>
            </a:r>
          </a:p>
          <a:p>
            <a:pPr marL="276480" indent="-276480" algn="l">
              <a:buFontTx/>
              <a:buChar char="-"/>
            </a:pPr>
            <a:r>
              <a:rPr lang="en-GB" sz="2000" dirty="0">
                <a:solidFill>
                  <a:schemeClr val="tx1"/>
                </a:solidFill>
              </a:rPr>
              <a:t>Check when the work is finished. (Again: follow up / evaluate )</a:t>
            </a:r>
          </a:p>
        </p:txBody>
      </p:sp>
    </p:spTree>
    <p:extLst>
      <p:ext uri="{BB962C8B-B14F-4D97-AF65-F5344CB8AC3E}">
        <p14:creationId xmlns:p14="http://schemas.microsoft.com/office/powerpoint/2010/main" val="307300078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">
            <a:extLst>
              <a:ext uri="{FF2B5EF4-FFF2-40B4-BE49-F238E27FC236}">
                <a16:creationId xmlns:a16="http://schemas.microsoft.com/office/drawing/2014/main" id="{749992BB-A063-D19E-33D9-0B99633AB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305" y="212823"/>
            <a:ext cx="6399231" cy="88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nl-NL" altLang="en-NL" sz="1270"/>
          </a:p>
        </p:txBody>
      </p:sp>
      <p:pic>
        <p:nvPicPr>
          <p:cNvPr id="12291" name="Picture 2">
            <a:extLst>
              <a:ext uri="{FF2B5EF4-FFF2-40B4-BE49-F238E27FC236}">
                <a16:creationId xmlns:a16="http://schemas.microsoft.com/office/drawing/2014/main" id="{55A81383-3EF1-5693-DB1D-A085DA521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27" y="914399"/>
            <a:ext cx="7112747" cy="441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3">
            <a:extLst>
              <a:ext uri="{FF2B5EF4-FFF2-40B4-BE49-F238E27FC236}">
                <a16:creationId xmlns:a16="http://schemas.microsoft.com/office/drawing/2014/main" id="{42FE5573-50D8-8577-E574-7D75B5EB8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400" y="3120613"/>
            <a:ext cx="4628581" cy="1145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1123" tIns="35562" rIns="71123" bIns="35562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spcBef>
                <a:spcPts val="547"/>
              </a:spcBef>
              <a:buFont typeface="Wingdings" pitchFamily="2" charset="2"/>
              <a:buChar char=""/>
            </a:pPr>
            <a:r>
              <a:rPr lang="en-US" altLang="en-NL" sz="2187" b="1" dirty="0">
                <a:solidFill>
                  <a:srgbClr val="FFFF00"/>
                </a:solidFill>
              </a:rPr>
              <a:t>We can take a horse to water but</a:t>
            </a:r>
          </a:p>
          <a:p>
            <a:pPr algn="ctr" eaLnBrk="1">
              <a:spcBef>
                <a:spcPts val="547"/>
              </a:spcBef>
            </a:pPr>
            <a:r>
              <a:rPr lang="en-US" altLang="en-NL" sz="2187" b="1" dirty="0">
                <a:solidFill>
                  <a:srgbClr val="FFFF00"/>
                </a:solidFill>
              </a:rPr>
              <a:t>can we force it to drink?</a:t>
            </a:r>
          </a:p>
          <a:p>
            <a:pPr algn="ctr" eaLnBrk="1" hangingPunct="1">
              <a:buClrTx/>
              <a:buFontTx/>
              <a:buNone/>
            </a:pPr>
            <a:endParaRPr lang="en-US" altLang="en-NL" sz="2187" b="1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9FDDCE-8C4D-4751-E4E7-4EE292B6C48B}"/>
              </a:ext>
            </a:extLst>
          </p:cNvPr>
          <p:cNvSpPr txBox="1">
            <a:spLocks/>
          </p:cNvSpPr>
          <p:nvPr/>
        </p:nvSpPr>
        <p:spPr>
          <a:xfrm>
            <a:off x="514051" y="25399"/>
            <a:ext cx="6812280" cy="889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L"/>
              <a:t>Annex 3: Motivate</a:t>
            </a:r>
            <a:endParaRPr lang="en-NL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1B6014-4AA9-624B-AA54-3ED2CC0F2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589" y="1866665"/>
            <a:ext cx="3098800" cy="2324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328588">
              <a:defRPr/>
            </a:pPr>
            <a:r>
              <a:rPr lang="nl-NL" b="1" dirty="0" err="1">
                <a:solidFill>
                  <a:srgbClr val="00B0AC"/>
                </a:solidFill>
              </a:rPr>
              <a:t>Motivate</a:t>
            </a:r>
            <a:endParaRPr lang="nl-NL" b="1" dirty="0">
              <a:solidFill>
                <a:srgbClr val="00B0AC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AC3DFD-B99D-3944-9882-613DEEEAE196}"/>
              </a:ext>
            </a:extLst>
          </p:cNvPr>
          <p:cNvSpPr/>
          <p:nvPr/>
        </p:nvSpPr>
        <p:spPr>
          <a:xfrm>
            <a:off x="4165600" y="1866665"/>
            <a:ext cx="174881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A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Autonomy</a:t>
            </a:r>
            <a:endParaRPr lang="en-GB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A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CCDBA9-2688-0A4D-A8CE-568A799BF80C}"/>
              </a:ext>
            </a:extLst>
          </p:cNvPr>
          <p:cNvSpPr/>
          <p:nvPr/>
        </p:nvSpPr>
        <p:spPr>
          <a:xfrm>
            <a:off x="5205916" y="3126887"/>
            <a:ext cx="141699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A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Mastery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3F8C3A5-4999-B546-82BA-2CDAB6A05653}"/>
              </a:ext>
            </a:extLst>
          </p:cNvPr>
          <p:cNvSpPr/>
          <p:nvPr/>
        </p:nvSpPr>
        <p:spPr>
          <a:xfrm>
            <a:off x="4643113" y="4152555"/>
            <a:ext cx="14045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A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Purpose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525BFB3-67A2-9649-BF71-534F0961EFE3}"/>
              </a:ext>
            </a:extLst>
          </p:cNvPr>
          <p:cNvSpPr/>
          <p:nvPr/>
        </p:nvSpPr>
        <p:spPr>
          <a:xfrm>
            <a:off x="678687" y="1866665"/>
            <a:ext cx="19522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A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Recognition</a:t>
            </a:r>
            <a:endParaRPr lang="en-GB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A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56357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9" grpId="0"/>
      <p:bldP spid="20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6688E-729D-86B9-E424-5DF2A6BBB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C7C1D-5453-B071-84F6-47B55F677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RAMP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8CAD5-8B33-5EE6-5AA7-366AA882C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sz="2400" dirty="0"/>
              <a:t>What motivates people</a:t>
            </a:r>
          </a:p>
          <a:p>
            <a:pPr marL="0" indent="0">
              <a:buNone/>
            </a:pPr>
            <a:endParaRPr lang="en-NL" sz="2400" dirty="0"/>
          </a:p>
          <a:p>
            <a:pPr marL="457200" lvl="1" indent="0">
              <a:buNone/>
            </a:pPr>
            <a:r>
              <a:rPr lang="en-GB" sz="2000" b="1" i="0" u="none" strike="noStrike" dirty="0">
                <a:solidFill>
                  <a:srgbClr val="000000"/>
                </a:solidFill>
                <a:effectLst/>
              </a:rPr>
              <a:t> - </a:t>
            </a:r>
            <a:r>
              <a:rPr lang="en-GB" sz="2400" b="1" i="0" u="none" strike="noStrike" dirty="0">
                <a:solidFill>
                  <a:srgbClr val="000000"/>
                </a:solidFill>
                <a:effectLst/>
              </a:rPr>
              <a:t>Recognition </a:t>
            </a:r>
          </a:p>
          <a:p>
            <a:pPr marL="457200" lvl="1" indent="0">
              <a:buNone/>
            </a:pPr>
            <a:r>
              <a:rPr lang="en-GB" sz="2400" b="1" dirty="0">
                <a:solidFill>
                  <a:srgbClr val="000000"/>
                </a:solidFill>
              </a:rPr>
              <a:t>	- </a:t>
            </a:r>
            <a:r>
              <a:rPr lang="en-GB" sz="2000" dirty="0">
                <a:solidFill>
                  <a:srgbClr val="000000"/>
                </a:solidFill>
              </a:rPr>
              <a:t>Recognition is about whether people feel 	 	   	   see, heard, valued and respected, by the 	   	   	   leader, the organisation and by one 	   	   	   another. </a:t>
            </a:r>
            <a:endParaRPr lang="en-NL" sz="2000" dirty="0"/>
          </a:p>
        </p:txBody>
      </p:sp>
    </p:spTree>
    <p:extLst>
      <p:ext uri="{BB962C8B-B14F-4D97-AF65-F5344CB8AC3E}">
        <p14:creationId xmlns:p14="http://schemas.microsoft.com/office/powerpoint/2010/main" val="196768591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1B9B6-380B-4621-4E3F-853A3CA2F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A30DF-CA8D-8F25-3713-854205F982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sz="2400" dirty="0"/>
              <a:t>What motivates people</a:t>
            </a:r>
          </a:p>
          <a:p>
            <a:pPr lvl="1"/>
            <a:r>
              <a:rPr lang="en-GB" sz="2400" b="1" dirty="0">
                <a:solidFill>
                  <a:srgbClr val="000000"/>
                </a:solidFill>
              </a:rPr>
              <a:t>Autonomy</a:t>
            </a:r>
          </a:p>
          <a:p>
            <a:pPr lvl="1"/>
            <a:r>
              <a:rPr lang="en-GB" sz="2400" b="1" dirty="0">
                <a:solidFill>
                  <a:srgbClr val="000000"/>
                </a:solidFill>
              </a:rPr>
              <a:t>Mastery: </a:t>
            </a:r>
          </a:p>
          <a:p>
            <a:pPr lvl="3"/>
            <a:r>
              <a:rPr lang="en-GB" dirty="0">
                <a:solidFill>
                  <a:srgbClr val="000000"/>
                </a:solidFill>
              </a:rPr>
              <a:t>Target those employees who will get a kick out of stepping up to a challenge, by inspiring them to solve a problem, develop a new idea, or suggest new ways of working.</a:t>
            </a:r>
          </a:p>
          <a:p>
            <a:pPr lvl="3"/>
            <a:r>
              <a:rPr lang="en-GB" i="0" u="none" strike="noStrike" dirty="0">
                <a:solidFill>
                  <a:srgbClr val="000000"/>
                </a:solidFill>
                <a:effectLst/>
              </a:rPr>
              <a:t>Possibility to develop into a new role: 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Offer them the opportunity shadowing someone in a role they’d like to move up to. </a:t>
            </a:r>
            <a:endParaRPr lang="en-GB" dirty="0">
              <a:solidFill>
                <a:srgbClr val="000000"/>
              </a:solidFill>
            </a:endParaRPr>
          </a:p>
          <a:p>
            <a:pPr marL="914400" lvl="2" indent="0">
              <a:buNone/>
            </a:pPr>
            <a:endParaRPr lang="en-GB" sz="2000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8982624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56036-AF10-09AA-A0DF-C20E4D401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BE586-05A9-8D6A-5446-D8526E3EA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460" y="1102607"/>
            <a:ext cx="6812280" cy="3520193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GB" sz="2400" b="0" i="0" u="none" strike="noStrike" dirty="0">
                <a:solidFill>
                  <a:srgbClr val="000000"/>
                </a:solidFill>
                <a:effectLst/>
              </a:rPr>
              <a:t>What motivates people. </a:t>
            </a:r>
          </a:p>
          <a:p>
            <a:pPr marL="457200" lvl="1" indent="0">
              <a:buNone/>
            </a:pPr>
            <a:endParaRPr lang="en-GB" sz="2400" b="0" i="0" u="none" strike="noStrike" dirty="0">
              <a:solidFill>
                <a:srgbClr val="000000"/>
              </a:solidFill>
              <a:effectLst/>
            </a:endParaRPr>
          </a:p>
          <a:p>
            <a:pPr lvl="1"/>
            <a:r>
              <a:rPr lang="en-GB" sz="2400" b="1" i="0" u="none" strike="noStrike" dirty="0">
                <a:solidFill>
                  <a:srgbClr val="000000"/>
                </a:solidFill>
                <a:effectLst/>
              </a:rPr>
              <a:t>Purpose</a:t>
            </a:r>
          </a:p>
          <a:p>
            <a:pPr lvl="2"/>
            <a:r>
              <a:rPr lang="en-GB" sz="2000" i="0" u="none" strike="noStrike" dirty="0">
                <a:solidFill>
                  <a:srgbClr val="000000"/>
                </a:solidFill>
                <a:effectLst/>
              </a:rPr>
              <a:t>A sense of belonging: </a:t>
            </a:r>
            <a:r>
              <a:rPr lang="en-GB" sz="2000" b="0" i="0" u="none" strike="noStrike" dirty="0">
                <a:solidFill>
                  <a:srgbClr val="000000"/>
                </a:solidFill>
                <a:effectLst/>
              </a:rPr>
              <a:t>Plan social get-togethers to create opportunities for your team to bond and collaborate.</a:t>
            </a:r>
          </a:p>
          <a:p>
            <a:pPr lvl="2"/>
            <a:r>
              <a:rPr lang="en-GB" sz="2000" i="0" u="none" strike="noStrike" dirty="0">
                <a:solidFill>
                  <a:srgbClr val="000000"/>
                </a:solidFill>
                <a:effectLst/>
              </a:rPr>
              <a:t>Doing something meaningful</a:t>
            </a:r>
            <a:r>
              <a:rPr lang="en-GB" sz="2000" b="1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marL="914400" lvl="2" indent="0">
              <a:buNone/>
            </a:pP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81276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22DBC0AD-FA1D-BEF0-B26E-8D8C1C4368E1}"/>
              </a:ext>
            </a:extLst>
          </p:cNvPr>
          <p:cNvSpPr/>
          <p:nvPr/>
        </p:nvSpPr>
        <p:spPr>
          <a:xfrm>
            <a:off x="1270000" y="990600"/>
            <a:ext cx="5334000" cy="27432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noFill/>
            </a:endParaRPr>
          </a:p>
        </p:txBody>
      </p:sp>
      <p:pic>
        <p:nvPicPr>
          <p:cNvPr id="6" name="Content Placeholder 5" descr="Confused person with solid fill">
            <a:extLst>
              <a:ext uri="{FF2B5EF4-FFF2-40B4-BE49-F238E27FC236}">
                <a16:creationId xmlns:a16="http://schemas.microsoft.com/office/drawing/2014/main" id="{5CAF4C56-76E8-1B23-7ADD-F3FC7D30EB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51000" y="1788160"/>
            <a:ext cx="914400" cy="914400"/>
          </a:xfrm>
        </p:spPr>
      </p:pic>
      <p:pic>
        <p:nvPicPr>
          <p:cNvPr id="7" name="Content Placeholder 5" descr="Confused person with solid fill">
            <a:extLst>
              <a:ext uri="{FF2B5EF4-FFF2-40B4-BE49-F238E27FC236}">
                <a16:creationId xmlns:a16="http://schemas.microsoft.com/office/drawing/2014/main" id="{DF58BF1B-98FA-19A6-00C2-0DC8DB8FA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32400" y="1788160"/>
            <a:ext cx="914400" cy="9144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E745E56-49EB-1B41-AC16-95FA981114DD}"/>
              </a:ext>
            </a:extLst>
          </p:cNvPr>
          <p:cNvCxnSpPr/>
          <p:nvPr/>
        </p:nvCxnSpPr>
        <p:spPr>
          <a:xfrm>
            <a:off x="2547158" y="2255520"/>
            <a:ext cx="4572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9D36E08-9A8A-CA72-4020-74D709DD1B92}"/>
              </a:ext>
            </a:extLst>
          </p:cNvPr>
          <p:cNvCxnSpPr/>
          <p:nvPr/>
        </p:nvCxnSpPr>
        <p:spPr>
          <a:xfrm>
            <a:off x="4699000" y="2235200"/>
            <a:ext cx="4572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2" name="Graphic 11" descr="Send with solid fill">
            <a:extLst>
              <a:ext uri="{FF2B5EF4-FFF2-40B4-BE49-F238E27FC236}">
                <a16:creationId xmlns:a16="http://schemas.microsoft.com/office/drawing/2014/main" id="{90080849-ACAC-5DB6-8A16-82434A703C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75315" y="1788160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CCB7A8-298C-EB59-4811-092E30039555}"/>
              </a:ext>
            </a:extLst>
          </p:cNvPr>
          <p:cNvSpPr txBox="1"/>
          <p:nvPr/>
        </p:nvSpPr>
        <p:spPr>
          <a:xfrm>
            <a:off x="3408680" y="1418828"/>
            <a:ext cx="100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Message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B6D978-CA76-0FF7-E2C4-09762DC78439}"/>
              </a:ext>
            </a:extLst>
          </p:cNvPr>
          <p:cNvSpPr txBox="1"/>
          <p:nvPr/>
        </p:nvSpPr>
        <p:spPr>
          <a:xfrm>
            <a:off x="2775758" y="2887226"/>
            <a:ext cx="2553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</a:t>
            </a:r>
            <a:r>
              <a:rPr lang="en-NL" dirty="0"/>
              <a:t>ontent and Relationship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B7179D7-2194-2157-7948-A33B54D52506}"/>
              </a:ext>
            </a:extLst>
          </p:cNvPr>
          <p:cNvCxnSpPr/>
          <p:nvPr/>
        </p:nvCxnSpPr>
        <p:spPr>
          <a:xfrm flipH="1">
            <a:off x="3251200" y="2590800"/>
            <a:ext cx="228600" cy="228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3A5C45F-C65B-F348-570D-D2F64DF3952C}"/>
              </a:ext>
            </a:extLst>
          </p:cNvPr>
          <p:cNvCxnSpPr>
            <a:cxnSpLocks/>
          </p:cNvCxnSpPr>
          <p:nvPr/>
        </p:nvCxnSpPr>
        <p:spPr>
          <a:xfrm>
            <a:off x="4216055" y="2609919"/>
            <a:ext cx="175605" cy="2094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D02AF84-C2A2-A8E4-A157-822C0FF06BBD}"/>
              </a:ext>
            </a:extLst>
          </p:cNvPr>
          <p:cNvSpPr txBox="1"/>
          <p:nvPr/>
        </p:nvSpPr>
        <p:spPr>
          <a:xfrm>
            <a:off x="3365500" y="538818"/>
            <a:ext cx="913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Context</a:t>
            </a:r>
          </a:p>
        </p:txBody>
      </p:sp>
    </p:spTree>
    <p:extLst>
      <p:ext uri="{BB962C8B-B14F-4D97-AF65-F5344CB8AC3E}">
        <p14:creationId xmlns:p14="http://schemas.microsoft.com/office/powerpoint/2010/main" val="457613972"/>
      </p:ext>
    </p:extLst>
  </p:cSld>
  <p:clrMapOvr>
    <a:masterClrMapping/>
  </p:clrMapOvr>
  <p:transition spd="slow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352D9-02C0-0C35-F386-AC92D54FD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</a:t>
            </a:r>
            <a:r>
              <a:rPr lang="en-NL" dirty="0"/>
              <a:t>he unmotivated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807E7-874C-1B3C-4C3A-A3EE2356C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>
                <a:solidFill>
                  <a:srgbClr val="000000"/>
                </a:solidFill>
              </a:rPr>
              <a:t>G</a:t>
            </a:r>
            <a:r>
              <a:rPr lang="en-GB" sz="2000" b="0" i="0" u="none" strike="noStrike" dirty="0">
                <a:solidFill>
                  <a:srgbClr val="000000"/>
                </a:solidFill>
                <a:effectLst/>
              </a:rPr>
              <a:t>et to the bottom of their demotivation. The root cause. Is it the workload? A colleague? A particular project? With this information, you can take steps to recover the employee and bring them back to motivation island.</a:t>
            </a:r>
          </a:p>
          <a:p>
            <a:r>
              <a:rPr lang="en-GB" sz="2000" dirty="0">
                <a:solidFill>
                  <a:srgbClr val="000000"/>
                </a:solidFill>
              </a:rPr>
              <a:t>Again, set clear expectations.</a:t>
            </a:r>
          </a:p>
          <a:p>
            <a:r>
              <a:rPr lang="en-GB" sz="2000" b="0" i="0" u="none" strike="noStrike" dirty="0">
                <a:solidFill>
                  <a:srgbClr val="000000"/>
                </a:solidFill>
                <a:effectLst/>
              </a:rPr>
              <a:t>Provide regular feedback and recognition.</a:t>
            </a:r>
          </a:p>
          <a:p>
            <a:r>
              <a:rPr lang="en-GB" sz="2000" b="0" i="0" u="none" strike="noStrike" dirty="0">
                <a:solidFill>
                  <a:srgbClr val="000000"/>
                </a:solidFill>
                <a:effectLst/>
              </a:rPr>
              <a:t>Encourage disengaged workers to buddy up with colleagues to create a more innovative and fun environment.</a:t>
            </a:r>
          </a:p>
          <a:p>
            <a:r>
              <a:rPr lang="en-GB" sz="2000" i="0" u="none" strike="noStrike" dirty="0">
                <a:solidFill>
                  <a:srgbClr val="333333"/>
                </a:solidFill>
                <a:effectLst/>
              </a:rPr>
              <a:t>Encourage, Not Discourage</a:t>
            </a:r>
          </a:p>
          <a:p>
            <a:r>
              <a:rPr lang="en-GB" sz="2000" dirty="0">
                <a:solidFill>
                  <a:srgbClr val="333333"/>
                </a:solidFill>
              </a:rPr>
              <a:t>Offer learning and development options</a:t>
            </a:r>
            <a:endParaRPr lang="en-GB" sz="2000" i="0" u="none" strike="noStrike" dirty="0">
              <a:solidFill>
                <a:srgbClr val="333333"/>
              </a:solidFill>
              <a:effectLst/>
            </a:endParaRPr>
          </a:p>
          <a:p>
            <a:endParaRPr lang="en-GB" sz="2400" b="0" i="0" u="none" strike="noStrike" dirty="0">
              <a:solidFill>
                <a:srgbClr val="000000"/>
              </a:solidFill>
              <a:effectLst/>
              <a:latin typeface="bilo"/>
            </a:endParaRPr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7977842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D9C03-6146-FC3F-41B9-CC9B02AB5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Annex 3: be the leader</a:t>
            </a:r>
          </a:p>
        </p:txBody>
      </p:sp>
      <p:pic>
        <p:nvPicPr>
          <p:cNvPr id="4" name="Picture 2" descr="Laat dat schaap met 5 poten toch lekker grazen!">
            <a:extLst>
              <a:ext uri="{FF2B5EF4-FFF2-40B4-BE49-F238E27FC236}">
                <a16:creationId xmlns:a16="http://schemas.microsoft.com/office/drawing/2014/main" id="{2D7BC610-1157-4195-1237-BB8E1084F3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02" y="1244600"/>
            <a:ext cx="5305996" cy="351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01773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65200" y="457200"/>
            <a:ext cx="1414473" cy="30301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0"/>
              </a:lnSpc>
              <a:spcBef>
                <a:spcPts val="91"/>
              </a:spcBef>
            </a:pPr>
            <a:r>
              <a:rPr sz="2250" b="1" spc="-44" baseline="2892">
                <a:solidFill>
                  <a:srgbClr val="00B3A9"/>
                </a:solidFill>
                <a:latin typeface="Lucida Sans Unicode"/>
                <a:cs typeface="Lucida Sans Unicode"/>
              </a:rPr>
              <a:t>va</a:t>
            </a:r>
            <a:r>
              <a:rPr sz="2250" b="1" spc="0" baseline="2892">
                <a:solidFill>
                  <a:srgbClr val="00B3A9"/>
                </a:solidFill>
                <a:latin typeface="Lucida Sans Unicode"/>
                <a:cs typeface="Lucida Sans Unicode"/>
              </a:rPr>
              <a:t>n</a:t>
            </a:r>
            <a:r>
              <a:rPr sz="2250" b="1" spc="117" baseline="2892">
                <a:solidFill>
                  <a:srgbClr val="00B3A9"/>
                </a:solidFill>
                <a:latin typeface="Lucida Sans Unicode"/>
                <a:cs typeface="Lucida Sans Unicode"/>
              </a:rPr>
              <a:t> </a:t>
            </a:r>
            <a:r>
              <a:rPr sz="2250" b="1" spc="-44" baseline="2892">
                <a:solidFill>
                  <a:srgbClr val="00B3A9"/>
                </a:solidFill>
                <a:latin typeface="Lucida Sans Unicode"/>
                <a:cs typeface="Lucida Sans Unicode"/>
              </a:rPr>
              <a:t>Kemenade</a:t>
            </a:r>
            <a:endParaRPr sz="1500">
              <a:latin typeface="Lucida Sans Unicode"/>
              <a:cs typeface="Lucida Sans Unicode"/>
            </a:endParaRPr>
          </a:p>
          <a:p>
            <a:pPr marL="411833" marR="26718">
              <a:lnSpc>
                <a:spcPts val="565"/>
              </a:lnSpc>
            </a:pPr>
            <a:r>
              <a:rPr sz="975" i="1" spc="0" baseline="6674" dirty="0">
                <a:solidFill>
                  <a:srgbClr val="00B3A9"/>
                </a:solidFill>
                <a:latin typeface="Lucida Sans Unicode"/>
                <a:cs typeface="Lucida Sans Unicode"/>
              </a:rPr>
              <a:t>Audit</a:t>
            </a:r>
            <a:r>
              <a:rPr sz="975" i="1" spc="-51" baseline="6674" dirty="0">
                <a:solidFill>
                  <a:srgbClr val="00B3A9"/>
                </a:solidFill>
                <a:latin typeface="Lucida Sans Unicode"/>
                <a:cs typeface="Lucida Sans Unicode"/>
              </a:rPr>
              <a:t> </a:t>
            </a:r>
            <a:r>
              <a:rPr sz="975" i="1" spc="0" baseline="6674">
                <a:solidFill>
                  <a:srgbClr val="00B3A9"/>
                </a:solidFill>
                <a:latin typeface="Lucida Sans Unicode"/>
                <a:cs typeface="Lucida Sans Unicode"/>
              </a:rPr>
              <a:t>Coaching</a:t>
            </a:r>
            <a:r>
              <a:rPr sz="975" i="1" spc="1" baseline="6674">
                <a:solidFill>
                  <a:srgbClr val="00B3A9"/>
                </a:solidFill>
                <a:latin typeface="Lucida Sans Unicode"/>
                <a:cs typeface="Lucida Sans Unicode"/>
              </a:rPr>
              <a:t> </a:t>
            </a:r>
            <a:r>
              <a:rPr sz="975" i="1" spc="0" baseline="6674">
                <a:solidFill>
                  <a:srgbClr val="00B3A9"/>
                </a:solidFill>
                <a:latin typeface="Lucida Sans Unicode"/>
                <a:cs typeface="Lucida Sans Unicode"/>
              </a:rPr>
              <a:t>Training</a:t>
            </a:r>
            <a:r>
              <a:rPr lang="nl-NL" sz="975" i="1" spc="0" baseline="6674" dirty="0">
                <a:solidFill>
                  <a:srgbClr val="00B3A9"/>
                </a:solidFill>
                <a:latin typeface="Lucida Sans Unicode"/>
                <a:cs typeface="Lucida Sans Unicode"/>
              </a:rPr>
              <a:t> </a:t>
            </a:r>
            <a:endParaRPr sz="650">
              <a:latin typeface="Lucida Sans Unicode"/>
              <a:cs typeface="Lucida Sans Unicode"/>
            </a:endParaRPr>
          </a:p>
        </p:txBody>
      </p:sp>
      <p:sp>
        <p:nvSpPr>
          <p:cNvPr id="4" name="Ondertitel 2"/>
          <p:cNvSpPr txBox="1">
            <a:spLocks/>
          </p:cNvSpPr>
          <p:nvPr/>
        </p:nvSpPr>
        <p:spPr>
          <a:xfrm>
            <a:off x="1182669" y="2500311"/>
            <a:ext cx="5298440" cy="611192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A7A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Liberating</a:t>
            </a:r>
            <a:r>
              <a:rPr kumimoji="0" lang="nl-NL" sz="3200" b="1" i="1" u="none" strike="noStrike" kern="1200" cap="none" spc="0" normalizeH="0" noProof="0" dirty="0">
                <a:ln>
                  <a:noFill/>
                </a:ln>
                <a:solidFill>
                  <a:srgbClr val="00A7A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the </a:t>
            </a:r>
            <a:r>
              <a:rPr kumimoji="0" lang="nl-NL" sz="3200" b="1" i="1" u="none" strike="noStrike" kern="1200" cap="none" spc="0" normalizeH="0" noProof="0" dirty="0" err="1">
                <a:ln>
                  <a:noFill/>
                </a:ln>
                <a:solidFill>
                  <a:srgbClr val="00A7A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corporate</a:t>
            </a:r>
            <a:r>
              <a:rPr kumimoji="0" lang="nl-NL" sz="3200" b="1" i="1" u="none" strike="noStrike" kern="1200" cap="none" spc="0" normalizeH="0" noProof="0" dirty="0">
                <a:ln>
                  <a:noFill/>
                </a:ln>
                <a:solidFill>
                  <a:srgbClr val="00A7A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soul</a:t>
            </a:r>
            <a:endParaRPr kumimoji="0" lang="nl-NL" sz="3200" b="1" i="1" u="none" strike="noStrike" kern="1200" cap="none" spc="0" normalizeH="0" baseline="0" noProof="0" dirty="0">
              <a:ln>
                <a:noFill/>
              </a:ln>
              <a:solidFill>
                <a:srgbClr val="00A7A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584200" y="1219200"/>
            <a:ext cx="6433820" cy="114335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A7A2"/>
                </a:solidFill>
                <a:effectLst/>
                <a:uLnTx/>
                <a:uFillTx/>
                <a:latin typeface="Calibri" pitchFamily="34" charset="0"/>
                <a:ea typeface="ヒラギノ角ゴ ProN W3" charset="-128"/>
                <a:cs typeface="+mj-cs"/>
                <a:sym typeface="Gill Sans" charset="0"/>
              </a:rPr>
              <a:t>Visionairy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A7A2"/>
                </a:solidFill>
                <a:effectLst/>
                <a:uLnTx/>
                <a:uFillTx/>
                <a:latin typeface="Calibri" pitchFamily="34" charset="0"/>
                <a:ea typeface="ヒラギノ角ゴ ProN W3" charset="-128"/>
                <a:cs typeface="+mj-cs"/>
                <a:sym typeface="Gill Sans" charset="0"/>
              </a:rPr>
              <a:t> leadership</a:t>
            </a:r>
          </a:p>
        </p:txBody>
      </p:sp>
    </p:spTree>
    <p:extLst>
      <p:ext uri="{BB962C8B-B14F-4D97-AF65-F5344CB8AC3E}">
        <p14:creationId xmlns:p14="http://schemas.microsoft.com/office/powerpoint/2010/main" val="225747984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A7A2"/>
                </a:solidFill>
              </a:rPr>
              <a:t>Leadership</a:t>
            </a:r>
          </a:p>
        </p:txBody>
      </p:sp>
      <p:sp>
        <p:nvSpPr>
          <p:cNvPr id="5" name="Rechthoek 4"/>
          <p:cNvSpPr/>
          <p:nvPr/>
        </p:nvSpPr>
        <p:spPr>
          <a:xfrm>
            <a:off x="889000" y="1600200"/>
            <a:ext cx="5715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/>
              <a:t>Leadership</a:t>
            </a:r>
            <a:r>
              <a:rPr lang="en-GB" sz="2400" dirty="0"/>
              <a:t> is the ability of an individual or a group of individuals to influence and guide followers or other members of an organization.</a:t>
            </a:r>
          </a:p>
        </p:txBody>
      </p:sp>
    </p:spTree>
    <p:extLst>
      <p:ext uri="{BB962C8B-B14F-4D97-AF65-F5344CB8AC3E}">
        <p14:creationId xmlns:p14="http://schemas.microsoft.com/office/powerpoint/2010/main" val="326869827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6600" y="381000"/>
            <a:ext cx="6090840" cy="461786"/>
          </a:xfrm>
        </p:spPr>
        <p:txBody>
          <a:bodyPr/>
          <a:lstStyle/>
          <a:p>
            <a:pPr defTabSz="328588">
              <a:defRPr/>
            </a:pPr>
            <a:r>
              <a:rPr lang="nl-NL" dirty="0" err="1">
                <a:solidFill>
                  <a:srgbClr val="00A7A2"/>
                </a:solidFill>
              </a:rPr>
              <a:t>Vision</a:t>
            </a:r>
            <a:endParaRPr lang="nl-NL" dirty="0">
              <a:solidFill>
                <a:srgbClr val="00A7A2"/>
              </a:solidFill>
            </a:endParaRP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44638"/>
            <a:ext cx="756920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35920245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l-NL" b="1" dirty="0">
                <a:solidFill>
                  <a:srgbClr val="00A7A2"/>
                </a:solidFill>
              </a:rPr>
              <a:t>VISION!!!</a:t>
            </a:r>
          </a:p>
        </p:txBody>
      </p:sp>
      <p:sp>
        <p:nvSpPr>
          <p:cNvPr id="80898" name="Rechthoek 3"/>
          <p:cNvSpPr>
            <a:spLocks noChangeArrowheads="1"/>
          </p:cNvSpPr>
          <p:nvPr/>
        </p:nvSpPr>
        <p:spPr bwMode="auto">
          <a:xfrm>
            <a:off x="1892300" y="1366838"/>
            <a:ext cx="3784600" cy="1459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728" tIns="36864" rIns="73728" bIns="36864">
            <a:spAutoFit/>
          </a:bodyPr>
          <a:lstStyle/>
          <a:p>
            <a:pPr algn="ctr"/>
            <a:r>
              <a:rPr lang="nl-NL" b="1" dirty="0" err="1"/>
              <a:t>Jicho</a:t>
            </a:r>
            <a:r>
              <a:rPr lang="nl-NL" b="1" dirty="0"/>
              <a:t> la </a:t>
            </a:r>
            <a:r>
              <a:rPr lang="nl-NL" b="1" dirty="0" err="1"/>
              <a:t>mkubwa</a:t>
            </a:r>
            <a:r>
              <a:rPr lang="nl-NL" b="1" dirty="0"/>
              <a:t> ni </a:t>
            </a:r>
            <a:r>
              <a:rPr lang="nl-NL" b="1" dirty="0" err="1"/>
              <a:t>jicho</a:t>
            </a:r>
            <a:r>
              <a:rPr lang="nl-NL" b="1" dirty="0"/>
              <a:t> la tai</a:t>
            </a:r>
            <a:r>
              <a:rPr lang="nl-NL" dirty="0"/>
              <a:t>. (Swahili)  </a:t>
            </a:r>
          </a:p>
          <a:p>
            <a:endParaRPr lang="nl-NL" dirty="0"/>
          </a:p>
          <a:p>
            <a:endParaRPr lang="nl-NL" dirty="0"/>
          </a:p>
          <a:p>
            <a:pPr algn="ctr"/>
            <a:r>
              <a:rPr lang="nl-NL" dirty="0"/>
              <a:t>The </a:t>
            </a:r>
            <a:r>
              <a:rPr lang="nl-NL" dirty="0" err="1"/>
              <a:t>leader's</a:t>
            </a:r>
            <a:r>
              <a:rPr lang="nl-NL" dirty="0"/>
              <a:t> </a:t>
            </a:r>
            <a:r>
              <a:rPr lang="nl-NL" dirty="0" err="1"/>
              <a:t>eye</a:t>
            </a:r>
            <a:r>
              <a:rPr lang="nl-NL" dirty="0"/>
              <a:t> is like </a:t>
            </a:r>
            <a:r>
              <a:rPr lang="nl-NL" dirty="0" err="1"/>
              <a:t>an</a:t>
            </a:r>
            <a:r>
              <a:rPr lang="nl-NL" dirty="0"/>
              <a:t> </a:t>
            </a:r>
            <a:r>
              <a:rPr lang="nl-NL" dirty="0" err="1"/>
              <a:t>eagle's</a:t>
            </a:r>
            <a:r>
              <a:rPr lang="nl-NL" dirty="0"/>
              <a:t> </a:t>
            </a:r>
            <a:r>
              <a:rPr lang="nl-NL" dirty="0" err="1"/>
              <a:t>eye</a:t>
            </a:r>
            <a:endParaRPr lang="nl-NL" dirty="0"/>
          </a:p>
        </p:txBody>
      </p:sp>
      <p:pic>
        <p:nvPicPr>
          <p:cNvPr id="80899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812" y="2854678"/>
            <a:ext cx="3353576" cy="247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986428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965200" y="304800"/>
            <a:ext cx="6090840" cy="839611"/>
          </a:xfrm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328588">
              <a:defRPr/>
            </a:pPr>
            <a:r>
              <a:rPr lang="en-GB" sz="4800" dirty="0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Vision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739180" y="1524000"/>
            <a:ext cx="6090840" cy="2662061"/>
          </a:xfrm>
        </p:spPr>
        <p:txBody>
          <a:bodyPr/>
          <a:lstStyle/>
          <a:p>
            <a:pPr eaLnBrk="1" hangingPunct="1"/>
            <a:r>
              <a:rPr lang="en-GB" sz="1700" dirty="0">
                <a:solidFill>
                  <a:srgbClr val="00A7A2"/>
                </a:solidFill>
                <a:latin typeface="Gill Sans" charset="0"/>
                <a:ea typeface="ヒラギノ角ゴ ProN W3" charset="-128"/>
              </a:rPr>
              <a:t>From Latin: </a:t>
            </a:r>
            <a:r>
              <a:rPr lang="en-GB" sz="1700" dirty="0" err="1">
                <a:solidFill>
                  <a:srgbClr val="00A7A2"/>
                </a:solidFill>
                <a:latin typeface="Gill Sans" charset="0"/>
                <a:ea typeface="ヒラギノ角ゴ ProN W3" charset="-128"/>
              </a:rPr>
              <a:t>vid</a:t>
            </a:r>
            <a:r>
              <a:rPr lang="en-US" sz="1700" dirty="0">
                <a:solidFill>
                  <a:srgbClr val="00A7A2"/>
                </a:solidFill>
                <a:latin typeface="Gill Sans" charset="0"/>
                <a:ea typeface="ヒラギノ角ゴ ProN W3" charset="-128"/>
              </a:rPr>
              <a:t>ē</a:t>
            </a:r>
            <a:r>
              <a:rPr lang="en-GB" sz="1700" dirty="0">
                <a:solidFill>
                  <a:srgbClr val="00A7A2"/>
                </a:solidFill>
                <a:latin typeface="Gill Sans" charset="0"/>
                <a:ea typeface="ヒラギノ角ゴ ProN W3" charset="-128"/>
              </a:rPr>
              <a:t>re, to see, to look out for</a:t>
            </a:r>
          </a:p>
          <a:p>
            <a:pPr eaLnBrk="1" hangingPunct="1"/>
            <a:r>
              <a:rPr lang="en-GB" sz="1700" dirty="0">
                <a:solidFill>
                  <a:srgbClr val="00A7A2"/>
                </a:solidFill>
                <a:latin typeface="Gill Sans" charset="0"/>
                <a:ea typeface="ヒラギノ角ゴ ProN W3" charset="-128"/>
              </a:rPr>
              <a:t>What do we want to be/become?</a:t>
            </a:r>
          </a:p>
          <a:p>
            <a:pPr eaLnBrk="1" hangingPunct="1"/>
            <a:r>
              <a:rPr lang="en-GB" sz="1700" dirty="0">
                <a:solidFill>
                  <a:srgbClr val="00A7A2"/>
                </a:solidFill>
                <a:latin typeface="Gill Sans" charset="0"/>
                <a:ea typeface="ヒラギノ角ゴ ProN W3" charset="-128"/>
              </a:rPr>
              <a:t>The companies vision declares the intention with regards </a:t>
            </a:r>
            <a:r>
              <a:rPr lang="en-GB" sz="1700" i="1" dirty="0">
                <a:solidFill>
                  <a:srgbClr val="00A7A2"/>
                </a:solidFill>
                <a:latin typeface="Gill Sans" charset="0"/>
                <a:ea typeface="ヒラギノ角ゴ ProN W3" charset="-128"/>
              </a:rPr>
              <a:t>the future</a:t>
            </a:r>
            <a:r>
              <a:rPr lang="en-GB" sz="1700" dirty="0">
                <a:solidFill>
                  <a:srgbClr val="00A7A2"/>
                </a:solidFill>
                <a:latin typeface="Gill Sans" charset="0"/>
                <a:ea typeface="ヒラギノ角ゴ ProN W3" charset="-128"/>
              </a:rPr>
              <a:t> it desires to create.</a:t>
            </a:r>
          </a:p>
          <a:p>
            <a:pPr eaLnBrk="1" hangingPunct="1"/>
            <a:r>
              <a:rPr lang="en-GB" sz="1700" dirty="0">
                <a:solidFill>
                  <a:srgbClr val="00A7A2"/>
                </a:solidFill>
                <a:latin typeface="Gill Sans" charset="0"/>
                <a:ea typeface="ヒラギノ角ゴ ProN W3" charset="-128"/>
              </a:rPr>
              <a:t>What the company is </a:t>
            </a:r>
            <a:r>
              <a:rPr lang="en-GB" sz="1700" i="1" dirty="0">
                <a:solidFill>
                  <a:srgbClr val="00A7A2"/>
                </a:solidFill>
                <a:latin typeface="Gill Sans" charset="0"/>
                <a:ea typeface="ヒラギノ角ゴ ProN W3" charset="-128"/>
              </a:rPr>
              <a:t>striving to achieve</a:t>
            </a:r>
            <a:r>
              <a:rPr lang="en-GB" sz="1700" dirty="0">
                <a:solidFill>
                  <a:srgbClr val="00A7A2"/>
                </a:solidFill>
                <a:latin typeface="Gill Sans" charset="0"/>
                <a:ea typeface="ヒラギノ角ゴ ProN W3" charset="-128"/>
              </a:rPr>
              <a:t>.</a:t>
            </a:r>
          </a:p>
          <a:p>
            <a:pPr eaLnBrk="1" hangingPunct="1"/>
            <a:r>
              <a:rPr lang="en-GB" sz="1700" dirty="0">
                <a:solidFill>
                  <a:srgbClr val="00A7A2"/>
                </a:solidFill>
                <a:latin typeface="Gill Sans" charset="0"/>
                <a:ea typeface="ヒラギノ角ゴ ProN W3" charset="-128"/>
              </a:rPr>
              <a:t>The vision should create a long-term motivational alignment between employees and the organization and generate social goodwill.</a:t>
            </a:r>
          </a:p>
          <a:p>
            <a:pPr eaLnBrk="1" hangingPunct="1"/>
            <a:r>
              <a:rPr lang="en-GB" sz="1700" dirty="0">
                <a:solidFill>
                  <a:srgbClr val="00A7A2"/>
                </a:solidFill>
                <a:latin typeface="Gill Sans" charset="0"/>
                <a:ea typeface="ヒラギノ角ゴ ProN W3" charset="-128"/>
              </a:rPr>
              <a:t>The vision describes </a:t>
            </a:r>
            <a:r>
              <a:rPr lang="en-GB" altLang="nl-NL" sz="1700" dirty="0">
                <a:solidFill>
                  <a:srgbClr val="00A7A2"/>
                </a:solidFill>
                <a:latin typeface="Gill Sans" charset="0"/>
                <a:ea typeface="ヒラギノ角ゴ ProN W3" charset="-128"/>
              </a:rPr>
              <a:t>“</a:t>
            </a:r>
            <a:r>
              <a:rPr lang="en-GB" altLang="ja-JP" sz="1700" i="1" dirty="0">
                <a:solidFill>
                  <a:srgbClr val="00A7A2"/>
                </a:solidFill>
                <a:latin typeface="Gill Sans" charset="0"/>
                <a:ea typeface="ヒラギノ角ゴ ProN W3" charset="-128"/>
              </a:rPr>
              <a:t>the end</a:t>
            </a:r>
            <a:r>
              <a:rPr lang="en-GB" altLang="nl-NL" sz="1700" dirty="0">
                <a:solidFill>
                  <a:srgbClr val="00A7A2"/>
                </a:solidFill>
                <a:latin typeface="Gill Sans" charset="0"/>
                <a:ea typeface="ヒラギノ角ゴ ProN W3" charset="-128"/>
              </a:rPr>
              <a:t>”</a:t>
            </a:r>
            <a:r>
              <a:rPr lang="en-GB" altLang="ja-JP" sz="1700" dirty="0">
                <a:solidFill>
                  <a:srgbClr val="00A7A2"/>
                </a:solidFill>
                <a:latin typeface="Gill Sans" charset="0"/>
                <a:ea typeface="ヒラギノ角ゴ ProN W3" charset="-128"/>
              </a:rPr>
              <a:t>, the </a:t>
            </a:r>
            <a:r>
              <a:rPr lang="en-GB" altLang="nl-NL" sz="1700" dirty="0">
                <a:solidFill>
                  <a:srgbClr val="00A7A2"/>
                </a:solidFill>
                <a:latin typeface="Gill Sans" charset="0"/>
                <a:ea typeface="ヒラギノ角ゴ ProN W3" charset="-128"/>
              </a:rPr>
              <a:t>“</a:t>
            </a:r>
            <a:r>
              <a:rPr lang="en-GB" altLang="ja-JP" sz="1700" dirty="0">
                <a:solidFill>
                  <a:srgbClr val="00A7A2"/>
                </a:solidFill>
                <a:latin typeface="Gill Sans" charset="0"/>
                <a:ea typeface="ヒラギノ角ゴ ProN W3" charset="-128"/>
              </a:rPr>
              <a:t>desired state</a:t>
            </a:r>
            <a:r>
              <a:rPr lang="en-GB" altLang="nl-NL" sz="1700" dirty="0">
                <a:solidFill>
                  <a:srgbClr val="00A7A2"/>
                </a:solidFill>
                <a:latin typeface="Gill Sans" charset="0"/>
                <a:ea typeface="ヒラギノ角ゴ ProN W3" charset="-128"/>
              </a:rPr>
              <a:t>”</a:t>
            </a:r>
            <a:r>
              <a:rPr lang="en-GB" altLang="ja-JP" sz="1700" dirty="0">
                <a:solidFill>
                  <a:srgbClr val="00A7A2"/>
                </a:solidFill>
                <a:latin typeface="Gill Sans" charset="0"/>
                <a:ea typeface="ヒラギノ角ゴ ProN W3" charset="-128"/>
              </a:rPr>
              <a:t>. </a:t>
            </a:r>
          </a:p>
          <a:p>
            <a:pPr eaLnBrk="1" hangingPunct="1"/>
            <a:r>
              <a:rPr lang="en-GB" sz="1700" dirty="0">
                <a:solidFill>
                  <a:srgbClr val="00A7A2"/>
                </a:solidFill>
                <a:latin typeface="Gill Sans" charset="0"/>
                <a:ea typeface="ヒラギノ角ゴ ProN W3" charset="-128"/>
              </a:rPr>
              <a:t>What IMPACT will you have on the lives of others.........</a:t>
            </a:r>
          </a:p>
        </p:txBody>
      </p:sp>
    </p:spTree>
    <p:extLst>
      <p:ext uri="{BB962C8B-B14F-4D97-AF65-F5344CB8AC3E}">
        <p14:creationId xmlns:p14="http://schemas.microsoft.com/office/powerpoint/2010/main" val="3564589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>
          <a:xfrm>
            <a:off x="965200" y="228600"/>
            <a:ext cx="6090840" cy="791457"/>
          </a:xfrm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328588">
              <a:defRPr/>
            </a:pPr>
            <a:r>
              <a:rPr lang="en-GB" sz="4800" dirty="0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Vision</a:t>
            </a:r>
          </a:p>
        </p:txBody>
      </p:sp>
      <p:sp>
        <p:nvSpPr>
          <p:cNvPr id="33794" name="Rectangle 3"/>
          <p:cNvSpPr>
            <a:spLocks noGrp="1" noChangeArrowheads="1"/>
          </p:cNvSpPr>
          <p:nvPr>
            <p:ph idx="1"/>
          </p:nvPr>
        </p:nvSpPr>
        <p:spPr>
          <a:xfrm>
            <a:off x="889000" y="1066800"/>
            <a:ext cx="6090840" cy="4114800"/>
          </a:xfrm>
        </p:spPr>
        <p:txBody>
          <a:bodyPr/>
          <a:lstStyle/>
          <a:p>
            <a:pPr marL="250796" indent="-250796" defTabSz="328588">
              <a:spcBef>
                <a:spcPts val="1043"/>
              </a:spcBef>
              <a:buNone/>
              <a:defRPr/>
            </a:pPr>
            <a:r>
              <a:rPr lang="en-GB" sz="1800" dirty="0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Three elements (CIA):</a:t>
            </a:r>
          </a:p>
          <a:p>
            <a:pPr marL="250796" indent="-250796" defTabSz="328588">
              <a:spcBef>
                <a:spcPts val="1043"/>
              </a:spcBef>
              <a:buNone/>
              <a:defRPr/>
            </a:pPr>
            <a:r>
              <a:rPr lang="en-GB" sz="1800" dirty="0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Charisma: 		     the </a:t>
            </a:r>
            <a:r>
              <a:rPr lang="en-GB" sz="1800" i="1" dirty="0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direction</a:t>
            </a:r>
            <a:r>
              <a:rPr lang="en-GB" sz="1800" dirty="0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we want to go for</a:t>
            </a:r>
          </a:p>
          <a:p>
            <a:pPr marL="250796" indent="-250796" defTabSz="328588">
              <a:spcBef>
                <a:spcPts val="1043"/>
              </a:spcBef>
              <a:buNone/>
              <a:defRPr/>
            </a:pPr>
            <a:r>
              <a:rPr lang="en-GB" sz="1800" dirty="0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                       	for the </a:t>
            </a:r>
            <a:r>
              <a:rPr lang="en-GB" sz="1800" i="1" dirty="0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clients,</a:t>
            </a:r>
            <a:r>
              <a:rPr lang="en-GB" sz="1800" dirty="0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nl-NL" sz="1800" dirty="0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the </a:t>
            </a:r>
            <a:r>
              <a:rPr lang="nl-NL" sz="1800" dirty="0" err="1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vision</a:t>
            </a:r>
            <a:r>
              <a:rPr lang="nl-NL" sz="1800" dirty="0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nl-NL" sz="1800" dirty="0" err="1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should</a:t>
            </a:r>
            <a:endParaRPr lang="nl-NL" sz="1800" dirty="0">
              <a:solidFill>
                <a:srgbClr val="00A7A2"/>
              </a:solidFill>
              <a:latin typeface="Gill Sans" charset="0"/>
              <a:ea typeface="ヒラギノ角ゴ ProN W3" charset="0"/>
              <a:cs typeface="ヒラギノ角ゴ ProN W3" charset="0"/>
            </a:endParaRPr>
          </a:p>
          <a:p>
            <a:pPr marL="250796" indent="-250796" defTabSz="328588">
              <a:spcBef>
                <a:spcPts val="1043"/>
              </a:spcBef>
              <a:buNone/>
              <a:defRPr/>
            </a:pPr>
            <a:r>
              <a:rPr lang="nl-NL" sz="1800" dirty="0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                       	</a:t>
            </a:r>
            <a:r>
              <a:rPr lang="nl-NL" sz="1800" dirty="0" err="1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appeal</a:t>
            </a:r>
            <a:r>
              <a:rPr lang="nl-NL" sz="1800" dirty="0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to all </a:t>
            </a:r>
            <a:r>
              <a:rPr lang="nl-NL" sz="1800" dirty="0" err="1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stakeholders</a:t>
            </a:r>
            <a:endParaRPr lang="en-GB" sz="1800" dirty="0">
              <a:solidFill>
                <a:srgbClr val="00A7A2"/>
              </a:solidFill>
              <a:latin typeface="Gill Sans" charset="0"/>
              <a:ea typeface="ヒラギノ角ゴ ProN W3" charset="0"/>
              <a:cs typeface="ヒラギノ角ゴ ProN W3" charset="0"/>
            </a:endParaRPr>
          </a:p>
          <a:p>
            <a:pPr marL="250796" indent="-250796" defTabSz="328588">
              <a:spcBef>
                <a:spcPts val="1043"/>
              </a:spcBef>
              <a:buNone/>
              <a:defRPr/>
            </a:pPr>
            <a:r>
              <a:rPr lang="en-GB" sz="1800" dirty="0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Inspiration: 		clear focus for the </a:t>
            </a:r>
            <a:r>
              <a:rPr lang="en-GB" sz="1800" i="1" dirty="0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employees</a:t>
            </a:r>
            <a:r>
              <a:rPr lang="en-GB" sz="1800" dirty="0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, </a:t>
            </a:r>
            <a:r>
              <a:rPr lang="nl-NL" sz="1800" dirty="0" err="1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it</a:t>
            </a:r>
            <a:r>
              <a:rPr lang="nl-NL" sz="1800" dirty="0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</a:p>
          <a:p>
            <a:pPr marL="250796" indent="-250796" defTabSz="328588">
              <a:spcBef>
                <a:spcPts val="1043"/>
              </a:spcBef>
              <a:buNone/>
              <a:defRPr/>
            </a:pPr>
            <a:r>
              <a:rPr lang="nl-NL" sz="1800" dirty="0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						</a:t>
            </a:r>
            <a:r>
              <a:rPr lang="nl-NL" sz="1800" dirty="0" err="1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should</a:t>
            </a:r>
            <a:r>
              <a:rPr lang="nl-NL" sz="1800" dirty="0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nl-NL" sz="1800" dirty="0" err="1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inspire</a:t>
            </a:r>
            <a:r>
              <a:rPr lang="nl-NL" sz="1800" dirty="0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and touch </a:t>
            </a:r>
            <a:r>
              <a:rPr lang="nl-NL" sz="1800" dirty="0" err="1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staff</a:t>
            </a:r>
            <a:r>
              <a:rPr lang="nl-NL" sz="1800" dirty="0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and</a:t>
            </a:r>
          </a:p>
          <a:p>
            <a:pPr marL="250796" indent="-250796" defTabSz="328588">
              <a:spcBef>
                <a:spcPts val="1043"/>
              </a:spcBef>
              <a:buNone/>
              <a:defRPr/>
            </a:pPr>
            <a:r>
              <a:rPr lang="nl-NL" sz="1800" dirty="0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					     </a:t>
            </a:r>
            <a:r>
              <a:rPr lang="nl-NL" sz="1800" dirty="0" err="1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make</a:t>
            </a:r>
            <a:r>
              <a:rPr lang="nl-NL" sz="1800" dirty="0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nl-NL" sz="1800" dirty="0" err="1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them</a:t>
            </a:r>
            <a:r>
              <a:rPr lang="nl-NL" sz="1800" dirty="0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move and </a:t>
            </a:r>
            <a:r>
              <a:rPr lang="nl-NL" sz="1800" dirty="0" err="1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ready</a:t>
            </a:r>
            <a:r>
              <a:rPr lang="nl-NL" sz="1800" dirty="0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nl-NL" sz="1800" dirty="0" err="1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for</a:t>
            </a:r>
            <a:r>
              <a:rPr lang="nl-NL" sz="1800" dirty="0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nl-NL" sz="1800" dirty="0" err="1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change</a:t>
            </a:r>
            <a:endParaRPr lang="en-GB" sz="1800" dirty="0">
              <a:solidFill>
                <a:srgbClr val="00A7A2"/>
              </a:solidFill>
              <a:latin typeface="Gill Sans" charset="0"/>
              <a:ea typeface="ヒラギノ角ゴ ProN W3" charset="0"/>
              <a:cs typeface="ヒラギノ角ゴ ProN W3" charset="0"/>
            </a:endParaRPr>
          </a:p>
          <a:p>
            <a:pPr marL="250796" indent="-250796" defTabSz="328588">
              <a:spcBef>
                <a:spcPts val="1043"/>
              </a:spcBef>
              <a:buNone/>
              <a:defRPr/>
            </a:pPr>
            <a:r>
              <a:rPr lang="en-GB" sz="1800" dirty="0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Ambition: 		      </a:t>
            </a:r>
            <a:r>
              <a:rPr lang="nl-NL" sz="1800" dirty="0" err="1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it</a:t>
            </a:r>
            <a:r>
              <a:rPr lang="nl-NL" sz="1800" dirty="0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nl-NL" sz="1800" dirty="0" err="1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should</a:t>
            </a:r>
            <a:r>
              <a:rPr lang="nl-NL" sz="1800" dirty="0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nl-NL" sz="1800" dirty="0" err="1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reflect</a:t>
            </a:r>
            <a:r>
              <a:rPr lang="nl-NL" sz="1800" dirty="0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the </a:t>
            </a:r>
            <a:r>
              <a:rPr lang="nl-NL" sz="1800" dirty="0" err="1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dreams</a:t>
            </a:r>
            <a:r>
              <a:rPr lang="nl-NL" sz="1800" dirty="0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, </a:t>
            </a:r>
            <a:r>
              <a:rPr lang="nl-NL" sz="1800" dirty="0" err="1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passion</a:t>
            </a:r>
            <a:endParaRPr lang="nl-NL" sz="1800" dirty="0">
              <a:solidFill>
                <a:srgbClr val="00A7A2"/>
              </a:solidFill>
              <a:latin typeface="Gill Sans" charset="0"/>
              <a:ea typeface="ヒラギノ角ゴ ProN W3" charset="0"/>
              <a:cs typeface="ヒラギノ角ゴ ProN W3" charset="0"/>
            </a:endParaRPr>
          </a:p>
          <a:p>
            <a:pPr marL="250796" indent="-250796" defTabSz="328588">
              <a:spcBef>
                <a:spcPts val="1043"/>
              </a:spcBef>
              <a:buNone/>
              <a:defRPr/>
            </a:pPr>
            <a:r>
              <a:rPr lang="nl-NL" sz="1800" dirty="0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						and </a:t>
            </a:r>
            <a:r>
              <a:rPr lang="nl-NL" sz="1800" dirty="0" err="1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desires</a:t>
            </a:r>
            <a:r>
              <a:rPr lang="nl-NL" sz="1800" dirty="0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of </a:t>
            </a:r>
            <a:r>
              <a:rPr lang="nl-NL" sz="1800" dirty="0" err="1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people</a:t>
            </a:r>
            <a:r>
              <a:rPr lang="nl-NL" sz="1800" dirty="0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, </a:t>
            </a:r>
            <a:r>
              <a:rPr lang="en-GB" sz="1800" b="1" dirty="0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long term</a:t>
            </a:r>
          </a:p>
          <a:p>
            <a:pPr marL="250796" indent="-250796" defTabSz="328588">
              <a:spcBef>
                <a:spcPts val="1043"/>
              </a:spcBef>
              <a:buNone/>
              <a:defRPr/>
            </a:pPr>
            <a:r>
              <a:rPr lang="en-GB" sz="1800" b="1" dirty="0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						objective to strive for</a:t>
            </a:r>
            <a:r>
              <a:rPr lang="en-GB" sz="1800" dirty="0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93214358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A7A2"/>
                </a:solidFill>
              </a:rPr>
              <a:t>WYCCF Vision</a:t>
            </a:r>
          </a:p>
        </p:txBody>
      </p:sp>
      <p:sp>
        <p:nvSpPr>
          <p:cNvPr id="4" name="Rechthoek 3"/>
          <p:cNvSpPr/>
          <p:nvPr/>
        </p:nvSpPr>
        <p:spPr>
          <a:xfrm>
            <a:off x="1193800" y="1447800"/>
            <a:ext cx="52324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A7A2"/>
                </a:solidFill>
              </a:rPr>
              <a:t> </a:t>
            </a:r>
            <a:r>
              <a:rPr lang="en-GB" b="1" dirty="0">
                <a:solidFill>
                  <a:srgbClr val="00A7A2"/>
                </a:solidFill>
              </a:rPr>
              <a:t>Vision:</a:t>
            </a:r>
          </a:p>
          <a:p>
            <a:endParaRPr lang="en-GB" b="1" dirty="0">
              <a:solidFill>
                <a:srgbClr val="00A7A2"/>
              </a:solidFill>
            </a:endParaRPr>
          </a:p>
          <a:p>
            <a:r>
              <a:rPr lang="en-GB" dirty="0">
                <a:solidFill>
                  <a:srgbClr val="00A7A2"/>
                </a:solidFill>
              </a:rPr>
              <a:t>“The White and Yellow Cross Care Foundation strives to deliver sustainable trusted CARE. We</a:t>
            </a:r>
          </a:p>
          <a:p>
            <a:r>
              <a:rPr lang="en-GB" dirty="0">
                <a:solidFill>
                  <a:srgbClr val="00A7A2"/>
                </a:solidFill>
              </a:rPr>
              <a:t>want to identify and fulfil prevention, cure and care needs on </a:t>
            </a:r>
            <a:r>
              <a:rPr lang="en-GB" dirty="0" err="1">
                <a:solidFill>
                  <a:srgbClr val="00A7A2"/>
                </a:solidFill>
              </a:rPr>
              <a:t>Sint</a:t>
            </a:r>
            <a:r>
              <a:rPr lang="en-GB" dirty="0">
                <a:solidFill>
                  <a:srgbClr val="00A7A2"/>
                </a:solidFill>
              </a:rPr>
              <a:t> Maarten, for our residents and</a:t>
            </a:r>
          </a:p>
          <a:p>
            <a:r>
              <a:rPr lang="en-GB" dirty="0">
                <a:solidFill>
                  <a:srgbClr val="00A7A2"/>
                </a:solidFill>
              </a:rPr>
              <a:t>those of surrounding islands. This evolving and diverse environment offers career and personal</a:t>
            </a:r>
          </a:p>
          <a:p>
            <a:r>
              <a:rPr lang="en-GB" dirty="0">
                <a:solidFill>
                  <a:srgbClr val="00A7A2"/>
                </a:solidFill>
              </a:rPr>
              <a:t>development opportunities to our committed employees.”</a:t>
            </a:r>
          </a:p>
          <a:p>
            <a:endParaRPr lang="en-GB" dirty="0">
              <a:solidFill>
                <a:srgbClr val="00A7A2"/>
              </a:solidFill>
            </a:endParaRPr>
          </a:p>
          <a:p>
            <a:r>
              <a:rPr lang="en-GB" dirty="0">
                <a:solidFill>
                  <a:srgbClr val="00A7A2"/>
                </a:solidFill>
              </a:rPr>
              <a:t>CIA?  Direction for clients? Inspiration for staff? Ambitious?</a:t>
            </a:r>
          </a:p>
        </p:txBody>
      </p:sp>
    </p:spTree>
    <p:extLst>
      <p:ext uri="{BB962C8B-B14F-4D97-AF65-F5344CB8AC3E}">
        <p14:creationId xmlns:p14="http://schemas.microsoft.com/office/powerpoint/2010/main" val="129930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328588">
              <a:defRPr/>
            </a:pPr>
            <a:r>
              <a:rPr lang="nl-NL" dirty="0" err="1">
                <a:solidFill>
                  <a:srgbClr val="00A7A2"/>
                </a:solidFill>
              </a:rPr>
              <a:t>Embed</a:t>
            </a:r>
            <a:r>
              <a:rPr lang="nl-NL" dirty="0">
                <a:solidFill>
                  <a:srgbClr val="00A7A2"/>
                </a:solidFill>
              </a:rPr>
              <a:t> </a:t>
            </a:r>
            <a:r>
              <a:rPr lang="nl-NL" dirty="0" err="1">
                <a:solidFill>
                  <a:srgbClr val="00A7A2"/>
                </a:solidFill>
              </a:rPr>
              <a:t>your</a:t>
            </a:r>
            <a:r>
              <a:rPr lang="nl-NL" dirty="0">
                <a:solidFill>
                  <a:srgbClr val="00A7A2"/>
                </a:solidFill>
              </a:rPr>
              <a:t> </a:t>
            </a:r>
            <a:r>
              <a:rPr lang="nl-NL" dirty="0" err="1">
                <a:solidFill>
                  <a:srgbClr val="00A7A2"/>
                </a:solidFill>
              </a:rPr>
              <a:t>vision</a:t>
            </a:r>
            <a:endParaRPr lang="nl-NL" dirty="0">
              <a:solidFill>
                <a:srgbClr val="00A7A2"/>
              </a:solidFill>
            </a:endParaRPr>
          </a:p>
        </p:txBody>
      </p:sp>
      <p:sp>
        <p:nvSpPr>
          <p:cNvPr id="31746" name="Tijdelijke aanduiding voor inhoud 2"/>
          <p:cNvSpPr>
            <a:spLocks noGrp="1"/>
          </p:cNvSpPr>
          <p:nvPr>
            <p:ph idx="1"/>
          </p:nvPr>
        </p:nvSpPr>
        <p:spPr>
          <a:xfrm>
            <a:off x="889000" y="1219200"/>
            <a:ext cx="6812280" cy="3520193"/>
          </a:xfrm>
        </p:spPr>
        <p:txBody>
          <a:bodyPr/>
          <a:lstStyle/>
          <a:p>
            <a:pPr marL="0" indent="0" defTabSz="328588">
              <a:spcBef>
                <a:spcPts val="1043"/>
              </a:spcBef>
              <a:buNone/>
              <a:defRPr/>
            </a:pPr>
            <a:endParaRPr lang="nl-NL" dirty="0">
              <a:latin typeface="Gill Sans" charset="0"/>
              <a:ea typeface="ヒラギノ角ゴ ProN W3" charset="0"/>
              <a:cs typeface="ヒラギノ角ゴ ProN W3" charset="0"/>
            </a:endParaRPr>
          </a:p>
          <a:p>
            <a:pPr marL="0" indent="0" defTabSz="328588">
              <a:spcBef>
                <a:spcPts val="1043"/>
              </a:spcBef>
              <a:buNone/>
              <a:defRPr/>
            </a:pPr>
            <a:r>
              <a:rPr lang="nl-NL" dirty="0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A </a:t>
            </a:r>
            <a:r>
              <a:rPr lang="nl-NL" dirty="0" err="1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vision</a:t>
            </a:r>
            <a:r>
              <a:rPr lang="nl-NL" dirty="0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nl-NL" dirty="0" err="1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becomes</a:t>
            </a:r>
            <a:r>
              <a:rPr lang="nl-NL" dirty="0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nl-NL" dirty="0" err="1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an</a:t>
            </a:r>
            <a:r>
              <a:rPr lang="nl-NL" dirty="0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instrument of change </a:t>
            </a:r>
            <a:r>
              <a:rPr lang="nl-NL" dirty="0" err="1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when</a:t>
            </a:r>
            <a:r>
              <a:rPr lang="nl-NL" dirty="0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nl-NL" dirty="0" err="1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it</a:t>
            </a:r>
            <a:r>
              <a:rPr lang="nl-NL" dirty="0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is </a:t>
            </a:r>
            <a:r>
              <a:rPr lang="nl-NL" dirty="0" err="1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understood</a:t>
            </a:r>
            <a:r>
              <a:rPr lang="nl-NL" dirty="0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and </a:t>
            </a:r>
            <a:r>
              <a:rPr lang="nl-NL" dirty="0" err="1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accepted</a:t>
            </a:r>
            <a:r>
              <a:rPr lang="nl-NL" dirty="0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nl-NL" dirty="0" err="1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by</a:t>
            </a:r>
            <a:r>
              <a:rPr lang="nl-NL" dirty="0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r>
              <a:rPr lang="nl-NL" dirty="0" err="1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all</a:t>
            </a:r>
            <a:r>
              <a:rPr lang="nl-NL" dirty="0">
                <a:solidFill>
                  <a:srgbClr val="00A7A2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 stakeholders.</a:t>
            </a:r>
          </a:p>
        </p:txBody>
      </p:sp>
    </p:spTree>
    <p:extLst>
      <p:ext uri="{BB962C8B-B14F-4D97-AF65-F5344CB8AC3E}">
        <p14:creationId xmlns:p14="http://schemas.microsoft.com/office/powerpoint/2010/main" val="2945652221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4926</TotalTime>
  <Words>2706</Words>
  <Application>Microsoft Macintosh PowerPoint</Application>
  <PresentationFormat>Custom</PresentationFormat>
  <Paragraphs>536</Paragraphs>
  <Slides>109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109</vt:i4>
      </vt:variant>
    </vt:vector>
  </HeadingPairs>
  <TitlesOfParts>
    <vt:vector size="126" baseType="lpstr">
      <vt:lpstr>ＭＳ Ｐゴシック</vt:lpstr>
      <vt:lpstr>Arial</vt:lpstr>
      <vt:lpstr>bilo</vt:lpstr>
      <vt:lpstr>Calibri</vt:lpstr>
      <vt:lpstr>Comic Sans MS</vt:lpstr>
      <vt:lpstr>Fontys Joanna</vt:lpstr>
      <vt:lpstr>Fontys Joanna Bold</vt:lpstr>
      <vt:lpstr>Gill Sans</vt:lpstr>
      <vt:lpstr>Lucida Sans Unicode</vt:lpstr>
      <vt:lpstr>Merriweather Sans</vt:lpstr>
      <vt:lpstr>Raleway</vt:lpstr>
      <vt:lpstr>Times New Roman</vt:lpstr>
      <vt:lpstr>Verdana</vt:lpstr>
      <vt:lpstr>Wingdings</vt:lpstr>
      <vt:lpstr>Office Theme</vt:lpstr>
      <vt:lpstr>Office-thema</vt:lpstr>
      <vt:lpstr>Clip</vt:lpstr>
      <vt:lpstr>Communication for leaders   Everard van Kemenade</vt:lpstr>
      <vt:lpstr>Agenda</vt:lpstr>
      <vt:lpstr>What is communication?</vt:lpstr>
      <vt:lpstr>PowerPoint Presentation</vt:lpstr>
      <vt:lpstr>Slides</vt:lpstr>
      <vt:lpstr>What is communication?</vt:lpstr>
      <vt:lpstr>Animals communicate.</vt:lpstr>
      <vt:lpstr>Communication</vt:lpstr>
      <vt:lpstr>PowerPoint Presentation</vt:lpstr>
      <vt:lpstr>Watzlawick</vt:lpstr>
      <vt:lpstr>C’est le ton qui fait la musique….</vt:lpstr>
      <vt:lpstr>What is communication?</vt:lpstr>
      <vt:lpstr>Sorts</vt:lpstr>
      <vt:lpstr>Watzlawick</vt:lpstr>
      <vt:lpstr>Verbal versus non-verbal</vt:lpstr>
      <vt:lpstr>Verbal communication</vt:lpstr>
      <vt:lpstr>Non verbal communication</vt:lpstr>
      <vt:lpstr>Non verbal communication</vt:lpstr>
      <vt:lpstr>PowerPoint Presentation</vt:lpstr>
      <vt:lpstr>Albert Mehrabian  (1971)</vt:lpstr>
      <vt:lpstr>PowerPoint Presentation</vt:lpstr>
      <vt:lpstr>Social media</vt:lpstr>
      <vt:lpstr>The death of communication</vt:lpstr>
      <vt:lpstr>Risks</vt:lpstr>
      <vt:lpstr>2. Communication issues</vt:lpstr>
      <vt:lpstr>Examples in music</vt:lpstr>
      <vt:lpstr>SILENCE</vt:lpstr>
      <vt:lpstr>Your issues</vt:lpstr>
      <vt:lpstr>PowerPoint Presentation</vt:lpstr>
      <vt:lpstr>Reactions</vt:lpstr>
      <vt:lpstr>3. Communication styles</vt:lpstr>
      <vt:lpstr>Eight styles / wavelenghts</vt:lpstr>
      <vt:lpstr>PowerPoint Presentation</vt:lpstr>
      <vt:lpstr>Be aware!</vt:lpstr>
      <vt:lpstr>1. Hesitant</vt:lpstr>
      <vt:lpstr>Hesitant challenges</vt:lpstr>
      <vt:lpstr>2. Extravert</vt:lpstr>
      <vt:lpstr>Extravert challenges</vt:lpstr>
      <vt:lpstr>3. Controlling</vt:lpstr>
      <vt:lpstr>Controlling challenges</vt:lpstr>
      <vt:lpstr>4. Cool</vt:lpstr>
      <vt:lpstr>Cool challenges</vt:lpstr>
      <vt:lpstr>5. Strained</vt:lpstr>
      <vt:lpstr>Strained challenges</vt:lpstr>
      <vt:lpstr>6. Friendly</vt:lpstr>
      <vt:lpstr>Friendly challenges</vt:lpstr>
      <vt:lpstr>7. Anxious</vt:lpstr>
      <vt:lpstr>Anxious challenges</vt:lpstr>
      <vt:lpstr>8. Incomprehensable</vt:lpstr>
      <vt:lpstr>Incomprehensable challenges</vt:lpstr>
      <vt:lpstr>PowerPoint Presentation</vt:lpstr>
      <vt:lpstr>lunch</vt:lpstr>
      <vt:lpstr>4. Tips</vt:lpstr>
      <vt:lpstr>TEN TIPS for better communication</vt:lpstr>
      <vt:lpstr>TEN TIPS for better communication</vt:lpstr>
      <vt:lpstr>Exercise</vt:lpstr>
      <vt:lpstr>Tip 11. Active listening</vt:lpstr>
      <vt:lpstr>The following techniques are involved in active listening</vt:lpstr>
      <vt:lpstr>Two types of questions</vt:lpstr>
      <vt:lpstr>Open questions </vt:lpstr>
      <vt:lpstr>Examples of open questions</vt:lpstr>
      <vt:lpstr>Closed questions</vt:lpstr>
      <vt:lpstr>Examples of closed questions</vt:lpstr>
      <vt:lpstr>Suggestive questions</vt:lpstr>
      <vt:lpstr>Example</vt:lpstr>
      <vt:lpstr>Example</vt:lpstr>
      <vt:lpstr>Late</vt:lpstr>
      <vt:lpstr>Paraphrasing</vt:lpstr>
      <vt:lpstr>Example</vt:lpstr>
      <vt:lpstr>Ask through</vt:lpstr>
      <vt:lpstr>TEST AGAIN</vt:lpstr>
      <vt:lpstr>PowerPoint Presentation</vt:lpstr>
      <vt:lpstr>Lets practice</vt:lpstr>
      <vt:lpstr> Not.. BUT</vt:lpstr>
      <vt:lpstr>Not: WHY</vt:lpstr>
      <vt:lpstr>Annex 1: Assignment</vt:lpstr>
      <vt:lpstr>PowerPoint Presentation</vt:lpstr>
      <vt:lpstr>Annexs 2: Delegation</vt:lpstr>
      <vt:lpstr>Advantages of Delegation</vt:lpstr>
      <vt:lpstr>Convenient for Delegation</vt:lpstr>
      <vt:lpstr>PowerPoint Presentation</vt:lpstr>
      <vt:lpstr>Inconvenient</vt:lpstr>
      <vt:lpstr>How do you delegate?  </vt:lpstr>
      <vt:lpstr>Delegation Meetings</vt:lpstr>
      <vt:lpstr>PowerPoint Presentation</vt:lpstr>
      <vt:lpstr>Motivate</vt:lpstr>
      <vt:lpstr>RAMP</vt:lpstr>
      <vt:lpstr>PowerPoint Presentation</vt:lpstr>
      <vt:lpstr>PowerPoint Presentation</vt:lpstr>
      <vt:lpstr>The unmotivated</vt:lpstr>
      <vt:lpstr>Annex 3: be the leader</vt:lpstr>
      <vt:lpstr>PowerPoint Presentation</vt:lpstr>
      <vt:lpstr>Leadership</vt:lpstr>
      <vt:lpstr>Vision</vt:lpstr>
      <vt:lpstr>VISION!!!</vt:lpstr>
      <vt:lpstr>Vision</vt:lpstr>
      <vt:lpstr>Vision</vt:lpstr>
      <vt:lpstr>WYCCF Vision</vt:lpstr>
      <vt:lpstr>Embed your vision</vt:lpstr>
      <vt:lpstr>PowerPoint Presentation</vt:lpstr>
      <vt:lpstr>Vision  and action</vt:lpstr>
      <vt:lpstr>Vision and Action</vt:lpstr>
      <vt:lpstr>PowerPoint Presentation</vt:lpstr>
      <vt:lpstr>PowerPoint Presentation</vt:lpstr>
      <vt:lpstr>Cascade</vt:lpstr>
      <vt:lpstr>ACTION PLANS at all levels</vt:lpstr>
      <vt:lpstr>Measure</vt:lpstr>
      <vt:lpstr>PowerPoint Presentation</vt:lpstr>
      <vt:lpstr>I wish you shining eyes around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Everard</dc:creator>
  <cp:lastModifiedBy>Everard Everard</cp:lastModifiedBy>
  <cp:revision>114</cp:revision>
  <cp:lastPrinted>2024-01-25T17:11:28Z</cp:lastPrinted>
  <dcterms:modified xsi:type="dcterms:W3CDTF">2024-02-02T11:09:16Z</dcterms:modified>
</cp:coreProperties>
</file>