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3" r:id="rId2"/>
  </p:sldMasterIdLst>
  <p:notesMasterIdLst>
    <p:notesMasterId r:id="rId65"/>
  </p:notesMasterIdLst>
  <p:handoutMasterIdLst>
    <p:handoutMasterId r:id="rId66"/>
  </p:handoutMasterIdLst>
  <p:sldIdLst>
    <p:sldId id="259" r:id="rId3"/>
    <p:sldId id="590" r:id="rId4"/>
    <p:sldId id="532" r:id="rId5"/>
    <p:sldId id="614" r:id="rId6"/>
    <p:sldId id="788" r:id="rId7"/>
    <p:sldId id="1176" r:id="rId8"/>
    <p:sldId id="1173" r:id="rId9"/>
    <p:sldId id="1175" r:id="rId10"/>
    <p:sldId id="397" r:id="rId11"/>
    <p:sldId id="1171" r:id="rId12"/>
    <p:sldId id="1091" r:id="rId13"/>
    <p:sldId id="1138" r:id="rId14"/>
    <p:sldId id="1143" r:id="rId15"/>
    <p:sldId id="1093" r:id="rId16"/>
    <p:sldId id="1133" r:id="rId17"/>
    <p:sldId id="593" r:id="rId18"/>
    <p:sldId id="1131" r:id="rId19"/>
    <p:sldId id="1132" r:id="rId20"/>
    <p:sldId id="1137" r:id="rId21"/>
    <p:sldId id="1126" r:id="rId22"/>
    <p:sldId id="1120" r:id="rId23"/>
    <p:sldId id="1125" r:id="rId24"/>
    <p:sldId id="1119" r:id="rId25"/>
    <p:sldId id="1127" r:id="rId26"/>
    <p:sldId id="607" r:id="rId27"/>
    <p:sldId id="1057" r:id="rId28"/>
    <p:sldId id="1094" r:id="rId29"/>
    <p:sldId id="1097" r:id="rId30"/>
    <p:sldId id="1095" r:id="rId31"/>
    <p:sldId id="1098" r:id="rId32"/>
    <p:sldId id="1099" r:id="rId33"/>
    <p:sldId id="1100" r:id="rId34"/>
    <p:sldId id="592" r:id="rId35"/>
    <p:sldId id="1101" r:id="rId36"/>
    <p:sldId id="1102" r:id="rId37"/>
    <p:sldId id="1103" r:id="rId38"/>
    <p:sldId id="1104" r:id="rId39"/>
    <p:sldId id="1105" r:id="rId40"/>
    <p:sldId id="1108" r:id="rId41"/>
    <p:sldId id="1107" r:id="rId42"/>
    <p:sldId id="1109" r:id="rId43"/>
    <p:sldId id="1110" r:id="rId44"/>
    <p:sldId id="1111" r:id="rId45"/>
    <p:sldId id="1112" r:id="rId46"/>
    <p:sldId id="1113" r:id="rId47"/>
    <p:sldId id="1114" r:id="rId48"/>
    <p:sldId id="1118" r:id="rId49"/>
    <p:sldId id="646" r:id="rId50"/>
    <p:sldId id="1115" r:id="rId51"/>
    <p:sldId id="1116" r:id="rId52"/>
    <p:sldId id="1117" r:id="rId53"/>
    <p:sldId id="1128" r:id="rId54"/>
    <p:sldId id="1134" r:id="rId55"/>
    <p:sldId id="1135" r:id="rId56"/>
    <p:sldId id="261" r:id="rId57"/>
    <p:sldId id="262" r:id="rId58"/>
    <p:sldId id="1129" r:id="rId59"/>
    <p:sldId id="263" r:id="rId60"/>
    <p:sldId id="264" r:id="rId61"/>
    <p:sldId id="265" r:id="rId62"/>
    <p:sldId id="266" r:id="rId63"/>
    <p:sldId id="1136" r:id="rId64"/>
  </p:sldIdLst>
  <p:sldSz cx="7569200" cy="5334000"/>
  <p:notesSz cx="7569200" cy="533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CBC2"/>
    <a:srgbClr val="00A7A2"/>
    <a:srgbClr val="008080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4830"/>
  </p:normalViewPr>
  <p:slideViewPr>
    <p:cSldViewPr>
      <p:cViewPr varScale="1">
        <p:scale>
          <a:sx n="156" d="100"/>
          <a:sy n="156" d="100"/>
        </p:scale>
        <p:origin x="672" y="1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4287838" y="0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C55BD7-589C-4CE5-8B67-706AD4B9F329}" type="datetimeFigureOut">
              <a:rPr lang="nl-NL" smtClean="0"/>
              <a:pPr/>
              <a:t>02-02-2024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5065713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4287838" y="5065713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8765C-F6DE-45B0-829F-BC16D026737F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45371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287838" y="0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9FBB1B-CC99-884D-97C4-25BC286A377C}" type="datetimeFigureOut">
              <a:rPr lang="nl-NL" smtClean="0"/>
              <a:t>02-02-2024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365375" y="400050"/>
            <a:ext cx="2838450" cy="2000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57238" y="2533650"/>
            <a:ext cx="6054725" cy="24003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5065713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287838" y="5065713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9671F-84E0-304E-971D-44ECC3883A7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6103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/>
          <p:cNvSpPr/>
          <p:nvPr userDrawn="1"/>
        </p:nvSpPr>
        <p:spPr>
          <a:xfrm>
            <a:off x="355600" y="228600"/>
            <a:ext cx="1104544" cy="515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r>
              <a:rPr lang="nl-NL" dirty="0"/>
              <a:t>   </a:t>
            </a:r>
            <a:endParaRPr/>
          </a:p>
        </p:txBody>
      </p:sp>
      <p:sp>
        <p:nvSpPr>
          <p:cNvPr id="3" name="object 4"/>
          <p:cNvSpPr/>
          <p:nvPr userDrawn="1"/>
        </p:nvSpPr>
        <p:spPr>
          <a:xfrm>
            <a:off x="355600" y="228600"/>
            <a:ext cx="1104544" cy="515251"/>
          </a:xfrm>
          <a:custGeom>
            <a:avLst/>
            <a:gdLst/>
            <a:ahLst/>
            <a:cxnLst/>
            <a:rect l="l" t="t" r="r" b="b"/>
            <a:pathLst>
              <a:path w="1104544" h="515251">
                <a:moveTo>
                  <a:pt x="348221" y="0"/>
                </a:moveTo>
                <a:lnTo>
                  <a:pt x="512089" y="4724"/>
                </a:lnTo>
                <a:lnTo>
                  <a:pt x="430161" y="67754"/>
                </a:lnTo>
                <a:lnTo>
                  <a:pt x="623963" y="92964"/>
                </a:lnTo>
                <a:lnTo>
                  <a:pt x="726389" y="12611"/>
                </a:lnTo>
                <a:lnTo>
                  <a:pt x="1104544" y="23634"/>
                </a:lnTo>
                <a:lnTo>
                  <a:pt x="800442" y="222173"/>
                </a:lnTo>
                <a:lnTo>
                  <a:pt x="647598" y="193814"/>
                </a:lnTo>
                <a:lnTo>
                  <a:pt x="438035" y="334048"/>
                </a:lnTo>
                <a:lnTo>
                  <a:pt x="557784" y="379742"/>
                </a:lnTo>
                <a:lnTo>
                  <a:pt x="348221" y="515251"/>
                </a:lnTo>
                <a:lnTo>
                  <a:pt x="190652" y="412826"/>
                </a:lnTo>
                <a:lnTo>
                  <a:pt x="264706" y="357682"/>
                </a:lnTo>
                <a:lnTo>
                  <a:pt x="141808" y="291503"/>
                </a:lnTo>
                <a:lnTo>
                  <a:pt x="83502" y="341922"/>
                </a:lnTo>
                <a:lnTo>
                  <a:pt x="0" y="289928"/>
                </a:lnTo>
                <a:lnTo>
                  <a:pt x="110286" y="196964"/>
                </a:lnTo>
                <a:lnTo>
                  <a:pt x="159143" y="220599"/>
                </a:lnTo>
                <a:lnTo>
                  <a:pt x="271018" y="126060"/>
                </a:lnTo>
                <a:lnTo>
                  <a:pt x="220586" y="105575"/>
                </a:lnTo>
                <a:lnTo>
                  <a:pt x="348221" y="0"/>
                </a:lnTo>
                <a:close/>
              </a:path>
            </a:pathLst>
          </a:custGeom>
          <a:ln w="10668">
            <a:solidFill>
              <a:srgbClr val="00B3A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8461" y="212373"/>
            <a:ext cx="2490215" cy="903817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959348" y="212374"/>
            <a:ext cx="4231393" cy="4552421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378461" y="1116190"/>
            <a:ext cx="2490215" cy="3648605"/>
          </a:xfrm>
        </p:spPr>
        <p:txBody>
          <a:bodyPr/>
          <a:lstStyle>
            <a:lvl1pPr marL="0" indent="0">
              <a:buNone/>
              <a:defRPr sz="1100"/>
            </a:lvl1pPr>
            <a:lvl2pPr marL="368600" indent="0">
              <a:buNone/>
              <a:defRPr sz="1000"/>
            </a:lvl2pPr>
            <a:lvl3pPr marL="737202" indent="0">
              <a:buNone/>
              <a:defRPr sz="800"/>
            </a:lvl3pPr>
            <a:lvl4pPr marL="1105803" indent="0">
              <a:buNone/>
              <a:defRPr sz="700"/>
            </a:lvl4pPr>
            <a:lvl5pPr marL="1474403" indent="0">
              <a:buNone/>
              <a:defRPr sz="700"/>
            </a:lvl5pPr>
            <a:lvl6pPr marL="1843004" indent="0">
              <a:buNone/>
              <a:defRPr sz="700"/>
            </a:lvl6pPr>
            <a:lvl7pPr marL="2211604" indent="0">
              <a:buNone/>
              <a:defRPr sz="700"/>
            </a:lvl7pPr>
            <a:lvl8pPr marL="2580206" indent="0">
              <a:buNone/>
              <a:defRPr sz="700"/>
            </a:lvl8pPr>
            <a:lvl9pPr marL="2948806" indent="0">
              <a:buNone/>
              <a:defRPr sz="7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02-02-2024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3616" y="3733800"/>
            <a:ext cx="4541520" cy="440796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483616" y="476603"/>
            <a:ext cx="4541520" cy="3200400"/>
          </a:xfrm>
        </p:spPr>
        <p:txBody>
          <a:bodyPr/>
          <a:lstStyle>
            <a:lvl1pPr marL="0" indent="0">
              <a:buNone/>
              <a:defRPr sz="2600"/>
            </a:lvl1pPr>
            <a:lvl2pPr marL="368600" indent="0">
              <a:buNone/>
              <a:defRPr sz="2300"/>
            </a:lvl2pPr>
            <a:lvl3pPr marL="737202" indent="0">
              <a:buNone/>
              <a:defRPr sz="1900"/>
            </a:lvl3pPr>
            <a:lvl4pPr marL="1105803" indent="0">
              <a:buNone/>
              <a:defRPr sz="1600"/>
            </a:lvl4pPr>
            <a:lvl5pPr marL="1474403" indent="0">
              <a:buNone/>
              <a:defRPr sz="1600"/>
            </a:lvl5pPr>
            <a:lvl6pPr marL="1843004" indent="0">
              <a:buNone/>
              <a:defRPr sz="1600"/>
            </a:lvl6pPr>
            <a:lvl7pPr marL="2211604" indent="0">
              <a:buNone/>
              <a:defRPr sz="1600"/>
            </a:lvl7pPr>
            <a:lvl8pPr marL="2580206" indent="0">
              <a:buNone/>
              <a:defRPr sz="1600"/>
            </a:lvl8pPr>
            <a:lvl9pPr marL="2948806" indent="0">
              <a:buNone/>
              <a:defRPr sz="16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483616" y="4174596"/>
            <a:ext cx="4541520" cy="626004"/>
          </a:xfrm>
        </p:spPr>
        <p:txBody>
          <a:bodyPr/>
          <a:lstStyle>
            <a:lvl1pPr marL="0" indent="0">
              <a:buNone/>
              <a:defRPr sz="1100"/>
            </a:lvl1pPr>
            <a:lvl2pPr marL="368600" indent="0">
              <a:buNone/>
              <a:defRPr sz="1000"/>
            </a:lvl2pPr>
            <a:lvl3pPr marL="737202" indent="0">
              <a:buNone/>
              <a:defRPr sz="800"/>
            </a:lvl3pPr>
            <a:lvl4pPr marL="1105803" indent="0">
              <a:buNone/>
              <a:defRPr sz="700"/>
            </a:lvl4pPr>
            <a:lvl5pPr marL="1474403" indent="0">
              <a:buNone/>
              <a:defRPr sz="700"/>
            </a:lvl5pPr>
            <a:lvl6pPr marL="1843004" indent="0">
              <a:buNone/>
              <a:defRPr sz="700"/>
            </a:lvl6pPr>
            <a:lvl7pPr marL="2211604" indent="0">
              <a:buNone/>
              <a:defRPr sz="700"/>
            </a:lvl7pPr>
            <a:lvl8pPr marL="2580206" indent="0">
              <a:buNone/>
              <a:defRPr sz="700"/>
            </a:lvl8pPr>
            <a:lvl9pPr marL="2948806" indent="0">
              <a:buNone/>
              <a:defRPr sz="7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02-02-2024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02-02-2024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5487670" y="213609"/>
            <a:ext cx="1703070" cy="4551186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378461" y="213609"/>
            <a:ext cx="4983057" cy="4551186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02-02-2024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8460" y="213607"/>
            <a:ext cx="6812280" cy="889000"/>
          </a:xfrm>
          <a:prstGeom prst="rect">
            <a:avLst/>
          </a:prstGeom>
        </p:spPr>
        <p:txBody>
          <a:bodyPr lIns="73728" tIns="36864" rIns="73728" bIns="36864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78460" y="1244601"/>
            <a:ext cx="6812280" cy="3520193"/>
          </a:xfrm>
          <a:prstGeom prst="rect">
            <a:avLst/>
          </a:prstGeom>
        </p:spPr>
        <p:txBody>
          <a:bodyPr lIns="73728" tIns="36864" rIns="73728" bIns="36864"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378460" y="4943828"/>
            <a:ext cx="1766147" cy="283986"/>
          </a:xfrm>
          <a:prstGeom prst="rect">
            <a:avLst/>
          </a:prstGeom>
        </p:spPr>
        <p:txBody>
          <a:bodyPr lIns="73728" tIns="36864" rIns="73728" bIns="36864"/>
          <a:lstStyle/>
          <a:p>
            <a:fld id="{6F636E1E-5DA8-44B4-845C-52514CD2158D}" type="datetimeFigureOut">
              <a:rPr lang="nl-NL" smtClean="0"/>
              <a:pPr/>
              <a:t>02-02-2024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586144" y="4943828"/>
            <a:ext cx="2396913" cy="283986"/>
          </a:xfrm>
          <a:prstGeom prst="rect">
            <a:avLst/>
          </a:prstGeom>
        </p:spPr>
        <p:txBody>
          <a:bodyPr lIns="73728" tIns="36864" rIns="73728" bIns="36864"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5424593" y="4943828"/>
            <a:ext cx="1766147" cy="283986"/>
          </a:xfrm>
          <a:prstGeom prst="rect">
            <a:avLst/>
          </a:prstGeom>
        </p:spPr>
        <p:txBody>
          <a:bodyPr lIns="73728" tIns="36864" rIns="73728" bIns="36864"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object 4"/>
          <p:cNvSpPr/>
          <p:nvPr userDrawn="1"/>
        </p:nvSpPr>
        <p:spPr>
          <a:xfrm>
            <a:off x="279400" y="152400"/>
            <a:ext cx="1104544" cy="515251"/>
          </a:xfrm>
          <a:custGeom>
            <a:avLst/>
            <a:gdLst/>
            <a:ahLst/>
            <a:cxnLst/>
            <a:rect l="l" t="t" r="r" b="b"/>
            <a:pathLst>
              <a:path w="1104544" h="515251">
                <a:moveTo>
                  <a:pt x="348221" y="0"/>
                </a:moveTo>
                <a:lnTo>
                  <a:pt x="512089" y="4724"/>
                </a:lnTo>
                <a:lnTo>
                  <a:pt x="430161" y="67754"/>
                </a:lnTo>
                <a:lnTo>
                  <a:pt x="623963" y="92964"/>
                </a:lnTo>
                <a:lnTo>
                  <a:pt x="726389" y="12611"/>
                </a:lnTo>
                <a:lnTo>
                  <a:pt x="1104544" y="23634"/>
                </a:lnTo>
                <a:lnTo>
                  <a:pt x="800442" y="222173"/>
                </a:lnTo>
                <a:lnTo>
                  <a:pt x="647598" y="193814"/>
                </a:lnTo>
                <a:lnTo>
                  <a:pt x="438035" y="334048"/>
                </a:lnTo>
                <a:lnTo>
                  <a:pt x="557784" y="379742"/>
                </a:lnTo>
                <a:lnTo>
                  <a:pt x="348221" y="515251"/>
                </a:lnTo>
                <a:lnTo>
                  <a:pt x="190652" y="412826"/>
                </a:lnTo>
                <a:lnTo>
                  <a:pt x="264706" y="357682"/>
                </a:lnTo>
                <a:lnTo>
                  <a:pt x="141808" y="291503"/>
                </a:lnTo>
                <a:lnTo>
                  <a:pt x="83502" y="341922"/>
                </a:lnTo>
                <a:lnTo>
                  <a:pt x="0" y="289928"/>
                </a:lnTo>
                <a:lnTo>
                  <a:pt x="110286" y="196964"/>
                </a:lnTo>
                <a:lnTo>
                  <a:pt x="159143" y="220599"/>
                </a:lnTo>
                <a:lnTo>
                  <a:pt x="271018" y="126060"/>
                </a:lnTo>
                <a:lnTo>
                  <a:pt x="220586" y="105575"/>
                </a:lnTo>
                <a:lnTo>
                  <a:pt x="348221" y="0"/>
                </a:lnTo>
                <a:close/>
              </a:path>
            </a:pathLst>
          </a:custGeom>
          <a:ln w="10668">
            <a:solidFill>
              <a:srgbClr val="00B3A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3"/>
          <p:cNvSpPr/>
          <p:nvPr userDrawn="1"/>
        </p:nvSpPr>
        <p:spPr>
          <a:xfrm>
            <a:off x="279400" y="152400"/>
            <a:ext cx="1104544" cy="515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r>
              <a:rPr lang="nl-NL" dirty="0"/>
              <a:t>   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7690" y="1656999"/>
            <a:ext cx="6433820" cy="114335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35380" y="3022600"/>
            <a:ext cx="5298440" cy="13631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6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37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05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744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43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116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80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48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02-02-2024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02-02-2024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7915" y="3427589"/>
            <a:ext cx="6433820" cy="1059392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97915" y="2260777"/>
            <a:ext cx="6433820" cy="1166812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686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3720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0580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7440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84300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21160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58020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94880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02-02-2024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78460" y="1244601"/>
            <a:ext cx="3343063" cy="3520193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3847678" y="1244601"/>
            <a:ext cx="3343063" cy="3520193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02-02-2024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78460" y="1193977"/>
            <a:ext cx="3344378" cy="49759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8600" indent="0">
              <a:buNone/>
              <a:defRPr sz="1600" b="1"/>
            </a:lvl2pPr>
            <a:lvl3pPr marL="737202" indent="0">
              <a:buNone/>
              <a:defRPr sz="1500" b="1"/>
            </a:lvl3pPr>
            <a:lvl4pPr marL="1105803" indent="0">
              <a:buNone/>
              <a:defRPr sz="1300" b="1"/>
            </a:lvl4pPr>
            <a:lvl5pPr marL="1474403" indent="0">
              <a:buNone/>
              <a:defRPr sz="1300" b="1"/>
            </a:lvl5pPr>
            <a:lvl6pPr marL="1843004" indent="0">
              <a:buNone/>
              <a:defRPr sz="1300" b="1"/>
            </a:lvl6pPr>
            <a:lvl7pPr marL="2211604" indent="0">
              <a:buNone/>
              <a:defRPr sz="1300" b="1"/>
            </a:lvl7pPr>
            <a:lvl8pPr marL="2580206" indent="0">
              <a:buNone/>
              <a:defRPr sz="1300" b="1"/>
            </a:lvl8pPr>
            <a:lvl9pPr marL="2948806" indent="0">
              <a:buNone/>
              <a:defRPr sz="13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378460" y="1691569"/>
            <a:ext cx="3344378" cy="3073224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3845049" y="1193977"/>
            <a:ext cx="3345692" cy="49759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8600" indent="0">
              <a:buNone/>
              <a:defRPr sz="1600" b="1"/>
            </a:lvl2pPr>
            <a:lvl3pPr marL="737202" indent="0">
              <a:buNone/>
              <a:defRPr sz="1500" b="1"/>
            </a:lvl3pPr>
            <a:lvl4pPr marL="1105803" indent="0">
              <a:buNone/>
              <a:defRPr sz="1300" b="1"/>
            </a:lvl4pPr>
            <a:lvl5pPr marL="1474403" indent="0">
              <a:buNone/>
              <a:defRPr sz="1300" b="1"/>
            </a:lvl5pPr>
            <a:lvl6pPr marL="1843004" indent="0">
              <a:buNone/>
              <a:defRPr sz="1300" b="1"/>
            </a:lvl6pPr>
            <a:lvl7pPr marL="2211604" indent="0">
              <a:buNone/>
              <a:defRPr sz="1300" b="1"/>
            </a:lvl7pPr>
            <a:lvl8pPr marL="2580206" indent="0">
              <a:buNone/>
              <a:defRPr sz="1300" b="1"/>
            </a:lvl8pPr>
            <a:lvl9pPr marL="2948806" indent="0">
              <a:buNone/>
              <a:defRPr sz="13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3845049" y="1691569"/>
            <a:ext cx="3345692" cy="3073224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02-02-2024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02-02-2024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02-02-2024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78460" y="213607"/>
            <a:ext cx="6812280" cy="889000"/>
          </a:xfrm>
          <a:prstGeom prst="rect">
            <a:avLst/>
          </a:prstGeom>
        </p:spPr>
        <p:txBody>
          <a:bodyPr vert="horz" lIns="73728" tIns="36864" rIns="73728" bIns="36864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78460" y="1244601"/>
            <a:ext cx="6812280" cy="3520193"/>
          </a:xfrm>
          <a:prstGeom prst="rect">
            <a:avLst/>
          </a:prstGeom>
        </p:spPr>
        <p:txBody>
          <a:bodyPr vert="horz" lIns="73728" tIns="36864" rIns="73728" bIns="36864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78460" y="4943828"/>
            <a:ext cx="1766147" cy="283986"/>
          </a:xfrm>
          <a:prstGeom prst="rect">
            <a:avLst/>
          </a:prstGeom>
        </p:spPr>
        <p:txBody>
          <a:bodyPr vert="horz" lIns="73728" tIns="36864" rIns="73728" bIns="36864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36E1E-5DA8-44B4-845C-52514CD2158D}" type="datetimeFigureOut">
              <a:rPr lang="nl-NL" smtClean="0"/>
              <a:pPr/>
              <a:t>02-02-2024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586144" y="4943828"/>
            <a:ext cx="2396913" cy="283986"/>
          </a:xfrm>
          <a:prstGeom prst="rect">
            <a:avLst/>
          </a:prstGeom>
        </p:spPr>
        <p:txBody>
          <a:bodyPr vert="horz" lIns="73728" tIns="36864" rIns="73728" bIns="3686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424593" y="4943828"/>
            <a:ext cx="1766147" cy="283986"/>
          </a:xfrm>
          <a:prstGeom prst="rect">
            <a:avLst/>
          </a:prstGeom>
        </p:spPr>
        <p:txBody>
          <a:bodyPr vert="horz" lIns="73728" tIns="36864" rIns="73728" bIns="36864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ctr" defTabSz="737281" rtl="0" eaLnBrk="1" latinLnBrk="0" hangingPunct="1"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6480" indent="-276480" algn="l" defTabSz="737281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99041" indent="-230400" algn="l" defTabSz="737281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921601" indent="-184320" algn="l" defTabSz="737281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90241" indent="-184320" algn="l" defTabSz="737281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882" indent="-184320" algn="l" defTabSz="737281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27522" indent="-184320" algn="l" defTabSz="737281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96162" indent="-184320" algn="l" defTabSz="737281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64803" indent="-184320" algn="l" defTabSz="737281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33443" indent="-184320" algn="l" defTabSz="737281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68640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37281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05921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474561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43202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11842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80483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49123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advice/3/what-most-important-skills-front-office-receptionist#organizational-skills" TargetMode="External"/><Relationship Id="rId2" Type="http://schemas.openxmlformats.org/officeDocument/2006/relationships/hyperlink" Target="https://www.linkedin.com/advice/3/what-most-important-skills-front-office-receptionist#communication-skill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inkedin.com/advice/3/what-most-important-skills-front-office-receptionist#customer-service-skills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advice/3/what-most-important-skills-front-office-receptionist#initiative-skills" TargetMode="External"/><Relationship Id="rId2" Type="http://schemas.openxmlformats.org/officeDocument/2006/relationships/hyperlink" Target="https://www.linkedin.com/advice/3/what-most-important-skills-front-office-receptionist#teamwork-skills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advice/0/how-do-you-communicate-effectively-other-health-care#use-appropriate-tools-and-channels" TargetMode="External"/><Relationship Id="rId2" Type="http://schemas.openxmlformats.org/officeDocument/2006/relationships/hyperlink" Target="https://www.linkedin.com/advice/0/how-do-you-communicate-effectively-other-health-care#know-your-role-and-scope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linkedin.com/advice/0/how-do-you-communicate-effectively-other-health-care#listen-actively-and-respectfully" TargetMode="External"/><Relationship Id="rId4" Type="http://schemas.openxmlformats.org/officeDocument/2006/relationships/hyperlink" Target="https://www.linkedin.com/advice/0/how-do-you-communicate-effectively-other-health-care#be-clear-and-concise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advice/0/how-do-you-communicate-effectively-other-health-care#collaborate-and-cooperate" TargetMode="External"/><Relationship Id="rId2" Type="http://schemas.openxmlformats.org/officeDocument/2006/relationships/hyperlink" Target="https://www.linkedin.com/advice/0/how-do-you-communicate-effectively-other-health-care#give-and-receive-feedback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vankemenade-act.nl/course-materials/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2260" y="525552"/>
            <a:ext cx="6812280" cy="889000"/>
          </a:xfrm>
        </p:spPr>
        <p:txBody>
          <a:bodyPr/>
          <a:lstStyle/>
          <a:p>
            <a:r>
              <a:rPr lang="nl-NL" sz="3200" dirty="0">
                <a:solidFill>
                  <a:srgbClr val="00A7A2"/>
                </a:solidFill>
              </a:rPr>
              <a:t>     Communication </a:t>
            </a:r>
            <a:r>
              <a:rPr lang="nl-NL" sz="3200" dirty="0" err="1">
                <a:solidFill>
                  <a:srgbClr val="00A7A2"/>
                </a:solidFill>
              </a:rPr>
              <a:t>for</a:t>
            </a:r>
            <a:r>
              <a:rPr lang="nl-NL" sz="3200" dirty="0">
                <a:solidFill>
                  <a:srgbClr val="00A7A2"/>
                </a:solidFill>
              </a:rPr>
              <a:t> front office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108200" y="1866900"/>
            <a:ext cx="6812280" cy="1600200"/>
          </a:xfrm>
        </p:spPr>
        <p:txBody>
          <a:bodyPr/>
          <a:lstStyle/>
          <a:p>
            <a:pPr marL="400050" lvl="1" indent="0">
              <a:buNone/>
            </a:pPr>
            <a:endParaRPr lang="nl-NL" sz="2000" dirty="0">
              <a:solidFill>
                <a:srgbClr val="00A7A2"/>
              </a:solidFill>
            </a:endParaRPr>
          </a:p>
          <a:p>
            <a:pPr marL="400050" lvl="1" indent="0">
              <a:buNone/>
            </a:pPr>
            <a:endParaRPr lang="nl-NL" sz="2000" dirty="0">
              <a:solidFill>
                <a:srgbClr val="00A7A2"/>
              </a:solidFill>
            </a:endParaRPr>
          </a:p>
          <a:p>
            <a:pPr marL="400050" lvl="1" indent="0">
              <a:buNone/>
            </a:pPr>
            <a:endParaRPr lang="nl-NL" sz="2000" dirty="0">
              <a:solidFill>
                <a:srgbClr val="00A7A2"/>
              </a:solidFill>
            </a:endParaRPr>
          </a:p>
          <a:p>
            <a:pPr marL="400050" lvl="1" indent="0">
              <a:buNone/>
            </a:pPr>
            <a:endParaRPr lang="nl-NL" sz="2000" dirty="0">
              <a:solidFill>
                <a:srgbClr val="00A7A2"/>
              </a:solidFill>
            </a:endParaRPr>
          </a:p>
          <a:p>
            <a:pPr marL="400050" lvl="1" indent="0">
              <a:buNone/>
            </a:pPr>
            <a:endParaRPr lang="nl-NL" sz="2000" dirty="0">
              <a:solidFill>
                <a:srgbClr val="00A7A2"/>
              </a:solidFill>
            </a:endParaRPr>
          </a:p>
          <a:p>
            <a:pPr marL="400050" lvl="1" indent="0">
              <a:buNone/>
            </a:pPr>
            <a:r>
              <a:rPr lang="nl-NL" sz="1600" dirty="0">
                <a:solidFill>
                  <a:srgbClr val="00A7A2"/>
                </a:solidFill>
              </a:rPr>
              <a:t>Everard van Kemenade, PhD</a:t>
            </a:r>
          </a:p>
        </p:txBody>
      </p:sp>
      <p:sp>
        <p:nvSpPr>
          <p:cNvPr id="4" name="Tijdelijke aanduiding voor voettekst 2"/>
          <p:cNvSpPr txBox="1">
            <a:spLocks/>
          </p:cNvSpPr>
          <p:nvPr/>
        </p:nvSpPr>
        <p:spPr>
          <a:xfrm>
            <a:off x="736600" y="4800600"/>
            <a:ext cx="5943600" cy="533400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1B7C-3412-D4D3-D4BD-CE1C86478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C’est le ton qui fait la musique….</a:t>
            </a:r>
          </a:p>
        </p:txBody>
      </p:sp>
      <p:pic>
        <p:nvPicPr>
          <p:cNvPr id="1026" name="Picture 2" descr="C'est le ton qui fait la musique - Bram Vermeulen's BramWiki">
            <a:extLst>
              <a:ext uri="{FF2B5EF4-FFF2-40B4-BE49-F238E27FC236}">
                <a16:creationId xmlns:a16="http://schemas.microsoft.com/office/drawing/2014/main" id="{0C8BA9A2-8C9B-8D29-1373-C13793C32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1749059"/>
            <a:ext cx="2737122" cy="335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200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22B06-45BB-7E3B-B660-F108735AE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60" y="124706"/>
            <a:ext cx="6812280" cy="889000"/>
          </a:xfrm>
        </p:spPr>
        <p:txBody>
          <a:bodyPr/>
          <a:lstStyle/>
          <a:p>
            <a:r>
              <a:rPr lang="en-NL" dirty="0"/>
              <a:t>Sorts of messages</a:t>
            </a:r>
            <a:br>
              <a:rPr lang="en-NL" dirty="0"/>
            </a:br>
            <a:br>
              <a:rPr lang="en-NL" dirty="0"/>
            </a:b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D31B6-8EC8-AC36-E6DA-FE1287FA5A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b="0" i="0" u="none" strike="noStrike" dirty="0">
                <a:solidFill>
                  <a:srgbClr val="0A0A0A"/>
                </a:solidFill>
                <a:effectLst/>
                <a:latin typeface="Poppins" pitchFamily="2" charset="77"/>
              </a:rPr>
              <a:t>Communication can take place in different contexts, such as personal relationships, business settings, education, and entertainment.</a:t>
            </a:r>
            <a:endParaRPr lang="en-NL" sz="2000" dirty="0"/>
          </a:p>
        </p:txBody>
      </p:sp>
      <p:pic>
        <p:nvPicPr>
          <p:cNvPr id="7" name="Picture 6" descr="A diagram of communication with text&#10;&#10;Description automatically generated">
            <a:extLst>
              <a:ext uri="{FF2B5EF4-FFF2-40B4-BE49-F238E27FC236}">
                <a16:creationId xmlns:a16="http://schemas.microsoft.com/office/drawing/2014/main" id="{94FA39D2-DF6E-1D54-B5EA-B2A4E65E7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3928"/>
            <a:ext cx="7569200" cy="450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859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2C85D-0CEB-9DA2-85DF-DFDADAF41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>
                <a:solidFill>
                  <a:srgbClr val="0FCBC2"/>
                </a:solidFill>
              </a:rPr>
              <a:t>Examples in music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473A5-6103-F50F-FA76-50DEAB078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sz="2800" dirty="0"/>
              <a:t>Beatles: “We can work it out”</a:t>
            </a:r>
          </a:p>
          <a:p>
            <a:r>
              <a:rPr lang="en-NL" sz="2800" dirty="0"/>
              <a:t>Madonna: “You are frozen” (when </a:t>
            </a:r>
            <a:r>
              <a:rPr lang="en-NL" sz="2800"/>
              <a:t>your heart </a:t>
            </a:r>
            <a:r>
              <a:rPr lang="en-NL" sz="2800" dirty="0"/>
              <a:t>is not open)</a:t>
            </a:r>
          </a:p>
          <a:p>
            <a:r>
              <a:rPr lang="en-NL" sz="2800" dirty="0"/>
              <a:t>Lady Gaga: (he cannot read my) “Poker face” </a:t>
            </a:r>
          </a:p>
          <a:p>
            <a:r>
              <a:rPr lang="en-NL" sz="2800" dirty="0"/>
              <a:t>Rolling Stones: “You can’t always get what you want” (but if you try sometime)</a:t>
            </a:r>
          </a:p>
          <a:p>
            <a:endParaRPr lang="en-NL" sz="2800" dirty="0"/>
          </a:p>
        </p:txBody>
      </p:sp>
    </p:spTree>
    <p:extLst>
      <p:ext uri="{BB962C8B-B14F-4D97-AF65-F5344CB8AC3E}">
        <p14:creationId xmlns:p14="http://schemas.microsoft.com/office/powerpoint/2010/main" val="8841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CEC69-7C7F-B820-26AB-6BBBCF8C1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>
                <a:solidFill>
                  <a:srgbClr val="0FCBC2"/>
                </a:solidFill>
              </a:rPr>
              <a:t>SILENCE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4DE5C-8901-C7BE-1139-2BB3FBD6B4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b="0" i="0" u="none" strike="noStrike" dirty="0">
                <a:solidFill>
                  <a:srgbClr val="686868"/>
                </a:solidFill>
                <a:effectLst/>
                <a:latin typeface="Merriweather Sans" pitchFamily="2" charset="77"/>
              </a:rPr>
              <a:t>Everything's </a:t>
            </a:r>
            <a:r>
              <a:rPr lang="en-GB" sz="2800" b="0" i="0" u="none" strike="noStrike" dirty="0" err="1">
                <a:solidFill>
                  <a:srgbClr val="686868"/>
                </a:solidFill>
                <a:effectLst/>
                <a:latin typeface="Merriweather Sans" pitchFamily="2" charset="77"/>
              </a:rPr>
              <a:t>gonna</a:t>
            </a:r>
            <a:r>
              <a:rPr lang="en-GB" sz="2800" b="0" i="0" u="none" strike="noStrike" dirty="0">
                <a:solidFill>
                  <a:srgbClr val="686868"/>
                </a:solidFill>
                <a:effectLst/>
                <a:latin typeface="Merriweather Sans" pitchFamily="2" charset="77"/>
              </a:rPr>
              <a:t> be alright tonight</a:t>
            </a:r>
            <a:br>
              <a:rPr lang="en-GB" sz="2800" dirty="0"/>
            </a:br>
            <a:r>
              <a:rPr lang="en-GB" sz="2800" b="0" i="0" u="none" strike="noStrike" dirty="0">
                <a:solidFill>
                  <a:srgbClr val="686868"/>
                </a:solidFill>
                <a:effectLst/>
                <a:latin typeface="Merriweather Sans" pitchFamily="2" charset="77"/>
              </a:rPr>
              <a:t>Everything's </a:t>
            </a:r>
            <a:r>
              <a:rPr lang="en-GB" sz="2800" b="0" i="0" u="none" strike="noStrike" dirty="0" err="1">
                <a:solidFill>
                  <a:srgbClr val="686868"/>
                </a:solidFill>
                <a:effectLst/>
                <a:latin typeface="Merriweather Sans" pitchFamily="2" charset="77"/>
              </a:rPr>
              <a:t>gonna</a:t>
            </a:r>
            <a:r>
              <a:rPr lang="en-GB" sz="2800" b="0" i="0" u="none" strike="noStrike" dirty="0">
                <a:solidFill>
                  <a:srgbClr val="686868"/>
                </a:solidFill>
                <a:effectLst/>
                <a:latin typeface="Merriweather Sans" pitchFamily="2" charset="77"/>
              </a:rPr>
              <a:t> be alright tonight</a:t>
            </a:r>
            <a:br>
              <a:rPr lang="en-GB" sz="2800" dirty="0"/>
            </a:br>
            <a:r>
              <a:rPr lang="en-GB" sz="2800" b="0" i="0" u="none" strike="noStrike" dirty="0">
                <a:solidFill>
                  <a:srgbClr val="686868"/>
                </a:solidFill>
                <a:effectLst/>
                <a:latin typeface="Merriweather Sans" pitchFamily="2" charset="77"/>
              </a:rPr>
              <a:t>No one moves, no one grooves</a:t>
            </a:r>
            <a:br>
              <a:rPr lang="en-GB" sz="2800" dirty="0"/>
            </a:br>
            <a:r>
              <a:rPr lang="en-GB" sz="2800" b="0" i="0" u="none" strike="noStrike" dirty="0">
                <a:solidFill>
                  <a:srgbClr val="FF0000"/>
                </a:solidFill>
                <a:effectLst/>
                <a:latin typeface="Merriweather Sans" pitchFamily="2" charset="77"/>
              </a:rPr>
              <a:t>No one talks</a:t>
            </a:r>
            <a:r>
              <a:rPr lang="en-GB" sz="2800" b="0" i="0" u="none" strike="noStrike" dirty="0">
                <a:solidFill>
                  <a:srgbClr val="686868"/>
                </a:solidFill>
                <a:effectLst/>
                <a:latin typeface="Merriweather Sans" pitchFamily="2" charset="77"/>
              </a:rPr>
              <a:t>, no one walks tonight</a:t>
            </a:r>
            <a:br>
              <a:rPr lang="en-GB" dirty="0"/>
            </a:b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895875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4094B-4E67-8107-B5D6-C1C827BEC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Content Placeholder 4" descr="A diagram of a diagram&#10;&#10;Description automatically generated">
            <a:extLst>
              <a:ext uri="{FF2B5EF4-FFF2-40B4-BE49-F238E27FC236}">
                <a16:creationId xmlns:a16="http://schemas.microsoft.com/office/drawing/2014/main" id="{1F386B4C-7371-3E85-A04E-4547A7B70A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67" y="1097527"/>
            <a:ext cx="4202465" cy="3519488"/>
          </a:xfrm>
        </p:spPr>
      </p:pic>
    </p:spTree>
    <p:extLst>
      <p:ext uri="{BB962C8B-B14F-4D97-AF65-F5344CB8AC3E}">
        <p14:creationId xmlns:p14="http://schemas.microsoft.com/office/powerpoint/2010/main" val="3282122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121F9-6661-9B9F-F65B-C05EE058E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Your roles</a:t>
            </a:r>
          </a:p>
        </p:txBody>
      </p:sp>
      <p:pic>
        <p:nvPicPr>
          <p:cNvPr id="4098" name="Picture 2" descr="5 Tips To Improve Front Desk Customer Service - Aesthetic Back Bar">
            <a:extLst>
              <a:ext uri="{FF2B5EF4-FFF2-40B4-BE49-F238E27FC236}">
                <a16:creationId xmlns:a16="http://schemas.microsoft.com/office/drawing/2014/main" id="{ADEA0927-6E31-4347-21B4-4A1DD5EFD3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05" y="3779710"/>
            <a:ext cx="2129300" cy="146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B466BB60-FEE3-6739-90E5-56F2DA43E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0" y="1168352"/>
            <a:ext cx="3098800" cy="199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dvantages of Financial Management | Scope and Functions - KBS">
            <a:extLst>
              <a:ext uri="{FF2B5EF4-FFF2-40B4-BE49-F238E27FC236}">
                <a16:creationId xmlns:a16="http://schemas.microsoft.com/office/drawing/2014/main" id="{862F9148-FBAA-DA83-BB2B-9F6B2F050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44" y="741527"/>
            <a:ext cx="2129301" cy="142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Why Excelling at Customer Service Matters More Than Ever – National  Monitoring Center">
            <a:extLst>
              <a:ext uri="{FF2B5EF4-FFF2-40B4-BE49-F238E27FC236}">
                <a16:creationId xmlns:a16="http://schemas.microsoft.com/office/drawing/2014/main" id="{4927346B-A6FC-B369-BB80-754851F07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44" y="2260619"/>
            <a:ext cx="2132646" cy="142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R Customer Service Powerpoint Ppt Template Bundles Slide01">
            <a:extLst>
              <a:ext uri="{FF2B5EF4-FFF2-40B4-BE49-F238E27FC236}">
                <a16:creationId xmlns:a16="http://schemas.microsoft.com/office/drawing/2014/main" id="{901FBAF6-E537-F7F5-BDCA-693989C39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602" y="3498101"/>
            <a:ext cx="30988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668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56D08-21DA-A3B1-7F1A-C22BA392A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DD112-037F-D6FE-D48A-5ECE0968C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Stakeholders?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AC7FC-F97D-3DD3-1E0D-2DD9A158F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274" y="990600"/>
            <a:ext cx="6812280" cy="3520193"/>
          </a:xfrm>
        </p:spPr>
        <p:txBody>
          <a:bodyPr/>
          <a:lstStyle/>
          <a:p>
            <a:r>
              <a:rPr lang="en-US" sz="2400" dirty="0"/>
              <a:t>Internal customer</a:t>
            </a:r>
          </a:p>
          <a:p>
            <a:pPr lvl="1"/>
            <a:r>
              <a:rPr lang="en-US" sz="2000" dirty="0"/>
              <a:t>Patients </a:t>
            </a:r>
          </a:p>
          <a:p>
            <a:pPr lvl="1"/>
            <a:r>
              <a:rPr lang="en-US" sz="2000" dirty="0"/>
              <a:t>Staff (incl. students)</a:t>
            </a:r>
          </a:p>
          <a:p>
            <a:pPr lvl="1"/>
            <a:r>
              <a:rPr lang="en-US" sz="2000" dirty="0"/>
              <a:t>Management</a:t>
            </a:r>
          </a:p>
          <a:p>
            <a:pPr lvl="1"/>
            <a:r>
              <a:rPr lang="en-US" sz="2000" dirty="0"/>
              <a:t>Support staff. </a:t>
            </a:r>
          </a:p>
          <a:p>
            <a:r>
              <a:rPr lang="en-US" sz="2400" dirty="0"/>
              <a:t>External customer</a:t>
            </a:r>
          </a:p>
          <a:p>
            <a:pPr lvl="1"/>
            <a:r>
              <a:rPr lang="en-US" sz="2000" dirty="0"/>
              <a:t>Family</a:t>
            </a:r>
          </a:p>
          <a:p>
            <a:pPr lvl="1"/>
            <a:r>
              <a:rPr lang="en-US" sz="2000" dirty="0"/>
              <a:t>Other healthcare institutes</a:t>
            </a:r>
          </a:p>
          <a:p>
            <a:pPr lvl="1"/>
            <a:r>
              <a:rPr lang="en-US" sz="2000" dirty="0"/>
              <a:t>Suppliers</a:t>
            </a:r>
          </a:p>
          <a:p>
            <a:pPr lvl="1"/>
            <a:r>
              <a:rPr lang="en-US" sz="2000" dirty="0"/>
              <a:t>Government (local and national) 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Afbeelding 1" descr="patient-centered-care-image.png">
            <a:extLst>
              <a:ext uri="{FF2B5EF4-FFF2-40B4-BE49-F238E27FC236}">
                <a16:creationId xmlns:a16="http://schemas.microsoft.com/office/drawing/2014/main" id="{83E58545-A0D2-34FE-3773-8F1761FFE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1143000"/>
            <a:ext cx="232791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866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E4FD2-15B0-3008-231A-208DD13E9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Always</a:t>
            </a:r>
          </a:p>
        </p:txBody>
      </p:sp>
      <p:pic>
        <p:nvPicPr>
          <p:cNvPr id="3074" name="Picture 2" descr="De klant is koning">
            <a:extLst>
              <a:ext uri="{FF2B5EF4-FFF2-40B4-BE49-F238E27FC236}">
                <a16:creationId xmlns:a16="http://schemas.microsoft.com/office/drawing/2014/main" id="{1936981F-22BF-5700-9F0E-27B9629D28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99" y="1244600"/>
            <a:ext cx="6201002" cy="351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096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A2F97-DD12-B404-87AF-523E95BA9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932D6-4F39-94DC-B423-1CE43BE673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dirty="0"/>
              <a:t>The customer provides a mirror.</a:t>
            </a:r>
          </a:p>
          <a:p>
            <a:r>
              <a:rPr lang="en-NL" dirty="0"/>
              <a:t>Positive experiences are worth their weight in gold.</a:t>
            </a:r>
          </a:p>
          <a:p>
            <a:r>
              <a:rPr lang="en-NL" dirty="0"/>
              <a:t>Word-of-mouth advertising.</a:t>
            </a:r>
          </a:p>
          <a:p>
            <a:r>
              <a:rPr lang="en-NL" dirty="0"/>
              <a:t>Positive customer experience gets back to you!!!!</a:t>
            </a:r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349166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8CA2D-004A-A866-2A93-1B6D935BD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304800"/>
            <a:ext cx="6812280" cy="889000"/>
          </a:xfrm>
        </p:spPr>
        <p:txBody>
          <a:bodyPr/>
          <a:lstStyle/>
          <a:p>
            <a:br>
              <a:rPr lang="en-NL" dirty="0"/>
            </a:br>
            <a:r>
              <a:rPr lang="en-NL" dirty="0"/>
              <a:t>What does the KING mean to you?</a:t>
            </a:r>
          </a:p>
        </p:txBody>
      </p:sp>
    </p:spTree>
    <p:extLst>
      <p:ext uri="{BB962C8B-B14F-4D97-AF65-F5344CB8AC3E}">
        <p14:creationId xmlns:p14="http://schemas.microsoft.com/office/powerpoint/2010/main" val="3457836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338F8-8D38-2049-9E46-EEB311EE1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34F4F-B49C-1840-A7FF-512DE6331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rgbClr val="00A7A2"/>
                </a:solidFill>
              </a:rPr>
              <a:t>Welcome</a:t>
            </a: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rgbClr val="00A7A2"/>
                </a:solidFill>
              </a:rPr>
              <a:t>What is communication?</a:t>
            </a: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rgbClr val="00A7A2"/>
                </a:solidFill>
              </a:rPr>
              <a:t>What are your issues?</a:t>
            </a: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rgbClr val="00A7A2"/>
                </a:solidFill>
              </a:rPr>
              <a:t>What is your communication style?</a:t>
            </a:r>
          </a:p>
          <a:p>
            <a:pPr marL="457200" indent="-457200">
              <a:buAutoNum type="arabicPeriod" startAt="4"/>
            </a:pPr>
            <a:r>
              <a:rPr lang="en-US" sz="2400" dirty="0">
                <a:solidFill>
                  <a:srgbClr val="00A7A2"/>
                </a:solidFill>
              </a:rPr>
              <a:t>Ten tips for more effective communication.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A7A2"/>
                </a:solidFill>
              </a:rPr>
              <a:t>Lunch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A7A2"/>
                </a:solidFill>
              </a:rPr>
              <a:t>5.    Exercise</a:t>
            </a:r>
          </a:p>
        </p:txBody>
      </p:sp>
    </p:spTree>
    <p:extLst>
      <p:ext uri="{BB962C8B-B14F-4D97-AF65-F5344CB8AC3E}">
        <p14:creationId xmlns:p14="http://schemas.microsoft.com/office/powerpoint/2010/main" val="219724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A8EBC-E46E-4FB3-AC57-3C11EED27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What skills do you need?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2D434-9BFB-755E-218C-798EF5CFCD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L" dirty="0"/>
              <a:t>Towards:</a:t>
            </a:r>
          </a:p>
          <a:p>
            <a:pPr marL="0" indent="0">
              <a:buNone/>
            </a:pPr>
            <a:endParaRPr lang="en-NL" dirty="0"/>
          </a:p>
          <a:p>
            <a:r>
              <a:rPr lang="en-NL" dirty="0"/>
              <a:t>Clients / family</a:t>
            </a:r>
          </a:p>
          <a:p>
            <a:r>
              <a:rPr lang="en-GB" dirty="0"/>
              <a:t>O</a:t>
            </a:r>
            <a:r>
              <a:rPr lang="en-NL" dirty="0"/>
              <a:t>ther customers</a:t>
            </a:r>
          </a:p>
          <a:p>
            <a:r>
              <a:rPr lang="en-NL" dirty="0"/>
              <a:t>Internal customers / staff</a:t>
            </a:r>
          </a:p>
        </p:txBody>
      </p:sp>
    </p:spTree>
    <p:extLst>
      <p:ext uri="{BB962C8B-B14F-4D97-AF65-F5344CB8AC3E}">
        <p14:creationId xmlns:p14="http://schemas.microsoft.com/office/powerpoint/2010/main" val="15721232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06FDA-1C87-4AC3-2195-1A308C23E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>
                <a:solidFill>
                  <a:srgbClr val="0FCBC2"/>
                </a:solidFill>
              </a:rPr>
              <a:t>Clients/ family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0629E-03F2-FFA7-1122-DCE30E647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460" y="1244601"/>
            <a:ext cx="6812280" cy="3875792"/>
          </a:xfrm>
        </p:spPr>
        <p:txBody>
          <a:bodyPr/>
          <a:lstStyle/>
          <a:p>
            <a:pPr marL="0" indent="0" algn="l" fontAlgn="auto">
              <a:buNone/>
            </a:pPr>
            <a:r>
              <a:rPr lang="en-GB" sz="1400" b="1" i="0" u="none" strike="noStrike" dirty="0">
                <a:effectLst/>
                <a:latin typeface="-apple-system"/>
              </a:rPr>
              <a:t>What are the most important skills for a front office receptionist?</a:t>
            </a:r>
          </a:p>
          <a:p>
            <a:pPr marL="0" indent="0" algn="l" fontAlgn="auto">
              <a:buNone/>
            </a:pPr>
            <a:endParaRPr lang="en-GB" sz="1400" b="1" i="0" u="none" strike="noStrike" dirty="0">
              <a:effectLst/>
              <a:latin typeface="-apple-system"/>
            </a:endParaRPr>
          </a:p>
          <a:p>
            <a:pPr fontAlgn="auto">
              <a:buAutoNum type="arabicPlain"/>
            </a:pPr>
            <a:r>
              <a:rPr lang="en-GB" sz="1400" b="0" u="sng" dirty="0">
                <a:solidFill>
                  <a:srgbClr val="8344CC"/>
                </a:solidFill>
                <a:effectLst/>
                <a:hlinkClick r:id="rId2"/>
              </a:rPr>
              <a:t>Communication skills</a:t>
            </a:r>
            <a:endParaRPr lang="en-GB" sz="1400" b="0" u="sng" dirty="0">
              <a:solidFill>
                <a:srgbClr val="8344CC"/>
              </a:solidFill>
              <a:effectLst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rgbClr val="8344CC"/>
                </a:solidFill>
              </a:rPr>
              <a:t>Adapt to the different people coming to you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rgbClr val="8344CC"/>
                </a:solidFill>
              </a:rPr>
              <a:t>Be kind / polite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rgbClr val="8344CC"/>
                </a:solidFill>
              </a:rPr>
              <a:t>Provide clear information</a:t>
            </a:r>
          </a:p>
          <a:p>
            <a:pPr marL="457200" lvl="1" indent="0">
              <a:buNone/>
            </a:pPr>
            <a:endParaRPr lang="en-GB" sz="1000" dirty="0">
              <a:effectLst/>
            </a:endParaRPr>
          </a:p>
          <a:p>
            <a:pPr fontAlgn="auto">
              <a:buAutoNum type="arabicPlain" startAt="2"/>
            </a:pPr>
            <a:r>
              <a:rPr lang="en-GB" sz="1400" b="0" u="sng" dirty="0">
                <a:solidFill>
                  <a:srgbClr val="8344CC"/>
                </a:solidFill>
                <a:effectLst/>
                <a:hlinkClick r:id="rId3"/>
              </a:rPr>
              <a:t>Organizational skills</a:t>
            </a:r>
            <a:endParaRPr lang="en-GB" sz="1400" u="sng" dirty="0">
              <a:solidFill>
                <a:srgbClr val="8344CC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rgbClr val="8344CC"/>
                </a:solidFill>
              </a:rPr>
              <a:t>M</a:t>
            </a:r>
            <a:r>
              <a:rPr lang="en-GB" sz="1000" b="0" dirty="0">
                <a:solidFill>
                  <a:srgbClr val="8344CC"/>
                </a:solidFill>
                <a:effectLst/>
              </a:rPr>
              <a:t>ulti-tasking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rgbClr val="8344CC"/>
                </a:solidFill>
              </a:rPr>
              <a:t>Planning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rgbClr val="8344CC"/>
                </a:solidFill>
              </a:rPr>
              <a:t>Office space (neat and tidy)</a:t>
            </a:r>
          </a:p>
          <a:p>
            <a:pPr marL="0" indent="0" fontAlgn="auto">
              <a:buNone/>
            </a:pPr>
            <a:endParaRPr lang="en-GB" sz="1400" dirty="0">
              <a:effectLst/>
            </a:endParaRPr>
          </a:p>
          <a:p>
            <a:pPr fontAlgn="auto">
              <a:buAutoNum type="arabicPlain" startAt="3"/>
            </a:pPr>
            <a:r>
              <a:rPr lang="en-GB" sz="1400" b="0" u="sng" dirty="0">
                <a:solidFill>
                  <a:srgbClr val="8344CC"/>
                </a:solidFill>
                <a:effectLst/>
                <a:hlinkClick r:id="rId4"/>
              </a:rPr>
              <a:t>Customer service skills</a:t>
            </a:r>
            <a:endParaRPr lang="en-GB" sz="1400" b="0" u="sng" dirty="0">
              <a:solidFill>
                <a:srgbClr val="8344CC"/>
              </a:solidFill>
              <a:effectLst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rgbClr val="8344CC"/>
                </a:solidFill>
              </a:rPr>
              <a:t>Empathy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rgbClr val="8344CC"/>
                </a:solidFill>
                <a:effectLst/>
              </a:rPr>
              <a:t>Patience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rgbClr val="8344CC"/>
                </a:solidFill>
              </a:rPr>
              <a:t>Problem solving (aggression)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rgbClr val="8344CC"/>
                </a:solidFill>
              </a:rPr>
              <a:t>Complaint handling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rgbClr val="8344CC"/>
                </a:solidFill>
              </a:rPr>
              <a:t>Privacy</a:t>
            </a:r>
          </a:p>
          <a:p>
            <a:pPr lvl="1">
              <a:buAutoNum type="arabicPlain" startAt="3"/>
            </a:pPr>
            <a:endParaRPr lang="en-GB" sz="1000" u="sng" dirty="0">
              <a:solidFill>
                <a:srgbClr val="8344CC"/>
              </a:solidFill>
            </a:endParaRPr>
          </a:p>
          <a:p>
            <a:pPr lvl="1">
              <a:buAutoNum type="arabicPlain" startAt="3"/>
            </a:pPr>
            <a:endParaRPr lang="en-GB" sz="1000" dirty="0">
              <a:effectLst/>
            </a:endParaRPr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4786346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2653D-2F33-5140-B765-929FCBE50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B6CEB-930A-1AA9-63DD-2BB9B35EDF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460" y="1447800"/>
            <a:ext cx="6812280" cy="3520193"/>
          </a:xfrm>
        </p:spPr>
        <p:txBody>
          <a:bodyPr/>
          <a:lstStyle/>
          <a:p>
            <a:pPr marL="0" indent="0" algn="l" fontAlgn="auto">
              <a:buNone/>
            </a:pPr>
            <a:r>
              <a:rPr lang="en-GB" sz="1400" b="1" i="0" u="none" strike="noStrike" dirty="0">
                <a:effectLst/>
                <a:latin typeface="-apple-system"/>
              </a:rPr>
              <a:t>What are the most important skills for a front office receptionist? (cont’d)</a:t>
            </a:r>
          </a:p>
          <a:p>
            <a:pPr marL="0" indent="0" algn="l" fontAlgn="auto">
              <a:buNone/>
            </a:pPr>
            <a:endParaRPr lang="en-GB" sz="1400" b="1" i="0" u="none" strike="noStrike" dirty="0">
              <a:effectLst/>
              <a:latin typeface="-apple-system"/>
            </a:endParaRPr>
          </a:p>
          <a:p>
            <a:pPr lvl="1">
              <a:buAutoNum type="arabicPlain" startAt="3"/>
            </a:pPr>
            <a:endParaRPr lang="en-GB" sz="1000" u="sng" dirty="0">
              <a:solidFill>
                <a:srgbClr val="8344CC"/>
              </a:solidFill>
            </a:endParaRPr>
          </a:p>
          <a:p>
            <a:pPr lvl="1">
              <a:buAutoNum type="arabicPlain" startAt="3"/>
            </a:pPr>
            <a:endParaRPr lang="en-GB" sz="1000" dirty="0">
              <a:effectLst/>
            </a:endParaRPr>
          </a:p>
          <a:p>
            <a:pPr fontAlgn="auto">
              <a:buAutoNum type="arabicPlain" startAt="4"/>
            </a:pPr>
            <a:r>
              <a:rPr lang="en-GB" sz="1400" b="0" u="sng" dirty="0">
                <a:solidFill>
                  <a:srgbClr val="8344CC"/>
                </a:solidFill>
                <a:effectLst/>
                <a:hlinkClick r:id="rId2"/>
              </a:rPr>
              <a:t>Teamwork skills</a:t>
            </a:r>
            <a:endParaRPr lang="en-GB" sz="1400" b="0" u="sng" dirty="0">
              <a:solidFill>
                <a:srgbClr val="8344CC"/>
              </a:solidFill>
              <a:effectLst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000" dirty="0">
                <a:effectLst/>
              </a:rPr>
              <a:t>Collaborative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000" dirty="0"/>
              <a:t>Flexible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000" dirty="0">
                <a:effectLst/>
              </a:rPr>
              <a:t>Adaptive</a:t>
            </a:r>
          </a:p>
          <a:p>
            <a:pPr fontAlgn="auto">
              <a:buAutoNum type="arabicPlain" startAt="4"/>
            </a:pPr>
            <a:endParaRPr lang="en-GB" sz="1400" dirty="0">
              <a:effectLst/>
            </a:endParaRPr>
          </a:p>
          <a:p>
            <a:pPr fontAlgn="auto">
              <a:buAutoNum type="arabicPlain" startAt="5"/>
            </a:pPr>
            <a:r>
              <a:rPr lang="en-GB" sz="1400" b="0" u="sng" dirty="0">
                <a:solidFill>
                  <a:srgbClr val="8344CC"/>
                </a:solidFill>
                <a:effectLst/>
                <a:hlinkClick r:id="rId3"/>
              </a:rPr>
              <a:t>Initiative skills</a:t>
            </a:r>
            <a:endParaRPr lang="en-GB" sz="1400" b="0" u="sng" dirty="0">
              <a:solidFill>
                <a:srgbClr val="8344CC"/>
              </a:solidFill>
              <a:effectLst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rgbClr val="8344CC"/>
                </a:solidFill>
              </a:rPr>
              <a:t>Confidence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rgbClr val="8344CC"/>
                </a:solidFill>
                <a:effectLst/>
              </a:rPr>
              <a:t>Proactivity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000" dirty="0" err="1">
                <a:solidFill>
                  <a:srgbClr val="8344CC"/>
                </a:solidFill>
              </a:rPr>
              <a:t>Creativityt</a:t>
            </a:r>
            <a:endParaRPr lang="en-GB" sz="1000" dirty="0">
              <a:solidFill>
                <a:srgbClr val="8344CC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rgbClr val="8344CC"/>
                </a:solidFill>
                <a:effectLst/>
              </a:rPr>
              <a:t>Self motivation</a:t>
            </a:r>
            <a:endParaRPr lang="en-GB" sz="1000" dirty="0">
              <a:effectLst/>
            </a:endParaRPr>
          </a:p>
          <a:p>
            <a:endParaRPr lang="en-NL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50FEAF1-6864-108B-4078-F8877CE93B9A}"/>
              </a:ext>
            </a:extLst>
          </p:cNvPr>
          <p:cNvSpPr txBox="1">
            <a:spLocks/>
          </p:cNvSpPr>
          <p:nvPr/>
        </p:nvSpPr>
        <p:spPr>
          <a:xfrm>
            <a:off x="530860" y="366007"/>
            <a:ext cx="6812280" cy="889000"/>
          </a:xfrm>
          <a:prstGeom prst="rect">
            <a:avLst/>
          </a:prstGeom>
        </p:spPr>
        <p:txBody>
          <a:bodyPr lIns="73728" tIns="36864" rIns="73728" bIns="36864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L">
                <a:solidFill>
                  <a:srgbClr val="0FCBC2"/>
                </a:solidFill>
              </a:rPr>
              <a:t>Clients/ family</a:t>
            </a:r>
            <a:endParaRPr lang="en-NL" dirty="0">
              <a:solidFill>
                <a:srgbClr val="0FCBC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2768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35E79-8A2D-207A-21CC-5F922BAF5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>
                <a:solidFill>
                  <a:srgbClr val="0FCBC2"/>
                </a:solidFill>
              </a:rPr>
              <a:t>Other health care profs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DE5550-3DC1-999D-0C40-75FA54C0B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fontAlgn="auto">
              <a:buNone/>
            </a:pPr>
            <a:r>
              <a:rPr lang="en-GB" sz="1200" b="1" i="0" u="none" strike="noStrike" dirty="0">
                <a:effectLst/>
                <a:latin typeface="+mj-lt"/>
              </a:rPr>
              <a:t>How do you communicate effectively with other health care professionals in the front office?</a:t>
            </a:r>
          </a:p>
          <a:p>
            <a:pPr marL="0" indent="0" algn="l" fontAlgn="auto">
              <a:buNone/>
            </a:pPr>
            <a:endParaRPr lang="en-GB" sz="1200" b="1" i="0" u="none" strike="noStrike" dirty="0">
              <a:effectLst/>
              <a:latin typeface="+mj-lt"/>
            </a:endParaRPr>
          </a:p>
          <a:p>
            <a:pPr marL="0" indent="0" fontAlgn="auto">
              <a:buNone/>
            </a:pPr>
            <a:r>
              <a:rPr lang="en-GB" sz="1200" b="1" dirty="0">
                <a:effectLst/>
                <a:latin typeface="+mj-lt"/>
              </a:rPr>
              <a:t>1</a:t>
            </a:r>
            <a:r>
              <a:rPr lang="en-GB" sz="1200" b="1" dirty="0">
                <a:latin typeface="+mj-lt"/>
              </a:rPr>
              <a:t> </a:t>
            </a:r>
            <a:r>
              <a:rPr lang="en-GB" sz="1200" b="0" u="sng" dirty="0">
                <a:solidFill>
                  <a:srgbClr val="8344CC"/>
                </a:solidFill>
                <a:effectLst/>
                <a:latin typeface="+mj-lt"/>
                <a:hlinkClick r:id="rId2"/>
              </a:rPr>
              <a:t>Know your role and scope</a:t>
            </a:r>
            <a:endParaRPr lang="en-GB" sz="1200" b="0" u="sng" dirty="0">
              <a:solidFill>
                <a:srgbClr val="8344CC"/>
              </a:solidFill>
              <a:effectLst/>
              <a:latin typeface="+mj-lt"/>
            </a:endParaRPr>
          </a:p>
          <a:p>
            <a:r>
              <a:rPr lang="en-GB" sz="900" b="0" i="0" dirty="0">
                <a:effectLst/>
                <a:latin typeface="+mj-lt"/>
              </a:rPr>
              <a:t>your responsibilities, </a:t>
            </a:r>
          </a:p>
          <a:p>
            <a:r>
              <a:rPr lang="en-GB" sz="900" b="0" i="0" dirty="0">
                <a:effectLst/>
                <a:latin typeface="+mj-lt"/>
              </a:rPr>
              <a:t>Limitations and expectations,</a:t>
            </a:r>
          </a:p>
          <a:p>
            <a:r>
              <a:rPr lang="en-GB" sz="900" b="0" i="0" dirty="0">
                <a:effectLst/>
                <a:latin typeface="+mj-lt"/>
              </a:rPr>
              <a:t>and communicate them clearly to others</a:t>
            </a:r>
            <a:endParaRPr lang="en-GB" sz="1200" b="0" u="sng" dirty="0">
              <a:solidFill>
                <a:srgbClr val="8344CC"/>
              </a:solidFill>
              <a:effectLst/>
              <a:latin typeface="+mj-lt"/>
            </a:endParaRPr>
          </a:p>
          <a:p>
            <a:pPr marL="0" indent="0">
              <a:buNone/>
            </a:pPr>
            <a:endParaRPr lang="en-GB" sz="1200" b="1" dirty="0">
              <a:effectLst/>
              <a:latin typeface="+mj-lt"/>
            </a:endParaRPr>
          </a:p>
          <a:p>
            <a:pPr marL="0" indent="0">
              <a:buNone/>
            </a:pPr>
            <a:r>
              <a:rPr lang="en-GB" sz="1200" b="1" dirty="0">
                <a:effectLst/>
                <a:latin typeface="+mj-lt"/>
              </a:rPr>
              <a:t>2</a:t>
            </a:r>
            <a:r>
              <a:rPr lang="en-GB" sz="1200" b="1" dirty="0">
                <a:latin typeface="+mj-lt"/>
              </a:rPr>
              <a:t> </a:t>
            </a:r>
            <a:r>
              <a:rPr lang="en-GB" sz="1200" b="0" u="sng" dirty="0">
                <a:solidFill>
                  <a:srgbClr val="8344CC"/>
                </a:solidFill>
                <a:effectLst/>
                <a:latin typeface="+mj-lt"/>
                <a:hlinkClick r:id="rId3"/>
              </a:rPr>
              <a:t>Use appropriate tools and channels</a:t>
            </a:r>
            <a:endParaRPr lang="en-GB" sz="1200" b="0" u="sng" dirty="0">
              <a:solidFill>
                <a:srgbClr val="8344CC"/>
              </a:solidFill>
              <a:effectLst/>
              <a:latin typeface="+mj-lt"/>
            </a:endParaRPr>
          </a:p>
          <a:p>
            <a:r>
              <a:rPr lang="en-GB" sz="900" b="0" i="0" dirty="0">
                <a:effectLst/>
                <a:latin typeface="+mj-lt"/>
              </a:rPr>
              <a:t>use the appropriate tool and channel for the purpose and urgency of your communication</a:t>
            </a:r>
          </a:p>
          <a:p>
            <a:r>
              <a:rPr lang="en-GB" sz="900" dirty="0">
                <a:latin typeface="+mj-lt"/>
              </a:rPr>
              <a:t>Follow protocols for documentation / communication</a:t>
            </a:r>
          </a:p>
          <a:p>
            <a:pPr marL="0" indent="0">
              <a:buNone/>
            </a:pPr>
            <a:endParaRPr lang="en-GB" sz="900" b="0" i="0" dirty="0">
              <a:effectLst/>
              <a:latin typeface="+mj-lt"/>
            </a:endParaRPr>
          </a:p>
          <a:p>
            <a:pPr marL="0" indent="0" fontAlgn="auto">
              <a:buNone/>
            </a:pPr>
            <a:r>
              <a:rPr lang="en-GB" sz="1200" b="1" dirty="0">
                <a:effectLst/>
                <a:latin typeface="+mj-lt"/>
              </a:rPr>
              <a:t>3</a:t>
            </a:r>
            <a:r>
              <a:rPr lang="en-GB" sz="1200" b="1" dirty="0">
                <a:latin typeface="+mj-lt"/>
              </a:rPr>
              <a:t> </a:t>
            </a:r>
            <a:r>
              <a:rPr lang="en-GB" sz="1200" b="0" u="sng" dirty="0">
                <a:solidFill>
                  <a:srgbClr val="8344CC"/>
                </a:solidFill>
                <a:effectLst/>
                <a:latin typeface="+mj-lt"/>
                <a:hlinkClick r:id="rId4"/>
              </a:rPr>
              <a:t>Be clear and concise</a:t>
            </a:r>
            <a:endParaRPr lang="en-GB" sz="1200" b="0" u="sng" dirty="0">
              <a:solidFill>
                <a:srgbClr val="8344CC"/>
              </a:solidFill>
              <a:effectLst/>
              <a:latin typeface="+mj-lt"/>
            </a:endParaRPr>
          </a:p>
          <a:p>
            <a:r>
              <a:rPr lang="en-GB" sz="1000" dirty="0">
                <a:solidFill>
                  <a:srgbClr val="8344CC"/>
                </a:solidFill>
                <a:latin typeface="+mj-lt"/>
              </a:rPr>
              <a:t>Relevant and </a:t>
            </a:r>
            <a:r>
              <a:rPr lang="en-GB" sz="1000" dirty="0" err="1">
                <a:solidFill>
                  <a:srgbClr val="8344CC"/>
                </a:solidFill>
                <a:latin typeface="+mj-lt"/>
              </a:rPr>
              <a:t>sufficiewnt</a:t>
            </a:r>
            <a:r>
              <a:rPr lang="en-GB" sz="1000" dirty="0">
                <a:solidFill>
                  <a:srgbClr val="8344CC"/>
                </a:solidFill>
                <a:latin typeface="+mj-lt"/>
              </a:rPr>
              <a:t> information / concise</a:t>
            </a:r>
          </a:p>
          <a:p>
            <a:r>
              <a:rPr lang="en-GB" sz="1000" b="0" dirty="0">
                <a:effectLst/>
                <a:latin typeface="+mj-lt"/>
              </a:rPr>
              <a:t>Check, if it is understood</a:t>
            </a:r>
          </a:p>
          <a:p>
            <a:r>
              <a:rPr lang="en-GB" sz="1000" dirty="0">
                <a:latin typeface="+mj-lt"/>
              </a:rPr>
              <a:t>Note, what is needed</a:t>
            </a:r>
          </a:p>
          <a:p>
            <a:endParaRPr lang="en-GB" sz="1000" b="0" dirty="0">
              <a:effectLst/>
              <a:latin typeface="+mj-lt"/>
            </a:endParaRPr>
          </a:p>
          <a:p>
            <a:pPr marL="0" indent="0" fontAlgn="auto">
              <a:buNone/>
            </a:pPr>
            <a:r>
              <a:rPr lang="en-GB" sz="1200" b="1" dirty="0">
                <a:effectLst/>
                <a:latin typeface="+mj-lt"/>
              </a:rPr>
              <a:t>4</a:t>
            </a:r>
            <a:r>
              <a:rPr lang="en-GB" sz="1200" b="1" dirty="0">
                <a:latin typeface="+mj-lt"/>
              </a:rPr>
              <a:t> </a:t>
            </a:r>
            <a:r>
              <a:rPr lang="en-GB" sz="1200" b="0" u="sng" dirty="0">
                <a:solidFill>
                  <a:srgbClr val="8344CC"/>
                </a:solidFill>
                <a:effectLst/>
                <a:latin typeface="+mj-lt"/>
                <a:hlinkClick r:id="rId5"/>
              </a:rPr>
              <a:t>Listen actively and respectfully</a:t>
            </a:r>
            <a:endParaRPr lang="en-GB" sz="1200" b="0" u="sng" dirty="0">
              <a:solidFill>
                <a:srgbClr val="8344CC"/>
              </a:solidFill>
              <a:effectLst/>
              <a:latin typeface="+mj-lt"/>
            </a:endParaRPr>
          </a:p>
          <a:p>
            <a:r>
              <a:rPr lang="en-GB" sz="1000" dirty="0">
                <a:solidFill>
                  <a:srgbClr val="8344CC"/>
                </a:solidFill>
                <a:latin typeface="+mj-lt"/>
              </a:rPr>
              <a:t>Interested</a:t>
            </a:r>
          </a:p>
          <a:p>
            <a:r>
              <a:rPr lang="en-GB" sz="1000" dirty="0">
                <a:solidFill>
                  <a:srgbClr val="8344CC"/>
                </a:solidFill>
                <a:latin typeface="+mj-lt"/>
              </a:rPr>
              <a:t>Friendly</a:t>
            </a:r>
          </a:p>
          <a:p>
            <a:pPr marL="0" indent="0" fontAlgn="auto">
              <a:buNone/>
            </a:pPr>
            <a:endParaRPr lang="en-GB" sz="1200" u="sng" dirty="0">
              <a:solidFill>
                <a:srgbClr val="8344CC"/>
              </a:solidFill>
            </a:endParaRPr>
          </a:p>
          <a:p>
            <a:pPr marL="0" indent="0" fontAlgn="auto">
              <a:buNone/>
            </a:pPr>
            <a:endParaRPr lang="en-GB" sz="1200" dirty="0">
              <a:effectLst/>
            </a:endParaRPr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3004687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6D5A9-1296-8DD3-3ECD-46FF02B96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F60A9-2663-D1AD-CC87-3002A23D0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fontAlgn="auto">
              <a:buNone/>
            </a:pPr>
            <a:r>
              <a:rPr lang="en-GB" sz="1200" b="1" i="0" u="none" strike="noStrike" dirty="0">
                <a:effectLst/>
                <a:latin typeface="+mj-lt"/>
              </a:rPr>
              <a:t>How do you communicate effectively with other health care professionals in the front office?</a:t>
            </a:r>
          </a:p>
          <a:p>
            <a:pPr marL="0" indent="0" fontAlgn="auto">
              <a:buNone/>
            </a:pPr>
            <a:endParaRPr lang="en-GB" sz="1200" b="1" dirty="0">
              <a:effectLst/>
              <a:latin typeface="+mj-lt"/>
            </a:endParaRPr>
          </a:p>
          <a:p>
            <a:pPr marL="0" indent="0" fontAlgn="auto">
              <a:buNone/>
            </a:pPr>
            <a:r>
              <a:rPr lang="en-GB" sz="1200" b="1" dirty="0">
                <a:effectLst/>
                <a:latin typeface="+mj-lt"/>
              </a:rPr>
              <a:t>5</a:t>
            </a:r>
            <a:r>
              <a:rPr lang="en-GB" sz="1200" b="1" dirty="0">
                <a:latin typeface="+mj-lt"/>
              </a:rPr>
              <a:t> </a:t>
            </a:r>
            <a:r>
              <a:rPr lang="en-GB" sz="1200" b="0" u="sng" dirty="0">
                <a:solidFill>
                  <a:srgbClr val="8344CC"/>
                </a:solidFill>
                <a:effectLst/>
                <a:latin typeface="+mj-lt"/>
                <a:hlinkClick r:id="rId2"/>
              </a:rPr>
              <a:t>Give and receive feedback</a:t>
            </a:r>
            <a:endParaRPr lang="en-GB" sz="1200" b="0" u="sng" dirty="0">
              <a:solidFill>
                <a:srgbClr val="8344CC"/>
              </a:solidFill>
              <a:effectLst/>
              <a:latin typeface="+mj-lt"/>
            </a:endParaRPr>
          </a:p>
          <a:p>
            <a:r>
              <a:rPr lang="en-GB" sz="900" b="0" i="0" dirty="0">
                <a:effectLst/>
                <a:latin typeface="-apple-system"/>
              </a:rPr>
              <a:t>focus on the </a:t>
            </a:r>
            <a:r>
              <a:rPr lang="en-GB" sz="900" b="0" i="0" dirty="0" err="1">
                <a:effectLst/>
                <a:latin typeface="-apple-system"/>
              </a:rPr>
              <a:t>behavior</a:t>
            </a:r>
            <a:r>
              <a:rPr lang="en-GB" sz="900" b="0" i="0" dirty="0">
                <a:effectLst/>
                <a:latin typeface="-apple-system"/>
              </a:rPr>
              <a:t> and outcome, not the person or intention, </a:t>
            </a:r>
          </a:p>
          <a:p>
            <a:r>
              <a:rPr lang="en-GB" sz="900" b="0" i="0" dirty="0">
                <a:effectLst/>
                <a:latin typeface="-apple-system"/>
              </a:rPr>
              <a:t>use specific examples and suggestions. </a:t>
            </a:r>
          </a:p>
          <a:p>
            <a:r>
              <a:rPr lang="en-GB" sz="900" b="0" i="0" dirty="0">
                <a:effectLst/>
                <a:latin typeface="-apple-system"/>
              </a:rPr>
              <a:t>also use positive feedback to reinforce good practices and </a:t>
            </a:r>
            <a:r>
              <a:rPr lang="en-GB" sz="900" b="0" i="0" dirty="0" err="1">
                <a:effectLst/>
                <a:latin typeface="-apple-system"/>
              </a:rPr>
              <a:t>behaviors</a:t>
            </a:r>
            <a:endParaRPr lang="en-GB" sz="900" dirty="0">
              <a:latin typeface="-apple-system"/>
            </a:endParaRPr>
          </a:p>
          <a:p>
            <a:r>
              <a:rPr lang="en-GB" sz="900" b="0" i="0" dirty="0">
                <a:effectLst/>
                <a:latin typeface="-apple-system"/>
              </a:rPr>
              <a:t>When receiving feedback, you should listen carefully, avoid defensiveness or excuses, and thank the giver for their input</a:t>
            </a:r>
          </a:p>
          <a:p>
            <a:pPr marL="0" indent="0">
              <a:buNone/>
            </a:pPr>
            <a:endParaRPr lang="en-GB" sz="1200" b="0" dirty="0">
              <a:effectLst/>
              <a:latin typeface="+mj-lt"/>
            </a:endParaRPr>
          </a:p>
          <a:p>
            <a:pPr marL="0" indent="0" fontAlgn="auto">
              <a:buNone/>
            </a:pPr>
            <a:r>
              <a:rPr lang="en-GB" sz="1200" b="1" dirty="0">
                <a:effectLst/>
                <a:latin typeface="+mj-lt"/>
              </a:rPr>
              <a:t>6 </a:t>
            </a:r>
            <a:r>
              <a:rPr lang="en-GB" sz="1200" b="0" u="sng" dirty="0">
                <a:solidFill>
                  <a:srgbClr val="8344CC"/>
                </a:solidFill>
                <a:effectLst/>
                <a:latin typeface="+mj-lt"/>
                <a:hlinkClick r:id="rId3"/>
              </a:rPr>
              <a:t>Collaborate and cooperate</a:t>
            </a:r>
            <a:endParaRPr lang="en-GB" sz="1200" b="0" u="sng" dirty="0">
              <a:solidFill>
                <a:srgbClr val="8344CC"/>
              </a:solidFill>
              <a:effectLst/>
              <a:latin typeface="+mj-lt"/>
            </a:endParaRPr>
          </a:p>
          <a:p>
            <a:r>
              <a:rPr lang="en-GB" sz="900" b="0" i="0" dirty="0">
                <a:effectLst/>
                <a:latin typeface="-apple-system"/>
              </a:rPr>
              <a:t>collaborate and cooperate with other health care professionals </a:t>
            </a:r>
          </a:p>
          <a:p>
            <a:r>
              <a:rPr lang="en-GB" sz="900" b="0" i="0" dirty="0">
                <a:effectLst/>
                <a:latin typeface="-apple-system"/>
              </a:rPr>
              <a:t>support each other's goals and needs</a:t>
            </a:r>
          </a:p>
          <a:p>
            <a:pPr marL="0" indent="0" fontAlgn="auto">
              <a:buNone/>
            </a:pPr>
            <a:endParaRPr lang="en-GB" sz="900" dirty="0">
              <a:latin typeface="-apple-system"/>
            </a:endParaRPr>
          </a:p>
          <a:p>
            <a:pPr marL="0" indent="0">
              <a:buNone/>
            </a:pP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8435272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AD922-70C6-FA4E-BFA3-6031733A2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Watzlawick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38E88-A2E7-AD41-A068-33C8BA84D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632707"/>
            <a:ext cx="6812280" cy="367259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message is verbal and non-verbal </a:t>
            </a:r>
          </a:p>
          <a:p>
            <a:pPr marL="0" indent="0">
              <a:buNone/>
            </a:pPr>
            <a:r>
              <a:rPr lang="en-US" dirty="0"/>
              <a:t>( &gt; 66%).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message has a content and a relation level.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39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150A-D0F1-744F-A00E-52CD4E37C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2. Your communication issues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9DB645-D5F8-F70D-B5B1-EC487F21A7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r>
              <a:rPr lang="en-GB" dirty="0"/>
              <a:t>A</a:t>
            </a:r>
            <a:r>
              <a:rPr lang="en-NL" dirty="0"/>
              <a:t>lso see annexes</a:t>
            </a:r>
          </a:p>
        </p:txBody>
      </p:sp>
    </p:spTree>
    <p:extLst>
      <p:ext uri="{BB962C8B-B14F-4D97-AF65-F5344CB8AC3E}">
        <p14:creationId xmlns:p14="http://schemas.microsoft.com/office/powerpoint/2010/main" val="35446836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10BC3-02CA-B5B0-C708-A2F227E7E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3. Communication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B63CE-2081-65AA-75F5-368F8D77FF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460" y="990600"/>
            <a:ext cx="6812280" cy="3520193"/>
          </a:xfrm>
        </p:spPr>
        <p:txBody>
          <a:bodyPr/>
          <a:lstStyle/>
          <a:p>
            <a:r>
              <a:rPr lang="en-NL" dirty="0"/>
              <a:t>You!</a:t>
            </a:r>
          </a:p>
          <a:p>
            <a:endParaRPr lang="en-NL" dirty="0"/>
          </a:p>
          <a:p>
            <a:r>
              <a:rPr lang="en-NL" dirty="0"/>
              <a:t>Questionnaire communication styles</a:t>
            </a:r>
          </a:p>
          <a:p>
            <a:r>
              <a:rPr lang="en-GB" dirty="0"/>
              <a:t>B</a:t>
            </a:r>
            <a:r>
              <a:rPr lang="en-NL" dirty="0"/>
              <a:t>ased on three dimensions</a:t>
            </a:r>
          </a:p>
          <a:p>
            <a:pPr lvl="1"/>
            <a:r>
              <a:rPr lang="en-GB" dirty="0"/>
              <a:t>A</a:t>
            </a:r>
            <a:r>
              <a:rPr lang="en-NL" dirty="0"/>
              <a:t>ssertive / subassertive</a:t>
            </a:r>
          </a:p>
          <a:p>
            <a:pPr lvl="1"/>
            <a:r>
              <a:rPr lang="en-GB" dirty="0"/>
              <a:t>W</a:t>
            </a:r>
            <a:r>
              <a:rPr lang="en-NL" dirty="0"/>
              <a:t>arm / cool</a:t>
            </a:r>
          </a:p>
          <a:p>
            <a:pPr lvl="1"/>
            <a:r>
              <a:rPr lang="en-GB" dirty="0"/>
              <a:t>T</a:t>
            </a:r>
            <a:r>
              <a:rPr lang="en-NL" dirty="0"/>
              <a:t>ense / relaxed</a:t>
            </a:r>
          </a:p>
          <a:p>
            <a:pPr lvl="1"/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7691333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0803E-3626-B5F2-363A-2F3329B39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Eight styles / wavelenghts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30C56-7C98-522F-9E06-BC0785680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GB" sz="2400" dirty="0"/>
              <a:t>H</a:t>
            </a:r>
            <a:r>
              <a:rPr lang="en-NL" sz="2400" dirty="0"/>
              <a:t>esitant</a:t>
            </a:r>
          </a:p>
          <a:p>
            <a:pPr marL="514350" indent="-514350">
              <a:buAutoNum type="arabicPeriod"/>
            </a:pPr>
            <a:r>
              <a:rPr lang="en-GB" sz="2400" dirty="0"/>
              <a:t>E</a:t>
            </a:r>
            <a:r>
              <a:rPr lang="en-NL" sz="2400" dirty="0"/>
              <a:t>xtravert</a:t>
            </a:r>
          </a:p>
          <a:p>
            <a:pPr marL="514350" indent="-514350">
              <a:buAutoNum type="arabicPeriod"/>
            </a:pPr>
            <a:r>
              <a:rPr lang="en-NL" sz="2400" dirty="0"/>
              <a:t>Controlling</a:t>
            </a:r>
          </a:p>
          <a:p>
            <a:pPr marL="514350" indent="-514350">
              <a:buAutoNum type="arabicPeriod"/>
            </a:pPr>
            <a:r>
              <a:rPr lang="en-NL" sz="2400" dirty="0"/>
              <a:t>Cool</a:t>
            </a:r>
          </a:p>
          <a:p>
            <a:pPr marL="0" indent="0">
              <a:buNone/>
            </a:pPr>
            <a:r>
              <a:rPr lang="en-NL" sz="2400" dirty="0"/>
              <a:t>5.    Strained</a:t>
            </a:r>
          </a:p>
          <a:p>
            <a:pPr marL="0" indent="0">
              <a:buNone/>
            </a:pPr>
            <a:r>
              <a:rPr lang="en-NL" sz="2400" dirty="0"/>
              <a:t>6.    Friendly</a:t>
            </a:r>
          </a:p>
          <a:p>
            <a:pPr marL="0" indent="0">
              <a:buNone/>
            </a:pPr>
            <a:r>
              <a:rPr lang="en-NL" sz="2400" dirty="0"/>
              <a:t>7.    Anxious / afraid of other people</a:t>
            </a:r>
          </a:p>
          <a:p>
            <a:pPr marL="0" indent="0">
              <a:buNone/>
            </a:pPr>
            <a:r>
              <a:rPr lang="en-NL" sz="2400" dirty="0"/>
              <a:t>8.    Incomprehensable</a:t>
            </a:r>
          </a:p>
          <a:p>
            <a:pPr marL="514350" indent="-514350">
              <a:buAutoNum type="arabicPeriod"/>
            </a:pP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2101780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B39637BE-A916-D375-C713-277AB34C8FDC}"/>
              </a:ext>
            </a:extLst>
          </p:cNvPr>
          <p:cNvSpPr/>
          <p:nvPr/>
        </p:nvSpPr>
        <p:spPr>
          <a:xfrm>
            <a:off x="1236706" y="635411"/>
            <a:ext cx="4572000" cy="41297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distant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CC45DB1-1A17-B3D2-DF89-22138C56532D}"/>
              </a:ext>
            </a:extLst>
          </p:cNvPr>
          <p:cNvSpPr/>
          <p:nvPr/>
        </p:nvSpPr>
        <p:spPr>
          <a:xfrm>
            <a:off x="2260599" y="1607696"/>
            <a:ext cx="2514600" cy="2286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C6B4CC-BC65-44BC-4601-D26001ECE322}"/>
              </a:ext>
            </a:extLst>
          </p:cNvPr>
          <p:cNvSpPr txBox="1"/>
          <p:nvPr/>
        </p:nvSpPr>
        <p:spPr>
          <a:xfrm>
            <a:off x="3083325" y="244334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relaxed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2BAE78-C466-5ABD-8F64-6A82BBDEB4F8}"/>
              </a:ext>
            </a:extLst>
          </p:cNvPr>
          <p:cNvSpPr txBox="1"/>
          <p:nvPr/>
        </p:nvSpPr>
        <p:spPr>
          <a:xfrm>
            <a:off x="3240775" y="4905000"/>
            <a:ext cx="701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tense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3F05764-6D60-BA9C-1A62-D896D61E4131}"/>
              </a:ext>
            </a:extLst>
          </p:cNvPr>
          <p:cNvCxnSpPr>
            <a:cxnSpLocks/>
            <a:stCxn id="5" idx="0"/>
            <a:endCxn id="5" idx="4"/>
          </p:cNvCxnSpPr>
          <p:nvPr/>
        </p:nvCxnSpPr>
        <p:spPr>
          <a:xfrm>
            <a:off x="3522706" y="635411"/>
            <a:ext cx="0" cy="41297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80A08CD-079B-D8AB-F7A8-8AF9F7F8D3B7}"/>
              </a:ext>
            </a:extLst>
          </p:cNvPr>
          <p:cNvCxnSpPr>
            <a:cxnSpLocks/>
            <a:stCxn id="5" idx="2"/>
            <a:endCxn id="5" idx="6"/>
          </p:cNvCxnSpPr>
          <p:nvPr/>
        </p:nvCxnSpPr>
        <p:spPr>
          <a:xfrm>
            <a:off x="1236706" y="2700307"/>
            <a:ext cx="457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26C7BEE-AF1D-2D68-BDEF-03ED81CB1C89}"/>
              </a:ext>
            </a:extLst>
          </p:cNvPr>
          <p:cNvSpPr txBox="1"/>
          <p:nvPr/>
        </p:nvSpPr>
        <p:spPr>
          <a:xfrm rot="5400000">
            <a:off x="5643842" y="2566030"/>
            <a:ext cx="1017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  <a:r>
              <a:rPr lang="en-NL" dirty="0"/>
              <a:t>ssertive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A00533-CF26-0916-629F-5435377A6806}"/>
              </a:ext>
            </a:extLst>
          </p:cNvPr>
          <p:cNvSpPr txBox="1"/>
          <p:nvPr/>
        </p:nvSpPr>
        <p:spPr>
          <a:xfrm rot="16200000">
            <a:off x="-6350" y="2672833"/>
            <a:ext cx="1447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sub-a</a:t>
            </a:r>
            <a:r>
              <a:rPr lang="en-NL" dirty="0"/>
              <a:t>ssertive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8ADB37-08AC-6798-AD31-057A1FA1364D}"/>
              </a:ext>
            </a:extLst>
          </p:cNvPr>
          <p:cNvSpPr txBox="1"/>
          <p:nvPr/>
        </p:nvSpPr>
        <p:spPr>
          <a:xfrm rot="18960147">
            <a:off x="1745215" y="1222546"/>
            <a:ext cx="827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distant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7F5A029-CF60-B8ED-D758-641C1EAB543D}"/>
              </a:ext>
            </a:extLst>
          </p:cNvPr>
          <p:cNvSpPr txBox="1"/>
          <p:nvPr/>
        </p:nvSpPr>
        <p:spPr>
          <a:xfrm rot="2548860">
            <a:off x="4476705" y="1227182"/>
            <a:ext cx="827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distant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B637E0-7614-F610-DDD1-2CC2F57BEFBC}"/>
              </a:ext>
            </a:extLst>
          </p:cNvPr>
          <p:cNvSpPr txBox="1"/>
          <p:nvPr/>
        </p:nvSpPr>
        <p:spPr>
          <a:xfrm rot="13753059">
            <a:off x="1654772" y="3861198"/>
            <a:ext cx="827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distant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C8EFCB-30CE-545E-4B68-04E4818F5602}"/>
              </a:ext>
            </a:extLst>
          </p:cNvPr>
          <p:cNvSpPr txBox="1"/>
          <p:nvPr/>
        </p:nvSpPr>
        <p:spPr>
          <a:xfrm rot="8409998">
            <a:off x="4443241" y="3922936"/>
            <a:ext cx="827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distant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225ECC0-A40B-DEE2-D056-598E20A840AF}"/>
              </a:ext>
            </a:extLst>
          </p:cNvPr>
          <p:cNvSpPr txBox="1"/>
          <p:nvPr/>
        </p:nvSpPr>
        <p:spPr>
          <a:xfrm rot="2548860">
            <a:off x="3911470" y="1874813"/>
            <a:ext cx="722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warm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7096AC-6AB1-B99C-E1DE-72F445E91240}"/>
              </a:ext>
            </a:extLst>
          </p:cNvPr>
          <p:cNvSpPr txBox="1"/>
          <p:nvPr/>
        </p:nvSpPr>
        <p:spPr>
          <a:xfrm rot="18960147">
            <a:off x="2443205" y="1899035"/>
            <a:ext cx="722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warm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06B388-85F8-8517-F38B-7F38CE4D20B6}"/>
              </a:ext>
            </a:extLst>
          </p:cNvPr>
          <p:cNvSpPr txBox="1"/>
          <p:nvPr/>
        </p:nvSpPr>
        <p:spPr>
          <a:xfrm rot="13622859">
            <a:off x="2405857" y="3227608"/>
            <a:ext cx="722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warm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587BC06-EBE9-CBB6-0D2D-1FBED9CCB696}"/>
              </a:ext>
            </a:extLst>
          </p:cNvPr>
          <p:cNvSpPr txBox="1"/>
          <p:nvPr/>
        </p:nvSpPr>
        <p:spPr>
          <a:xfrm rot="8302444">
            <a:off x="3901780" y="3227607"/>
            <a:ext cx="722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warm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F695DC-3EC3-F961-C52C-4EAED0111CCB}"/>
              </a:ext>
            </a:extLst>
          </p:cNvPr>
          <p:cNvSpPr txBox="1"/>
          <p:nvPr/>
        </p:nvSpPr>
        <p:spPr>
          <a:xfrm rot="18783272">
            <a:off x="1522945" y="1532568"/>
            <a:ext cx="1950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 dirty="0"/>
              <a:t>incomprehensable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73F3BA1-1484-93DA-8424-AB187013EEB3}"/>
              </a:ext>
            </a:extLst>
          </p:cNvPr>
          <p:cNvSpPr txBox="1"/>
          <p:nvPr/>
        </p:nvSpPr>
        <p:spPr>
          <a:xfrm rot="8304392">
            <a:off x="4086943" y="3596715"/>
            <a:ext cx="1207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 dirty="0"/>
              <a:t>controlling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5CC001D-1F9C-1481-CC59-7CA6E04BA9B4}"/>
              </a:ext>
            </a:extLst>
          </p:cNvPr>
          <p:cNvSpPr txBox="1"/>
          <p:nvPr/>
        </p:nvSpPr>
        <p:spPr>
          <a:xfrm rot="2618232">
            <a:off x="4341911" y="1604180"/>
            <a:ext cx="582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 dirty="0"/>
              <a:t>cool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19D4B8-ABAB-572F-23AA-5AB16B44BCEB}"/>
              </a:ext>
            </a:extLst>
          </p:cNvPr>
          <p:cNvSpPr txBox="1"/>
          <p:nvPr/>
        </p:nvSpPr>
        <p:spPr>
          <a:xfrm rot="13756563">
            <a:off x="1867985" y="3562298"/>
            <a:ext cx="919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 dirty="0"/>
              <a:t>anxious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5AE0F4B-D7DD-83F9-3026-F828CBFA58C7}"/>
              </a:ext>
            </a:extLst>
          </p:cNvPr>
          <p:cNvSpPr txBox="1"/>
          <p:nvPr/>
        </p:nvSpPr>
        <p:spPr>
          <a:xfrm>
            <a:off x="2569457" y="2320103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 dirty="0"/>
              <a:t>friendly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0382952-72F2-961F-2578-8456CB7EAF98}"/>
              </a:ext>
            </a:extLst>
          </p:cNvPr>
          <p:cNvSpPr txBox="1"/>
          <p:nvPr/>
        </p:nvSpPr>
        <p:spPr>
          <a:xfrm>
            <a:off x="3582229" y="2301669"/>
            <a:ext cx="1053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 dirty="0"/>
              <a:t>extravert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E425B26-5501-F2FD-B78C-B4C88877B8E2}"/>
              </a:ext>
            </a:extLst>
          </p:cNvPr>
          <p:cNvSpPr txBox="1"/>
          <p:nvPr/>
        </p:nvSpPr>
        <p:spPr>
          <a:xfrm>
            <a:off x="3575747" y="2706069"/>
            <a:ext cx="964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 dirty="0"/>
              <a:t>hesitant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A3691A8-24E7-6779-5604-F9498F4EAF58}"/>
              </a:ext>
            </a:extLst>
          </p:cNvPr>
          <p:cNvSpPr txBox="1"/>
          <p:nvPr/>
        </p:nvSpPr>
        <p:spPr>
          <a:xfrm>
            <a:off x="2582547" y="2706069"/>
            <a:ext cx="962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 dirty="0"/>
              <a:t>strained</a:t>
            </a:r>
          </a:p>
        </p:txBody>
      </p:sp>
    </p:spTree>
    <p:extLst>
      <p:ext uri="{BB962C8B-B14F-4D97-AF65-F5344CB8AC3E}">
        <p14:creationId xmlns:p14="http://schemas.microsoft.com/office/powerpoint/2010/main" val="185098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5" grpId="0"/>
      <p:bldP spid="36" grpId="0"/>
      <p:bldP spid="39" grpId="0"/>
      <p:bldP spid="40" grpId="0"/>
      <p:bldP spid="41" grpId="0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20BD8F52-183C-F149-81EC-E333E6930F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23131" y="304800"/>
            <a:ext cx="5722937" cy="626005"/>
          </a:xfrm>
        </p:spPr>
        <p:txBody>
          <a:bodyPr/>
          <a:lstStyle/>
          <a:p>
            <a:pPr defTabSz="316974">
              <a:defRPr/>
            </a:pPr>
            <a:r>
              <a:rPr lang="en-GB" dirty="0"/>
              <a:t>What </a:t>
            </a:r>
            <a:r>
              <a:rPr lang="en-GB"/>
              <a:t>is Communication? </a:t>
            </a:r>
            <a:endParaRPr lang="en-GB" dirty="0"/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159A19AD-539B-404A-B240-4693EC7805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44727" y="1887891"/>
            <a:ext cx="5722937" cy="2912709"/>
          </a:xfrm>
        </p:spPr>
        <p:txBody>
          <a:bodyPr/>
          <a:lstStyle/>
          <a:p>
            <a:pPr eaLnBrk="1" hangingPunct="1"/>
            <a:r>
              <a:rPr lang="en-GB" altLang="en-US" dirty="0"/>
              <a:t>Who are you?</a:t>
            </a:r>
          </a:p>
          <a:p>
            <a:pPr eaLnBrk="1" hangingPunct="1"/>
            <a:r>
              <a:rPr lang="en-GB" altLang="en-US" dirty="0"/>
              <a:t>Who am I?</a:t>
            </a:r>
          </a:p>
          <a:p>
            <a:pPr eaLnBrk="1" hangingPunct="1"/>
            <a:endParaRPr lang="en-GB" altLang="en-US" dirty="0"/>
          </a:p>
          <a:p>
            <a:pPr eaLnBrk="1" hangingPunct="1">
              <a:buFontTx/>
              <a:buNone/>
            </a:pP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232812572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CECBD-E4F0-9D39-98A6-F283D859A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Be aware!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5A230-C604-1C7E-DE72-9F97DDDFE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dirty="0"/>
              <a:t>All have their strengths and weaknesses</a:t>
            </a:r>
          </a:p>
          <a:p>
            <a:r>
              <a:rPr lang="en-NL" dirty="0"/>
              <a:t>Offman: strenghts, weaknesses, allergy and challenge</a:t>
            </a:r>
          </a:p>
        </p:txBody>
      </p:sp>
      <p:pic>
        <p:nvPicPr>
          <p:cNvPr id="6" name="Picture 5" descr="A red diagram with white arrows and words&#10;&#10;Description automatically generated">
            <a:extLst>
              <a:ext uri="{FF2B5EF4-FFF2-40B4-BE49-F238E27FC236}">
                <a16:creationId xmlns:a16="http://schemas.microsoft.com/office/drawing/2014/main" id="{5F13A467-E09E-59AD-2670-81462A22A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0" y="3098799"/>
            <a:ext cx="2207271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946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D945B-5C5A-FC19-A219-72981A0B3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1. Hesitant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7AF58-2167-01B6-9390-C8C2D6CED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" y="1219200"/>
            <a:ext cx="6812280" cy="3520193"/>
          </a:xfrm>
        </p:spPr>
        <p:txBody>
          <a:bodyPr/>
          <a:lstStyle/>
          <a:p>
            <a:r>
              <a:rPr lang="en-NL" dirty="0"/>
              <a:t>Warm</a:t>
            </a:r>
          </a:p>
          <a:p>
            <a:r>
              <a:rPr lang="en-NL" dirty="0"/>
              <a:t>Assertive</a:t>
            </a:r>
          </a:p>
          <a:p>
            <a:r>
              <a:rPr lang="en-NL" dirty="0"/>
              <a:t>Tense</a:t>
            </a:r>
          </a:p>
          <a:p>
            <a:pPr marL="0" indent="0">
              <a:buNone/>
            </a:pPr>
            <a:r>
              <a:rPr lang="en-GB" dirty="0"/>
              <a:t>Y</a:t>
            </a:r>
            <a:r>
              <a:rPr lang="en-NL" dirty="0"/>
              <a:t>our pitfalls:</a:t>
            </a:r>
          </a:p>
          <a:p>
            <a:pPr marL="0" indent="0">
              <a:buNone/>
            </a:pPr>
            <a:r>
              <a:rPr lang="en-NL" dirty="0"/>
              <a:t>Insecure, worried about what others think, bossy, ‘musturbation’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7C4D5BB-CFEB-EB40-ED03-9FB26D617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1827292"/>
            <a:ext cx="1720850" cy="137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F508B1-E4B9-33C2-F8C6-ABE225E2C499}"/>
              </a:ext>
            </a:extLst>
          </p:cNvPr>
          <p:cNvSpPr txBox="1"/>
          <p:nvPr/>
        </p:nvSpPr>
        <p:spPr>
          <a:xfrm>
            <a:off x="4927600" y="2819400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8%            3%</a:t>
            </a:r>
          </a:p>
        </p:txBody>
      </p:sp>
    </p:spTree>
    <p:extLst>
      <p:ext uri="{BB962C8B-B14F-4D97-AF65-F5344CB8AC3E}">
        <p14:creationId xmlns:p14="http://schemas.microsoft.com/office/powerpoint/2010/main" val="2198265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8D963-F5B2-11E6-1851-7B4994480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Hesitant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C636C-E999-C66F-FBD5-B1C5C9483C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000" y="1219200"/>
            <a:ext cx="6812280" cy="3505200"/>
          </a:xfrm>
        </p:spPr>
        <p:txBody>
          <a:bodyPr/>
          <a:lstStyle/>
          <a:p>
            <a:r>
              <a:rPr lang="en-NL" dirty="0"/>
              <a:t>Forget that everyone should like you.</a:t>
            </a:r>
          </a:p>
          <a:p>
            <a:r>
              <a:rPr lang="en-NL" dirty="0"/>
              <a:t>Become more indifferent for criticism.</a:t>
            </a:r>
          </a:p>
          <a:p>
            <a:r>
              <a:rPr lang="en-NL" dirty="0"/>
              <a:t>Distract yourself. </a:t>
            </a:r>
          </a:p>
          <a:p>
            <a:r>
              <a:rPr lang="en-NL" dirty="0"/>
              <a:t>Focus on the other.</a:t>
            </a:r>
          </a:p>
          <a:p>
            <a:r>
              <a:rPr lang="en-NL" dirty="0"/>
              <a:t>Learn from the </a:t>
            </a:r>
          </a:p>
          <a:p>
            <a:pPr marL="0" indent="0">
              <a:buNone/>
            </a:pPr>
            <a:r>
              <a:rPr lang="en-NL" dirty="0"/>
              <a:t>    indifferent people.</a:t>
            </a:r>
          </a:p>
          <a:p>
            <a:endParaRPr lang="en-NL" dirty="0"/>
          </a:p>
        </p:txBody>
      </p:sp>
      <p:pic>
        <p:nvPicPr>
          <p:cNvPr id="6146" name="Picture 2" descr="Hoe te communiceren met hen die hevig twijfelend zijn aan zichzelf | BSIEC">
            <a:extLst>
              <a:ext uri="{FF2B5EF4-FFF2-40B4-BE49-F238E27FC236}">
                <a16:creationId xmlns:a16="http://schemas.microsoft.com/office/drawing/2014/main" id="{937FEE1B-F7FC-B21F-5DF3-00830BA26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946" y="2852418"/>
            <a:ext cx="3702254" cy="247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7976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36B4E588-8299-55A7-3691-5D9482B15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1827292"/>
            <a:ext cx="1720850" cy="137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BE47BE-F460-9745-86E1-BE747563E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Extravert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21E0D-DBE1-E143-916F-DC1B7304B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Warm</a:t>
            </a:r>
          </a:p>
          <a:p>
            <a:r>
              <a:rPr lang="en-US" dirty="0"/>
              <a:t>Assertive</a:t>
            </a:r>
          </a:p>
          <a:p>
            <a:r>
              <a:rPr lang="en-US" dirty="0"/>
              <a:t>Relaxed</a:t>
            </a:r>
          </a:p>
          <a:p>
            <a:pPr marL="0" indent="0">
              <a:buNone/>
            </a:pPr>
            <a:r>
              <a:rPr lang="en-US" dirty="0"/>
              <a:t>Your pitfalls:</a:t>
            </a:r>
          </a:p>
          <a:p>
            <a:pPr marL="0" indent="0">
              <a:buNone/>
            </a:pPr>
            <a:r>
              <a:rPr lang="en-US" dirty="0"/>
              <a:t>Talk too much, arrogance, bossy, pushy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1F82B8-9F5C-538E-E7A7-82B2AF5E9541}"/>
              </a:ext>
            </a:extLst>
          </p:cNvPr>
          <p:cNvSpPr txBox="1"/>
          <p:nvPr/>
        </p:nvSpPr>
        <p:spPr>
          <a:xfrm>
            <a:off x="4927600" y="2819400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23%       20%</a:t>
            </a:r>
          </a:p>
        </p:txBody>
      </p:sp>
    </p:spTree>
    <p:extLst>
      <p:ext uri="{BB962C8B-B14F-4D97-AF65-F5344CB8AC3E}">
        <p14:creationId xmlns:p14="http://schemas.microsoft.com/office/powerpoint/2010/main" val="327531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42FFC-2E4C-4BE2-B55F-EB73604E2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Extravert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0BC0A-6239-4006-7D84-F7E0233D0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084" y="1219200"/>
            <a:ext cx="5858195" cy="2005100"/>
          </a:xfrm>
        </p:spPr>
        <p:txBody>
          <a:bodyPr/>
          <a:lstStyle/>
          <a:p>
            <a:r>
              <a:rPr lang="en-NL" dirty="0"/>
              <a:t>Look well, how the other reacts to all that you are saying.</a:t>
            </a:r>
          </a:p>
          <a:p>
            <a:r>
              <a:rPr lang="en-NL" dirty="0"/>
              <a:t>Listen.</a:t>
            </a:r>
          </a:p>
          <a:p>
            <a:r>
              <a:rPr lang="en-NL" dirty="0"/>
              <a:t>Count to ten.</a:t>
            </a:r>
          </a:p>
          <a:p>
            <a:r>
              <a:rPr lang="en-NL" dirty="0"/>
              <a:t>Learn from </a:t>
            </a:r>
          </a:p>
          <a:p>
            <a:pPr marL="0" indent="0">
              <a:buNone/>
            </a:pPr>
            <a:r>
              <a:rPr lang="en-NL" dirty="0"/>
              <a:t>    passive, insecure</a:t>
            </a:r>
          </a:p>
          <a:p>
            <a:pPr marL="0" indent="0">
              <a:buNone/>
            </a:pPr>
            <a:r>
              <a:rPr lang="en-NL" dirty="0"/>
              <a:t>    people.</a:t>
            </a:r>
          </a:p>
        </p:txBody>
      </p:sp>
      <p:pic>
        <p:nvPicPr>
          <p:cNvPr id="7172" name="Picture 4" descr="What Is an Extrovert? Signs, Traits And More – Forbes Health">
            <a:extLst>
              <a:ext uri="{FF2B5EF4-FFF2-40B4-BE49-F238E27FC236}">
                <a16:creationId xmlns:a16="http://schemas.microsoft.com/office/drawing/2014/main" id="{FB0311D1-114A-0805-BCAA-490BC1F3E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257" y="3328899"/>
            <a:ext cx="3564623" cy="200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7352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38A70A5D-BD2E-B882-A6FA-3B9E8AEC0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1443351"/>
            <a:ext cx="1720850" cy="137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289956-CE4C-C982-15C4-1B2EC6C2E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3. Controlling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FD526-1FAB-B7C4-C10B-80D001BCE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dirty="0"/>
              <a:t>Distant</a:t>
            </a:r>
          </a:p>
          <a:p>
            <a:r>
              <a:rPr lang="en-NL" dirty="0"/>
              <a:t>Assertive</a:t>
            </a:r>
          </a:p>
          <a:p>
            <a:r>
              <a:rPr lang="en-NL" dirty="0"/>
              <a:t>Tense</a:t>
            </a:r>
          </a:p>
          <a:p>
            <a:pPr marL="0" indent="0">
              <a:buNone/>
            </a:pPr>
            <a:r>
              <a:rPr lang="en-NL" dirty="0"/>
              <a:t>Your pitfalls: being cold, too demanding, little attention to emotions</a:t>
            </a:r>
          </a:p>
          <a:p>
            <a:pPr marL="0" indent="0">
              <a:buNone/>
            </a:pPr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DD1549-8B04-9AFE-1B88-7DD240D468D1}"/>
              </a:ext>
            </a:extLst>
          </p:cNvPr>
          <p:cNvSpPr txBox="1"/>
          <p:nvPr/>
        </p:nvSpPr>
        <p:spPr>
          <a:xfrm>
            <a:off x="4927600" y="2363708"/>
            <a:ext cx="1277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6%          9%</a:t>
            </a:r>
          </a:p>
        </p:txBody>
      </p:sp>
    </p:spTree>
    <p:extLst>
      <p:ext uri="{BB962C8B-B14F-4D97-AF65-F5344CB8AC3E}">
        <p14:creationId xmlns:p14="http://schemas.microsoft.com/office/powerpoint/2010/main" val="37493795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EF69D-DC58-3A68-8356-9E07D9402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Controlling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06563-E509-96BC-1688-C7FCA3E10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460" y="861430"/>
            <a:ext cx="6530340" cy="1760097"/>
          </a:xfrm>
        </p:spPr>
        <p:txBody>
          <a:bodyPr/>
          <a:lstStyle/>
          <a:p>
            <a:r>
              <a:rPr lang="en-NL" dirty="0"/>
              <a:t>Let go</a:t>
            </a:r>
          </a:p>
          <a:p>
            <a:r>
              <a:rPr lang="en-NL" dirty="0"/>
              <a:t>Accept that things can go wrong and people incl. you make mistakes.</a:t>
            </a:r>
          </a:p>
          <a:p>
            <a:r>
              <a:rPr lang="en-NL" dirty="0"/>
              <a:t>Ask for help.</a:t>
            </a:r>
          </a:p>
          <a:p>
            <a:r>
              <a:rPr lang="en-NL" dirty="0"/>
              <a:t>Learn from </a:t>
            </a:r>
          </a:p>
          <a:p>
            <a:pPr marL="0" indent="0">
              <a:buNone/>
            </a:pPr>
            <a:r>
              <a:rPr lang="en-NL" dirty="0"/>
              <a:t>    emotional and </a:t>
            </a:r>
          </a:p>
          <a:p>
            <a:pPr marL="0" indent="0">
              <a:buNone/>
            </a:pPr>
            <a:r>
              <a:rPr lang="en-NL" dirty="0"/>
              <a:t>    sloppy people.</a:t>
            </a:r>
          </a:p>
        </p:txBody>
      </p:sp>
      <p:pic>
        <p:nvPicPr>
          <p:cNvPr id="8194" name="Picture 2" descr="How to Stop Being Controlling in a Relationship">
            <a:extLst>
              <a:ext uri="{FF2B5EF4-FFF2-40B4-BE49-F238E27FC236}">
                <a16:creationId xmlns:a16="http://schemas.microsoft.com/office/drawing/2014/main" id="{C6592A98-503B-C4A8-4C51-8FA9B8FDE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0" y="2849880"/>
            <a:ext cx="3611880" cy="240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8307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2F853-BCF7-32CA-9EFC-607939BBA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4. Cool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D3D6492-E3D7-9D17-3DB8-5CE9829423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1752600"/>
            <a:ext cx="1587500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4AE625-CA14-87AE-5119-9F04817BBEDD}"/>
              </a:ext>
            </a:extLst>
          </p:cNvPr>
          <p:cNvSpPr txBox="1"/>
          <p:nvPr/>
        </p:nvSpPr>
        <p:spPr>
          <a:xfrm>
            <a:off x="4853793" y="2653268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10%      23%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E5A72A8-AD39-AC10-D320-A3BAEF5C5C64}"/>
              </a:ext>
            </a:extLst>
          </p:cNvPr>
          <p:cNvSpPr txBox="1">
            <a:spLocks/>
          </p:cNvSpPr>
          <p:nvPr/>
        </p:nvSpPr>
        <p:spPr>
          <a:xfrm>
            <a:off x="378460" y="1569720"/>
            <a:ext cx="6812280" cy="3520193"/>
          </a:xfrm>
          <a:prstGeom prst="rect">
            <a:avLst/>
          </a:prstGeom>
        </p:spPr>
        <p:txBody>
          <a:bodyPr lIns="73728" tIns="36864" rIns="73728" bIns="36864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L" dirty="0"/>
              <a:t>Distant</a:t>
            </a:r>
          </a:p>
          <a:p>
            <a:r>
              <a:rPr lang="en-NL" dirty="0"/>
              <a:t>Assertive</a:t>
            </a:r>
          </a:p>
          <a:p>
            <a:r>
              <a:rPr lang="en-NL" dirty="0"/>
              <a:t>Relaxed</a:t>
            </a:r>
          </a:p>
          <a:p>
            <a:pPr marL="0" indent="0">
              <a:buFont typeface="Arial" pitchFamily="34" charset="0"/>
              <a:buNone/>
            </a:pPr>
            <a:r>
              <a:rPr lang="en-NL" dirty="0"/>
              <a:t>Your pitfalls: being cold, individualism, little attention to emotions</a:t>
            </a:r>
          </a:p>
          <a:p>
            <a:pPr marL="0" indent="0">
              <a:buFont typeface="Arial" pitchFamily="34" charset="0"/>
              <a:buNone/>
            </a:pP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3061133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1ACD3-F542-6055-6774-625906D40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Cool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48DAD-A409-037E-E0D2-3D92F76EB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300" y="1178733"/>
            <a:ext cx="7086600" cy="1488267"/>
          </a:xfrm>
        </p:spPr>
        <p:txBody>
          <a:bodyPr/>
          <a:lstStyle/>
          <a:p>
            <a:r>
              <a:rPr lang="en-NL" dirty="0"/>
              <a:t>Get in contact with your feelings.</a:t>
            </a:r>
          </a:p>
          <a:p>
            <a:r>
              <a:rPr lang="en-NL" dirty="0"/>
              <a:t>Make time for people.</a:t>
            </a:r>
          </a:p>
          <a:p>
            <a:r>
              <a:rPr lang="en-NL" dirty="0"/>
              <a:t>Give compliments</a:t>
            </a:r>
          </a:p>
          <a:p>
            <a:r>
              <a:rPr lang="en-NL" dirty="0"/>
              <a:t>Learn from </a:t>
            </a:r>
          </a:p>
          <a:p>
            <a:pPr marL="0" indent="0">
              <a:buNone/>
            </a:pPr>
            <a:r>
              <a:rPr lang="en-NL" dirty="0"/>
              <a:t>    the drama </a:t>
            </a:r>
          </a:p>
          <a:p>
            <a:pPr marL="0" indent="0">
              <a:buNone/>
            </a:pPr>
            <a:r>
              <a:rPr lang="en-NL" dirty="0"/>
              <a:t>    queens.</a:t>
            </a:r>
          </a:p>
        </p:txBody>
      </p:sp>
      <p:pic>
        <p:nvPicPr>
          <p:cNvPr id="9218" name="Picture 2" descr="18 Signs Of A Cold-Hearted Person - Insight state">
            <a:extLst>
              <a:ext uri="{FF2B5EF4-FFF2-40B4-BE49-F238E27FC236}">
                <a16:creationId xmlns:a16="http://schemas.microsoft.com/office/drawing/2014/main" id="{0F2082CA-051E-A90F-B0DD-3DF06EFF2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2916697"/>
            <a:ext cx="3708400" cy="2417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3614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2F853-BCF7-32CA-9EFC-607939BBA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5. Strained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D3D6492-E3D7-9D17-3DB8-5CE9829423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1752600"/>
            <a:ext cx="1587500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4AE625-CA14-87AE-5119-9F04817BBEDD}"/>
              </a:ext>
            </a:extLst>
          </p:cNvPr>
          <p:cNvSpPr txBox="1"/>
          <p:nvPr/>
        </p:nvSpPr>
        <p:spPr>
          <a:xfrm>
            <a:off x="4853793" y="265326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16%       6%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E5A72A8-AD39-AC10-D320-A3BAEF5C5C64}"/>
              </a:ext>
            </a:extLst>
          </p:cNvPr>
          <p:cNvSpPr txBox="1">
            <a:spLocks/>
          </p:cNvSpPr>
          <p:nvPr/>
        </p:nvSpPr>
        <p:spPr>
          <a:xfrm>
            <a:off x="508000" y="1752600"/>
            <a:ext cx="6812280" cy="3520193"/>
          </a:xfrm>
          <a:prstGeom prst="rect">
            <a:avLst/>
          </a:prstGeom>
        </p:spPr>
        <p:txBody>
          <a:bodyPr lIns="73728" tIns="36864" rIns="73728" bIns="36864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L" dirty="0"/>
              <a:t>Distant</a:t>
            </a:r>
          </a:p>
          <a:p>
            <a:r>
              <a:rPr lang="en-NL" dirty="0"/>
              <a:t>Sub-assertive</a:t>
            </a:r>
          </a:p>
          <a:p>
            <a:r>
              <a:rPr lang="en-NL" dirty="0"/>
              <a:t>Tense</a:t>
            </a:r>
          </a:p>
          <a:p>
            <a:pPr marL="0" indent="0">
              <a:buFont typeface="Arial" pitchFamily="34" charset="0"/>
              <a:buNone/>
            </a:pPr>
            <a:r>
              <a:rPr lang="en-NL" dirty="0"/>
              <a:t>Your pitfalls: disregard yourself, stressed, too self critical</a:t>
            </a:r>
          </a:p>
          <a:p>
            <a:pPr marL="0" indent="0">
              <a:buFont typeface="Arial" pitchFamily="34" charset="0"/>
              <a:buNone/>
            </a:pP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059499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6" y="-20596"/>
            <a:ext cx="1688341" cy="2523305"/>
          </a:xfrm>
          <a:prstGeom prst="rect">
            <a:avLst/>
          </a:prstGeom>
        </p:spPr>
      </p:pic>
      <p:pic>
        <p:nvPicPr>
          <p:cNvPr id="6" name="Afbeelding 1">
            <a:extLst>
              <a:ext uri="{FF2B5EF4-FFF2-40B4-BE49-F238E27FC236}">
                <a16:creationId xmlns:a16="http://schemas.microsoft.com/office/drawing/2014/main" id="{4A90C811-B4BD-6201-07C0-5B4C7AA702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595" y="-20596"/>
            <a:ext cx="1556759" cy="2382795"/>
          </a:xfrm>
          <a:prstGeom prst="rect">
            <a:avLst/>
          </a:prstGeom>
        </p:spPr>
      </p:pic>
      <p:pic>
        <p:nvPicPr>
          <p:cNvPr id="7" name="Afbeelding 3">
            <a:extLst>
              <a:ext uri="{FF2B5EF4-FFF2-40B4-BE49-F238E27FC236}">
                <a16:creationId xmlns:a16="http://schemas.microsoft.com/office/drawing/2014/main" id="{66062666-0E3F-88B6-B415-8C7416CD1D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354" y="1"/>
            <a:ext cx="1558835" cy="2523306"/>
          </a:xfrm>
          <a:prstGeom prst="rect">
            <a:avLst/>
          </a:prstGeom>
        </p:spPr>
      </p:pic>
      <p:pic>
        <p:nvPicPr>
          <p:cNvPr id="8" name="Afbeelding 3">
            <a:extLst>
              <a:ext uri="{FF2B5EF4-FFF2-40B4-BE49-F238E27FC236}">
                <a16:creationId xmlns:a16="http://schemas.microsoft.com/office/drawing/2014/main" id="{534162FC-BF51-7C13-4CC6-1905A4DBE4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113" y="0"/>
            <a:ext cx="1636602" cy="1373191"/>
          </a:xfrm>
          <a:prstGeom prst="rect">
            <a:avLst/>
          </a:prstGeom>
        </p:spPr>
      </p:pic>
      <p:pic>
        <p:nvPicPr>
          <p:cNvPr id="9" name="Afbeelding 4">
            <a:extLst>
              <a:ext uri="{FF2B5EF4-FFF2-40B4-BE49-F238E27FC236}">
                <a16:creationId xmlns:a16="http://schemas.microsoft.com/office/drawing/2014/main" id="{ED8BBED6-D317-6CF8-739F-0319D709C8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113" y="1369071"/>
            <a:ext cx="1636602" cy="11562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64BE97-2301-24A8-69B4-B6F0859B32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070" y="2059"/>
            <a:ext cx="1256130" cy="2523307"/>
          </a:xfrm>
          <a:prstGeom prst="rect">
            <a:avLst/>
          </a:prstGeom>
        </p:spPr>
      </p:pic>
      <p:pic>
        <p:nvPicPr>
          <p:cNvPr id="11" name="Picture 10" descr="A group of children sitting at a table eating&#10;&#10;Description automatically generated with medium confidence">
            <a:extLst>
              <a:ext uri="{FF2B5EF4-FFF2-40B4-BE49-F238E27FC236}">
                <a16:creationId xmlns:a16="http://schemas.microsoft.com/office/drawing/2014/main" id="{E646B3CE-5236-895C-87CA-FB98496DAA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2709"/>
            <a:ext cx="1876543" cy="1407407"/>
          </a:xfrm>
          <a:prstGeom prst="rect">
            <a:avLst/>
          </a:prstGeom>
        </p:spPr>
      </p:pic>
      <p:pic>
        <p:nvPicPr>
          <p:cNvPr id="12" name="Afbeelding 5">
            <a:extLst>
              <a:ext uri="{FF2B5EF4-FFF2-40B4-BE49-F238E27FC236}">
                <a16:creationId xmlns:a16="http://schemas.microsoft.com/office/drawing/2014/main" id="{DF545409-0478-C244-1592-D8B584857F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543" y="2502708"/>
            <a:ext cx="2252817" cy="1407407"/>
          </a:xfrm>
          <a:prstGeom prst="rect">
            <a:avLst/>
          </a:prstGeom>
        </p:spPr>
      </p:pic>
      <p:pic>
        <p:nvPicPr>
          <p:cNvPr id="13" name="Picture 2" descr="D:\Prive\FOTOS\FOTOBOEKJE\fotos 2004\Dsc00002f.jpg">
            <a:extLst>
              <a:ext uri="{FF2B5EF4-FFF2-40B4-BE49-F238E27FC236}">
                <a16:creationId xmlns:a16="http://schemas.microsoft.com/office/drawing/2014/main" id="{49D26EB1-3579-7398-F4F7-BEF3CA9BB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360" y="2523308"/>
            <a:ext cx="1179240" cy="142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Afbeelding 7" descr="IMG_1956.JPG">
            <a:extLst>
              <a:ext uri="{FF2B5EF4-FFF2-40B4-BE49-F238E27FC236}">
                <a16:creationId xmlns:a16="http://schemas.microsoft.com/office/drawing/2014/main" id="{0DE2A3FE-2F7A-075B-CA18-EC8C14937A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01" y="2502708"/>
            <a:ext cx="2272074" cy="2829233"/>
          </a:xfrm>
          <a:prstGeom prst="rect">
            <a:avLst/>
          </a:prstGeom>
        </p:spPr>
      </p:pic>
      <p:pic>
        <p:nvPicPr>
          <p:cNvPr id="16" name="Picture 2" descr="D:\Prive\FOTOS\fotorpmmarathon.jpg">
            <a:extLst>
              <a:ext uri="{FF2B5EF4-FFF2-40B4-BE49-F238E27FC236}">
                <a16:creationId xmlns:a16="http://schemas.microsoft.com/office/drawing/2014/main" id="{C9D45115-3B1A-C33D-6BB7-E8DAD9248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6" y="3890318"/>
            <a:ext cx="2252817" cy="144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Van Kemenade ACT">
            <a:extLst>
              <a:ext uri="{FF2B5EF4-FFF2-40B4-BE49-F238E27FC236}">
                <a16:creationId xmlns:a16="http://schemas.microsoft.com/office/drawing/2014/main" id="{E278A22A-42B0-BB40-6660-3A87765FD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071" y="3910115"/>
            <a:ext cx="1690351" cy="142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ea, sun and a fresh glass of Bordeaux Rosé..the good life! | Official  website Bordeaux.com">
            <a:extLst>
              <a:ext uri="{FF2B5EF4-FFF2-40B4-BE49-F238E27FC236}">
                <a16:creationId xmlns:a16="http://schemas.microsoft.com/office/drawing/2014/main" id="{96A0E078-2652-A75F-AEF6-9074BA25A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422" y="3910115"/>
            <a:ext cx="1368177" cy="140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5712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34818-A5EF-7F8D-AD65-CAD88DE41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Strained challenges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A89A089-E323-C339-A851-EDE7AB46D1EB}"/>
              </a:ext>
            </a:extLst>
          </p:cNvPr>
          <p:cNvSpPr txBox="1">
            <a:spLocks/>
          </p:cNvSpPr>
          <p:nvPr/>
        </p:nvSpPr>
        <p:spPr>
          <a:xfrm>
            <a:off x="241300" y="1255262"/>
            <a:ext cx="7086600" cy="1411738"/>
          </a:xfrm>
          <a:prstGeom prst="rect">
            <a:avLst/>
          </a:prstGeom>
        </p:spPr>
        <p:txBody>
          <a:bodyPr lIns="73728" tIns="36864" rIns="73728" bIns="36864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L" dirty="0"/>
              <a:t>Become more gentle towards yourself.</a:t>
            </a:r>
          </a:p>
          <a:p>
            <a:r>
              <a:rPr lang="en-NL" dirty="0"/>
              <a:t>Look at what goes well.</a:t>
            </a:r>
          </a:p>
          <a:p>
            <a:r>
              <a:rPr lang="en-NL" dirty="0"/>
              <a:t>Take a dare.</a:t>
            </a:r>
          </a:p>
          <a:p>
            <a:r>
              <a:rPr lang="en-NL" dirty="0"/>
              <a:t>Learn from </a:t>
            </a:r>
          </a:p>
          <a:p>
            <a:pPr marL="0" indent="0">
              <a:buFont typeface="Arial" pitchFamily="34" charset="0"/>
              <a:buNone/>
            </a:pPr>
            <a:r>
              <a:rPr lang="en-NL" dirty="0"/>
              <a:t>    the egoist and </a:t>
            </a:r>
          </a:p>
          <a:p>
            <a:pPr marL="0" indent="0">
              <a:buFont typeface="Arial" pitchFamily="34" charset="0"/>
              <a:buNone/>
            </a:pPr>
            <a:r>
              <a:rPr lang="en-NL" dirty="0"/>
              <a:t>    the indifferent.</a:t>
            </a:r>
          </a:p>
        </p:txBody>
      </p:sp>
      <p:pic>
        <p:nvPicPr>
          <p:cNvPr id="11266" name="Picture 2" descr="Neurotic behavior, Symptoms &amp; Best Treatment Options - MEDvidi">
            <a:extLst>
              <a:ext uri="{FF2B5EF4-FFF2-40B4-BE49-F238E27FC236}">
                <a16:creationId xmlns:a16="http://schemas.microsoft.com/office/drawing/2014/main" id="{146E98CD-2F90-53C4-77B2-AB7E9A1CF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0" y="3276600"/>
            <a:ext cx="3821457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6043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14CE6-2768-B73A-BEB9-80E664F21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6. Friendly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38BCD-8A2D-34EE-B634-855214360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460" y="1371600"/>
            <a:ext cx="6812280" cy="3520193"/>
          </a:xfrm>
        </p:spPr>
        <p:txBody>
          <a:bodyPr/>
          <a:lstStyle/>
          <a:p>
            <a:r>
              <a:rPr lang="en-NL" dirty="0"/>
              <a:t>Warm</a:t>
            </a:r>
          </a:p>
          <a:p>
            <a:r>
              <a:rPr lang="en-NL" dirty="0"/>
              <a:t>Sub-assertive</a:t>
            </a:r>
          </a:p>
          <a:p>
            <a:r>
              <a:rPr lang="en-NL" dirty="0"/>
              <a:t>Relaxed</a:t>
            </a:r>
          </a:p>
          <a:p>
            <a:pPr marL="0" indent="0">
              <a:buNone/>
            </a:pPr>
            <a:r>
              <a:rPr lang="en-NL" dirty="0"/>
              <a:t>Your pitfalls: disregard yourself, don;’t strand up for yourself, patronising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96093DF-0901-F500-CD70-9F5354B6B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862" y="1555111"/>
            <a:ext cx="1587500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88BE8B-4777-7E64-717C-F39A09482E1B}"/>
              </a:ext>
            </a:extLst>
          </p:cNvPr>
          <p:cNvSpPr txBox="1"/>
          <p:nvPr/>
        </p:nvSpPr>
        <p:spPr>
          <a:xfrm>
            <a:off x="4918003" y="2460859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9%       8%</a:t>
            </a:r>
          </a:p>
        </p:txBody>
      </p:sp>
    </p:spTree>
    <p:extLst>
      <p:ext uri="{BB962C8B-B14F-4D97-AF65-F5344CB8AC3E}">
        <p14:creationId xmlns:p14="http://schemas.microsoft.com/office/powerpoint/2010/main" val="6903163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34818-A5EF-7F8D-AD65-CAD88DE41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Friendly challenges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A89A089-E323-C339-A851-EDE7AB46D1EB}"/>
              </a:ext>
            </a:extLst>
          </p:cNvPr>
          <p:cNvSpPr txBox="1">
            <a:spLocks/>
          </p:cNvSpPr>
          <p:nvPr/>
        </p:nvSpPr>
        <p:spPr>
          <a:xfrm>
            <a:off x="482600" y="1143000"/>
            <a:ext cx="7086600" cy="1411738"/>
          </a:xfrm>
          <a:prstGeom prst="rect">
            <a:avLst/>
          </a:prstGeom>
        </p:spPr>
        <p:txBody>
          <a:bodyPr lIns="73728" tIns="36864" rIns="73728" bIns="36864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L" dirty="0"/>
              <a:t>Learn to say no.</a:t>
            </a:r>
          </a:p>
          <a:p>
            <a:r>
              <a:rPr lang="en-NL" dirty="0"/>
              <a:t>Do it together.</a:t>
            </a:r>
          </a:p>
          <a:p>
            <a:r>
              <a:rPr lang="en-NL" dirty="0"/>
              <a:t>Take.</a:t>
            </a:r>
          </a:p>
          <a:p>
            <a:r>
              <a:rPr lang="en-NL" dirty="0"/>
              <a:t>Learn from </a:t>
            </a:r>
          </a:p>
          <a:p>
            <a:pPr marL="0" indent="0">
              <a:buFont typeface="Arial" pitchFamily="34" charset="0"/>
              <a:buNone/>
            </a:pPr>
            <a:r>
              <a:rPr lang="en-NL" dirty="0"/>
              <a:t>    the egoist and </a:t>
            </a:r>
          </a:p>
          <a:p>
            <a:pPr marL="0" indent="0">
              <a:buFont typeface="Arial" pitchFamily="34" charset="0"/>
              <a:buNone/>
            </a:pPr>
            <a:r>
              <a:rPr lang="en-NL" dirty="0"/>
              <a:t>    the indifferent.</a:t>
            </a:r>
          </a:p>
        </p:txBody>
      </p:sp>
      <p:pic>
        <p:nvPicPr>
          <p:cNvPr id="13314" name="Picture 2" descr="10 reasons you should be wary of overly nice people - Hack Spirit">
            <a:extLst>
              <a:ext uri="{FF2B5EF4-FFF2-40B4-BE49-F238E27FC236}">
                <a16:creationId xmlns:a16="http://schemas.microsoft.com/office/drawing/2014/main" id="{BB5783B1-CFCB-8B00-8024-993FC0F4D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0" y="2779263"/>
            <a:ext cx="3632200" cy="255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5714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14CE6-2768-B73A-BEB9-80E664F21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7. Anxious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38BCD-8A2D-34EE-B634-855214360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460" y="1371600"/>
            <a:ext cx="6812280" cy="3520193"/>
          </a:xfrm>
        </p:spPr>
        <p:txBody>
          <a:bodyPr/>
          <a:lstStyle/>
          <a:p>
            <a:r>
              <a:rPr lang="en-NL" dirty="0"/>
              <a:t>Distant</a:t>
            </a:r>
          </a:p>
          <a:p>
            <a:r>
              <a:rPr lang="en-NL" dirty="0"/>
              <a:t>Sub-assertive</a:t>
            </a:r>
          </a:p>
          <a:p>
            <a:r>
              <a:rPr lang="en-NL" dirty="0"/>
              <a:t>Tense</a:t>
            </a:r>
          </a:p>
          <a:p>
            <a:pPr marL="0" indent="0">
              <a:buNone/>
            </a:pPr>
            <a:r>
              <a:rPr lang="en-NL" dirty="0"/>
              <a:t>Your pitfalls: high demands to yourself, low self esteem, dependent position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420FF30-BC8B-C47A-0AD6-1E7541AA40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983870"/>
              </p:ext>
            </p:extLst>
          </p:nvPr>
        </p:nvGraphicFramePr>
        <p:xfrm>
          <a:off x="4165600" y="1828800"/>
          <a:ext cx="217049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0494">
                  <a:extLst>
                    <a:ext uri="{9D8B030D-6E8A-4147-A177-3AD203B41FA5}">
                      <a16:colId xmlns:a16="http://schemas.microsoft.com/office/drawing/2014/main" val="42522935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NL" b="0" dirty="0">
                          <a:solidFill>
                            <a:schemeClr val="tx1"/>
                          </a:solidFill>
                        </a:rPr>
                        <a:t> 20% 18-23 year-olds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07218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0011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34818-A5EF-7F8D-AD65-CAD88DE41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Anxious challenges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A89A089-E323-C339-A851-EDE7AB46D1EB}"/>
              </a:ext>
            </a:extLst>
          </p:cNvPr>
          <p:cNvSpPr txBox="1">
            <a:spLocks/>
          </p:cNvSpPr>
          <p:nvPr/>
        </p:nvSpPr>
        <p:spPr>
          <a:xfrm>
            <a:off x="378460" y="1102607"/>
            <a:ext cx="6692900" cy="484420"/>
          </a:xfrm>
          <a:prstGeom prst="rect">
            <a:avLst/>
          </a:prstGeom>
        </p:spPr>
        <p:txBody>
          <a:bodyPr lIns="73728" tIns="36864" rIns="73728" bIns="36864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L" dirty="0"/>
              <a:t>Dare and ask for help.</a:t>
            </a:r>
          </a:p>
          <a:p>
            <a:r>
              <a:rPr lang="en-NL" dirty="0"/>
              <a:t>Talk, speak out.</a:t>
            </a:r>
          </a:p>
          <a:p>
            <a:r>
              <a:rPr lang="en-NL" dirty="0"/>
              <a:t>Work on your self-confidence.</a:t>
            </a:r>
          </a:p>
          <a:p>
            <a:r>
              <a:rPr lang="en-NL" dirty="0"/>
              <a:t>Learn from </a:t>
            </a:r>
          </a:p>
          <a:p>
            <a:pPr marL="0" indent="0">
              <a:buFont typeface="Arial" pitchFamily="34" charset="0"/>
              <a:buNone/>
            </a:pPr>
            <a:r>
              <a:rPr lang="en-NL" dirty="0"/>
              <a:t>    the pushy and</a:t>
            </a:r>
          </a:p>
          <a:p>
            <a:pPr marL="0" indent="0">
              <a:buFont typeface="Arial" pitchFamily="34" charset="0"/>
              <a:buNone/>
            </a:pPr>
            <a:r>
              <a:rPr lang="en-NL" dirty="0"/>
              <a:t>    indifferent</a:t>
            </a:r>
          </a:p>
          <a:p>
            <a:pPr marL="0" indent="0">
              <a:buFont typeface="Arial" pitchFamily="34" charset="0"/>
              <a:buNone/>
            </a:pPr>
            <a:r>
              <a:rPr lang="en-NL" dirty="0"/>
              <a:t>    people.</a:t>
            </a:r>
          </a:p>
        </p:txBody>
      </p:sp>
      <p:pic>
        <p:nvPicPr>
          <p:cNvPr id="15362" name="Picture 2" descr="young man looking anxious at home">
            <a:extLst>
              <a:ext uri="{FF2B5EF4-FFF2-40B4-BE49-F238E27FC236}">
                <a16:creationId xmlns:a16="http://schemas.microsoft.com/office/drawing/2014/main" id="{5C5A709A-037C-CA0F-8D54-5A9EF3668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321" y="3200400"/>
            <a:ext cx="4155639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026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14CE6-2768-B73A-BEB9-80E664F21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8. Incomprehensable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38BCD-8A2D-34EE-B634-855214360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460" y="1371600"/>
            <a:ext cx="6812280" cy="3520193"/>
          </a:xfrm>
        </p:spPr>
        <p:txBody>
          <a:bodyPr/>
          <a:lstStyle/>
          <a:p>
            <a:r>
              <a:rPr lang="en-NL" dirty="0"/>
              <a:t>Distant</a:t>
            </a:r>
          </a:p>
          <a:p>
            <a:r>
              <a:rPr lang="en-NL" dirty="0"/>
              <a:t>Sub-assertive</a:t>
            </a:r>
          </a:p>
          <a:p>
            <a:r>
              <a:rPr lang="en-NL" dirty="0"/>
              <a:t>Relaxed</a:t>
            </a:r>
          </a:p>
          <a:p>
            <a:pPr marL="0" indent="0">
              <a:buNone/>
            </a:pPr>
            <a:r>
              <a:rPr lang="en-NL" dirty="0"/>
              <a:t>Your pitfalls: passive, sloppy, do your own thing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96093DF-0901-F500-CD70-9F5354B6B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862" y="1555111"/>
            <a:ext cx="1587500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88BE8B-4777-7E64-717C-F39A09482E1B}"/>
              </a:ext>
            </a:extLst>
          </p:cNvPr>
          <p:cNvSpPr txBox="1"/>
          <p:nvPr/>
        </p:nvSpPr>
        <p:spPr>
          <a:xfrm>
            <a:off x="4918003" y="2460859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5%       9%</a:t>
            </a:r>
          </a:p>
        </p:txBody>
      </p:sp>
    </p:spTree>
    <p:extLst>
      <p:ext uri="{BB962C8B-B14F-4D97-AF65-F5344CB8AC3E}">
        <p14:creationId xmlns:p14="http://schemas.microsoft.com/office/powerpoint/2010/main" val="32995560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34818-A5EF-7F8D-AD65-CAD88DE41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230" y="381000"/>
            <a:ext cx="6987540" cy="889000"/>
          </a:xfrm>
        </p:spPr>
        <p:txBody>
          <a:bodyPr/>
          <a:lstStyle/>
          <a:p>
            <a:r>
              <a:rPr lang="en-NL" dirty="0"/>
              <a:t>Incomprehensable challenges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A89A089-E323-C339-A851-EDE7AB46D1EB}"/>
              </a:ext>
            </a:extLst>
          </p:cNvPr>
          <p:cNvSpPr txBox="1">
            <a:spLocks/>
          </p:cNvSpPr>
          <p:nvPr/>
        </p:nvSpPr>
        <p:spPr>
          <a:xfrm>
            <a:off x="482600" y="1143000"/>
            <a:ext cx="7086600" cy="1411738"/>
          </a:xfrm>
          <a:prstGeom prst="rect">
            <a:avLst/>
          </a:prstGeom>
        </p:spPr>
        <p:txBody>
          <a:bodyPr lIns="73728" tIns="36864" rIns="73728" bIns="36864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L" dirty="0"/>
              <a:t>Show who you are.</a:t>
            </a:r>
          </a:p>
          <a:p>
            <a:r>
              <a:rPr lang="en-NL" dirty="0"/>
              <a:t>Be interested.</a:t>
            </a:r>
          </a:p>
          <a:p>
            <a:r>
              <a:rPr lang="en-NL" dirty="0"/>
              <a:t>Invest in relations.</a:t>
            </a:r>
          </a:p>
          <a:p>
            <a:r>
              <a:rPr lang="en-NL" dirty="0"/>
              <a:t>Learn from </a:t>
            </a:r>
          </a:p>
          <a:p>
            <a:pPr marL="0" indent="0">
              <a:buFont typeface="Arial" pitchFamily="34" charset="0"/>
              <a:buNone/>
            </a:pPr>
            <a:r>
              <a:rPr lang="en-NL" dirty="0"/>
              <a:t>    the anxious and </a:t>
            </a:r>
          </a:p>
          <a:p>
            <a:pPr marL="0" indent="0">
              <a:buFont typeface="Arial" pitchFamily="34" charset="0"/>
              <a:buNone/>
            </a:pPr>
            <a:r>
              <a:rPr lang="en-NL" dirty="0"/>
              <a:t>    the dependent </a:t>
            </a:r>
          </a:p>
          <a:p>
            <a:pPr marL="0" indent="0">
              <a:buFont typeface="Arial" pitchFamily="34" charset="0"/>
              <a:buNone/>
            </a:pPr>
            <a:r>
              <a:rPr lang="en-NL" dirty="0"/>
              <a:t>    people.</a:t>
            </a:r>
          </a:p>
        </p:txBody>
      </p:sp>
      <p:pic>
        <p:nvPicPr>
          <p:cNvPr id="17410" name="Picture 2" descr="Letitia Wright as Shuri in Marvel Studios' BLACK PANTHER WAKANDA FOREVER. Photo by Annette Brown. © 2022 MARVEL.">
            <a:extLst>
              <a:ext uri="{FF2B5EF4-FFF2-40B4-BE49-F238E27FC236}">
                <a16:creationId xmlns:a16="http://schemas.microsoft.com/office/drawing/2014/main" id="{8C88496C-8BCE-41EF-6330-F27561C75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120" y="3276600"/>
            <a:ext cx="36576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280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0A221-A580-DA7C-7F33-3160A6F6F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68516-C54A-5A4E-E0FA-14673B3F74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dirty="0"/>
              <a:t>Pieternel Dijkstra (2011) </a:t>
            </a:r>
          </a:p>
          <a:p>
            <a:r>
              <a:rPr lang="en-NL" i="1"/>
              <a:t>Op </a:t>
            </a:r>
            <a:r>
              <a:rPr lang="en-NL" i="1" dirty="0"/>
              <a:t>dezelfde golflengte</a:t>
            </a:r>
            <a:r>
              <a:rPr lang="en-NL" i="1"/>
              <a:t>. </a:t>
            </a:r>
          </a:p>
          <a:p>
            <a:r>
              <a:rPr lang="en-NL" sz="2400" i="1"/>
              <a:t>101 </a:t>
            </a:r>
            <a:r>
              <a:rPr lang="en-NL" sz="2400" i="1" dirty="0"/>
              <a:t>tips om soepeler te communiceren</a:t>
            </a:r>
            <a:r>
              <a:rPr lang="en-NL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840273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4B28A-B29D-5C89-C73E-6CE6E84E7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BD2D7A-9C3C-A037-DF42-F4FB68E6E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lunch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0287C7-02F4-1C4D-4F8F-03DAAE15D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30" y="1139393"/>
            <a:ext cx="5996940" cy="33035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E03DEE-F54A-5FF5-7518-ACC4312DD3E9}"/>
              </a:ext>
            </a:extLst>
          </p:cNvPr>
          <p:cNvSpPr txBox="1"/>
          <p:nvPr/>
        </p:nvSpPr>
        <p:spPr>
          <a:xfrm>
            <a:off x="2985342" y="4492549"/>
            <a:ext cx="1598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 O C O N U T</a:t>
            </a:r>
          </a:p>
        </p:txBody>
      </p:sp>
    </p:spTree>
    <p:extLst>
      <p:ext uri="{BB962C8B-B14F-4D97-AF65-F5344CB8AC3E}">
        <p14:creationId xmlns:p14="http://schemas.microsoft.com/office/powerpoint/2010/main" val="2121590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12382-4E5E-52BF-C20D-FCF1B998B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TEN TIPS for better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39DC7-376F-762C-68C3-D586345D6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460" y="1635760"/>
            <a:ext cx="6812280" cy="3520193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NL" dirty="0"/>
              <a:t>Give real attention</a:t>
            </a:r>
          </a:p>
          <a:p>
            <a:pPr marL="514350" indent="-514350">
              <a:buAutoNum type="arabicPeriod"/>
            </a:pPr>
            <a:r>
              <a:rPr lang="en-NL" dirty="0"/>
              <a:t>Give positive feedback </a:t>
            </a:r>
          </a:p>
          <a:p>
            <a:pPr marL="514350" indent="-514350">
              <a:buAutoNum type="arabicPeriod"/>
            </a:pPr>
            <a:r>
              <a:rPr lang="en-NL" dirty="0"/>
              <a:t>Express your emotions properly.</a:t>
            </a:r>
          </a:p>
          <a:p>
            <a:pPr marL="514350" indent="-514350">
              <a:buAutoNum type="arabicPeriod"/>
            </a:pPr>
            <a:r>
              <a:rPr lang="en-NL" dirty="0"/>
              <a:t>Leave ag</a:t>
            </a:r>
            <a:r>
              <a:rPr lang="en-GB" dirty="0"/>
              <a:t>g</a:t>
            </a:r>
            <a:r>
              <a:rPr lang="en-NL" dirty="0"/>
              <a:t>ressive people.</a:t>
            </a:r>
          </a:p>
          <a:p>
            <a:pPr marL="514350" indent="-514350">
              <a:buAutoNum type="arabicPeriod"/>
            </a:pPr>
            <a:r>
              <a:rPr lang="en-NL" dirty="0"/>
              <a:t>Touch selectively.</a:t>
            </a:r>
          </a:p>
        </p:txBody>
      </p:sp>
    </p:spTree>
    <p:extLst>
      <p:ext uri="{BB962C8B-B14F-4D97-AF65-F5344CB8AC3E}">
        <p14:creationId xmlns:p14="http://schemas.microsoft.com/office/powerpoint/2010/main" val="1789766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BAFC7-5C66-C64E-9C9A-AFD878DC5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60" y="0"/>
            <a:ext cx="6812280" cy="889000"/>
          </a:xfrm>
        </p:spPr>
        <p:txBody>
          <a:bodyPr/>
          <a:lstStyle/>
          <a:p>
            <a:r>
              <a:rPr lang="en-NL" sz="4000" dirty="0">
                <a:solidFill>
                  <a:srgbClr val="0FCBC2"/>
                </a:solidFill>
              </a:rPr>
              <a:t>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3BA26-E8AD-6648-80EA-3B23E90F2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084" y="1524000"/>
            <a:ext cx="6812280" cy="3520193"/>
          </a:xfrm>
        </p:spPr>
        <p:txBody>
          <a:bodyPr/>
          <a:lstStyle/>
          <a:p>
            <a:endParaRPr lang="en-NL" dirty="0">
              <a:hlinkClick r:id="" action="ppaction://noaction"/>
            </a:endParaRPr>
          </a:p>
          <a:p>
            <a:endParaRPr lang="en-NL" dirty="0">
              <a:hlinkClick r:id="" action="ppaction://noaction"/>
            </a:endParaRPr>
          </a:p>
          <a:p>
            <a:endParaRPr lang="en-NL" dirty="0">
              <a:hlinkClick r:id="" action="ppaction://noaction"/>
            </a:endParaRPr>
          </a:p>
          <a:p>
            <a:endParaRPr lang="en-NL" dirty="0">
              <a:hlinkClick r:id="" action="ppaction://noaction"/>
            </a:endParaRPr>
          </a:p>
          <a:p>
            <a:r>
              <a:rPr lang="en-NL" dirty="0">
                <a:hlinkClick r:id="" action="ppaction://noaction"/>
              </a:rPr>
              <a:t>My website</a:t>
            </a:r>
            <a:endParaRPr lang="en-NL" dirty="0"/>
          </a:p>
          <a:p>
            <a:r>
              <a:rPr lang="en-NL" dirty="0">
                <a:hlinkClick r:id="rId2"/>
              </a:rPr>
              <a:t>Course materials</a:t>
            </a:r>
            <a:endParaRPr lang="en-NL" dirty="0"/>
          </a:p>
        </p:txBody>
      </p:sp>
      <p:pic>
        <p:nvPicPr>
          <p:cNvPr id="5" name="Picture 4" descr="A picture containing tree, outdoor, palm, plant&#10;&#10;Description automatically generated">
            <a:extLst>
              <a:ext uri="{FF2B5EF4-FFF2-40B4-BE49-F238E27FC236}">
                <a16:creationId xmlns:a16="http://schemas.microsoft.com/office/drawing/2014/main" id="{D091EBAA-1683-DF45-96A3-0E902D0A2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24" y="889000"/>
            <a:ext cx="6299200" cy="282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128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12382-4E5E-52BF-C20D-FCF1B998B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TEN TIPS for better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39DC7-376F-762C-68C3-D586345D6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460" y="1600200"/>
            <a:ext cx="6812280" cy="3520193"/>
          </a:xfrm>
        </p:spPr>
        <p:txBody>
          <a:bodyPr/>
          <a:lstStyle/>
          <a:p>
            <a:pPr marL="0" indent="0">
              <a:buNone/>
            </a:pPr>
            <a:r>
              <a:rPr lang="en-NL" dirty="0"/>
              <a:t>6. Think before you talk.</a:t>
            </a:r>
          </a:p>
          <a:p>
            <a:pPr marL="0" indent="0">
              <a:buNone/>
            </a:pPr>
            <a:r>
              <a:rPr lang="en-NL" dirty="0"/>
              <a:t>7. Metacommunicate (talk about the communication).</a:t>
            </a:r>
          </a:p>
          <a:p>
            <a:pPr marL="0" indent="0">
              <a:buNone/>
            </a:pPr>
            <a:r>
              <a:rPr lang="en-NL" dirty="0"/>
              <a:t>8. Show respect.</a:t>
            </a:r>
          </a:p>
          <a:p>
            <a:pPr marL="0" indent="0">
              <a:buNone/>
            </a:pPr>
            <a:r>
              <a:rPr lang="en-NL" dirty="0"/>
              <a:t>9. Give an ‘I’-message. Not … you…</a:t>
            </a:r>
          </a:p>
          <a:p>
            <a:pPr marL="0" indent="0">
              <a:buNone/>
            </a:pPr>
            <a:r>
              <a:rPr lang="en-NL" dirty="0"/>
              <a:t>10. Gossip? Only the positive.</a:t>
            </a:r>
          </a:p>
        </p:txBody>
      </p:sp>
    </p:spTree>
    <p:extLst>
      <p:ext uri="{BB962C8B-B14F-4D97-AF65-F5344CB8AC3E}">
        <p14:creationId xmlns:p14="http://schemas.microsoft.com/office/powerpoint/2010/main" val="27054334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AFAA4-0A6B-3B0D-14CC-660D38D78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5.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2C2E7-3975-16C7-4532-5386990D8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920" y="1590041"/>
            <a:ext cx="5770880" cy="772160"/>
          </a:xfrm>
        </p:spPr>
        <p:txBody>
          <a:bodyPr/>
          <a:lstStyle/>
          <a:p>
            <a:pPr marL="0" indent="0">
              <a:buNone/>
            </a:pPr>
            <a:endParaRPr lang="en-NL" dirty="0"/>
          </a:p>
          <a:p>
            <a:pPr marL="0" indent="0">
              <a:buNone/>
            </a:pPr>
            <a:r>
              <a:rPr lang="en-NL" dirty="0"/>
              <a:t>You all bring in cases and practise.</a:t>
            </a:r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1690400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0147C-FFF9-C142-CA04-2E001C324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>
                <a:solidFill>
                  <a:srgbClr val="0FCBC2"/>
                </a:solidFill>
              </a:rPr>
              <a:t>Measure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5B0F1-AF0D-4C8A-5E40-DBE556CBE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1295400"/>
            <a:ext cx="6812280" cy="3520193"/>
          </a:xfrm>
        </p:spPr>
        <p:txBody>
          <a:bodyPr/>
          <a:lstStyle/>
          <a:p>
            <a:pPr marL="0" indent="0" algn="ctr">
              <a:buNone/>
            </a:pPr>
            <a:r>
              <a:rPr lang="en-NL" dirty="0"/>
              <a:t>360 degrees feedback?</a:t>
            </a:r>
          </a:p>
          <a:p>
            <a:pPr marL="0" indent="0" algn="ctr">
              <a:buNone/>
            </a:pPr>
            <a:endParaRPr lang="en-NL" dirty="0"/>
          </a:p>
        </p:txBody>
      </p:sp>
      <p:pic>
        <p:nvPicPr>
          <p:cNvPr id="5122" name="Picture 2" descr="Successful 360-Degree Feedback and Assessment Program on the Cloud">
            <a:extLst>
              <a:ext uri="{FF2B5EF4-FFF2-40B4-BE49-F238E27FC236}">
                <a16:creationId xmlns:a16="http://schemas.microsoft.com/office/drawing/2014/main" id="{7E559455-071D-BF8A-6F15-C3389ED27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2407796"/>
            <a:ext cx="40386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2402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262B2-3223-865E-BDDD-CBD038628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Annex 1: Confidentiality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3B31D-441B-2240-287F-F26280E4A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710" y="1089000"/>
            <a:ext cx="6812280" cy="3469394"/>
          </a:xfrm>
        </p:spPr>
        <p:txBody>
          <a:bodyPr/>
          <a:lstStyle/>
          <a:p>
            <a:r>
              <a:rPr lang="en-NL" sz="2400" dirty="0"/>
              <a:t>Notice when things get personal and need privacy.</a:t>
            </a:r>
          </a:p>
          <a:p>
            <a:r>
              <a:rPr lang="en-NL" sz="2400" dirty="0"/>
              <a:t>If possible provide a private space immediately and continue the conversation or ask someone else to help or make a new appointment</a:t>
            </a:r>
            <a:r>
              <a:rPr lang="en-NL" dirty="0"/>
              <a:t>.</a:t>
            </a:r>
          </a:p>
          <a:p>
            <a:endParaRPr lang="en-NL" dirty="0"/>
          </a:p>
          <a:p>
            <a:endParaRPr lang="en-NL" dirty="0"/>
          </a:p>
        </p:txBody>
      </p:sp>
      <p:pic>
        <p:nvPicPr>
          <p:cNvPr id="6146" name="Picture 2" descr="Someone Could Listen | Teaching Privacy">
            <a:extLst>
              <a:ext uri="{FF2B5EF4-FFF2-40B4-BE49-F238E27FC236}">
                <a16:creationId xmlns:a16="http://schemas.microsoft.com/office/drawing/2014/main" id="{62AADE2B-3CB6-702B-DE68-6A9AD9048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56" y="3048000"/>
            <a:ext cx="2948644" cy="188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ata protection: Communication as we now know it | BDJ In Practice">
            <a:extLst>
              <a:ext uri="{FF2B5EF4-FFF2-40B4-BE49-F238E27FC236}">
                <a16:creationId xmlns:a16="http://schemas.microsoft.com/office/drawing/2014/main" id="{A3238BA4-46A3-E3CA-049A-F5FD6BDD5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317" y="3074973"/>
            <a:ext cx="2861014" cy="183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675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D68F3-10F1-07D1-CD5D-7539F5D3D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NL" dirty="0"/>
            </a:br>
            <a:r>
              <a:rPr lang="en-NL" dirty="0"/>
              <a:t>Annex 2: Conflict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9DFD2-C995-215A-FAB4-C5E58D3D9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460" y="1752600"/>
            <a:ext cx="6812280" cy="3520193"/>
          </a:xfrm>
        </p:spPr>
        <p:txBody>
          <a:bodyPr/>
          <a:lstStyle/>
          <a:p>
            <a:r>
              <a:rPr lang="en-NL" dirty="0"/>
              <a:t>Example: family versus patient</a:t>
            </a:r>
          </a:p>
          <a:p>
            <a:pPr lvl="1"/>
            <a:r>
              <a:rPr lang="en-GB" dirty="0"/>
              <a:t>C</a:t>
            </a:r>
            <a:r>
              <a:rPr lang="en-NL" dirty="0"/>
              <a:t>ultural differences (Arab/US)</a:t>
            </a:r>
          </a:p>
          <a:p>
            <a:pPr lvl="1"/>
            <a:r>
              <a:rPr lang="en-NL" dirty="0"/>
              <a:t>Contradictory messages</a:t>
            </a:r>
          </a:p>
          <a:p>
            <a:pPr lvl="1"/>
            <a:r>
              <a:rPr lang="en-NL" dirty="0"/>
              <a:t>Level of consciousness</a:t>
            </a:r>
          </a:p>
          <a:p>
            <a:pPr lvl="1"/>
            <a:r>
              <a:rPr lang="en-NL" dirty="0"/>
              <a:t>Written documentation</a:t>
            </a:r>
          </a:p>
          <a:p>
            <a:pPr lvl="1"/>
            <a:endParaRPr lang="en-NL" dirty="0"/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933203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40A30-47C1-1274-0ECC-240029062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B578D-EC8F-F461-3768-D73AADD37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003474"/>
            <a:ext cx="6400800" cy="2036175"/>
          </a:xfrm>
        </p:spPr>
        <p:txBody>
          <a:bodyPr>
            <a:normAutofit/>
          </a:bodyPr>
          <a:lstStyle/>
          <a:p>
            <a:r>
              <a:rPr lang="nl-NL" dirty="0"/>
              <a:t>Annex 3: </a:t>
            </a:r>
            <a:br>
              <a:rPr lang="nl-NL" dirty="0"/>
            </a:br>
            <a:r>
              <a:rPr lang="nl-NL" dirty="0"/>
              <a:t> “difficult customers”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9802684-5CD6-70C9-B017-A5142FB7C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FF50B-5D73-C545-BE21-157962140536}" type="slidenum">
              <a:rPr lang="nl-NL" smtClean="0"/>
              <a:t>55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24501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F2773-C02C-4178-07F3-C7319496B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142546-13FE-A5F3-DEEC-ECFFD1732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87123"/>
            <a:ext cx="6400800" cy="876822"/>
          </a:xfrm>
        </p:spPr>
        <p:txBody>
          <a:bodyPr>
            <a:normAutofit/>
          </a:bodyPr>
          <a:lstStyle/>
          <a:p>
            <a:r>
              <a:rPr lang="nl-NL" dirty="0"/>
              <a:t>1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EC0290-6D32-6783-7867-35982C11F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50" y="1350338"/>
            <a:ext cx="6400800" cy="3069604"/>
          </a:xfrm>
        </p:spPr>
        <p:txBody>
          <a:bodyPr/>
          <a:lstStyle/>
          <a:p>
            <a:r>
              <a:rPr lang="nl-NL" sz="2800" dirty="0"/>
              <a:t>Listen really to your customer and assess later</a:t>
            </a:r>
          </a:p>
          <a:p>
            <a:r>
              <a:rPr lang="nl-NL" sz="2800" dirty="0"/>
              <a:t>Ask more information if it is not clear for you</a:t>
            </a:r>
          </a:p>
          <a:p>
            <a:r>
              <a:rPr lang="nl-NL" sz="2800" dirty="0"/>
              <a:t>If there is a problem with the language try to find a interpreter to help you</a:t>
            </a:r>
          </a:p>
          <a:p>
            <a:r>
              <a:rPr lang="nl-NL" sz="2800" dirty="0"/>
              <a:t>Try to find out what is under sea level (remember the iceberg)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8F1F178-BE8E-D6E8-D182-F8D9C1AC6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FF50B-5D73-C545-BE21-157962140536}" type="slidenum">
              <a:rPr lang="nl-NL" smtClean="0"/>
              <a:t>56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637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934CB-92A6-9DED-96ED-514DD87DE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035F1-76E7-44C5-2E1A-F1A1BFB9B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1026" name="Picture 2" descr="Need To Better Understand Yourself? Try The Personal Iceberg | Lavelda  Naylor">
            <a:extLst>
              <a:ext uri="{FF2B5EF4-FFF2-40B4-BE49-F238E27FC236}">
                <a16:creationId xmlns:a16="http://schemas.microsoft.com/office/drawing/2014/main" id="{F545EFCC-1780-77C1-842C-5943CB3AB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1524000"/>
            <a:ext cx="5354969" cy="261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4270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3A0E1-6E72-5850-FC29-BE815C099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EC16FC-5837-1736-1E95-A3C34A298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584548"/>
            <a:ext cx="6400800" cy="1022958"/>
          </a:xfrm>
        </p:spPr>
        <p:txBody>
          <a:bodyPr/>
          <a:lstStyle/>
          <a:p>
            <a:r>
              <a:rPr lang="nl-NL" dirty="0"/>
              <a:t>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4994349-EA02-0D8C-D4B8-ACAE86018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880296"/>
            <a:ext cx="6400800" cy="288449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Try to think/look in the perspective of </a:t>
            </a:r>
            <a:r>
              <a:rPr lang="nl-NL" dirty="0" err="1"/>
              <a:t>the</a:t>
            </a:r>
            <a:r>
              <a:rPr lang="nl-NL" dirty="0"/>
              <a:t> customer (may be the customer had a bad day, angry disappointed,etc.)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D5DF2E4-BB28-B4FC-4CBC-99AC4C95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FF50B-5D73-C545-BE21-157962140536}" type="slidenum">
              <a:rPr lang="nl-NL" smtClean="0"/>
              <a:t>58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82129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25C11-5211-0581-41D5-7CD919EBE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229BEC-989F-0DB0-BE10-B9F42D6C6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516350"/>
            <a:ext cx="6400800" cy="964504"/>
          </a:xfrm>
        </p:spPr>
        <p:txBody>
          <a:bodyPr/>
          <a:lstStyle/>
          <a:p>
            <a:r>
              <a:rPr lang="nl-NL" dirty="0"/>
              <a:t>3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9B05A3B-DE96-73FC-7DFC-B1F3F7671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695189"/>
            <a:ext cx="6400800" cy="3069604"/>
          </a:xfrm>
        </p:spPr>
        <p:txBody>
          <a:bodyPr/>
          <a:lstStyle/>
          <a:p>
            <a:r>
              <a:rPr lang="nl-NL" dirty="0"/>
              <a:t>Don’t take it personal</a:t>
            </a:r>
          </a:p>
          <a:p>
            <a:r>
              <a:rPr lang="nl-NL" dirty="0"/>
              <a:t>Keep distance (don’t make the customers issue your issue)</a:t>
            </a:r>
          </a:p>
          <a:p>
            <a:r>
              <a:rPr lang="nl-NL" dirty="0"/>
              <a:t>You are the receiver the customer is the amplifier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0B37337-4E29-9157-C752-8B2DB4580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FF50B-5D73-C545-BE21-157962140536}" type="slidenum">
              <a:rPr lang="nl-NL" smtClean="0"/>
              <a:t>59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0928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ECA48-1E94-0224-A6E1-8AA0983E7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/>
              <a:t>What is communication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971506-13A6-7066-0B0D-831FC2B73F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288723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0CC7F6-1D84-FF96-8B0B-EC33FB3E2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5BDECC-B20C-45BD-904F-05D8AF6BE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691715"/>
            <a:ext cx="6400800" cy="701458"/>
          </a:xfrm>
        </p:spPr>
        <p:txBody>
          <a:bodyPr>
            <a:normAutofit fontScale="90000"/>
          </a:bodyPr>
          <a:lstStyle/>
          <a:p>
            <a:r>
              <a:rPr lang="nl-NL" dirty="0"/>
              <a:t>4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4AD3007-BD3E-15D0-3A63-369EBF389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118" y="1821841"/>
            <a:ext cx="6132882" cy="2942952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Try to find out </a:t>
            </a:r>
            <a:r>
              <a:rPr lang="nl-NL" dirty="0" err="1"/>
              <a:t>the</a:t>
            </a:r>
            <a:r>
              <a:rPr lang="nl-NL" dirty="0"/>
              <a:t> main problem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Remember its better to put out a great fire instead of thousends sparks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47669C0-6988-B651-324C-18411FD1C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FF50B-5D73-C545-BE21-157962140536}" type="slidenum">
              <a:rPr lang="nl-NL" smtClean="0"/>
              <a:t>60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75725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30CE0-736C-CF28-86C9-D2C635439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F8E99C-68A1-3CE0-3703-5465C150E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506607"/>
            <a:ext cx="6400800" cy="954762"/>
          </a:xfrm>
        </p:spPr>
        <p:txBody>
          <a:bodyPr/>
          <a:lstStyle/>
          <a:p>
            <a:r>
              <a:rPr lang="nl-NL" dirty="0"/>
              <a:t>5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0651445-CD89-7DBC-399A-2CCB43660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457" y="1295400"/>
            <a:ext cx="6400800" cy="3215742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You have a point of no return! </a:t>
            </a:r>
          </a:p>
          <a:p>
            <a:pPr marL="0" indent="0">
              <a:buNone/>
            </a:pPr>
            <a:r>
              <a:rPr lang="nl-NL" dirty="0"/>
              <a:t>Some customers are never satisfied!</a:t>
            </a:r>
          </a:p>
          <a:p>
            <a:pPr marL="0" indent="0">
              <a:buNone/>
            </a:pPr>
            <a:r>
              <a:rPr lang="nl-NL" dirty="0"/>
              <a:t>Some customers like to have a conflict!</a:t>
            </a:r>
          </a:p>
          <a:p>
            <a:pPr marL="0" indent="0">
              <a:buNone/>
            </a:pPr>
            <a:r>
              <a:rPr lang="nl-NL" dirty="0"/>
              <a:t>Try to keep it in a professional way and not personal!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E8B439-27B5-7AE0-4370-2D042907D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FF50B-5D73-C545-BE21-157962140536}" type="slidenum">
              <a:rPr lang="nl-NL" smtClean="0"/>
              <a:t>61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96185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ABC67-81F4-2CF0-405F-B5B7C500F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C655C-B338-F9DF-46F8-E75BE85CC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06113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6D609-0A12-1BF5-C993-11AF63263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Animals communicate.</a:t>
            </a:r>
          </a:p>
        </p:txBody>
      </p:sp>
      <p:pic>
        <p:nvPicPr>
          <p:cNvPr id="1026" name="Picture 2" descr="How do animals communicate? | HowStuffWorks">
            <a:extLst>
              <a:ext uri="{FF2B5EF4-FFF2-40B4-BE49-F238E27FC236}">
                <a16:creationId xmlns:a16="http://schemas.microsoft.com/office/drawing/2014/main" id="{D8ABE263-C2A0-03D8-27A9-756E368C9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1102607"/>
            <a:ext cx="4572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049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71CF8-0501-A12F-733E-566F0D475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E95CB-09F2-AD76-99BB-AA1058F91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>
                <a:solidFill>
                  <a:srgbClr val="0FCBC2"/>
                </a:solidFill>
              </a:rPr>
              <a:t>Communication</a:t>
            </a:r>
          </a:p>
        </p:txBody>
      </p:sp>
      <p:pic>
        <p:nvPicPr>
          <p:cNvPr id="7170" name="Picture 2" descr="Communication Model">
            <a:extLst>
              <a:ext uri="{FF2B5EF4-FFF2-40B4-BE49-F238E27FC236}">
                <a16:creationId xmlns:a16="http://schemas.microsoft.com/office/drawing/2014/main" id="{0351CCE9-8300-8704-F99E-5659E492CA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1300956"/>
            <a:ext cx="6813550" cy="340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367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22DBC0AD-FA1D-BEF0-B26E-8D8C1C4368E1}"/>
              </a:ext>
            </a:extLst>
          </p:cNvPr>
          <p:cNvSpPr/>
          <p:nvPr/>
        </p:nvSpPr>
        <p:spPr>
          <a:xfrm>
            <a:off x="1270000" y="990600"/>
            <a:ext cx="5334000" cy="27432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noFill/>
            </a:endParaRPr>
          </a:p>
        </p:txBody>
      </p:sp>
      <p:pic>
        <p:nvPicPr>
          <p:cNvPr id="6" name="Content Placeholder 5" descr="Confused person with solid fill">
            <a:extLst>
              <a:ext uri="{FF2B5EF4-FFF2-40B4-BE49-F238E27FC236}">
                <a16:creationId xmlns:a16="http://schemas.microsoft.com/office/drawing/2014/main" id="{5CAF4C56-76E8-1B23-7ADD-F3FC7D30EB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51000" y="1788160"/>
            <a:ext cx="914400" cy="914400"/>
          </a:xfrm>
        </p:spPr>
      </p:pic>
      <p:pic>
        <p:nvPicPr>
          <p:cNvPr id="7" name="Content Placeholder 5" descr="Confused person with solid fill">
            <a:extLst>
              <a:ext uri="{FF2B5EF4-FFF2-40B4-BE49-F238E27FC236}">
                <a16:creationId xmlns:a16="http://schemas.microsoft.com/office/drawing/2014/main" id="{DF58BF1B-98FA-19A6-00C2-0DC8DB8FA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32400" y="1788160"/>
            <a:ext cx="914400" cy="9144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E745E56-49EB-1B41-AC16-95FA981114DD}"/>
              </a:ext>
            </a:extLst>
          </p:cNvPr>
          <p:cNvCxnSpPr/>
          <p:nvPr/>
        </p:nvCxnSpPr>
        <p:spPr>
          <a:xfrm>
            <a:off x="2547158" y="2255520"/>
            <a:ext cx="4572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9D36E08-9A8A-CA72-4020-74D709DD1B92}"/>
              </a:ext>
            </a:extLst>
          </p:cNvPr>
          <p:cNvCxnSpPr/>
          <p:nvPr/>
        </p:nvCxnSpPr>
        <p:spPr>
          <a:xfrm>
            <a:off x="4699000" y="2235200"/>
            <a:ext cx="4572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2" name="Graphic 11" descr="Send with solid fill">
            <a:extLst>
              <a:ext uri="{FF2B5EF4-FFF2-40B4-BE49-F238E27FC236}">
                <a16:creationId xmlns:a16="http://schemas.microsoft.com/office/drawing/2014/main" id="{90080849-ACAC-5DB6-8A16-82434A703C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75315" y="1788160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CCB7A8-298C-EB59-4811-092E30039555}"/>
              </a:ext>
            </a:extLst>
          </p:cNvPr>
          <p:cNvSpPr txBox="1"/>
          <p:nvPr/>
        </p:nvSpPr>
        <p:spPr>
          <a:xfrm>
            <a:off x="3408680" y="1418828"/>
            <a:ext cx="100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Message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B6D978-CA76-0FF7-E2C4-09762DC78439}"/>
              </a:ext>
            </a:extLst>
          </p:cNvPr>
          <p:cNvSpPr txBox="1"/>
          <p:nvPr/>
        </p:nvSpPr>
        <p:spPr>
          <a:xfrm>
            <a:off x="2775758" y="2887226"/>
            <a:ext cx="2553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</a:t>
            </a:r>
            <a:r>
              <a:rPr lang="en-NL" dirty="0"/>
              <a:t>ontent and Relationship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B7179D7-2194-2157-7948-A33B54D52506}"/>
              </a:ext>
            </a:extLst>
          </p:cNvPr>
          <p:cNvCxnSpPr/>
          <p:nvPr/>
        </p:nvCxnSpPr>
        <p:spPr>
          <a:xfrm flipH="1">
            <a:off x="3251200" y="2590800"/>
            <a:ext cx="228600" cy="228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3A5C45F-C65B-F348-570D-D2F64DF3952C}"/>
              </a:ext>
            </a:extLst>
          </p:cNvPr>
          <p:cNvCxnSpPr>
            <a:cxnSpLocks/>
          </p:cNvCxnSpPr>
          <p:nvPr/>
        </p:nvCxnSpPr>
        <p:spPr>
          <a:xfrm>
            <a:off x="4216055" y="2609919"/>
            <a:ext cx="175605" cy="2094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D02AF84-C2A2-A8E4-A157-822C0FF06BBD}"/>
              </a:ext>
            </a:extLst>
          </p:cNvPr>
          <p:cNvSpPr txBox="1"/>
          <p:nvPr/>
        </p:nvSpPr>
        <p:spPr>
          <a:xfrm>
            <a:off x="3365500" y="538818"/>
            <a:ext cx="913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Context</a:t>
            </a:r>
          </a:p>
        </p:txBody>
      </p:sp>
    </p:spTree>
    <p:extLst>
      <p:ext uri="{BB962C8B-B14F-4D97-AF65-F5344CB8AC3E}">
        <p14:creationId xmlns:p14="http://schemas.microsoft.com/office/powerpoint/2010/main" val="457613972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2769</TotalTime>
  <Words>1424</Words>
  <Application>Microsoft Macintosh PowerPoint</Application>
  <PresentationFormat>Custom</PresentationFormat>
  <Paragraphs>356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62</vt:i4>
      </vt:variant>
    </vt:vector>
  </HeadingPairs>
  <TitlesOfParts>
    <vt:vector size="69" baseType="lpstr">
      <vt:lpstr>-apple-system</vt:lpstr>
      <vt:lpstr>Arial</vt:lpstr>
      <vt:lpstr>Calibri</vt:lpstr>
      <vt:lpstr>Merriweather Sans</vt:lpstr>
      <vt:lpstr>Poppins</vt:lpstr>
      <vt:lpstr>Office Theme</vt:lpstr>
      <vt:lpstr>Office-thema</vt:lpstr>
      <vt:lpstr>     Communication for front office</vt:lpstr>
      <vt:lpstr>AGENDA</vt:lpstr>
      <vt:lpstr>What is Communication? </vt:lpstr>
      <vt:lpstr>PowerPoint Presentation</vt:lpstr>
      <vt:lpstr>Slides</vt:lpstr>
      <vt:lpstr>What is communication ?</vt:lpstr>
      <vt:lpstr>Animals communicate.</vt:lpstr>
      <vt:lpstr>Communication</vt:lpstr>
      <vt:lpstr>PowerPoint Presentation</vt:lpstr>
      <vt:lpstr>C’est le ton qui fait la musique….</vt:lpstr>
      <vt:lpstr>Sorts of messages  </vt:lpstr>
      <vt:lpstr>Examples in music</vt:lpstr>
      <vt:lpstr>SILENCE</vt:lpstr>
      <vt:lpstr>PowerPoint Presentation</vt:lpstr>
      <vt:lpstr>Your roles</vt:lpstr>
      <vt:lpstr>Stakeholders?</vt:lpstr>
      <vt:lpstr>Always</vt:lpstr>
      <vt:lpstr>KING</vt:lpstr>
      <vt:lpstr> What does the KING mean to you?</vt:lpstr>
      <vt:lpstr>What skills do you need?</vt:lpstr>
      <vt:lpstr>Clients/ family</vt:lpstr>
      <vt:lpstr>  </vt:lpstr>
      <vt:lpstr>Other health care profs</vt:lpstr>
      <vt:lpstr>PowerPoint Presentation</vt:lpstr>
      <vt:lpstr>Watzlawick </vt:lpstr>
      <vt:lpstr>2. Your communication issues</vt:lpstr>
      <vt:lpstr>3. Communication styles</vt:lpstr>
      <vt:lpstr>Eight styles / wavelenghts</vt:lpstr>
      <vt:lpstr>PowerPoint Presentation</vt:lpstr>
      <vt:lpstr>Be aware!</vt:lpstr>
      <vt:lpstr>1. Hesitant</vt:lpstr>
      <vt:lpstr>Hesitant challenges</vt:lpstr>
      <vt:lpstr>2. Extravert</vt:lpstr>
      <vt:lpstr>Extravert challenges</vt:lpstr>
      <vt:lpstr>3. Controlling</vt:lpstr>
      <vt:lpstr>Controlling challenges</vt:lpstr>
      <vt:lpstr>4. Cool</vt:lpstr>
      <vt:lpstr>Cool challenges</vt:lpstr>
      <vt:lpstr>5. Strained</vt:lpstr>
      <vt:lpstr>Strained challenges</vt:lpstr>
      <vt:lpstr>6. Friendly</vt:lpstr>
      <vt:lpstr>Friendly challenges</vt:lpstr>
      <vt:lpstr>7. Anxious</vt:lpstr>
      <vt:lpstr>Anxious challenges</vt:lpstr>
      <vt:lpstr>8. Incomprehensable</vt:lpstr>
      <vt:lpstr>Incomprehensable challenges</vt:lpstr>
      <vt:lpstr>PowerPoint Presentation</vt:lpstr>
      <vt:lpstr>lunch</vt:lpstr>
      <vt:lpstr>TEN TIPS for better communication</vt:lpstr>
      <vt:lpstr>TEN TIPS for better communication</vt:lpstr>
      <vt:lpstr>5. Exercise</vt:lpstr>
      <vt:lpstr>Measure</vt:lpstr>
      <vt:lpstr>Annex 1: Confidentiality</vt:lpstr>
      <vt:lpstr> Annex 2: Conflict</vt:lpstr>
      <vt:lpstr>Annex 3:   “difficult customers”</vt:lpstr>
      <vt:lpstr>1</vt:lpstr>
      <vt:lpstr>PowerPoint Presentation</vt:lpstr>
      <vt:lpstr>2</vt:lpstr>
      <vt:lpstr>3</vt:lpstr>
      <vt:lpstr>4</vt:lpstr>
      <vt:lpstr>5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Everard</dc:creator>
  <cp:lastModifiedBy>Everard Everard</cp:lastModifiedBy>
  <cp:revision>110</cp:revision>
  <dcterms:modified xsi:type="dcterms:W3CDTF">2024-02-02T11:17:23Z</dcterms:modified>
</cp:coreProperties>
</file>