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66"/>
  </p:notesMasterIdLst>
  <p:handoutMasterIdLst>
    <p:handoutMasterId r:id="rId67"/>
  </p:handoutMasterIdLst>
  <p:sldIdLst>
    <p:sldId id="256" r:id="rId3"/>
    <p:sldId id="370" r:id="rId4"/>
    <p:sldId id="312" r:id="rId5"/>
    <p:sldId id="329" r:id="rId6"/>
    <p:sldId id="351" r:id="rId7"/>
    <p:sldId id="314" r:id="rId8"/>
    <p:sldId id="282" r:id="rId9"/>
    <p:sldId id="349" r:id="rId10"/>
    <p:sldId id="371" r:id="rId11"/>
    <p:sldId id="372" r:id="rId12"/>
    <p:sldId id="373" r:id="rId13"/>
    <p:sldId id="316" r:id="rId14"/>
    <p:sldId id="315" r:id="rId15"/>
    <p:sldId id="317" r:id="rId16"/>
    <p:sldId id="338" r:id="rId17"/>
    <p:sldId id="339" r:id="rId18"/>
    <p:sldId id="342" r:id="rId19"/>
    <p:sldId id="283" r:id="rId20"/>
    <p:sldId id="343" r:id="rId21"/>
    <p:sldId id="308" r:id="rId22"/>
    <p:sldId id="344" r:id="rId23"/>
    <p:sldId id="309" r:id="rId24"/>
    <p:sldId id="318" r:id="rId25"/>
    <p:sldId id="319" r:id="rId26"/>
    <p:sldId id="345" r:id="rId27"/>
    <p:sldId id="333" r:id="rId28"/>
    <p:sldId id="334" r:id="rId29"/>
    <p:sldId id="320" r:id="rId30"/>
    <p:sldId id="322" r:id="rId31"/>
    <p:sldId id="323" r:id="rId32"/>
    <p:sldId id="310" r:id="rId33"/>
    <p:sldId id="311" r:id="rId34"/>
    <p:sldId id="348" r:id="rId35"/>
    <p:sldId id="287" r:id="rId36"/>
    <p:sldId id="350" r:id="rId37"/>
    <p:sldId id="324" r:id="rId38"/>
    <p:sldId id="328" r:id="rId39"/>
    <p:sldId id="325" r:id="rId40"/>
    <p:sldId id="326" r:id="rId41"/>
    <p:sldId id="327" r:id="rId42"/>
    <p:sldId id="340" r:id="rId43"/>
    <p:sldId id="347" r:id="rId44"/>
    <p:sldId id="352" r:id="rId45"/>
    <p:sldId id="353" r:id="rId46"/>
    <p:sldId id="307" r:id="rId47"/>
    <p:sldId id="354" r:id="rId48"/>
    <p:sldId id="355" r:id="rId49"/>
    <p:sldId id="356" r:id="rId50"/>
    <p:sldId id="357" r:id="rId51"/>
    <p:sldId id="358" r:id="rId52"/>
    <p:sldId id="313" r:id="rId53"/>
    <p:sldId id="359" r:id="rId54"/>
    <p:sldId id="360" r:id="rId55"/>
    <p:sldId id="361" r:id="rId56"/>
    <p:sldId id="362" r:id="rId57"/>
    <p:sldId id="363" r:id="rId58"/>
    <p:sldId id="364" r:id="rId59"/>
    <p:sldId id="365" r:id="rId60"/>
    <p:sldId id="366" r:id="rId61"/>
    <p:sldId id="367" r:id="rId62"/>
    <p:sldId id="368" r:id="rId63"/>
    <p:sldId id="369" r:id="rId64"/>
    <p:sldId id="302" r:id="rId65"/>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BC2"/>
    <a:srgbClr val="00A7A2"/>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p:cViewPr varScale="1">
        <p:scale>
          <a:sx n="156" d="100"/>
          <a:sy n="156" d="100"/>
        </p:scale>
        <p:origin x="672"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02-02-2024</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2354537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B79FBB1B-CC99-884D-97C4-25BC286A377C}" type="datetimeFigureOut">
              <a:rPr lang="nl-NL" smtClean="0"/>
              <a:t>02-02-2024</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67D9671F-84E0-304E-971D-44ECC3883A79}" type="slidenum">
              <a:rPr lang="nl-NL" smtClean="0"/>
              <a:t>‹#›</a:t>
            </a:fld>
            <a:endParaRPr lang="nl-NL"/>
          </a:p>
        </p:txBody>
      </p:sp>
    </p:spTree>
    <p:extLst>
      <p:ext uri="{BB962C8B-B14F-4D97-AF65-F5344CB8AC3E}">
        <p14:creationId xmlns:p14="http://schemas.microsoft.com/office/powerpoint/2010/main" val="2006103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pPr eaLnBrk="1" hangingPunct="1">
              <a:defRPr/>
            </a:pPr>
            <a:endParaRPr lang="en-GB">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241A3-71D6-4D1F-A6D6-649A8EF533A0}" type="slidenum">
              <a:rPr lang="en-US"/>
              <a:pPr/>
              <a:t>49</a:t>
            </a:fld>
            <a:endParaRPr lang="en-US"/>
          </a:p>
        </p:txBody>
      </p:sp>
      <p:sp>
        <p:nvSpPr>
          <p:cNvPr id="59394"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02A6F-40DE-4CA2-B74A-B02F0835DCC6}" type="slidenum">
              <a:rPr lang="en-US"/>
              <a:pPr/>
              <a:t>50</a:t>
            </a:fld>
            <a:endParaRPr lang="en-US"/>
          </a:p>
        </p:txBody>
      </p:sp>
      <p:sp>
        <p:nvSpPr>
          <p:cNvPr id="67586"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67587"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8C778-53A6-4983-88AF-F48F7FA85151}" type="slidenum">
              <a:rPr lang="en-US"/>
              <a:pPr/>
              <a:t>51</a:t>
            </a:fld>
            <a:endParaRPr lang="en-US"/>
          </a:p>
        </p:txBody>
      </p:sp>
      <p:sp>
        <p:nvSpPr>
          <p:cNvPr id="69634"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E8AB8-1A0D-4E66-A322-7B049B1BB466}" type="slidenum">
              <a:rPr lang="en-US"/>
              <a:pPr/>
              <a:t>52</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6831E-5F89-46E9-9ACB-1737364B2C3B}" type="slidenum">
              <a:rPr lang="en-US"/>
              <a:pPr/>
              <a:t>53</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1EA09-EEA0-42F5-9249-AD5F777335C0}" type="slidenum">
              <a:rPr lang="en-US"/>
              <a:pPr/>
              <a:t>54</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0A2E5D-F782-48FE-8B8A-D0FB7430761C}" type="slidenum">
              <a:rPr lang="en-US"/>
              <a:pPr/>
              <a:t>55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p:txBody>
          <a:bodyPr/>
          <a:lstStyle/>
          <a:p>
            <a:pPr eaLnBrk="1" hangingPunct="1">
              <a:defRPr/>
            </a:pPr>
            <a:endParaRPr lang="en-GB">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9507" name="Rectangle 3"/>
          <p:cNvSpPr>
            <a:spLocks noGrp="1" noChangeArrowheads="1"/>
          </p:cNvSpPr>
          <p:nvPr>
            <p:ph type="body" idx="1"/>
          </p:nvPr>
        </p:nvSpPr>
        <p:spPr/>
        <p:txBody>
          <a:bodyPr/>
          <a:lstStyle/>
          <a:p>
            <a:pPr eaLnBrk="1" hangingPunct="1">
              <a:defRPr/>
            </a:pPr>
            <a:endParaRPr lang="en-GB">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p:txBody>
          <a:bodyPr/>
          <a:lstStyle/>
          <a:p>
            <a:pPr eaLnBrk="1" hangingPunct="1">
              <a:defRPr/>
            </a:pPr>
            <a:endParaRPr lang="en-GB">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1379" name="Rectangle 3"/>
          <p:cNvSpPr>
            <a:spLocks noGrp="1" noChangeArrowheads="1"/>
          </p:cNvSpPr>
          <p:nvPr>
            <p:ph type="body" idx="1"/>
          </p:nvPr>
        </p:nvSpPr>
        <p:spPr/>
        <p:txBody>
          <a:bodyPr/>
          <a:lstStyle/>
          <a:p>
            <a:pPr eaLnBrk="1" hangingPunct="1">
              <a:defRPr/>
            </a:pPr>
            <a:endParaRPr lang="nl-NL">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A2B70-EEAF-4BB0-B8A9-6A60BF17B433}" type="slidenum">
              <a:rPr lang="en-US"/>
              <a:pPr/>
              <a:t>45</a:t>
            </a:fld>
            <a:endParaRPr lang="en-US"/>
          </a:p>
        </p:txBody>
      </p:sp>
      <p:sp>
        <p:nvSpPr>
          <p:cNvPr id="43010"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D169C-F0BC-4CA9-9081-842EEB396E89}" type="slidenum">
              <a:rPr lang="en-US"/>
              <a:pPr/>
              <a:t>46</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B74EF-5C26-46FF-B46A-C7DABABC4729}" type="slidenum">
              <a:rPr lang="en-US"/>
              <a:pPr/>
              <a:t>47</a:t>
            </a:fld>
            <a:endParaRPr lang="en-US"/>
          </a:p>
        </p:txBody>
      </p:sp>
      <p:sp>
        <p:nvSpPr>
          <p:cNvPr id="49154"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63B783-E9C9-4F3F-8AEE-1103BA07D880}" type="slidenum">
              <a:rPr lang="en-US"/>
              <a:pPr/>
              <a:t>48</a:t>
            </a:fld>
            <a:endParaRPr lang="en-US"/>
          </a:p>
        </p:txBody>
      </p:sp>
      <p:sp>
        <p:nvSpPr>
          <p:cNvPr id="51202" name="Rectangle 2"/>
          <p:cNvSpPr>
            <a:spLocks noGrp="1" noRot="1" noChangeAspect="1" noChangeArrowheads="1" noTextEdit="1"/>
          </p:cNvSpPr>
          <p:nvPr>
            <p:ph type="sldImg"/>
          </p:nvPr>
        </p:nvSpPr>
        <p:spPr bwMode="auto">
          <a:xfrm>
            <a:off x="2365375" y="400050"/>
            <a:ext cx="2838450" cy="200025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1009227" y="2533650"/>
            <a:ext cx="5550747" cy="2400300"/>
          </a:xfrm>
          <a:prstGeom prst="rect">
            <a:avLst/>
          </a:prstGeom>
          <a:solidFill>
            <a:srgbClr val="FFFFFF"/>
          </a:solidFill>
          <a:ln>
            <a:solidFill>
              <a:srgbClr val="000000"/>
            </a:solidFill>
            <a:miter lim="800000"/>
            <a:headEnd/>
            <a:tailEnd/>
          </a:ln>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321" y="982750"/>
            <a:ext cx="6434559" cy="1817949"/>
          </a:xfrm>
          <a:prstGeom prst="rect">
            <a:avLst/>
          </a:prstGeom>
        </p:spPr>
        <p:txBody>
          <a:bodyPr lIns="73728" tIns="36864" rIns="73728" bIns="36864"/>
          <a:lstStyle/>
          <a:p>
            <a:r>
              <a:rPr lang="en-US" dirty="0"/>
              <a:t>Click to edit Master title style</a:t>
            </a:r>
          </a:p>
        </p:txBody>
      </p:sp>
      <p:sp>
        <p:nvSpPr>
          <p:cNvPr id="3" name="Subtitle 2"/>
          <p:cNvSpPr>
            <a:spLocks noGrp="1"/>
          </p:cNvSpPr>
          <p:nvPr>
            <p:ph type="subTitle" idx="1"/>
          </p:nvPr>
        </p:nvSpPr>
        <p:spPr>
          <a:xfrm>
            <a:off x="1135565" y="3022948"/>
            <a:ext cx="5298071" cy="1363017"/>
          </a:xfrm>
          <a:prstGeom prst="rect">
            <a:avLst/>
          </a:prstGeom>
        </p:spPr>
        <p:txBody>
          <a:bodyPr lIns="73728" tIns="36864" rIns="73728" bIns="36864"/>
          <a:lstStyle>
            <a:lvl1pPr marL="0" indent="0" algn="ctr">
              <a:buNone/>
              <a:defRPr/>
            </a:lvl1pPr>
            <a:lvl2pPr marL="259191" indent="0" algn="ctr">
              <a:buNone/>
              <a:defRPr/>
            </a:lvl2pPr>
            <a:lvl3pPr marL="518382" indent="0" algn="ctr">
              <a:buNone/>
              <a:defRPr/>
            </a:lvl3pPr>
            <a:lvl4pPr marL="777573" indent="0" algn="ctr">
              <a:buNone/>
              <a:defRPr/>
            </a:lvl4pPr>
            <a:lvl5pPr marL="1036764" indent="0" algn="ctr">
              <a:buNone/>
              <a:defRPr/>
            </a:lvl5pPr>
            <a:lvl6pPr marL="1295956" indent="0" algn="ctr">
              <a:buNone/>
              <a:defRPr/>
            </a:lvl6pPr>
            <a:lvl7pPr marL="1555146" indent="0" algn="ctr">
              <a:buNone/>
              <a:defRPr/>
            </a:lvl7pPr>
            <a:lvl8pPr marL="1814337" indent="0" algn="ctr">
              <a:buNone/>
              <a:defRPr/>
            </a:lvl8pPr>
            <a:lvl9pPr marL="2073529" indent="0" algn="ctr">
              <a:buNone/>
              <a:defRPr/>
            </a:lvl9pPr>
          </a:lstStyle>
          <a:p>
            <a:r>
              <a:rPr lang="en-US" dirty="0"/>
              <a:t>Click to edit Master subtitle style</a:t>
            </a:r>
          </a:p>
        </p:txBody>
      </p:sp>
    </p:spTree>
    <p:extLst>
      <p:ext uri="{BB962C8B-B14F-4D97-AF65-F5344CB8AC3E}">
        <p14:creationId xmlns:p14="http://schemas.microsoft.com/office/powerpoint/2010/main" val="39926368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9837" y="896409"/>
            <a:ext cx="6090840" cy="635904"/>
          </a:xfrm>
          <a:prstGeom prst="rect">
            <a:avLst/>
          </a:prstGeom>
        </p:spPr>
        <p:txBody>
          <a:bodyPr lIns="73728" tIns="36864" rIns="73728" bIns="36864"/>
          <a:lstStyle>
            <a:lvl1pPr>
              <a:defRPr sz="2900"/>
            </a:lvl1pPr>
          </a:lstStyle>
          <a:p>
            <a:r>
              <a:rPr lang="en-US" dirty="0"/>
              <a:t>Click to edit Master title style</a:t>
            </a:r>
          </a:p>
        </p:txBody>
      </p:sp>
      <p:sp>
        <p:nvSpPr>
          <p:cNvPr id="3" name="Content Placeholder 2"/>
          <p:cNvSpPr>
            <a:spLocks noGrp="1"/>
          </p:cNvSpPr>
          <p:nvPr>
            <p:ph sz="half" idx="1"/>
          </p:nvPr>
        </p:nvSpPr>
        <p:spPr>
          <a:xfrm>
            <a:off x="739181" y="1635760"/>
            <a:ext cx="3001069" cy="3122814"/>
          </a:xfrm>
          <a:prstGeom prst="rect">
            <a:avLst/>
          </a:prstGeom>
        </p:spPr>
        <p:txBody>
          <a:bodyPr lIns="73728" tIns="36864" rIns="73728" bIns="36864"/>
          <a:lstStyle>
            <a:lvl1pPr algn="l">
              <a:defRPr sz="1900"/>
            </a:lvl1pPr>
            <a:lvl2pPr algn="l">
              <a:defRPr sz="1600"/>
            </a:lvl2pPr>
            <a:lvl3pPr algn="l">
              <a:defRPr sz="1500"/>
            </a:lvl3pPr>
            <a:lvl4pPr algn="l">
              <a:defRPr sz="1300"/>
            </a:lvl4pPr>
            <a:lvl5pPr algn="l">
              <a:defRPr sz="1100"/>
            </a:lvl5pPr>
            <a:lvl6pPr>
              <a:defRPr sz="1000"/>
            </a:lvl6pPr>
            <a:lvl7pPr>
              <a:defRPr sz="1000"/>
            </a:lvl7pPr>
            <a:lvl8pPr>
              <a:defRPr sz="100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28951" y="1635760"/>
            <a:ext cx="3001069" cy="3122814"/>
          </a:xfrm>
          <a:prstGeom prst="rect">
            <a:avLst/>
          </a:prstGeom>
        </p:spPr>
        <p:txBody>
          <a:bodyPr lIns="73728" tIns="36864" rIns="73728" bIns="36864"/>
          <a:lstStyle>
            <a:lvl1pPr algn="l">
              <a:defRPr sz="1900"/>
            </a:lvl1pPr>
            <a:lvl2pPr algn="l">
              <a:defRPr sz="1600"/>
            </a:lvl2pPr>
            <a:lvl3pPr algn="l">
              <a:defRPr sz="1500"/>
            </a:lvl3pPr>
            <a:lvl4pPr algn="l">
              <a:defRPr sz="1300"/>
            </a:lvl4pPr>
            <a:lvl5pPr algn="l">
              <a:defRPr sz="1100"/>
            </a:lvl5pPr>
            <a:lvl6pPr>
              <a:defRPr sz="1000"/>
            </a:lvl6pPr>
            <a:lvl7pPr>
              <a:defRPr sz="1000"/>
            </a:lvl7pPr>
            <a:lvl8pPr>
              <a:defRPr sz="100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1314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datum 2"/>
          <p:cNvSpPr>
            <a:spLocks noGrp="1"/>
          </p:cNvSpPr>
          <p:nvPr>
            <p:ph type="dt" sz="half" idx="10"/>
          </p:nvPr>
        </p:nvSpPr>
        <p:spPr>
          <a:xfrm>
            <a:off x="378460" y="4943830"/>
            <a:ext cx="1766147" cy="283986"/>
          </a:xfrm>
          <a:prstGeom prst="rect">
            <a:avLst/>
          </a:prstGeom>
        </p:spPr>
        <p:txBody>
          <a:bodyPr lIns="73728" tIns="36864" rIns="73728" bIns="36864"/>
          <a:lstStyle/>
          <a:p>
            <a:fld id="{3F174943-8805-4876-A91A-8DB49698CD94}" type="datetime1">
              <a:rPr lang="nl-NL" smtClean="0">
                <a:solidFill>
                  <a:prstClr val="black">
                    <a:tint val="75000"/>
                  </a:prstClr>
                </a:solidFill>
              </a:rPr>
              <a:pPr/>
              <a:t>02-02-2024</a:t>
            </a:fld>
            <a:endParaRPr lang="nl-NL">
              <a:solidFill>
                <a:prstClr val="black">
                  <a:tint val="75000"/>
                </a:prstClr>
              </a:solidFill>
            </a:endParaRPr>
          </a:p>
        </p:txBody>
      </p:sp>
      <p:sp>
        <p:nvSpPr>
          <p:cNvPr id="4" name="Tijdelijke aanduiding voor voettekst 3"/>
          <p:cNvSpPr>
            <a:spLocks noGrp="1"/>
          </p:cNvSpPr>
          <p:nvPr>
            <p:ph type="ftr" sz="quarter" idx="11"/>
          </p:nvPr>
        </p:nvSpPr>
        <p:spPr>
          <a:xfrm>
            <a:off x="2586144" y="4943830"/>
            <a:ext cx="2396913" cy="283986"/>
          </a:xfrm>
          <a:prstGeom prst="rect">
            <a:avLst/>
          </a:prstGeom>
        </p:spPr>
        <p:txBody>
          <a:bodyPr lIns="73728" tIns="36864" rIns="73728" bIns="36864"/>
          <a:lstStyle/>
          <a:p>
            <a:r>
              <a:rPr lang="da-DK">
                <a:solidFill>
                  <a:prstClr val="black">
                    <a:tint val="75000"/>
                  </a:prstClr>
                </a:solidFill>
              </a:rPr>
              <a:t>HACCP voor leidinggevende</a:t>
            </a:r>
            <a:endParaRPr lang="nl-NL">
              <a:solidFill>
                <a:prstClr val="black">
                  <a:tint val="75000"/>
                </a:prstClr>
              </a:solidFill>
            </a:endParaRPr>
          </a:p>
        </p:txBody>
      </p:sp>
      <p:sp>
        <p:nvSpPr>
          <p:cNvPr id="5" name="Tijdelijke aanduiding voor dianummer 4"/>
          <p:cNvSpPr>
            <a:spLocks noGrp="1"/>
          </p:cNvSpPr>
          <p:nvPr>
            <p:ph type="sldNum" sz="quarter" idx="12"/>
          </p:nvPr>
        </p:nvSpPr>
        <p:spPr>
          <a:xfrm>
            <a:off x="5424593" y="4943830"/>
            <a:ext cx="1766147" cy="283986"/>
          </a:xfrm>
          <a:prstGeom prst="rect">
            <a:avLst/>
          </a:prstGeom>
        </p:spPr>
        <p:txBody>
          <a:bodyPr lIns="73728" tIns="36864" rIns="73728" bIns="36864"/>
          <a:lstStyle/>
          <a:p>
            <a:fld id="{405ED0BB-3F79-4572-B3F0-5E0CED59B5C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05938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6" r:id="rId4"/>
    <p:sldLayoutId id="2147483667"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02-02-2024</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nl.wikipedia.org/wiki/Rembrandt_van_Rij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200" y="457200"/>
            <a:ext cx="1414473" cy="303018"/>
          </a:xfrm>
          <a:prstGeom prst="rect">
            <a:avLst/>
          </a:prstGeom>
        </p:spPr>
        <p:txBody>
          <a:bodyPr wrap="square" lIns="0" tIns="0" rIns="0" bIns="0" rtlCol="0">
            <a:noAutofit/>
          </a:bodyPr>
          <a:lstStyle/>
          <a:p>
            <a:pPr marL="12700">
              <a:lnSpc>
                <a:spcPts val="1820"/>
              </a:lnSpc>
              <a:spcBef>
                <a:spcPts val="91"/>
              </a:spcBef>
            </a:pPr>
            <a:r>
              <a:rPr sz="2250" b="1" spc="-44" baseline="2892">
                <a:solidFill>
                  <a:srgbClr val="00B3A9"/>
                </a:solidFill>
                <a:latin typeface="Lucida Sans Unicode"/>
                <a:cs typeface="Lucida Sans Unicode"/>
              </a:rPr>
              <a:t>va</a:t>
            </a:r>
            <a:r>
              <a:rPr sz="2250" b="1" spc="0" baseline="2892">
                <a:solidFill>
                  <a:srgbClr val="00B3A9"/>
                </a:solidFill>
                <a:latin typeface="Lucida Sans Unicode"/>
                <a:cs typeface="Lucida Sans Unicode"/>
              </a:rPr>
              <a:t>n</a:t>
            </a:r>
            <a:r>
              <a:rPr sz="2250" b="1" spc="117" baseline="2892">
                <a:solidFill>
                  <a:srgbClr val="00B3A9"/>
                </a:solidFill>
                <a:latin typeface="Lucida Sans Unicode"/>
                <a:cs typeface="Lucida Sans Unicode"/>
              </a:rPr>
              <a:t> </a:t>
            </a:r>
            <a:r>
              <a:rPr sz="2250" b="1" spc="-44" baseline="2892">
                <a:solidFill>
                  <a:srgbClr val="00B3A9"/>
                </a:solidFill>
                <a:latin typeface="Lucida Sans Unicode"/>
                <a:cs typeface="Lucida Sans Unicode"/>
              </a:rPr>
              <a:t>Kemenade</a:t>
            </a:r>
            <a:endParaRPr sz="1500">
              <a:latin typeface="Lucida Sans Unicode"/>
              <a:cs typeface="Lucida Sans Unicode"/>
            </a:endParaRPr>
          </a:p>
          <a:p>
            <a:pPr marL="411833" marR="26718">
              <a:lnSpc>
                <a:spcPts val="565"/>
              </a:lnSpc>
            </a:pPr>
            <a:r>
              <a:rPr sz="975" i="1" spc="0" baseline="6674" dirty="0">
                <a:solidFill>
                  <a:srgbClr val="00B3A9"/>
                </a:solidFill>
                <a:latin typeface="Lucida Sans Unicode"/>
                <a:cs typeface="Lucida Sans Unicode"/>
              </a:rPr>
              <a:t>Audit</a:t>
            </a:r>
            <a:r>
              <a:rPr sz="975" i="1" spc="-51" baseline="6674" dirty="0">
                <a:solidFill>
                  <a:srgbClr val="00B3A9"/>
                </a:solidFill>
                <a:latin typeface="Lucida Sans Unicode"/>
                <a:cs typeface="Lucida Sans Unicode"/>
              </a:rPr>
              <a:t> </a:t>
            </a:r>
            <a:r>
              <a:rPr sz="975" i="1" spc="0" baseline="6674">
                <a:solidFill>
                  <a:srgbClr val="00B3A9"/>
                </a:solidFill>
                <a:latin typeface="Lucida Sans Unicode"/>
                <a:cs typeface="Lucida Sans Unicode"/>
              </a:rPr>
              <a:t>Coaching</a:t>
            </a:r>
            <a:r>
              <a:rPr sz="975" i="1" spc="1" baseline="6674">
                <a:solidFill>
                  <a:srgbClr val="00B3A9"/>
                </a:solidFill>
                <a:latin typeface="Lucida Sans Unicode"/>
                <a:cs typeface="Lucida Sans Unicode"/>
              </a:rPr>
              <a:t> </a:t>
            </a:r>
            <a:r>
              <a:rPr sz="975" i="1" spc="0" baseline="6674">
                <a:solidFill>
                  <a:srgbClr val="00B3A9"/>
                </a:solidFill>
                <a:latin typeface="Lucida Sans Unicode"/>
                <a:cs typeface="Lucida Sans Unicode"/>
              </a:rPr>
              <a:t>Training</a:t>
            </a:r>
            <a:r>
              <a:rPr lang="nl-NL" sz="975" i="1" spc="0" baseline="6674" dirty="0">
                <a:solidFill>
                  <a:srgbClr val="00B3A9"/>
                </a:solidFill>
                <a:latin typeface="Lucida Sans Unicode"/>
                <a:cs typeface="Lucida Sans Unicode"/>
              </a:rPr>
              <a:t> </a:t>
            </a:r>
            <a:endParaRPr sz="650">
              <a:latin typeface="Lucida Sans Unicode"/>
              <a:cs typeface="Lucida Sans Unicode"/>
            </a:endParaRPr>
          </a:p>
        </p:txBody>
      </p:sp>
      <p:sp>
        <p:nvSpPr>
          <p:cNvPr id="3" name="Rechthoek 2"/>
          <p:cNvSpPr/>
          <p:nvPr/>
        </p:nvSpPr>
        <p:spPr>
          <a:xfrm>
            <a:off x="1879600" y="3733800"/>
            <a:ext cx="3784600" cy="646331"/>
          </a:xfrm>
          <a:prstGeom prst="rect">
            <a:avLst/>
          </a:prstGeom>
        </p:spPr>
        <p:txBody>
          <a:bodyPr>
            <a:spAutoFit/>
          </a:bodyPr>
          <a:lstStyle/>
          <a:p>
            <a:pPr algn="ctr" defTabSz="737281">
              <a:spcBef>
                <a:spcPct val="20000"/>
              </a:spcBef>
              <a:defRPr/>
            </a:pPr>
            <a:r>
              <a:rPr lang="nl-NL" b="1" dirty="0">
                <a:solidFill>
                  <a:schemeClr val="bg2">
                    <a:lumMod val="10000"/>
                  </a:schemeClr>
                </a:solidFill>
              </a:rPr>
              <a:t>Marleen de Bruin en Everard van Kemenade</a:t>
            </a:r>
          </a:p>
        </p:txBody>
      </p:sp>
      <p:sp>
        <p:nvSpPr>
          <p:cNvPr id="4" name="Ondertitel 2"/>
          <p:cNvSpPr txBox="1">
            <a:spLocks/>
          </p:cNvSpPr>
          <p:nvPr/>
        </p:nvSpPr>
        <p:spPr>
          <a:xfrm>
            <a:off x="1182669" y="2500311"/>
            <a:ext cx="5298440" cy="611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NL" sz="3200" b="1" i="1" u="none" strike="noStrike" kern="1200" cap="none" spc="0" normalizeH="0" baseline="0" noProof="0" dirty="0">
              <a:ln>
                <a:noFill/>
              </a:ln>
              <a:solidFill>
                <a:srgbClr val="00A7A2"/>
              </a:solidFill>
              <a:effectLst/>
              <a:uLnTx/>
              <a:uFillTx/>
              <a:latin typeface="+mn-lt"/>
              <a:ea typeface="+mn-ea"/>
              <a:cs typeface="+mn-cs"/>
            </a:endParaRPr>
          </a:p>
        </p:txBody>
      </p:sp>
      <p:sp>
        <p:nvSpPr>
          <p:cNvPr id="5" name="Titel 1"/>
          <p:cNvSpPr txBox="1">
            <a:spLocks/>
          </p:cNvSpPr>
          <p:nvPr/>
        </p:nvSpPr>
        <p:spPr>
          <a:xfrm>
            <a:off x="584200" y="1219200"/>
            <a:ext cx="6433820" cy="114335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AUDITING</a:t>
            </a:r>
          </a:p>
        </p:txBody>
      </p:sp>
      <p:sp>
        <p:nvSpPr>
          <p:cNvPr id="6" name="Tijdelijke aanduiding voor voettekst 2"/>
          <p:cNvSpPr txBox="1">
            <a:spLocks/>
          </p:cNvSpPr>
          <p:nvPr/>
        </p:nvSpPr>
        <p:spPr>
          <a:xfrm>
            <a:off x="812800" y="4787107"/>
            <a:ext cx="5943600" cy="53340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dirty="0">
              <a:solidFill>
                <a:prstClr val="black">
                  <a:tint val="75000"/>
                </a:prst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BC7B-B4C1-673D-5BA3-389C615257B8}"/>
              </a:ext>
            </a:extLst>
          </p:cNvPr>
          <p:cNvSpPr>
            <a:spLocks noGrp="1"/>
          </p:cNvSpPr>
          <p:nvPr>
            <p:ph type="title"/>
          </p:nvPr>
        </p:nvSpPr>
        <p:spPr/>
        <p:txBody>
          <a:bodyPr/>
          <a:lstStyle/>
          <a:p>
            <a:r>
              <a:rPr lang="en-NL" dirty="0">
                <a:solidFill>
                  <a:srgbClr val="0FCBC2"/>
                </a:solidFill>
              </a:rPr>
              <a:t>Not without controversy</a:t>
            </a:r>
          </a:p>
        </p:txBody>
      </p:sp>
      <p:sp>
        <p:nvSpPr>
          <p:cNvPr id="3" name="Content Placeholder 2">
            <a:extLst>
              <a:ext uri="{FF2B5EF4-FFF2-40B4-BE49-F238E27FC236}">
                <a16:creationId xmlns:a16="http://schemas.microsoft.com/office/drawing/2014/main" id="{8C86C8A5-4D52-8EF4-EA30-AE6E3183A3AC}"/>
              </a:ext>
            </a:extLst>
          </p:cNvPr>
          <p:cNvSpPr>
            <a:spLocks noGrp="1"/>
          </p:cNvSpPr>
          <p:nvPr>
            <p:ph idx="1"/>
          </p:nvPr>
        </p:nvSpPr>
        <p:spPr>
          <a:xfrm>
            <a:off x="378460" y="1102607"/>
            <a:ext cx="6812280" cy="3520193"/>
          </a:xfrm>
        </p:spPr>
        <p:txBody>
          <a:bodyPr/>
          <a:lstStyle/>
          <a:p>
            <a:pPr marL="0" indent="0">
              <a:buNone/>
            </a:pPr>
            <a:r>
              <a:rPr lang="en-GB" sz="2800" b="0" i="0" u="none" strike="noStrike" dirty="0">
                <a:effectLst/>
                <a:latin typeface="Georgia" panose="02040502050405020303" pitchFamily="18" charset="0"/>
              </a:rPr>
              <a:t>The ‘Parental Advisory Explicit Content’ logo can be shown on an audio CD if there is ‘strong language or depictions of violence, sex, or substance abuse to such an extent as to merit parental notification’ on the disc.</a:t>
            </a:r>
          </a:p>
          <a:p>
            <a:pPr marL="0" indent="0">
              <a:buNone/>
            </a:pPr>
            <a:r>
              <a:rPr lang="en-GB" sz="2800" dirty="0">
                <a:latin typeface="Georgia" panose="02040502050405020303" pitchFamily="18" charset="0"/>
              </a:rPr>
              <a:t>Originally: banned from sale</a:t>
            </a:r>
          </a:p>
          <a:p>
            <a:pPr marL="0" indent="0">
              <a:buNone/>
            </a:pPr>
            <a:endParaRPr lang="en-GB" sz="2800" dirty="0">
              <a:latin typeface="Georgia" panose="02040502050405020303" pitchFamily="18" charset="0"/>
            </a:endParaRPr>
          </a:p>
          <a:p>
            <a:pPr marL="0" indent="0">
              <a:buNone/>
            </a:pPr>
            <a:r>
              <a:rPr lang="en-GB" sz="1600" b="0" i="0" u="none" strike="noStrike" dirty="0">
                <a:effectLst/>
                <a:latin typeface="Georgia" panose="02040502050405020303" pitchFamily="18" charset="0"/>
              </a:rPr>
              <a:t>Wal-Mart in America sells only the ‘clean’ versions of albums.</a:t>
            </a:r>
            <a:endParaRPr lang="en-NL" sz="2800" dirty="0"/>
          </a:p>
        </p:txBody>
      </p:sp>
    </p:spTree>
    <p:extLst>
      <p:ext uri="{BB962C8B-B14F-4D97-AF65-F5344CB8AC3E}">
        <p14:creationId xmlns:p14="http://schemas.microsoft.com/office/powerpoint/2010/main" val="264515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30F5-50F8-24E8-00D2-D3C16023D50E}"/>
              </a:ext>
            </a:extLst>
          </p:cNvPr>
          <p:cNvSpPr>
            <a:spLocks noGrp="1"/>
          </p:cNvSpPr>
          <p:nvPr>
            <p:ph type="title"/>
          </p:nvPr>
        </p:nvSpPr>
        <p:spPr/>
        <p:txBody>
          <a:bodyPr/>
          <a:lstStyle/>
          <a:p>
            <a:r>
              <a:rPr lang="en-NL"/>
              <a:t>Zappa: “Censorship”</a:t>
            </a:r>
          </a:p>
        </p:txBody>
      </p:sp>
      <p:sp>
        <p:nvSpPr>
          <p:cNvPr id="4" name="TextBox 3">
            <a:extLst>
              <a:ext uri="{FF2B5EF4-FFF2-40B4-BE49-F238E27FC236}">
                <a16:creationId xmlns:a16="http://schemas.microsoft.com/office/drawing/2014/main" id="{5DB55569-EDCF-3AC4-79DC-500B98A07946}"/>
              </a:ext>
            </a:extLst>
          </p:cNvPr>
          <p:cNvSpPr txBox="1"/>
          <p:nvPr/>
        </p:nvSpPr>
        <p:spPr>
          <a:xfrm>
            <a:off x="4241800" y="1981200"/>
            <a:ext cx="3205301" cy="1569660"/>
          </a:xfrm>
          <a:prstGeom prst="rect">
            <a:avLst/>
          </a:prstGeom>
          <a:noFill/>
        </p:spPr>
        <p:txBody>
          <a:bodyPr wrap="none" rtlCol="0">
            <a:spAutoFit/>
          </a:bodyPr>
          <a:lstStyle/>
          <a:p>
            <a:r>
              <a:rPr lang="en-GB" sz="1200" dirty="0">
                <a:solidFill>
                  <a:srgbClr val="0A0A0A"/>
                </a:solidFill>
                <a:latin typeface="Inter"/>
              </a:rPr>
              <a:t>T</a:t>
            </a:r>
            <a:r>
              <a:rPr lang="en-GB" sz="1200" b="0" i="0" u="none" strike="noStrike" dirty="0">
                <a:solidFill>
                  <a:srgbClr val="0A0A0A"/>
                </a:solidFill>
                <a:effectLst/>
                <a:latin typeface="Inter"/>
              </a:rPr>
              <a:t>he committee is an “ill-conceived piece of </a:t>
            </a:r>
          </a:p>
          <a:p>
            <a:r>
              <a:rPr lang="en-GB" sz="1200" b="0" i="0" u="none" strike="noStrike" dirty="0">
                <a:solidFill>
                  <a:srgbClr val="0A0A0A"/>
                </a:solidFill>
                <a:effectLst/>
                <a:latin typeface="Inter"/>
              </a:rPr>
              <a:t>nonsense which fails to deliver any real benefits </a:t>
            </a:r>
          </a:p>
          <a:p>
            <a:r>
              <a:rPr lang="en-GB" sz="1200" b="0" i="0" u="none" strike="noStrike" dirty="0">
                <a:solidFill>
                  <a:srgbClr val="0A0A0A"/>
                </a:solidFill>
                <a:effectLst/>
                <a:latin typeface="Inter"/>
              </a:rPr>
              <a:t>to children, infringes the civil liberties of </a:t>
            </a:r>
          </a:p>
          <a:p>
            <a:r>
              <a:rPr lang="en-GB" sz="1200" b="0" i="0" u="none" strike="noStrike" dirty="0">
                <a:solidFill>
                  <a:srgbClr val="0A0A0A"/>
                </a:solidFill>
                <a:effectLst/>
                <a:latin typeface="Inter"/>
              </a:rPr>
              <a:t>people who are not children, </a:t>
            </a:r>
          </a:p>
          <a:p>
            <a:r>
              <a:rPr lang="en-GB" sz="1200" b="0" i="0" u="none" strike="noStrike" dirty="0">
                <a:solidFill>
                  <a:srgbClr val="0A0A0A"/>
                </a:solidFill>
                <a:effectLst/>
                <a:latin typeface="Inter"/>
              </a:rPr>
              <a:t>and promises to keep the courts busy for years </a:t>
            </a:r>
          </a:p>
          <a:p>
            <a:r>
              <a:rPr lang="en-GB" sz="1200" b="0" i="0" u="none" strike="noStrike" dirty="0">
                <a:solidFill>
                  <a:srgbClr val="0A0A0A"/>
                </a:solidFill>
                <a:effectLst/>
                <a:latin typeface="Inter"/>
              </a:rPr>
              <a:t>dealing with the interpretational and </a:t>
            </a:r>
          </a:p>
          <a:p>
            <a:r>
              <a:rPr lang="en-GB" sz="1200" b="0" i="0" u="none" strike="noStrike" dirty="0" err="1">
                <a:solidFill>
                  <a:srgbClr val="0A0A0A"/>
                </a:solidFill>
                <a:effectLst/>
                <a:latin typeface="Inter"/>
              </a:rPr>
              <a:t>enforcemental</a:t>
            </a:r>
            <a:r>
              <a:rPr lang="en-GB" sz="1200" b="0" i="0" u="none" strike="noStrike" dirty="0">
                <a:solidFill>
                  <a:srgbClr val="0A0A0A"/>
                </a:solidFill>
                <a:effectLst/>
                <a:latin typeface="Inter"/>
              </a:rPr>
              <a:t> problems inherent </a:t>
            </a:r>
          </a:p>
          <a:p>
            <a:r>
              <a:rPr lang="en-GB" sz="1200" b="0" i="0" u="none" strike="noStrike" dirty="0">
                <a:solidFill>
                  <a:srgbClr val="0A0A0A"/>
                </a:solidFill>
                <a:effectLst/>
                <a:latin typeface="Inter"/>
              </a:rPr>
              <a:t>in the proposal’s design.”</a:t>
            </a:r>
            <a:endParaRPr lang="en-NL" sz="1200" dirty="0"/>
          </a:p>
        </p:txBody>
      </p:sp>
      <p:pic>
        <p:nvPicPr>
          <p:cNvPr id="2052" name="Picture 4">
            <a:extLst>
              <a:ext uri="{FF2B5EF4-FFF2-40B4-BE49-F238E27FC236}">
                <a16:creationId xmlns:a16="http://schemas.microsoft.com/office/drawing/2014/main" id="{E228D048-CE24-DE2E-50F7-8B311A42C8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400" y="1989364"/>
            <a:ext cx="3457223" cy="194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736600" y="457200"/>
            <a:ext cx="6090840" cy="55686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nl-NL" sz="4200" dirty="0" err="1">
                <a:solidFill>
                  <a:srgbClr val="008080"/>
                </a:solidFill>
                <a:latin typeface="Gill Sans" charset="0"/>
                <a:ea typeface="ヒラギノ角ゴ ProN W3" charset="0"/>
                <a:cs typeface="ヒラギノ角ゴ ProN W3" charset="0"/>
              </a:rPr>
              <a:t>Principles</a:t>
            </a:r>
            <a:r>
              <a:rPr lang="nl-NL" sz="4200" dirty="0">
                <a:solidFill>
                  <a:srgbClr val="008080"/>
                </a:solidFill>
                <a:latin typeface="Gill Sans" charset="0"/>
                <a:ea typeface="ヒラギノ角ゴ ProN W3" charset="0"/>
                <a:cs typeface="ヒラギノ角ゴ ProN W3" charset="0"/>
              </a:rPr>
              <a:t> of </a:t>
            </a:r>
            <a:r>
              <a:rPr lang="nl-NL" sz="4200" dirty="0" err="1">
                <a:solidFill>
                  <a:srgbClr val="008080"/>
                </a:solidFill>
                <a:latin typeface="Gill Sans" charset="0"/>
                <a:ea typeface="ヒラギノ角ゴ ProN W3" charset="0"/>
                <a:cs typeface="ヒラギノ角ゴ ProN W3" charset="0"/>
              </a:rPr>
              <a:t>auditing</a:t>
            </a:r>
            <a:endParaRPr lang="nl-NL" sz="4200" dirty="0">
              <a:solidFill>
                <a:srgbClr val="008080"/>
              </a:solidFill>
              <a:latin typeface="Gill Sans" charset="0"/>
              <a:ea typeface="ヒラギノ角ゴ ProN W3" charset="0"/>
              <a:cs typeface="ヒラギノ角ゴ ProN W3" charset="0"/>
            </a:endParaRPr>
          </a:p>
        </p:txBody>
      </p:sp>
      <p:sp>
        <p:nvSpPr>
          <p:cNvPr id="4098" name="Rectangle 3"/>
          <p:cNvSpPr>
            <a:spLocks noGrp="1" noChangeArrowheads="1"/>
          </p:cNvSpPr>
          <p:nvPr>
            <p:ph type="body" idx="1"/>
          </p:nvPr>
        </p:nvSpPr>
        <p:spPr>
          <a:xfrm>
            <a:off x="736600" y="1447800"/>
            <a:ext cx="6090840" cy="618595"/>
          </a:xfrm>
        </p:spPr>
        <p:txBody>
          <a:bodyPr/>
          <a:lstStyle/>
          <a:p>
            <a:endParaRPr lang="nl-NL" sz="1700" b="1" dirty="0">
              <a:solidFill>
                <a:srgbClr val="008080"/>
              </a:solidFill>
              <a:latin typeface="Gill Sans" charset="0"/>
              <a:ea typeface="ヒラギノ角ゴ ProN W3" charset="0"/>
              <a:cs typeface="ヒラギノ角ゴ ProN W3" charset="0"/>
            </a:endParaRPr>
          </a:p>
          <a:p>
            <a:pPr>
              <a:buFontTx/>
              <a:buNone/>
            </a:pPr>
            <a:r>
              <a:rPr lang="nl-NL" sz="1700" dirty="0">
                <a:solidFill>
                  <a:srgbClr val="008080"/>
                </a:solidFill>
                <a:latin typeface="Gill Sans" charset="0"/>
                <a:ea typeface="ヒラギノ角ゴ ProN W3" charset="0"/>
                <a:cs typeface="ヒラギノ角ゴ ProN W3" charset="0"/>
              </a:rPr>
              <a:t>a)  </a:t>
            </a:r>
            <a:r>
              <a:rPr lang="nl-NL" sz="1700" b="1" dirty="0" err="1">
                <a:solidFill>
                  <a:srgbClr val="008080"/>
                </a:solidFill>
                <a:latin typeface="Gill Sans" charset="0"/>
                <a:ea typeface="ヒラギノ角ゴ ProN W3" charset="0"/>
                <a:cs typeface="ヒラギノ角ゴ ProN W3" charset="0"/>
              </a:rPr>
              <a:t>Ethical</a:t>
            </a:r>
            <a:r>
              <a:rPr lang="nl-NL" sz="1700" b="1" dirty="0">
                <a:solidFill>
                  <a:srgbClr val="008080"/>
                </a:solidFill>
                <a:latin typeface="Gill Sans" charset="0"/>
                <a:ea typeface="ヒラギノ角ゴ ProN W3" charset="0"/>
                <a:cs typeface="ヒラギノ角ゴ ProN W3" charset="0"/>
              </a:rPr>
              <a:t> </a:t>
            </a:r>
            <a:r>
              <a:rPr lang="nl-NL" sz="1700" b="1" dirty="0" err="1">
                <a:solidFill>
                  <a:srgbClr val="008080"/>
                </a:solidFill>
                <a:latin typeface="Gill Sans" charset="0"/>
                <a:ea typeface="ヒラギノ角ゴ ProN W3" charset="0"/>
                <a:cs typeface="ヒラギノ角ゴ ProN W3" charset="0"/>
              </a:rPr>
              <a:t>conduct</a:t>
            </a:r>
            <a:r>
              <a:rPr lang="nl-NL" sz="1700" b="1" dirty="0">
                <a:solidFill>
                  <a:srgbClr val="008080"/>
                </a:solidFill>
                <a:latin typeface="Gill Sans" charset="0"/>
                <a:ea typeface="ヒラギノ角ゴ ProN W3" charset="0"/>
                <a:cs typeface="ヒラギノ角ゴ ProN W3" charset="0"/>
              </a:rPr>
              <a:t>: </a:t>
            </a:r>
            <a:r>
              <a:rPr lang="nl-NL" sz="1700" i="1" dirty="0">
                <a:solidFill>
                  <a:srgbClr val="008080"/>
                </a:solidFill>
                <a:latin typeface="Gill Sans" charset="0"/>
                <a:ea typeface="ヒラギノ角ゴ ProN W3" charset="0"/>
                <a:cs typeface="ヒラギノ角ゴ ProN W3" charset="0"/>
              </a:rPr>
              <a:t>the foundation of </a:t>
            </a:r>
            <a:r>
              <a:rPr lang="nl-NL" sz="1700" i="1" dirty="0" err="1">
                <a:solidFill>
                  <a:srgbClr val="008080"/>
                </a:solidFill>
                <a:latin typeface="Gill Sans" charset="0"/>
                <a:ea typeface="ヒラギノ角ゴ ProN W3" charset="0"/>
                <a:cs typeface="ヒラギノ角ゴ ProN W3" charset="0"/>
              </a:rPr>
              <a:t>professionalism</a:t>
            </a:r>
            <a:endParaRPr lang="nl-NL" sz="1700" i="1" dirty="0">
              <a:solidFill>
                <a:srgbClr val="008080"/>
              </a:solidFill>
              <a:latin typeface="Gill Sans" charset="0"/>
              <a:ea typeface="ヒラギノ角ゴ ProN W3" charset="0"/>
              <a:cs typeface="ヒラギノ角ゴ ProN W3" charset="0"/>
            </a:endParaRPr>
          </a:p>
          <a:p>
            <a:pPr>
              <a:buFontTx/>
              <a:buNone/>
            </a:pPr>
            <a:r>
              <a:rPr lang="nl-NL" sz="1700" dirty="0">
                <a:solidFill>
                  <a:srgbClr val="008080"/>
                </a:solidFill>
                <a:latin typeface="Gill Sans" charset="0"/>
                <a:ea typeface="ヒラギノ角ゴ ProN W3" charset="0"/>
                <a:cs typeface="ヒラギノ角ゴ ProN W3" charset="0"/>
              </a:rPr>
              <a:t>b)  </a:t>
            </a:r>
            <a:r>
              <a:rPr lang="nl-NL" sz="1700" b="1" dirty="0">
                <a:solidFill>
                  <a:srgbClr val="008080"/>
                </a:solidFill>
                <a:latin typeface="Gill Sans" charset="0"/>
                <a:ea typeface="ヒラギノ角ゴ ProN W3" charset="0"/>
                <a:cs typeface="ヒラギノ角ゴ ProN W3" charset="0"/>
              </a:rPr>
              <a:t>Fair </a:t>
            </a:r>
            <a:r>
              <a:rPr lang="nl-NL" sz="1700" b="1" dirty="0" err="1">
                <a:solidFill>
                  <a:srgbClr val="008080"/>
                </a:solidFill>
                <a:latin typeface="Gill Sans" charset="0"/>
                <a:ea typeface="ヒラギノ角ゴ ProN W3" charset="0"/>
                <a:cs typeface="ヒラギノ角ゴ ProN W3" charset="0"/>
              </a:rPr>
              <a:t>presentation</a:t>
            </a:r>
            <a:r>
              <a:rPr lang="nl-NL" sz="1700" b="1" dirty="0">
                <a:solidFill>
                  <a:srgbClr val="008080"/>
                </a:solidFill>
                <a:latin typeface="Gill Sans" charset="0"/>
                <a:ea typeface="ヒラギノ角ゴ ProN W3" charset="0"/>
                <a:cs typeface="ヒラギノ角ゴ ProN W3" charset="0"/>
              </a:rPr>
              <a:t>: </a:t>
            </a:r>
            <a:r>
              <a:rPr lang="nl-NL" sz="1700" i="1" dirty="0">
                <a:solidFill>
                  <a:srgbClr val="008080"/>
                </a:solidFill>
                <a:latin typeface="Gill Sans" charset="0"/>
                <a:ea typeface="ヒラギノ角ゴ ProN W3" charset="0"/>
                <a:cs typeface="ヒラギノ角ゴ ProN W3" charset="0"/>
              </a:rPr>
              <a:t>the </a:t>
            </a:r>
            <a:r>
              <a:rPr lang="nl-NL" sz="1700" i="1" dirty="0" err="1">
                <a:solidFill>
                  <a:srgbClr val="008080"/>
                </a:solidFill>
                <a:latin typeface="Gill Sans" charset="0"/>
                <a:ea typeface="ヒラギノ角ゴ ProN W3" charset="0"/>
                <a:cs typeface="ヒラギノ角ゴ ProN W3" charset="0"/>
              </a:rPr>
              <a:t>obligation</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to</a:t>
            </a:r>
            <a:r>
              <a:rPr lang="nl-NL" sz="1700" i="1" dirty="0">
                <a:solidFill>
                  <a:srgbClr val="008080"/>
                </a:solidFill>
                <a:latin typeface="Gill Sans" charset="0"/>
                <a:ea typeface="ヒラギノ角ゴ ProN W3" charset="0"/>
                <a:cs typeface="ヒラギノ角ゴ ProN W3" charset="0"/>
              </a:rPr>
              <a:t> report </a:t>
            </a:r>
            <a:r>
              <a:rPr lang="nl-NL" sz="1700" i="1" dirty="0" err="1">
                <a:solidFill>
                  <a:srgbClr val="008080"/>
                </a:solidFill>
                <a:latin typeface="Gill Sans" charset="0"/>
                <a:ea typeface="ヒラギノ角ゴ ProN W3" charset="0"/>
                <a:cs typeface="ヒラギノ角ゴ ProN W3" charset="0"/>
              </a:rPr>
              <a:t>truthfully</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and</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accurately</a:t>
            </a:r>
            <a:endParaRPr lang="nl-NL" sz="1700" i="1" dirty="0">
              <a:solidFill>
                <a:srgbClr val="008080"/>
              </a:solidFill>
              <a:latin typeface="Gill Sans" charset="0"/>
              <a:ea typeface="ヒラギノ角ゴ ProN W3" charset="0"/>
              <a:cs typeface="ヒラギノ角ゴ ProN W3" charset="0"/>
            </a:endParaRPr>
          </a:p>
          <a:p>
            <a:pPr>
              <a:buFontTx/>
              <a:buNone/>
            </a:pPr>
            <a:r>
              <a:rPr lang="nl-NL" sz="1700" dirty="0">
                <a:solidFill>
                  <a:srgbClr val="008080"/>
                </a:solidFill>
                <a:latin typeface="Gill Sans" charset="0"/>
                <a:ea typeface="ヒラギノ角ゴ ProN W3" charset="0"/>
                <a:cs typeface="ヒラギノ角ゴ ProN W3" charset="0"/>
              </a:rPr>
              <a:t>c)  </a:t>
            </a:r>
            <a:r>
              <a:rPr lang="nl-NL" sz="1700" b="1" dirty="0" err="1">
                <a:solidFill>
                  <a:srgbClr val="008080"/>
                </a:solidFill>
                <a:latin typeface="Gill Sans" charset="0"/>
                <a:ea typeface="ヒラギノ角ゴ ProN W3" charset="0"/>
                <a:cs typeface="ヒラギノ角ゴ ProN W3" charset="0"/>
              </a:rPr>
              <a:t>Due</a:t>
            </a:r>
            <a:r>
              <a:rPr lang="nl-NL" sz="1700" b="1" dirty="0">
                <a:solidFill>
                  <a:srgbClr val="008080"/>
                </a:solidFill>
                <a:latin typeface="Gill Sans" charset="0"/>
                <a:ea typeface="ヒラギノ角ゴ ProN W3" charset="0"/>
                <a:cs typeface="ヒラギノ角ゴ ProN W3" charset="0"/>
              </a:rPr>
              <a:t> professional care: </a:t>
            </a:r>
            <a:r>
              <a:rPr lang="nl-NL" sz="1700" i="1" dirty="0">
                <a:solidFill>
                  <a:srgbClr val="008080"/>
                </a:solidFill>
                <a:latin typeface="Gill Sans" charset="0"/>
                <a:ea typeface="ヒラギノ角ゴ ProN W3" charset="0"/>
                <a:cs typeface="ヒラギノ角ゴ ProN W3" charset="0"/>
              </a:rPr>
              <a:t>the </a:t>
            </a:r>
            <a:r>
              <a:rPr lang="nl-NL" sz="1700" i="1" dirty="0" err="1">
                <a:solidFill>
                  <a:srgbClr val="008080"/>
                </a:solidFill>
                <a:latin typeface="Gill Sans" charset="0"/>
                <a:ea typeface="ヒラギノ角ゴ ProN W3" charset="0"/>
                <a:cs typeface="ヒラギノ角ゴ ProN W3" charset="0"/>
              </a:rPr>
              <a:t>application</a:t>
            </a:r>
            <a:r>
              <a:rPr lang="nl-NL" sz="1700" i="1" dirty="0">
                <a:solidFill>
                  <a:srgbClr val="008080"/>
                </a:solidFill>
                <a:latin typeface="Gill Sans" charset="0"/>
                <a:ea typeface="ヒラギノ角ゴ ProN W3" charset="0"/>
                <a:cs typeface="ヒラギノ角ゴ ProN W3" charset="0"/>
              </a:rPr>
              <a:t> of </a:t>
            </a:r>
            <a:r>
              <a:rPr lang="nl-NL" sz="1700" i="1" dirty="0" err="1">
                <a:solidFill>
                  <a:srgbClr val="008080"/>
                </a:solidFill>
                <a:latin typeface="Gill Sans" charset="0"/>
                <a:ea typeface="ヒラギノ角ゴ ProN W3" charset="0"/>
                <a:cs typeface="ヒラギノ角ゴ ProN W3" charset="0"/>
              </a:rPr>
              <a:t>competence</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and</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judgement</a:t>
            </a:r>
            <a:r>
              <a:rPr lang="nl-NL" sz="1700" i="1" dirty="0">
                <a:solidFill>
                  <a:srgbClr val="008080"/>
                </a:solidFill>
                <a:latin typeface="Gill Sans" charset="0"/>
                <a:ea typeface="ヒラギノ角ゴ ProN W3" charset="0"/>
                <a:cs typeface="ヒラギノ角ゴ ProN W3" charset="0"/>
              </a:rPr>
              <a:t> in </a:t>
            </a:r>
            <a:r>
              <a:rPr lang="nl-NL" sz="1700" i="1" dirty="0" err="1">
                <a:solidFill>
                  <a:srgbClr val="008080"/>
                </a:solidFill>
                <a:latin typeface="Gill Sans" charset="0"/>
                <a:ea typeface="ヒラギノ角ゴ ProN W3" charset="0"/>
                <a:cs typeface="ヒラギノ角ゴ ProN W3" charset="0"/>
              </a:rPr>
              <a:t>auditing</a:t>
            </a:r>
            <a:endParaRPr lang="nl-NL" sz="1700" i="1" dirty="0">
              <a:solidFill>
                <a:srgbClr val="008080"/>
              </a:solidFill>
              <a:latin typeface="Gill Sans" charset="0"/>
              <a:ea typeface="ヒラギノ角ゴ ProN W3" charset="0"/>
              <a:cs typeface="ヒラギノ角ゴ ProN W3" charset="0"/>
            </a:endParaRPr>
          </a:p>
          <a:p>
            <a:pPr>
              <a:buFontTx/>
              <a:buNone/>
            </a:pPr>
            <a:r>
              <a:rPr lang="nl-NL" sz="1700" dirty="0">
                <a:solidFill>
                  <a:srgbClr val="008080"/>
                </a:solidFill>
                <a:latin typeface="Gill Sans" charset="0"/>
                <a:ea typeface="ヒラギノ角ゴ ProN W3" charset="0"/>
                <a:cs typeface="ヒラギノ角ゴ ProN W3" charset="0"/>
              </a:rPr>
              <a:t>d)  </a:t>
            </a:r>
            <a:r>
              <a:rPr lang="nl-NL" sz="1700" b="1" dirty="0">
                <a:solidFill>
                  <a:srgbClr val="008080"/>
                </a:solidFill>
                <a:latin typeface="Gill Sans" charset="0"/>
                <a:ea typeface="ヒラギノ角ゴ ProN W3" charset="0"/>
                <a:cs typeface="ヒラギノ角ゴ ProN W3" charset="0"/>
              </a:rPr>
              <a:t>Independence: </a:t>
            </a:r>
            <a:r>
              <a:rPr lang="nl-NL" sz="1700" i="1" dirty="0">
                <a:solidFill>
                  <a:srgbClr val="008080"/>
                </a:solidFill>
                <a:latin typeface="Gill Sans" charset="0"/>
                <a:ea typeface="ヒラギノ角ゴ ProN W3" charset="0"/>
                <a:cs typeface="ヒラギノ角ゴ ProN W3" charset="0"/>
              </a:rPr>
              <a:t>the basis </a:t>
            </a:r>
            <a:r>
              <a:rPr lang="nl-NL" sz="1700" i="1" dirty="0" err="1">
                <a:solidFill>
                  <a:srgbClr val="008080"/>
                </a:solidFill>
                <a:latin typeface="Gill Sans" charset="0"/>
                <a:ea typeface="ヒラギノ角ゴ ProN W3" charset="0"/>
                <a:cs typeface="ヒラギノ角ゴ ProN W3" charset="0"/>
              </a:rPr>
              <a:t>for</a:t>
            </a:r>
            <a:r>
              <a:rPr lang="nl-NL" sz="1700" i="1" dirty="0">
                <a:solidFill>
                  <a:srgbClr val="008080"/>
                </a:solidFill>
                <a:latin typeface="Gill Sans" charset="0"/>
                <a:ea typeface="ヒラギノ角ゴ ProN W3" charset="0"/>
                <a:cs typeface="ヒラギノ角ゴ ProN W3" charset="0"/>
              </a:rPr>
              <a:t> the </a:t>
            </a:r>
            <a:r>
              <a:rPr lang="nl-NL" sz="1700" i="1" dirty="0" err="1">
                <a:solidFill>
                  <a:srgbClr val="008080"/>
                </a:solidFill>
                <a:latin typeface="Gill Sans" charset="0"/>
                <a:ea typeface="ヒラギノ角ゴ ProN W3" charset="0"/>
                <a:cs typeface="ヒラギノ角ゴ ProN W3" charset="0"/>
              </a:rPr>
              <a:t>impartiality</a:t>
            </a:r>
            <a:r>
              <a:rPr lang="nl-NL" sz="1700" i="1" dirty="0">
                <a:solidFill>
                  <a:srgbClr val="008080"/>
                </a:solidFill>
                <a:latin typeface="Gill Sans" charset="0"/>
                <a:ea typeface="ヒラギノ角ゴ ProN W3" charset="0"/>
                <a:cs typeface="ヒラギノ角ゴ ProN W3" charset="0"/>
              </a:rPr>
              <a:t> of the audit </a:t>
            </a:r>
            <a:r>
              <a:rPr lang="nl-NL" sz="1700" i="1" dirty="0" err="1">
                <a:solidFill>
                  <a:srgbClr val="008080"/>
                </a:solidFill>
                <a:latin typeface="Gill Sans" charset="0"/>
                <a:ea typeface="ヒラギノ角ゴ ProN W3" charset="0"/>
                <a:cs typeface="ヒラギノ角ゴ ProN W3" charset="0"/>
              </a:rPr>
              <a:t>and</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objectivity</a:t>
            </a:r>
            <a:r>
              <a:rPr lang="nl-NL" sz="1700" i="1" dirty="0">
                <a:solidFill>
                  <a:srgbClr val="008080"/>
                </a:solidFill>
                <a:latin typeface="Gill Sans" charset="0"/>
                <a:ea typeface="ヒラギノ角ゴ ProN W3" charset="0"/>
                <a:cs typeface="ヒラギノ角ゴ ProN W3" charset="0"/>
              </a:rPr>
              <a:t> of the audit </a:t>
            </a:r>
            <a:r>
              <a:rPr lang="nl-NL" sz="1700" i="1" dirty="0" err="1">
                <a:solidFill>
                  <a:srgbClr val="008080"/>
                </a:solidFill>
                <a:latin typeface="Gill Sans" charset="0"/>
                <a:ea typeface="ヒラギノ角ゴ ProN W3" charset="0"/>
                <a:cs typeface="ヒラギノ角ゴ ProN W3" charset="0"/>
              </a:rPr>
              <a:t>conclusions</a:t>
            </a:r>
            <a:endParaRPr lang="nl-NL" sz="1700" i="1" dirty="0">
              <a:solidFill>
                <a:srgbClr val="008080"/>
              </a:solidFill>
              <a:latin typeface="Gill Sans" charset="0"/>
              <a:ea typeface="ヒラギノ角ゴ ProN W3" charset="0"/>
              <a:cs typeface="ヒラギノ角ゴ ProN W3" charset="0"/>
            </a:endParaRPr>
          </a:p>
          <a:p>
            <a:pPr>
              <a:buFontTx/>
              <a:buNone/>
            </a:pPr>
            <a:r>
              <a:rPr lang="nl-NL" sz="1700" dirty="0">
                <a:solidFill>
                  <a:srgbClr val="008080"/>
                </a:solidFill>
                <a:latin typeface="Gill Sans" charset="0"/>
                <a:ea typeface="ヒラギノ角ゴ ProN W3" charset="0"/>
                <a:cs typeface="ヒラギノ角ゴ ProN W3" charset="0"/>
              </a:rPr>
              <a:t>e)  </a:t>
            </a:r>
            <a:r>
              <a:rPr lang="nl-NL" sz="1700" b="1" dirty="0" err="1">
                <a:solidFill>
                  <a:srgbClr val="008080"/>
                </a:solidFill>
                <a:latin typeface="Gill Sans" charset="0"/>
                <a:ea typeface="ヒラギノ角ゴ ProN W3" charset="0"/>
                <a:cs typeface="ヒラギノ角ゴ ProN W3" charset="0"/>
              </a:rPr>
              <a:t>Evidence-based</a:t>
            </a:r>
            <a:r>
              <a:rPr lang="nl-NL" sz="1700" b="1" dirty="0">
                <a:solidFill>
                  <a:srgbClr val="008080"/>
                </a:solidFill>
                <a:latin typeface="Gill Sans" charset="0"/>
                <a:ea typeface="ヒラギノ角ゴ ProN W3" charset="0"/>
                <a:cs typeface="ヒラギノ角ゴ ProN W3" charset="0"/>
              </a:rPr>
              <a:t> approach: </a:t>
            </a:r>
            <a:r>
              <a:rPr lang="nl-NL" sz="1700" i="1" dirty="0">
                <a:solidFill>
                  <a:srgbClr val="008080"/>
                </a:solidFill>
                <a:latin typeface="Gill Sans" charset="0"/>
                <a:ea typeface="ヒラギノ角ゴ ProN W3" charset="0"/>
                <a:cs typeface="ヒラギノ角ゴ ProN W3" charset="0"/>
              </a:rPr>
              <a:t>the </a:t>
            </a:r>
            <a:r>
              <a:rPr lang="nl-NL" sz="1700" i="1" dirty="0" err="1">
                <a:solidFill>
                  <a:srgbClr val="008080"/>
                </a:solidFill>
                <a:latin typeface="Gill Sans" charset="0"/>
                <a:ea typeface="ヒラギノ角ゴ ProN W3" charset="0"/>
                <a:cs typeface="ヒラギノ角ゴ ProN W3" charset="0"/>
              </a:rPr>
              <a:t>rational</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method</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for</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reaching</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reliable</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and</a:t>
            </a:r>
            <a:r>
              <a:rPr lang="nl-NL" sz="1700" i="1" dirty="0">
                <a:solidFill>
                  <a:srgbClr val="008080"/>
                </a:solidFill>
                <a:latin typeface="Gill Sans" charset="0"/>
                <a:ea typeface="ヒラギノ角ゴ ProN W3" charset="0"/>
                <a:cs typeface="ヒラギノ角ゴ ProN W3" charset="0"/>
              </a:rPr>
              <a:t> </a:t>
            </a:r>
            <a:r>
              <a:rPr lang="nl-NL" sz="1700" i="1" dirty="0" err="1">
                <a:solidFill>
                  <a:srgbClr val="008080"/>
                </a:solidFill>
                <a:latin typeface="Gill Sans" charset="0"/>
                <a:ea typeface="ヒラギノ角ゴ ProN W3" charset="0"/>
                <a:cs typeface="ヒラギノ角ゴ ProN W3" charset="0"/>
              </a:rPr>
              <a:t>reproducible</a:t>
            </a:r>
            <a:r>
              <a:rPr lang="nl-NL" sz="1700" i="1" dirty="0">
                <a:solidFill>
                  <a:srgbClr val="008080"/>
                </a:solidFill>
                <a:latin typeface="Gill Sans" charset="0"/>
                <a:ea typeface="ヒラギノ角ゴ ProN W3" charset="0"/>
                <a:cs typeface="ヒラギノ角ゴ ProN W3" charset="0"/>
              </a:rPr>
              <a:t> audit </a:t>
            </a:r>
            <a:r>
              <a:rPr lang="nl-NL" sz="1700" i="1" dirty="0" err="1">
                <a:solidFill>
                  <a:srgbClr val="008080"/>
                </a:solidFill>
                <a:latin typeface="Gill Sans" charset="0"/>
                <a:ea typeface="ヒラギノ角ゴ ProN W3" charset="0"/>
                <a:cs typeface="ヒラギノ角ゴ ProN W3" charset="0"/>
              </a:rPr>
              <a:t>conclusions</a:t>
            </a:r>
            <a:r>
              <a:rPr lang="nl-NL" sz="1700" i="1" dirty="0">
                <a:solidFill>
                  <a:srgbClr val="008080"/>
                </a:solidFill>
                <a:latin typeface="Gill Sans" charset="0"/>
                <a:ea typeface="ヒラギノ角ゴ ProN W3" charset="0"/>
                <a:cs typeface="ヒラギノ角ゴ ProN W3" charset="0"/>
              </a:rPr>
              <a:t> in </a:t>
            </a:r>
            <a:r>
              <a:rPr lang="nl-NL" sz="1700" i="1" dirty="0" err="1">
                <a:solidFill>
                  <a:srgbClr val="008080"/>
                </a:solidFill>
                <a:latin typeface="Gill Sans" charset="0"/>
                <a:ea typeface="ヒラギノ角ゴ ProN W3" charset="0"/>
                <a:cs typeface="ヒラギノ角ゴ ProN W3" charset="0"/>
              </a:rPr>
              <a:t>asystematic</a:t>
            </a:r>
            <a:r>
              <a:rPr lang="nl-NL" sz="1700" i="1" dirty="0">
                <a:solidFill>
                  <a:srgbClr val="008080"/>
                </a:solidFill>
                <a:latin typeface="Gill Sans" charset="0"/>
                <a:ea typeface="ヒラギノ角ゴ ProN W3" charset="0"/>
                <a:cs typeface="ヒラギノ角ゴ ProN W3" charset="0"/>
              </a:rPr>
              <a:t> audit </a:t>
            </a:r>
            <a:r>
              <a:rPr lang="nl-NL" sz="1700" i="1" dirty="0" err="1">
                <a:solidFill>
                  <a:srgbClr val="008080"/>
                </a:solidFill>
                <a:latin typeface="Gill Sans" charset="0"/>
                <a:ea typeface="ヒラギノ角ゴ ProN W3" charset="0"/>
                <a:cs typeface="ヒラギノ角ゴ ProN W3" charset="0"/>
              </a:rPr>
              <a:t>process</a:t>
            </a:r>
            <a:endParaRPr lang="nl-NL" sz="1700" i="1" dirty="0">
              <a:solidFill>
                <a:srgbClr val="008080"/>
              </a:solidFill>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74233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1041400" y="381000"/>
            <a:ext cx="3098641" cy="99518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nl-NL" sz="2400" dirty="0">
                <a:solidFill>
                  <a:srgbClr val="008080"/>
                </a:solidFill>
                <a:latin typeface="Gill Sans" charset="0"/>
                <a:ea typeface="ヒラギノ角ゴ ProN W3" charset="0"/>
                <a:cs typeface="ヒラギノ角ゴ ProN W3" charset="0"/>
              </a:rPr>
              <a:t>Audit </a:t>
            </a:r>
            <a:br>
              <a:rPr lang="nl-NL" sz="2400" dirty="0">
                <a:solidFill>
                  <a:srgbClr val="008080"/>
                </a:solidFill>
                <a:latin typeface="Gill Sans" charset="0"/>
                <a:ea typeface="ヒラギノ角ゴ ProN W3" charset="0"/>
                <a:cs typeface="ヒラギノ角ゴ ProN W3" charset="0"/>
              </a:rPr>
            </a:br>
            <a:r>
              <a:rPr lang="nl-NL" sz="2400" dirty="0" err="1">
                <a:solidFill>
                  <a:srgbClr val="008080"/>
                </a:solidFill>
                <a:latin typeface="Gill Sans" charset="0"/>
                <a:ea typeface="ヒラギノ角ゴ ProN W3" charset="0"/>
                <a:cs typeface="ヒラギノ角ゴ ProN W3" charset="0"/>
              </a:rPr>
              <a:t>activities</a:t>
            </a:r>
            <a:endParaRPr lang="nl-NL" sz="2400" dirty="0">
              <a:solidFill>
                <a:srgbClr val="008080"/>
              </a:solidFill>
              <a:latin typeface="Gill Sans" charset="0"/>
              <a:ea typeface="ヒラギノ角ゴ ProN W3" charset="0"/>
              <a:cs typeface="ヒラギノ角ゴ ProN W3" charset="0"/>
            </a:endParaRPr>
          </a:p>
        </p:txBody>
      </p:sp>
      <p:sp>
        <p:nvSpPr>
          <p:cNvPr id="7170" name="Rectangle 3"/>
          <p:cNvSpPr>
            <a:spLocks noGrp="1" noChangeArrowheads="1"/>
          </p:cNvSpPr>
          <p:nvPr>
            <p:ph type="body" idx="1"/>
          </p:nvPr>
        </p:nvSpPr>
        <p:spPr>
          <a:xfrm>
            <a:off x="355600" y="1676400"/>
            <a:ext cx="3835849" cy="2491669"/>
          </a:xfrm>
        </p:spPr>
        <p:txBody>
          <a:bodyPr/>
          <a:lstStyle/>
          <a:p>
            <a:r>
              <a:rPr lang="nl-NL" sz="2000" dirty="0" err="1">
                <a:solidFill>
                  <a:srgbClr val="008080"/>
                </a:solidFill>
                <a:latin typeface="Gill Sans" charset="0"/>
                <a:ea typeface="ヒラギノ角ゴ ProN W3" charset="0"/>
                <a:cs typeface="ヒラギノ角ゴ ProN W3" charset="0"/>
              </a:rPr>
              <a:t>Initiating</a:t>
            </a:r>
            <a:r>
              <a:rPr lang="nl-NL" sz="2000" dirty="0">
                <a:solidFill>
                  <a:srgbClr val="008080"/>
                </a:solidFill>
                <a:latin typeface="Gill Sans" charset="0"/>
                <a:ea typeface="ヒラギノ角ゴ ProN W3" charset="0"/>
                <a:cs typeface="ヒラギノ角ゴ ProN W3" charset="0"/>
              </a:rPr>
              <a:t> the audit</a:t>
            </a:r>
          </a:p>
          <a:p>
            <a:r>
              <a:rPr lang="nl-NL" sz="2000" dirty="0" err="1">
                <a:solidFill>
                  <a:srgbClr val="008080"/>
                </a:solidFill>
                <a:latin typeface="Gill Sans" charset="0"/>
                <a:ea typeface="ヒラギノ角ゴ ProN W3" charset="0"/>
                <a:cs typeface="ヒラギノ角ゴ ProN W3" charset="0"/>
              </a:rPr>
              <a:t>Conducting</a:t>
            </a:r>
            <a:r>
              <a:rPr lang="nl-NL" sz="2000" dirty="0">
                <a:solidFill>
                  <a:srgbClr val="008080"/>
                </a:solidFill>
                <a:latin typeface="Gill Sans" charset="0"/>
                <a:ea typeface="ヒラギノ角ゴ ProN W3" charset="0"/>
                <a:cs typeface="ヒラギノ角ゴ ProN W3" charset="0"/>
              </a:rPr>
              <a:t> document review</a:t>
            </a:r>
          </a:p>
          <a:p>
            <a:r>
              <a:rPr lang="nl-NL" sz="2000" dirty="0" err="1">
                <a:solidFill>
                  <a:srgbClr val="008080"/>
                </a:solidFill>
                <a:latin typeface="Gill Sans" charset="0"/>
                <a:ea typeface="ヒラギノ角ゴ ProN W3" charset="0"/>
                <a:cs typeface="ヒラギノ角ゴ ProN W3" charset="0"/>
              </a:rPr>
              <a:t>Preparing</a:t>
            </a:r>
            <a:r>
              <a:rPr lang="nl-NL" sz="2000" dirty="0">
                <a:solidFill>
                  <a:srgbClr val="008080"/>
                </a:solidFill>
                <a:latin typeface="Gill Sans" charset="0"/>
                <a:ea typeface="ヒラギノ角ゴ ProN W3" charset="0"/>
                <a:cs typeface="ヒラギノ角ゴ ProN W3" charset="0"/>
              </a:rPr>
              <a:t> on-site </a:t>
            </a:r>
            <a:r>
              <a:rPr lang="nl-NL" sz="2000" dirty="0" err="1">
                <a:solidFill>
                  <a:srgbClr val="008080"/>
                </a:solidFill>
                <a:latin typeface="Gill Sans" charset="0"/>
                <a:ea typeface="ヒラギノ角ゴ ProN W3" charset="0"/>
                <a:cs typeface="ヒラギノ角ゴ ProN W3" charset="0"/>
              </a:rPr>
              <a:t>visit</a:t>
            </a:r>
            <a:r>
              <a:rPr lang="nl-NL" sz="2000" dirty="0">
                <a:solidFill>
                  <a:srgbClr val="008080"/>
                </a:solidFill>
                <a:latin typeface="Gill Sans" charset="0"/>
                <a:ea typeface="ヒラギノ角ゴ ProN W3" charset="0"/>
                <a:cs typeface="ヒラギノ角ゴ ProN W3" charset="0"/>
              </a:rPr>
              <a:t> </a:t>
            </a:r>
            <a:r>
              <a:rPr lang="nl-NL" sz="2000" dirty="0" err="1">
                <a:solidFill>
                  <a:srgbClr val="008080"/>
                </a:solidFill>
                <a:latin typeface="Gill Sans" charset="0"/>
                <a:ea typeface="ヒラギノ角ゴ ProN W3" charset="0"/>
                <a:cs typeface="ヒラギノ角ゴ ProN W3" charset="0"/>
              </a:rPr>
              <a:t>activity</a:t>
            </a:r>
            <a:endParaRPr lang="nl-NL" sz="2000" dirty="0">
              <a:solidFill>
                <a:srgbClr val="008080"/>
              </a:solidFill>
              <a:latin typeface="Gill Sans" charset="0"/>
              <a:ea typeface="ヒラギノ角ゴ ProN W3" charset="0"/>
              <a:cs typeface="ヒラギノ角ゴ ProN W3" charset="0"/>
            </a:endParaRPr>
          </a:p>
          <a:p>
            <a:r>
              <a:rPr lang="nl-NL" sz="2000" dirty="0" err="1">
                <a:solidFill>
                  <a:srgbClr val="008080"/>
                </a:solidFill>
                <a:latin typeface="Gill Sans" charset="0"/>
                <a:ea typeface="ヒラギノ角ゴ ProN W3" charset="0"/>
                <a:cs typeface="ヒラギノ角ゴ ProN W3" charset="0"/>
              </a:rPr>
              <a:t>Conducting</a:t>
            </a:r>
            <a:r>
              <a:rPr lang="nl-NL" sz="2000" dirty="0">
                <a:solidFill>
                  <a:srgbClr val="008080"/>
                </a:solidFill>
                <a:latin typeface="Gill Sans" charset="0"/>
                <a:ea typeface="ヒラギノ角ゴ ProN W3" charset="0"/>
                <a:cs typeface="ヒラギノ角ゴ ProN W3" charset="0"/>
              </a:rPr>
              <a:t> on-site </a:t>
            </a:r>
            <a:r>
              <a:rPr lang="nl-NL" sz="2000" dirty="0" err="1">
                <a:solidFill>
                  <a:srgbClr val="008080"/>
                </a:solidFill>
                <a:latin typeface="Gill Sans" charset="0"/>
                <a:ea typeface="ヒラギノ角ゴ ProN W3" charset="0"/>
                <a:cs typeface="ヒラギノ角ゴ ProN W3" charset="0"/>
              </a:rPr>
              <a:t>visit</a:t>
            </a:r>
            <a:r>
              <a:rPr lang="nl-NL" sz="2000" dirty="0">
                <a:solidFill>
                  <a:srgbClr val="008080"/>
                </a:solidFill>
                <a:latin typeface="Gill Sans" charset="0"/>
                <a:ea typeface="ヒラギノ角ゴ ProN W3" charset="0"/>
                <a:cs typeface="ヒラギノ角ゴ ProN W3" charset="0"/>
              </a:rPr>
              <a:t> </a:t>
            </a:r>
            <a:r>
              <a:rPr lang="nl-NL" sz="2000" dirty="0" err="1">
                <a:solidFill>
                  <a:srgbClr val="008080"/>
                </a:solidFill>
                <a:latin typeface="Gill Sans" charset="0"/>
                <a:ea typeface="ヒラギノ角ゴ ProN W3" charset="0"/>
                <a:cs typeface="ヒラギノ角ゴ ProN W3" charset="0"/>
              </a:rPr>
              <a:t>activity</a:t>
            </a:r>
            <a:endParaRPr lang="nl-NL" sz="2000" dirty="0">
              <a:solidFill>
                <a:srgbClr val="008080"/>
              </a:solidFill>
              <a:latin typeface="Gill Sans" charset="0"/>
              <a:ea typeface="ヒラギノ角ゴ ProN W3" charset="0"/>
              <a:cs typeface="ヒラギノ角ゴ ProN W3" charset="0"/>
            </a:endParaRPr>
          </a:p>
          <a:p>
            <a:r>
              <a:rPr lang="nl-NL" sz="2000" dirty="0" err="1">
                <a:solidFill>
                  <a:srgbClr val="008080"/>
                </a:solidFill>
                <a:latin typeface="Gill Sans" charset="0"/>
                <a:ea typeface="ヒラギノ角ゴ ProN W3" charset="0"/>
                <a:cs typeface="ヒラギノ角ゴ ProN W3" charset="0"/>
              </a:rPr>
              <a:t>Preparing</a:t>
            </a:r>
            <a:r>
              <a:rPr lang="nl-NL" sz="2000" dirty="0">
                <a:solidFill>
                  <a:srgbClr val="008080"/>
                </a:solidFill>
                <a:latin typeface="Gill Sans" charset="0"/>
                <a:ea typeface="ヒラギノ角ゴ ProN W3" charset="0"/>
                <a:cs typeface="ヒラギノ角ゴ ProN W3" charset="0"/>
              </a:rPr>
              <a:t>, </a:t>
            </a:r>
            <a:r>
              <a:rPr lang="nl-NL" sz="2000" dirty="0" err="1">
                <a:solidFill>
                  <a:srgbClr val="008080"/>
                </a:solidFill>
                <a:latin typeface="Gill Sans" charset="0"/>
                <a:ea typeface="ヒラギノ角ゴ ProN W3" charset="0"/>
                <a:cs typeface="ヒラギノ角ゴ ProN W3" charset="0"/>
              </a:rPr>
              <a:t>approving</a:t>
            </a:r>
            <a:r>
              <a:rPr lang="nl-NL" sz="2000" dirty="0">
                <a:solidFill>
                  <a:srgbClr val="008080"/>
                </a:solidFill>
                <a:latin typeface="Gill Sans" charset="0"/>
                <a:ea typeface="ヒラギノ角ゴ ProN W3" charset="0"/>
                <a:cs typeface="ヒラギノ角ゴ ProN W3" charset="0"/>
              </a:rPr>
              <a:t> </a:t>
            </a:r>
            <a:r>
              <a:rPr lang="nl-NL" sz="2000" dirty="0" err="1">
                <a:solidFill>
                  <a:srgbClr val="008080"/>
                </a:solidFill>
                <a:latin typeface="Gill Sans" charset="0"/>
                <a:ea typeface="ヒラギノ角ゴ ProN W3" charset="0"/>
                <a:cs typeface="ヒラギノ角ゴ ProN W3" charset="0"/>
              </a:rPr>
              <a:t>and</a:t>
            </a:r>
            <a:r>
              <a:rPr lang="nl-NL" sz="2000" dirty="0">
                <a:solidFill>
                  <a:srgbClr val="008080"/>
                </a:solidFill>
                <a:latin typeface="Gill Sans" charset="0"/>
                <a:ea typeface="ヒラギノ角ゴ ProN W3" charset="0"/>
                <a:cs typeface="ヒラギノ角ゴ ProN W3" charset="0"/>
              </a:rPr>
              <a:t> </a:t>
            </a:r>
          </a:p>
          <a:p>
            <a:pPr>
              <a:buFontTx/>
              <a:buNone/>
            </a:pPr>
            <a:r>
              <a:rPr lang="nl-NL" sz="2000" dirty="0">
                <a:solidFill>
                  <a:srgbClr val="008080"/>
                </a:solidFill>
                <a:latin typeface="Gill Sans" charset="0"/>
                <a:ea typeface="ヒラギノ角ゴ ProN W3" charset="0"/>
                <a:cs typeface="ヒラギノ角ゴ ProN W3" charset="0"/>
              </a:rPr>
              <a:t>	</a:t>
            </a:r>
            <a:r>
              <a:rPr lang="nl-NL" sz="2000" dirty="0" err="1">
                <a:solidFill>
                  <a:srgbClr val="008080"/>
                </a:solidFill>
                <a:latin typeface="Gill Sans" charset="0"/>
                <a:ea typeface="ヒラギノ角ゴ ProN W3" charset="0"/>
                <a:cs typeface="ヒラギノ角ゴ ProN W3" charset="0"/>
              </a:rPr>
              <a:t>distributing</a:t>
            </a:r>
            <a:r>
              <a:rPr lang="nl-NL" sz="2000" dirty="0">
                <a:solidFill>
                  <a:srgbClr val="008080"/>
                </a:solidFill>
                <a:latin typeface="Gill Sans" charset="0"/>
                <a:ea typeface="ヒラギノ角ゴ ProN W3" charset="0"/>
                <a:cs typeface="ヒラギノ角ゴ ProN W3" charset="0"/>
              </a:rPr>
              <a:t> the audit report</a:t>
            </a:r>
          </a:p>
          <a:p>
            <a:r>
              <a:rPr lang="nl-NL" sz="2000" dirty="0" err="1">
                <a:solidFill>
                  <a:srgbClr val="008080"/>
                </a:solidFill>
                <a:latin typeface="Gill Sans" charset="0"/>
                <a:ea typeface="ヒラギノ角ゴ ProN W3" charset="0"/>
                <a:cs typeface="ヒラギノ角ゴ ProN W3" charset="0"/>
              </a:rPr>
              <a:t>Completing</a:t>
            </a:r>
            <a:r>
              <a:rPr lang="nl-NL" sz="2000" dirty="0">
                <a:solidFill>
                  <a:srgbClr val="008080"/>
                </a:solidFill>
                <a:latin typeface="Gill Sans" charset="0"/>
                <a:ea typeface="ヒラギノ角ゴ ProN W3" charset="0"/>
                <a:cs typeface="ヒラギノ角ゴ ProN W3" charset="0"/>
              </a:rPr>
              <a:t> the audit</a:t>
            </a:r>
          </a:p>
          <a:p>
            <a:r>
              <a:rPr lang="nl-NL" sz="2000" dirty="0" err="1">
                <a:solidFill>
                  <a:srgbClr val="008080"/>
                </a:solidFill>
                <a:latin typeface="Gill Sans" charset="0"/>
                <a:ea typeface="ヒラギノ角ゴ ProN W3" charset="0"/>
                <a:cs typeface="ヒラギノ角ゴ ProN W3" charset="0"/>
              </a:rPr>
              <a:t>Conducting</a:t>
            </a:r>
            <a:r>
              <a:rPr lang="nl-NL" sz="2000" dirty="0">
                <a:solidFill>
                  <a:srgbClr val="008080"/>
                </a:solidFill>
                <a:latin typeface="Gill Sans" charset="0"/>
                <a:ea typeface="ヒラギノ角ゴ ProN W3" charset="0"/>
                <a:cs typeface="ヒラギノ角ゴ ProN W3" charset="0"/>
              </a:rPr>
              <a:t> the audit follow-up</a:t>
            </a:r>
          </a:p>
        </p:txBody>
      </p:sp>
      <p:pic>
        <p:nvPicPr>
          <p:cNvPr id="7171" name="Picture 4" descr="scan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317" y="54429"/>
            <a:ext cx="360588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605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3422" y="751947"/>
            <a:ext cx="4039535" cy="4472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Tekstvak 1"/>
          <p:cNvSpPr txBox="1">
            <a:spLocks noChangeArrowheads="1"/>
          </p:cNvSpPr>
          <p:nvPr/>
        </p:nvSpPr>
        <p:spPr bwMode="auto">
          <a:xfrm>
            <a:off x="2043422" y="321028"/>
            <a:ext cx="4735019" cy="30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1500" dirty="0">
                <a:solidFill>
                  <a:srgbClr val="008080"/>
                </a:solidFill>
              </a:rPr>
              <a:t>FIVE KEYS TO A SUCCESSFUL TEAM BY GOOGLE</a:t>
            </a:r>
          </a:p>
        </p:txBody>
      </p:sp>
    </p:spTree>
    <p:extLst>
      <p:ext uri="{BB962C8B-B14F-4D97-AF65-F5344CB8AC3E}">
        <p14:creationId xmlns:p14="http://schemas.microsoft.com/office/powerpoint/2010/main" val="6562418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4200" y="533400"/>
            <a:ext cx="6434559" cy="922250"/>
          </a:xfrm>
        </p:spPr>
        <p:txBody>
          <a:bodyPr/>
          <a:lstStyle/>
          <a:p>
            <a:r>
              <a:rPr lang="nl-NL" dirty="0"/>
              <a:t>Tips </a:t>
            </a:r>
            <a:r>
              <a:rPr lang="nl-NL" dirty="0" err="1"/>
              <a:t>for</a:t>
            </a:r>
            <a:r>
              <a:rPr lang="nl-NL" dirty="0"/>
              <a:t> a </a:t>
            </a:r>
            <a:r>
              <a:rPr lang="nl-NL" dirty="0" err="1"/>
              <a:t>successful</a:t>
            </a:r>
            <a:r>
              <a:rPr lang="nl-NL" dirty="0"/>
              <a:t> audit</a:t>
            </a:r>
          </a:p>
        </p:txBody>
      </p:sp>
      <p:sp>
        <p:nvSpPr>
          <p:cNvPr id="4" name="Rechthoek 3"/>
          <p:cNvSpPr/>
          <p:nvPr/>
        </p:nvSpPr>
        <p:spPr>
          <a:xfrm>
            <a:off x="965200" y="1600200"/>
            <a:ext cx="5334000" cy="1477328"/>
          </a:xfrm>
          <a:prstGeom prst="rect">
            <a:avLst/>
          </a:prstGeom>
        </p:spPr>
        <p:txBody>
          <a:bodyPr wrap="square">
            <a:spAutoFit/>
          </a:bodyPr>
          <a:lstStyle/>
          <a:p>
            <a:r>
              <a:rPr lang="nl-NL" b="1" dirty="0" err="1"/>
              <a:t>Principle</a:t>
            </a:r>
            <a:r>
              <a:rPr lang="nl-NL" b="1" dirty="0"/>
              <a:t> 1: </a:t>
            </a:r>
            <a:r>
              <a:rPr lang="nl-NL" b="1" dirty="0" err="1"/>
              <a:t>Consider</a:t>
            </a:r>
            <a:r>
              <a:rPr lang="nl-NL" b="1" dirty="0"/>
              <a:t> the </a:t>
            </a:r>
            <a:r>
              <a:rPr lang="nl-NL" b="1" dirty="0" err="1"/>
              <a:t>one</a:t>
            </a:r>
            <a:r>
              <a:rPr lang="nl-NL" b="1" dirty="0"/>
              <a:t> </a:t>
            </a:r>
            <a:r>
              <a:rPr lang="nl-NL" b="1" dirty="0" err="1"/>
              <a:t>being</a:t>
            </a:r>
            <a:r>
              <a:rPr lang="nl-NL" b="1" dirty="0"/>
              <a:t> </a:t>
            </a:r>
            <a:r>
              <a:rPr lang="nl-NL" b="1" dirty="0" err="1"/>
              <a:t>audited</a:t>
            </a:r>
            <a:r>
              <a:rPr lang="nl-NL" b="1" dirty="0"/>
              <a:t> (</a:t>
            </a:r>
            <a:r>
              <a:rPr lang="nl-NL" b="1" dirty="0" err="1"/>
              <a:t>auditee</a:t>
            </a:r>
            <a:r>
              <a:rPr lang="nl-NL" b="1" dirty="0"/>
              <a:t>)  as a customer/ resident</a:t>
            </a:r>
          </a:p>
          <a:p>
            <a:r>
              <a:rPr lang="nl-NL" b="1" dirty="0"/>
              <a:t>	</a:t>
            </a:r>
            <a:r>
              <a:rPr lang="nl-NL" dirty="0"/>
              <a:t>1.1.  </a:t>
            </a:r>
            <a:r>
              <a:rPr lang="nl-NL" dirty="0" err="1"/>
              <a:t>Gotcha</a:t>
            </a:r>
            <a:r>
              <a:rPr lang="nl-NL" dirty="0"/>
              <a:t> / Surprise</a:t>
            </a:r>
          </a:p>
          <a:p>
            <a:r>
              <a:rPr lang="nl-NL" dirty="0"/>
              <a:t>	1.2.  </a:t>
            </a:r>
            <a:r>
              <a:rPr lang="nl-NL" dirty="0" err="1"/>
              <a:t>Their</a:t>
            </a:r>
            <a:r>
              <a:rPr lang="nl-NL" dirty="0"/>
              <a:t> </a:t>
            </a:r>
            <a:r>
              <a:rPr lang="nl-NL" dirty="0" err="1"/>
              <a:t>needs</a:t>
            </a:r>
            <a:endParaRPr lang="nl-NL" dirty="0"/>
          </a:p>
          <a:p>
            <a:r>
              <a:rPr lang="nl-NL" dirty="0"/>
              <a:t>	1.3.  </a:t>
            </a:r>
            <a:r>
              <a:rPr lang="nl-NL" dirty="0" err="1"/>
              <a:t>not</a:t>
            </a:r>
            <a:r>
              <a:rPr lang="nl-NL" dirty="0"/>
              <a:t> </a:t>
            </a:r>
            <a:r>
              <a:rPr lang="nl-NL" dirty="0" err="1"/>
              <a:t>too</a:t>
            </a:r>
            <a:r>
              <a:rPr lang="nl-NL" dirty="0"/>
              <a:t> </a:t>
            </a:r>
            <a:r>
              <a:rPr lang="nl-NL" dirty="0" err="1"/>
              <a:t>detailed</a:t>
            </a:r>
            <a:endParaRPr lang="nl-NL" dirty="0"/>
          </a:p>
        </p:txBody>
      </p:sp>
      <p:sp>
        <p:nvSpPr>
          <p:cNvPr id="5" name="Rechthoek 4"/>
          <p:cNvSpPr/>
          <p:nvPr/>
        </p:nvSpPr>
        <p:spPr>
          <a:xfrm>
            <a:off x="965200" y="3416686"/>
            <a:ext cx="6527800" cy="923330"/>
          </a:xfrm>
          <a:prstGeom prst="rect">
            <a:avLst/>
          </a:prstGeom>
        </p:spPr>
        <p:txBody>
          <a:bodyPr wrap="square">
            <a:spAutoFit/>
          </a:bodyPr>
          <a:lstStyle/>
          <a:p>
            <a:r>
              <a:rPr lang="nl-NL" b="1" dirty="0" err="1"/>
              <a:t>Principle</a:t>
            </a:r>
            <a:r>
              <a:rPr lang="nl-NL" b="1" dirty="0"/>
              <a:t> 2: Planning is the </a:t>
            </a:r>
            <a:r>
              <a:rPr lang="nl-NL" b="1" dirty="0" err="1"/>
              <a:t>key</a:t>
            </a:r>
            <a:r>
              <a:rPr lang="nl-NL" b="1" dirty="0"/>
              <a:t> </a:t>
            </a:r>
            <a:r>
              <a:rPr lang="nl-NL" b="1" dirty="0" err="1"/>
              <a:t>to</a:t>
            </a:r>
            <a:r>
              <a:rPr lang="nl-NL" b="1" dirty="0"/>
              <a:t> </a:t>
            </a:r>
            <a:r>
              <a:rPr lang="nl-NL" b="1" dirty="0" err="1"/>
              <a:t>success</a:t>
            </a:r>
            <a:endParaRPr lang="nl-NL" b="1" dirty="0"/>
          </a:p>
          <a:p>
            <a:r>
              <a:rPr lang="nl-NL" b="1" dirty="0"/>
              <a:t>	</a:t>
            </a:r>
            <a:r>
              <a:rPr lang="nl-NL" dirty="0"/>
              <a:t>2.1. information date/</a:t>
            </a:r>
            <a:r>
              <a:rPr lang="nl-NL" dirty="0" err="1"/>
              <a:t>purpose</a:t>
            </a:r>
            <a:r>
              <a:rPr lang="nl-NL" dirty="0"/>
              <a:t>/</a:t>
            </a:r>
            <a:r>
              <a:rPr lang="nl-NL" dirty="0" err="1"/>
              <a:t>location</a:t>
            </a:r>
            <a:r>
              <a:rPr lang="nl-NL" dirty="0"/>
              <a:t>/scope</a:t>
            </a:r>
          </a:p>
          <a:p>
            <a:r>
              <a:rPr lang="nl-NL" dirty="0"/>
              <a:t>	        auditors/</a:t>
            </a:r>
            <a:r>
              <a:rPr lang="nl-NL" dirty="0" err="1"/>
              <a:t>auditees</a:t>
            </a:r>
            <a:endParaRPr lang="nl-NL" dirty="0"/>
          </a:p>
        </p:txBody>
      </p:sp>
    </p:spTree>
    <p:extLst>
      <p:ext uri="{BB962C8B-B14F-4D97-AF65-F5344CB8AC3E}">
        <p14:creationId xmlns:p14="http://schemas.microsoft.com/office/powerpoint/2010/main" val="30830471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4200" y="533400"/>
            <a:ext cx="6434559" cy="922250"/>
          </a:xfrm>
        </p:spPr>
        <p:txBody>
          <a:bodyPr/>
          <a:lstStyle/>
          <a:p>
            <a:r>
              <a:rPr lang="nl-NL" dirty="0"/>
              <a:t>Tips </a:t>
            </a:r>
            <a:r>
              <a:rPr lang="nl-NL" dirty="0" err="1"/>
              <a:t>for</a:t>
            </a:r>
            <a:r>
              <a:rPr lang="nl-NL" dirty="0"/>
              <a:t> a </a:t>
            </a:r>
            <a:r>
              <a:rPr lang="nl-NL" dirty="0" err="1"/>
              <a:t>successful</a:t>
            </a:r>
            <a:r>
              <a:rPr lang="nl-NL" dirty="0"/>
              <a:t> audit</a:t>
            </a:r>
          </a:p>
        </p:txBody>
      </p:sp>
      <p:sp>
        <p:nvSpPr>
          <p:cNvPr id="4" name="Rechthoek 3"/>
          <p:cNvSpPr/>
          <p:nvPr/>
        </p:nvSpPr>
        <p:spPr>
          <a:xfrm>
            <a:off x="965200" y="1600200"/>
            <a:ext cx="5486400" cy="1200329"/>
          </a:xfrm>
          <a:prstGeom prst="rect">
            <a:avLst/>
          </a:prstGeom>
        </p:spPr>
        <p:txBody>
          <a:bodyPr wrap="square">
            <a:spAutoFit/>
          </a:bodyPr>
          <a:lstStyle/>
          <a:p>
            <a:r>
              <a:rPr lang="nl-NL" b="1" dirty="0" err="1"/>
              <a:t>Principle</a:t>
            </a:r>
            <a:r>
              <a:rPr lang="nl-NL" b="1" dirty="0"/>
              <a:t> 3 </a:t>
            </a:r>
            <a:r>
              <a:rPr lang="nl-NL" b="1" dirty="0" err="1"/>
              <a:t>opinions</a:t>
            </a:r>
            <a:r>
              <a:rPr lang="nl-NL" b="1" dirty="0"/>
              <a:t> never </a:t>
            </a:r>
            <a:r>
              <a:rPr lang="nl-NL" b="1" dirty="0" err="1"/>
              <a:t>constitute</a:t>
            </a:r>
            <a:r>
              <a:rPr lang="nl-NL" b="1" dirty="0"/>
              <a:t> non-</a:t>
            </a:r>
            <a:r>
              <a:rPr lang="nl-NL" b="1" dirty="0" err="1"/>
              <a:t>conformities</a:t>
            </a:r>
            <a:endParaRPr lang="nl-NL" b="1" dirty="0"/>
          </a:p>
          <a:p>
            <a:r>
              <a:rPr lang="nl-NL" b="1" dirty="0"/>
              <a:t>	3.1. </a:t>
            </a:r>
            <a:r>
              <a:rPr lang="nl-NL" b="1" dirty="0" err="1"/>
              <a:t>Use</a:t>
            </a:r>
            <a:r>
              <a:rPr lang="nl-NL" b="1" dirty="0"/>
              <a:t> </a:t>
            </a:r>
            <a:r>
              <a:rPr lang="nl-NL" b="1" dirty="0" err="1"/>
              <a:t>facts</a:t>
            </a:r>
            <a:endParaRPr lang="nl-NL" b="1" dirty="0"/>
          </a:p>
          <a:p>
            <a:r>
              <a:rPr lang="nl-NL" b="1" dirty="0"/>
              <a:t>	3.2. </a:t>
            </a:r>
            <a:r>
              <a:rPr lang="nl-NL" b="1" dirty="0" err="1"/>
              <a:t>Also</a:t>
            </a:r>
            <a:r>
              <a:rPr lang="nl-NL" b="1" dirty="0"/>
              <a:t> </a:t>
            </a:r>
            <a:r>
              <a:rPr lang="nl-NL" b="1" dirty="0" err="1"/>
              <a:t>highlight</a:t>
            </a:r>
            <a:r>
              <a:rPr lang="nl-NL" b="1" dirty="0"/>
              <a:t> </a:t>
            </a:r>
            <a:r>
              <a:rPr lang="nl-NL" b="1" dirty="0" err="1"/>
              <a:t>positives</a:t>
            </a:r>
            <a:endParaRPr lang="nl-NL" b="1" dirty="0"/>
          </a:p>
          <a:p>
            <a:endParaRPr lang="nl-NL" dirty="0"/>
          </a:p>
        </p:txBody>
      </p:sp>
    </p:spTree>
    <p:extLst>
      <p:ext uri="{BB962C8B-B14F-4D97-AF65-F5344CB8AC3E}">
        <p14:creationId xmlns:p14="http://schemas.microsoft.com/office/powerpoint/2010/main" val="3266085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9227-6C91-8582-1ED6-688949F0DA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CFEE2F-9C3D-7114-08FE-DFC30D959477}"/>
              </a:ext>
            </a:extLst>
          </p:cNvPr>
          <p:cNvSpPr>
            <a:spLocks noGrp="1"/>
          </p:cNvSpPr>
          <p:nvPr>
            <p:ph type="ctrTitle"/>
          </p:nvPr>
        </p:nvSpPr>
        <p:spPr>
          <a:xfrm>
            <a:off x="584200" y="533400"/>
            <a:ext cx="6434559" cy="922250"/>
          </a:xfrm>
        </p:spPr>
        <p:txBody>
          <a:bodyPr/>
          <a:lstStyle/>
          <a:p>
            <a:r>
              <a:rPr lang="nl-NL" dirty="0"/>
              <a:t>Tips </a:t>
            </a:r>
            <a:r>
              <a:rPr lang="nl-NL" dirty="0" err="1"/>
              <a:t>for</a:t>
            </a:r>
            <a:r>
              <a:rPr lang="nl-NL" dirty="0"/>
              <a:t> a </a:t>
            </a:r>
            <a:r>
              <a:rPr lang="nl-NL" dirty="0" err="1"/>
              <a:t>successful</a:t>
            </a:r>
            <a:r>
              <a:rPr lang="nl-NL" dirty="0"/>
              <a:t> audit</a:t>
            </a:r>
          </a:p>
        </p:txBody>
      </p:sp>
      <p:sp>
        <p:nvSpPr>
          <p:cNvPr id="4" name="Rechthoek 3">
            <a:extLst>
              <a:ext uri="{FF2B5EF4-FFF2-40B4-BE49-F238E27FC236}">
                <a16:creationId xmlns:a16="http://schemas.microsoft.com/office/drawing/2014/main" id="{21E259BE-36E2-48E3-8E93-8E0A4E69B0FD}"/>
              </a:ext>
            </a:extLst>
          </p:cNvPr>
          <p:cNvSpPr/>
          <p:nvPr/>
        </p:nvSpPr>
        <p:spPr>
          <a:xfrm>
            <a:off x="965200" y="1600200"/>
            <a:ext cx="5486400" cy="2308324"/>
          </a:xfrm>
          <a:prstGeom prst="rect">
            <a:avLst/>
          </a:prstGeom>
        </p:spPr>
        <p:txBody>
          <a:bodyPr wrap="square">
            <a:spAutoFit/>
          </a:bodyPr>
          <a:lstStyle/>
          <a:p>
            <a:r>
              <a:rPr lang="nl-NL" b="1" dirty="0" err="1"/>
              <a:t>Principle</a:t>
            </a:r>
            <a:r>
              <a:rPr lang="nl-NL" b="1" dirty="0"/>
              <a:t> 4 It is a form of </a:t>
            </a:r>
            <a:r>
              <a:rPr lang="nl-NL" b="1" dirty="0" err="1"/>
              <a:t>feedbacxk</a:t>
            </a:r>
            <a:endParaRPr lang="nl-NL" b="1" dirty="0"/>
          </a:p>
          <a:p>
            <a:r>
              <a:rPr lang="nl-NL" b="1" dirty="0"/>
              <a:t>	4.1. 	</a:t>
            </a:r>
            <a:r>
              <a:rPr lang="nl-NL" dirty="0" err="1"/>
              <a:t>Needed</a:t>
            </a:r>
            <a:r>
              <a:rPr lang="nl-NL" dirty="0"/>
              <a:t> </a:t>
            </a:r>
            <a:r>
              <a:rPr lang="nl-NL" dirty="0" err="1"/>
              <a:t>for</a:t>
            </a:r>
            <a:r>
              <a:rPr lang="nl-NL" dirty="0"/>
              <a:t> </a:t>
            </a:r>
            <a:r>
              <a:rPr lang="nl-NL" dirty="0" err="1"/>
              <a:t>learning</a:t>
            </a:r>
            <a:endParaRPr lang="nl-NL" dirty="0"/>
          </a:p>
          <a:p>
            <a:r>
              <a:rPr lang="nl-NL" dirty="0"/>
              <a:t>	4.2 	Present!!!! </a:t>
            </a:r>
          </a:p>
          <a:p>
            <a:r>
              <a:rPr lang="nl-NL" dirty="0"/>
              <a:t>	4.3. 	</a:t>
            </a:r>
            <a:r>
              <a:rPr lang="nl-NL" dirty="0" err="1"/>
              <a:t>Specific</a:t>
            </a:r>
            <a:endParaRPr lang="nl-NL" dirty="0"/>
          </a:p>
          <a:p>
            <a:pPr lvl="1"/>
            <a:r>
              <a:rPr lang="nl-NL" dirty="0"/>
              <a:t>		I </a:t>
            </a:r>
            <a:r>
              <a:rPr lang="nl-NL" dirty="0" err="1"/>
              <a:t>saw</a:t>
            </a:r>
            <a:r>
              <a:rPr lang="nl-NL" dirty="0"/>
              <a:t>/</a:t>
            </a:r>
            <a:r>
              <a:rPr lang="nl-NL" dirty="0" err="1"/>
              <a:t>heard</a:t>
            </a:r>
            <a:r>
              <a:rPr lang="nl-NL" dirty="0"/>
              <a:t> </a:t>
            </a:r>
            <a:r>
              <a:rPr lang="nl-NL" dirty="0" err="1"/>
              <a:t>you</a:t>
            </a:r>
            <a:r>
              <a:rPr lang="nl-NL" dirty="0"/>
              <a:t> </a:t>
            </a:r>
            <a:r>
              <a:rPr lang="nl-NL" dirty="0" err="1"/>
              <a:t>doing</a:t>
            </a:r>
            <a:r>
              <a:rPr lang="nl-NL" dirty="0"/>
              <a:t> </a:t>
            </a:r>
            <a:r>
              <a:rPr lang="nl-NL" dirty="0" err="1"/>
              <a:t>this</a:t>
            </a:r>
            <a:endParaRPr lang="nl-NL" dirty="0"/>
          </a:p>
          <a:p>
            <a:pPr lvl="1"/>
            <a:r>
              <a:rPr lang="nl-NL" dirty="0"/>
              <a:t>	4.4. 	</a:t>
            </a:r>
            <a:r>
              <a:rPr lang="nl-NL" dirty="0" err="1"/>
              <a:t>Also</a:t>
            </a:r>
            <a:r>
              <a:rPr lang="nl-NL" dirty="0"/>
              <a:t> </a:t>
            </a:r>
            <a:r>
              <a:rPr lang="nl-NL" dirty="0" err="1"/>
              <a:t>positive</a:t>
            </a:r>
            <a:endParaRPr lang="nl-NL" dirty="0"/>
          </a:p>
          <a:p>
            <a:pPr lvl="1"/>
            <a:r>
              <a:rPr lang="nl-NL" dirty="0"/>
              <a:t>	4.5. 	Always </a:t>
            </a:r>
            <a:r>
              <a:rPr lang="nl-NL" dirty="0" err="1"/>
              <a:t>respectful</a:t>
            </a:r>
            <a:endParaRPr lang="nl-NL" dirty="0"/>
          </a:p>
          <a:p>
            <a:endParaRPr lang="nl-NL" dirty="0"/>
          </a:p>
        </p:txBody>
      </p:sp>
    </p:spTree>
    <p:extLst>
      <p:ext uri="{BB962C8B-B14F-4D97-AF65-F5344CB8AC3E}">
        <p14:creationId xmlns:p14="http://schemas.microsoft.com/office/powerpoint/2010/main" val="387346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387D9-7299-24A9-9F52-35C3CCEDD4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0050FD-EC67-8DB0-4EED-8B0F65F8B698}"/>
              </a:ext>
            </a:extLst>
          </p:cNvPr>
          <p:cNvSpPr>
            <a:spLocks noGrp="1"/>
          </p:cNvSpPr>
          <p:nvPr>
            <p:ph type="ctrTitle"/>
          </p:nvPr>
        </p:nvSpPr>
        <p:spPr>
          <a:xfrm>
            <a:off x="567320" y="493451"/>
            <a:ext cx="6434559" cy="1817949"/>
          </a:xfrm>
        </p:spPr>
        <p:txBody>
          <a:bodyPr/>
          <a:lstStyle/>
          <a:p>
            <a:pPr>
              <a:defRPr/>
            </a:pPr>
            <a:r>
              <a:rPr lang="nl-NL" dirty="0">
                <a:solidFill>
                  <a:srgbClr val="00A7A2"/>
                </a:solidFill>
                <a:sym typeface="Gill Sans" charset="0"/>
              </a:rPr>
              <a:t>How </a:t>
            </a:r>
            <a:r>
              <a:rPr lang="nl-NL" dirty="0" err="1">
                <a:solidFill>
                  <a:srgbClr val="00A7A2"/>
                </a:solidFill>
                <a:sym typeface="Gill Sans" charset="0"/>
              </a:rPr>
              <a:t>can</a:t>
            </a:r>
            <a:r>
              <a:rPr lang="nl-NL" dirty="0">
                <a:solidFill>
                  <a:srgbClr val="00A7A2"/>
                </a:solidFill>
                <a:sym typeface="Gill Sans" charset="0"/>
              </a:rPr>
              <a:t> I </a:t>
            </a:r>
            <a:r>
              <a:rPr lang="nl-NL" dirty="0" err="1">
                <a:solidFill>
                  <a:srgbClr val="00A7A2"/>
                </a:solidFill>
                <a:sym typeface="Gill Sans" charset="0"/>
              </a:rPr>
              <a:t>find</a:t>
            </a:r>
            <a:r>
              <a:rPr lang="nl-NL" dirty="0">
                <a:solidFill>
                  <a:srgbClr val="00A7A2"/>
                </a:solidFill>
                <a:sym typeface="Gill Sans" charset="0"/>
              </a:rPr>
              <a:t> </a:t>
            </a:r>
            <a:r>
              <a:rPr lang="nl-NL" dirty="0" err="1">
                <a:solidFill>
                  <a:srgbClr val="00A7A2"/>
                </a:solidFill>
                <a:sym typeface="Gill Sans" charset="0"/>
              </a:rPr>
              <a:t>an</a:t>
            </a:r>
            <a:r>
              <a:rPr lang="nl-NL" dirty="0">
                <a:solidFill>
                  <a:srgbClr val="00A7A2"/>
                </a:solidFill>
                <a:sym typeface="Gill Sans" charset="0"/>
              </a:rPr>
              <a:t> </a:t>
            </a:r>
            <a:r>
              <a:rPr lang="nl-NL" dirty="0" err="1">
                <a:solidFill>
                  <a:srgbClr val="00A7A2"/>
                </a:solidFill>
                <a:sym typeface="Gill Sans" charset="0"/>
              </a:rPr>
              <a:t>answer</a:t>
            </a:r>
            <a:r>
              <a:rPr lang="nl-NL" dirty="0">
                <a:solidFill>
                  <a:srgbClr val="00A7A2"/>
                </a:solidFill>
                <a:sym typeface="Gill Sans" charset="0"/>
              </a:rPr>
              <a:t> </a:t>
            </a:r>
            <a:r>
              <a:rPr lang="nl-NL" dirty="0" err="1">
                <a:solidFill>
                  <a:srgbClr val="00A7A2"/>
                </a:solidFill>
                <a:sym typeface="Gill Sans" charset="0"/>
              </a:rPr>
              <a:t>to</a:t>
            </a:r>
            <a:r>
              <a:rPr lang="nl-NL" dirty="0">
                <a:solidFill>
                  <a:srgbClr val="00A7A2"/>
                </a:solidFill>
                <a:sym typeface="Gill Sans" charset="0"/>
              </a:rPr>
              <a:t> the standard?</a:t>
            </a:r>
          </a:p>
        </p:txBody>
      </p:sp>
      <p:sp>
        <p:nvSpPr>
          <p:cNvPr id="6146" name="Subtitel 2">
            <a:extLst>
              <a:ext uri="{FF2B5EF4-FFF2-40B4-BE49-F238E27FC236}">
                <a16:creationId xmlns:a16="http://schemas.microsoft.com/office/drawing/2014/main" id="{7272F52F-951E-E03A-F7D2-209355C9E37A}"/>
              </a:ext>
            </a:extLst>
          </p:cNvPr>
          <p:cNvSpPr>
            <a:spLocks noGrp="1"/>
          </p:cNvSpPr>
          <p:nvPr>
            <p:ph type="subTitle" idx="1"/>
          </p:nvPr>
        </p:nvSpPr>
        <p:spPr>
          <a:xfrm>
            <a:off x="1295399" y="2209800"/>
            <a:ext cx="4978400" cy="1363133"/>
          </a:xfrm>
        </p:spPr>
        <p:txBody>
          <a:bodyPr/>
          <a:lstStyle/>
          <a:p>
            <a:pPr marL="355610" indent="-355610">
              <a:buFontTx/>
              <a:buAutoNum type="arabicPeriod"/>
            </a:pPr>
            <a:r>
              <a:rPr lang="nl-NL" altLang="en-NL" dirty="0"/>
              <a:t>Document (P)</a:t>
            </a:r>
          </a:p>
          <a:p>
            <a:pPr marL="355610" indent="-355610">
              <a:buFontTx/>
              <a:buAutoNum type="arabicPeriod"/>
            </a:pPr>
            <a:r>
              <a:rPr lang="nl-NL" altLang="en-NL" dirty="0"/>
              <a:t>Interview</a:t>
            </a:r>
          </a:p>
          <a:p>
            <a:pPr marL="355610" indent="-355610">
              <a:buFontTx/>
              <a:buAutoNum type="arabicPeriod"/>
            </a:pPr>
            <a:r>
              <a:rPr lang="nl-NL" altLang="en-NL" dirty="0" err="1"/>
              <a:t>Observation</a:t>
            </a:r>
            <a:endParaRPr lang="nl-NL" altLang="en-NL" dirty="0"/>
          </a:p>
          <a:p>
            <a:pPr marL="355610" indent="-355610">
              <a:buFontTx/>
              <a:buAutoNum type="arabicPeriod"/>
            </a:pPr>
            <a:r>
              <a:rPr lang="nl-NL" altLang="en-NL" dirty="0"/>
              <a:t>Tracer</a:t>
            </a:r>
          </a:p>
        </p:txBody>
      </p:sp>
    </p:spTree>
    <p:extLst>
      <p:ext uri="{BB962C8B-B14F-4D97-AF65-F5344CB8AC3E}">
        <p14:creationId xmlns:p14="http://schemas.microsoft.com/office/powerpoint/2010/main" val="3285328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0006">
            <a:extLst>
              <a:ext uri="{FF2B5EF4-FFF2-40B4-BE49-F238E27FC236}">
                <a16:creationId xmlns:a16="http://schemas.microsoft.com/office/drawing/2014/main" id="{42326DE0-95CF-7FDA-670A-DAAB22673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76200"/>
            <a:ext cx="360588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08071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C4CC-5410-55FE-30AC-37C312265781}"/>
              </a:ext>
            </a:extLst>
          </p:cNvPr>
          <p:cNvSpPr>
            <a:spLocks noGrp="1"/>
          </p:cNvSpPr>
          <p:nvPr>
            <p:ph type="title"/>
          </p:nvPr>
        </p:nvSpPr>
        <p:spPr/>
        <p:txBody>
          <a:bodyPr/>
          <a:lstStyle/>
          <a:p>
            <a:r>
              <a:rPr lang="en-NL" dirty="0"/>
              <a:t>What is an audit?</a:t>
            </a:r>
          </a:p>
        </p:txBody>
      </p:sp>
      <p:sp>
        <p:nvSpPr>
          <p:cNvPr id="3" name="Content Placeholder 2">
            <a:extLst>
              <a:ext uri="{FF2B5EF4-FFF2-40B4-BE49-F238E27FC236}">
                <a16:creationId xmlns:a16="http://schemas.microsoft.com/office/drawing/2014/main" id="{A5F325EB-0E6A-BC1E-ADEF-D2322FBC9DF6}"/>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1717521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8080"/>
                </a:solidFill>
              </a:rPr>
              <a:t>1. Document review</a:t>
            </a:r>
            <a:br>
              <a:rPr lang="nl-NL" dirty="0">
                <a:solidFill>
                  <a:srgbClr val="008080"/>
                </a:solidFill>
              </a:rPr>
            </a:br>
            <a:r>
              <a:rPr lang="nl-NL" dirty="0">
                <a:solidFill>
                  <a:srgbClr val="008080"/>
                </a:solidFill>
              </a:rPr>
              <a:t>Desk research</a:t>
            </a:r>
          </a:p>
        </p:txBody>
      </p:sp>
      <p:sp>
        <p:nvSpPr>
          <p:cNvPr id="3" name="Tijdelijke aanduiding voor inhoud 2"/>
          <p:cNvSpPr>
            <a:spLocks noGrp="1"/>
          </p:cNvSpPr>
          <p:nvPr>
            <p:ph idx="1"/>
          </p:nvPr>
        </p:nvSpPr>
        <p:spPr>
          <a:xfrm>
            <a:off x="355600" y="1905000"/>
            <a:ext cx="6812280" cy="1955799"/>
          </a:xfrm>
        </p:spPr>
        <p:txBody>
          <a:bodyPr/>
          <a:lstStyle/>
          <a:p>
            <a:r>
              <a:rPr lang="nl-NL" dirty="0">
                <a:solidFill>
                  <a:srgbClr val="008080"/>
                </a:solidFill>
              </a:rPr>
              <a:t>Get the right </a:t>
            </a:r>
            <a:r>
              <a:rPr lang="nl-NL" dirty="0" err="1">
                <a:solidFill>
                  <a:srgbClr val="008080"/>
                </a:solidFill>
              </a:rPr>
              <a:t>documents</a:t>
            </a:r>
            <a:endParaRPr lang="nl-NL" dirty="0">
              <a:solidFill>
                <a:srgbClr val="008080"/>
              </a:solidFill>
            </a:endParaRPr>
          </a:p>
          <a:p>
            <a:r>
              <a:rPr lang="nl-NL" dirty="0">
                <a:solidFill>
                  <a:srgbClr val="008080"/>
                </a:solidFill>
              </a:rPr>
              <a:t>Connect these </a:t>
            </a:r>
            <a:r>
              <a:rPr lang="nl-NL" dirty="0" err="1">
                <a:solidFill>
                  <a:srgbClr val="008080"/>
                </a:solidFill>
              </a:rPr>
              <a:t>to</a:t>
            </a:r>
            <a:r>
              <a:rPr lang="nl-NL" dirty="0">
                <a:solidFill>
                  <a:srgbClr val="008080"/>
                </a:solidFill>
              </a:rPr>
              <a:t> </a:t>
            </a:r>
            <a:r>
              <a:rPr lang="nl-NL" dirty="0" err="1">
                <a:solidFill>
                  <a:srgbClr val="008080"/>
                </a:solidFill>
              </a:rPr>
              <a:t>standards</a:t>
            </a:r>
            <a:endParaRPr lang="nl-NL" dirty="0">
              <a:solidFill>
                <a:srgbClr val="008080"/>
              </a:solidFill>
            </a:endParaRPr>
          </a:p>
          <a:p>
            <a:r>
              <a:rPr lang="nl-NL" dirty="0">
                <a:solidFill>
                  <a:srgbClr val="008080"/>
                </a:solidFill>
              </a:rPr>
              <a:t>Score</a:t>
            </a:r>
          </a:p>
        </p:txBody>
      </p:sp>
    </p:spTree>
    <p:extLst>
      <p:ext uri="{BB962C8B-B14F-4D97-AF65-F5344CB8AC3E}">
        <p14:creationId xmlns:p14="http://schemas.microsoft.com/office/powerpoint/2010/main" val="138096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F2E1-2620-C1D0-BAAF-E4D83D89AA0E}"/>
              </a:ext>
            </a:extLst>
          </p:cNvPr>
          <p:cNvSpPr>
            <a:spLocks noGrp="1"/>
          </p:cNvSpPr>
          <p:nvPr>
            <p:ph type="title"/>
          </p:nvPr>
        </p:nvSpPr>
        <p:spPr/>
        <p:txBody>
          <a:bodyPr/>
          <a:lstStyle/>
          <a:p>
            <a:r>
              <a:rPr lang="en-NL" dirty="0">
                <a:solidFill>
                  <a:srgbClr val="00A7A2"/>
                </a:solidFill>
              </a:rPr>
              <a:t>Preparation</a:t>
            </a:r>
          </a:p>
        </p:txBody>
      </p:sp>
      <p:sp>
        <p:nvSpPr>
          <p:cNvPr id="3" name="Content Placeholder 2">
            <a:extLst>
              <a:ext uri="{FF2B5EF4-FFF2-40B4-BE49-F238E27FC236}">
                <a16:creationId xmlns:a16="http://schemas.microsoft.com/office/drawing/2014/main" id="{ABF55885-F050-CD63-895A-FCBA75AD9059}"/>
              </a:ext>
            </a:extLst>
          </p:cNvPr>
          <p:cNvSpPr>
            <a:spLocks noGrp="1"/>
          </p:cNvSpPr>
          <p:nvPr>
            <p:ph idx="1"/>
          </p:nvPr>
        </p:nvSpPr>
        <p:spPr/>
        <p:txBody>
          <a:bodyPr/>
          <a:lstStyle/>
          <a:p>
            <a:r>
              <a:rPr lang="en-NL" dirty="0"/>
              <a:t>Preparing audit plan: </a:t>
            </a:r>
          </a:p>
          <a:p>
            <a:pPr lvl="1"/>
            <a:r>
              <a:rPr lang="en-NL" dirty="0"/>
              <a:t>Who does what when</a:t>
            </a:r>
          </a:p>
          <a:p>
            <a:pPr lvl="1"/>
            <a:r>
              <a:rPr lang="en-NL" dirty="0"/>
              <a:t>What is done since the last audit?</a:t>
            </a:r>
          </a:p>
          <a:p>
            <a:r>
              <a:rPr lang="en-NL" dirty="0"/>
              <a:t>Each auditor prepares working documents for the interviews</a:t>
            </a:r>
          </a:p>
          <a:p>
            <a:endParaRPr lang="en-NL" dirty="0"/>
          </a:p>
          <a:p>
            <a:endParaRPr lang="en-NL" dirty="0"/>
          </a:p>
        </p:txBody>
      </p:sp>
    </p:spTree>
    <p:extLst>
      <p:ext uri="{BB962C8B-B14F-4D97-AF65-F5344CB8AC3E}">
        <p14:creationId xmlns:p14="http://schemas.microsoft.com/office/powerpoint/2010/main" val="3143473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8080"/>
                </a:solidFill>
              </a:rPr>
              <a:t>2. Interviews</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294482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626673866"/>
              </p:ext>
            </p:extLst>
          </p:nvPr>
        </p:nvGraphicFramePr>
        <p:xfrm>
          <a:off x="0" y="-86430"/>
          <a:ext cx="7683527" cy="5431545"/>
        </p:xfrm>
        <a:graphic>
          <a:graphicData uri="http://schemas.openxmlformats.org/drawingml/2006/table">
            <a:tbl>
              <a:tblPr firstRow="1" bandRow="1">
                <a:tableStyleId>{5C22544A-7EE6-4342-B048-85BDC9FD1C3A}</a:tableStyleId>
              </a:tblPr>
              <a:tblGrid>
                <a:gridCol w="1075168">
                  <a:extLst>
                    <a:ext uri="{9D8B030D-6E8A-4147-A177-3AD203B41FA5}">
                      <a16:colId xmlns:a16="http://schemas.microsoft.com/office/drawing/2014/main" val="20000"/>
                    </a:ext>
                  </a:extLst>
                </a:gridCol>
                <a:gridCol w="3369739">
                  <a:extLst>
                    <a:ext uri="{9D8B030D-6E8A-4147-A177-3AD203B41FA5}">
                      <a16:colId xmlns:a16="http://schemas.microsoft.com/office/drawing/2014/main" val="20001"/>
                    </a:ext>
                  </a:extLst>
                </a:gridCol>
                <a:gridCol w="498249">
                  <a:extLst>
                    <a:ext uri="{9D8B030D-6E8A-4147-A177-3AD203B41FA5}">
                      <a16:colId xmlns:a16="http://schemas.microsoft.com/office/drawing/2014/main" val="20002"/>
                    </a:ext>
                  </a:extLst>
                </a:gridCol>
                <a:gridCol w="708039">
                  <a:extLst>
                    <a:ext uri="{9D8B030D-6E8A-4147-A177-3AD203B41FA5}">
                      <a16:colId xmlns:a16="http://schemas.microsoft.com/office/drawing/2014/main" val="20003"/>
                    </a:ext>
                  </a:extLst>
                </a:gridCol>
                <a:gridCol w="498249">
                  <a:extLst>
                    <a:ext uri="{9D8B030D-6E8A-4147-A177-3AD203B41FA5}">
                      <a16:colId xmlns:a16="http://schemas.microsoft.com/office/drawing/2014/main" val="20004"/>
                    </a:ext>
                  </a:extLst>
                </a:gridCol>
                <a:gridCol w="1534083">
                  <a:extLst>
                    <a:ext uri="{9D8B030D-6E8A-4147-A177-3AD203B41FA5}">
                      <a16:colId xmlns:a16="http://schemas.microsoft.com/office/drawing/2014/main" val="20005"/>
                    </a:ext>
                  </a:extLst>
                </a:gridCol>
              </a:tblGrid>
              <a:tr h="676263">
                <a:tc>
                  <a:txBody>
                    <a:bodyPr/>
                    <a:lstStyle/>
                    <a:p>
                      <a:r>
                        <a:rPr lang="nl-NL" sz="1000" dirty="0">
                          <a:solidFill>
                            <a:srgbClr val="FF0000"/>
                          </a:solidFill>
                        </a:rPr>
                        <a:t>STANDARD</a:t>
                      </a:r>
                    </a:p>
                  </a:txBody>
                  <a:tcPr marL="75689" marR="75689" marT="35558" marB="35558"/>
                </a:tc>
                <a:tc>
                  <a:txBody>
                    <a:bodyPr/>
                    <a:lstStyle/>
                    <a:p>
                      <a:r>
                        <a:rPr lang="nl-NL" sz="1000" dirty="0">
                          <a:solidFill>
                            <a:srgbClr val="FF0000"/>
                          </a:solidFill>
                        </a:rPr>
                        <a:t>QUESTION</a:t>
                      </a:r>
                    </a:p>
                    <a:p>
                      <a:endParaRPr lang="nl-NL" sz="1000" dirty="0">
                        <a:solidFill>
                          <a:srgbClr val="FF0000"/>
                        </a:solidFill>
                      </a:endParaRPr>
                    </a:p>
                    <a:p>
                      <a:r>
                        <a:rPr lang="nl-NL" sz="1000" dirty="0">
                          <a:solidFill>
                            <a:schemeClr val="accent6">
                              <a:lumMod val="75000"/>
                            </a:schemeClr>
                          </a:solidFill>
                        </a:rPr>
                        <a:t>LABORATORY</a:t>
                      </a:r>
                    </a:p>
                  </a:txBody>
                  <a:tcPr marL="75689" marR="75689" marT="35558" marB="35558"/>
                </a:tc>
                <a:tc gridSpan="3">
                  <a:txBody>
                    <a:bodyPr/>
                    <a:lstStyle/>
                    <a:p>
                      <a:r>
                        <a:rPr lang="nl-NL" sz="1000" dirty="0">
                          <a:solidFill>
                            <a:srgbClr val="FF0000"/>
                          </a:solidFill>
                        </a:rPr>
                        <a:t>RESULT</a:t>
                      </a:r>
                    </a:p>
                  </a:txBody>
                  <a:tcPr marL="75689" marR="75689" marT="35558" marB="35558"/>
                </a:tc>
                <a:tc hMerge="1">
                  <a:txBody>
                    <a:bodyPr/>
                    <a:lstStyle/>
                    <a:p>
                      <a:endParaRPr lang="nl-NL" dirty="0"/>
                    </a:p>
                  </a:txBody>
                  <a:tcPr/>
                </a:tc>
                <a:tc hMerge="1">
                  <a:txBody>
                    <a:bodyPr/>
                    <a:lstStyle/>
                    <a:p>
                      <a:endParaRPr lang="nl-NL" dirty="0"/>
                    </a:p>
                  </a:txBody>
                  <a:tcPr/>
                </a:tc>
                <a:tc>
                  <a:txBody>
                    <a:bodyPr/>
                    <a:lstStyle/>
                    <a:p>
                      <a:r>
                        <a:rPr lang="nl-NL" sz="1000" dirty="0">
                          <a:solidFill>
                            <a:srgbClr val="FF0000"/>
                          </a:solidFill>
                        </a:rPr>
                        <a:t>SUGGESTION</a:t>
                      </a:r>
                    </a:p>
                  </a:txBody>
                  <a:tcPr marL="75689" marR="75689" marT="35558" marB="35558"/>
                </a:tc>
                <a:extLst>
                  <a:ext uri="{0D108BD9-81ED-4DB2-BD59-A6C34878D82A}">
                    <a16:rowId xmlns:a16="http://schemas.microsoft.com/office/drawing/2014/main" val="10000"/>
                  </a:ext>
                </a:extLst>
              </a:tr>
              <a:tr h="401507">
                <a:tc>
                  <a:txBody>
                    <a:bodyPr/>
                    <a:lstStyle/>
                    <a:p>
                      <a:endParaRPr lang="nl-NL" sz="1000" dirty="0"/>
                    </a:p>
                  </a:txBody>
                  <a:tcPr marL="75689" marR="75689" marT="35558" marB="35558"/>
                </a:tc>
                <a:tc>
                  <a:txBody>
                    <a:bodyPr/>
                    <a:lstStyle/>
                    <a:p>
                      <a:endParaRPr lang="nl-NL" sz="1000"/>
                    </a:p>
                  </a:txBody>
                  <a:tcPr marL="75689" marR="75689" marT="35558" marB="35558"/>
                </a:tc>
                <a:tc>
                  <a:txBody>
                    <a:bodyPr/>
                    <a:lstStyle/>
                    <a:p>
                      <a:r>
                        <a:rPr lang="nl-NL" sz="1000" dirty="0"/>
                        <a:t>Met</a:t>
                      </a:r>
                    </a:p>
                  </a:txBody>
                  <a:tcPr marL="75689" marR="75689" marT="35558" marB="35558"/>
                </a:tc>
                <a:tc>
                  <a:txBody>
                    <a:bodyPr/>
                    <a:lstStyle/>
                    <a:p>
                      <a:r>
                        <a:rPr lang="nl-NL" sz="1000" dirty="0" err="1"/>
                        <a:t>Partly</a:t>
                      </a:r>
                      <a:endParaRPr lang="nl-NL" sz="1000" dirty="0"/>
                    </a:p>
                    <a:p>
                      <a:r>
                        <a:rPr lang="nl-NL" sz="1000" dirty="0"/>
                        <a:t>met</a:t>
                      </a:r>
                    </a:p>
                  </a:txBody>
                  <a:tcPr marL="75689" marR="75689" marT="35558" marB="35558"/>
                </a:tc>
                <a:tc>
                  <a:txBody>
                    <a:bodyPr/>
                    <a:lstStyle/>
                    <a:p>
                      <a:r>
                        <a:rPr lang="nl-NL" sz="1000" dirty="0" err="1"/>
                        <a:t>Not</a:t>
                      </a:r>
                      <a:endParaRPr lang="nl-NL" sz="1000" dirty="0"/>
                    </a:p>
                    <a:p>
                      <a:r>
                        <a:rPr lang="nl-NL" sz="1000" dirty="0"/>
                        <a:t>met</a:t>
                      </a:r>
                    </a:p>
                  </a:txBody>
                  <a:tcPr marL="75689" marR="75689" marT="35558" marB="35558"/>
                </a:tc>
                <a:tc>
                  <a:txBody>
                    <a:bodyPr/>
                    <a:lstStyle/>
                    <a:p>
                      <a:endParaRPr lang="nl-NL" sz="1000"/>
                    </a:p>
                  </a:txBody>
                  <a:tcPr marL="75689" marR="75689" marT="35558" marB="35558"/>
                </a:tc>
                <a:extLst>
                  <a:ext uri="{0D108BD9-81ED-4DB2-BD59-A6C34878D82A}">
                    <a16:rowId xmlns:a16="http://schemas.microsoft.com/office/drawing/2014/main" val="10001"/>
                  </a:ext>
                </a:extLst>
              </a:tr>
              <a:tr h="717658">
                <a:tc>
                  <a:txBody>
                    <a:bodyPr/>
                    <a:lstStyle/>
                    <a:p>
                      <a:r>
                        <a:rPr lang="nl-NL" sz="1000" dirty="0"/>
                        <a:t>General</a:t>
                      </a:r>
                    </a:p>
                    <a:p>
                      <a:endParaRPr lang="nl-NL" sz="1000" dirty="0"/>
                    </a:p>
                    <a:p>
                      <a:endParaRPr lang="nl-NL" sz="1000" dirty="0"/>
                    </a:p>
                    <a:p>
                      <a:r>
                        <a:rPr lang="nl-NL" sz="1000" dirty="0"/>
                        <a:t>AOP 5.11</a:t>
                      </a:r>
                    </a:p>
                  </a:txBody>
                  <a:tcPr marL="75689" marR="75689" marT="35558" marB="35558"/>
                </a:tc>
                <a:tc>
                  <a:txBody>
                    <a:bodyPr/>
                    <a:lstStyle/>
                    <a:p>
                      <a:r>
                        <a:rPr lang="nl-NL" sz="1000" dirty="0" err="1"/>
                        <a:t>What</a:t>
                      </a:r>
                      <a:r>
                        <a:rPr lang="nl-NL" sz="1000" dirty="0"/>
                        <a:t> </a:t>
                      </a:r>
                      <a:r>
                        <a:rPr lang="nl-NL" sz="1000" dirty="0" err="1"/>
                        <a:t>documents</a:t>
                      </a:r>
                      <a:r>
                        <a:rPr lang="nl-NL" sz="1000" dirty="0"/>
                        <a:t> do </a:t>
                      </a:r>
                      <a:r>
                        <a:rPr lang="nl-NL" sz="1000" dirty="0" err="1"/>
                        <a:t>you</a:t>
                      </a:r>
                      <a:r>
                        <a:rPr lang="nl-NL" sz="1000" dirty="0"/>
                        <a:t> have </a:t>
                      </a:r>
                      <a:r>
                        <a:rPr lang="nl-NL" sz="1000" dirty="0" err="1"/>
                        <a:t>to</a:t>
                      </a:r>
                      <a:r>
                        <a:rPr lang="nl-NL" sz="1000" dirty="0"/>
                        <a:t> show</a:t>
                      </a:r>
                      <a:r>
                        <a:rPr lang="nl-NL" sz="1000" baseline="0" dirty="0"/>
                        <a:t> compliance </a:t>
                      </a:r>
                      <a:r>
                        <a:rPr lang="nl-NL" sz="1000" baseline="0" dirty="0" err="1"/>
                        <a:t>to</a:t>
                      </a:r>
                      <a:r>
                        <a:rPr lang="nl-NL" sz="1000" baseline="0" dirty="0"/>
                        <a:t> JCI-</a:t>
                      </a:r>
                      <a:r>
                        <a:rPr lang="nl-NL" sz="1000" baseline="0" dirty="0" err="1"/>
                        <a:t>standards</a:t>
                      </a:r>
                      <a:r>
                        <a:rPr lang="nl-NL" sz="1000" baseline="0" dirty="0"/>
                        <a:t>? E.g. </a:t>
                      </a:r>
                    </a:p>
                    <a:p>
                      <a:r>
                        <a:rPr lang="nl-NL" sz="1000" baseline="0" dirty="0"/>
                        <a:t>Waste </a:t>
                      </a:r>
                      <a:r>
                        <a:rPr lang="nl-NL" sz="1000" baseline="0" dirty="0" err="1"/>
                        <a:t>disposal</a:t>
                      </a:r>
                      <a:r>
                        <a:rPr lang="nl-NL" sz="1000" baseline="0" dirty="0"/>
                        <a:t> policy?, Sample </a:t>
                      </a:r>
                      <a:r>
                        <a:rPr lang="nl-NL" sz="1000" baseline="0" dirty="0" err="1"/>
                        <a:t>registration</a:t>
                      </a:r>
                      <a:r>
                        <a:rPr lang="nl-NL" sz="1000" baseline="0" dirty="0"/>
                        <a:t> policy?</a:t>
                      </a:r>
                    </a:p>
                    <a:p>
                      <a:r>
                        <a:rPr lang="nl-NL" sz="1000" baseline="0" dirty="0"/>
                        <a:t>Blood </a:t>
                      </a:r>
                      <a:r>
                        <a:rPr lang="nl-NL" sz="1000" baseline="0" dirty="0" err="1"/>
                        <a:t>transfusion</a:t>
                      </a:r>
                      <a:r>
                        <a:rPr lang="nl-NL" sz="1000" baseline="0" dirty="0"/>
                        <a:t> services?</a:t>
                      </a:r>
                      <a:endParaRPr lang="nl-NL" sz="1000" dirty="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extLst>
                  <a:ext uri="{0D108BD9-81ED-4DB2-BD59-A6C34878D82A}">
                    <a16:rowId xmlns:a16="http://schemas.microsoft.com/office/drawing/2014/main" val="10002"/>
                  </a:ext>
                </a:extLst>
              </a:tr>
              <a:tr h="399531">
                <a:tc>
                  <a:txBody>
                    <a:bodyPr/>
                    <a:lstStyle/>
                    <a:p>
                      <a:r>
                        <a:rPr lang="nl-NL" sz="1000" dirty="0"/>
                        <a:t>AOP 5, ME 1</a:t>
                      </a:r>
                    </a:p>
                  </a:txBody>
                  <a:tcPr marL="75689" marR="75689" marT="35558" marB="35558"/>
                </a:tc>
                <a:tc>
                  <a:txBody>
                    <a:bodyPr/>
                    <a:lstStyle/>
                    <a:p>
                      <a:r>
                        <a:rPr lang="nl-NL" sz="1000" dirty="0"/>
                        <a:t>How do </a:t>
                      </a:r>
                      <a:r>
                        <a:rPr lang="nl-NL" sz="1000" dirty="0" err="1"/>
                        <a:t>you</a:t>
                      </a:r>
                      <a:r>
                        <a:rPr lang="nl-NL" sz="1000" dirty="0"/>
                        <a:t> </a:t>
                      </a:r>
                      <a:r>
                        <a:rPr lang="nl-NL" sz="1000" dirty="0" err="1"/>
                        <a:t>assure</a:t>
                      </a:r>
                      <a:r>
                        <a:rPr lang="nl-NL" sz="1000" dirty="0"/>
                        <a:t> </a:t>
                      </a:r>
                      <a:r>
                        <a:rPr lang="nl-NL" sz="1000" dirty="0" err="1"/>
                        <a:t>that</a:t>
                      </a:r>
                      <a:r>
                        <a:rPr lang="nl-NL" sz="1000" dirty="0"/>
                        <a:t> the lab </a:t>
                      </a:r>
                      <a:r>
                        <a:rPr lang="nl-NL" sz="1000" dirty="0" err="1"/>
                        <a:t>meets</a:t>
                      </a:r>
                      <a:r>
                        <a:rPr lang="nl-NL" sz="1000" dirty="0"/>
                        <a:t> </a:t>
                      </a:r>
                      <a:r>
                        <a:rPr lang="nl-NL" sz="1000" dirty="0" err="1"/>
                        <a:t>laws</a:t>
                      </a:r>
                      <a:r>
                        <a:rPr lang="nl-NL" sz="1000" dirty="0"/>
                        <a:t> </a:t>
                      </a:r>
                      <a:r>
                        <a:rPr lang="nl-NL" sz="1000" dirty="0" err="1"/>
                        <a:t>and</a:t>
                      </a:r>
                      <a:r>
                        <a:rPr lang="nl-NL" sz="1000" dirty="0"/>
                        <a:t> </a:t>
                      </a:r>
                      <a:r>
                        <a:rPr lang="nl-NL" sz="1000" dirty="0" err="1"/>
                        <a:t>regulations</a:t>
                      </a:r>
                      <a:r>
                        <a:rPr lang="nl-NL" sz="1000" dirty="0"/>
                        <a:t>?</a:t>
                      </a:r>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03"/>
                  </a:ext>
                </a:extLst>
              </a:tr>
              <a:tr h="394811">
                <a:tc>
                  <a:txBody>
                    <a:bodyPr/>
                    <a:lstStyle/>
                    <a:p>
                      <a:r>
                        <a:rPr lang="nl-NL" sz="1000" dirty="0"/>
                        <a:t>AOP 5.3</a:t>
                      </a:r>
                    </a:p>
                  </a:txBody>
                  <a:tcPr marL="75689" marR="75689" marT="35558" marB="35558"/>
                </a:tc>
                <a:tc>
                  <a:txBody>
                    <a:bodyPr/>
                    <a:lstStyle/>
                    <a:p>
                      <a:r>
                        <a:rPr lang="nl-NL" sz="1000" dirty="0" err="1"/>
                        <a:t>What</a:t>
                      </a:r>
                      <a:r>
                        <a:rPr lang="nl-NL" sz="1000" dirty="0"/>
                        <a:t> </a:t>
                      </a:r>
                      <a:r>
                        <a:rPr lang="nl-NL" sz="1000" dirty="0" err="1"/>
                        <a:t>reports</a:t>
                      </a:r>
                      <a:r>
                        <a:rPr lang="nl-NL" sz="1000" dirty="0"/>
                        <a:t> </a:t>
                      </a:r>
                      <a:r>
                        <a:rPr lang="nl-NL" sz="1000" dirty="0" err="1"/>
                        <a:t>can</a:t>
                      </a:r>
                      <a:r>
                        <a:rPr lang="nl-NL" sz="1000" dirty="0"/>
                        <a:t> </a:t>
                      </a:r>
                      <a:r>
                        <a:rPr lang="nl-NL" sz="1000" dirty="0" err="1"/>
                        <a:t>you</a:t>
                      </a:r>
                      <a:r>
                        <a:rPr lang="nl-NL" sz="1000" dirty="0"/>
                        <a:t> show me on the </a:t>
                      </a:r>
                      <a:r>
                        <a:rPr lang="nl-NL" sz="1000" dirty="0" err="1"/>
                        <a:t>safety</a:t>
                      </a:r>
                      <a:r>
                        <a:rPr lang="nl-NL" sz="1000" dirty="0"/>
                        <a:t> program? How </a:t>
                      </a:r>
                      <a:r>
                        <a:rPr lang="nl-NL" sz="1000" dirty="0" err="1"/>
                        <a:t>often</a:t>
                      </a:r>
                      <a:r>
                        <a:rPr lang="nl-NL" sz="1000" dirty="0"/>
                        <a:t>?</a:t>
                      </a:r>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04"/>
                  </a:ext>
                </a:extLst>
              </a:tr>
              <a:tr h="391731">
                <a:tc>
                  <a:txBody>
                    <a:bodyPr/>
                    <a:lstStyle/>
                    <a:p>
                      <a:r>
                        <a:rPr lang="nl-NL" sz="1000" dirty="0"/>
                        <a:t>AOP</a:t>
                      </a:r>
                      <a:r>
                        <a:rPr lang="nl-NL" sz="1000" baseline="0" dirty="0"/>
                        <a:t> 5.3, ME 4</a:t>
                      </a:r>
                      <a:endParaRPr lang="nl-NL" sz="1000" dirty="0"/>
                    </a:p>
                  </a:txBody>
                  <a:tcPr marL="75689" marR="75689" marT="35558" marB="35558"/>
                </a:tc>
                <a:tc>
                  <a:txBody>
                    <a:bodyPr/>
                    <a:lstStyle/>
                    <a:p>
                      <a:r>
                        <a:rPr lang="nl-NL" sz="1000" dirty="0" err="1"/>
                        <a:t>What</a:t>
                      </a:r>
                      <a:r>
                        <a:rPr lang="nl-NL" sz="1000" dirty="0"/>
                        <a:t> </a:t>
                      </a:r>
                      <a:r>
                        <a:rPr lang="nl-NL" sz="1000" dirty="0" err="1"/>
                        <a:t>proof</a:t>
                      </a:r>
                      <a:r>
                        <a:rPr lang="nl-NL" sz="1000" dirty="0"/>
                        <a:t> do </a:t>
                      </a:r>
                      <a:r>
                        <a:rPr lang="nl-NL" sz="1000" dirty="0" err="1"/>
                        <a:t>you</a:t>
                      </a:r>
                      <a:r>
                        <a:rPr lang="nl-NL" sz="1000" dirty="0"/>
                        <a:t> have </a:t>
                      </a:r>
                      <a:r>
                        <a:rPr lang="nl-NL" sz="1000" dirty="0" err="1"/>
                        <a:t>that</a:t>
                      </a:r>
                      <a:r>
                        <a:rPr lang="nl-NL" sz="1000" dirty="0"/>
                        <a:t> lab </a:t>
                      </a:r>
                      <a:r>
                        <a:rPr lang="nl-NL" sz="1000" dirty="0" err="1"/>
                        <a:t>staff</a:t>
                      </a:r>
                      <a:r>
                        <a:rPr lang="nl-NL" sz="1000" dirty="0"/>
                        <a:t> </a:t>
                      </a:r>
                      <a:r>
                        <a:rPr lang="nl-NL" sz="1000" dirty="0" err="1"/>
                        <a:t>receives</a:t>
                      </a:r>
                      <a:r>
                        <a:rPr lang="nl-NL" sz="1000" dirty="0"/>
                        <a:t> </a:t>
                      </a:r>
                      <a:r>
                        <a:rPr lang="nl-NL" sz="1000" dirty="0" err="1"/>
                        <a:t>education</a:t>
                      </a:r>
                      <a:r>
                        <a:rPr lang="nl-NL" sz="1000" dirty="0"/>
                        <a:t> </a:t>
                      </a:r>
                      <a:r>
                        <a:rPr lang="nl-NL" sz="1000" dirty="0" err="1"/>
                        <a:t>for</a:t>
                      </a:r>
                      <a:r>
                        <a:rPr lang="nl-NL" sz="1000" dirty="0"/>
                        <a:t> new procedures or </a:t>
                      </a:r>
                      <a:r>
                        <a:rPr lang="nl-NL" sz="1000" dirty="0" err="1"/>
                        <a:t>materials</a:t>
                      </a:r>
                      <a:r>
                        <a:rPr lang="nl-NL" sz="1000" dirty="0"/>
                        <a:t>?</a:t>
                      </a:r>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extLst>
                  <a:ext uri="{0D108BD9-81ED-4DB2-BD59-A6C34878D82A}">
                    <a16:rowId xmlns:a16="http://schemas.microsoft.com/office/drawing/2014/main" val="10005"/>
                  </a:ext>
                </a:extLst>
              </a:tr>
              <a:tr h="402610">
                <a:tc>
                  <a:txBody>
                    <a:bodyPr/>
                    <a:lstStyle/>
                    <a:p>
                      <a:r>
                        <a:rPr lang="nl-NL" sz="1000" dirty="0"/>
                        <a:t>AOP 5.6</a:t>
                      </a:r>
                    </a:p>
                    <a:p>
                      <a:r>
                        <a:rPr lang="nl-NL" sz="1000" dirty="0"/>
                        <a:t>ME 1 </a:t>
                      </a:r>
                      <a:r>
                        <a:rPr lang="nl-NL" sz="1000" dirty="0" err="1"/>
                        <a:t>and</a:t>
                      </a:r>
                      <a:r>
                        <a:rPr lang="nl-NL" sz="1000" dirty="0"/>
                        <a:t> 5</a:t>
                      </a:r>
                    </a:p>
                  </a:txBody>
                  <a:tcPr marL="75689" marR="75689" marT="35558" marB="35558"/>
                </a:tc>
                <a:tc>
                  <a:txBody>
                    <a:bodyPr/>
                    <a:lstStyle/>
                    <a:p>
                      <a:r>
                        <a:rPr lang="nl-NL" sz="1000" dirty="0" err="1"/>
                        <a:t>Essential</a:t>
                      </a:r>
                      <a:r>
                        <a:rPr lang="nl-NL" sz="1000" dirty="0"/>
                        <a:t> </a:t>
                      </a:r>
                      <a:r>
                        <a:rPr lang="nl-NL" sz="1000" dirty="0" err="1"/>
                        <a:t>reagents</a:t>
                      </a:r>
                      <a:r>
                        <a:rPr lang="nl-NL" sz="1000" dirty="0"/>
                        <a:t> </a:t>
                      </a:r>
                      <a:r>
                        <a:rPr lang="nl-NL" sz="1000" dirty="0" err="1"/>
                        <a:t>and</a:t>
                      </a:r>
                      <a:r>
                        <a:rPr lang="nl-NL" sz="1000" baseline="0" dirty="0"/>
                        <a:t> </a:t>
                      </a:r>
                      <a:r>
                        <a:rPr lang="nl-NL" sz="1000" baseline="0" dirty="0" err="1"/>
                        <a:t>supplies</a:t>
                      </a:r>
                      <a:r>
                        <a:rPr lang="nl-NL" sz="1000" baseline="0" dirty="0"/>
                        <a:t> are </a:t>
                      </a:r>
                      <a:r>
                        <a:rPr lang="nl-NL" sz="1000" baseline="0" dirty="0" err="1"/>
                        <a:t>identified</a:t>
                      </a:r>
                      <a:r>
                        <a:rPr lang="nl-NL" sz="1000" baseline="0" dirty="0"/>
                        <a:t>?</a:t>
                      </a:r>
                    </a:p>
                    <a:p>
                      <a:r>
                        <a:rPr lang="nl-NL" sz="1000" baseline="0" dirty="0" err="1"/>
                        <a:t>Can</a:t>
                      </a:r>
                      <a:r>
                        <a:rPr lang="nl-NL" sz="1000" baseline="0" dirty="0"/>
                        <a:t> </a:t>
                      </a:r>
                      <a:r>
                        <a:rPr lang="nl-NL" sz="1000" baseline="0" dirty="0" err="1"/>
                        <a:t>you</a:t>
                      </a:r>
                      <a:r>
                        <a:rPr lang="nl-NL" sz="1000" baseline="0" dirty="0"/>
                        <a:t> show me </a:t>
                      </a:r>
                      <a:r>
                        <a:rPr lang="nl-NL" sz="1000" baseline="0" dirty="0" err="1"/>
                        <a:t>how</a:t>
                      </a:r>
                      <a:r>
                        <a:rPr lang="nl-NL" sz="1000" baseline="0" dirty="0"/>
                        <a:t> </a:t>
                      </a:r>
                      <a:r>
                        <a:rPr lang="nl-NL" sz="1000" baseline="0" dirty="0" err="1"/>
                        <a:t>they</a:t>
                      </a:r>
                      <a:r>
                        <a:rPr lang="nl-NL" sz="1000" baseline="0" dirty="0"/>
                        <a:t> are </a:t>
                      </a:r>
                      <a:r>
                        <a:rPr lang="nl-NL" sz="1000" baseline="0" dirty="0" err="1"/>
                        <a:t>labeled</a:t>
                      </a:r>
                      <a:r>
                        <a:rPr lang="nl-NL" sz="1000" baseline="0" dirty="0"/>
                        <a:t>?</a:t>
                      </a:r>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tc>
                  <a:txBody>
                    <a:bodyPr/>
                    <a:lstStyle/>
                    <a:p>
                      <a:endParaRPr lang="nl-NL" sz="1000"/>
                    </a:p>
                  </a:txBody>
                  <a:tcPr marL="75689" marR="75689" marT="35558" marB="35558"/>
                </a:tc>
                <a:extLst>
                  <a:ext uri="{0D108BD9-81ED-4DB2-BD59-A6C34878D82A}">
                    <a16:rowId xmlns:a16="http://schemas.microsoft.com/office/drawing/2014/main" val="10006"/>
                  </a:ext>
                </a:extLst>
              </a:tr>
              <a:tr h="546431">
                <a:tc>
                  <a:txBody>
                    <a:bodyPr/>
                    <a:lstStyle/>
                    <a:p>
                      <a:r>
                        <a:rPr lang="nl-NL" sz="1000" dirty="0"/>
                        <a:t>AOP 5.9. </a:t>
                      </a:r>
                    </a:p>
                  </a:txBody>
                  <a:tcPr marL="75689" marR="75689" marT="35558" marB="35558"/>
                </a:tc>
                <a:tc>
                  <a:txBody>
                    <a:bodyPr/>
                    <a:lstStyle/>
                    <a:p>
                      <a:r>
                        <a:rPr lang="nl-NL" sz="1000" dirty="0" err="1"/>
                        <a:t>Seen</a:t>
                      </a:r>
                      <a:r>
                        <a:rPr lang="nl-NL" sz="1000" baseline="0" dirty="0"/>
                        <a:t> </a:t>
                      </a:r>
                      <a:r>
                        <a:rPr lang="nl-NL" sz="1000" baseline="0" dirty="0" err="1"/>
                        <a:t>many</a:t>
                      </a:r>
                      <a:r>
                        <a:rPr lang="nl-NL" sz="1000" baseline="0" dirty="0"/>
                        <a:t> </a:t>
                      </a:r>
                      <a:r>
                        <a:rPr lang="nl-NL" sz="1000" baseline="0" dirty="0" err="1"/>
                        <a:t>processes</a:t>
                      </a:r>
                      <a:r>
                        <a:rPr lang="nl-NL" sz="1000" baseline="0" dirty="0"/>
                        <a:t> </a:t>
                      </a:r>
                      <a:r>
                        <a:rPr lang="nl-NL" sz="1000" baseline="0" dirty="0" err="1"/>
                        <a:t>and</a:t>
                      </a:r>
                      <a:r>
                        <a:rPr lang="nl-NL" sz="1000" baseline="0" dirty="0"/>
                        <a:t> procedures </a:t>
                      </a:r>
                      <a:r>
                        <a:rPr lang="nl-NL" sz="1000" baseline="0" dirty="0" err="1"/>
                        <a:t>for</a:t>
                      </a:r>
                      <a:r>
                        <a:rPr lang="nl-NL" sz="1000" baseline="0" dirty="0"/>
                        <a:t> QA.</a:t>
                      </a:r>
                    </a:p>
                    <a:p>
                      <a:r>
                        <a:rPr lang="nl-NL" sz="1000" baseline="0" dirty="0" err="1"/>
                        <a:t>What</a:t>
                      </a:r>
                      <a:r>
                        <a:rPr lang="nl-NL" sz="1000" baseline="0" dirty="0"/>
                        <a:t> is the </a:t>
                      </a:r>
                      <a:r>
                        <a:rPr lang="nl-NL" sz="1000" baseline="0" dirty="0" err="1"/>
                        <a:t>quality</a:t>
                      </a:r>
                      <a:r>
                        <a:rPr lang="nl-NL" sz="1000" baseline="0" dirty="0"/>
                        <a:t> program? </a:t>
                      </a:r>
                      <a:r>
                        <a:rPr lang="nl-NL" sz="1000" baseline="0" dirty="0" err="1"/>
                        <a:t>What</a:t>
                      </a:r>
                      <a:r>
                        <a:rPr lang="nl-NL" sz="1000" baseline="0" dirty="0"/>
                        <a:t> is </a:t>
                      </a:r>
                      <a:r>
                        <a:rPr lang="nl-NL" sz="1000" baseline="0" dirty="0" err="1"/>
                        <a:t>done</a:t>
                      </a:r>
                      <a:r>
                        <a:rPr lang="nl-NL" sz="1000" baseline="0" dirty="0"/>
                        <a:t> </a:t>
                      </a:r>
                      <a:r>
                        <a:rPr lang="nl-NL" sz="1000" baseline="0" dirty="0" err="1"/>
                        <a:t>when</a:t>
                      </a:r>
                      <a:r>
                        <a:rPr lang="nl-NL" sz="1000" baseline="0" dirty="0"/>
                        <a:t> </a:t>
                      </a:r>
                      <a:r>
                        <a:rPr lang="nl-NL" sz="1000" baseline="0" dirty="0" err="1"/>
                        <a:t>by</a:t>
                      </a:r>
                      <a:r>
                        <a:rPr lang="nl-NL" sz="1000" baseline="0" dirty="0"/>
                        <a:t> </a:t>
                      </a:r>
                      <a:r>
                        <a:rPr lang="nl-NL" sz="1000" baseline="0" dirty="0" err="1"/>
                        <a:t>whom</a:t>
                      </a:r>
                      <a:r>
                        <a:rPr lang="nl-NL" sz="1000" baseline="0" dirty="0"/>
                        <a:t>?</a:t>
                      </a:r>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07"/>
                  </a:ext>
                </a:extLst>
              </a:tr>
              <a:tr h="283000">
                <a:tc>
                  <a:txBody>
                    <a:bodyPr/>
                    <a:lstStyle/>
                    <a:p>
                      <a:r>
                        <a:rPr lang="nl-NL" sz="1000" dirty="0"/>
                        <a:t>AOP 5.9.</a:t>
                      </a:r>
                    </a:p>
                  </a:txBody>
                  <a:tcPr marL="75689" marR="75689" marT="35558" marB="35558"/>
                </a:tc>
                <a:tc>
                  <a:txBody>
                    <a:bodyPr/>
                    <a:lstStyle/>
                    <a:p>
                      <a:r>
                        <a:rPr lang="nl-NL" sz="1000" dirty="0" err="1"/>
                        <a:t>What</a:t>
                      </a:r>
                      <a:r>
                        <a:rPr lang="nl-NL" sz="1000" dirty="0"/>
                        <a:t> are </a:t>
                      </a:r>
                      <a:r>
                        <a:rPr lang="nl-NL" sz="1000" dirty="0" err="1"/>
                        <a:t>your</a:t>
                      </a:r>
                      <a:r>
                        <a:rPr lang="nl-NL" sz="1000" dirty="0"/>
                        <a:t> performance indicators? CVR </a:t>
                      </a:r>
                      <a:r>
                        <a:rPr lang="nl-NL" sz="1000" dirty="0" err="1"/>
                        <a:t>only</a:t>
                      </a:r>
                      <a:r>
                        <a:rPr lang="nl-NL" sz="1000" dirty="0"/>
                        <a:t>?</a:t>
                      </a:r>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08"/>
                  </a:ext>
                </a:extLst>
              </a:tr>
              <a:tr h="283000">
                <a:tc>
                  <a:txBody>
                    <a:bodyPr/>
                    <a:lstStyle/>
                    <a:p>
                      <a:r>
                        <a:rPr lang="nl-NL" sz="1000" dirty="0"/>
                        <a:t>AOP 5.9.1</a:t>
                      </a:r>
                    </a:p>
                  </a:txBody>
                  <a:tcPr marL="75689" marR="75689" marT="35558" marB="35558"/>
                </a:tc>
                <a:tc>
                  <a:txBody>
                    <a:bodyPr/>
                    <a:lstStyle/>
                    <a:p>
                      <a:r>
                        <a:rPr lang="nl-NL" sz="1000" dirty="0" err="1"/>
                        <a:t>Can</a:t>
                      </a:r>
                      <a:r>
                        <a:rPr lang="nl-NL" sz="1000" dirty="0"/>
                        <a:t> </a:t>
                      </a:r>
                      <a:r>
                        <a:rPr lang="nl-NL" sz="1000" dirty="0" err="1"/>
                        <a:t>you</a:t>
                      </a:r>
                      <a:r>
                        <a:rPr lang="nl-NL" sz="1000" dirty="0"/>
                        <a:t> show me records</a:t>
                      </a:r>
                      <a:r>
                        <a:rPr lang="nl-NL" sz="1000" baseline="0" dirty="0"/>
                        <a:t> of </a:t>
                      </a:r>
                      <a:r>
                        <a:rPr lang="nl-NL" sz="1000" baseline="0" dirty="0" err="1"/>
                        <a:t>proficiency</a:t>
                      </a:r>
                      <a:r>
                        <a:rPr lang="nl-NL" sz="1000" baseline="0" dirty="0"/>
                        <a:t> </a:t>
                      </a:r>
                      <a:r>
                        <a:rPr lang="nl-NL" sz="1000" baseline="0" dirty="0" err="1"/>
                        <a:t>testing</a:t>
                      </a:r>
                      <a:r>
                        <a:rPr lang="nl-NL" sz="1000" baseline="0" dirty="0"/>
                        <a:t>?</a:t>
                      </a:r>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09"/>
                  </a:ext>
                </a:extLst>
              </a:tr>
              <a:tr h="388572">
                <a:tc>
                  <a:txBody>
                    <a:bodyPr/>
                    <a:lstStyle/>
                    <a:p>
                      <a:pPr marL="0" marR="0" indent="0" algn="l" defTabSz="321457" rtl="0" eaLnBrk="1" fontAlgn="auto" latinLnBrk="0" hangingPunct="1">
                        <a:lnSpc>
                          <a:spcPct val="100000"/>
                        </a:lnSpc>
                        <a:spcBef>
                          <a:spcPts val="0"/>
                        </a:spcBef>
                        <a:spcAft>
                          <a:spcPts val="0"/>
                        </a:spcAft>
                        <a:buClrTx/>
                        <a:buSzTx/>
                        <a:buFontTx/>
                        <a:buNone/>
                        <a:tabLst/>
                        <a:defRPr/>
                      </a:pPr>
                      <a:r>
                        <a:rPr lang="nl-NL" sz="1000" dirty="0"/>
                        <a:t>FMS</a:t>
                      </a:r>
                      <a:r>
                        <a:rPr lang="nl-NL" sz="1000" baseline="0" dirty="0"/>
                        <a:t> 8</a:t>
                      </a:r>
                      <a:endParaRPr lang="nl-NL" sz="1000" dirty="0"/>
                    </a:p>
                  </a:txBody>
                  <a:tcPr marL="75689" marR="75689" marT="35558" marB="35558"/>
                </a:tc>
                <a:tc>
                  <a:txBody>
                    <a:bodyPr/>
                    <a:lstStyle/>
                    <a:p>
                      <a:r>
                        <a:rPr lang="nl-NL" sz="1000" dirty="0"/>
                        <a:t>Inventory. </a:t>
                      </a:r>
                      <a:r>
                        <a:rPr lang="nl-NL" sz="1000" dirty="0" err="1"/>
                        <a:t>Example</a:t>
                      </a:r>
                      <a:r>
                        <a:rPr lang="nl-NL" sz="1000" dirty="0"/>
                        <a:t> equipment</a:t>
                      </a:r>
                      <a:r>
                        <a:rPr lang="nl-NL" sz="1000" baseline="0" dirty="0"/>
                        <a:t> in lab.  </a:t>
                      </a:r>
                      <a:r>
                        <a:rPr lang="nl-NL" sz="1000" baseline="0" dirty="0" err="1"/>
                        <a:t>Regular</a:t>
                      </a:r>
                      <a:r>
                        <a:rPr lang="nl-NL" sz="1000" baseline="0" dirty="0"/>
                        <a:t> </a:t>
                      </a:r>
                      <a:r>
                        <a:rPr lang="nl-NL" sz="1000" baseline="0" dirty="0" err="1"/>
                        <a:t>testing</a:t>
                      </a:r>
                      <a:r>
                        <a:rPr lang="nl-NL" sz="1000" baseline="0" dirty="0"/>
                        <a:t> </a:t>
                      </a:r>
                      <a:r>
                        <a:rPr lang="nl-NL" sz="1000" baseline="0" dirty="0" err="1"/>
                        <a:t>proof</a:t>
                      </a:r>
                      <a:r>
                        <a:rPr lang="nl-NL" sz="1000" baseline="0" dirty="0"/>
                        <a:t>?  </a:t>
                      </a:r>
                      <a:r>
                        <a:rPr lang="nl-NL" sz="1000" baseline="0" dirty="0" err="1"/>
                        <a:t>Preventive</a:t>
                      </a:r>
                      <a:r>
                        <a:rPr lang="nl-NL" sz="1000" baseline="0" dirty="0"/>
                        <a:t> maintenance?</a:t>
                      </a:r>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10"/>
                  </a:ext>
                </a:extLst>
              </a:tr>
              <a:tr h="546431">
                <a:tc>
                  <a:txBody>
                    <a:bodyPr/>
                    <a:lstStyle/>
                    <a:p>
                      <a:r>
                        <a:rPr lang="nl-NL" sz="1000" dirty="0"/>
                        <a:t>IPSG 5</a:t>
                      </a:r>
                    </a:p>
                  </a:txBody>
                  <a:tcPr marL="75689" marR="75689" marT="35558" marB="35558"/>
                </a:tc>
                <a:tc>
                  <a:txBody>
                    <a:bodyPr/>
                    <a:lstStyle/>
                    <a:p>
                      <a:r>
                        <a:rPr lang="nl-NL" sz="1000" dirty="0"/>
                        <a:t>Do </a:t>
                      </a:r>
                      <a:r>
                        <a:rPr lang="nl-NL" sz="1000" dirty="0" err="1"/>
                        <a:t>you</a:t>
                      </a:r>
                      <a:r>
                        <a:rPr lang="nl-NL" sz="1000" dirty="0"/>
                        <a:t> have hand </a:t>
                      </a:r>
                      <a:r>
                        <a:rPr lang="nl-NL" sz="1000" dirty="0" err="1"/>
                        <a:t>hygiene</a:t>
                      </a:r>
                      <a:r>
                        <a:rPr lang="nl-NL" sz="1000" baseline="0" dirty="0"/>
                        <a:t> </a:t>
                      </a:r>
                      <a:r>
                        <a:rPr lang="nl-NL" sz="1000" baseline="0" dirty="0" err="1"/>
                        <a:t>guidelines</a:t>
                      </a:r>
                      <a:r>
                        <a:rPr lang="nl-NL" sz="1000" baseline="0" dirty="0"/>
                        <a:t> </a:t>
                      </a:r>
                      <a:r>
                        <a:rPr lang="nl-NL" sz="1000" baseline="0" dirty="0" err="1"/>
                        <a:t>for</a:t>
                      </a:r>
                      <a:r>
                        <a:rPr lang="nl-NL" sz="1000" baseline="0" dirty="0"/>
                        <a:t> </a:t>
                      </a:r>
                      <a:r>
                        <a:rPr lang="nl-NL" sz="1000" baseline="0" dirty="0" err="1"/>
                        <a:t>your</a:t>
                      </a:r>
                      <a:r>
                        <a:rPr lang="nl-NL" sz="1000" baseline="0" dirty="0"/>
                        <a:t> </a:t>
                      </a:r>
                      <a:r>
                        <a:rPr lang="nl-NL" sz="1000" baseline="0" dirty="0" err="1"/>
                        <a:t>staff</a:t>
                      </a:r>
                      <a:r>
                        <a:rPr lang="nl-NL" sz="1000" baseline="0" dirty="0"/>
                        <a:t>?</a:t>
                      </a:r>
                    </a:p>
                    <a:p>
                      <a:r>
                        <a:rPr lang="nl-NL" sz="1000" baseline="0" dirty="0"/>
                        <a:t>Look:       Are </a:t>
                      </a:r>
                      <a:r>
                        <a:rPr lang="nl-NL" sz="1000" baseline="0" dirty="0" err="1"/>
                        <a:t>materials</a:t>
                      </a:r>
                      <a:r>
                        <a:rPr lang="nl-NL" sz="1000" baseline="0" dirty="0"/>
                        <a:t> </a:t>
                      </a:r>
                      <a:r>
                        <a:rPr lang="nl-NL" sz="1000" baseline="0" dirty="0" err="1"/>
                        <a:t>available</a:t>
                      </a:r>
                      <a:r>
                        <a:rPr lang="nl-NL" sz="1000" baseline="0" dirty="0"/>
                        <a:t>?</a:t>
                      </a:r>
                    </a:p>
                    <a:p>
                      <a:r>
                        <a:rPr lang="nl-NL" sz="1000" baseline="0" dirty="0" err="1"/>
                        <a:t>Ask</a:t>
                      </a:r>
                      <a:r>
                        <a:rPr lang="nl-NL" sz="1000" baseline="0" dirty="0"/>
                        <a:t> </a:t>
                      </a:r>
                      <a:r>
                        <a:rPr lang="nl-NL" sz="1000" baseline="0" dirty="0" err="1"/>
                        <a:t>staff</a:t>
                      </a:r>
                      <a:r>
                        <a:rPr lang="nl-NL" sz="1000" baseline="0" dirty="0"/>
                        <a:t>: </a:t>
                      </a:r>
                      <a:r>
                        <a:rPr lang="nl-NL" sz="1000" baseline="0" dirty="0" err="1"/>
                        <a:t>how</a:t>
                      </a:r>
                      <a:r>
                        <a:rPr lang="nl-NL" sz="1000" baseline="0" dirty="0"/>
                        <a:t> </a:t>
                      </a:r>
                      <a:r>
                        <a:rPr lang="nl-NL" sz="1000" baseline="0" dirty="0" err="1"/>
                        <a:t>and</a:t>
                      </a:r>
                      <a:r>
                        <a:rPr lang="nl-NL" sz="1000" baseline="0" dirty="0"/>
                        <a:t> </a:t>
                      </a:r>
                      <a:r>
                        <a:rPr lang="nl-NL" sz="1000" baseline="0" dirty="0" err="1"/>
                        <a:t>when</a:t>
                      </a:r>
                      <a:r>
                        <a:rPr lang="nl-NL" sz="1000" baseline="0" dirty="0"/>
                        <a:t> do </a:t>
                      </a:r>
                      <a:r>
                        <a:rPr lang="nl-NL" sz="1000" baseline="0" dirty="0" err="1"/>
                        <a:t>you</a:t>
                      </a:r>
                      <a:r>
                        <a:rPr lang="nl-NL" sz="1000" baseline="0" dirty="0"/>
                        <a:t> do hand </a:t>
                      </a:r>
                      <a:r>
                        <a:rPr lang="nl-NL" sz="1000" baseline="0" dirty="0" err="1"/>
                        <a:t>hygiene</a:t>
                      </a:r>
                      <a:r>
                        <a:rPr lang="nl-NL" sz="1000" baseline="0" dirty="0"/>
                        <a:t>?</a:t>
                      </a:r>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tc>
                  <a:txBody>
                    <a:bodyPr/>
                    <a:lstStyle/>
                    <a:p>
                      <a:endParaRPr lang="nl-NL" sz="1000" dirty="0"/>
                    </a:p>
                  </a:txBody>
                  <a:tcPr marL="75689" marR="75689" marT="35558" marB="35558"/>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91849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2"/>
          <p:cNvSpPr>
            <a:spLocks noChangeArrowheads="1"/>
          </p:cNvSpPr>
          <p:nvPr/>
        </p:nvSpPr>
        <p:spPr bwMode="auto">
          <a:xfrm flipV="1">
            <a:off x="505928" y="1573037"/>
            <a:ext cx="6557345" cy="3584399"/>
          </a:xfrm>
          <a:prstGeom prst="triangle">
            <a:avLst>
              <a:gd name="adj" fmla="val 50000"/>
            </a:avLst>
          </a:prstGeom>
          <a:solidFill>
            <a:schemeClr val="accent2">
              <a:alpha val="2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defRPr/>
            </a:pPr>
            <a:endParaRPr lang="nl-NL"/>
          </a:p>
        </p:txBody>
      </p:sp>
      <p:sp>
        <p:nvSpPr>
          <p:cNvPr id="13314" name="Rectangle 3"/>
          <p:cNvSpPr>
            <a:spLocks noGrp="1" noChangeArrowheads="1"/>
          </p:cNvSpPr>
          <p:nvPr>
            <p:ph type="title"/>
          </p:nvPr>
        </p:nvSpPr>
        <p:spPr>
          <a:xfrm>
            <a:off x="739837" y="680333"/>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500">
                <a:latin typeface="Gill Sans" charset="0"/>
                <a:ea typeface="ヒラギノ角ゴ ProN W3" charset="0"/>
                <a:cs typeface="ヒラギノ角ゴ ProN W3" charset="0"/>
              </a:rPr>
              <a:t>From broad to narrow</a:t>
            </a:r>
          </a:p>
        </p:txBody>
      </p:sp>
      <p:sp>
        <p:nvSpPr>
          <p:cNvPr id="13315" name="Rectangle 4"/>
          <p:cNvSpPr>
            <a:spLocks noGrp="1" noChangeArrowheads="1"/>
          </p:cNvSpPr>
          <p:nvPr>
            <p:ph type="body" sz="half" idx="1"/>
          </p:nvPr>
        </p:nvSpPr>
        <p:spPr>
          <a:xfrm>
            <a:off x="736600" y="1905000"/>
            <a:ext cx="2721495" cy="618595"/>
          </a:xfrm>
        </p:spPr>
        <p:txBody>
          <a:bodyPr/>
          <a:lstStyle/>
          <a:p>
            <a:r>
              <a:rPr lang="en-US" sz="1700" dirty="0">
                <a:latin typeface="Gill Sans" charset="0"/>
                <a:ea typeface="ヒラギノ角ゴ ProN W3" charset="0"/>
                <a:cs typeface="ヒラギノ角ゴ ProN W3" charset="0"/>
              </a:rPr>
              <a:t>Link to context </a:t>
            </a:r>
          </a:p>
          <a:p>
            <a:r>
              <a:rPr lang="en-US" sz="1700" dirty="0">
                <a:latin typeface="Gill Sans" charset="0"/>
                <a:ea typeface="ヒラギノ角ゴ ProN W3" charset="0"/>
                <a:cs typeface="ヒラギノ角ゴ ProN W3" charset="0"/>
              </a:rPr>
              <a:t>Information</a:t>
            </a:r>
            <a:br>
              <a:rPr lang="en-US" sz="1700" dirty="0">
                <a:latin typeface="Gill Sans" charset="0"/>
                <a:ea typeface="ヒラギノ角ゴ ProN W3" charset="0"/>
                <a:cs typeface="ヒラギノ角ゴ ProN W3" charset="0"/>
              </a:rPr>
            </a:br>
            <a:br>
              <a:rPr lang="en-US" sz="1700" dirty="0">
                <a:latin typeface="Gill Sans" charset="0"/>
                <a:ea typeface="ヒラギノ角ゴ ProN W3" charset="0"/>
                <a:cs typeface="ヒラギノ角ゴ ProN W3" charset="0"/>
              </a:rPr>
            </a:br>
            <a:endParaRPr lang="en-US" sz="1700" dirty="0">
              <a:latin typeface="Gill Sans" charset="0"/>
              <a:ea typeface="ヒラギノ角ゴ ProN W3" charset="0"/>
              <a:cs typeface="ヒラギノ角ゴ ProN W3" charset="0"/>
            </a:endParaRPr>
          </a:p>
          <a:p>
            <a:r>
              <a:rPr lang="en-US" sz="1700" dirty="0">
                <a:latin typeface="Gill Sans" charset="0"/>
                <a:ea typeface="ヒラギノ角ゴ ProN W3" charset="0"/>
                <a:cs typeface="ヒラギノ角ゴ ProN W3" charset="0"/>
              </a:rPr>
              <a:t>Verification</a:t>
            </a:r>
            <a:br>
              <a:rPr lang="en-US" sz="1700" dirty="0">
                <a:latin typeface="Gill Sans" charset="0"/>
                <a:ea typeface="ヒラギノ角ゴ ProN W3" charset="0"/>
                <a:cs typeface="ヒラギノ角ゴ ProN W3" charset="0"/>
              </a:rPr>
            </a:br>
            <a:br>
              <a:rPr lang="en-US" sz="1700" dirty="0">
                <a:latin typeface="Gill Sans" charset="0"/>
                <a:ea typeface="ヒラギノ角ゴ ProN W3" charset="0"/>
                <a:cs typeface="ヒラギノ角ゴ ProN W3" charset="0"/>
              </a:rPr>
            </a:br>
            <a:endParaRPr lang="en-US" sz="1700" dirty="0">
              <a:latin typeface="Gill Sans" charset="0"/>
              <a:ea typeface="ヒラギノ角ゴ ProN W3" charset="0"/>
              <a:cs typeface="ヒラギノ角ゴ ProN W3" charset="0"/>
            </a:endParaRPr>
          </a:p>
          <a:p>
            <a:r>
              <a:rPr lang="en-US" sz="1700" dirty="0" err="1">
                <a:latin typeface="Gill Sans" charset="0"/>
                <a:ea typeface="ヒラギノ角ゴ ProN W3" charset="0"/>
                <a:cs typeface="ヒラギノ角ゴ ProN W3" charset="0"/>
              </a:rPr>
              <a:t>Judgement</a:t>
            </a:r>
            <a:r>
              <a:rPr lang="en-US" sz="1700" dirty="0">
                <a:latin typeface="Gill Sans" charset="0"/>
                <a:ea typeface="ヒラギノ角ゴ ProN W3" charset="0"/>
                <a:cs typeface="ヒラギノ角ゴ ProN W3" charset="0"/>
              </a:rPr>
              <a:t> </a:t>
            </a:r>
          </a:p>
        </p:txBody>
      </p:sp>
      <p:sp>
        <p:nvSpPr>
          <p:cNvPr id="13316" name="Rectangle 5"/>
          <p:cNvSpPr>
            <a:spLocks noGrp="1" noChangeArrowheads="1"/>
          </p:cNvSpPr>
          <p:nvPr>
            <p:ph type="body" sz="half" idx="2"/>
          </p:nvPr>
        </p:nvSpPr>
        <p:spPr>
          <a:xfrm>
            <a:off x="3556000" y="1905000"/>
            <a:ext cx="2721496" cy="618595"/>
          </a:xfrm>
        </p:spPr>
        <p:txBody>
          <a:bodyPr/>
          <a:lstStyle/>
          <a:p>
            <a:r>
              <a:rPr lang="en-US" sz="1700" dirty="0">
                <a:latin typeface="Gill Sans" charset="0"/>
                <a:ea typeface="ヒラギノ角ゴ ProN W3" charset="0"/>
                <a:cs typeface="ヒラギノ角ゴ ProN W3" charset="0"/>
              </a:rPr>
              <a:t>Why? What for?</a:t>
            </a:r>
          </a:p>
          <a:p>
            <a:r>
              <a:rPr lang="en-US" sz="1700" dirty="0">
                <a:latin typeface="Gill Sans" charset="0"/>
                <a:ea typeface="ヒラギノ角ゴ ProN W3" charset="0"/>
                <a:cs typeface="ヒラギノ角ゴ ProN W3" charset="0"/>
              </a:rPr>
              <a:t>What? When? Where? Who? How? How many?</a:t>
            </a:r>
          </a:p>
          <a:p>
            <a:r>
              <a:rPr lang="en-US" sz="1700" b="1" dirty="0">
                <a:latin typeface="Gill Sans" charset="0"/>
                <a:ea typeface="ヒラギノ角ゴ ProN W3" charset="0"/>
                <a:cs typeface="ヒラギノ角ゴ ProN W3" charset="0"/>
              </a:rPr>
              <a:t>Probe!</a:t>
            </a:r>
          </a:p>
          <a:p>
            <a:pPr lvl="1"/>
            <a:r>
              <a:rPr lang="en-US" sz="1700" dirty="0">
                <a:latin typeface="Gill Sans" charset="0"/>
                <a:ea typeface="ヒラギノ角ゴ ProN W3" charset="0"/>
                <a:cs typeface="ヒラギノ角ゴ ProN W3" charset="0"/>
              </a:rPr>
              <a:t>Please say more…</a:t>
            </a:r>
          </a:p>
          <a:p>
            <a:pPr lvl="1"/>
            <a:r>
              <a:rPr lang="en-US" sz="1700" dirty="0">
                <a:latin typeface="Gill Sans" charset="0"/>
                <a:ea typeface="ヒラギノ角ゴ ProN W3" charset="0"/>
                <a:cs typeface="ヒラギノ角ゴ ProN W3" charset="0"/>
              </a:rPr>
              <a:t>Where can I find that?</a:t>
            </a:r>
          </a:p>
          <a:p>
            <a:r>
              <a:rPr lang="en-US" sz="1700" dirty="0">
                <a:latin typeface="Gill Sans" charset="0"/>
                <a:ea typeface="ヒラギノ角ゴ ProN W3" charset="0"/>
                <a:cs typeface="ヒラギノ角ゴ ProN W3" charset="0"/>
              </a:rPr>
              <a:t>Do you agree if I put in the report…</a:t>
            </a:r>
          </a:p>
        </p:txBody>
      </p:sp>
      <p:sp>
        <p:nvSpPr>
          <p:cNvPr id="142342" name="AutoShape 6"/>
          <p:cNvSpPr>
            <a:spLocks noChangeArrowheads="1"/>
          </p:cNvSpPr>
          <p:nvPr/>
        </p:nvSpPr>
        <p:spPr bwMode="auto">
          <a:xfrm>
            <a:off x="660400" y="2819400"/>
            <a:ext cx="2264189" cy="784049"/>
          </a:xfrm>
          <a:prstGeom prst="wedgeRectCallout">
            <a:avLst>
              <a:gd name="adj1" fmla="val -43750"/>
              <a:gd name="adj2" fmla="val 70000"/>
            </a:avLst>
          </a:prstGeom>
          <a:solidFill>
            <a:schemeClr val="hlink"/>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lstStyle/>
          <a:p>
            <a:pPr algn="ctr" eaLnBrk="0" hangingPunct="0">
              <a:defRPr/>
            </a:pPr>
            <a:r>
              <a:rPr lang="en-US" dirty="0">
                <a:solidFill>
                  <a:schemeClr val="bg1"/>
                </a:solidFill>
                <a:latin typeface="Verdana" charset="0"/>
              </a:rPr>
              <a:t>Try to reach </a:t>
            </a:r>
            <a:r>
              <a:rPr lang="ja-JP" altLang="en-US" dirty="0">
                <a:solidFill>
                  <a:schemeClr val="bg1"/>
                </a:solidFill>
                <a:latin typeface="Arial"/>
              </a:rPr>
              <a:t>‘</a:t>
            </a:r>
            <a:r>
              <a:rPr lang="en-US" dirty="0">
                <a:solidFill>
                  <a:schemeClr val="bg1"/>
                </a:solidFill>
                <a:latin typeface="Verdana" charset="0"/>
              </a:rPr>
              <a:t>closure</a:t>
            </a:r>
            <a:r>
              <a:rPr lang="ja-JP" altLang="en-US" dirty="0">
                <a:solidFill>
                  <a:schemeClr val="bg1"/>
                </a:solidFill>
                <a:latin typeface="Arial"/>
              </a:rPr>
              <a:t>’</a:t>
            </a:r>
            <a:r>
              <a:rPr lang="en-US" dirty="0">
                <a:solidFill>
                  <a:schemeClr val="bg1"/>
                </a:solidFill>
                <a:latin typeface="Verdana" charset="0"/>
              </a:rPr>
              <a:t> for every issue on your list</a:t>
            </a:r>
          </a:p>
        </p:txBody>
      </p:sp>
    </p:spTree>
    <p:extLst>
      <p:ext uri="{BB962C8B-B14F-4D97-AF65-F5344CB8AC3E}">
        <p14:creationId xmlns:p14="http://schemas.microsoft.com/office/powerpoint/2010/main" val="1049640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2000" fill="hold"/>
                                        <p:tgtEl>
                                          <p:spTgt spid="142342"/>
                                        </p:tgtEl>
                                        <p:attrNameLst>
                                          <p:attrName>ppt_x</p:attrName>
                                        </p:attrNameLst>
                                      </p:cBhvr>
                                      <p:tavLst>
                                        <p:tav tm="0">
                                          <p:val>
                                            <p:strVal val="#ppt_x"/>
                                          </p:val>
                                        </p:tav>
                                        <p:tav tm="100000">
                                          <p:val>
                                            <p:strVal val="#ppt_x"/>
                                          </p:val>
                                        </p:tav>
                                      </p:tavLst>
                                    </p:anim>
                                    <p:anim calcmode="lin" valueType="num">
                                      <p:cBhvr additive="base">
                                        <p:cTn id="8" dur="2000" fill="hold"/>
                                        <p:tgtEl>
                                          <p:spTgt spid="142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D149-E3DA-3B7D-661C-535133D2D788}"/>
              </a:ext>
            </a:extLst>
          </p:cNvPr>
          <p:cNvSpPr>
            <a:spLocks noGrp="1"/>
          </p:cNvSpPr>
          <p:nvPr>
            <p:ph type="title"/>
          </p:nvPr>
        </p:nvSpPr>
        <p:spPr/>
        <p:txBody>
          <a:bodyPr/>
          <a:lstStyle/>
          <a:p>
            <a:r>
              <a:rPr lang="en-NL" dirty="0"/>
              <a:t>Clear the MIST</a:t>
            </a:r>
          </a:p>
        </p:txBody>
      </p:sp>
      <p:sp>
        <p:nvSpPr>
          <p:cNvPr id="4" name="Content Placeholder 3">
            <a:extLst>
              <a:ext uri="{FF2B5EF4-FFF2-40B4-BE49-F238E27FC236}">
                <a16:creationId xmlns:a16="http://schemas.microsoft.com/office/drawing/2014/main" id="{D37D4B50-1EC1-CCCC-0112-D2A5868210AB}"/>
              </a:ext>
            </a:extLst>
          </p:cNvPr>
          <p:cNvSpPr>
            <a:spLocks noGrp="1"/>
          </p:cNvSpPr>
          <p:nvPr>
            <p:ph sz="half" idx="2"/>
          </p:nvPr>
        </p:nvSpPr>
        <p:spPr/>
        <p:txBody>
          <a:bodyPr/>
          <a:lstStyle/>
          <a:p>
            <a:r>
              <a:rPr lang="en-NL" b="1" dirty="0"/>
              <a:t>M</a:t>
            </a:r>
            <a:r>
              <a:rPr lang="en-NL" dirty="0"/>
              <a:t>ay</a:t>
            </a:r>
          </a:p>
          <a:p>
            <a:r>
              <a:rPr lang="en-NL" b="1" dirty="0"/>
              <a:t>I</a:t>
            </a:r>
          </a:p>
          <a:p>
            <a:r>
              <a:rPr lang="en-NL" b="1" dirty="0"/>
              <a:t>S</a:t>
            </a:r>
            <a:r>
              <a:rPr lang="en-NL" dirty="0"/>
              <a:t>ee</a:t>
            </a:r>
          </a:p>
          <a:p>
            <a:r>
              <a:rPr lang="en-NL" b="1" dirty="0"/>
              <a:t>T</a:t>
            </a:r>
            <a:r>
              <a:rPr lang="en-NL" dirty="0"/>
              <a:t>hat?</a:t>
            </a:r>
          </a:p>
        </p:txBody>
      </p:sp>
      <p:pic>
        <p:nvPicPr>
          <p:cNvPr id="1026" name="Picture 2" descr="Fotograferen van mist in de natuurfotografie - Beterelandschapsfoto">
            <a:extLst>
              <a:ext uri="{FF2B5EF4-FFF2-40B4-BE49-F238E27FC236}">
                <a16:creationId xmlns:a16="http://schemas.microsoft.com/office/drawing/2014/main" id="{CDFA6C4D-B653-A783-F3B1-8411E9712DC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0400" y="1635760"/>
            <a:ext cx="3000375" cy="312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9468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Competences</a:t>
            </a:r>
            <a:r>
              <a:rPr lang="nl-NL" dirty="0"/>
              <a:t> of </a:t>
            </a:r>
            <a:r>
              <a:rPr lang="nl-NL" dirty="0" err="1"/>
              <a:t>an</a:t>
            </a:r>
            <a:r>
              <a:rPr lang="nl-NL" dirty="0"/>
              <a:t> auditor?</a:t>
            </a:r>
          </a:p>
        </p:txBody>
      </p:sp>
      <p:pic>
        <p:nvPicPr>
          <p:cNvPr id="6" name="Afbeelding 5"/>
          <p:cNvPicPr>
            <a:picLocks noChangeAspect="1"/>
          </p:cNvPicPr>
          <p:nvPr/>
        </p:nvPicPr>
        <p:blipFill>
          <a:blip r:embed="rId2"/>
          <a:stretch>
            <a:fillRect/>
          </a:stretch>
        </p:blipFill>
        <p:spPr>
          <a:xfrm>
            <a:off x="228600" y="228600"/>
            <a:ext cx="7112000" cy="5334000"/>
          </a:xfrm>
          <a:prstGeom prst="rect">
            <a:avLst/>
          </a:prstGeom>
        </p:spPr>
      </p:pic>
    </p:spTree>
    <p:extLst>
      <p:ext uri="{BB962C8B-B14F-4D97-AF65-F5344CB8AC3E}">
        <p14:creationId xmlns:p14="http://schemas.microsoft.com/office/powerpoint/2010/main" val="36339821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Auditor </a:t>
            </a:r>
            <a:r>
              <a:rPr lang="nl-NL" dirty="0" err="1"/>
              <a:t>competences</a:t>
            </a:r>
            <a:endParaRPr lang="nl-NL" dirty="0"/>
          </a:p>
        </p:txBody>
      </p:sp>
      <p:sp>
        <p:nvSpPr>
          <p:cNvPr id="3" name="Tijdelijke aanduiding voor inhoud 2"/>
          <p:cNvSpPr>
            <a:spLocks noGrp="1"/>
          </p:cNvSpPr>
          <p:nvPr>
            <p:ph sz="half" idx="1"/>
          </p:nvPr>
        </p:nvSpPr>
        <p:spPr/>
        <p:txBody>
          <a:bodyPr/>
          <a:lstStyle/>
          <a:p>
            <a:r>
              <a:rPr lang="nl-NL" dirty="0"/>
              <a:t>questionnaire</a:t>
            </a:r>
          </a:p>
        </p:txBody>
      </p:sp>
      <p:sp>
        <p:nvSpPr>
          <p:cNvPr id="4" name="Tijdelijke aanduiding voor inhoud 3"/>
          <p:cNvSpPr>
            <a:spLocks noGrp="1"/>
          </p:cNvSpPr>
          <p:nvPr>
            <p:ph sz="half" idx="2"/>
          </p:nvPr>
        </p:nvSpPr>
        <p:spPr/>
        <p:txBody>
          <a:bodyPr/>
          <a:lstStyle/>
          <a:p>
            <a:endParaRPr lang="nl-NL"/>
          </a:p>
        </p:txBody>
      </p:sp>
    </p:spTree>
    <p:extLst>
      <p:ext uri="{BB962C8B-B14F-4D97-AF65-F5344CB8AC3E}">
        <p14:creationId xmlns:p14="http://schemas.microsoft.com/office/powerpoint/2010/main" val="1857283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736600" y="609600"/>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500" dirty="0">
                <a:solidFill>
                  <a:srgbClr val="008080"/>
                </a:solidFill>
                <a:latin typeface="Gill Sans" charset="0"/>
                <a:ea typeface="ヒラギノ角ゴ ProN W3" charset="0"/>
                <a:cs typeface="ヒラギノ角ゴ ProN W3" charset="0"/>
              </a:rPr>
              <a:t>(Do</a:t>
            </a:r>
            <a:r>
              <a:rPr lang="ja-JP" altLang="en-US" sz="3500" dirty="0">
                <a:solidFill>
                  <a:srgbClr val="008080"/>
                </a:solidFill>
                <a:latin typeface="Gill Sans" charset="0"/>
                <a:ea typeface="ヒラギノ角ゴ ProN W3" charset="0"/>
                <a:cs typeface="ヒラギノ角ゴ ProN W3" charset="0"/>
              </a:rPr>
              <a:t>’</a:t>
            </a:r>
            <a:r>
              <a:rPr lang="en-US" altLang="ja-JP" sz="3500" dirty="0">
                <a:solidFill>
                  <a:srgbClr val="008080"/>
                </a:solidFill>
                <a:latin typeface="Gill Sans" charset="0"/>
                <a:ea typeface="ヒラギノ角ゴ ProN W3" charset="0"/>
                <a:cs typeface="ヒラギノ角ゴ ProN W3" charset="0"/>
              </a:rPr>
              <a:t>s and) Don'ts (1)</a:t>
            </a:r>
            <a:endParaRPr lang="en-US" sz="3500" dirty="0">
              <a:solidFill>
                <a:srgbClr val="008080"/>
              </a:solidFill>
              <a:latin typeface="Gill Sans" charset="0"/>
              <a:ea typeface="ヒラギノ角ゴ ProN W3" charset="0"/>
              <a:cs typeface="ヒラギノ角ゴ ProN W3" charset="0"/>
            </a:endParaRPr>
          </a:p>
        </p:txBody>
      </p:sp>
      <p:sp>
        <p:nvSpPr>
          <p:cNvPr id="15362" name="Rectangle 3"/>
          <p:cNvSpPr>
            <a:spLocks noGrp="1" noChangeArrowheads="1"/>
          </p:cNvSpPr>
          <p:nvPr>
            <p:ph type="body" idx="1"/>
          </p:nvPr>
        </p:nvSpPr>
        <p:spPr>
          <a:xfrm>
            <a:off x="736600" y="1828800"/>
            <a:ext cx="5548118" cy="618595"/>
          </a:xfrm>
        </p:spPr>
        <p:txBody>
          <a:bodyPr/>
          <a:lstStyle/>
          <a:p>
            <a:pPr>
              <a:lnSpc>
                <a:spcPct val="90000"/>
              </a:lnSpc>
            </a:pPr>
            <a:r>
              <a:rPr lang="en-US" sz="2000" dirty="0">
                <a:solidFill>
                  <a:srgbClr val="008080"/>
                </a:solidFill>
                <a:latin typeface="Gill Sans" charset="0"/>
                <a:ea typeface="ヒラギノ角ゴ ProN W3" charset="0"/>
                <a:cs typeface="ヒラギノ角ゴ ProN W3" charset="0"/>
              </a:rPr>
              <a:t>Long questions</a:t>
            </a:r>
          </a:p>
          <a:p>
            <a:pPr lvl="1">
              <a:lnSpc>
                <a:spcPct val="90000"/>
              </a:lnSpc>
            </a:pPr>
            <a:r>
              <a:rPr lang="en-US" sz="2000" dirty="0">
                <a:solidFill>
                  <a:srgbClr val="008080"/>
                </a:solidFill>
                <a:latin typeface="Gill Sans" charset="0"/>
                <a:ea typeface="ヒラギノ角ゴ ProN W3" charset="0"/>
                <a:cs typeface="ヒラギノ角ゴ ProN W3" charset="0"/>
              </a:rPr>
              <a:t>All short questions start with Who/How/…?</a:t>
            </a:r>
          </a:p>
          <a:p>
            <a:pPr>
              <a:lnSpc>
                <a:spcPct val="90000"/>
              </a:lnSpc>
            </a:pPr>
            <a:r>
              <a:rPr lang="en-US" sz="2000" dirty="0">
                <a:solidFill>
                  <a:srgbClr val="008080"/>
                </a:solidFill>
                <a:latin typeface="Gill Sans" charset="0"/>
                <a:ea typeface="ヒラギノ角ゴ ProN W3" charset="0"/>
                <a:cs typeface="ヒラギノ角ゴ ProN W3" charset="0"/>
              </a:rPr>
              <a:t>Vague questions</a:t>
            </a:r>
          </a:p>
          <a:p>
            <a:pPr>
              <a:lnSpc>
                <a:spcPct val="90000"/>
              </a:lnSpc>
            </a:pPr>
            <a:r>
              <a:rPr lang="en-US" sz="2000" dirty="0">
                <a:solidFill>
                  <a:srgbClr val="008080"/>
                </a:solidFill>
                <a:latin typeface="Gill Sans" charset="0"/>
                <a:ea typeface="ヒラギノ角ゴ ProN W3" charset="0"/>
                <a:cs typeface="ヒラギノ角ゴ ProN W3" charset="0"/>
              </a:rPr>
              <a:t>Questions asking for two answers</a:t>
            </a:r>
          </a:p>
          <a:p>
            <a:pPr lvl="1">
              <a:lnSpc>
                <a:spcPct val="90000"/>
              </a:lnSpc>
            </a:pPr>
            <a:r>
              <a:rPr lang="en-US" sz="2000" dirty="0">
                <a:solidFill>
                  <a:srgbClr val="008080"/>
                </a:solidFill>
                <a:latin typeface="Gill Sans" charset="0"/>
                <a:ea typeface="ヒラギノ角ゴ ProN W3" charset="0"/>
                <a:cs typeface="ヒラギノ角ゴ ProN W3" charset="0"/>
              </a:rPr>
              <a:t>Then you get only one answer</a:t>
            </a:r>
          </a:p>
          <a:p>
            <a:pPr>
              <a:lnSpc>
                <a:spcPct val="90000"/>
              </a:lnSpc>
            </a:pPr>
            <a:r>
              <a:rPr lang="en-US" sz="2000" dirty="0">
                <a:solidFill>
                  <a:srgbClr val="008080"/>
                </a:solidFill>
                <a:latin typeface="Gill Sans" charset="0"/>
                <a:ea typeface="ヒラギノ角ゴ ProN W3" charset="0"/>
                <a:cs typeface="ヒラギノ角ゴ ProN W3" charset="0"/>
              </a:rPr>
              <a:t>Leading questions</a:t>
            </a:r>
          </a:p>
          <a:p>
            <a:pPr lvl="1">
              <a:lnSpc>
                <a:spcPct val="90000"/>
              </a:lnSpc>
            </a:pPr>
            <a:r>
              <a:rPr lang="en-US" sz="2000" dirty="0">
                <a:solidFill>
                  <a:srgbClr val="008080"/>
                </a:solidFill>
                <a:latin typeface="Gill Sans" charset="0"/>
                <a:ea typeface="ヒラギノ角ゴ ProN W3" charset="0"/>
                <a:cs typeface="ヒラギノ角ゴ ProN W3" charset="0"/>
              </a:rPr>
              <a:t>Don</a:t>
            </a:r>
            <a:r>
              <a:rPr lang="ja-JP" altLang="en-US" sz="2000" dirty="0">
                <a:solidFill>
                  <a:srgbClr val="008080"/>
                </a:solidFill>
                <a:latin typeface="Gill Sans" charset="0"/>
                <a:ea typeface="ヒラギノ角ゴ ProN W3" charset="0"/>
                <a:cs typeface="ヒラギノ角ゴ ProN W3" charset="0"/>
              </a:rPr>
              <a:t>’</a:t>
            </a:r>
            <a:r>
              <a:rPr lang="en-US" altLang="ja-JP" sz="2000" dirty="0">
                <a:solidFill>
                  <a:srgbClr val="008080"/>
                </a:solidFill>
                <a:latin typeface="Gill Sans" charset="0"/>
                <a:ea typeface="ヒラギノ角ゴ ProN W3" charset="0"/>
                <a:cs typeface="ヒラギノ角ゴ ProN W3" charset="0"/>
              </a:rPr>
              <a:t>t you agree that … ?</a:t>
            </a:r>
          </a:p>
          <a:p>
            <a:pPr lvl="1">
              <a:lnSpc>
                <a:spcPct val="90000"/>
              </a:lnSpc>
            </a:pPr>
            <a:r>
              <a:rPr lang="en-US" sz="2000" dirty="0">
                <a:solidFill>
                  <a:srgbClr val="008080"/>
                </a:solidFill>
                <a:latin typeface="Gill Sans" charset="0"/>
                <a:ea typeface="ヒラギノ角ゴ ProN W3" charset="0"/>
                <a:cs typeface="ヒラギノ角ゴ ProN W3" charset="0"/>
              </a:rPr>
              <a:t>Why did you not think of … ?</a:t>
            </a:r>
          </a:p>
        </p:txBody>
      </p:sp>
    </p:spTree>
    <p:extLst>
      <p:ext uri="{BB962C8B-B14F-4D97-AF65-F5344CB8AC3E}">
        <p14:creationId xmlns:p14="http://schemas.microsoft.com/office/powerpoint/2010/main" val="344223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736600" y="609600"/>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500" dirty="0">
                <a:solidFill>
                  <a:srgbClr val="008080"/>
                </a:solidFill>
                <a:latin typeface="Gill Sans" charset="0"/>
                <a:ea typeface="ヒラギノ角ゴ ProN W3" charset="0"/>
                <a:cs typeface="ヒラギノ角ゴ ProN W3" charset="0"/>
              </a:rPr>
              <a:t>Do</a:t>
            </a:r>
            <a:r>
              <a:rPr lang="ja-JP" altLang="en-US" sz="3500" dirty="0">
                <a:solidFill>
                  <a:srgbClr val="008080"/>
                </a:solidFill>
                <a:latin typeface="Gill Sans" charset="0"/>
                <a:ea typeface="ヒラギノ角ゴ ProN W3" charset="0"/>
                <a:cs typeface="ヒラギノ角ゴ ProN W3" charset="0"/>
              </a:rPr>
              <a:t>’</a:t>
            </a:r>
            <a:r>
              <a:rPr lang="en-US" altLang="ja-JP" sz="3500" dirty="0">
                <a:solidFill>
                  <a:srgbClr val="008080"/>
                </a:solidFill>
                <a:latin typeface="Gill Sans" charset="0"/>
                <a:ea typeface="ヒラギノ角ゴ ProN W3" charset="0"/>
                <a:cs typeface="ヒラギノ角ゴ ProN W3" charset="0"/>
              </a:rPr>
              <a:t>s (and Don'ts)</a:t>
            </a:r>
            <a:endParaRPr lang="en-US" sz="3500" dirty="0">
              <a:solidFill>
                <a:srgbClr val="008080"/>
              </a:solidFill>
              <a:latin typeface="Gill Sans" charset="0"/>
              <a:ea typeface="ヒラギノ角ゴ ProN W3" charset="0"/>
              <a:cs typeface="ヒラギノ角ゴ ProN W3" charset="0"/>
            </a:endParaRPr>
          </a:p>
        </p:txBody>
      </p:sp>
      <p:sp>
        <p:nvSpPr>
          <p:cNvPr id="19458" name="Rectangle 3"/>
          <p:cNvSpPr>
            <a:spLocks noGrp="1" noChangeArrowheads="1"/>
          </p:cNvSpPr>
          <p:nvPr>
            <p:ph type="body" idx="1"/>
          </p:nvPr>
        </p:nvSpPr>
        <p:spPr>
          <a:xfrm>
            <a:off x="736600" y="1752600"/>
            <a:ext cx="5548118" cy="618595"/>
          </a:xfrm>
        </p:spPr>
        <p:txBody>
          <a:bodyPr/>
          <a:lstStyle/>
          <a:p>
            <a:pPr>
              <a:lnSpc>
                <a:spcPct val="90000"/>
              </a:lnSpc>
            </a:pPr>
            <a:r>
              <a:rPr lang="en-US" sz="2000" dirty="0">
                <a:solidFill>
                  <a:srgbClr val="008080"/>
                </a:solidFill>
                <a:latin typeface="Gill Sans" charset="0"/>
                <a:ea typeface="ヒラギノ角ゴ ProN W3" charset="0"/>
                <a:cs typeface="ヒラギノ角ゴ ProN W3" charset="0"/>
              </a:rPr>
              <a:t>Turn around the don</a:t>
            </a:r>
            <a:r>
              <a:rPr lang="ja-JP" altLang="en-US" sz="2000" dirty="0">
                <a:solidFill>
                  <a:srgbClr val="008080"/>
                </a:solidFill>
                <a:latin typeface="Gill Sans" charset="0"/>
                <a:ea typeface="ヒラギノ角ゴ ProN W3" charset="0"/>
                <a:cs typeface="ヒラギノ角ゴ ProN W3" charset="0"/>
              </a:rPr>
              <a:t>’</a:t>
            </a:r>
            <a:r>
              <a:rPr lang="en-US" altLang="ja-JP" sz="2000" dirty="0" err="1">
                <a:solidFill>
                  <a:srgbClr val="008080"/>
                </a:solidFill>
                <a:latin typeface="Gill Sans" charset="0"/>
                <a:ea typeface="ヒラギノ角ゴ ProN W3" charset="0"/>
                <a:cs typeface="ヒラギノ角ゴ ProN W3" charset="0"/>
              </a:rPr>
              <a:t>ts</a:t>
            </a:r>
            <a:r>
              <a:rPr lang="en-US" altLang="ja-JP" sz="2000" dirty="0">
                <a:solidFill>
                  <a:srgbClr val="008080"/>
                </a:solidFill>
                <a:latin typeface="Gill Sans" charset="0"/>
                <a:ea typeface="ヒラギノ角ゴ ProN W3" charset="0"/>
                <a:cs typeface="ヒラギノ角ゴ ProN W3" charset="0"/>
              </a:rPr>
              <a:t>: questions are</a:t>
            </a:r>
          </a:p>
          <a:p>
            <a:pPr lvl="1">
              <a:lnSpc>
                <a:spcPct val="90000"/>
              </a:lnSpc>
            </a:pPr>
            <a:r>
              <a:rPr lang="en-US" sz="2000" dirty="0">
                <a:solidFill>
                  <a:srgbClr val="008080"/>
                </a:solidFill>
                <a:latin typeface="Gill Sans" charset="0"/>
                <a:ea typeface="ヒラギノ角ゴ ProN W3" charset="0"/>
                <a:cs typeface="ヒラギノ角ゴ ProN W3" charset="0"/>
              </a:rPr>
              <a:t>Direct</a:t>
            </a:r>
          </a:p>
          <a:p>
            <a:pPr lvl="1">
              <a:lnSpc>
                <a:spcPct val="90000"/>
              </a:lnSpc>
            </a:pPr>
            <a:r>
              <a:rPr lang="en-US" sz="2000" dirty="0">
                <a:solidFill>
                  <a:srgbClr val="008080"/>
                </a:solidFill>
                <a:latin typeface="Gill Sans" charset="0"/>
                <a:ea typeface="ヒラギノ角ゴ ProN W3" charset="0"/>
                <a:cs typeface="ヒラギノ角ゴ ProN W3" charset="0"/>
              </a:rPr>
              <a:t>Short and clear</a:t>
            </a:r>
          </a:p>
          <a:p>
            <a:pPr lvl="1">
              <a:lnSpc>
                <a:spcPct val="90000"/>
              </a:lnSpc>
            </a:pPr>
            <a:r>
              <a:rPr lang="en-US" sz="2000" dirty="0">
                <a:solidFill>
                  <a:srgbClr val="008080"/>
                </a:solidFill>
                <a:latin typeface="Gill Sans" charset="0"/>
                <a:ea typeface="ヒラギノ角ゴ ProN W3" charset="0"/>
                <a:cs typeface="ヒラギノ角ゴ ProN W3" charset="0"/>
              </a:rPr>
              <a:t>Single issue</a:t>
            </a:r>
          </a:p>
          <a:p>
            <a:pPr lvl="1">
              <a:lnSpc>
                <a:spcPct val="90000"/>
              </a:lnSpc>
            </a:pPr>
            <a:r>
              <a:rPr lang="en-US" sz="2000" dirty="0">
                <a:solidFill>
                  <a:srgbClr val="008080"/>
                </a:solidFill>
                <a:latin typeface="Gill Sans" charset="0"/>
                <a:ea typeface="ヒラギノ角ゴ ProN W3" charset="0"/>
                <a:cs typeface="ヒラギノ角ゴ ProN W3" charset="0"/>
              </a:rPr>
              <a:t>Open</a:t>
            </a:r>
          </a:p>
          <a:p>
            <a:pPr lvl="1">
              <a:lnSpc>
                <a:spcPct val="90000"/>
              </a:lnSpc>
            </a:pPr>
            <a:r>
              <a:rPr lang="en-US" sz="2000" dirty="0">
                <a:solidFill>
                  <a:srgbClr val="008080"/>
                </a:solidFill>
                <a:latin typeface="Gill Sans" charset="0"/>
                <a:ea typeface="ヒラギノ角ゴ ProN W3" charset="0"/>
                <a:cs typeface="ヒラギノ角ゴ ProN W3" charset="0"/>
              </a:rPr>
              <a:t>Know what you ask for (facts, opinions)</a:t>
            </a:r>
          </a:p>
          <a:p>
            <a:pPr>
              <a:lnSpc>
                <a:spcPct val="90000"/>
              </a:lnSpc>
            </a:pPr>
            <a:r>
              <a:rPr lang="en-US" sz="2000" dirty="0">
                <a:solidFill>
                  <a:srgbClr val="008080"/>
                </a:solidFill>
                <a:latin typeface="Gill Sans" charset="0"/>
                <a:ea typeface="ヒラギノ角ゴ ProN W3" charset="0"/>
                <a:cs typeface="ヒラギノ角ゴ ProN W3" charset="0"/>
              </a:rPr>
              <a:t>Positive body language</a:t>
            </a:r>
          </a:p>
          <a:p>
            <a:pPr lvl="1">
              <a:lnSpc>
                <a:spcPct val="90000"/>
              </a:lnSpc>
            </a:pPr>
            <a:r>
              <a:rPr lang="en-US" sz="2000" dirty="0">
                <a:solidFill>
                  <a:srgbClr val="008080"/>
                </a:solidFill>
                <a:latin typeface="Gill Sans" charset="0"/>
                <a:ea typeface="ヒラギノ角ゴ ProN W3" charset="0"/>
                <a:cs typeface="ヒラギノ角ゴ ProN W3" charset="0"/>
              </a:rPr>
              <a:t>Show attention</a:t>
            </a:r>
          </a:p>
          <a:p>
            <a:pPr>
              <a:lnSpc>
                <a:spcPct val="90000"/>
              </a:lnSpc>
            </a:pPr>
            <a:r>
              <a:rPr lang="en-US" sz="2000" dirty="0">
                <a:solidFill>
                  <a:srgbClr val="008080"/>
                </a:solidFill>
                <a:latin typeface="Gill Sans" charset="0"/>
                <a:ea typeface="ヒラギノ角ゴ ProN W3" charset="0"/>
                <a:cs typeface="ヒラギノ角ゴ ProN W3" charset="0"/>
              </a:rPr>
              <a:t>Speak clearly</a:t>
            </a:r>
          </a:p>
        </p:txBody>
      </p:sp>
    </p:spTree>
    <p:extLst>
      <p:ext uri="{BB962C8B-B14F-4D97-AF65-F5344CB8AC3E}">
        <p14:creationId xmlns:p14="http://schemas.microsoft.com/office/powerpoint/2010/main" val="89662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738364"/>
            <a:ext cx="6090840" cy="551854"/>
          </a:xfrm>
        </p:spPr>
        <p:txBody>
          <a:bodyPr/>
          <a:lstStyle/>
          <a:p>
            <a:pPr>
              <a:defRPr/>
            </a:pPr>
            <a:r>
              <a:rPr lang="nl-NL" dirty="0"/>
              <a:t>De staalmeesters</a:t>
            </a:r>
          </a:p>
        </p:txBody>
      </p:sp>
      <p:pic>
        <p:nvPicPr>
          <p:cNvPr id="3074" name="Afbeelding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1" y="-66675"/>
            <a:ext cx="7604681"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517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739837" y="896409"/>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500" dirty="0">
                <a:solidFill>
                  <a:srgbClr val="008080"/>
                </a:solidFill>
                <a:latin typeface="Gill Sans" charset="0"/>
                <a:ea typeface="ヒラギノ角ゴ ProN W3" charset="0"/>
                <a:cs typeface="ヒラギノ角ゴ ProN W3" charset="0"/>
              </a:rPr>
              <a:t>Do</a:t>
            </a:r>
            <a:r>
              <a:rPr lang="ja-JP" altLang="en-US" sz="3500" dirty="0">
                <a:solidFill>
                  <a:srgbClr val="008080"/>
                </a:solidFill>
                <a:latin typeface="Gill Sans" charset="0"/>
                <a:ea typeface="ヒラギノ角ゴ ProN W3" charset="0"/>
                <a:cs typeface="ヒラギノ角ゴ ProN W3" charset="0"/>
              </a:rPr>
              <a:t>’</a:t>
            </a:r>
            <a:r>
              <a:rPr lang="en-US" altLang="ja-JP" sz="3500" dirty="0">
                <a:solidFill>
                  <a:srgbClr val="008080"/>
                </a:solidFill>
                <a:latin typeface="Gill Sans" charset="0"/>
                <a:ea typeface="ヒラギノ角ゴ ProN W3" charset="0"/>
                <a:cs typeface="ヒラギノ角ゴ ProN W3" charset="0"/>
              </a:rPr>
              <a:t>s (and Don'ts)</a:t>
            </a:r>
            <a:endParaRPr lang="en-US" sz="3500" dirty="0">
              <a:solidFill>
                <a:srgbClr val="008080"/>
              </a:solidFill>
              <a:latin typeface="Gill Sans" charset="0"/>
              <a:ea typeface="ヒラギノ角ゴ ProN W3" charset="0"/>
              <a:cs typeface="ヒラギノ角ゴ ProN W3" charset="0"/>
            </a:endParaRPr>
          </a:p>
        </p:txBody>
      </p:sp>
      <p:sp>
        <p:nvSpPr>
          <p:cNvPr id="21506" name="Rectangle 3"/>
          <p:cNvSpPr>
            <a:spLocks noGrp="1" noChangeArrowheads="1"/>
          </p:cNvSpPr>
          <p:nvPr>
            <p:ph type="body" idx="1"/>
          </p:nvPr>
        </p:nvSpPr>
        <p:spPr>
          <a:xfrm>
            <a:off x="739838" y="2228675"/>
            <a:ext cx="5548118" cy="618595"/>
          </a:xfrm>
        </p:spPr>
        <p:txBody>
          <a:bodyPr/>
          <a:lstStyle/>
          <a:p>
            <a:r>
              <a:rPr lang="en-US" sz="2000" dirty="0">
                <a:solidFill>
                  <a:srgbClr val="008080"/>
                </a:solidFill>
                <a:latin typeface="Gill Sans" charset="0"/>
                <a:ea typeface="ヒラギノ角ゴ ProN W3" charset="0"/>
                <a:cs typeface="ヒラギノ角ゴ ProN W3" charset="0"/>
              </a:rPr>
              <a:t>Be open to suggestions from the Institute</a:t>
            </a:r>
          </a:p>
          <a:p>
            <a:pPr lvl="1"/>
            <a:r>
              <a:rPr lang="en-US" sz="2000" dirty="0">
                <a:solidFill>
                  <a:srgbClr val="008080"/>
                </a:solidFill>
                <a:latin typeface="Gill Sans" charset="0"/>
                <a:ea typeface="ヒラギノ角ゴ ProN W3" charset="0"/>
                <a:cs typeface="ヒラギノ角ゴ ProN W3" charset="0"/>
              </a:rPr>
              <a:t>For findings, recommendations, </a:t>
            </a:r>
            <a:br>
              <a:rPr lang="en-US" sz="2000" dirty="0">
                <a:solidFill>
                  <a:srgbClr val="008080"/>
                </a:solidFill>
                <a:latin typeface="Gill Sans" charset="0"/>
                <a:ea typeface="ヒラギノ角ゴ ProN W3" charset="0"/>
                <a:cs typeface="ヒラギノ角ゴ ProN W3" charset="0"/>
              </a:rPr>
            </a:br>
            <a:r>
              <a:rPr lang="en-US" sz="2000" dirty="0">
                <a:solidFill>
                  <a:srgbClr val="008080"/>
                </a:solidFill>
                <a:latin typeface="Gill Sans" charset="0"/>
                <a:ea typeface="ヒラギノ角ゴ ProN W3" charset="0"/>
                <a:cs typeface="ヒラギノ角ゴ ProN W3" charset="0"/>
              </a:rPr>
              <a:t>good practices</a:t>
            </a:r>
          </a:p>
          <a:p>
            <a:pPr lvl="1"/>
            <a:endParaRPr lang="en-US" sz="2000" dirty="0">
              <a:solidFill>
                <a:srgbClr val="008080"/>
              </a:solidFill>
              <a:latin typeface="Gill Sans" charset="0"/>
              <a:ea typeface="ヒラギノ角ゴ ProN W3" charset="0"/>
              <a:cs typeface="ヒラギノ角ゴ ProN W3" charset="0"/>
            </a:endParaRPr>
          </a:p>
          <a:p>
            <a:pPr lvl="1"/>
            <a:endParaRPr lang="en-US" sz="2000" dirty="0">
              <a:solidFill>
                <a:srgbClr val="008080"/>
              </a:solidFill>
              <a:latin typeface="Gill Sans" charset="0"/>
              <a:ea typeface="ヒラギノ角ゴ ProN W3" charset="0"/>
              <a:cs typeface="ヒラギノ角ゴ ProN W3" charset="0"/>
            </a:endParaRPr>
          </a:p>
          <a:p>
            <a:pPr lvl="1"/>
            <a:r>
              <a:rPr lang="en-US" sz="2000" dirty="0">
                <a:solidFill>
                  <a:srgbClr val="008080"/>
                </a:solidFill>
                <a:latin typeface="Gill Sans" charset="0"/>
                <a:ea typeface="ヒラギノ角ゴ ProN W3" charset="0"/>
                <a:cs typeface="ヒラギノ角ゴ ProN W3" charset="0"/>
              </a:rPr>
              <a:t>=</a:t>
            </a:r>
          </a:p>
        </p:txBody>
      </p:sp>
    </p:spTree>
    <p:extLst>
      <p:ext uri="{BB962C8B-B14F-4D97-AF65-F5344CB8AC3E}">
        <p14:creationId xmlns:p14="http://schemas.microsoft.com/office/powerpoint/2010/main" val="850897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736600" y="304800"/>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200" dirty="0">
                <a:solidFill>
                  <a:srgbClr val="008080"/>
                </a:solidFill>
                <a:latin typeface="Gill Sans" charset="0"/>
                <a:ea typeface="ヒラギノ角ゴ ProN W3" charset="0"/>
                <a:cs typeface="ヒラギノ角ゴ ProN W3" charset="0"/>
              </a:rPr>
              <a:t>Atmosphere during interviews (1</a:t>
            </a:r>
            <a:r>
              <a:rPr lang="en-US" sz="3200" dirty="0">
                <a:latin typeface="Gill Sans" charset="0"/>
                <a:ea typeface="ヒラギノ角ゴ ProN W3" charset="0"/>
                <a:cs typeface="ヒラギノ角ゴ ProN W3" charset="0"/>
              </a:rPr>
              <a:t>)</a:t>
            </a:r>
          </a:p>
        </p:txBody>
      </p:sp>
      <p:sp>
        <p:nvSpPr>
          <p:cNvPr id="11266" name="Rectangle 3"/>
          <p:cNvSpPr>
            <a:spLocks noGrp="1" noChangeArrowheads="1"/>
          </p:cNvSpPr>
          <p:nvPr>
            <p:ph type="body" idx="1"/>
          </p:nvPr>
        </p:nvSpPr>
        <p:spPr>
          <a:xfrm>
            <a:off x="279400" y="1524000"/>
            <a:ext cx="6934200" cy="618595"/>
          </a:xfrm>
        </p:spPr>
        <p:txBody>
          <a:bodyPr/>
          <a:lstStyle/>
          <a:p>
            <a:pPr>
              <a:lnSpc>
                <a:spcPct val="90000"/>
              </a:lnSpc>
            </a:pPr>
            <a:r>
              <a:rPr lang="en-US" sz="1700" dirty="0">
                <a:solidFill>
                  <a:srgbClr val="008080"/>
                </a:solidFill>
                <a:latin typeface="Gill Sans" charset="0"/>
                <a:ea typeface="ヒラギノ角ゴ ProN W3" charset="0"/>
                <a:cs typeface="ヒラギノ角ゴ ProN W3" charset="0"/>
              </a:rPr>
              <a:t>Seating arrangements: be courteous</a:t>
            </a:r>
          </a:p>
          <a:p>
            <a:pPr>
              <a:lnSpc>
                <a:spcPct val="90000"/>
              </a:lnSpc>
            </a:pPr>
            <a:r>
              <a:rPr lang="en-US" sz="1700" dirty="0">
                <a:solidFill>
                  <a:srgbClr val="008080"/>
                </a:solidFill>
                <a:latin typeface="Gill Sans" charset="0"/>
                <a:ea typeface="ヒラギノ角ゴ ProN W3" charset="0"/>
                <a:cs typeface="ヒラギノ角ゴ ProN W3" charset="0"/>
              </a:rPr>
              <a:t>The interviewees are </a:t>
            </a:r>
            <a:r>
              <a:rPr lang="ja-JP" altLang="en-US" sz="1700" dirty="0">
                <a:solidFill>
                  <a:srgbClr val="008080"/>
                </a:solidFill>
                <a:latin typeface="Gill Sans" charset="0"/>
                <a:ea typeface="ヒラギノ角ゴ ProN W3" charset="0"/>
                <a:cs typeface="ヒラギノ角ゴ ProN W3" charset="0"/>
              </a:rPr>
              <a:t>‘</a:t>
            </a:r>
            <a:r>
              <a:rPr lang="en-US" altLang="ja-JP" sz="1700" dirty="0">
                <a:solidFill>
                  <a:srgbClr val="008080"/>
                </a:solidFill>
                <a:latin typeface="Gill Sans" charset="0"/>
                <a:ea typeface="ヒラギノ角ゴ ProN W3" charset="0"/>
                <a:cs typeface="ヒラギノ角ゴ ProN W3" charset="0"/>
              </a:rPr>
              <a:t>your guests</a:t>
            </a:r>
            <a:r>
              <a:rPr lang="ja-JP" altLang="en-US" sz="1700" dirty="0">
                <a:solidFill>
                  <a:srgbClr val="008080"/>
                </a:solidFill>
                <a:latin typeface="Gill Sans" charset="0"/>
                <a:ea typeface="ヒラギノ角ゴ ProN W3" charset="0"/>
                <a:cs typeface="ヒラギノ角ゴ ProN W3" charset="0"/>
              </a:rPr>
              <a:t>’</a:t>
            </a:r>
            <a:r>
              <a:rPr lang="en-US" altLang="ja-JP" sz="1700" dirty="0">
                <a:solidFill>
                  <a:srgbClr val="008080"/>
                </a:solidFill>
                <a:latin typeface="Gill Sans" charset="0"/>
                <a:ea typeface="ヒラギノ角ゴ ProN W3" charset="0"/>
                <a:cs typeface="ヒラギノ角ゴ ProN W3" charset="0"/>
              </a:rPr>
              <a:t>, though this is their own Institute</a:t>
            </a:r>
            <a:r>
              <a:rPr lang="ja-JP" altLang="en-US" sz="1700" dirty="0">
                <a:solidFill>
                  <a:srgbClr val="008080"/>
                </a:solidFill>
                <a:latin typeface="Gill Sans" charset="0"/>
                <a:ea typeface="ヒラギノ角ゴ ProN W3" charset="0"/>
                <a:cs typeface="ヒラギノ角ゴ ProN W3" charset="0"/>
              </a:rPr>
              <a:t>’</a:t>
            </a:r>
            <a:endParaRPr lang="en-US" altLang="ja-JP" sz="1700" dirty="0">
              <a:solidFill>
                <a:srgbClr val="008080"/>
              </a:solidFill>
              <a:latin typeface="Gill Sans" charset="0"/>
              <a:ea typeface="ヒラギノ角ゴ ProN W3" charset="0"/>
              <a:cs typeface="ヒラギノ角ゴ ProN W3" charset="0"/>
            </a:endParaRPr>
          </a:p>
          <a:p>
            <a:pPr>
              <a:lnSpc>
                <a:spcPct val="90000"/>
              </a:lnSpc>
            </a:pPr>
            <a:r>
              <a:rPr lang="en-US" sz="1700" dirty="0">
                <a:solidFill>
                  <a:srgbClr val="008080"/>
                </a:solidFill>
                <a:latin typeface="Gill Sans" charset="0"/>
                <a:ea typeface="ヒラギノ角ゴ ProN W3" charset="0"/>
                <a:cs typeface="ヒラギノ角ゴ ProN W3" charset="0"/>
              </a:rPr>
              <a:t>No one has the light in their face</a:t>
            </a:r>
          </a:p>
          <a:p>
            <a:pPr>
              <a:lnSpc>
                <a:spcPct val="90000"/>
              </a:lnSpc>
            </a:pPr>
            <a:r>
              <a:rPr lang="en-US" sz="1700" dirty="0">
                <a:solidFill>
                  <a:srgbClr val="008080"/>
                </a:solidFill>
                <a:latin typeface="Gill Sans" charset="0"/>
                <a:ea typeface="ヒラギノ角ゴ ProN W3" charset="0"/>
                <a:cs typeface="ヒラギノ角ゴ ProN W3" charset="0"/>
              </a:rPr>
              <a:t>The interviewees are not suspects, you are not police </a:t>
            </a:r>
          </a:p>
          <a:p>
            <a:pPr>
              <a:lnSpc>
                <a:spcPct val="90000"/>
              </a:lnSpc>
            </a:pPr>
            <a:r>
              <a:rPr lang="en-US" sz="1700" dirty="0">
                <a:solidFill>
                  <a:srgbClr val="008080"/>
                </a:solidFill>
                <a:latin typeface="Gill Sans" charset="0"/>
                <a:ea typeface="ヒラギノ角ゴ ProN W3" charset="0"/>
                <a:cs typeface="ヒラギノ角ゴ ProN W3" charset="0"/>
              </a:rPr>
              <a:t>Do not let interviewees wait: strict timekeeping</a:t>
            </a:r>
          </a:p>
        </p:txBody>
      </p:sp>
    </p:spTree>
    <p:extLst>
      <p:ext uri="{BB962C8B-B14F-4D97-AF65-F5344CB8AC3E}">
        <p14:creationId xmlns:p14="http://schemas.microsoft.com/office/powerpoint/2010/main" val="123647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736600" y="609600"/>
            <a:ext cx="6090840" cy="7383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sz="3200" dirty="0">
                <a:solidFill>
                  <a:srgbClr val="008080"/>
                </a:solidFill>
                <a:latin typeface="Gill Sans" charset="0"/>
                <a:ea typeface="ヒラギノ角ゴ ProN W3" charset="0"/>
                <a:cs typeface="ヒラギノ角ゴ ProN W3" charset="0"/>
              </a:rPr>
              <a:t>Atmosphere during interviews (2)</a:t>
            </a:r>
            <a:endParaRPr lang="nl-NL" sz="3200" dirty="0">
              <a:solidFill>
                <a:srgbClr val="008080"/>
              </a:solidFill>
              <a:latin typeface="Gill Sans" charset="0"/>
              <a:ea typeface="ヒラギノ角ゴ ProN W3" charset="0"/>
              <a:cs typeface="ヒラギノ角ゴ ProN W3" charset="0"/>
            </a:endParaRPr>
          </a:p>
        </p:txBody>
      </p:sp>
      <p:sp>
        <p:nvSpPr>
          <p:cNvPr id="13314" name="Rectangle 3"/>
          <p:cNvSpPr>
            <a:spLocks noGrp="1" noChangeArrowheads="1"/>
          </p:cNvSpPr>
          <p:nvPr>
            <p:ph type="body" idx="1"/>
          </p:nvPr>
        </p:nvSpPr>
        <p:spPr>
          <a:xfrm>
            <a:off x="736600" y="1600200"/>
            <a:ext cx="5548118" cy="618595"/>
          </a:xfrm>
        </p:spPr>
        <p:txBody>
          <a:bodyPr/>
          <a:lstStyle/>
          <a:p>
            <a:r>
              <a:rPr lang="en-US" sz="1700" dirty="0">
                <a:solidFill>
                  <a:srgbClr val="008080"/>
                </a:solidFill>
                <a:latin typeface="Gill Sans" charset="0"/>
                <a:ea typeface="ヒラギノ角ゴ ProN W3" charset="0"/>
                <a:cs typeface="ヒラギノ角ゴ ProN W3" charset="0"/>
              </a:rPr>
              <a:t>Be well prepared for an interview: decide before which panel members will put which questions in which interview</a:t>
            </a:r>
          </a:p>
          <a:p>
            <a:r>
              <a:rPr lang="en-US" sz="1700" dirty="0">
                <a:solidFill>
                  <a:srgbClr val="008080"/>
                </a:solidFill>
                <a:latin typeface="Gill Sans" charset="0"/>
                <a:ea typeface="ヒラギノ角ゴ ProN W3" charset="0"/>
                <a:cs typeface="ヒラギノ角ゴ ProN W3" charset="0"/>
              </a:rPr>
              <a:t>Let the interviewees speak, but tell them that time may be too short to really be courteous </a:t>
            </a:r>
          </a:p>
          <a:p>
            <a:r>
              <a:rPr lang="en-US" sz="1700" dirty="0">
                <a:solidFill>
                  <a:srgbClr val="008080"/>
                </a:solidFill>
                <a:latin typeface="Gill Sans" charset="0"/>
                <a:ea typeface="ヒラギノ角ゴ ProN W3" charset="0"/>
                <a:cs typeface="ヒラギノ角ゴ ProN W3" charset="0"/>
              </a:rPr>
              <a:t>Tell interviewees that the interview is not a conversation: your panel is looking for additional information and you have already read most documents</a:t>
            </a:r>
          </a:p>
          <a:p>
            <a:endParaRPr lang="nl-NL" sz="1700" dirty="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2737859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BEC2-FA7E-5625-9DA2-7D6D89BE9E2D}"/>
              </a:ext>
            </a:extLst>
          </p:cNvPr>
          <p:cNvSpPr>
            <a:spLocks noGrp="1"/>
          </p:cNvSpPr>
          <p:nvPr>
            <p:ph type="title"/>
          </p:nvPr>
        </p:nvSpPr>
        <p:spPr/>
        <p:txBody>
          <a:bodyPr/>
          <a:lstStyle/>
          <a:p>
            <a:r>
              <a:rPr lang="en-NL" dirty="0">
                <a:solidFill>
                  <a:srgbClr val="00A7A2"/>
                </a:solidFill>
              </a:rPr>
              <a:t>3. Observation</a:t>
            </a:r>
          </a:p>
        </p:txBody>
      </p:sp>
      <p:sp>
        <p:nvSpPr>
          <p:cNvPr id="3" name="Content Placeholder 2">
            <a:extLst>
              <a:ext uri="{FF2B5EF4-FFF2-40B4-BE49-F238E27FC236}">
                <a16:creationId xmlns:a16="http://schemas.microsoft.com/office/drawing/2014/main" id="{FA152DF0-F1FB-1DAA-0B07-DEC5144D82D6}"/>
              </a:ext>
            </a:extLst>
          </p:cNvPr>
          <p:cNvSpPr>
            <a:spLocks noGrp="1"/>
          </p:cNvSpPr>
          <p:nvPr>
            <p:ph idx="1"/>
          </p:nvPr>
        </p:nvSpPr>
        <p:spPr/>
        <p:txBody>
          <a:bodyPr/>
          <a:lstStyle/>
          <a:p>
            <a:r>
              <a:rPr lang="en-NL" dirty="0"/>
              <a:t>A picture says more than a thousand words..</a:t>
            </a:r>
          </a:p>
          <a:p>
            <a:r>
              <a:rPr lang="en-NL" dirty="0"/>
              <a:t>Look at everything, everywhere, every time</a:t>
            </a:r>
          </a:p>
        </p:txBody>
      </p:sp>
    </p:spTree>
    <p:extLst>
      <p:ext uri="{BB962C8B-B14F-4D97-AF65-F5344CB8AC3E}">
        <p14:creationId xmlns:p14="http://schemas.microsoft.com/office/powerpoint/2010/main" val="860493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1DF99BB-9656-64EC-BF67-9BF30BBA3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776641"/>
            <a:ext cx="2915180" cy="405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CDC54FD4-8C5C-536D-3971-9A8149EDC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092" y="776641"/>
            <a:ext cx="2313869" cy="213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D:\Data\MeduProfS\PROJECTS\FINISHED\Z.NG.01\DSC00694.JPG">
            <a:extLst>
              <a:ext uri="{FF2B5EF4-FFF2-40B4-BE49-F238E27FC236}">
                <a16:creationId xmlns:a16="http://schemas.microsoft.com/office/drawing/2014/main" id="{EE5F494D-A937-C0A1-CFBB-8F7F34739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092" y="3099153"/>
            <a:ext cx="2313869" cy="173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B1DC-3F3C-1C2B-2D8D-8E649415DF9E}"/>
              </a:ext>
            </a:extLst>
          </p:cNvPr>
          <p:cNvSpPr>
            <a:spLocks noGrp="1"/>
          </p:cNvSpPr>
          <p:nvPr>
            <p:ph type="title"/>
          </p:nvPr>
        </p:nvSpPr>
        <p:spPr/>
        <p:txBody>
          <a:bodyPr/>
          <a:lstStyle/>
          <a:p>
            <a:r>
              <a:rPr lang="en-NL" dirty="0">
                <a:solidFill>
                  <a:srgbClr val="00A7A2"/>
                </a:solidFill>
              </a:rPr>
              <a:t>4. Tracer</a:t>
            </a:r>
          </a:p>
        </p:txBody>
      </p:sp>
      <p:sp>
        <p:nvSpPr>
          <p:cNvPr id="3" name="Content Placeholder 2">
            <a:extLst>
              <a:ext uri="{FF2B5EF4-FFF2-40B4-BE49-F238E27FC236}">
                <a16:creationId xmlns:a16="http://schemas.microsoft.com/office/drawing/2014/main" id="{55A59FBA-143B-206F-D181-6BD312497461}"/>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663481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8080"/>
                </a:solidFill>
              </a:rPr>
              <a:t>5. Report </a:t>
            </a:r>
            <a:r>
              <a:rPr lang="nl-NL" dirty="0" err="1">
                <a:solidFill>
                  <a:srgbClr val="008080"/>
                </a:solidFill>
              </a:rPr>
              <a:t>writing</a:t>
            </a:r>
            <a:endParaRPr lang="nl-NL" dirty="0">
              <a:solidFill>
                <a:srgbClr val="008080"/>
              </a:solidFill>
            </a:endParaRPr>
          </a:p>
        </p:txBody>
      </p:sp>
      <p:sp>
        <p:nvSpPr>
          <p:cNvPr id="3" name="Tijdelijke aanduiding voor inhoud 2"/>
          <p:cNvSpPr>
            <a:spLocks noGrp="1"/>
          </p:cNvSpPr>
          <p:nvPr>
            <p:ph idx="1"/>
          </p:nvPr>
        </p:nvSpPr>
        <p:spPr/>
        <p:txBody>
          <a:bodyPr/>
          <a:lstStyle/>
          <a:p>
            <a:r>
              <a:rPr lang="nl-NL" dirty="0">
                <a:solidFill>
                  <a:srgbClr val="008080"/>
                </a:solidFill>
              </a:rPr>
              <a:t>Make </a:t>
            </a:r>
            <a:r>
              <a:rPr lang="nl-NL" dirty="0" err="1">
                <a:solidFill>
                  <a:srgbClr val="008080"/>
                </a:solidFill>
              </a:rPr>
              <a:t>it</a:t>
            </a:r>
            <a:r>
              <a:rPr lang="nl-NL" dirty="0">
                <a:solidFill>
                  <a:srgbClr val="008080"/>
                </a:solidFill>
              </a:rPr>
              <a:t> easy </a:t>
            </a:r>
            <a:r>
              <a:rPr lang="nl-NL" dirty="0" err="1">
                <a:solidFill>
                  <a:srgbClr val="008080"/>
                </a:solidFill>
              </a:rPr>
              <a:t>for</a:t>
            </a:r>
            <a:r>
              <a:rPr lang="nl-NL" dirty="0">
                <a:solidFill>
                  <a:srgbClr val="008080"/>
                </a:solidFill>
              </a:rPr>
              <a:t> the editor</a:t>
            </a:r>
          </a:p>
          <a:p>
            <a:r>
              <a:rPr lang="nl-NL" dirty="0">
                <a:solidFill>
                  <a:srgbClr val="008080"/>
                </a:solidFill>
              </a:rPr>
              <a:t>Presentation </a:t>
            </a:r>
            <a:r>
              <a:rPr lang="nl-NL" dirty="0" err="1">
                <a:solidFill>
                  <a:srgbClr val="008080"/>
                </a:solidFill>
              </a:rPr>
              <a:t>and</a:t>
            </a:r>
            <a:r>
              <a:rPr lang="nl-NL" dirty="0">
                <a:solidFill>
                  <a:srgbClr val="008080"/>
                </a:solidFill>
              </a:rPr>
              <a:t> report</a:t>
            </a:r>
          </a:p>
          <a:p>
            <a:endParaRPr lang="nl-NL" dirty="0"/>
          </a:p>
        </p:txBody>
      </p:sp>
    </p:spTree>
    <p:extLst>
      <p:ext uri="{BB962C8B-B14F-4D97-AF65-F5344CB8AC3E}">
        <p14:creationId xmlns:p14="http://schemas.microsoft.com/office/powerpoint/2010/main" val="1805918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66996573"/>
              </p:ext>
            </p:extLst>
          </p:nvPr>
        </p:nvGraphicFramePr>
        <p:xfrm>
          <a:off x="1955800" y="533400"/>
          <a:ext cx="3113088" cy="4334188"/>
        </p:xfrm>
        <a:graphic>
          <a:graphicData uri="http://schemas.openxmlformats.org/presentationml/2006/ole">
            <mc:AlternateContent xmlns:mc="http://schemas.openxmlformats.org/markup-compatibility/2006">
              <mc:Choice xmlns:v="urn:schemas-microsoft-com:vml" Requires="v">
                <p:oleObj name="Document" r:id="rId2" imgW="6184900" imgH="8610600" progId="Word.Document.12">
                  <p:embed/>
                </p:oleObj>
              </mc:Choice>
              <mc:Fallback>
                <p:oleObj name="Document" r:id="rId2" imgW="6184900" imgH="8610600" progId="Word.Document.12">
                  <p:embed/>
                  <p:pic>
                    <p:nvPicPr>
                      <p:cNvPr id="0" name=""/>
                      <p:cNvPicPr/>
                      <p:nvPr/>
                    </p:nvPicPr>
                    <p:blipFill>
                      <a:blip r:embed="rId3"/>
                      <a:stretch>
                        <a:fillRect/>
                      </a:stretch>
                    </p:blipFill>
                    <p:spPr>
                      <a:xfrm>
                        <a:off x="1955800" y="533400"/>
                        <a:ext cx="3113088" cy="4334188"/>
                      </a:xfrm>
                      <a:prstGeom prst="rect">
                        <a:avLst/>
                      </a:prstGeom>
                    </p:spPr>
                  </p:pic>
                </p:oleObj>
              </mc:Fallback>
            </mc:AlternateContent>
          </a:graphicData>
        </a:graphic>
      </p:graphicFrame>
    </p:spTree>
    <p:extLst>
      <p:ext uri="{BB962C8B-B14F-4D97-AF65-F5344CB8AC3E}">
        <p14:creationId xmlns:p14="http://schemas.microsoft.com/office/powerpoint/2010/main" val="211267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kstvak 1"/>
          <p:cNvSpPr txBox="1">
            <a:spLocks noChangeArrowheads="1"/>
          </p:cNvSpPr>
          <p:nvPr/>
        </p:nvSpPr>
        <p:spPr bwMode="auto">
          <a:xfrm>
            <a:off x="869933" y="945797"/>
            <a:ext cx="5709338" cy="2875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3728" tIns="36864" rIns="73728" bIns="36864">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nl-NL" sz="2600" dirty="0">
                <a:solidFill>
                  <a:srgbClr val="008080"/>
                </a:solidFill>
              </a:rPr>
              <a:t>1. </a:t>
            </a:r>
            <a:r>
              <a:rPr lang="nl-NL" sz="2600" dirty="0" err="1">
                <a:solidFill>
                  <a:srgbClr val="008080"/>
                </a:solidFill>
              </a:rPr>
              <a:t>Governance</a:t>
            </a:r>
            <a:r>
              <a:rPr lang="nl-NL" sz="2600" dirty="0">
                <a:solidFill>
                  <a:srgbClr val="008080"/>
                </a:solidFill>
              </a:rPr>
              <a:t> </a:t>
            </a:r>
            <a:r>
              <a:rPr lang="nl-NL" sz="2600" dirty="0" err="1">
                <a:solidFill>
                  <a:srgbClr val="008080"/>
                </a:solidFill>
              </a:rPr>
              <a:t>and</a:t>
            </a:r>
            <a:r>
              <a:rPr lang="nl-NL" sz="2600" dirty="0">
                <a:solidFill>
                  <a:srgbClr val="008080"/>
                </a:solidFill>
              </a:rPr>
              <a:t> </a:t>
            </a:r>
            <a:r>
              <a:rPr lang="nl-NL" sz="2600" dirty="0" err="1">
                <a:solidFill>
                  <a:srgbClr val="008080"/>
                </a:solidFill>
              </a:rPr>
              <a:t>Leadership</a:t>
            </a:r>
            <a:r>
              <a:rPr lang="nl-NL" sz="2600" dirty="0">
                <a:solidFill>
                  <a:srgbClr val="008080"/>
                </a:solidFill>
              </a:rPr>
              <a:t> (GAL) </a:t>
            </a:r>
          </a:p>
          <a:p>
            <a:pPr eaLnBrk="1" hangingPunct="1"/>
            <a:r>
              <a:rPr lang="nl-NL" sz="2600" dirty="0">
                <a:solidFill>
                  <a:srgbClr val="008080"/>
                </a:solidFill>
              </a:rPr>
              <a:t>Total 29 </a:t>
            </a:r>
            <a:r>
              <a:rPr lang="nl-NL" sz="2600" dirty="0" err="1">
                <a:solidFill>
                  <a:srgbClr val="008080"/>
                </a:solidFill>
              </a:rPr>
              <a:t>standards</a:t>
            </a:r>
            <a:endParaRPr lang="nl-NL" sz="2600" dirty="0">
              <a:solidFill>
                <a:srgbClr val="008080"/>
              </a:solidFill>
            </a:endParaRPr>
          </a:p>
          <a:p>
            <a:pPr eaLnBrk="1" hangingPunct="1"/>
            <a:endParaRPr lang="nl-NL" sz="2600" dirty="0">
              <a:solidFill>
                <a:srgbClr val="800000"/>
              </a:solidFill>
            </a:endParaRPr>
          </a:p>
          <a:p>
            <a:pPr eaLnBrk="1" hangingPunct="1"/>
            <a:endParaRPr lang="nl-NL" sz="2600" dirty="0">
              <a:solidFill>
                <a:srgbClr val="800000"/>
              </a:solidFill>
            </a:endParaRPr>
          </a:p>
          <a:p>
            <a:pPr eaLnBrk="1" hangingPunct="1"/>
            <a:endParaRPr lang="nl-NL" sz="2600" dirty="0">
              <a:solidFill>
                <a:srgbClr val="800000"/>
              </a:solidFill>
            </a:endParaRPr>
          </a:p>
          <a:p>
            <a:pPr eaLnBrk="1" hangingPunct="1"/>
            <a:r>
              <a:rPr lang="nl-NL" sz="2600" dirty="0">
                <a:solidFill>
                  <a:srgbClr val="800000"/>
                </a:solidFill>
              </a:rPr>
              <a:t> </a:t>
            </a:r>
          </a:p>
          <a:p>
            <a:pPr eaLnBrk="1" hangingPunct="1"/>
            <a:endParaRPr lang="nl-NL" sz="2600" dirty="0">
              <a:solidFill>
                <a:srgbClr val="800000"/>
              </a:solidFill>
            </a:endParaRPr>
          </a:p>
        </p:txBody>
      </p:sp>
      <p:pic>
        <p:nvPicPr>
          <p:cNvPr id="13315" name="Afbeelding 1" desc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0955" y="2378076"/>
            <a:ext cx="3800369" cy="2142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492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 1"/>
          <p:cNvSpPr>
            <a:spLocks noChangeArrowheads="1"/>
          </p:cNvSpPr>
          <p:nvPr/>
        </p:nvSpPr>
        <p:spPr bwMode="auto">
          <a:xfrm>
            <a:off x="1041400" y="457200"/>
            <a:ext cx="1647878" cy="1040870"/>
          </a:xfrm>
          <a:prstGeom prst="sun">
            <a:avLst>
              <a:gd name="adj" fmla="val 25000"/>
            </a:avLst>
          </a:prstGeom>
          <a:solidFill>
            <a:srgbClr val="008000"/>
          </a:solidFill>
          <a:ln w="9525">
            <a:solidFill>
              <a:srgbClr val="B6DCDF"/>
            </a:solidFill>
            <a:miter lim="800000"/>
            <a:headEnd/>
            <a:tailEnd/>
          </a:ln>
          <a:effectLst>
            <a:outerShdw dist="23000" dir="5400000" rotWithShape="0">
              <a:srgbClr val="808080">
                <a:alpha val="34999"/>
              </a:srgbClr>
            </a:outerShdw>
          </a:effectLst>
        </p:spPr>
        <p:txBody>
          <a:bodyPr lIns="73728" tIns="36864" rIns="73728" bIns="36864"/>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nl-NL"/>
          </a:p>
        </p:txBody>
      </p:sp>
      <p:sp>
        <p:nvSpPr>
          <p:cNvPr id="3" name="Tekstvak 1"/>
          <p:cNvSpPr txBox="1">
            <a:spLocks noChangeArrowheads="1"/>
          </p:cNvSpPr>
          <p:nvPr/>
        </p:nvSpPr>
        <p:spPr bwMode="auto">
          <a:xfrm>
            <a:off x="508000" y="1676400"/>
            <a:ext cx="6304427" cy="4475653"/>
          </a:xfrm>
          <a:prstGeom prst="rect">
            <a:avLst/>
          </a:prstGeom>
          <a:noFill/>
          <a:ln>
            <a:noFill/>
          </a:ln>
        </p:spPr>
        <p:txBody>
          <a:bodyPr wrap="none"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nl-NL" sz="2600" dirty="0">
                <a:solidFill>
                  <a:srgbClr val="00A7A2"/>
                </a:solidFill>
              </a:rPr>
              <a:t>PEARLS</a:t>
            </a:r>
          </a:p>
          <a:p>
            <a:pPr eaLnBrk="1" hangingPunct="1">
              <a:defRPr/>
            </a:pPr>
            <a:endParaRPr lang="nl-NL" sz="2600" dirty="0">
              <a:solidFill>
                <a:srgbClr val="00A7A2"/>
              </a:solidFill>
            </a:endParaRPr>
          </a:p>
          <a:p>
            <a:pPr marL="414720" indent="-414720">
              <a:buFontTx/>
              <a:buAutoNum type="arabicPeriod"/>
              <a:defRPr/>
            </a:pPr>
            <a:r>
              <a:rPr lang="nl-NL" sz="2600" dirty="0">
                <a:solidFill>
                  <a:srgbClr val="00A7A2"/>
                </a:solidFill>
              </a:rPr>
              <a:t>A </a:t>
            </a:r>
            <a:r>
              <a:rPr lang="nl-NL" sz="2600" dirty="0" err="1">
                <a:solidFill>
                  <a:srgbClr val="00A7A2"/>
                </a:solidFill>
              </a:rPr>
              <a:t>clear</a:t>
            </a:r>
            <a:r>
              <a:rPr lang="nl-NL" sz="2600" dirty="0">
                <a:solidFill>
                  <a:srgbClr val="00A7A2"/>
                </a:solidFill>
              </a:rPr>
              <a:t> </a:t>
            </a:r>
            <a:r>
              <a:rPr lang="nl-NL" sz="2600" dirty="0" err="1">
                <a:solidFill>
                  <a:srgbClr val="00A7A2"/>
                </a:solidFill>
              </a:rPr>
              <a:t>process</a:t>
            </a:r>
            <a:r>
              <a:rPr lang="nl-NL" sz="2600" dirty="0">
                <a:solidFill>
                  <a:srgbClr val="00A7A2"/>
                </a:solidFill>
              </a:rPr>
              <a:t> of joint </a:t>
            </a:r>
            <a:r>
              <a:rPr lang="nl-NL" sz="2600" dirty="0" err="1">
                <a:solidFill>
                  <a:srgbClr val="00A7A2"/>
                </a:solidFill>
              </a:rPr>
              <a:t>development</a:t>
            </a:r>
            <a:r>
              <a:rPr lang="nl-NL" sz="2600" dirty="0">
                <a:solidFill>
                  <a:srgbClr val="00A7A2"/>
                </a:solidFill>
              </a:rPr>
              <a:t> of </a:t>
            </a:r>
          </a:p>
          <a:p>
            <a:pPr>
              <a:defRPr/>
            </a:pPr>
            <a:r>
              <a:rPr lang="nl-NL" sz="2600" dirty="0">
                <a:solidFill>
                  <a:srgbClr val="00A7A2"/>
                </a:solidFill>
              </a:rPr>
              <a:t>    mission, </a:t>
            </a:r>
            <a:r>
              <a:rPr lang="nl-NL" sz="2600" dirty="0" err="1">
                <a:solidFill>
                  <a:srgbClr val="00A7A2"/>
                </a:solidFill>
              </a:rPr>
              <a:t>values</a:t>
            </a:r>
            <a:r>
              <a:rPr lang="nl-NL" sz="2600" dirty="0">
                <a:solidFill>
                  <a:srgbClr val="00A7A2"/>
                </a:solidFill>
              </a:rPr>
              <a:t> </a:t>
            </a:r>
            <a:r>
              <a:rPr lang="nl-NL" sz="2600" dirty="0" err="1">
                <a:solidFill>
                  <a:srgbClr val="00A7A2"/>
                </a:solidFill>
              </a:rPr>
              <a:t>and</a:t>
            </a:r>
            <a:r>
              <a:rPr lang="nl-NL" sz="2600" dirty="0">
                <a:solidFill>
                  <a:srgbClr val="00A7A2"/>
                </a:solidFill>
              </a:rPr>
              <a:t> </a:t>
            </a:r>
            <a:r>
              <a:rPr lang="nl-NL" sz="2600" dirty="0" err="1">
                <a:solidFill>
                  <a:srgbClr val="00A7A2"/>
                </a:solidFill>
              </a:rPr>
              <a:t>vision</a:t>
            </a:r>
            <a:r>
              <a:rPr lang="nl-NL" sz="2600" dirty="0">
                <a:solidFill>
                  <a:srgbClr val="00A7A2"/>
                </a:solidFill>
              </a:rPr>
              <a:t> has been</a:t>
            </a:r>
          </a:p>
          <a:p>
            <a:pPr>
              <a:defRPr/>
            </a:pPr>
            <a:r>
              <a:rPr lang="nl-NL" sz="2600" dirty="0">
                <a:solidFill>
                  <a:srgbClr val="00A7A2"/>
                </a:solidFill>
              </a:rPr>
              <a:t>    put in </a:t>
            </a:r>
            <a:r>
              <a:rPr lang="nl-NL" sz="2600" dirty="0" err="1">
                <a:solidFill>
                  <a:srgbClr val="00A7A2"/>
                </a:solidFill>
              </a:rPr>
              <a:t>place</a:t>
            </a:r>
            <a:r>
              <a:rPr lang="nl-NL" sz="2600" dirty="0">
                <a:solidFill>
                  <a:srgbClr val="00A7A2"/>
                </a:solidFill>
              </a:rPr>
              <a:t>.</a:t>
            </a:r>
          </a:p>
          <a:p>
            <a:pPr marL="414720" indent="-414720">
              <a:buFontTx/>
              <a:buAutoNum type="arabicPeriod" startAt="2"/>
              <a:defRPr/>
            </a:pPr>
            <a:r>
              <a:rPr lang="nl-NL" sz="2600" dirty="0">
                <a:solidFill>
                  <a:srgbClr val="00A7A2"/>
                </a:solidFill>
              </a:rPr>
              <a:t>A Strategic Plan </a:t>
            </a:r>
            <a:r>
              <a:rPr lang="nl-NL" sz="2600">
                <a:solidFill>
                  <a:srgbClr val="00A7A2"/>
                </a:solidFill>
              </a:rPr>
              <a:t>has been </a:t>
            </a:r>
            <a:r>
              <a:rPr lang="nl-NL" sz="2600" dirty="0" err="1">
                <a:solidFill>
                  <a:srgbClr val="00A7A2"/>
                </a:solidFill>
              </a:rPr>
              <a:t>developed</a:t>
            </a:r>
            <a:r>
              <a:rPr lang="nl-NL" sz="2600" dirty="0">
                <a:solidFill>
                  <a:srgbClr val="00A7A2"/>
                </a:solidFill>
              </a:rPr>
              <a:t> </a:t>
            </a:r>
          </a:p>
          <a:p>
            <a:pPr>
              <a:defRPr/>
            </a:pPr>
            <a:r>
              <a:rPr lang="nl-NL" sz="2600" dirty="0">
                <a:solidFill>
                  <a:srgbClr val="00A7A2"/>
                </a:solidFill>
              </a:rPr>
              <a:t>    </a:t>
            </a:r>
            <a:r>
              <a:rPr lang="nl-NL" sz="2600" dirty="0" err="1">
                <a:solidFill>
                  <a:srgbClr val="00A7A2"/>
                </a:solidFill>
              </a:rPr>
              <a:t>with</a:t>
            </a:r>
            <a:r>
              <a:rPr lang="nl-NL" sz="2600" dirty="0">
                <a:solidFill>
                  <a:srgbClr val="00A7A2"/>
                </a:solidFill>
              </a:rPr>
              <a:t> </a:t>
            </a:r>
            <a:r>
              <a:rPr lang="nl-NL" sz="2600" dirty="0" err="1">
                <a:solidFill>
                  <a:srgbClr val="00A7A2"/>
                </a:solidFill>
              </a:rPr>
              <a:t>great</a:t>
            </a:r>
            <a:r>
              <a:rPr lang="nl-NL" sz="2600" dirty="0">
                <a:solidFill>
                  <a:srgbClr val="00A7A2"/>
                </a:solidFill>
              </a:rPr>
              <a:t> </a:t>
            </a:r>
            <a:r>
              <a:rPr lang="nl-NL" sz="2600" dirty="0" err="1">
                <a:solidFill>
                  <a:srgbClr val="00A7A2"/>
                </a:solidFill>
              </a:rPr>
              <a:t>involvement</a:t>
            </a:r>
            <a:r>
              <a:rPr lang="nl-NL" sz="2600" dirty="0">
                <a:solidFill>
                  <a:srgbClr val="00A7A2"/>
                </a:solidFill>
              </a:rPr>
              <a:t> of more </a:t>
            </a:r>
          </a:p>
          <a:p>
            <a:pPr>
              <a:defRPr/>
            </a:pPr>
            <a:r>
              <a:rPr lang="nl-NL" sz="2600" dirty="0">
                <a:solidFill>
                  <a:srgbClr val="00A7A2"/>
                </a:solidFill>
              </a:rPr>
              <a:t>    employees.</a:t>
            </a:r>
          </a:p>
          <a:p>
            <a:pPr eaLnBrk="1" hangingPunct="1">
              <a:defRPr/>
            </a:pPr>
            <a:endParaRPr lang="nl-NL" sz="2600" dirty="0">
              <a:solidFill>
                <a:srgbClr val="800000"/>
              </a:solidFill>
            </a:endParaRPr>
          </a:p>
          <a:p>
            <a:pPr eaLnBrk="1" hangingPunct="1">
              <a:defRPr/>
            </a:pPr>
            <a:r>
              <a:rPr lang="nl-NL" sz="2600" dirty="0">
                <a:solidFill>
                  <a:srgbClr val="800000"/>
                </a:solidFill>
              </a:rPr>
              <a:t> </a:t>
            </a:r>
          </a:p>
          <a:p>
            <a:pPr eaLnBrk="1" hangingPunct="1">
              <a:defRPr/>
            </a:pPr>
            <a:endParaRPr lang="nl-NL" sz="2600" dirty="0">
              <a:solidFill>
                <a:srgbClr val="800000"/>
              </a:solidFill>
            </a:endParaRPr>
          </a:p>
        </p:txBody>
      </p:sp>
    </p:spTree>
    <p:extLst>
      <p:ext uri="{BB962C8B-B14F-4D97-AF65-F5344CB8AC3E}">
        <p14:creationId xmlns:p14="http://schemas.microsoft.com/office/powerpoint/2010/main" val="553100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4" name="Rechthoek 3"/>
          <p:cNvSpPr/>
          <p:nvPr/>
        </p:nvSpPr>
        <p:spPr>
          <a:xfrm>
            <a:off x="584200" y="1651338"/>
            <a:ext cx="6248400" cy="1477328"/>
          </a:xfrm>
          <a:prstGeom prst="rect">
            <a:avLst/>
          </a:prstGeom>
        </p:spPr>
        <p:txBody>
          <a:bodyPr wrap="square">
            <a:spAutoFit/>
          </a:bodyPr>
          <a:lstStyle/>
          <a:p>
            <a:r>
              <a:rPr lang="nl-NL" b="1" i="1" dirty="0"/>
              <a:t>De staalmeesters</a:t>
            </a:r>
            <a:r>
              <a:rPr lang="nl-NL" dirty="0"/>
              <a:t> is the name of the </a:t>
            </a:r>
            <a:r>
              <a:rPr lang="nl-NL" dirty="0" err="1"/>
              <a:t>painting</a:t>
            </a:r>
            <a:r>
              <a:rPr lang="nl-NL" dirty="0"/>
              <a:t> </a:t>
            </a:r>
            <a:r>
              <a:rPr lang="nl-NL" i="1" dirty="0"/>
              <a:t>De waardijns van het Amsterdamse lakenbereidersgilde</a:t>
            </a:r>
            <a:r>
              <a:rPr lang="nl-NL" dirty="0"/>
              <a:t> bekend staat. It was </a:t>
            </a:r>
            <a:r>
              <a:rPr lang="nl-NL" dirty="0" err="1"/>
              <a:t>produced</a:t>
            </a:r>
            <a:r>
              <a:rPr lang="nl-NL" dirty="0"/>
              <a:t> in 1662 </a:t>
            </a:r>
            <a:r>
              <a:rPr lang="nl-NL" dirty="0" err="1"/>
              <a:t>by</a:t>
            </a:r>
            <a:r>
              <a:rPr lang="nl-NL" dirty="0"/>
              <a:t> </a:t>
            </a:r>
            <a:r>
              <a:rPr lang="nl-NL" dirty="0">
                <a:hlinkClick r:id="rId2"/>
              </a:rPr>
              <a:t>Rembrandt van Rijn.</a:t>
            </a:r>
            <a:endParaRPr lang="nl-NL" dirty="0"/>
          </a:p>
          <a:p>
            <a:endParaRPr lang="nl-NL" dirty="0"/>
          </a:p>
          <a:p>
            <a:endParaRPr lang="nl-NL" dirty="0"/>
          </a:p>
        </p:txBody>
      </p:sp>
      <p:sp>
        <p:nvSpPr>
          <p:cNvPr id="5" name="Rechthoek 4"/>
          <p:cNvSpPr/>
          <p:nvPr/>
        </p:nvSpPr>
        <p:spPr>
          <a:xfrm>
            <a:off x="660400" y="3048000"/>
            <a:ext cx="6096000" cy="646331"/>
          </a:xfrm>
          <a:prstGeom prst="rect">
            <a:avLst/>
          </a:prstGeom>
        </p:spPr>
        <p:txBody>
          <a:bodyPr wrap="square">
            <a:spAutoFit/>
          </a:bodyPr>
          <a:lstStyle/>
          <a:p>
            <a:r>
              <a:rPr lang="nl-NL" dirty="0"/>
              <a:t>It was </a:t>
            </a:r>
            <a:r>
              <a:rPr lang="nl-NL" dirty="0" err="1"/>
              <a:t>meant</a:t>
            </a:r>
            <a:r>
              <a:rPr lang="nl-NL" dirty="0"/>
              <a:t> </a:t>
            </a:r>
            <a:r>
              <a:rPr lang="nl-NL" dirty="0" err="1"/>
              <a:t>for</a:t>
            </a:r>
            <a:r>
              <a:rPr lang="nl-NL" dirty="0"/>
              <a:t> the building </a:t>
            </a:r>
            <a:r>
              <a:rPr lang="nl-NL" dirty="0" err="1"/>
              <a:t>where</a:t>
            </a:r>
            <a:r>
              <a:rPr lang="nl-NL" dirty="0"/>
              <a:t> these </a:t>
            </a:r>
            <a:r>
              <a:rPr lang="nl-NL" dirty="0" err="1"/>
              <a:t>people</a:t>
            </a:r>
            <a:r>
              <a:rPr lang="nl-NL" dirty="0"/>
              <a:t> </a:t>
            </a:r>
            <a:r>
              <a:rPr lang="nl-NL" dirty="0" err="1"/>
              <a:t>audited</a:t>
            </a:r>
            <a:r>
              <a:rPr lang="nl-NL" dirty="0"/>
              <a:t> the </a:t>
            </a:r>
            <a:r>
              <a:rPr lang="nl-NL" dirty="0" err="1"/>
              <a:t>quality</a:t>
            </a:r>
            <a:r>
              <a:rPr lang="nl-NL" dirty="0"/>
              <a:t> </a:t>
            </a:r>
            <a:r>
              <a:rPr lang="nl-NL" dirty="0" err="1"/>
              <a:t>and</a:t>
            </a:r>
            <a:r>
              <a:rPr lang="nl-NL" dirty="0"/>
              <a:t> </a:t>
            </a:r>
            <a:r>
              <a:rPr lang="nl-NL" dirty="0" err="1"/>
              <a:t>color</a:t>
            </a:r>
            <a:r>
              <a:rPr lang="nl-NL" dirty="0"/>
              <a:t> of the </a:t>
            </a:r>
            <a:r>
              <a:rPr lang="nl-NL" dirty="0" err="1"/>
              <a:t>cloth</a:t>
            </a:r>
            <a:r>
              <a:rPr lang="nl-NL" dirty="0"/>
              <a:t>.</a:t>
            </a:r>
          </a:p>
        </p:txBody>
      </p:sp>
    </p:spTree>
    <p:extLst>
      <p:ext uri="{BB962C8B-B14F-4D97-AF65-F5344CB8AC3E}">
        <p14:creationId xmlns:p14="http://schemas.microsoft.com/office/powerpoint/2010/main" val="4003011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iksemflits 1"/>
          <p:cNvSpPr>
            <a:spLocks noChangeArrowheads="1"/>
          </p:cNvSpPr>
          <p:nvPr/>
        </p:nvSpPr>
        <p:spPr bwMode="auto">
          <a:xfrm>
            <a:off x="2032000" y="228600"/>
            <a:ext cx="2827937" cy="1428574"/>
          </a:xfrm>
          <a:prstGeom prst="lightningBolt">
            <a:avLst/>
          </a:prstGeom>
          <a:solidFill>
            <a:srgbClr val="FF0000"/>
          </a:solidFill>
          <a:ln w="9525">
            <a:solidFill>
              <a:srgbClr val="B6DCDF"/>
            </a:solidFill>
            <a:miter lim="800000"/>
            <a:headEnd/>
            <a:tailEnd/>
          </a:ln>
          <a:effectLst>
            <a:outerShdw dist="23000" dir="5400000" rotWithShape="0">
              <a:srgbClr val="808080">
                <a:alpha val="34999"/>
              </a:srgbClr>
            </a:outerShdw>
          </a:effectLst>
        </p:spPr>
        <p:txBody>
          <a:bodyPr lIns="73728" tIns="36864" rIns="73728" bIns="36864"/>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nl-NL"/>
          </a:p>
        </p:txBody>
      </p:sp>
      <p:sp>
        <p:nvSpPr>
          <p:cNvPr id="11266" name="Tekstvak 1"/>
          <p:cNvSpPr txBox="1">
            <a:spLocks noChangeArrowheads="1"/>
          </p:cNvSpPr>
          <p:nvPr/>
        </p:nvSpPr>
        <p:spPr bwMode="auto">
          <a:xfrm>
            <a:off x="355600" y="1752600"/>
            <a:ext cx="6124891" cy="4075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3728" tIns="36864" rIns="73728" bIns="36864">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nl-NL" sz="2600" dirty="0">
                <a:solidFill>
                  <a:srgbClr val="00A7A2"/>
                </a:solidFill>
              </a:rPr>
              <a:t>HOT TOPICS</a:t>
            </a:r>
          </a:p>
          <a:p>
            <a:pPr eaLnBrk="1" hangingPunct="1"/>
            <a:endParaRPr lang="nl-NL" sz="2600" dirty="0">
              <a:solidFill>
                <a:srgbClr val="00A7A2"/>
              </a:solidFill>
            </a:endParaRPr>
          </a:p>
          <a:p>
            <a:r>
              <a:rPr lang="nl-NL" sz="2600" dirty="0">
                <a:solidFill>
                  <a:srgbClr val="00A7A2"/>
                </a:solidFill>
              </a:rPr>
              <a:t>1. </a:t>
            </a:r>
            <a:r>
              <a:rPr lang="nl-NL" sz="2600" dirty="0" err="1">
                <a:solidFill>
                  <a:srgbClr val="00A7A2"/>
                </a:solidFill>
              </a:rPr>
              <a:t>Develop</a:t>
            </a:r>
            <a:r>
              <a:rPr lang="nl-NL" sz="2600" dirty="0">
                <a:solidFill>
                  <a:srgbClr val="00A7A2"/>
                </a:solidFill>
              </a:rPr>
              <a:t> a </a:t>
            </a:r>
            <a:r>
              <a:rPr lang="nl-NL" sz="2600" dirty="0" err="1">
                <a:solidFill>
                  <a:srgbClr val="00A7A2"/>
                </a:solidFill>
              </a:rPr>
              <a:t>governance</a:t>
            </a:r>
            <a:r>
              <a:rPr lang="nl-NL" sz="2600" dirty="0">
                <a:solidFill>
                  <a:srgbClr val="00A7A2"/>
                </a:solidFill>
              </a:rPr>
              <a:t> document. </a:t>
            </a:r>
          </a:p>
          <a:p>
            <a:r>
              <a:rPr lang="nl-NL" sz="2600" dirty="0">
                <a:solidFill>
                  <a:srgbClr val="00A7A2"/>
                </a:solidFill>
              </a:rPr>
              <a:t>2. </a:t>
            </a:r>
            <a:r>
              <a:rPr lang="nl-NL" sz="2600" dirty="0" err="1">
                <a:solidFill>
                  <a:srgbClr val="00A7A2"/>
                </a:solidFill>
              </a:rPr>
              <a:t>Formally</a:t>
            </a:r>
            <a:r>
              <a:rPr lang="nl-NL" sz="2600" dirty="0">
                <a:solidFill>
                  <a:srgbClr val="00A7A2"/>
                </a:solidFill>
              </a:rPr>
              <a:t> </a:t>
            </a:r>
            <a:r>
              <a:rPr lang="nl-NL" sz="2600" dirty="0" err="1">
                <a:solidFill>
                  <a:srgbClr val="00A7A2"/>
                </a:solidFill>
              </a:rPr>
              <a:t>evaluate</a:t>
            </a:r>
            <a:r>
              <a:rPr lang="nl-NL" sz="2600" dirty="0">
                <a:solidFill>
                  <a:srgbClr val="00A7A2"/>
                </a:solidFill>
              </a:rPr>
              <a:t> the performance </a:t>
            </a:r>
          </a:p>
          <a:p>
            <a:r>
              <a:rPr lang="nl-NL" sz="2600" dirty="0">
                <a:solidFill>
                  <a:srgbClr val="00A7A2"/>
                </a:solidFill>
              </a:rPr>
              <a:t>    of the Board </a:t>
            </a:r>
            <a:r>
              <a:rPr lang="nl-NL" sz="2600" dirty="0" err="1">
                <a:solidFill>
                  <a:srgbClr val="00A7A2"/>
                </a:solidFill>
              </a:rPr>
              <a:t>and</a:t>
            </a:r>
            <a:r>
              <a:rPr lang="nl-NL" sz="2600" dirty="0">
                <a:solidFill>
                  <a:srgbClr val="00A7A2"/>
                </a:solidFill>
              </a:rPr>
              <a:t> Operations Manager</a:t>
            </a:r>
          </a:p>
          <a:p>
            <a:r>
              <a:rPr lang="nl-NL" sz="2600" dirty="0">
                <a:solidFill>
                  <a:srgbClr val="00A7A2"/>
                </a:solidFill>
              </a:rPr>
              <a:t>    </a:t>
            </a:r>
            <a:r>
              <a:rPr lang="nl-NL" sz="2600" dirty="0" err="1">
                <a:solidFill>
                  <a:srgbClr val="00A7A2"/>
                </a:solidFill>
              </a:rPr>
              <a:t>yearly</a:t>
            </a:r>
            <a:r>
              <a:rPr lang="nl-NL" sz="2600" dirty="0">
                <a:solidFill>
                  <a:srgbClr val="00A7A2"/>
                </a:solidFill>
              </a:rPr>
              <a:t>.</a:t>
            </a:r>
          </a:p>
          <a:p>
            <a:r>
              <a:rPr lang="nl-NL" sz="2600" dirty="0">
                <a:solidFill>
                  <a:srgbClr val="00A7A2"/>
                </a:solidFill>
              </a:rPr>
              <a:t>3. </a:t>
            </a:r>
            <a:r>
              <a:rPr lang="nl-NL" sz="2600" dirty="0" err="1">
                <a:solidFill>
                  <a:srgbClr val="00A7A2"/>
                </a:solidFill>
              </a:rPr>
              <a:t>Develop</a:t>
            </a:r>
            <a:r>
              <a:rPr lang="nl-NL" sz="2600" dirty="0">
                <a:solidFill>
                  <a:srgbClr val="00A7A2"/>
                </a:solidFill>
              </a:rPr>
              <a:t> a </a:t>
            </a:r>
            <a:r>
              <a:rPr lang="nl-NL" sz="2600" dirty="0" err="1">
                <a:solidFill>
                  <a:srgbClr val="00A7A2"/>
                </a:solidFill>
              </a:rPr>
              <a:t>Quality</a:t>
            </a:r>
            <a:r>
              <a:rPr lang="nl-NL" sz="2600" dirty="0">
                <a:solidFill>
                  <a:srgbClr val="00A7A2"/>
                </a:solidFill>
              </a:rPr>
              <a:t> </a:t>
            </a:r>
            <a:r>
              <a:rPr lang="nl-NL" sz="2600" dirty="0" err="1">
                <a:solidFill>
                  <a:srgbClr val="00A7A2"/>
                </a:solidFill>
              </a:rPr>
              <a:t>Improvement</a:t>
            </a:r>
            <a:r>
              <a:rPr lang="nl-NL" sz="2600" dirty="0">
                <a:solidFill>
                  <a:srgbClr val="00A7A2"/>
                </a:solidFill>
              </a:rPr>
              <a:t> Plan</a:t>
            </a:r>
          </a:p>
          <a:p>
            <a:r>
              <a:rPr lang="nl-NL" sz="2600" dirty="0">
                <a:solidFill>
                  <a:srgbClr val="00A7A2"/>
                </a:solidFill>
              </a:rPr>
              <a:t>    (QIP) </a:t>
            </a:r>
          </a:p>
          <a:p>
            <a:pPr eaLnBrk="1" hangingPunct="1"/>
            <a:r>
              <a:rPr lang="nl-NL" sz="2600" dirty="0">
                <a:solidFill>
                  <a:srgbClr val="800000"/>
                </a:solidFill>
              </a:rPr>
              <a:t> </a:t>
            </a:r>
          </a:p>
          <a:p>
            <a:pPr eaLnBrk="1" hangingPunct="1"/>
            <a:endParaRPr lang="nl-NL" sz="2600" dirty="0">
              <a:solidFill>
                <a:srgbClr val="800000"/>
              </a:solidFill>
            </a:endParaRPr>
          </a:p>
        </p:txBody>
      </p:sp>
    </p:spTree>
    <p:extLst>
      <p:ext uri="{BB962C8B-B14F-4D97-AF65-F5344CB8AC3E}">
        <p14:creationId xmlns:p14="http://schemas.microsoft.com/office/powerpoint/2010/main" val="235373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A7A2"/>
                </a:solidFill>
              </a:rPr>
              <a:t>6. Tips </a:t>
            </a:r>
            <a:r>
              <a:rPr lang="nl-NL" dirty="0" err="1">
                <a:solidFill>
                  <a:srgbClr val="00A7A2"/>
                </a:solidFill>
              </a:rPr>
              <a:t>to</a:t>
            </a:r>
            <a:r>
              <a:rPr lang="nl-NL" dirty="0">
                <a:solidFill>
                  <a:srgbClr val="00A7A2"/>
                </a:solidFill>
              </a:rPr>
              <a:t> </a:t>
            </a:r>
            <a:r>
              <a:rPr lang="nl-NL" dirty="0" err="1">
                <a:solidFill>
                  <a:srgbClr val="00A7A2"/>
                </a:solidFill>
              </a:rPr>
              <a:t>respond</a:t>
            </a:r>
            <a:r>
              <a:rPr lang="nl-NL" dirty="0">
                <a:solidFill>
                  <a:srgbClr val="00A7A2"/>
                </a:solidFill>
              </a:rPr>
              <a:t> </a:t>
            </a:r>
            <a:r>
              <a:rPr lang="nl-NL" dirty="0" err="1">
                <a:solidFill>
                  <a:srgbClr val="00A7A2"/>
                </a:solidFill>
              </a:rPr>
              <a:t>to</a:t>
            </a:r>
            <a:r>
              <a:rPr lang="nl-NL" dirty="0">
                <a:solidFill>
                  <a:srgbClr val="00A7A2"/>
                </a:solidFill>
              </a:rPr>
              <a:t> </a:t>
            </a:r>
            <a:r>
              <a:rPr lang="nl-NL" dirty="0" err="1">
                <a:solidFill>
                  <a:srgbClr val="00A7A2"/>
                </a:solidFill>
              </a:rPr>
              <a:t>an</a:t>
            </a:r>
            <a:br>
              <a:rPr lang="nl-NL" dirty="0">
                <a:solidFill>
                  <a:srgbClr val="00A7A2"/>
                </a:solidFill>
              </a:rPr>
            </a:br>
            <a:r>
              <a:rPr lang="nl-NL" dirty="0" err="1">
                <a:solidFill>
                  <a:srgbClr val="00A7A2"/>
                </a:solidFill>
              </a:rPr>
              <a:t>internal</a:t>
            </a:r>
            <a:r>
              <a:rPr lang="nl-NL" dirty="0">
                <a:solidFill>
                  <a:srgbClr val="00A7A2"/>
                </a:solidFill>
              </a:rPr>
              <a:t> audit</a:t>
            </a:r>
          </a:p>
        </p:txBody>
      </p:sp>
      <p:sp>
        <p:nvSpPr>
          <p:cNvPr id="4" name="TextBox 3">
            <a:extLst>
              <a:ext uri="{FF2B5EF4-FFF2-40B4-BE49-F238E27FC236}">
                <a16:creationId xmlns:a16="http://schemas.microsoft.com/office/drawing/2014/main" id="{E4C647EB-C891-0F24-F37F-F878F93CF898}"/>
              </a:ext>
            </a:extLst>
          </p:cNvPr>
          <p:cNvSpPr txBox="1"/>
          <p:nvPr/>
        </p:nvSpPr>
        <p:spPr>
          <a:xfrm>
            <a:off x="1270000" y="1828800"/>
            <a:ext cx="4495800" cy="3416320"/>
          </a:xfrm>
          <a:prstGeom prst="rect">
            <a:avLst/>
          </a:prstGeom>
          <a:noFill/>
        </p:spPr>
        <p:txBody>
          <a:bodyPr wrap="square">
            <a:spAutoFit/>
          </a:bodyPr>
          <a:lstStyle/>
          <a:p>
            <a:pPr algn="l">
              <a:buFont typeface="+mj-lt"/>
              <a:buAutoNum type="arabicPeriod"/>
            </a:pPr>
            <a:r>
              <a:rPr lang="en-GB" b="0" i="0" u="none" strike="noStrike" dirty="0">
                <a:solidFill>
                  <a:srgbClr val="202124"/>
                </a:solidFill>
                <a:effectLst/>
                <a:latin typeface="+mj-lt"/>
              </a:rPr>
              <a:t>     	Be prepared for the audit ahead of </a:t>
            </a:r>
            <a:r>
              <a:rPr lang="en-GB" dirty="0">
                <a:solidFill>
                  <a:srgbClr val="202124"/>
                </a:solidFill>
                <a:latin typeface="+mj-lt"/>
              </a:rPr>
              <a:t> 	</a:t>
            </a:r>
            <a:r>
              <a:rPr lang="en-GB" b="0" i="0" u="none" strike="noStrike" dirty="0">
                <a:solidFill>
                  <a:srgbClr val="202124"/>
                </a:solidFill>
                <a:effectLst/>
                <a:latin typeface="+mj-lt"/>
              </a:rPr>
              <a:t>time. The day of the audit is not the 	time to start collecting the 	documents on the list.</a:t>
            </a:r>
          </a:p>
          <a:p>
            <a:pPr marL="457200" lvl="1" indent="0">
              <a:buNone/>
            </a:pPr>
            <a:r>
              <a:rPr lang="en-GB" dirty="0">
                <a:solidFill>
                  <a:srgbClr val="202124"/>
                </a:solidFill>
                <a:latin typeface="+mj-lt"/>
              </a:rPr>
              <a:t> 	</a:t>
            </a:r>
            <a:r>
              <a:rPr lang="en-GB" b="0" i="0" u="none" strike="noStrike" dirty="0">
                <a:solidFill>
                  <a:srgbClr val="202124"/>
                </a:solidFill>
                <a:effectLst/>
                <a:latin typeface="+mj-lt"/>
              </a:rPr>
              <a:t>Make it easy for auditors to find 	exactly what they're looking for. </a:t>
            </a:r>
            <a:r>
              <a:rPr lang="en-GB" dirty="0">
                <a:solidFill>
                  <a:srgbClr val="202124"/>
                </a:solidFill>
                <a:latin typeface="+mj-lt"/>
              </a:rPr>
              <a:t>	</a:t>
            </a:r>
            <a:r>
              <a:rPr lang="en-US" altLang="en-US" sz="1800" dirty="0"/>
              <a:t>Document your policies and 	procedures, since documentation 	drives quality and compliance. </a:t>
            </a:r>
          </a:p>
          <a:p>
            <a:pPr marL="457200" lvl="1" indent="0">
              <a:buNone/>
            </a:pPr>
            <a:r>
              <a:rPr lang="en-US" altLang="en-US" dirty="0"/>
              <a:t>	</a:t>
            </a:r>
            <a:r>
              <a:rPr lang="en-US" altLang="en-US" sz="1800" dirty="0"/>
              <a:t>Clean and organized records give 	auditors comfort</a:t>
            </a:r>
          </a:p>
          <a:p>
            <a:pPr algn="l"/>
            <a:endParaRPr lang="en-GB" b="0" i="0" u="none" strike="noStrike" dirty="0">
              <a:solidFill>
                <a:srgbClr val="202124"/>
              </a:solidFill>
              <a:effectLst/>
              <a:latin typeface="+mj-lt"/>
            </a:endParaRPr>
          </a:p>
        </p:txBody>
      </p:sp>
    </p:spTree>
    <p:extLst>
      <p:ext uri="{BB962C8B-B14F-4D97-AF65-F5344CB8AC3E}">
        <p14:creationId xmlns:p14="http://schemas.microsoft.com/office/powerpoint/2010/main" val="1294528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2B8E-C35C-5BAE-94C5-82C6C3F870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271DD7-BC0A-7D62-AC78-352FA21B211F}"/>
              </a:ext>
            </a:extLst>
          </p:cNvPr>
          <p:cNvSpPr>
            <a:spLocks noGrp="1"/>
          </p:cNvSpPr>
          <p:nvPr>
            <p:ph type="title"/>
          </p:nvPr>
        </p:nvSpPr>
        <p:spPr/>
        <p:txBody>
          <a:bodyPr/>
          <a:lstStyle/>
          <a:p>
            <a:r>
              <a:rPr lang="nl-NL" dirty="0">
                <a:solidFill>
                  <a:srgbClr val="00A7A2"/>
                </a:solidFill>
              </a:rPr>
              <a:t>Tips </a:t>
            </a:r>
            <a:r>
              <a:rPr lang="nl-NL" dirty="0" err="1">
                <a:solidFill>
                  <a:srgbClr val="00A7A2"/>
                </a:solidFill>
              </a:rPr>
              <a:t>to</a:t>
            </a:r>
            <a:r>
              <a:rPr lang="nl-NL" dirty="0">
                <a:solidFill>
                  <a:srgbClr val="00A7A2"/>
                </a:solidFill>
              </a:rPr>
              <a:t> </a:t>
            </a:r>
            <a:r>
              <a:rPr lang="nl-NL" dirty="0" err="1">
                <a:solidFill>
                  <a:srgbClr val="00A7A2"/>
                </a:solidFill>
              </a:rPr>
              <a:t>respond</a:t>
            </a:r>
            <a:r>
              <a:rPr lang="nl-NL" dirty="0">
                <a:solidFill>
                  <a:srgbClr val="00A7A2"/>
                </a:solidFill>
              </a:rPr>
              <a:t> </a:t>
            </a:r>
            <a:r>
              <a:rPr lang="nl-NL" dirty="0" err="1">
                <a:solidFill>
                  <a:srgbClr val="00A7A2"/>
                </a:solidFill>
              </a:rPr>
              <a:t>to</a:t>
            </a:r>
            <a:r>
              <a:rPr lang="nl-NL" dirty="0">
                <a:solidFill>
                  <a:srgbClr val="00A7A2"/>
                </a:solidFill>
              </a:rPr>
              <a:t> </a:t>
            </a:r>
            <a:r>
              <a:rPr lang="nl-NL" dirty="0" err="1">
                <a:solidFill>
                  <a:srgbClr val="00A7A2"/>
                </a:solidFill>
              </a:rPr>
              <a:t>an</a:t>
            </a:r>
            <a:br>
              <a:rPr lang="nl-NL" dirty="0">
                <a:solidFill>
                  <a:srgbClr val="00A7A2"/>
                </a:solidFill>
              </a:rPr>
            </a:br>
            <a:r>
              <a:rPr lang="nl-NL" dirty="0" err="1">
                <a:solidFill>
                  <a:srgbClr val="00A7A2"/>
                </a:solidFill>
              </a:rPr>
              <a:t>internal</a:t>
            </a:r>
            <a:r>
              <a:rPr lang="nl-NL" dirty="0">
                <a:solidFill>
                  <a:srgbClr val="00A7A2"/>
                </a:solidFill>
              </a:rPr>
              <a:t> audit</a:t>
            </a:r>
          </a:p>
        </p:txBody>
      </p:sp>
      <p:sp>
        <p:nvSpPr>
          <p:cNvPr id="6" name="TextBox 5">
            <a:extLst>
              <a:ext uri="{FF2B5EF4-FFF2-40B4-BE49-F238E27FC236}">
                <a16:creationId xmlns:a16="http://schemas.microsoft.com/office/drawing/2014/main" id="{76E5E5B9-B102-3CFA-1689-82460119DB28}"/>
              </a:ext>
            </a:extLst>
          </p:cNvPr>
          <p:cNvSpPr txBox="1"/>
          <p:nvPr/>
        </p:nvSpPr>
        <p:spPr>
          <a:xfrm>
            <a:off x="1422400" y="1828800"/>
            <a:ext cx="4495800" cy="2862322"/>
          </a:xfrm>
          <a:prstGeom prst="rect">
            <a:avLst/>
          </a:prstGeom>
          <a:noFill/>
        </p:spPr>
        <p:txBody>
          <a:bodyPr wrap="square">
            <a:spAutoFit/>
          </a:bodyPr>
          <a:lstStyle/>
          <a:p>
            <a:pPr algn="l"/>
            <a:r>
              <a:rPr lang="en-GB" dirty="0">
                <a:solidFill>
                  <a:srgbClr val="202124"/>
                </a:solidFill>
                <a:latin typeface="+mj-lt"/>
              </a:rPr>
              <a:t>2. 	</a:t>
            </a:r>
            <a:r>
              <a:rPr lang="en-GB" b="0" i="0" u="none" strike="noStrike" dirty="0">
                <a:solidFill>
                  <a:srgbClr val="202124"/>
                </a:solidFill>
                <a:effectLst/>
                <a:latin typeface="+mj-lt"/>
              </a:rPr>
              <a:t>Predict the auditor's questions.</a:t>
            </a:r>
          </a:p>
          <a:p>
            <a:pPr algn="l"/>
            <a:r>
              <a:rPr lang="en-GB" b="0" i="0" u="none" strike="noStrike" dirty="0">
                <a:solidFill>
                  <a:srgbClr val="202124"/>
                </a:solidFill>
                <a:effectLst/>
                <a:latin typeface="+mj-lt"/>
              </a:rPr>
              <a:t>3.	Give the auditors the space they 	need.</a:t>
            </a:r>
            <a:r>
              <a:rPr lang="en-US" altLang="en-US" dirty="0"/>
              <a:t> </a:t>
            </a:r>
          </a:p>
          <a:p>
            <a:pPr algn="l"/>
            <a:r>
              <a:rPr lang="en-US" altLang="en-US" dirty="0"/>
              <a:t>4.  	Understand the standards/read 	guideline</a:t>
            </a:r>
          </a:p>
          <a:p>
            <a:pPr algn="l"/>
            <a:r>
              <a:rPr lang="en-US" altLang="en-US" dirty="0"/>
              <a:t>5. 	Inform everyone on time /	training???</a:t>
            </a:r>
          </a:p>
          <a:p>
            <a:pPr algn="l"/>
            <a:r>
              <a:rPr lang="en-US" altLang="en-US" dirty="0"/>
              <a:t>6. 	Show your PDCA</a:t>
            </a:r>
          </a:p>
          <a:p>
            <a:pPr algn="l"/>
            <a:r>
              <a:rPr lang="en-US" altLang="en-US"/>
              <a:t>7. 	Be </a:t>
            </a:r>
            <a:r>
              <a:rPr lang="en-US" altLang="en-US" dirty="0"/>
              <a:t>open</a:t>
            </a:r>
          </a:p>
          <a:p>
            <a:pPr algn="l"/>
            <a:endParaRPr lang="en-GB" b="0" i="0" u="none" strike="noStrike" dirty="0">
              <a:solidFill>
                <a:srgbClr val="202124"/>
              </a:solidFill>
              <a:effectLst/>
              <a:latin typeface="+mj-lt"/>
            </a:endParaRPr>
          </a:p>
        </p:txBody>
      </p:sp>
    </p:spTree>
    <p:extLst>
      <p:ext uri="{BB962C8B-B14F-4D97-AF65-F5344CB8AC3E}">
        <p14:creationId xmlns:p14="http://schemas.microsoft.com/office/powerpoint/2010/main" val="696965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DC7B-454A-F867-30C7-800AF55C87CE}"/>
              </a:ext>
            </a:extLst>
          </p:cNvPr>
          <p:cNvSpPr>
            <a:spLocks noGrp="1"/>
          </p:cNvSpPr>
          <p:nvPr>
            <p:ph type="title"/>
          </p:nvPr>
        </p:nvSpPr>
        <p:spPr/>
        <p:txBody>
          <a:bodyPr/>
          <a:lstStyle/>
          <a:p>
            <a:r>
              <a:rPr lang="en-NL" dirty="0">
                <a:solidFill>
                  <a:srgbClr val="00A7A2"/>
                </a:solidFill>
              </a:rPr>
              <a:t>Part 2</a:t>
            </a:r>
          </a:p>
        </p:txBody>
      </p:sp>
      <p:sp>
        <p:nvSpPr>
          <p:cNvPr id="3" name="Content Placeholder 2">
            <a:extLst>
              <a:ext uri="{FF2B5EF4-FFF2-40B4-BE49-F238E27FC236}">
                <a16:creationId xmlns:a16="http://schemas.microsoft.com/office/drawing/2014/main" id="{D77FEF0C-4D65-821B-8710-3411BB223A6E}"/>
              </a:ext>
            </a:extLst>
          </p:cNvPr>
          <p:cNvSpPr>
            <a:spLocks noGrp="1"/>
          </p:cNvSpPr>
          <p:nvPr>
            <p:ph idx="1"/>
          </p:nvPr>
        </p:nvSpPr>
        <p:spPr/>
        <p:txBody>
          <a:bodyPr/>
          <a:lstStyle/>
          <a:p>
            <a:r>
              <a:rPr lang="en-NL" dirty="0"/>
              <a:t>Exercises</a:t>
            </a:r>
          </a:p>
          <a:p>
            <a:pPr lvl="1"/>
            <a:r>
              <a:rPr lang="en-GB" dirty="0"/>
              <a:t>I</a:t>
            </a:r>
            <a:r>
              <a:rPr lang="en-NL" dirty="0"/>
              <a:t>f you cannot find the answer</a:t>
            </a:r>
          </a:p>
          <a:p>
            <a:pPr lvl="1"/>
            <a:r>
              <a:rPr lang="en-GB" dirty="0"/>
              <a:t>I</a:t>
            </a:r>
            <a:r>
              <a:rPr lang="en-NL" dirty="0"/>
              <a:t>f people contradict</a:t>
            </a:r>
          </a:p>
          <a:p>
            <a:pPr lvl="1"/>
            <a:r>
              <a:rPr lang="en-NL" dirty="0"/>
              <a:t>If someone is not cooperative / silent</a:t>
            </a:r>
          </a:p>
          <a:p>
            <a:pPr lvl="1"/>
            <a:r>
              <a:rPr lang="en-NL" dirty="0"/>
              <a:t>If…</a:t>
            </a:r>
          </a:p>
          <a:p>
            <a:pPr lvl="1"/>
            <a:endParaRPr lang="en-NL" dirty="0"/>
          </a:p>
        </p:txBody>
      </p:sp>
    </p:spTree>
    <p:extLst>
      <p:ext uri="{BB962C8B-B14F-4D97-AF65-F5344CB8AC3E}">
        <p14:creationId xmlns:p14="http://schemas.microsoft.com/office/powerpoint/2010/main" val="720322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200" y="457200"/>
            <a:ext cx="1414473" cy="303018"/>
          </a:xfrm>
          <a:prstGeom prst="rect">
            <a:avLst/>
          </a:prstGeom>
        </p:spPr>
        <p:txBody>
          <a:bodyPr wrap="square" lIns="0" tIns="0" rIns="0" bIns="0" rtlCol="0">
            <a:noAutofit/>
          </a:bodyPr>
          <a:lstStyle/>
          <a:p>
            <a:pPr marL="12700">
              <a:lnSpc>
                <a:spcPts val="1820"/>
              </a:lnSpc>
              <a:spcBef>
                <a:spcPts val="91"/>
              </a:spcBef>
            </a:pPr>
            <a:r>
              <a:rPr sz="2250" b="1" spc="-44" baseline="2892">
                <a:solidFill>
                  <a:srgbClr val="00B3A9"/>
                </a:solidFill>
                <a:latin typeface="Lucida Sans Unicode"/>
                <a:cs typeface="Lucida Sans Unicode"/>
              </a:rPr>
              <a:t>va</a:t>
            </a:r>
            <a:r>
              <a:rPr sz="2250" b="1" spc="0" baseline="2892">
                <a:solidFill>
                  <a:srgbClr val="00B3A9"/>
                </a:solidFill>
                <a:latin typeface="Lucida Sans Unicode"/>
                <a:cs typeface="Lucida Sans Unicode"/>
              </a:rPr>
              <a:t>n</a:t>
            </a:r>
            <a:r>
              <a:rPr sz="2250" b="1" spc="117" baseline="2892">
                <a:solidFill>
                  <a:srgbClr val="00B3A9"/>
                </a:solidFill>
                <a:latin typeface="Lucida Sans Unicode"/>
                <a:cs typeface="Lucida Sans Unicode"/>
              </a:rPr>
              <a:t> </a:t>
            </a:r>
            <a:r>
              <a:rPr sz="2250" b="1" spc="-44" baseline="2892">
                <a:solidFill>
                  <a:srgbClr val="00B3A9"/>
                </a:solidFill>
                <a:latin typeface="Lucida Sans Unicode"/>
                <a:cs typeface="Lucida Sans Unicode"/>
              </a:rPr>
              <a:t>Kemenade</a:t>
            </a:r>
            <a:endParaRPr sz="1500">
              <a:latin typeface="Lucida Sans Unicode"/>
              <a:cs typeface="Lucida Sans Unicode"/>
            </a:endParaRPr>
          </a:p>
          <a:p>
            <a:pPr marL="411833" marR="26718">
              <a:lnSpc>
                <a:spcPts val="565"/>
              </a:lnSpc>
            </a:pPr>
            <a:r>
              <a:rPr sz="975" i="1" spc="0" baseline="6674" dirty="0">
                <a:solidFill>
                  <a:srgbClr val="00B3A9"/>
                </a:solidFill>
                <a:latin typeface="Lucida Sans Unicode"/>
                <a:cs typeface="Lucida Sans Unicode"/>
              </a:rPr>
              <a:t>Audit</a:t>
            </a:r>
            <a:r>
              <a:rPr sz="975" i="1" spc="-51" baseline="6674" dirty="0">
                <a:solidFill>
                  <a:srgbClr val="00B3A9"/>
                </a:solidFill>
                <a:latin typeface="Lucida Sans Unicode"/>
                <a:cs typeface="Lucida Sans Unicode"/>
              </a:rPr>
              <a:t> </a:t>
            </a:r>
            <a:r>
              <a:rPr sz="975" i="1" spc="0" baseline="6674">
                <a:solidFill>
                  <a:srgbClr val="00B3A9"/>
                </a:solidFill>
                <a:latin typeface="Lucida Sans Unicode"/>
                <a:cs typeface="Lucida Sans Unicode"/>
              </a:rPr>
              <a:t>Coaching</a:t>
            </a:r>
            <a:r>
              <a:rPr sz="975" i="1" spc="1" baseline="6674">
                <a:solidFill>
                  <a:srgbClr val="00B3A9"/>
                </a:solidFill>
                <a:latin typeface="Lucida Sans Unicode"/>
                <a:cs typeface="Lucida Sans Unicode"/>
              </a:rPr>
              <a:t> </a:t>
            </a:r>
            <a:r>
              <a:rPr sz="975" i="1" spc="0" baseline="6674">
                <a:solidFill>
                  <a:srgbClr val="00B3A9"/>
                </a:solidFill>
                <a:latin typeface="Lucida Sans Unicode"/>
                <a:cs typeface="Lucida Sans Unicode"/>
              </a:rPr>
              <a:t>Training</a:t>
            </a:r>
            <a:r>
              <a:rPr lang="nl-NL" sz="975" i="1" spc="0" baseline="6674" dirty="0">
                <a:solidFill>
                  <a:srgbClr val="00B3A9"/>
                </a:solidFill>
                <a:latin typeface="Lucida Sans Unicode"/>
                <a:cs typeface="Lucida Sans Unicode"/>
              </a:rPr>
              <a:t> </a:t>
            </a:r>
            <a:endParaRPr sz="650">
              <a:latin typeface="Lucida Sans Unicode"/>
              <a:cs typeface="Lucida Sans Unicode"/>
            </a:endParaRPr>
          </a:p>
        </p:txBody>
      </p:sp>
      <p:sp>
        <p:nvSpPr>
          <p:cNvPr id="3" name="Rechthoek 2"/>
          <p:cNvSpPr/>
          <p:nvPr/>
        </p:nvSpPr>
        <p:spPr>
          <a:xfrm>
            <a:off x="1879600" y="3733800"/>
            <a:ext cx="3784600" cy="701731"/>
          </a:xfrm>
          <a:prstGeom prst="rect">
            <a:avLst/>
          </a:prstGeom>
        </p:spPr>
        <p:txBody>
          <a:bodyPr>
            <a:spAutoFit/>
          </a:bodyPr>
          <a:lstStyle/>
          <a:p>
            <a:pPr algn="ctr" defTabSz="737281">
              <a:spcBef>
                <a:spcPct val="20000"/>
              </a:spcBef>
              <a:defRPr/>
            </a:pPr>
            <a:r>
              <a:rPr lang="nl-NL" b="1" dirty="0">
                <a:solidFill>
                  <a:schemeClr val="bg2">
                    <a:lumMod val="10000"/>
                  </a:schemeClr>
                </a:solidFill>
              </a:rPr>
              <a:t>Everard van Kemenade</a:t>
            </a:r>
          </a:p>
          <a:p>
            <a:pPr algn="ctr" defTabSz="737281">
              <a:spcBef>
                <a:spcPct val="20000"/>
              </a:spcBef>
              <a:defRPr/>
            </a:pPr>
            <a:r>
              <a:rPr lang="nl-NL" b="1" dirty="0" err="1">
                <a:solidFill>
                  <a:schemeClr val="bg2">
                    <a:lumMod val="10000"/>
                  </a:schemeClr>
                </a:solidFill>
              </a:rPr>
              <a:t>Ph.D</a:t>
            </a:r>
            <a:r>
              <a:rPr lang="nl-NL" b="1" dirty="0">
                <a:solidFill>
                  <a:schemeClr val="bg2">
                    <a:lumMod val="10000"/>
                  </a:schemeClr>
                </a:solidFill>
              </a:rPr>
              <a:t>.</a:t>
            </a:r>
          </a:p>
        </p:txBody>
      </p:sp>
      <p:sp>
        <p:nvSpPr>
          <p:cNvPr id="4" name="Ondertitel 2"/>
          <p:cNvSpPr txBox="1">
            <a:spLocks/>
          </p:cNvSpPr>
          <p:nvPr/>
        </p:nvSpPr>
        <p:spPr>
          <a:xfrm>
            <a:off x="1182669" y="2500311"/>
            <a:ext cx="5298440" cy="611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NL" sz="3200" b="1" i="1" u="none" strike="noStrike" kern="1200" cap="none" spc="0" normalizeH="0" baseline="0" noProof="0" dirty="0">
              <a:ln>
                <a:noFill/>
              </a:ln>
              <a:solidFill>
                <a:srgbClr val="00A7A2"/>
              </a:solidFill>
              <a:effectLst/>
              <a:uLnTx/>
              <a:uFillTx/>
              <a:latin typeface="+mn-lt"/>
              <a:ea typeface="+mn-ea"/>
              <a:cs typeface="+mn-cs"/>
            </a:endParaRPr>
          </a:p>
        </p:txBody>
      </p:sp>
      <p:sp>
        <p:nvSpPr>
          <p:cNvPr id="5" name="Titel 1"/>
          <p:cNvSpPr txBox="1">
            <a:spLocks/>
          </p:cNvSpPr>
          <p:nvPr/>
        </p:nvSpPr>
        <p:spPr>
          <a:xfrm>
            <a:off x="584200" y="1219200"/>
            <a:ext cx="6433820" cy="114335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TRACER</a:t>
            </a:r>
          </a:p>
        </p:txBody>
      </p:sp>
      <p:sp>
        <p:nvSpPr>
          <p:cNvPr id="6" name="Tijdelijke aanduiding voor voettekst 2"/>
          <p:cNvSpPr txBox="1">
            <a:spLocks/>
          </p:cNvSpPr>
          <p:nvPr/>
        </p:nvSpPr>
        <p:spPr>
          <a:xfrm>
            <a:off x="812800" y="4787107"/>
            <a:ext cx="5943600" cy="53340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a:solidFill>
                  <a:prstClr val="black">
                    <a:tint val="75000"/>
                  </a:prstClr>
                </a:solidFill>
              </a:rPr>
              <a:t>Saba Healthcare Foundation, 31st May 2017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FEDBE7CE-4648-4BB6-9B22-C79E63A83220}" type="slidenum">
              <a:rPr lang="en-US"/>
              <a:pPr/>
              <a:t>45</a:t>
            </a:fld>
            <a:endParaRPr lang="en-US"/>
          </a:p>
        </p:txBody>
      </p:sp>
      <p:sp>
        <p:nvSpPr>
          <p:cNvPr id="41986" name="Rectangle 2"/>
          <p:cNvSpPr>
            <a:spLocks noGrp="1" noChangeArrowheads="1"/>
          </p:cNvSpPr>
          <p:nvPr>
            <p:ph type="title"/>
          </p:nvPr>
        </p:nvSpPr>
        <p:spPr>
          <a:xfrm>
            <a:off x="567690" y="829733"/>
            <a:ext cx="6559973" cy="2370667"/>
          </a:xfrm>
        </p:spPr>
        <p:txBody>
          <a:bodyPr/>
          <a:lstStyle/>
          <a:p>
            <a:r>
              <a:rPr lang="en-US"/>
              <a:t>Creating the Opportunity for Excellence in Patient Care </a:t>
            </a:r>
          </a:p>
        </p:txBody>
      </p:sp>
      <p:pic>
        <p:nvPicPr>
          <p:cNvPr id="41987" name="Picture 3" descr="bs0131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44" y="3081867"/>
            <a:ext cx="3279987" cy="213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44509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5424593" y="4859867"/>
            <a:ext cx="1576917" cy="355600"/>
          </a:xfrm>
          <a:prstGeom prst="rect">
            <a:avLst/>
          </a:prstGeom>
        </p:spPr>
        <p:txBody>
          <a:bodyPr lIns="73728" tIns="36864" rIns="73728" bIns="36864"/>
          <a:lstStyle/>
          <a:p>
            <a:fld id="{503C0E4D-98E4-4358-8637-BC8A7F0D340B}" type="slidenum">
              <a:rPr lang="en-US"/>
              <a:pPr/>
              <a:t>46</a:t>
            </a:fld>
            <a:endParaRPr lang="en-US"/>
          </a:p>
        </p:txBody>
      </p:sp>
      <p:sp>
        <p:nvSpPr>
          <p:cNvPr id="156674" name="Rectangle 2"/>
          <p:cNvSpPr>
            <a:spLocks noGrp="1" noChangeArrowheads="1"/>
          </p:cNvSpPr>
          <p:nvPr>
            <p:ph type="title"/>
          </p:nvPr>
        </p:nvSpPr>
        <p:spPr>
          <a:xfrm>
            <a:off x="739837" y="896409"/>
            <a:ext cx="6090840" cy="607272"/>
          </a:xfrm>
        </p:spPr>
        <p:txBody>
          <a:bodyPr/>
          <a:lstStyle/>
          <a:p>
            <a:r>
              <a:rPr lang="en-US" dirty="0"/>
              <a:t>Objectives</a:t>
            </a:r>
          </a:p>
        </p:txBody>
      </p:sp>
      <p:sp>
        <p:nvSpPr>
          <p:cNvPr id="156675" name="Rectangle 3"/>
          <p:cNvSpPr>
            <a:spLocks noGrp="1" noChangeArrowheads="1"/>
          </p:cNvSpPr>
          <p:nvPr>
            <p:ph type="body" idx="1"/>
          </p:nvPr>
        </p:nvSpPr>
        <p:spPr>
          <a:xfrm>
            <a:off x="739837" y="1774368"/>
            <a:ext cx="6090840" cy="618595"/>
          </a:xfrm>
        </p:spPr>
        <p:txBody>
          <a:bodyPr/>
          <a:lstStyle/>
          <a:p>
            <a:pPr>
              <a:lnSpc>
                <a:spcPct val="90000"/>
              </a:lnSpc>
              <a:buFont typeface="Wingdings" pitchFamily="2" charset="2"/>
              <a:buNone/>
            </a:pPr>
            <a:r>
              <a:rPr lang="en-US" sz="2300" dirty="0">
                <a:latin typeface="Arial" charset="0"/>
                <a:cs typeface="Times New Roman" pitchFamily="18" charset="0"/>
              </a:rPr>
              <a:t>Upon completion of this presentation, the participant should be able to:</a:t>
            </a:r>
          </a:p>
          <a:p>
            <a:pPr>
              <a:lnSpc>
                <a:spcPct val="90000"/>
              </a:lnSpc>
            </a:pPr>
            <a:r>
              <a:rPr lang="en-US" sz="2300" dirty="0">
                <a:latin typeface="Arial" charset="0"/>
                <a:cs typeface="Times New Roman" pitchFamily="18" charset="0"/>
              </a:rPr>
              <a:t>Articulate an overview of the process used when tracing the care of a patient </a:t>
            </a:r>
          </a:p>
          <a:p>
            <a:pPr>
              <a:lnSpc>
                <a:spcPct val="90000"/>
              </a:lnSpc>
            </a:pPr>
            <a:r>
              <a:rPr lang="en-US" sz="2300" dirty="0">
                <a:latin typeface="Arial" charset="0"/>
                <a:cs typeface="Times New Roman" pitchFamily="18" charset="0"/>
              </a:rPr>
              <a:t>Identify how to use tracers as a method of improving quality and patient safety within the organization</a:t>
            </a:r>
          </a:p>
          <a:p>
            <a:pPr>
              <a:lnSpc>
                <a:spcPct val="90000"/>
              </a:lnSpc>
            </a:pPr>
            <a:r>
              <a:rPr lang="en-US" sz="2300" dirty="0">
                <a:latin typeface="Arial" charset="0"/>
                <a:cs typeface="Times New Roman" pitchFamily="18" charset="0"/>
              </a:rPr>
              <a:t>Articulate how to use tracers as a leadership tool in this organization</a:t>
            </a:r>
          </a:p>
        </p:txBody>
      </p:sp>
    </p:spTree>
    <p:extLst>
      <p:ext uri="{BB962C8B-B14F-4D97-AF65-F5344CB8AC3E}">
        <p14:creationId xmlns:p14="http://schemas.microsoft.com/office/powerpoint/2010/main" val="510786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53D6EB58-94A0-443C-A54A-D91209107460}" type="slidenum">
              <a:rPr lang="en-US"/>
              <a:pPr/>
              <a:t>47</a:t>
            </a:fld>
            <a:endParaRPr lang="en-US"/>
          </a:p>
        </p:txBody>
      </p:sp>
      <p:sp>
        <p:nvSpPr>
          <p:cNvPr id="48130" name="Rectangle 2"/>
          <p:cNvSpPr>
            <a:spLocks noGrp="1" noChangeArrowheads="1"/>
          </p:cNvSpPr>
          <p:nvPr>
            <p:ph type="title"/>
          </p:nvPr>
        </p:nvSpPr>
        <p:spPr>
          <a:xfrm>
            <a:off x="567690" y="770467"/>
            <a:ext cx="6433820" cy="2775373"/>
          </a:xfrm>
        </p:spPr>
        <p:txBody>
          <a:bodyPr/>
          <a:lstStyle/>
          <a:p>
            <a:r>
              <a:rPr lang="en-US" sz="2900" dirty="0"/>
              <a:t>The hypothesis is: If we look at health care as a series of systems and subsystems, and identify the “defects” within the system(s), errors causing patients harm will be reduced</a:t>
            </a:r>
          </a:p>
        </p:txBody>
      </p:sp>
    </p:spTree>
    <p:extLst>
      <p:ext uri="{BB962C8B-B14F-4D97-AF65-F5344CB8AC3E}">
        <p14:creationId xmlns:p14="http://schemas.microsoft.com/office/powerpoint/2010/main" val="3950934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6F74715C-88C8-4720-8BC2-114BEB8A72AB}" type="slidenum">
              <a:rPr lang="en-US"/>
              <a:pPr/>
              <a:t>48</a:t>
            </a:fld>
            <a:endParaRPr lang="en-US"/>
          </a:p>
        </p:txBody>
      </p:sp>
      <p:sp>
        <p:nvSpPr>
          <p:cNvPr id="50178" name="Rectangle 2"/>
          <p:cNvSpPr>
            <a:spLocks noGrp="1" noChangeArrowheads="1"/>
          </p:cNvSpPr>
          <p:nvPr>
            <p:ph type="title"/>
          </p:nvPr>
        </p:nvSpPr>
        <p:spPr>
          <a:xfrm>
            <a:off x="693843" y="1808480"/>
            <a:ext cx="6307667" cy="1869440"/>
          </a:xfrm>
        </p:spPr>
        <p:txBody>
          <a:bodyPr/>
          <a:lstStyle/>
          <a:p>
            <a:r>
              <a:rPr lang="en-US" sz="2900" dirty="0"/>
              <a:t>Method of identifying “broken” systems is through the use</a:t>
            </a:r>
            <a:br>
              <a:rPr lang="en-US" sz="2900" dirty="0"/>
            </a:br>
            <a:r>
              <a:rPr lang="en-US" sz="2900" dirty="0"/>
              <a:t>of tracers:</a:t>
            </a:r>
            <a:br>
              <a:rPr lang="en-US" sz="2900" dirty="0"/>
            </a:br>
            <a:r>
              <a:rPr lang="en-US" sz="2900" dirty="0"/>
              <a:t>the problem often occurs at the interfaces.</a:t>
            </a:r>
          </a:p>
        </p:txBody>
      </p:sp>
    </p:spTree>
    <p:extLst>
      <p:ext uri="{BB962C8B-B14F-4D97-AF65-F5344CB8AC3E}">
        <p14:creationId xmlns:p14="http://schemas.microsoft.com/office/powerpoint/2010/main" val="3212719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ABB9517E-E197-47C6-AAD3-6778F425D333}" type="slidenum">
              <a:rPr lang="en-US"/>
              <a:pPr/>
              <a:t>49</a:t>
            </a:fld>
            <a:endParaRPr lang="en-US"/>
          </a:p>
        </p:txBody>
      </p:sp>
      <p:sp>
        <p:nvSpPr>
          <p:cNvPr id="58370" name="Rectangle 2"/>
          <p:cNvSpPr>
            <a:spLocks noGrp="1" noChangeArrowheads="1"/>
          </p:cNvSpPr>
          <p:nvPr>
            <p:ph type="title"/>
          </p:nvPr>
        </p:nvSpPr>
        <p:spPr>
          <a:xfrm>
            <a:off x="567690" y="1185334"/>
            <a:ext cx="6433820" cy="1896533"/>
          </a:xfrm>
        </p:spPr>
        <p:txBody>
          <a:bodyPr/>
          <a:lstStyle/>
          <a:p>
            <a:r>
              <a:rPr lang="en-US"/>
              <a:t>Systems</a:t>
            </a:r>
            <a:br>
              <a:rPr lang="en-US" i="1"/>
            </a:br>
            <a:br>
              <a:rPr lang="en-US" sz="3900" i="1"/>
            </a:br>
            <a:endParaRPr lang="en-US" sz="3900" i="1"/>
          </a:p>
        </p:txBody>
      </p:sp>
      <p:pic>
        <p:nvPicPr>
          <p:cNvPr id="58371" name="Picture 3" descr="j02821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290" y="2300288"/>
            <a:ext cx="2207683" cy="2203979"/>
          </a:xfrm>
          <a:prstGeom prst="rect">
            <a:avLst/>
          </a:prstGeom>
          <a:noFill/>
          <a:extLst>
            <a:ext uri="{909E8E84-426E-40dd-AFC4-6F175D3DCCD1}">
              <a14:hiddenFill xmlns:a14="http://schemas.microsoft.com/office/drawing/2010/main" xmlns="">
                <a:solidFill>
                  <a:srgbClr val="FFFFFF"/>
                </a:solidFill>
              </a14:hiddenFill>
            </a:ext>
          </a:extLst>
        </p:spPr>
      </p:pic>
      <p:sp>
        <p:nvSpPr>
          <p:cNvPr id="58372" name="Text Box 4"/>
          <p:cNvSpPr txBox="1">
            <a:spLocks noChangeArrowheads="1"/>
          </p:cNvSpPr>
          <p:nvPr/>
        </p:nvSpPr>
        <p:spPr bwMode="auto">
          <a:xfrm>
            <a:off x="1122239" y="2545997"/>
            <a:ext cx="2605987" cy="9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8" tIns="36864" rIns="73728" bIns="36864">
            <a:spAutoFit/>
          </a:bodyPr>
          <a:lstStyle/>
          <a:p>
            <a:r>
              <a:rPr lang="en-US" sz="2900" i="1">
                <a:effectLst>
                  <a:outerShdw blurRad="38100" dist="38100" dir="2700000" algn="tl">
                    <a:srgbClr val="000000"/>
                  </a:outerShdw>
                </a:effectLst>
              </a:rPr>
              <a:t>The new way of </a:t>
            </a:r>
          </a:p>
          <a:p>
            <a:r>
              <a:rPr lang="en-US" sz="2900" i="1">
                <a:effectLst>
                  <a:outerShdw blurRad="38100" dist="38100" dir="2700000" algn="tl">
                    <a:srgbClr val="000000"/>
                  </a:outerShdw>
                </a:effectLst>
              </a:rPr>
              <a:t>thinking</a:t>
            </a:r>
          </a:p>
        </p:txBody>
      </p:sp>
    </p:spTree>
    <p:extLst>
      <p:ext uri="{BB962C8B-B14F-4D97-AF65-F5344CB8AC3E}">
        <p14:creationId xmlns:p14="http://schemas.microsoft.com/office/powerpoint/2010/main" val="97989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C64C-AC49-F060-5F53-85D5268CB338}"/>
              </a:ext>
            </a:extLst>
          </p:cNvPr>
          <p:cNvSpPr>
            <a:spLocks noGrp="1"/>
          </p:cNvSpPr>
          <p:nvPr>
            <p:ph type="title"/>
          </p:nvPr>
        </p:nvSpPr>
        <p:spPr/>
        <p:txBody>
          <a:bodyPr/>
          <a:lstStyle/>
          <a:p>
            <a:r>
              <a:rPr lang="en-NL" dirty="0">
                <a:solidFill>
                  <a:srgbClr val="00A7A2"/>
                </a:solidFill>
              </a:rPr>
              <a:t>Agenda</a:t>
            </a:r>
          </a:p>
        </p:txBody>
      </p:sp>
      <p:sp>
        <p:nvSpPr>
          <p:cNvPr id="3" name="Content Placeholder 2">
            <a:extLst>
              <a:ext uri="{FF2B5EF4-FFF2-40B4-BE49-F238E27FC236}">
                <a16:creationId xmlns:a16="http://schemas.microsoft.com/office/drawing/2014/main" id="{6AD49C4A-8C93-2962-1266-729452BA9DAF}"/>
              </a:ext>
            </a:extLst>
          </p:cNvPr>
          <p:cNvSpPr>
            <a:spLocks noGrp="1"/>
          </p:cNvSpPr>
          <p:nvPr>
            <p:ph idx="1"/>
          </p:nvPr>
        </p:nvSpPr>
        <p:spPr>
          <a:xfrm>
            <a:off x="378460" y="1080836"/>
            <a:ext cx="6812280" cy="3520193"/>
          </a:xfrm>
        </p:spPr>
        <p:txBody>
          <a:bodyPr/>
          <a:lstStyle/>
          <a:p>
            <a:pPr marL="0" indent="0">
              <a:buNone/>
            </a:pPr>
            <a:r>
              <a:rPr lang="en-NL" sz="2400" dirty="0"/>
              <a:t>Part 1 Theory</a:t>
            </a:r>
          </a:p>
          <a:p>
            <a:pPr marL="0" indent="0">
              <a:buNone/>
            </a:pPr>
            <a:r>
              <a:rPr lang="en-NL" sz="2400" dirty="0"/>
              <a:t>0. What is an audit?</a:t>
            </a:r>
          </a:p>
          <a:p>
            <a:pPr marL="514350" indent="-514350">
              <a:buAutoNum type="arabicPeriod"/>
            </a:pPr>
            <a:r>
              <a:rPr lang="en-NL" sz="2400" dirty="0"/>
              <a:t>Document review</a:t>
            </a:r>
          </a:p>
          <a:p>
            <a:pPr marL="514350" indent="-514350">
              <a:buAutoNum type="arabicPeriod"/>
            </a:pPr>
            <a:r>
              <a:rPr lang="en-NL" sz="2400" dirty="0"/>
              <a:t>Interviews</a:t>
            </a:r>
          </a:p>
          <a:p>
            <a:pPr marL="514350" indent="-514350">
              <a:buAutoNum type="arabicPeriod"/>
            </a:pPr>
            <a:r>
              <a:rPr lang="en-NL" sz="2400" dirty="0"/>
              <a:t>Observation</a:t>
            </a:r>
          </a:p>
          <a:p>
            <a:pPr marL="514350" indent="-514350">
              <a:buAutoNum type="arabicPeriod"/>
            </a:pPr>
            <a:r>
              <a:rPr lang="en-NL" sz="2400" dirty="0"/>
              <a:t>Tracer</a:t>
            </a:r>
          </a:p>
          <a:p>
            <a:pPr marL="514350" indent="-514350">
              <a:buAutoNum type="arabicPeriod"/>
            </a:pPr>
            <a:r>
              <a:rPr lang="en-NL" sz="2400" dirty="0"/>
              <a:t>Report writing</a:t>
            </a:r>
          </a:p>
          <a:p>
            <a:pPr marL="514350" indent="-514350">
              <a:buAutoNum type="arabicPeriod"/>
            </a:pPr>
            <a:r>
              <a:rPr lang="en-NL" sz="2400" dirty="0"/>
              <a:t>Responding</a:t>
            </a:r>
          </a:p>
          <a:p>
            <a:pPr marL="514350" indent="-514350">
              <a:buAutoNum type="arabicPeriod"/>
            </a:pPr>
            <a:endParaRPr lang="en-NL" sz="2400" dirty="0"/>
          </a:p>
          <a:p>
            <a:pPr marL="0" indent="0">
              <a:buNone/>
            </a:pPr>
            <a:endParaRPr lang="en-NL" sz="2400" dirty="0"/>
          </a:p>
          <a:p>
            <a:pPr marL="514350" indent="-514350">
              <a:buAutoNum type="arabicPeriod"/>
            </a:pPr>
            <a:endParaRPr lang="en-NL" dirty="0"/>
          </a:p>
        </p:txBody>
      </p:sp>
    </p:spTree>
    <p:extLst>
      <p:ext uri="{BB962C8B-B14F-4D97-AF65-F5344CB8AC3E}">
        <p14:creationId xmlns:p14="http://schemas.microsoft.com/office/powerpoint/2010/main" val="3907499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439F57CB-838B-45F2-80FC-3673411D264A}" type="slidenum">
              <a:rPr lang="en-US"/>
              <a:pPr/>
              <a:t>50</a:t>
            </a:fld>
            <a:endParaRPr lang="en-US"/>
          </a:p>
        </p:txBody>
      </p:sp>
      <p:sp>
        <p:nvSpPr>
          <p:cNvPr id="66562" name="Rectangle 2"/>
          <p:cNvSpPr>
            <a:spLocks noGrp="1" noChangeArrowheads="1"/>
          </p:cNvSpPr>
          <p:nvPr>
            <p:ph type="title"/>
          </p:nvPr>
        </p:nvSpPr>
        <p:spPr>
          <a:xfrm>
            <a:off x="567690" y="474134"/>
            <a:ext cx="6433820" cy="1364827"/>
          </a:xfrm>
        </p:spPr>
        <p:txBody>
          <a:bodyPr/>
          <a:lstStyle/>
          <a:p>
            <a:r>
              <a:rPr lang="en-US" dirty="0"/>
              <a:t>What is a Tracer?</a:t>
            </a:r>
          </a:p>
        </p:txBody>
      </p:sp>
      <p:pic>
        <p:nvPicPr>
          <p:cNvPr id="66563" name="Picture 3" descr="j02822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336" y="2306461"/>
            <a:ext cx="2215568" cy="2197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81981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2E1A1F82-8B95-4F00-B242-1611B7D531E7}" type="slidenum">
              <a:rPr lang="en-US"/>
              <a:pPr/>
              <a:t>51</a:t>
            </a:fld>
            <a:endParaRPr lang="en-US"/>
          </a:p>
        </p:txBody>
      </p:sp>
      <p:sp>
        <p:nvSpPr>
          <p:cNvPr id="68610" name="Rectangle 2"/>
          <p:cNvSpPr>
            <a:spLocks noGrp="1" noChangeArrowheads="1"/>
          </p:cNvSpPr>
          <p:nvPr>
            <p:ph type="title"/>
          </p:nvPr>
        </p:nvSpPr>
        <p:spPr>
          <a:xfrm>
            <a:off x="567690" y="1303867"/>
            <a:ext cx="6433820" cy="3081867"/>
          </a:xfrm>
        </p:spPr>
        <p:txBody>
          <a:bodyPr/>
          <a:lstStyle/>
          <a:p>
            <a:r>
              <a:rPr lang="en-US" sz="2600"/>
              <a:t>An </a:t>
            </a:r>
            <a:r>
              <a:rPr lang="en-US" sz="2600" i="1"/>
              <a:t>individual patient tracer</a:t>
            </a:r>
            <a:r>
              <a:rPr lang="en-US" sz="2600"/>
              <a:t> follows the experiences of a patient throughout the health care system.</a:t>
            </a:r>
            <a:br>
              <a:rPr lang="en-US" sz="2600"/>
            </a:br>
            <a:br>
              <a:rPr lang="en-US" sz="2600"/>
            </a:br>
            <a:r>
              <a:rPr lang="en-US" sz="2600"/>
              <a:t>An </a:t>
            </a:r>
            <a:r>
              <a:rPr lang="en-US" sz="2600" i="1"/>
              <a:t>individual-based system tracer</a:t>
            </a:r>
            <a:r>
              <a:rPr lang="en-US" sz="2600"/>
              <a:t> examines high-risk processes (medication management, infection control, data) across the organization</a:t>
            </a:r>
          </a:p>
        </p:txBody>
      </p:sp>
    </p:spTree>
    <p:extLst>
      <p:ext uri="{BB962C8B-B14F-4D97-AF65-F5344CB8AC3E}">
        <p14:creationId xmlns:p14="http://schemas.microsoft.com/office/powerpoint/2010/main" val="654084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4"/>
          <p:cNvSpPr>
            <a:spLocks noGrp="1"/>
          </p:cNvSpPr>
          <p:nvPr>
            <p:ph type="sldNum" sz="quarter" idx="4294967295"/>
          </p:nvPr>
        </p:nvSpPr>
        <p:spPr>
          <a:xfrm>
            <a:off x="5424593" y="4859867"/>
            <a:ext cx="1576917" cy="355600"/>
          </a:xfrm>
          <a:prstGeom prst="rect">
            <a:avLst/>
          </a:prstGeom>
        </p:spPr>
        <p:txBody>
          <a:bodyPr lIns="73728" tIns="36864" rIns="73728" bIns="36864"/>
          <a:lstStyle/>
          <a:p>
            <a:fld id="{AB63C989-237F-4D6B-AAD9-5399FE5E024B}" type="slidenum">
              <a:rPr lang="en-US"/>
              <a:pPr/>
              <a:t>52</a:t>
            </a:fld>
            <a:endParaRPr lang="en-US"/>
          </a:p>
        </p:txBody>
      </p:sp>
      <p:sp>
        <p:nvSpPr>
          <p:cNvPr id="158722" name="Rectangle 2"/>
          <p:cNvSpPr>
            <a:spLocks noGrp="1" noChangeArrowheads="1"/>
          </p:cNvSpPr>
          <p:nvPr>
            <p:ph type="title"/>
          </p:nvPr>
        </p:nvSpPr>
        <p:spPr>
          <a:xfrm>
            <a:off x="567690" y="474133"/>
            <a:ext cx="6433820" cy="3733800"/>
          </a:xfrm>
        </p:spPr>
        <p:txBody>
          <a:bodyPr/>
          <a:lstStyle/>
          <a:p>
            <a:r>
              <a:rPr lang="en-US"/>
              <a:t>Using Tracer Methodology in the Survey Process</a:t>
            </a:r>
            <a:br>
              <a:rPr lang="en-US"/>
            </a:br>
            <a:br>
              <a:rPr lang="en-US"/>
            </a:br>
            <a:endParaRPr lang="en-US"/>
          </a:p>
        </p:txBody>
      </p:sp>
      <p:pic>
        <p:nvPicPr>
          <p:cNvPr id="158724" name="Picture 4" descr="BD0497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144" y="2904067"/>
            <a:ext cx="2420567" cy="17051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2267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5424593" y="4859867"/>
            <a:ext cx="1576917" cy="355600"/>
          </a:xfrm>
          <a:prstGeom prst="rect">
            <a:avLst/>
          </a:prstGeom>
        </p:spPr>
        <p:txBody>
          <a:bodyPr lIns="73728" tIns="36864" rIns="73728" bIns="36864"/>
          <a:lstStyle/>
          <a:p>
            <a:fld id="{CF58BD23-7534-4DB1-9451-CC67B24F4244}" type="slidenum">
              <a:rPr lang="en-US"/>
              <a:pPr/>
              <a:t>53</a:t>
            </a:fld>
            <a:endParaRPr lang="en-US"/>
          </a:p>
        </p:txBody>
      </p:sp>
      <p:sp>
        <p:nvSpPr>
          <p:cNvPr id="159747" name="Rectangle 3"/>
          <p:cNvSpPr>
            <a:spLocks noGrp="1" noChangeArrowheads="1"/>
          </p:cNvSpPr>
          <p:nvPr>
            <p:ph type="body" idx="1"/>
          </p:nvPr>
        </p:nvSpPr>
        <p:spPr>
          <a:xfrm>
            <a:off x="355600" y="762000"/>
            <a:ext cx="6812280" cy="3520193"/>
          </a:xfrm>
        </p:spPr>
        <p:txBody>
          <a:bodyPr/>
          <a:lstStyle/>
          <a:p>
            <a:pPr>
              <a:lnSpc>
                <a:spcPct val="90000"/>
              </a:lnSpc>
            </a:pPr>
            <a:r>
              <a:rPr lang="en-US" dirty="0"/>
              <a:t>Gradual introduction into the survey process in 2006; official part of survey and accreditation decision process in 2007</a:t>
            </a:r>
          </a:p>
          <a:p>
            <a:pPr>
              <a:lnSpc>
                <a:spcPct val="90000"/>
              </a:lnSpc>
            </a:pPr>
            <a:r>
              <a:rPr lang="en-US" dirty="0"/>
              <a:t>Comments are positive – focus on the process of caring for the patient and their environment</a:t>
            </a:r>
          </a:p>
          <a:p>
            <a:pPr>
              <a:lnSpc>
                <a:spcPct val="90000"/>
              </a:lnSpc>
            </a:pPr>
            <a:r>
              <a:rPr lang="en-US" dirty="0"/>
              <a:t>Changes in survey process are not significant</a:t>
            </a:r>
          </a:p>
          <a:p>
            <a:pPr>
              <a:lnSpc>
                <a:spcPct val="90000"/>
              </a:lnSpc>
            </a:pPr>
            <a:endParaRPr lang="en-US" dirty="0"/>
          </a:p>
          <a:p>
            <a:pPr>
              <a:lnSpc>
                <a:spcPct val="90000"/>
              </a:lnSpc>
            </a:pPr>
            <a:endParaRPr lang="en-US" dirty="0"/>
          </a:p>
        </p:txBody>
      </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519018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6"/>
          <p:cNvSpPr>
            <a:spLocks noGrp="1"/>
          </p:cNvSpPr>
          <p:nvPr>
            <p:ph type="sldNum" sz="quarter" idx="4294967295"/>
          </p:nvPr>
        </p:nvSpPr>
        <p:spPr>
          <a:xfrm>
            <a:off x="5424593" y="4859867"/>
            <a:ext cx="1576917" cy="355600"/>
          </a:xfrm>
          <a:prstGeom prst="rect">
            <a:avLst/>
          </a:prstGeom>
        </p:spPr>
        <p:txBody>
          <a:bodyPr lIns="73728" tIns="36864" rIns="73728" bIns="36864"/>
          <a:lstStyle/>
          <a:p>
            <a:fld id="{B729B564-01A7-4075-861D-D544314354F0}" type="slidenum">
              <a:rPr lang="en-US"/>
              <a:pPr/>
              <a:t>54</a:t>
            </a:fld>
            <a:endParaRPr lang="en-US"/>
          </a:p>
        </p:txBody>
      </p:sp>
      <p:sp>
        <p:nvSpPr>
          <p:cNvPr id="160770" name="Rectangle 2"/>
          <p:cNvSpPr>
            <a:spLocks noGrp="1" noChangeArrowheads="1"/>
          </p:cNvSpPr>
          <p:nvPr>
            <p:ph type="title"/>
          </p:nvPr>
        </p:nvSpPr>
        <p:spPr>
          <a:xfrm>
            <a:off x="739837" y="721360"/>
            <a:ext cx="6090840" cy="548641"/>
          </a:xfrm>
        </p:spPr>
        <p:txBody>
          <a:bodyPr/>
          <a:lstStyle/>
          <a:p>
            <a:r>
              <a:rPr lang="en-US" dirty="0"/>
              <a:t>Changes include:</a:t>
            </a:r>
          </a:p>
        </p:txBody>
      </p:sp>
      <p:sp>
        <p:nvSpPr>
          <p:cNvPr id="160771" name="Rectangle 3"/>
          <p:cNvSpPr>
            <a:spLocks noGrp="1" noChangeArrowheads="1"/>
          </p:cNvSpPr>
          <p:nvPr>
            <p:ph type="body" sz="half" idx="1"/>
          </p:nvPr>
        </p:nvSpPr>
        <p:spPr>
          <a:xfrm>
            <a:off x="567690" y="1422400"/>
            <a:ext cx="3153833" cy="3615267"/>
          </a:xfrm>
        </p:spPr>
        <p:txBody>
          <a:bodyPr/>
          <a:lstStyle/>
          <a:p>
            <a:pPr>
              <a:lnSpc>
                <a:spcPct val="80000"/>
              </a:lnSpc>
              <a:buFont typeface="Wingdings" pitchFamily="2" charset="2"/>
              <a:buNone/>
            </a:pPr>
            <a:r>
              <a:rPr lang="en-US" sz="1900" b="1" i="1"/>
              <a:t>New</a:t>
            </a:r>
          </a:p>
          <a:p>
            <a:pPr>
              <a:lnSpc>
                <a:spcPct val="80000"/>
              </a:lnSpc>
              <a:buFont typeface="Wingdings" pitchFamily="2" charset="2"/>
              <a:buNone/>
            </a:pPr>
            <a:r>
              <a:rPr lang="en-US" sz="1900" b="1"/>
              <a:t>Patient system focus</a:t>
            </a:r>
          </a:p>
          <a:p>
            <a:pPr>
              <a:lnSpc>
                <a:spcPct val="80000"/>
              </a:lnSpc>
              <a:buFont typeface="Wingdings" pitchFamily="2" charset="2"/>
              <a:buNone/>
            </a:pPr>
            <a:endParaRPr lang="en-US" sz="1900" b="1"/>
          </a:p>
          <a:p>
            <a:pPr>
              <a:lnSpc>
                <a:spcPct val="80000"/>
              </a:lnSpc>
              <a:buClr>
                <a:schemeClr val="tx1"/>
              </a:buClr>
            </a:pPr>
            <a:r>
              <a:rPr lang="en-US" sz="1900"/>
              <a:t>Patient is the center of activity – visits focus on the contacts the patient has or will have</a:t>
            </a:r>
          </a:p>
          <a:p>
            <a:pPr>
              <a:lnSpc>
                <a:spcPct val="80000"/>
              </a:lnSpc>
              <a:buClr>
                <a:schemeClr val="tx1"/>
              </a:buClr>
            </a:pPr>
            <a:r>
              <a:rPr lang="en-US" sz="1900"/>
              <a:t>Standards compliance based on review of systems and process – unified, relationship to the whole</a:t>
            </a:r>
          </a:p>
          <a:p>
            <a:pPr>
              <a:lnSpc>
                <a:spcPct val="80000"/>
              </a:lnSpc>
            </a:pPr>
            <a:endParaRPr lang="en-US" sz="1900"/>
          </a:p>
          <a:p>
            <a:pPr>
              <a:lnSpc>
                <a:spcPct val="80000"/>
              </a:lnSpc>
            </a:pPr>
            <a:endParaRPr lang="en-US" sz="1900"/>
          </a:p>
          <a:p>
            <a:pPr>
              <a:lnSpc>
                <a:spcPct val="80000"/>
              </a:lnSpc>
              <a:buFont typeface="Wingdings" pitchFamily="2" charset="2"/>
              <a:buNone/>
            </a:pPr>
            <a:endParaRPr lang="en-US" sz="1900"/>
          </a:p>
          <a:p>
            <a:pPr>
              <a:lnSpc>
                <a:spcPct val="80000"/>
              </a:lnSpc>
              <a:buFont typeface="Wingdings" pitchFamily="2" charset="2"/>
              <a:buNone/>
            </a:pPr>
            <a:endParaRPr lang="en-US" sz="1900"/>
          </a:p>
          <a:p>
            <a:pPr>
              <a:lnSpc>
                <a:spcPct val="80000"/>
              </a:lnSpc>
              <a:buFont typeface="Wingdings" pitchFamily="2" charset="2"/>
              <a:buNone/>
            </a:pPr>
            <a:r>
              <a:rPr lang="en-US" sz="1900"/>
              <a:t>            </a:t>
            </a:r>
          </a:p>
        </p:txBody>
      </p:sp>
      <p:sp>
        <p:nvSpPr>
          <p:cNvPr id="160772" name="Rectangle 4"/>
          <p:cNvSpPr>
            <a:spLocks noGrp="1" noChangeArrowheads="1"/>
          </p:cNvSpPr>
          <p:nvPr>
            <p:ph type="body" sz="half" idx="2"/>
          </p:nvPr>
        </p:nvSpPr>
        <p:spPr>
          <a:xfrm>
            <a:off x="3847677" y="1422400"/>
            <a:ext cx="3153833" cy="3615267"/>
          </a:xfrm>
        </p:spPr>
        <p:txBody>
          <a:bodyPr/>
          <a:lstStyle/>
          <a:p>
            <a:pPr>
              <a:lnSpc>
                <a:spcPct val="80000"/>
              </a:lnSpc>
              <a:buFont typeface="Wingdings" pitchFamily="2" charset="2"/>
              <a:buNone/>
            </a:pPr>
            <a:r>
              <a:rPr lang="en-US" sz="1900" b="1" i="1" dirty="0"/>
              <a:t>Old</a:t>
            </a:r>
          </a:p>
          <a:p>
            <a:pPr>
              <a:lnSpc>
                <a:spcPct val="80000"/>
              </a:lnSpc>
              <a:buFont typeface="Wingdings" pitchFamily="2" charset="2"/>
              <a:buNone/>
            </a:pPr>
            <a:r>
              <a:rPr lang="en-US" sz="1900" b="1" dirty="0"/>
              <a:t>Department function focus</a:t>
            </a:r>
          </a:p>
          <a:p>
            <a:pPr>
              <a:lnSpc>
                <a:spcPct val="80000"/>
              </a:lnSpc>
              <a:buClr>
                <a:schemeClr val="tx1"/>
              </a:buClr>
            </a:pPr>
            <a:r>
              <a:rPr lang="en-US" sz="1900" dirty="0"/>
              <a:t>The departments is the focus – scheduled visits to each department</a:t>
            </a:r>
          </a:p>
          <a:p>
            <a:pPr>
              <a:lnSpc>
                <a:spcPct val="80000"/>
              </a:lnSpc>
              <a:buClr>
                <a:schemeClr val="tx1"/>
              </a:buClr>
            </a:pPr>
            <a:r>
              <a:rPr lang="en-US" sz="1900" dirty="0"/>
              <a:t>Standards compliance based on department functions without examining the relationship to the whole</a:t>
            </a:r>
          </a:p>
        </p:txBody>
      </p:sp>
    </p:spTree>
    <p:extLst>
      <p:ext uri="{BB962C8B-B14F-4D97-AF65-F5344CB8AC3E}">
        <p14:creationId xmlns:p14="http://schemas.microsoft.com/office/powerpoint/2010/main" val="122559267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6"/>
          <p:cNvSpPr>
            <a:spLocks noGrp="1"/>
          </p:cNvSpPr>
          <p:nvPr>
            <p:ph type="sldNum" sz="quarter" idx="4294967295"/>
          </p:nvPr>
        </p:nvSpPr>
        <p:spPr>
          <a:xfrm>
            <a:off x="5424593" y="4859867"/>
            <a:ext cx="1576917" cy="355600"/>
          </a:xfrm>
          <a:prstGeom prst="rect">
            <a:avLst/>
          </a:prstGeom>
        </p:spPr>
        <p:txBody>
          <a:bodyPr lIns="73728" tIns="36864" rIns="73728" bIns="36864"/>
          <a:lstStyle/>
          <a:p>
            <a:fld id="{29590064-270C-4B84-85B2-8F58686B3B46}" type="slidenum">
              <a:rPr lang="en-US"/>
              <a:pPr/>
              <a:t>55</a:t>
            </a:fld>
            <a:endParaRPr lang="en-US"/>
          </a:p>
        </p:txBody>
      </p:sp>
      <p:sp>
        <p:nvSpPr>
          <p:cNvPr id="166914" name="Rectangle 2"/>
          <p:cNvSpPr>
            <a:spLocks noGrp="1" noChangeArrowheads="1"/>
          </p:cNvSpPr>
          <p:nvPr>
            <p:ph type="title"/>
          </p:nvPr>
        </p:nvSpPr>
        <p:spPr>
          <a:xfrm>
            <a:off x="736600" y="533400"/>
            <a:ext cx="6090840" cy="566631"/>
          </a:xfrm>
        </p:spPr>
        <p:txBody>
          <a:bodyPr/>
          <a:lstStyle/>
          <a:p>
            <a:r>
              <a:rPr lang="en-US" dirty="0"/>
              <a:t>Changes continued:</a:t>
            </a:r>
          </a:p>
        </p:txBody>
      </p:sp>
      <p:sp>
        <p:nvSpPr>
          <p:cNvPr id="166915" name="Rectangle 3"/>
          <p:cNvSpPr>
            <a:spLocks noGrp="1" noChangeArrowheads="1"/>
          </p:cNvSpPr>
          <p:nvPr>
            <p:ph type="body" sz="half" idx="1"/>
          </p:nvPr>
        </p:nvSpPr>
        <p:spPr>
          <a:xfrm>
            <a:off x="739181" y="1876583"/>
            <a:ext cx="3001069" cy="618133"/>
          </a:xfrm>
        </p:spPr>
        <p:txBody>
          <a:bodyPr/>
          <a:lstStyle/>
          <a:p>
            <a:pPr>
              <a:lnSpc>
                <a:spcPct val="80000"/>
              </a:lnSpc>
              <a:buFont typeface="Wingdings" pitchFamily="2" charset="2"/>
              <a:buNone/>
            </a:pPr>
            <a:r>
              <a:rPr lang="en-US" sz="1900" b="1" i="1" dirty="0"/>
              <a:t>New</a:t>
            </a:r>
          </a:p>
          <a:p>
            <a:pPr>
              <a:lnSpc>
                <a:spcPct val="80000"/>
              </a:lnSpc>
              <a:buClr>
                <a:schemeClr val="tx1"/>
              </a:buClr>
              <a:buFontTx/>
              <a:buNone/>
            </a:pPr>
            <a:r>
              <a:rPr lang="en-US" sz="1900" b="1" dirty="0"/>
              <a:t>Patient system focus</a:t>
            </a:r>
          </a:p>
          <a:p>
            <a:pPr>
              <a:lnSpc>
                <a:spcPct val="80000"/>
              </a:lnSpc>
              <a:buClr>
                <a:schemeClr val="tx1"/>
              </a:buClr>
              <a:buFontTx/>
              <a:buNone/>
            </a:pPr>
            <a:endParaRPr lang="en-US" sz="1900" b="1" dirty="0"/>
          </a:p>
          <a:p>
            <a:pPr>
              <a:lnSpc>
                <a:spcPct val="80000"/>
              </a:lnSpc>
              <a:buClr>
                <a:schemeClr val="tx1"/>
              </a:buClr>
            </a:pPr>
            <a:r>
              <a:rPr lang="en-US" sz="1900" dirty="0"/>
              <a:t>Interviews focus on systems and processes (medication management,  infection control, data/ quality, and competency) </a:t>
            </a:r>
          </a:p>
          <a:p>
            <a:pPr>
              <a:lnSpc>
                <a:spcPct val="80000"/>
              </a:lnSpc>
              <a:buClr>
                <a:schemeClr val="tx1"/>
              </a:buClr>
            </a:pPr>
            <a:r>
              <a:rPr lang="en-US" sz="1900" dirty="0"/>
              <a:t>Bottom line is how you care for your patients and their environment each day</a:t>
            </a:r>
          </a:p>
        </p:txBody>
      </p:sp>
      <p:sp>
        <p:nvSpPr>
          <p:cNvPr id="166916" name="Rectangle 4"/>
          <p:cNvSpPr>
            <a:spLocks noGrp="1" noChangeArrowheads="1"/>
          </p:cNvSpPr>
          <p:nvPr>
            <p:ph type="body" sz="half" idx="2"/>
          </p:nvPr>
        </p:nvSpPr>
        <p:spPr>
          <a:xfrm>
            <a:off x="3829609" y="1873567"/>
            <a:ext cx="3001069" cy="618133"/>
          </a:xfrm>
        </p:spPr>
        <p:txBody>
          <a:bodyPr/>
          <a:lstStyle/>
          <a:p>
            <a:pPr>
              <a:lnSpc>
                <a:spcPct val="80000"/>
              </a:lnSpc>
              <a:buFont typeface="Wingdings" pitchFamily="2" charset="2"/>
              <a:buNone/>
            </a:pPr>
            <a:r>
              <a:rPr lang="en-US" sz="1900" b="1" i="1"/>
              <a:t>Old</a:t>
            </a:r>
          </a:p>
          <a:p>
            <a:pPr>
              <a:lnSpc>
                <a:spcPct val="80000"/>
              </a:lnSpc>
              <a:buFont typeface="Wingdings" pitchFamily="2" charset="2"/>
              <a:buNone/>
            </a:pPr>
            <a:r>
              <a:rPr lang="en-US" sz="1900" b="1"/>
              <a:t>Department function focus</a:t>
            </a:r>
          </a:p>
          <a:p>
            <a:pPr>
              <a:lnSpc>
                <a:spcPct val="80000"/>
              </a:lnSpc>
              <a:buFont typeface="Wingdings" pitchFamily="2" charset="2"/>
              <a:buNone/>
            </a:pPr>
            <a:r>
              <a:rPr lang="en-US" sz="1900"/>
              <a:t> </a:t>
            </a:r>
          </a:p>
          <a:p>
            <a:pPr>
              <a:lnSpc>
                <a:spcPct val="80000"/>
              </a:lnSpc>
              <a:buClr>
                <a:schemeClr val="tx1"/>
              </a:buClr>
            </a:pPr>
            <a:r>
              <a:rPr lang="en-US" sz="1900"/>
              <a:t>Interviews focus on questions and answers</a:t>
            </a:r>
          </a:p>
          <a:p>
            <a:pPr>
              <a:lnSpc>
                <a:spcPct val="80000"/>
              </a:lnSpc>
              <a:buFont typeface="Wingdings" pitchFamily="2" charset="2"/>
              <a:buNone/>
            </a:pPr>
            <a:endParaRPr lang="en-US" sz="1900"/>
          </a:p>
          <a:p>
            <a:pPr>
              <a:lnSpc>
                <a:spcPct val="80000"/>
              </a:lnSpc>
              <a:buFont typeface="Wingdings" pitchFamily="2" charset="2"/>
              <a:buNone/>
            </a:pPr>
            <a:endParaRPr lang="en-US" sz="1900"/>
          </a:p>
          <a:p>
            <a:pPr>
              <a:lnSpc>
                <a:spcPct val="80000"/>
              </a:lnSpc>
              <a:buFont typeface="Wingdings" pitchFamily="2" charset="2"/>
              <a:buNone/>
            </a:pPr>
            <a:endParaRPr lang="en-US" sz="1900"/>
          </a:p>
          <a:p>
            <a:pPr>
              <a:lnSpc>
                <a:spcPct val="80000"/>
              </a:lnSpc>
            </a:pPr>
            <a:endParaRPr lang="en-US" sz="1900"/>
          </a:p>
        </p:txBody>
      </p:sp>
    </p:spTree>
    <p:extLst>
      <p:ext uri="{BB962C8B-B14F-4D97-AF65-F5344CB8AC3E}">
        <p14:creationId xmlns:p14="http://schemas.microsoft.com/office/powerpoint/2010/main" val="8190864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5"/>
          <p:cNvSpPr>
            <a:spLocks noGrp="1"/>
          </p:cNvSpPr>
          <p:nvPr>
            <p:ph type="sldNum" sz="quarter" idx="4294967295"/>
          </p:nvPr>
        </p:nvSpPr>
        <p:spPr>
          <a:xfrm>
            <a:off x="5424593" y="4859867"/>
            <a:ext cx="1576917" cy="355600"/>
          </a:xfrm>
          <a:prstGeom prst="rect">
            <a:avLst/>
          </a:prstGeom>
        </p:spPr>
        <p:txBody>
          <a:bodyPr lIns="73728" tIns="36864" rIns="73728" bIns="36864"/>
          <a:lstStyle/>
          <a:p>
            <a:fld id="{FDC993D5-FA4C-4CA0-91C4-88C8C0C95608}" type="slidenum">
              <a:rPr lang="en-US"/>
              <a:pPr/>
              <a:t>56</a:t>
            </a:fld>
            <a:endParaRPr lang="en-US"/>
          </a:p>
        </p:txBody>
      </p:sp>
      <p:sp>
        <p:nvSpPr>
          <p:cNvPr id="179202" name="Rectangle 2"/>
          <p:cNvSpPr>
            <a:spLocks noGrp="1" noChangeArrowheads="1"/>
          </p:cNvSpPr>
          <p:nvPr>
            <p:ph type="title"/>
          </p:nvPr>
        </p:nvSpPr>
        <p:spPr>
          <a:xfrm>
            <a:off x="736600" y="304800"/>
            <a:ext cx="6090840" cy="644525"/>
          </a:xfrm>
        </p:spPr>
        <p:txBody>
          <a:bodyPr/>
          <a:lstStyle/>
          <a:p>
            <a:r>
              <a:rPr lang="en-US" dirty="0"/>
              <a:t>Bottom-line Focus</a:t>
            </a:r>
          </a:p>
        </p:txBody>
      </p:sp>
      <p:sp>
        <p:nvSpPr>
          <p:cNvPr id="179203" name="Rectangle 3"/>
          <p:cNvSpPr>
            <a:spLocks noGrp="1" noChangeArrowheads="1"/>
          </p:cNvSpPr>
          <p:nvPr>
            <p:ph type="body" idx="1"/>
          </p:nvPr>
        </p:nvSpPr>
        <p:spPr>
          <a:xfrm>
            <a:off x="584200" y="1447800"/>
            <a:ext cx="6433820" cy="1422400"/>
          </a:xfrm>
        </p:spPr>
        <p:txBody>
          <a:bodyPr/>
          <a:lstStyle/>
          <a:p>
            <a:r>
              <a:rPr lang="en-US" dirty="0"/>
              <a:t>How the care is delivered to the patients, and how their environment is maintained each day</a:t>
            </a:r>
          </a:p>
        </p:txBody>
      </p:sp>
      <p:sp>
        <p:nvSpPr>
          <p:cNvPr id="179204" name="Text Box 4"/>
          <p:cNvSpPr txBox="1">
            <a:spLocks noChangeArrowheads="1"/>
          </p:cNvSpPr>
          <p:nvPr/>
        </p:nvSpPr>
        <p:spPr bwMode="auto">
          <a:xfrm>
            <a:off x="812800" y="3659114"/>
            <a:ext cx="5690041" cy="1674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73728" tIns="36864" rIns="73728" bIns="36864">
            <a:spAutoFit/>
          </a:bodyPr>
          <a:lstStyle/>
          <a:p>
            <a:pPr algn="ctr"/>
            <a:r>
              <a:rPr lang="en-US" sz="2600" b="1" i="1" dirty="0">
                <a:solidFill>
                  <a:schemeClr val="folHlink"/>
                </a:solidFill>
              </a:rPr>
              <a:t>You can learn more in 8 hours of tracing than in 20 hours of</a:t>
            </a:r>
          </a:p>
          <a:p>
            <a:pPr algn="ctr"/>
            <a:r>
              <a:rPr lang="en-US" sz="2600" b="1" i="1" dirty="0">
                <a:solidFill>
                  <a:schemeClr val="folHlink"/>
                </a:solidFill>
              </a:rPr>
              <a:t>chart review!</a:t>
            </a:r>
            <a:br>
              <a:rPr lang="en-US" sz="2600" b="1" i="1" dirty="0">
                <a:solidFill>
                  <a:schemeClr val="folHlink"/>
                </a:solidFill>
              </a:rPr>
            </a:br>
            <a:endParaRPr lang="en-US" sz="2600" b="1" i="1" dirty="0">
              <a:solidFill>
                <a:schemeClr val="folHlink"/>
              </a:solidFill>
            </a:endParaRPr>
          </a:p>
        </p:txBody>
      </p:sp>
    </p:spTree>
    <p:extLst>
      <p:ext uri="{BB962C8B-B14F-4D97-AF65-F5344CB8AC3E}">
        <p14:creationId xmlns:p14="http://schemas.microsoft.com/office/powerpoint/2010/main" val="1940996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1013169" y="411163"/>
            <a:ext cx="6090840" cy="93221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nl-NL" sz="4800">
                <a:latin typeface="Gill Sans" charset="0"/>
                <a:ea typeface="ヒラギノ角ゴ ProN W3" charset="0"/>
                <a:cs typeface="ヒラギノ角ゴ ProN W3" charset="0"/>
              </a:rPr>
              <a:t>Tracer planning</a:t>
            </a:r>
          </a:p>
        </p:txBody>
      </p:sp>
      <p:sp>
        <p:nvSpPr>
          <p:cNvPr id="7170" name="Rectangle 3"/>
          <p:cNvSpPr>
            <a:spLocks noGrp="1" noChangeArrowheads="1"/>
          </p:cNvSpPr>
          <p:nvPr>
            <p:ph type="body" idx="1"/>
          </p:nvPr>
        </p:nvSpPr>
        <p:spPr>
          <a:xfrm>
            <a:off x="618940" y="1510066"/>
            <a:ext cx="6090840" cy="618595"/>
          </a:xfrm>
        </p:spPr>
        <p:txBody>
          <a:bodyPr/>
          <a:lstStyle/>
          <a:p>
            <a:pPr>
              <a:lnSpc>
                <a:spcPct val="140000"/>
              </a:lnSpc>
            </a:pPr>
            <a:r>
              <a:rPr lang="nl-NL" sz="1800" dirty="0">
                <a:latin typeface="Gill Sans" charset="0"/>
                <a:ea typeface="ヒラギノ角ゴ ProN W3" charset="0"/>
                <a:cs typeface="ヒラギノ角ゴ ProN W3" charset="0"/>
              </a:rPr>
              <a:t>Plan </a:t>
            </a:r>
            <a:r>
              <a:rPr lang="nl-NL" sz="1800" dirty="0" err="1">
                <a:latin typeface="Gill Sans" charset="0"/>
                <a:ea typeface="ヒラギノ角ゴ ProN W3" charset="0"/>
                <a:cs typeface="ヒラギノ角ゴ ProN W3" charset="0"/>
              </a:rPr>
              <a:t>an</a:t>
            </a:r>
            <a:r>
              <a:rPr lang="nl-NL" sz="1800" dirty="0">
                <a:latin typeface="Gill Sans" charset="0"/>
                <a:ea typeface="ヒラギノ角ゴ ProN W3" charset="0"/>
                <a:cs typeface="ヒラギノ角ゴ ProN W3" charset="0"/>
              </a:rPr>
              <a:t> tracer </a:t>
            </a:r>
            <a:r>
              <a:rPr lang="nl-NL" sz="1800" dirty="0" err="1">
                <a:latin typeface="Gill Sans" charset="0"/>
                <a:ea typeface="ヒラギノ角ゴ ProN W3" charset="0"/>
                <a:cs typeface="ヒラギノ角ゴ ProN W3" charset="0"/>
              </a:rPr>
              <a:t>related</a:t>
            </a:r>
            <a:r>
              <a:rPr lang="nl-NL" sz="1800" dirty="0">
                <a:latin typeface="Gill Sans" charset="0"/>
                <a:ea typeface="ヒラギノ角ゴ ProN W3" charset="0"/>
                <a:cs typeface="ヒラギノ角ゴ ProN W3" charset="0"/>
              </a:rPr>
              <a:t> </a:t>
            </a:r>
            <a:r>
              <a:rPr lang="nl-NL" sz="1800" dirty="0" err="1">
                <a:latin typeface="Gill Sans" charset="0"/>
                <a:ea typeface="ヒラギノ角ゴ ProN W3" charset="0"/>
                <a:cs typeface="ヒラギノ角ゴ ProN W3" charset="0"/>
              </a:rPr>
              <a:t>to</a:t>
            </a:r>
            <a:r>
              <a:rPr lang="nl-NL" sz="1800" dirty="0">
                <a:latin typeface="Gill Sans" charset="0"/>
                <a:ea typeface="ヒラギノ角ゴ ProN W3" charset="0"/>
                <a:cs typeface="ヒラギノ角ゴ ProN W3" charset="0"/>
              </a:rPr>
              <a:t> the status </a:t>
            </a:r>
            <a:r>
              <a:rPr lang="nl-NL" sz="1800" dirty="0" err="1">
                <a:latin typeface="Gill Sans" charset="0"/>
                <a:ea typeface="ヒラギノ角ゴ ProN W3" charset="0"/>
                <a:cs typeface="ヒラギノ角ゴ ProN W3" charset="0"/>
              </a:rPr>
              <a:t>and</a:t>
            </a:r>
            <a:r>
              <a:rPr lang="nl-NL" sz="1800" dirty="0">
                <a:latin typeface="Gill Sans" charset="0"/>
                <a:ea typeface="ヒラギノ角ゴ ProN W3" charset="0"/>
                <a:cs typeface="ヒラギノ角ゴ ProN W3" charset="0"/>
              </a:rPr>
              <a:t> </a:t>
            </a:r>
            <a:r>
              <a:rPr lang="nl-NL" sz="1800" dirty="0" err="1">
                <a:latin typeface="Gill Sans" charset="0"/>
                <a:ea typeface="ヒラギノ角ゴ ProN W3" charset="0"/>
                <a:cs typeface="ヒラギノ角ゴ ProN W3" charset="0"/>
              </a:rPr>
              <a:t>importance</a:t>
            </a:r>
            <a:r>
              <a:rPr lang="nl-NL" sz="1800" dirty="0">
                <a:latin typeface="Gill Sans" charset="0"/>
                <a:ea typeface="ヒラギノ角ゴ ProN W3" charset="0"/>
                <a:cs typeface="ヒラギノ角ゴ ProN W3" charset="0"/>
              </a:rPr>
              <a:t> of the issue.</a:t>
            </a:r>
          </a:p>
          <a:p>
            <a:pPr>
              <a:lnSpc>
                <a:spcPct val="140000"/>
              </a:lnSpc>
            </a:pPr>
            <a:r>
              <a:rPr lang="nl-NL" sz="1800" dirty="0">
                <a:latin typeface="Gill Sans" charset="0"/>
                <a:ea typeface="ヒラギノ角ゴ ProN W3" charset="0"/>
                <a:cs typeface="ヒラギノ角ゴ ProN W3" charset="0"/>
              </a:rPr>
              <a:t>Most important issues first.</a:t>
            </a:r>
          </a:p>
          <a:p>
            <a:pPr>
              <a:lnSpc>
                <a:spcPct val="140000"/>
              </a:lnSpc>
            </a:pPr>
            <a:r>
              <a:rPr lang="nl-NL" sz="1800" dirty="0">
                <a:latin typeface="Gill Sans" charset="0"/>
                <a:ea typeface="ヒラギノ角ゴ ProN W3" charset="0"/>
                <a:cs typeface="ヒラギノ角ゴ ProN W3" charset="0"/>
              </a:rPr>
              <a:t>A </a:t>
            </a:r>
            <a:r>
              <a:rPr lang="nl-NL" sz="1800" dirty="0" err="1">
                <a:latin typeface="Gill Sans" charset="0"/>
                <a:ea typeface="ヒラギノ角ゴ ProN W3" charset="0"/>
                <a:cs typeface="ヒラギノ角ゴ ProN W3" charset="0"/>
              </a:rPr>
              <a:t>good</a:t>
            </a:r>
            <a:r>
              <a:rPr lang="nl-NL" sz="1800" dirty="0">
                <a:latin typeface="Gill Sans" charset="0"/>
                <a:ea typeface="ヒラギノ角ゴ ProN W3" charset="0"/>
                <a:cs typeface="ヒラギノ角ゴ ProN W3" charset="0"/>
              </a:rPr>
              <a:t> planning is </a:t>
            </a:r>
            <a:r>
              <a:rPr lang="nl-NL" sz="1800" dirty="0" err="1">
                <a:latin typeface="Gill Sans" charset="0"/>
                <a:ea typeface="ヒラギノ角ゴ ProN W3" charset="0"/>
                <a:cs typeface="ヒラギノ角ゴ ProN W3" charset="0"/>
              </a:rPr>
              <a:t>dynamic</a:t>
            </a:r>
            <a:r>
              <a:rPr lang="nl-NL" sz="1800" dirty="0">
                <a:latin typeface="Gill Sans" charset="0"/>
                <a:ea typeface="ヒラギノ角ゴ ProN W3" charset="0"/>
                <a:cs typeface="ヒラギノ角ゴ ProN W3" charset="0"/>
              </a:rPr>
              <a:t>, </a:t>
            </a:r>
            <a:r>
              <a:rPr lang="nl-NL" sz="1800" dirty="0" err="1">
                <a:latin typeface="Gill Sans" charset="0"/>
                <a:ea typeface="ヒラギノ角ゴ ProN W3" charset="0"/>
                <a:cs typeface="ヒラギノ角ゴ ProN W3" charset="0"/>
              </a:rPr>
              <a:t>can</a:t>
            </a:r>
            <a:r>
              <a:rPr lang="nl-NL" sz="1800" dirty="0">
                <a:latin typeface="Gill Sans" charset="0"/>
                <a:ea typeface="ヒラギノ角ゴ ProN W3" charset="0"/>
                <a:cs typeface="ヒラギノ角ゴ ProN W3" charset="0"/>
              </a:rPr>
              <a:t> change.</a:t>
            </a:r>
          </a:p>
          <a:p>
            <a:pPr>
              <a:lnSpc>
                <a:spcPct val="140000"/>
              </a:lnSpc>
            </a:pPr>
            <a:r>
              <a:rPr lang="nl-NL" sz="1800" dirty="0" err="1">
                <a:latin typeface="Gill Sans" charset="0"/>
                <a:ea typeface="ヒラギノ角ゴ ProN W3" charset="0"/>
                <a:cs typeface="ヒラギノ角ゴ ProN W3" charset="0"/>
              </a:rPr>
              <a:t>What</a:t>
            </a:r>
            <a:r>
              <a:rPr lang="nl-NL" sz="1800" dirty="0">
                <a:latin typeface="Gill Sans" charset="0"/>
                <a:ea typeface="ヒラギノ角ゴ ProN W3" charset="0"/>
                <a:cs typeface="ヒラギノ角ゴ ProN W3" charset="0"/>
              </a:rPr>
              <a:t> </a:t>
            </a:r>
            <a:r>
              <a:rPr lang="nl-NL" sz="1800" dirty="0" err="1">
                <a:latin typeface="Gill Sans" charset="0"/>
                <a:ea typeface="ヒラギノ角ゴ ProN W3" charset="0"/>
                <a:cs typeface="ヒラギノ角ゴ ProN W3" charset="0"/>
              </a:rPr>
              <a:t>might</a:t>
            </a:r>
            <a:r>
              <a:rPr lang="nl-NL" sz="1800" dirty="0">
                <a:latin typeface="Gill Sans" charset="0"/>
                <a:ea typeface="ヒラギノ角ゴ ProN W3" charset="0"/>
                <a:cs typeface="ヒラギノ角ゴ ProN W3" charset="0"/>
              </a:rPr>
              <a:t> help is </a:t>
            </a:r>
            <a:r>
              <a:rPr lang="nl-NL" sz="1800" dirty="0" err="1">
                <a:latin typeface="Gill Sans" charset="0"/>
                <a:ea typeface="ヒラギノ角ゴ ProN W3" charset="0"/>
                <a:cs typeface="ヒラギノ角ゴ ProN W3" charset="0"/>
              </a:rPr>
              <a:t>to</a:t>
            </a:r>
            <a:r>
              <a:rPr lang="nl-NL" sz="1800" dirty="0">
                <a:latin typeface="Gill Sans" charset="0"/>
                <a:ea typeface="ヒラギノ角ゴ ProN W3" charset="0"/>
                <a:cs typeface="ヒラギノ角ゴ ProN W3" charset="0"/>
              </a:rPr>
              <a:t> do a backward tracer:</a:t>
            </a:r>
          </a:p>
          <a:p>
            <a:pPr lvl="1">
              <a:lnSpc>
                <a:spcPct val="140000"/>
              </a:lnSpc>
            </a:pPr>
            <a:r>
              <a:rPr lang="nl-NL" sz="1400" dirty="0">
                <a:latin typeface="Gill Sans" charset="0"/>
                <a:ea typeface="ヒラギノ角ゴ ProN W3" charset="0"/>
                <a:cs typeface="ヒラギノ角ゴ ProN W3" charset="0"/>
              </a:rPr>
              <a:t>Start at the end of the </a:t>
            </a:r>
            <a:r>
              <a:rPr lang="nl-NL" sz="1400" dirty="0" err="1">
                <a:latin typeface="Gill Sans" charset="0"/>
                <a:ea typeface="ヒラギノ角ゴ ProN W3" charset="0"/>
                <a:cs typeface="ヒラギノ角ゴ ProN W3" charset="0"/>
              </a:rPr>
              <a:t>process</a:t>
            </a:r>
            <a:r>
              <a:rPr lang="nl-NL" sz="1400" dirty="0">
                <a:latin typeface="Gill Sans" charset="0"/>
                <a:ea typeface="ヒラギノ角ゴ ProN W3" charset="0"/>
                <a:cs typeface="ヒラギノ角ゴ ProN W3" charset="0"/>
              </a:rPr>
              <a:t> (</a:t>
            </a:r>
            <a:r>
              <a:rPr lang="nl-NL" sz="1400" dirty="0" err="1">
                <a:latin typeface="Gill Sans" charset="0"/>
                <a:ea typeface="ヒラギノ角ゴ ProN W3" charset="0"/>
                <a:cs typeface="ヒラギノ角ゴ ProN W3" charset="0"/>
              </a:rPr>
              <a:t>students</a:t>
            </a:r>
            <a:r>
              <a:rPr lang="nl-NL" sz="1400" dirty="0">
                <a:latin typeface="Gill Sans" charset="0"/>
                <a:ea typeface="ヒラギノ角ゴ ProN W3" charset="0"/>
                <a:cs typeface="ヒラギノ角ゴ ProN W3" charset="0"/>
              </a:rPr>
              <a:t> get the </a:t>
            </a:r>
            <a:r>
              <a:rPr lang="nl-NL" sz="1400" dirty="0" err="1">
                <a:latin typeface="Gill Sans" charset="0"/>
                <a:ea typeface="ヒラギノ角ゴ ProN W3" charset="0"/>
                <a:cs typeface="ヒラギノ角ゴ ProN W3" charset="0"/>
              </a:rPr>
              <a:t>results</a:t>
            </a:r>
            <a:r>
              <a:rPr lang="nl-NL" sz="1400" dirty="0">
                <a:latin typeface="Gill Sans" charset="0"/>
                <a:ea typeface="ヒラギノ角ゴ ProN W3" charset="0"/>
                <a:cs typeface="ヒラギノ角ゴ ProN W3" charset="0"/>
              </a:rPr>
              <a:t> of </a:t>
            </a:r>
            <a:r>
              <a:rPr lang="nl-NL" sz="1400" dirty="0" err="1">
                <a:latin typeface="Gill Sans" charset="0"/>
                <a:ea typeface="ヒラギノ角ゴ ProN W3" charset="0"/>
                <a:cs typeface="ヒラギノ角ゴ ProN W3" charset="0"/>
              </a:rPr>
              <a:t>their</a:t>
            </a:r>
            <a:r>
              <a:rPr lang="nl-NL" sz="1400" dirty="0">
                <a:latin typeface="Gill Sans" charset="0"/>
                <a:ea typeface="ヒラギノ角ゴ ProN W3" charset="0"/>
                <a:cs typeface="ヒラギノ角ゴ ProN W3" charset="0"/>
              </a:rPr>
              <a:t> </a:t>
            </a:r>
            <a:r>
              <a:rPr lang="nl-NL" sz="1400" dirty="0" err="1">
                <a:latin typeface="Gill Sans" charset="0"/>
                <a:ea typeface="ヒラギノ角ゴ ProN W3" charset="0"/>
                <a:cs typeface="ヒラギノ角ゴ ProN W3" charset="0"/>
              </a:rPr>
              <a:t>exams</a:t>
            </a:r>
            <a:r>
              <a:rPr lang="nl-NL" sz="1400" dirty="0">
                <a:latin typeface="Gill Sans" charset="0"/>
                <a:ea typeface="ヒラギノ角ゴ ProN W3" charset="0"/>
                <a:cs typeface="ヒラギノ角ゴ ProN W3" charset="0"/>
              </a:rPr>
              <a:t>)</a:t>
            </a:r>
          </a:p>
          <a:p>
            <a:pPr lvl="1">
              <a:lnSpc>
                <a:spcPct val="140000"/>
              </a:lnSpc>
            </a:pPr>
            <a:r>
              <a:rPr lang="nl-NL" sz="1400" dirty="0">
                <a:latin typeface="Gill Sans" charset="0"/>
                <a:ea typeface="ヒラギノ角ゴ ProN W3" charset="0"/>
                <a:cs typeface="ヒラギノ角ゴ ProN W3" charset="0"/>
              </a:rPr>
              <a:t>Go the way back </a:t>
            </a:r>
            <a:r>
              <a:rPr lang="nl-NL" sz="1400" dirty="0" err="1">
                <a:latin typeface="Gill Sans" charset="0"/>
                <a:ea typeface="ヒラギノ角ゴ ProN W3" charset="0"/>
                <a:cs typeface="ヒラギノ角ゴ ProN W3" charset="0"/>
              </a:rPr>
              <a:t>to</a:t>
            </a:r>
            <a:r>
              <a:rPr lang="nl-NL" sz="1400" dirty="0">
                <a:latin typeface="Gill Sans" charset="0"/>
                <a:ea typeface="ヒラギノ角ゴ ProN W3" charset="0"/>
                <a:cs typeface="ヒラギノ角ゴ ProN W3" charset="0"/>
              </a:rPr>
              <a:t> the </a:t>
            </a:r>
            <a:r>
              <a:rPr lang="nl-NL" sz="1400" dirty="0" err="1">
                <a:latin typeface="Gill Sans" charset="0"/>
                <a:ea typeface="ヒラギノ角ゴ ProN W3" charset="0"/>
                <a:cs typeface="ヒラギノ角ゴ ProN W3" charset="0"/>
              </a:rPr>
              <a:t>development</a:t>
            </a:r>
            <a:r>
              <a:rPr lang="nl-NL" sz="1400" dirty="0">
                <a:latin typeface="Gill Sans" charset="0"/>
                <a:ea typeface="ヒラギノ角ゴ ProN W3" charset="0"/>
                <a:cs typeface="ヒラギノ角ゴ ProN W3" charset="0"/>
              </a:rPr>
              <a:t> of the course.</a:t>
            </a:r>
          </a:p>
          <a:p>
            <a:pPr algn="ctr">
              <a:lnSpc>
                <a:spcPct val="140000"/>
              </a:lnSpc>
              <a:buFontTx/>
              <a:buNone/>
            </a:pPr>
            <a:r>
              <a:rPr lang="nl-NL" sz="1400" dirty="0" err="1">
                <a:latin typeface="Gill Sans" charset="0"/>
                <a:ea typeface="ヒラギノ角ゴ ProN W3" charset="0"/>
                <a:cs typeface="ヒラギノ角ゴ ProN W3" charset="0"/>
              </a:rPr>
              <a:t>Preparation</a:t>
            </a:r>
            <a:r>
              <a:rPr lang="nl-NL" sz="1400" dirty="0">
                <a:latin typeface="Gill Sans" charset="0"/>
                <a:ea typeface="ヒラギノ角ゴ ProN W3" charset="0"/>
                <a:cs typeface="ヒラギノ角ゴ ProN W3" charset="0"/>
              </a:rPr>
              <a:t> is </a:t>
            </a:r>
            <a:r>
              <a:rPr lang="nl-NL" sz="1400" dirty="0" err="1">
                <a:latin typeface="Gill Sans" charset="0"/>
                <a:ea typeface="ヒラギノ角ゴ ProN W3" charset="0"/>
                <a:cs typeface="ヒラギノ角ゴ ProN W3" charset="0"/>
              </a:rPr>
              <a:t>one</a:t>
            </a:r>
            <a:r>
              <a:rPr lang="nl-NL" sz="1400" dirty="0">
                <a:latin typeface="Gill Sans" charset="0"/>
                <a:ea typeface="ヒラギノ角ゴ ProN W3" charset="0"/>
                <a:cs typeface="ヒラギノ角ゴ ProN W3" charset="0"/>
              </a:rPr>
              <a:t> </a:t>
            </a:r>
            <a:r>
              <a:rPr lang="nl-NL" sz="1400" dirty="0" err="1">
                <a:latin typeface="Gill Sans" charset="0"/>
                <a:ea typeface="ヒラギノ角ゴ ProN W3" charset="0"/>
                <a:cs typeface="ヒラギノ角ゴ ProN W3" charset="0"/>
              </a:rPr>
              <a:t>third</a:t>
            </a:r>
            <a:r>
              <a:rPr lang="nl-NL" sz="1400" dirty="0">
                <a:latin typeface="Gill Sans" charset="0"/>
                <a:ea typeface="ヒラギノ角ゴ ProN W3" charset="0"/>
                <a:cs typeface="ヒラギノ角ゴ ProN W3" charset="0"/>
              </a:rPr>
              <a:t> of the time</a:t>
            </a:r>
          </a:p>
          <a:p>
            <a:pPr algn="ctr">
              <a:lnSpc>
                <a:spcPct val="140000"/>
              </a:lnSpc>
            </a:pPr>
            <a:endParaRPr lang="nl-NL" sz="1400" dirty="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521437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896409"/>
            <a:ext cx="6090840" cy="551921"/>
          </a:xfrm>
        </p:spPr>
        <p:txBody>
          <a:bodyPr/>
          <a:lstStyle/>
          <a:p>
            <a:pPr>
              <a:defRPr/>
            </a:pPr>
            <a:endParaRPr lang="nl-NL">
              <a:sym typeface="Gill Sans" pitchFamily="-65"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6567" y="870121"/>
            <a:ext cx="7066320" cy="389220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8919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739837" y="896409"/>
            <a:ext cx="6090840" cy="18051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nl-NL" sz="4800">
                <a:latin typeface="Gill Sans" charset="0"/>
                <a:ea typeface="ヒラギノ角ゴ ProN W3" charset="0"/>
                <a:cs typeface="ヒラギノ角ゴ ProN W3" charset="0"/>
              </a:rPr>
              <a:t>Who would you like to meet?</a:t>
            </a:r>
          </a:p>
        </p:txBody>
      </p:sp>
      <p:sp>
        <p:nvSpPr>
          <p:cNvPr id="9218" name="Rectangle 3"/>
          <p:cNvSpPr>
            <a:spLocks noGrp="1" noChangeArrowheads="1"/>
          </p:cNvSpPr>
          <p:nvPr>
            <p:ph type="body" idx="1"/>
          </p:nvPr>
        </p:nvSpPr>
        <p:spPr>
          <a:xfrm>
            <a:off x="739837" y="2749727"/>
            <a:ext cx="6090840" cy="618595"/>
          </a:xfrm>
        </p:spPr>
        <p:txBody>
          <a:bodyPr/>
          <a:lstStyle/>
          <a:p>
            <a:pPr algn="ctr"/>
            <a:endParaRPr lang="nl-NL" sz="200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134488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739837" y="896408"/>
            <a:ext cx="6090840" cy="63217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nl-NL" sz="3500" dirty="0" err="1">
                <a:solidFill>
                  <a:srgbClr val="008080"/>
                </a:solidFill>
                <a:latin typeface="Gill Sans" charset="0"/>
                <a:ea typeface="ヒラギノ角ゴ ProN W3" charset="0"/>
                <a:cs typeface="ヒラギノ角ゴ ProN W3" charset="0"/>
              </a:rPr>
              <a:t>What</a:t>
            </a:r>
            <a:r>
              <a:rPr lang="nl-NL" sz="3500" dirty="0">
                <a:solidFill>
                  <a:srgbClr val="008080"/>
                </a:solidFill>
                <a:latin typeface="Gill Sans" charset="0"/>
                <a:ea typeface="ヒラギノ角ゴ ProN W3" charset="0"/>
                <a:cs typeface="ヒラギノ角ゴ ProN W3" charset="0"/>
              </a:rPr>
              <a:t> is </a:t>
            </a:r>
            <a:r>
              <a:rPr lang="nl-NL" sz="3500" dirty="0" err="1">
                <a:solidFill>
                  <a:srgbClr val="008080"/>
                </a:solidFill>
                <a:latin typeface="Gill Sans" charset="0"/>
                <a:ea typeface="ヒラギノ角ゴ ProN W3" charset="0"/>
                <a:cs typeface="ヒラギノ角ゴ ProN W3" charset="0"/>
              </a:rPr>
              <a:t>an</a:t>
            </a:r>
            <a:r>
              <a:rPr lang="nl-NL" sz="3500" dirty="0">
                <a:solidFill>
                  <a:srgbClr val="008080"/>
                </a:solidFill>
                <a:latin typeface="Gill Sans" charset="0"/>
                <a:ea typeface="ヒラギノ角ゴ ProN W3" charset="0"/>
                <a:cs typeface="ヒラギノ角ゴ ProN W3" charset="0"/>
              </a:rPr>
              <a:t> audit?</a:t>
            </a:r>
          </a:p>
        </p:txBody>
      </p:sp>
      <p:sp>
        <p:nvSpPr>
          <p:cNvPr id="5122" name="Rectangle 3"/>
          <p:cNvSpPr>
            <a:spLocks noGrp="1" noChangeArrowheads="1"/>
          </p:cNvSpPr>
          <p:nvPr>
            <p:ph type="body" idx="1"/>
          </p:nvPr>
        </p:nvSpPr>
        <p:spPr>
          <a:xfrm>
            <a:off x="660400" y="1524000"/>
            <a:ext cx="6090840" cy="618596"/>
          </a:xfrm>
        </p:spPr>
        <p:txBody>
          <a:bodyPr/>
          <a:lstStyle/>
          <a:p>
            <a:pPr>
              <a:buFontTx/>
              <a:buNone/>
              <a:defRPr/>
            </a:pPr>
            <a:endParaRPr lang="en-US" sz="2000" dirty="0">
              <a:solidFill>
                <a:srgbClr val="008080"/>
              </a:solidFill>
              <a:latin typeface="Gill Sans" charset="0"/>
              <a:ea typeface="ヒラギノ角ゴ ProN W3" charset="0"/>
              <a:cs typeface="Times New Roman" charset="0"/>
            </a:endParaRPr>
          </a:p>
          <a:p>
            <a:pPr>
              <a:buFontTx/>
              <a:buNone/>
              <a:defRPr/>
            </a:pPr>
            <a:r>
              <a:rPr lang="en-US" sz="2000" b="1" dirty="0">
                <a:solidFill>
                  <a:srgbClr val="008080"/>
                </a:solidFill>
                <a:latin typeface="Gill Sans" charset="0"/>
                <a:ea typeface="ヒラギノ角ゴ ProN W3" charset="0"/>
                <a:cs typeface="Times New Roman" charset="0"/>
              </a:rPr>
              <a:t>ISO 190011:2002</a:t>
            </a:r>
          </a:p>
          <a:p>
            <a:pPr>
              <a:buFontTx/>
              <a:buNone/>
              <a:defRPr/>
            </a:pPr>
            <a:r>
              <a:rPr lang="en-US" sz="2000" b="1" dirty="0">
                <a:solidFill>
                  <a:srgbClr val="008080"/>
                </a:solidFill>
                <a:latin typeface="Gill Sans" charset="0"/>
                <a:ea typeface="ヒラギノ角ゴ ProN W3" charset="0"/>
                <a:cs typeface="Times New Roman" charset="0"/>
              </a:rPr>
              <a:t>  	audit = systematic, independent and documented process for obtaining  evidence and evaluating objectively to determine the extent to which criteria are fulfilled </a:t>
            </a:r>
            <a:r>
              <a:rPr lang="en-US" sz="2000" b="1" spc="40" dirty="0">
                <a:ln w="12700" cmpd="sng">
                  <a:solidFill>
                    <a:schemeClr val="accent6">
                      <a:satMod val="120000"/>
                      <a:shade val="80000"/>
                    </a:schemeClr>
                  </a:solidFill>
                  <a:prstDash val="solid"/>
                </a:ln>
                <a:solidFill>
                  <a:srgbClr val="008080"/>
                </a:solidFill>
                <a:effectLst>
                  <a:glow rad="53100">
                    <a:schemeClr val="accent6">
                      <a:satMod val="180000"/>
                      <a:alpha val="30000"/>
                    </a:schemeClr>
                  </a:glow>
                </a:effectLst>
                <a:latin typeface="+mj-lt"/>
                <a:ea typeface="ヒラギノ角ゴ ProN W3" charset="0"/>
                <a:cs typeface="Times New Roman" charset="0"/>
              </a:rPr>
              <a:t>(or standards are met)</a:t>
            </a:r>
            <a:r>
              <a:rPr lang="en-US" sz="2000" b="1" dirty="0">
                <a:solidFill>
                  <a:srgbClr val="008080"/>
                </a:solidFill>
                <a:latin typeface="+mj-lt"/>
                <a:ea typeface="ヒラギノ角ゴ ProN W3" charset="0"/>
                <a:cs typeface="Times New Roman" charset="0"/>
              </a:rPr>
              <a:t>.</a:t>
            </a:r>
            <a:endParaRPr lang="nl-NL" sz="2000" b="1" dirty="0">
              <a:solidFill>
                <a:srgbClr val="008080"/>
              </a:solidFill>
              <a:latin typeface="+mj-lt"/>
              <a:ea typeface="ヒラギノ角ゴ ProN W3" charset="0"/>
              <a:cs typeface="Times New Roman" charset="0"/>
            </a:endParaRPr>
          </a:p>
          <a:p>
            <a:pPr>
              <a:defRPr/>
            </a:pPr>
            <a:endParaRPr lang="nl-NL" sz="2000" dirty="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2814646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739837" y="711200"/>
            <a:ext cx="6090840" cy="7334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lgn="l"/>
            <a:r>
              <a:rPr lang="nl-NL" sz="4200">
                <a:latin typeface="Gill Sans" charset="0"/>
                <a:ea typeface="ヒラギノ角ゴ ProN W3" charset="0"/>
                <a:cs typeface="ヒラギノ角ゴ ProN W3" charset="0"/>
              </a:rPr>
              <a:t>Internal Tracer team</a:t>
            </a:r>
            <a:endParaRPr lang="en-GB" sz="4200">
              <a:latin typeface="Gill Sans" charset="0"/>
              <a:ea typeface="ヒラギノ角ゴ ProN W3" charset="0"/>
              <a:cs typeface="ヒラギノ角ゴ ProN W3" charset="0"/>
            </a:endParaRPr>
          </a:p>
        </p:txBody>
      </p:sp>
      <p:sp>
        <p:nvSpPr>
          <p:cNvPr id="11266" name="Rectangle 3"/>
          <p:cNvSpPr>
            <a:spLocks noGrp="1" noChangeArrowheads="1"/>
          </p:cNvSpPr>
          <p:nvPr>
            <p:ph type="body" idx="1"/>
          </p:nvPr>
        </p:nvSpPr>
        <p:spPr>
          <a:xfrm>
            <a:off x="387659" y="2081742"/>
            <a:ext cx="6812280" cy="2128661"/>
          </a:xfrm>
        </p:spPr>
        <p:txBody>
          <a:bodyPr/>
          <a:lstStyle/>
          <a:p>
            <a:pPr>
              <a:lnSpc>
                <a:spcPct val="90000"/>
              </a:lnSpc>
            </a:pPr>
            <a:r>
              <a:rPr lang="en-US" sz="2000">
                <a:latin typeface="Gill Sans" charset="0"/>
                <a:ea typeface="ヒラギノ角ゴ ProN W3" charset="0"/>
                <a:cs typeface="Times New Roman" charset="0"/>
              </a:rPr>
              <a:t>Regularly an tracer team exists out of 4 members.</a:t>
            </a:r>
            <a:endParaRPr lang="nl-NL" sz="2000">
              <a:latin typeface="Gill Sans" charset="0"/>
              <a:ea typeface="ヒラギノ角ゴ ProN W3" charset="0"/>
              <a:cs typeface="Times New Roman" charset="0"/>
            </a:endParaRPr>
          </a:p>
          <a:p>
            <a:pPr>
              <a:lnSpc>
                <a:spcPct val="90000"/>
              </a:lnSpc>
            </a:pPr>
            <a:r>
              <a:rPr lang="en-US" sz="2000">
                <a:latin typeface="Gill Sans" charset="0"/>
                <a:ea typeface="ヒラギノ角ゴ ProN W3" charset="0"/>
                <a:cs typeface="Times New Roman" charset="0"/>
              </a:rPr>
              <a:t>One of them is a senior </a:t>
            </a:r>
            <a:r>
              <a:rPr lang="nl-NL" sz="2000">
                <a:latin typeface="Gill Sans" charset="0"/>
                <a:ea typeface="ヒラギノ角ゴ ProN W3" charset="0"/>
                <a:cs typeface="Times New Roman" charset="0"/>
              </a:rPr>
              <a:t>tracer</a:t>
            </a:r>
          </a:p>
          <a:p>
            <a:pPr>
              <a:lnSpc>
                <a:spcPct val="90000"/>
              </a:lnSpc>
            </a:pPr>
            <a:r>
              <a:rPr lang="en-US" sz="2000">
                <a:latin typeface="Gill Sans" charset="0"/>
                <a:ea typeface="ヒラギノ角ゴ ProN W3" charset="0"/>
                <a:cs typeface="Times New Roman" charset="0"/>
              </a:rPr>
              <a:t>All members should have been trained</a:t>
            </a:r>
            <a:endParaRPr lang="nl-NL" sz="2000">
              <a:latin typeface="Gill Sans" charset="0"/>
              <a:ea typeface="ヒラギノ角ゴ ProN W3" charset="0"/>
              <a:cs typeface="Times New Roman" charset="0"/>
            </a:endParaRPr>
          </a:p>
          <a:p>
            <a:pPr>
              <a:lnSpc>
                <a:spcPct val="90000"/>
              </a:lnSpc>
            </a:pPr>
            <a:r>
              <a:rPr lang="en-US" sz="2000">
                <a:latin typeface="Gill Sans" charset="0"/>
                <a:ea typeface="ヒラギノ角ゴ ProN W3" charset="0"/>
                <a:cs typeface="Times New Roman" charset="0"/>
              </a:rPr>
              <a:t>Different expertise (in relation to the criteria, to the standards) should be represented in the team.</a:t>
            </a:r>
          </a:p>
          <a:p>
            <a:pPr>
              <a:lnSpc>
                <a:spcPct val="90000"/>
              </a:lnSpc>
            </a:pPr>
            <a:r>
              <a:rPr lang="en-US" sz="2000">
                <a:latin typeface="Gill Sans" charset="0"/>
                <a:ea typeface="ヒラギノ角ゴ ProN W3" charset="0"/>
                <a:cs typeface="Times New Roman" charset="0"/>
              </a:rPr>
              <a:t>Manager, doctor, nurse and secretary from QA</a:t>
            </a:r>
            <a:endParaRPr lang="en-GB" sz="200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597489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843651" y="780345"/>
            <a:ext cx="6090841" cy="96061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lgn="l"/>
            <a:r>
              <a:rPr lang="nl-NL" sz="4800">
                <a:latin typeface="Gill Sans" charset="0"/>
                <a:ea typeface="ヒラギノ角ゴ ProN W3" charset="0"/>
                <a:cs typeface="ヒラギノ角ゴ ProN W3" charset="0"/>
              </a:rPr>
              <a:t>Planning as  a team</a:t>
            </a:r>
            <a:endParaRPr lang="en-GB" sz="4800">
              <a:latin typeface="Gill Sans" charset="0"/>
              <a:ea typeface="ヒラギノ角ゴ ProN W3" charset="0"/>
              <a:cs typeface="ヒラギノ角ゴ ProN W3" charset="0"/>
            </a:endParaRPr>
          </a:p>
        </p:txBody>
      </p:sp>
      <p:sp>
        <p:nvSpPr>
          <p:cNvPr id="12290" name="Rectangle 3"/>
          <p:cNvSpPr>
            <a:spLocks noGrp="1" noChangeArrowheads="1"/>
          </p:cNvSpPr>
          <p:nvPr>
            <p:ph type="body" idx="1"/>
          </p:nvPr>
        </p:nvSpPr>
        <p:spPr>
          <a:xfrm>
            <a:off x="739837" y="2311400"/>
            <a:ext cx="6090840" cy="618596"/>
          </a:xfrm>
        </p:spPr>
        <p:txBody>
          <a:bodyPr/>
          <a:lstStyle/>
          <a:p>
            <a:r>
              <a:rPr lang="en-GB" sz="1700">
                <a:latin typeface="Gill Sans" charset="0"/>
                <a:ea typeface="ヒラギノ角ゴ ProN W3" charset="0"/>
                <a:cs typeface="Times New Roman" charset="0"/>
              </a:rPr>
              <a:t>In a </a:t>
            </a:r>
            <a:r>
              <a:rPr lang="en-GB" sz="1700" u="sng">
                <a:latin typeface="Gill Sans" charset="0"/>
                <a:ea typeface="ヒラギノ角ゴ ProN W3" charset="0"/>
                <a:cs typeface="Times New Roman" charset="0"/>
              </a:rPr>
              <a:t>consensus</a:t>
            </a:r>
            <a:r>
              <a:rPr lang="en-GB" sz="1700">
                <a:latin typeface="Gill Sans" charset="0"/>
                <a:ea typeface="ヒラギノ角ゴ ProN W3" charset="0"/>
                <a:cs typeface="Times New Roman" charset="0"/>
              </a:rPr>
              <a:t> session the reading of the dossiers is compared, differences are discussed and tentative conclusions are formulated.</a:t>
            </a:r>
            <a:endParaRPr lang="nl-NL" sz="1700">
              <a:latin typeface="Gill Sans" charset="0"/>
              <a:ea typeface="ヒラギノ角ゴ ProN W3" charset="0"/>
              <a:cs typeface="Times New Roman" charset="0"/>
            </a:endParaRPr>
          </a:p>
          <a:p>
            <a:endParaRPr lang="nl-NL" sz="1700">
              <a:latin typeface="Gill Sans" charset="0"/>
              <a:ea typeface="ヒラギノ角ゴ ProN W3" charset="0"/>
              <a:cs typeface="Times New Roman" charset="0"/>
            </a:endParaRPr>
          </a:p>
          <a:p>
            <a:r>
              <a:rPr lang="en-GB" sz="1700">
                <a:latin typeface="Gill Sans" charset="0"/>
                <a:ea typeface="ヒラギノ角ゴ ProN W3" charset="0"/>
                <a:cs typeface="Times New Roman" charset="0"/>
              </a:rPr>
              <a:t>Formulating the questions for the visit and deciding </a:t>
            </a:r>
          </a:p>
          <a:p>
            <a:pPr>
              <a:buFontTx/>
              <a:buNone/>
            </a:pPr>
            <a:r>
              <a:rPr lang="en-GB" sz="1700">
                <a:latin typeface="Gill Sans" charset="0"/>
                <a:ea typeface="ヒラギノ角ゴ ProN W3" charset="0"/>
                <a:cs typeface="Times New Roman" charset="0"/>
              </a:rPr>
              <a:t>   with which representatives from the organization </a:t>
            </a:r>
          </a:p>
          <a:p>
            <a:pPr>
              <a:buFontTx/>
              <a:buNone/>
            </a:pPr>
            <a:r>
              <a:rPr lang="en-GB" sz="1700">
                <a:latin typeface="Gill Sans" charset="0"/>
                <a:ea typeface="ヒラギノ角ゴ ProN W3" charset="0"/>
                <a:cs typeface="Times New Roman" charset="0"/>
              </a:rPr>
              <a:t>	interviews will taken place.</a:t>
            </a:r>
            <a:endParaRPr lang="nl-NL" sz="1700">
              <a:latin typeface="Gill Sans" charset="0"/>
              <a:ea typeface="ヒラギノ角ゴ ProN W3" charset="0"/>
              <a:cs typeface="Times New Roman" charset="0"/>
            </a:endParaRPr>
          </a:p>
          <a:p>
            <a:endParaRPr lang="en-GB" sz="170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1625691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053906" y="780345"/>
            <a:ext cx="6090841" cy="96061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lgn="l"/>
            <a:r>
              <a:rPr lang="nl-NL" sz="4800">
                <a:latin typeface="Gill Sans" charset="0"/>
                <a:ea typeface="ヒラギノ角ゴ ProN W3" charset="0"/>
                <a:cs typeface="ヒラギノ角ゴ ProN W3" charset="0"/>
              </a:rPr>
              <a:t>2 hour visit</a:t>
            </a:r>
            <a:endParaRPr lang="en-GB" sz="4800">
              <a:latin typeface="Gill Sans" charset="0"/>
              <a:ea typeface="ヒラギノ角ゴ ProN W3" charset="0"/>
              <a:cs typeface="ヒラギノ角ゴ ProN W3" charset="0"/>
            </a:endParaRPr>
          </a:p>
        </p:txBody>
      </p:sp>
      <p:sp>
        <p:nvSpPr>
          <p:cNvPr id="13314" name="Rectangle 3"/>
          <p:cNvSpPr>
            <a:spLocks noGrp="1" noChangeArrowheads="1"/>
          </p:cNvSpPr>
          <p:nvPr>
            <p:ph type="body" idx="1"/>
          </p:nvPr>
        </p:nvSpPr>
        <p:spPr>
          <a:xfrm>
            <a:off x="739837" y="2131131"/>
            <a:ext cx="6090840" cy="618596"/>
          </a:xfrm>
        </p:spPr>
        <p:txBody>
          <a:bodyPr/>
          <a:lstStyle/>
          <a:p>
            <a:pPr>
              <a:lnSpc>
                <a:spcPct val="90000"/>
              </a:lnSpc>
            </a:pPr>
            <a:r>
              <a:rPr lang="nl-NL" sz="1700">
                <a:latin typeface="Gill Sans" charset="0"/>
                <a:ea typeface="ヒラギノ角ゴ ProN W3" charset="0"/>
                <a:cs typeface="Times New Roman" charset="0"/>
              </a:rPr>
              <a:t>About 8 </a:t>
            </a:r>
            <a:r>
              <a:rPr lang="en-GB" sz="1700">
                <a:latin typeface="Gill Sans" charset="0"/>
                <a:ea typeface="ヒラギノ角ゴ ProN W3" charset="0"/>
                <a:cs typeface="Times New Roman" charset="0"/>
              </a:rPr>
              <a:t>interviews.</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Aspects of the interview methods:</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        </a:t>
            </a:r>
            <a:r>
              <a:rPr lang="en-GB" sz="1700">
                <a:latin typeface="Times New Roman" charset="0"/>
                <a:ea typeface="ヒラギノ角ゴ ProN W3" charset="0"/>
                <a:cs typeface="Times New Roman" charset="0"/>
              </a:rPr>
              <a:t> </a:t>
            </a:r>
            <a:r>
              <a:rPr lang="en-GB" sz="1700">
                <a:latin typeface="Gill Sans" charset="0"/>
                <a:ea typeface="ヒラギノ角ゴ ProN W3" charset="0"/>
                <a:cs typeface="Times New Roman" charset="0"/>
              </a:rPr>
              <a:t>Explain goal of the interview</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        </a:t>
            </a:r>
            <a:r>
              <a:rPr lang="en-GB" sz="1700">
                <a:latin typeface="Times New Roman" charset="0"/>
                <a:ea typeface="ヒラギノ角ゴ ProN W3" charset="0"/>
                <a:cs typeface="Times New Roman" charset="0"/>
              </a:rPr>
              <a:t> </a:t>
            </a:r>
            <a:r>
              <a:rPr lang="en-GB" sz="1700">
                <a:latin typeface="Gill Sans" charset="0"/>
                <a:ea typeface="ヒラギノ角ゴ ProN W3" charset="0"/>
                <a:cs typeface="Times New Roman" charset="0"/>
              </a:rPr>
              <a:t>Us</a:t>
            </a:r>
            <a:r>
              <a:rPr lang="nl-NL" sz="1700">
                <a:latin typeface="Gill Sans" charset="0"/>
                <a:ea typeface="ヒラギノ角ゴ ProN W3" charset="0"/>
                <a:cs typeface="Times New Roman" charset="0"/>
              </a:rPr>
              <a:t>e</a:t>
            </a:r>
            <a:r>
              <a:rPr lang="en-GB" sz="1700">
                <a:latin typeface="Gill Sans" charset="0"/>
                <a:ea typeface="ヒラギノ角ゴ ProN W3" charset="0"/>
                <a:cs typeface="Times New Roman" charset="0"/>
              </a:rPr>
              <a:t> open questions</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        </a:t>
            </a:r>
            <a:r>
              <a:rPr lang="en-GB" sz="1700">
                <a:latin typeface="Times New Roman" charset="0"/>
                <a:ea typeface="ヒラギノ角ゴ ProN W3" charset="0"/>
                <a:cs typeface="Times New Roman" charset="0"/>
              </a:rPr>
              <a:t> </a:t>
            </a:r>
            <a:r>
              <a:rPr lang="en-GB" sz="1700">
                <a:latin typeface="Gill Sans" charset="0"/>
                <a:ea typeface="ヒラギノ角ゴ ProN W3" charset="0"/>
                <a:cs typeface="Times New Roman" charset="0"/>
              </a:rPr>
              <a:t>C</a:t>
            </a:r>
            <a:r>
              <a:rPr lang="nl-NL" sz="1700">
                <a:latin typeface="Gill Sans" charset="0"/>
                <a:ea typeface="ヒラギノ角ゴ ProN W3" charset="0"/>
                <a:cs typeface="Times New Roman" charset="0"/>
              </a:rPr>
              <a:t>ompare</a:t>
            </a:r>
            <a:r>
              <a:rPr lang="en-GB" sz="1700">
                <a:latin typeface="Gill Sans" charset="0"/>
                <a:ea typeface="ヒラギノ角ゴ ProN W3" charset="0"/>
                <a:cs typeface="Times New Roman" charset="0"/>
              </a:rPr>
              <a:t> the answers</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        </a:t>
            </a:r>
            <a:r>
              <a:rPr lang="en-GB" sz="1700">
                <a:latin typeface="Times New Roman" charset="0"/>
                <a:ea typeface="ヒラギノ角ゴ ProN W3" charset="0"/>
                <a:cs typeface="Times New Roman" charset="0"/>
              </a:rPr>
              <a:t> </a:t>
            </a:r>
            <a:r>
              <a:rPr lang="en-GB" sz="1700">
                <a:latin typeface="Gill Sans" charset="0"/>
                <a:ea typeface="ヒラギノ角ゴ ProN W3" charset="0"/>
                <a:cs typeface="Times New Roman" charset="0"/>
              </a:rPr>
              <a:t>Ask about improvements</a:t>
            </a:r>
            <a:endParaRPr lang="nl-NL" sz="1700">
              <a:latin typeface="Gill Sans" charset="0"/>
              <a:ea typeface="ヒラギノ角ゴ ProN W3" charset="0"/>
              <a:cs typeface="Times New Roman" charset="0"/>
            </a:endParaRPr>
          </a:p>
          <a:p>
            <a:pPr>
              <a:lnSpc>
                <a:spcPct val="90000"/>
              </a:lnSpc>
            </a:pPr>
            <a:r>
              <a:rPr lang="en-GB" sz="1700">
                <a:latin typeface="Gill Sans" charset="0"/>
                <a:ea typeface="ヒラギノ角ゴ ProN W3" charset="0"/>
                <a:cs typeface="Times New Roman" charset="0"/>
              </a:rPr>
              <a:t>-        </a:t>
            </a:r>
            <a:r>
              <a:rPr lang="en-GB" sz="1700">
                <a:latin typeface="Times New Roman" charset="0"/>
                <a:ea typeface="ヒラギノ角ゴ ProN W3" charset="0"/>
                <a:cs typeface="Times New Roman" charset="0"/>
              </a:rPr>
              <a:t> </a:t>
            </a:r>
            <a:r>
              <a:rPr lang="en-GB" sz="1700">
                <a:latin typeface="Gill Sans" charset="0"/>
                <a:ea typeface="ヒラギノ角ゴ ProN W3" charset="0"/>
                <a:cs typeface="Times New Roman" charset="0"/>
              </a:rPr>
              <a:t>Giv</a:t>
            </a:r>
            <a:r>
              <a:rPr lang="nl-NL" sz="1700">
                <a:latin typeface="Gill Sans" charset="0"/>
                <a:ea typeface="ヒラギノ角ゴ ProN W3" charset="0"/>
                <a:cs typeface="Times New Roman" charset="0"/>
              </a:rPr>
              <a:t>e</a:t>
            </a:r>
            <a:r>
              <a:rPr lang="en-GB" sz="1700">
                <a:latin typeface="Gill Sans" charset="0"/>
                <a:ea typeface="ヒラギノ角ゴ ProN W3" charset="0"/>
                <a:cs typeface="Times New Roman" charset="0"/>
              </a:rPr>
              <a:t> a summary of the given answers</a:t>
            </a:r>
            <a:endParaRPr lang="nl-NL" sz="1700">
              <a:latin typeface="Gill Sans" charset="0"/>
              <a:ea typeface="ヒラギノ角ゴ ProN W3" charset="0"/>
              <a:cs typeface="Times New Roman" charset="0"/>
            </a:endParaRPr>
          </a:p>
          <a:p>
            <a:pPr algn="ctr">
              <a:lnSpc>
                <a:spcPct val="90000"/>
              </a:lnSpc>
              <a:buFontTx/>
              <a:buNone/>
            </a:pPr>
            <a:endParaRPr lang="en-GB" sz="170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1818406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52a5d374-0c23-45aa-a8b4-01cf91903d53" descr="B09566D9-3D75-4C39-9A79-FD324C3012CB@home"/>
          <p:cNvPicPr>
            <a:picLocks noChangeAspect="1" noChangeArrowheads="1"/>
          </p:cNvPicPr>
          <p:nvPr/>
        </p:nvPicPr>
        <p:blipFill>
          <a:blip r:embed="rId2"/>
          <a:srcRect/>
          <a:stretch>
            <a:fillRect/>
          </a:stretch>
        </p:blipFill>
        <p:spPr bwMode="auto">
          <a:xfrm>
            <a:off x="-230188" y="0"/>
            <a:ext cx="8135938" cy="6172200"/>
          </a:xfrm>
          <a:prstGeom prst="rect">
            <a:avLst/>
          </a:prstGeom>
          <a:noFill/>
          <a:ln w="9525">
            <a:noFill/>
            <a:miter lim="800000"/>
            <a:headEnd/>
            <a:tailEnd/>
          </a:ln>
        </p:spPr>
      </p:pic>
      <p:sp>
        <p:nvSpPr>
          <p:cNvPr id="8" name="Tekstvak 7"/>
          <p:cNvSpPr txBox="1"/>
          <p:nvPr/>
        </p:nvSpPr>
        <p:spPr>
          <a:xfrm>
            <a:off x="2413000" y="1447800"/>
            <a:ext cx="2057400" cy="369332"/>
          </a:xfrm>
          <a:prstGeom prst="rect">
            <a:avLst/>
          </a:prstGeom>
          <a:noFill/>
        </p:spPr>
        <p:txBody>
          <a:bodyPr wrap="square" rtlCol="0">
            <a:spAutoFit/>
          </a:bodyPr>
          <a:lstStyle/>
          <a:p>
            <a:r>
              <a:rPr lang="nl-NL" dirty="0" err="1">
                <a:solidFill>
                  <a:srgbClr val="00A7A2"/>
                </a:solidFill>
              </a:rPr>
              <a:t>everard</a:t>
            </a:r>
            <a:r>
              <a:rPr lang="nl-NL" dirty="0">
                <a:solidFill>
                  <a:srgbClr val="00A7A2"/>
                </a:solidFill>
              </a:rPr>
              <a:t>@</a:t>
            </a:r>
            <a:r>
              <a:rPr lang="nl-NL" dirty="0" err="1">
                <a:solidFill>
                  <a:srgbClr val="00A7A2"/>
                </a:solidFill>
              </a:rPr>
              <a:t>onsnet.nu</a:t>
            </a:r>
            <a:endParaRPr lang="nl-NL" dirty="0">
              <a:solidFill>
                <a:srgbClr val="00A7A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1DA46B82-CB2F-20EB-22A6-2ED094DFE319}"/>
              </a:ext>
            </a:extLst>
          </p:cNvPr>
          <p:cNvSpPr>
            <a:spLocks noGrp="1" noChangeArrowheads="1"/>
          </p:cNvSpPr>
          <p:nvPr>
            <p:ph type="title"/>
          </p:nvPr>
        </p:nvSpPr>
        <p:spPr>
          <a:xfrm>
            <a:off x="923131" y="533400"/>
            <a:ext cx="5722937" cy="28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l"/>
            <a:r>
              <a:rPr lang="en-US" altLang="en-NL" dirty="0">
                <a:ln>
                  <a:noFill/>
                </a:ln>
                <a:solidFill>
                  <a:srgbClr val="00A7A2"/>
                </a:solidFill>
              </a:rPr>
              <a:t>Positive and negative: internal audit</a:t>
            </a:r>
            <a:r>
              <a:rPr lang="en-US" altLang="en-NL" b="1" dirty="0">
                <a:ln>
                  <a:noFill/>
                </a:ln>
                <a:solidFill>
                  <a:srgbClr val="00A7A2"/>
                </a:solidFill>
              </a:rPr>
              <a:t> </a:t>
            </a:r>
            <a:endParaRPr lang="en-GB" altLang="en-NL" b="1" dirty="0">
              <a:ln>
                <a:noFill/>
              </a:ln>
              <a:solidFill>
                <a:srgbClr val="00A7A2"/>
              </a:solidFill>
            </a:endParaRPr>
          </a:p>
        </p:txBody>
      </p:sp>
      <p:sp>
        <p:nvSpPr>
          <p:cNvPr id="9218" name="Rectangle 3">
            <a:extLst>
              <a:ext uri="{FF2B5EF4-FFF2-40B4-BE49-F238E27FC236}">
                <a16:creationId xmlns:a16="http://schemas.microsoft.com/office/drawing/2014/main" id="{75086D98-5E5D-9E7E-DE38-CD67403026AA}"/>
              </a:ext>
            </a:extLst>
          </p:cNvPr>
          <p:cNvSpPr>
            <a:spLocks noGrp="1" noChangeArrowheads="1"/>
          </p:cNvSpPr>
          <p:nvPr>
            <p:ph type="body" idx="1"/>
          </p:nvPr>
        </p:nvSpPr>
        <p:spPr>
          <a:xfrm>
            <a:off x="839788" y="2017536"/>
            <a:ext cx="5722937" cy="618596"/>
          </a:xfrm>
        </p:spPr>
        <p:txBody>
          <a:bodyPr/>
          <a:lstStyle/>
          <a:p>
            <a:pPr>
              <a:buFontTx/>
              <a:buNone/>
            </a:pPr>
            <a:r>
              <a:rPr lang="en-US" altLang="en-NL" sz="1945"/>
              <a:t>-</a:t>
            </a:r>
            <a:r>
              <a:rPr lang="en-US" altLang="en-NL" sz="1945">
                <a:latin typeface="Arial" panose="020B0604020202020204" pitchFamily="34" charset="0"/>
              </a:rPr>
              <a:t> </a:t>
            </a:r>
            <a:r>
              <a:rPr lang="en-US" altLang="en-NL" sz="1945"/>
              <a:t>Sufficient distance and objectivity?</a:t>
            </a:r>
            <a:endParaRPr lang="nl-NL" altLang="en-NL" sz="1945"/>
          </a:p>
          <a:p>
            <a:pPr>
              <a:buFontTx/>
              <a:buNone/>
            </a:pPr>
            <a:r>
              <a:rPr lang="en-US" altLang="en-NL" sz="1945"/>
              <a:t>- Enough expertise available?</a:t>
            </a:r>
            <a:endParaRPr lang="nl-NL" altLang="en-NL" sz="1945"/>
          </a:p>
          <a:p>
            <a:pPr>
              <a:buFontTx/>
              <a:buNone/>
            </a:pPr>
            <a:r>
              <a:rPr lang="en-US" altLang="en-NL" sz="1945"/>
              <a:t>+ Quite easy to organize</a:t>
            </a:r>
            <a:endParaRPr lang="nl-NL" altLang="en-NL" sz="1945"/>
          </a:p>
          <a:p>
            <a:pPr>
              <a:buFontTx/>
              <a:buNone/>
            </a:pPr>
            <a:r>
              <a:rPr lang="en-US" altLang="en-NL" sz="1945"/>
              <a:t>+ Less </a:t>
            </a:r>
            <a:r>
              <a:rPr lang="ja-JP" altLang="en-US" sz="1945">
                <a:latin typeface="Arial" panose="020B0604020202020204" pitchFamily="34" charset="0"/>
              </a:rPr>
              <a:t>“</a:t>
            </a:r>
            <a:r>
              <a:rPr lang="en-US" altLang="ja-JP" sz="1945"/>
              <a:t>threatening</a:t>
            </a:r>
            <a:r>
              <a:rPr lang="ja-JP" altLang="en-US" sz="1945">
                <a:latin typeface="Arial" panose="020B0604020202020204" pitchFamily="34" charset="0"/>
              </a:rPr>
              <a:t>”</a:t>
            </a:r>
            <a:endParaRPr lang="nl-NL" altLang="ja-JP" sz="1945"/>
          </a:p>
          <a:p>
            <a:pPr>
              <a:buFontTx/>
              <a:buNone/>
            </a:pPr>
            <a:r>
              <a:rPr lang="en-US" altLang="en-NL" sz="1945"/>
              <a:t>+ No external </a:t>
            </a:r>
            <a:r>
              <a:rPr lang="ja-JP" altLang="en-US" sz="1945">
                <a:latin typeface="Arial" panose="020B0604020202020204" pitchFamily="34" charset="0"/>
              </a:rPr>
              <a:t>‘’</a:t>
            </a:r>
            <a:r>
              <a:rPr lang="en-US" altLang="ja-JP" sz="1945"/>
              <a:t>big brother is watching me</a:t>
            </a:r>
            <a:r>
              <a:rPr lang="ja-JP" altLang="en-US" sz="1945">
                <a:latin typeface="Arial" panose="020B0604020202020204" pitchFamily="34" charset="0"/>
              </a:rPr>
              <a:t>’</a:t>
            </a:r>
            <a:endParaRPr lang="en-GB" altLang="en-NL" sz="1945"/>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E2DD9FD-FF19-7C95-62F7-D13A51356D6A}"/>
              </a:ext>
            </a:extLst>
          </p:cNvPr>
          <p:cNvSpPr>
            <a:spLocks noGrp="1" noChangeArrowheads="1"/>
          </p:cNvSpPr>
          <p:nvPr>
            <p:ph type="title"/>
          </p:nvPr>
        </p:nvSpPr>
        <p:spPr>
          <a:xfrm>
            <a:off x="1193800" y="457200"/>
            <a:ext cx="5722937" cy="28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l"/>
            <a:r>
              <a:rPr lang="nl-NL" altLang="en-NL" dirty="0" err="1">
                <a:ln>
                  <a:noFill/>
                </a:ln>
                <a:solidFill>
                  <a:srgbClr val="00A7A2"/>
                </a:solidFill>
              </a:rPr>
              <a:t>Positive</a:t>
            </a:r>
            <a:r>
              <a:rPr lang="nl-NL" altLang="en-NL" dirty="0">
                <a:ln>
                  <a:noFill/>
                </a:ln>
                <a:solidFill>
                  <a:srgbClr val="00A7A2"/>
                </a:solidFill>
              </a:rPr>
              <a:t> </a:t>
            </a:r>
            <a:r>
              <a:rPr lang="nl-NL" altLang="en-NL" dirty="0" err="1">
                <a:ln>
                  <a:noFill/>
                </a:ln>
                <a:solidFill>
                  <a:srgbClr val="00A7A2"/>
                </a:solidFill>
              </a:rPr>
              <a:t>and</a:t>
            </a:r>
            <a:r>
              <a:rPr lang="nl-NL" altLang="en-NL" dirty="0">
                <a:ln>
                  <a:noFill/>
                </a:ln>
                <a:solidFill>
                  <a:srgbClr val="00A7A2"/>
                </a:solidFill>
              </a:rPr>
              <a:t> </a:t>
            </a:r>
            <a:r>
              <a:rPr lang="nl-NL" altLang="en-NL" dirty="0" err="1">
                <a:ln>
                  <a:noFill/>
                </a:ln>
                <a:solidFill>
                  <a:srgbClr val="00A7A2"/>
                </a:solidFill>
              </a:rPr>
              <a:t>negative</a:t>
            </a:r>
            <a:r>
              <a:rPr lang="nl-NL" altLang="en-NL" dirty="0">
                <a:ln>
                  <a:noFill/>
                </a:ln>
                <a:solidFill>
                  <a:srgbClr val="00A7A2"/>
                </a:solidFill>
              </a:rPr>
              <a:t>: </a:t>
            </a:r>
            <a:r>
              <a:rPr lang="nl-NL" altLang="en-NL" dirty="0" err="1">
                <a:ln>
                  <a:noFill/>
                </a:ln>
                <a:solidFill>
                  <a:srgbClr val="00A7A2"/>
                </a:solidFill>
              </a:rPr>
              <a:t>External</a:t>
            </a:r>
            <a:r>
              <a:rPr lang="nl-NL" altLang="en-NL" dirty="0">
                <a:ln>
                  <a:noFill/>
                </a:ln>
                <a:solidFill>
                  <a:srgbClr val="00A7A2"/>
                </a:solidFill>
              </a:rPr>
              <a:t> audit</a:t>
            </a:r>
            <a:endParaRPr lang="en-GB" altLang="en-NL" dirty="0">
              <a:ln>
                <a:noFill/>
              </a:ln>
              <a:solidFill>
                <a:srgbClr val="00A7A2"/>
              </a:solidFill>
            </a:endParaRPr>
          </a:p>
        </p:txBody>
      </p:sp>
      <p:sp>
        <p:nvSpPr>
          <p:cNvPr id="10242" name="Rectangle 3">
            <a:extLst>
              <a:ext uri="{FF2B5EF4-FFF2-40B4-BE49-F238E27FC236}">
                <a16:creationId xmlns:a16="http://schemas.microsoft.com/office/drawing/2014/main" id="{FE957136-7711-0299-B11D-5D0F6F16A1DA}"/>
              </a:ext>
            </a:extLst>
          </p:cNvPr>
          <p:cNvSpPr>
            <a:spLocks noGrp="1" noChangeArrowheads="1"/>
          </p:cNvSpPr>
          <p:nvPr>
            <p:ph type="body" idx="1"/>
          </p:nvPr>
        </p:nvSpPr>
        <p:spPr>
          <a:xfrm>
            <a:off x="839788" y="2017536"/>
            <a:ext cx="5722937" cy="618596"/>
          </a:xfrm>
        </p:spPr>
        <p:txBody>
          <a:bodyPr/>
          <a:lstStyle/>
          <a:p>
            <a:pPr>
              <a:buFontTx/>
              <a:buNone/>
            </a:pPr>
            <a:r>
              <a:rPr lang="en-US" altLang="en-NL" sz="1945">
                <a:latin typeface="Symbol" pitchFamily="2" charset="2"/>
              </a:rPr>
              <a:t>+ </a:t>
            </a:r>
            <a:r>
              <a:rPr lang="en-US" altLang="en-NL" sz="1945"/>
              <a:t>Objectivity and distance</a:t>
            </a:r>
            <a:endParaRPr lang="nl-NL" altLang="en-NL" sz="1945"/>
          </a:p>
          <a:p>
            <a:pPr>
              <a:buFontTx/>
              <a:buNone/>
            </a:pPr>
            <a:r>
              <a:rPr lang="en-US" altLang="en-NL" sz="1945">
                <a:latin typeface="Symbol" pitchFamily="2" charset="2"/>
              </a:rPr>
              <a:t>+ </a:t>
            </a:r>
            <a:r>
              <a:rPr lang="en-US" altLang="en-NL" sz="1945"/>
              <a:t>Gives more input for improvement</a:t>
            </a:r>
            <a:endParaRPr lang="nl-NL" altLang="en-NL" sz="1945"/>
          </a:p>
          <a:p>
            <a:pPr>
              <a:buFontTx/>
              <a:buNone/>
            </a:pPr>
            <a:r>
              <a:rPr lang="en-US" altLang="en-NL" sz="1945">
                <a:latin typeface="Symbol" pitchFamily="2" charset="2"/>
              </a:rPr>
              <a:t>+ </a:t>
            </a:r>
            <a:r>
              <a:rPr lang="en-US" altLang="en-NL" sz="1945"/>
              <a:t>Very experienced auditors</a:t>
            </a:r>
            <a:endParaRPr lang="nl-NL" altLang="en-NL" sz="1945"/>
          </a:p>
          <a:p>
            <a:pPr>
              <a:buFontTx/>
              <a:buNone/>
            </a:pPr>
            <a:r>
              <a:rPr lang="en-US" altLang="en-NL" sz="1945">
                <a:latin typeface="Symbol" pitchFamily="2" charset="2"/>
              </a:rPr>
              <a:t>+ </a:t>
            </a:r>
            <a:r>
              <a:rPr lang="ja-JP" altLang="en-US" sz="1945"/>
              <a:t>“</a:t>
            </a:r>
            <a:r>
              <a:rPr lang="en-US" altLang="ja-JP" sz="1945"/>
              <a:t>Strange eyes</a:t>
            </a:r>
            <a:r>
              <a:rPr lang="ja-JP" altLang="en-US" sz="1945"/>
              <a:t>”</a:t>
            </a:r>
            <a:r>
              <a:rPr lang="en-US" altLang="ja-JP" sz="1945"/>
              <a:t> force you to improve</a:t>
            </a:r>
            <a:endParaRPr lang="nl-NL" altLang="ja-JP" sz="1945"/>
          </a:p>
          <a:p>
            <a:pPr>
              <a:buFontTx/>
              <a:buNone/>
            </a:pPr>
            <a:r>
              <a:rPr lang="en-US" altLang="en-NL" sz="1945">
                <a:latin typeface="Symbol" pitchFamily="2" charset="2"/>
              </a:rPr>
              <a:t>- </a:t>
            </a:r>
            <a:r>
              <a:rPr lang="en-US" altLang="en-NL" sz="1945"/>
              <a:t>More expensive</a:t>
            </a:r>
            <a:endParaRPr lang="nl-NL" altLang="en-NL" sz="1945"/>
          </a:p>
          <a:p>
            <a:pPr>
              <a:buFontTx/>
              <a:buNone/>
            </a:pPr>
            <a:r>
              <a:rPr lang="en-GB" altLang="en-NL" sz="1945"/>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61EB-7849-DF3D-C375-6FD58838F9F5}"/>
              </a:ext>
            </a:extLst>
          </p:cNvPr>
          <p:cNvSpPr>
            <a:spLocks noGrp="1"/>
          </p:cNvSpPr>
          <p:nvPr>
            <p:ph type="title"/>
          </p:nvPr>
        </p:nvSpPr>
        <p:spPr/>
        <p:txBody>
          <a:bodyPr/>
          <a:lstStyle/>
          <a:p>
            <a:r>
              <a:rPr lang="en-NL" dirty="0">
                <a:solidFill>
                  <a:srgbClr val="0FCBC2"/>
                </a:solidFill>
              </a:rPr>
              <a:t>Not without controversy</a:t>
            </a:r>
          </a:p>
        </p:txBody>
      </p:sp>
      <p:pic>
        <p:nvPicPr>
          <p:cNvPr id="1026" name="Picture 2">
            <a:extLst>
              <a:ext uri="{FF2B5EF4-FFF2-40B4-BE49-F238E27FC236}">
                <a16:creationId xmlns:a16="http://schemas.microsoft.com/office/drawing/2014/main" id="{F83F068C-1E62-207D-8D9C-1F6153541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447800"/>
            <a:ext cx="4165600" cy="2832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D20896-8D6E-6345-65B9-13F27DF8F38A}"/>
              </a:ext>
            </a:extLst>
          </p:cNvPr>
          <p:cNvSpPr txBox="1"/>
          <p:nvPr/>
        </p:nvSpPr>
        <p:spPr>
          <a:xfrm>
            <a:off x="1117600" y="4495800"/>
            <a:ext cx="5579156" cy="369332"/>
          </a:xfrm>
          <a:prstGeom prst="rect">
            <a:avLst/>
          </a:prstGeom>
          <a:noFill/>
        </p:spPr>
        <p:txBody>
          <a:bodyPr wrap="none" rtlCol="0">
            <a:spAutoFit/>
          </a:bodyPr>
          <a:lstStyle/>
          <a:p>
            <a:r>
              <a:rPr lang="en-NL" dirty="0"/>
              <a:t>Introduced by the Parents Music Resource Centre (PMRC)</a:t>
            </a:r>
          </a:p>
        </p:txBody>
      </p:sp>
    </p:spTree>
    <p:extLst>
      <p:ext uri="{BB962C8B-B14F-4D97-AF65-F5344CB8AC3E}">
        <p14:creationId xmlns:p14="http://schemas.microsoft.com/office/powerpoint/2010/main" val="4086567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486</TotalTime>
  <Words>2112</Words>
  <Application>Microsoft Macintosh PowerPoint</Application>
  <PresentationFormat>Custom</PresentationFormat>
  <Paragraphs>355</Paragraphs>
  <Slides>63</Slides>
  <Notes>16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76" baseType="lpstr">
      <vt:lpstr>Arial</vt:lpstr>
      <vt:lpstr>Calibri</vt:lpstr>
      <vt:lpstr>Georgia</vt:lpstr>
      <vt:lpstr>Gill Sans</vt:lpstr>
      <vt:lpstr>Inter</vt:lpstr>
      <vt:lpstr>Lucida Sans Unicode</vt:lpstr>
      <vt:lpstr>Symbol</vt:lpstr>
      <vt:lpstr>Times New Roman</vt:lpstr>
      <vt:lpstr>Verdana</vt:lpstr>
      <vt:lpstr>Wingdings</vt:lpstr>
      <vt:lpstr>Office Theme</vt:lpstr>
      <vt:lpstr>Office-thema</vt:lpstr>
      <vt:lpstr>Document</vt:lpstr>
      <vt:lpstr>PowerPoint Presentation</vt:lpstr>
      <vt:lpstr>What is an audit?</vt:lpstr>
      <vt:lpstr>De staalmeesters</vt:lpstr>
      <vt:lpstr>PowerPoint Presentation</vt:lpstr>
      <vt:lpstr>Agenda</vt:lpstr>
      <vt:lpstr>What is an audit?</vt:lpstr>
      <vt:lpstr>Positive and negative: internal audit </vt:lpstr>
      <vt:lpstr>Positive and negative: External audit</vt:lpstr>
      <vt:lpstr>Not without controversy</vt:lpstr>
      <vt:lpstr>Not without controversy</vt:lpstr>
      <vt:lpstr>Zappa: “Censorship”</vt:lpstr>
      <vt:lpstr>Principles of auditing</vt:lpstr>
      <vt:lpstr>Audit  activities</vt:lpstr>
      <vt:lpstr>PowerPoint Presentation</vt:lpstr>
      <vt:lpstr>Tips for a successful audit</vt:lpstr>
      <vt:lpstr>Tips for a successful audit</vt:lpstr>
      <vt:lpstr>Tips for a successful audit</vt:lpstr>
      <vt:lpstr>How can I find an answer to the standard?</vt:lpstr>
      <vt:lpstr>PowerPoint Presentation</vt:lpstr>
      <vt:lpstr>1. Document review Desk research</vt:lpstr>
      <vt:lpstr>Preparation</vt:lpstr>
      <vt:lpstr>2. Interviews</vt:lpstr>
      <vt:lpstr>PowerPoint Presentation</vt:lpstr>
      <vt:lpstr>From broad to narrow</vt:lpstr>
      <vt:lpstr>Clear the MIST</vt:lpstr>
      <vt:lpstr>Competences of an auditor?</vt:lpstr>
      <vt:lpstr>Auditor competences</vt:lpstr>
      <vt:lpstr>(Do’s and) Don'ts (1)</vt:lpstr>
      <vt:lpstr>Do’s (and Don'ts)</vt:lpstr>
      <vt:lpstr>Do’s (and Don'ts)</vt:lpstr>
      <vt:lpstr>Atmosphere during interviews (1)</vt:lpstr>
      <vt:lpstr>Atmosphere during interviews (2)</vt:lpstr>
      <vt:lpstr>3. Observation</vt:lpstr>
      <vt:lpstr>PowerPoint Presentation</vt:lpstr>
      <vt:lpstr>4. Tracer</vt:lpstr>
      <vt:lpstr>5. Report writing</vt:lpstr>
      <vt:lpstr>PowerPoint Presentation</vt:lpstr>
      <vt:lpstr>PowerPoint Presentation</vt:lpstr>
      <vt:lpstr>PowerPoint Presentation</vt:lpstr>
      <vt:lpstr>PowerPoint Presentation</vt:lpstr>
      <vt:lpstr>6. Tips to respond to an internal audit</vt:lpstr>
      <vt:lpstr>Tips to respond to an internal audit</vt:lpstr>
      <vt:lpstr>Part 2</vt:lpstr>
      <vt:lpstr>PowerPoint Presentation</vt:lpstr>
      <vt:lpstr>Creating the Opportunity for Excellence in Patient Care </vt:lpstr>
      <vt:lpstr>Objectives</vt:lpstr>
      <vt:lpstr>The hypothesis is: If we look at health care as a series of systems and subsystems, and identify the “defects” within the system(s), errors causing patients harm will be reduced</vt:lpstr>
      <vt:lpstr>Method of identifying “broken” systems is through the use of tracers: the problem often occurs at the interfaces.</vt:lpstr>
      <vt:lpstr>Systems  </vt:lpstr>
      <vt:lpstr>What is a Tracer?</vt:lpstr>
      <vt:lpstr>An individual patient tracer follows the experiences of a patient throughout the health care system.  An individual-based system tracer examines high-risk processes (medication management, infection control, data) across the organization</vt:lpstr>
      <vt:lpstr>Using Tracer Methodology in the Survey Process  </vt:lpstr>
      <vt:lpstr>PowerPoint Presentation</vt:lpstr>
      <vt:lpstr>Changes include:</vt:lpstr>
      <vt:lpstr>Changes continued:</vt:lpstr>
      <vt:lpstr>Bottom-line Focus</vt:lpstr>
      <vt:lpstr>Tracer planning</vt:lpstr>
      <vt:lpstr>PowerPoint Presentation</vt:lpstr>
      <vt:lpstr>Who would you like to meet?</vt:lpstr>
      <vt:lpstr>Internal Tracer team</vt:lpstr>
      <vt:lpstr>Planning as  a team</vt:lpstr>
      <vt:lpstr>2 hour visit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Everard</cp:lastModifiedBy>
  <cp:revision>55</cp:revision>
  <dcterms:modified xsi:type="dcterms:W3CDTF">2024-02-02T11:21:31Z</dcterms:modified>
</cp:coreProperties>
</file>