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82"/>
  </p:notesMasterIdLst>
  <p:handoutMasterIdLst>
    <p:handoutMasterId r:id="rId83"/>
  </p:handoutMasterIdLst>
  <p:sldIdLst>
    <p:sldId id="256" r:id="rId3"/>
    <p:sldId id="441" r:id="rId4"/>
    <p:sldId id="401" r:id="rId5"/>
    <p:sldId id="444" r:id="rId6"/>
    <p:sldId id="402" r:id="rId7"/>
    <p:sldId id="417" r:id="rId8"/>
    <p:sldId id="358" r:id="rId9"/>
    <p:sldId id="411" r:id="rId10"/>
    <p:sldId id="442" r:id="rId11"/>
    <p:sldId id="408" r:id="rId12"/>
    <p:sldId id="433" r:id="rId13"/>
    <p:sldId id="407" r:id="rId14"/>
    <p:sldId id="257" r:id="rId15"/>
    <p:sldId id="403" r:id="rId16"/>
    <p:sldId id="409" r:id="rId17"/>
    <p:sldId id="1171" r:id="rId18"/>
    <p:sldId id="412" r:id="rId19"/>
    <p:sldId id="413" r:id="rId20"/>
    <p:sldId id="404" r:id="rId21"/>
    <p:sldId id="415" r:id="rId22"/>
    <p:sldId id="439" r:id="rId23"/>
    <p:sldId id="266" r:id="rId24"/>
    <p:sldId id="267" r:id="rId25"/>
    <p:sldId id="419" r:id="rId26"/>
    <p:sldId id="420" r:id="rId27"/>
    <p:sldId id="1173" r:id="rId28"/>
    <p:sldId id="421" r:id="rId29"/>
    <p:sldId id="440" r:id="rId30"/>
    <p:sldId id="431" r:id="rId31"/>
    <p:sldId id="1172" r:id="rId32"/>
    <p:sldId id="1183" r:id="rId33"/>
    <p:sldId id="347" r:id="rId34"/>
    <p:sldId id="434" r:id="rId35"/>
    <p:sldId id="435" r:id="rId36"/>
    <p:sldId id="436" r:id="rId37"/>
    <p:sldId id="437" r:id="rId38"/>
    <p:sldId id="410" r:id="rId39"/>
    <p:sldId id="374" r:id="rId40"/>
    <p:sldId id="1177" r:id="rId41"/>
    <p:sldId id="1174" r:id="rId42"/>
    <p:sldId id="396" r:id="rId43"/>
    <p:sldId id="1175" r:id="rId44"/>
    <p:sldId id="1176" r:id="rId45"/>
    <p:sldId id="406" r:id="rId46"/>
    <p:sldId id="400" r:id="rId47"/>
    <p:sldId id="1187" r:id="rId48"/>
    <p:sldId id="1188" r:id="rId49"/>
    <p:sldId id="438" r:id="rId50"/>
    <p:sldId id="423" r:id="rId51"/>
    <p:sldId id="424" r:id="rId52"/>
    <p:sldId id="426" r:id="rId53"/>
    <p:sldId id="427" r:id="rId54"/>
    <p:sldId id="428" r:id="rId55"/>
    <p:sldId id="344" r:id="rId56"/>
    <p:sldId id="383" r:id="rId57"/>
    <p:sldId id="384" r:id="rId58"/>
    <p:sldId id="372" r:id="rId59"/>
    <p:sldId id="418" r:id="rId60"/>
    <p:sldId id="320" r:id="rId61"/>
    <p:sldId id="321" r:id="rId62"/>
    <p:sldId id="322" r:id="rId63"/>
    <p:sldId id="446" r:id="rId64"/>
    <p:sldId id="268" r:id="rId65"/>
    <p:sldId id="270" r:id="rId66"/>
    <p:sldId id="271" r:id="rId67"/>
    <p:sldId id="269" r:id="rId68"/>
    <p:sldId id="366" r:id="rId69"/>
    <p:sldId id="443" r:id="rId70"/>
    <p:sldId id="368" r:id="rId71"/>
    <p:sldId id="337" r:id="rId72"/>
    <p:sldId id="1184" r:id="rId73"/>
    <p:sldId id="1185" r:id="rId74"/>
    <p:sldId id="1186" r:id="rId75"/>
    <p:sldId id="364" r:id="rId76"/>
    <p:sldId id="367" r:id="rId77"/>
    <p:sldId id="429" r:id="rId78"/>
    <p:sldId id="430" r:id="rId79"/>
    <p:sldId id="302" r:id="rId80"/>
    <p:sldId id="1182" r:id="rId81"/>
  </p:sldIdLst>
  <p:sldSz cx="7569200" cy="5334000"/>
  <p:notesSz cx="7569200" cy="533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FCBC2"/>
    <a:srgbClr val="00A7A2"/>
    <a:srgbClr val="00808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56" d="100"/>
          <a:sy n="156" d="100"/>
        </p:scale>
        <p:origin x="1680" y="176"/>
      </p:cViewPr>
      <p:guideLst>
        <p:guide orient="horz" pos="2880"/>
        <p:guide pos="216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279775" cy="2667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4287838" y="0"/>
            <a:ext cx="3279775" cy="266700"/>
          </a:xfrm>
          <a:prstGeom prst="rect">
            <a:avLst/>
          </a:prstGeom>
        </p:spPr>
        <p:txBody>
          <a:bodyPr vert="horz" lIns="91440" tIns="45720" rIns="91440" bIns="45720" rtlCol="0"/>
          <a:lstStyle>
            <a:lvl1pPr algn="r">
              <a:defRPr sz="1200"/>
            </a:lvl1pPr>
          </a:lstStyle>
          <a:p>
            <a:fld id="{AFC55BD7-589C-4CE5-8B67-706AD4B9F329}" type="datetimeFigureOut">
              <a:rPr lang="nl-NL" smtClean="0"/>
              <a:pPr/>
              <a:t>02-02-2024</a:t>
            </a:fld>
            <a:endParaRPr lang="nl-NL"/>
          </a:p>
        </p:txBody>
      </p:sp>
      <p:sp>
        <p:nvSpPr>
          <p:cNvPr id="4" name="Tijdelijke aanduiding voor voettekst 3"/>
          <p:cNvSpPr>
            <a:spLocks noGrp="1"/>
          </p:cNvSpPr>
          <p:nvPr>
            <p:ph type="ftr" sz="quarter" idx="2"/>
          </p:nvPr>
        </p:nvSpPr>
        <p:spPr>
          <a:xfrm>
            <a:off x="0" y="5065713"/>
            <a:ext cx="3279775" cy="2667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287838" y="5065713"/>
            <a:ext cx="3279775" cy="266700"/>
          </a:xfrm>
          <a:prstGeom prst="rect">
            <a:avLst/>
          </a:prstGeom>
        </p:spPr>
        <p:txBody>
          <a:bodyPr vert="horz" lIns="91440" tIns="45720" rIns="91440" bIns="45720" rtlCol="0" anchor="b"/>
          <a:lstStyle>
            <a:lvl1pPr algn="r">
              <a:defRPr sz="1200"/>
            </a:lvl1pPr>
          </a:lstStyle>
          <a:p>
            <a:fld id="{19B8765C-F6DE-45B0-829F-BC16D026737F}" type="slidenum">
              <a:rPr lang="nl-NL" smtClean="0"/>
              <a:pPr/>
              <a:t>‹#›</a:t>
            </a:fld>
            <a:endParaRPr lang="nl-NL"/>
          </a:p>
        </p:txBody>
      </p:sp>
    </p:spTree>
    <p:extLst>
      <p:ext uri="{BB962C8B-B14F-4D97-AF65-F5344CB8AC3E}">
        <p14:creationId xmlns:p14="http://schemas.microsoft.com/office/powerpoint/2010/main" val="2354537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279775" cy="2667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287838" y="0"/>
            <a:ext cx="3279775" cy="266700"/>
          </a:xfrm>
          <a:prstGeom prst="rect">
            <a:avLst/>
          </a:prstGeom>
        </p:spPr>
        <p:txBody>
          <a:bodyPr vert="horz" lIns="91440" tIns="45720" rIns="91440" bIns="45720" rtlCol="0"/>
          <a:lstStyle>
            <a:lvl1pPr algn="r">
              <a:defRPr sz="1200"/>
            </a:lvl1pPr>
          </a:lstStyle>
          <a:p>
            <a:fld id="{B79FBB1B-CC99-884D-97C4-25BC286A377C}" type="datetimeFigureOut">
              <a:rPr lang="nl-NL" smtClean="0"/>
              <a:t>02-02-2024</a:t>
            </a:fld>
            <a:endParaRPr lang="nl-NL"/>
          </a:p>
        </p:txBody>
      </p:sp>
      <p:sp>
        <p:nvSpPr>
          <p:cNvPr id="4" name="Tijdelijke aanduiding voor dia-afbeelding 3"/>
          <p:cNvSpPr>
            <a:spLocks noGrp="1" noRot="1" noChangeAspect="1"/>
          </p:cNvSpPr>
          <p:nvPr>
            <p:ph type="sldImg" idx="2"/>
          </p:nvPr>
        </p:nvSpPr>
        <p:spPr>
          <a:xfrm>
            <a:off x="2365375" y="400050"/>
            <a:ext cx="2838450" cy="20002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57238" y="2533650"/>
            <a:ext cx="6054725" cy="24003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5065713"/>
            <a:ext cx="3279775" cy="2667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287838" y="5065713"/>
            <a:ext cx="3279775" cy="266700"/>
          </a:xfrm>
          <a:prstGeom prst="rect">
            <a:avLst/>
          </a:prstGeom>
        </p:spPr>
        <p:txBody>
          <a:bodyPr vert="horz" lIns="91440" tIns="45720" rIns="91440" bIns="45720" rtlCol="0" anchor="b"/>
          <a:lstStyle>
            <a:lvl1pPr algn="r">
              <a:defRPr sz="1200"/>
            </a:lvl1pPr>
          </a:lstStyle>
          <a:p>
            <a:fld id="{67D9671F-84E0-304E-971D-44ECC3883A79}" type="slidenum">
              <a:rPr lang="nl-NL" smtClean="0"/>
              <a:t>‹#›</a:t>
            </a:fld>
            <a:endParaRPr lang="nl-NL"/>
          </a:p>
        </p:txBody>
      </p:sp>
    </p:spTree>
    <p:extLst>
      <p:ext uri="{BB962C8B-B14F-4D97-AF65-F5344CB8AC3E}">
        <p14:creationId xmlns:p14="http://schemas.microsoft.com/office/powerpoint/2010/main" val="20061038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F4AB819D-850F-A62B-FF8B-EDCF710E6DDD}"/>
              </a:ext>
            </a:extLst>
          </p:cNvPr>
          <p:cNvSpPr>
            <a:spLocks noGrp="1" noRot="1" noChangeAspect="1" noChangeArrowheads="1" noTextEdit="1"/>
          </p:cNvSpPr>
          <p:nvPr>
            <p:ph type="sldImg"/>
          </p:nvPr>
        </p:nvSpPr>
        <p:spPr>
          <a:ln>
            <a:solidFill>
              <a:srgbClr val="000000"/>
            </a:solidFill>
            <a:miter lim="800000"/>
            <a:headEnd/>
            <a:tailEnd/>
          </a:ln>
        </p:spPr>
      </p:sp>
      <p:sp>
        <p:nvSpPr>
          <p:cNvPr id="108546" name="Rectangle 3">
            <a:extLst>
              <a:ext uri="{FF2B5EF4-FFF2-40B4-BE49-F238E27FC236}">
                <a16:creationId xmlns:a16="http://schemas.microsoft.com/office/drawing/2014/main" id="{9F48D321-E075-2DE5-EF62-A8B214FDBF60}"/>
              </a:ext>
            </a:extLst>
          </p:cNvPr>
          <p:cNvSpPr>
            <a:spLocks noGrp="1" noChangeArrowheads="1"/>
          </p:cNvSpPr>
          <p:nvPr>
            <p:ph type="body" idx="1"/>
          </p:nvPr>
        </p:nvSpPr>
        <p:spPr>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 typeface="Times New Roman" charset="0"/>
              <a:buNone/>
              <a:defRPr/>
            </a:pPr>
            <a:endParaRPr lang="nl-NL"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object 3"/>
          <p:cNvSpPr/>
          <p:nvPr userDrawn="1"/>
        </p:nvSpPr>
        <p:spPr>
          <a:xfrm>
            <a:off x="355600" y="228600"/>
            <a:ext cx="1104544" cy="515251"/>
          </a:xfrm>
          <a:prstGeom prst="rect">
            <a:avLst/>
          </a:prstGeom>
          <a:blipFill>
            <a:blip r:embed="rId2" cstate="print"/>
            <a:stretch>
              <a:fillRect/>
            </a:stretch>
          </a:blipFill>
        </p:spPr>
        <p:txBody>
          <a:bodyPr wrap="square" lIns="0" tIns="0" rIns="0" bIns="0" rtlCol="0">
            <a:noAutofit/>
          </a:bodyPr>
          <a:lstStyle/>
          <a:p>
            <a:r>
              <a:rPr lang="nl-NL" dirty="0"/>
              <a:t>   </a:t>
            </a:r>
            <a:endParaRPr/>
          </a:p>
        </p:txBody>
      </p:sp>
      <p:sp>
        <p:nvSpPr>
          <p:cNvPr id="3" name="object 4"/>
          <p:cNvSpPr/>
          <p:nvPr userDrawn="1"/>
        </p:nvSpPr>
        <p:spPr>
          <a:xfrm>
            <a:off x="355600" y="228600"/>
            <a:ext cx="1104544" cy="515251"/>
          </a:xfrm>
          <a:custGeom>
            <a:avLst/>
            <a:gdLst/>
            <a:ahLst/>
            <a:cxnLst/>
            <a:rect l="l" t="t" r="r" b="b"/>
            <a:pathLst>
              <a:path w="1104544" h="515251">
                <a:moveTo>
                  <a:pt x="348221" y="0"/>
                </a:moveTo>
                <a:lnTo>
                  <a:pt x="512089" y="4724"/>
                </a:lnTo>
                <a:lnTo>
                  <a:pt x="430161" y="67754"/>
                </a:lnTo>
                <a:lnTo>
                  <a:pt x="623963" y="92964"/>
                </a:lnTo>
                <a:lnTo>
                  <a:pt x="726389" y="12611"/>
                </a:lnTo>
                <a:lnTo>
                  <a:pt x="1104544" y="23634"/>
                </a:lnTo>
                <a:lnTo>
                  <a:pt x="800442" y="222173"/>
                </a:lnTo>
                <a:lnTo>
                  <a:pt x="647598" y="193814"/>
                </a:lnTo>
                <a:lnTo>
                  <a:pt x="438035" y="334048"/>
                </a:lnTo>
                <a:lnTo>
                  <a:pt x="557784" y="379742"/>
                </a:lnTo>
                <a:lnTo>
                  <a:pt x="348221" y="515251"/>
                </a:lnTo>
                <a:lnTo>
                  <a:pt x="190652" y="412826"/>
                </a:lnTo>
                <a:lnTo>
                  <a:pt x="264706" y="357682"/>
                </a:lnTo>
                <a:lnTo>
                  <a:pt x="141808" y="291503"/>
                </a:lnTo>
                <a:lnTo>
                  <a:pt x="83502" y="341922"/>
                </a:lnTo>
                <a:lnTo>
                  <a:pt x="0" y="289928"/>
                </a:lnTo>
                <a:lnTo>
                  <a:pt x="110286" y="196964"/>
                </a:lnTo>
                <a:lnTo>
                  <a:pt x="159143" y="220599"/>
                </a:lnTo>
                <a:lnTo>
                  <a:pt x="271018" y="126060"/>
                </a:lnTo>
                <a:lnTo>
                  <a:pt x="220586" y="105575"/>
                </a:lnTo>
                <a:lnTo>
                  <a:pt x="348221" y="0"/>
                </a:lnTo>
                <a:close/>
              </a:path>
            </a:pathLst>
          </a:custGeom>
          <a:ln w="10668">
            <a:solidFill>
              <a:srgbClr val="00B3A9"/>
            </a:solidFill>
          </a:ln>
        </p:spPr>
        <p:txBody>
          <a:bodyPr wrap="square" lIns="0" tIns="0" rIns="0" bIns="0" rtlCol="0">
            <a:noAutofit/>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F636E1E-5DA8-44B4-845C-52514CD2158D}" type="datetimeFigureOut">
              <a:rPr lang="nl-NL" smtClean="0"/>
              <a:pPr/>
              <a:t>02-02-2024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F636E1E-5DA8-44B4-845C-52514CD2158D}" type="datetimeFigureOut">
              <a:rPr lang="nl-NL" smtClean="0"/>
              <a:pPr/>
              <a:t>02-02-2024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78461" y="212373"/>
            <a:ext cx="2490215" cy="903817"/>
          </a:xfrm>
        </p:spPr>
        <p:txBody>
          <a:bodyPr anchor="b"/>
          <a:lstStyle>
            <a:lvl1pPr algn="l">
              <a:defRPr sz="1600" b="1"/>
            </a:lvl1pPr>
          </a:lstStyle>
          <a:p>
            <a:r>
              <a:rPr lang="nl-NL"/>
              <a:t>Klik om de stijl te bewerken</a:t>
            </a:r>
          </a:p>
        </p:txBody>
      </p:sp>
      <p:sp>
        <p:nvSpPr>
          <p:cNvPr id="3" name="Tijdelijke aanduiding voor inhoud 2"/>
          <p:cNvSpPr>
            <a:spLocks noGrp="1"/>
          </p:cNvSpPr>
          <p:nvPr>
            <p:ph idx="1"/>
          </p:nvPr>
        </p:nvSpPr>
        <p:spPr>
          <a:xfrm>
            <a:off x="2959348" y="212374"/>
            <a:ext cx="4231393" cy="4552421"/>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378461" y="1116190"/>
            <a:ext cx="2490215" cy="3648605"/>
          </a:xfrm>
        </p:spPr>
        <p:txBody>
          <a:bodyPr/>
          <a:lstStyle>
            <a:lvl1pPr marL="0" indent="0">
              <a:buNone/>
              <a:defRPr sz="1100"/>
            </a:lvl1pPr>
            <a:lvl2pPr marL="368600" indent="0">
              <a:buNone/>
              <a:defRPr sz="1000"/>
            </a:lvl2pPr>
            <a:lvl3pPr marL="737202" indent="0">
              <a:buNone/>
              <a:defRPr sz="800"/>
            </a:lvl3pPr>
            <a:lvl4pPr marL="1105803" indent="0">
              <a:buNone/>
              <a:defRPr sz="700"/>
            </a:lvl4pPr>
            <a:lvl5pPr marL="1474403" indent="0">
              <a:buNone/>
              <a:defRPr sz="700"/>
            </a:lvl5pPr>
            <a:lvl6pPr marL="1843004" indent="0">
              <a:buNone/>
              <a:defRPr sz="700"/>
            </a:lvl6pPr>
            <a:lvl7pPr marL="2211604" indent="0">
              <a:buNone/>
              <a:defRPr sz="700"/>
            </a:lvl7pPr>
            <a:lvl8pPr marL="2580206" indent="0">
              <a:buNone/>
              <a:defRPr sz="700"/>
            </a:lvl8pPr>
            <a:lvl9pPr marL="2948806" indent="0">
              <a:buNone/>
              <a:defRPr sz="7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F636E1E-5DA8-44B4-845C-52514CD2158D}" type="datetimeFigureOut">
              <a:rPr lang="nl-NL" smtClean="0"/>
              <a:pPr/>
              <a:t>02-02-2024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483616" y="3733800"/>
            <a:ext cx="4541520" cy="440796"/>
          </a:xfrm>
        </p:spPr>
        <p:txBody>
          <a:bodyPr anchor="b"/>
          <a:lstStyle>
            <a:lvl1pPr algn="l">
              <a:defRPr sz="1600" b="1"/>
            </a:lvl1pPr>
          </a:lstStyle>
          <a:p>
            <a:r>
              <a:rPr lang="nl-NL"/>
              <a:t>Klik om de stijl te bewerken</a:t>
            </a:r>
          </a:p>
        </p:txBody>
      </p:sp>
      <p:sp>
        <p:nvSpPr>
          <p:cNvPr id="3" name="Tijdelijke aanduiding voor afbeelding 2"/>
          <p:cNvSpPr>
            <a:spLocks noGrp="1"/>
          </p:cNvSpPr>
          <p:nvPr>
            <p:ph type="pic" idx="1"/>
          </p:nvPr>
        </p:nvSpPr>
        <p:spPr>
          <a:xfrm>
            <a:off x="1483616" y="476603"/>
            <a:ext cx="4541520" cy="3200400"/>
          </a:xfrm>
        </p:spPr>
        <p:txBody>
          <a:bodyPr/>
          <a:lstStyle>
            <a:lvl1pPr marL="0" indent="0">
              <a:buNone/>
              <a:defRPr sz="2600"/>
            </a:lvl1pPr>
            <a:lvl2pPr marL="368600" indent="0">
              <a:buNone/>
              <a:defRPr sz="2300"/>
            </a:lvl2pPr>
            <a:lvl3pPr marL="737202" indent="0">
              <a:buNone/>
              <a:defRPr sz="1900"/>
            </a:lvl3pPr>
            <a:lvl4pPr marL="1105803" indent="0">
              <a:buNone/>
              <a:defRPr sz="1600"/>
            </a:lvl4pPr>
            <a:lvl5pPr marL="1474403" indent="0">
              <a:buNone/>
              <a:defRPr sz="1600"/>
            </a:lvl5pPr>
            <a:lvl6pPr marL="1843004" indent="0">
              <a:buNone/>
              <a:defRPr sz="1600"/>
            </a:lvl6pPr>
            <a:lvl7pPr marL="2211604" indent="0">
              <a:buNone/>
              <a:defRPr sz="1600"/>
            </a:lvl7pPr>
            <a:lvl8pPr marL="2580206" indent="0">
              <a:buNone/>
              <a:defRPr sz="1600"/>
            </a:lvl8pPr>
            <a:lvl9pPr marL="2948806" indent="0">
              <a:buNone/>
              <a:defRPr sz="1600"/>
            </a:lvl9pPr>
          </a:lstStyle>
          <a:p>
            <a:endParaRPr lang="nl-NL"/>
          </a:p>
        </p:txBody>
      </p:sp>
      <p:sp>
        <p:nvSpPr>
          <p:cNvPr id="4" name="Tijdelijke aanduiding voor tekst 3"/>
          <p:cNvSpPr>
            <a:spLocks noGrp="1"/>
          </p:cNvSpPr>
          <p:nvPr>
            <p:ph type="body" sz="half" idx="2"/>
          </p:nvPr>
        </p:nvSpPr>
        <p:spPr>
          <a:xfrm>
            <a:off x="1483616" y="4174596"/>
            <a:ext cx="4541520" cy="626004"/>
          </a:xfrm>
        </p:spPr>
        <p:txBody>
          <a:bodyPr/>
          <a:lstStyle>
            <a:lvl1pPr marL="0" indent="0">
              <a:buNone/>
              <a:defRPr sz="1100"/>
            </a:lvl1pPr>
            <a:lvl2pPr marL="368600" indent="0">
              <a:buNone/>
              <a:defRPr sz="1000"/>
            </a:lvl2pPr>
            <a:lvl3pPr marL="737202" indent="0">
              <a:buNone/>
              <a:defRPr sz="800"/>
            </a:lvl3pPr>
            <a:lvl4pPr marL="1105803" indent="0">
              <a:buNone/>
              <a:defRPr sz="700"/>
            </a:lvl4pPr>
            <a:lvl5pPr marL="1474403" indent="0">
              <a:buNone/>
              <a:defRPr sz="700"/>
            </a:lvl5pPr>
            <a:lvl6pPr marL="1843004" indent="0">
              <a:buNone/>
              <a:defRPr sz="700"/>
            </a:lvl6pPr>
            <a:lvl7pPr marL="2211604" indent="0">
              <a:buNone/>
              <a:defRPr sz="700"/>
            </a:lvl7pPr>
            <a:lvl8pPr marL="2580206" indent="0">
              <a:buNone/>
              <a:defRPr sz="700"/>
            </a:lvl8pPr>
            <a:lvl9pPr marL="2948806" indent="0">
              <a:buNone/>
              <a:defRPr sz="7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F636E1E-5DA8-44B4-845C-52514CD2158D}" type="datetimeFigureOut">
              <a:rPr lang="nl-NL" smtClean="0"/>
              <a:pPr/>
              <a:t>02-02-2024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F636E1E-5DA8-44B4-845C-52514CD2158D}" type="datetimeFigureOut">
              <a:rPr lang="nl-NL" smtClean="0"/>
              <a:pPr/>
              <a:t>02-02-2024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5487670" y="213609"/>
            <a:ext cx="1703070" cy="4551186"/>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378461" y="213609"/>
            <a:ext cx="4983057" cy="4551186"/>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F636E1E-5DA8-44B4-845C-52514CD2158D}" type="datetimeFigureOut">
              <a:rPr lang="nl-NL" smtClean="0"/>
              <a:pPr/>
              <a:t>02-02-2024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378460" y="213607"/>
            <a:ext cx="6812280" cy="889000"/>
          </a:xfrm>
          <a:prstGeom prst="rect">
            <a:avLst/>
          </a:prstGeom>
        </p:spPr>
        <p:txBody>
          <a:bodyPr lIns="73728" tIns="36864" rIns="73728" bIns="36864"/>
          <a:lstStyle/>
          <a:p>
            <a:r>
              <a:rPr lang="nl-NL"/>
              <a:t>Klik om de stijl te bewerken</a:t>
            </a:r>
          </a:p>
        </p:txBody>
      </p:sp>
      <p:sp>
        <p:nvSpPr>
          <p:cNvPr id="3" name="Tijdelijke aanduiding voor inhoud 2"/>
          <p:cNvSpPr>
            <a:spLocks noGrp="1"/>
          </p:cNvSpPr>
          <p:nvPr>
            <p:ph idx="1"/>
          </p:nvPr>
        </p:nvSpPr>
        <p:spPr>
          <a:xfrm>
            <a:off x="378460" y="1244601"/>
            <a:ext cx="6812280" cy="3520193"/>
          </a:xfrm>
          <a:prstGeom prst="rect">
            <a:avLst/>
          </a:prstGeom>
        </p:spPr>
        <p:txBody>
          <a:bodyPr lIns="73728" tIns="36864" rIns="73728" bIns="36864"/>
          <a:lstStyle/>
          <a:p>
            <a:pPr lvl="0"/>
            <a:r>
              <a:rPr lang="nl-NL" dirty="0"/>
              <a:t>Klik om de modelstijlen te bewerken</a:t>
            </a:r>
          </a:p>
          <a:p>
            <a:pPr lvl="1"/>
            <a:r>
              <a:rPr lang="nl-NL" dirty="0"/>
              <a:t>Tweede niveau</a:t>
            </a:r>
          </a:p>
          <a:p>
            <a:pPr lvl="2"/>
            <a:r>
              <a:rPr lang="nl-NL" dirty="0"/>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378460" y="4943828"/>
            <a:ext cx="1766147" cy="283986"/>
          </a:xfrm>
          <a:prstGeom prst="rect">
            <a:avLst/>
          </a:prstGeom>
        </p:spPr>
        <p:txBody>
          <a:bodyPr lIns="73728" tIns="36864" rIns="73728" bIns="36864"/>
          <a:lstStyle/>
          <a:p>
            <a:fld id="{6F636E1E-5DA8-44B4-845C-52514CD2158D}" type="datetimeFigureOut">
              <a:rPr lang="nl-NL" smtClean="0"/>
              <a:pPr/>
              <a:t>02-02-2024</a:t>
            </a:fld>
            <a:endParaRPr lang="nl-NL"/>
          </a:p>
        </p:txBody>
      </p:sp>
      <p:sp>
        <p:nvSpPr>
          <p:cNvPr id="5" name="Tijdelijke aanduiding voor voettekst 4"/>
          <p:cNvSpPr>
            <a:spLocks noGrp="1"/>
          </p:cNvSpPr>
          <p:nvPr>
            <p:ph type="ftr" sz="quarter" idx="11"/>
          </p:nvPr>
        </p:nvSpPr>
        <p:spPr>
          <a:xfrm>
            <a:off x="2586144" y="4943828"/>
            <a:ext cx="2396913" cy="283986"/>
          </a:xfrm>
          <a:prstGeom prst="rect">
            <a:avLst/>
          </a:prstGeom>
        </p:spPr>
        <p:txBody>
          <a:bodyPr lIns="73728" tIns="36864" rIns="73728" bIns="36864"/>
          <a:lstStyle/>
          <a:p>
            <a:endParaRPr lang="nl-NL"/>
          </a:p>
        </p:txBody>
      </p:sp>
      <p:sp>
        <p:nvSpPr>
          <p:cNvPr id="6" name="Tijdelijke aanduiding voor dianummer 5"/>
          <p:cNvSpPr>
            <a:spLocks noGrp="1"/>
          </p:cNvSpPr>
          <p:nvPr>
            <p:ph type="sldNum" sz="quarter" idx="12"/>
          </p:nvPr>
        </p:nvSpPr>
        <p:spPr>
          <a:xfrm>
            <a:off x="5424593" y="4943828"/>
            <a:ext cx="1766147" cy="283986"/>
          </a:xfrm>
          <a:prstGeom prst="rect">
            <a:avLst/>
          </a:prstGeom>
        </p:spPr>
        <p:txBody>
          <a:bodyPr lIns="73728" tIns="36864" rIns="73728" bIns="36864"/>
          <a:lstStyle/>
          <a:p>
            <a:fld id="{D05E2A8F-01C1-4256-80B6-FDC4C5BFAE0C}" type="slidenum">
              <a:rPr lang="nl-NL" smtClean="0"/>
              <a:pPr/>
              <a:t>‹#›</a:t>
            </a:fld>
            <a:endParaRPr lang="nl-NL"/>
          </a:p>
        </p:txBody>
      </p:sp>
      <p:sp>
        <p:nvSpPr>
          <p:cNvPr id="7" name="object 4"/>
          <p:cNvSpPr/>
          <p:nvPr userDrawn="1"/>
        </p:nvSpPr>
        <p:spPr>
          <a:xfrm>
            <a:off x="279400" y="152400"/>
            <a:ext cx="1104544" cy="515251"/>
          </a:xfrm>
          <a:custGeom>
            <a:avLst/>
            <a:gdLst/>
            <a:ahLst/>
            <a:cxnLst/>
            <a:rect l="l" t="t" r="r" b="b"/>
            <a:pathLst>
              <a:path w="1104544" h="515251">
                <a:moveTo>
                  <a:pt x="348221" y="0"/>
                </a:moveTo>
                <a:lnTo>
                  <a:pt x="512089" y="4724"/>
                </a:lnTo>
                <a:lnTo>
                  <a:pt x="430161" y="67754"/>
                </a:lnTo>
                <a:lnTo>
                  <a:pt x="623963" y="92964"/>
                </a:lnTo>
                <a:lnTo>
                  <a:pt x="726389" y="12611"/>
                </a:lnTo>
                <a:lnTo>
                  <a:pt x="1104544" y="23634"/>
                </a:lnTo>
                <a:lnTo>
                  <a:pt x="800442" y="222173"/>
                </a:lnTo>
                <a:lnTo>
                  <a:pt x="647598" y="193814"/>
                </a:lnTo>
                <a:lnTo>
                  <a:pt x="438035" y="334048"/>
                </a:lnTo>
                <a:lnTo>
                  <a:pt x="557784" y="379742"/>
                </a:lnTo>
                <a:lnTo>
                  <a:pt x="348221" y="515251"/>
                </a:lnTo>
                <a:lnTo>
                  <a:pt x="190652" y="412826"/>
                </a:lnTo>
                <a:lnTo>
                  <a:pt x="264706" y="357682"/>
                </a:lnTo>
                <a:lnTo>
                  <a:pt x="141808" y="291503"/>
                </a:lnTo>
                <a:lnTo>
                  <a:pt x="83502" y="341922"/>
                </a:lnTo>
                <a:lnTo>
                  <a:pt x="0" y="289928"/>
                </a:lnTo>
                <a:lnTo>
                  <a:pt x="110286" y="196964"/>
                </a:lnTo>
                <a:lnTo>
                  <a:pt x="159143" y="220599"/>
                </a:lnTo>
                <a:lnTo>
                  <a:pt x="271018" y="126060"/>
                </a:lnTo>
                <a:lnTo>
                  <a:pt x="220586" y="105575"/>
                </a:lnTo>
                <a:lnTo>
                  <a:pt x="348221" y="0"/>
                </a:lnTo>
                <a:close/>
              </a:path>
            </a:pathLst>
          </a:custGeom>
          <a:ln w="10668">
            <a:solidFill>
              <a:srgbClr val="00B3A9"/>
            </a:solidFill>
          </a:ln>
        </p:spPr>
        <p:txBody>
          <a:bodyPr wrap="square" lIns="0" tIns="0" rIns="0" bIns="0" rtlCol="0">
            <a:noAutofit/>
          </a:bodyPr>
          <a:lstStyle/>
          <a:p>
            <a:endParaRPr/>
          </a:p>
        </p:txBody>
      </p:sp>
      <p:sp>
        <p:nvSpPr>
          <p:cNvPr id="8" name="object 3"/>
          <p:cNvSpPr/>
          <p:nvPr userDrawn="1"/>
        </p:nvSpPr>
        <p:spPr>
          <a:xfrm>
            <a:off x="279400" y="152400"/>
            <a:ext cx="1104544" cy="515251"/>
          </a:xfrm>
          <a:prstGeom prst="rect">
            <a:avLst/>
          </a:prstGeom>
          <a:blipFill>
            <a:blip r:embed="rId2" cstate="print"/>
            <a:stretch>
              <a:fillRect/>
            </a:stretch>
          </a:blipFill>
        </p:spPr>
        <p:txBody>
          <a:bodyPr wrap="square" lIns="0" tIns="0" rIns="0" bIns="0" rtlCol="0">
            <a:noAutofit/>
          </a:bodyPr>
          <a:lstStyle/>
          <a:p>
            <a:r>
              <a:rPr lang="nl-NL" dirty="0"/>
              <a:t>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377865" y="212824"/>
            <a:ext cx="6809896" cy="889373"/>
          </a:xfrm>
          <a:prstGeom prst="rect">
            <a:avLst/>
          </a:prstGeom>
        </p:spPr>
        <p:txBody>
          <a:bodyPr lIns="73720" tIns="36860" rIns="73720" bIns="36860"/>
          <a:lstStyle/>
          <a:p>
            <a:r>
              <a:rPr lang="nl-NL"/>
              <a:t>Titelstijl van model bewerken</a:t>
            </a:r>
          </a:p>
        </p:txBody>
      </p:sp>
    </p:spTree>
    <p:extLst>
      <p:ext uri="{BB962C8B-B14F-4D97-AF65-F5344CB8AC3E}">
        <p14:creationId xmlns:p14="http://schemas.microsoft.com/office/powerpoint/2010/main" val="16333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739837" y="896409"/>
            <a:ext cx="6090840" cy="1805164"/>
          </a:xfrm>
        </p:spPr>
        <p:txBody>
          <a:bodyPr/>
          <a:lstStyle/>
          <a:p>
            <a:r>
              <a:rPr lang="nl-NL"/>
              <a:t>Titelstijl van model bewerken</a:t>
            </a:r>
          </a:p>
        </p:txBody>
      </p:sp>
      <p:sp>
        <p:nvSpPr>
          <p:cNvPr id="3" name="Tijdelijke aanduiding voor tabel 2"/>
          <p:cNvSpPr>
            <a:spLocks noGrp="1"/>
          </p:cNvSpPr>
          <p:nvPr>
            <p:ph type="tbl" idx="1"/>
          </p:nvPr>
        </p:nvSpPr>
        <p:spPr>
          <a:xfrm>
            <a:off x="739837" y="2749727"/>
            <a:ext cx="6090840" cy="618596"/>
          </a:xfrm>
        </p:spPr>
        <p:txBody>
          <a:bodyPr/>
          <a:lstStyle/>
          <a:p>
            <a:pPr lvl="0"/>
            <a:endParaRPr lang="nl-NL" noProof="0">
              <a:sym typeface="Gill Sans" charset="0"/>
            </a:endParaRPr>
          </a:p>
        </p:txBody>
      </p:sp>
    </p:spTree>
    <p:extLst>
      <p:ext uri="{BB962C8B-B14F-4D97-AF65-F5344CB8AC3E}">
        <p14:creationId xmlns:p14="http://schemas.microsoft.com/office/powerpoint/2010/main" val="2588977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67690" y="1656999"/>
            <a:ext cx="6433820" cy="1143353"/>
          </a:xfrm>
        </p:spPr>
        <p:txBody>
          <a:bodyPr/>
          <a:lstStyle/>
          <a:p>
            <a:r>
              <a:rPr lang="nl-NL"/>
              <a:t>Klik om de stijl te bewerken</a:t>
            </a:r>
          </a:p>
        </p:txBody>
      </p:sp>
      <p:sp>
        <p:nvSpPr>
          <p:cNvPr id="3" name="Ondertitel 2"/>
          <p:cNvSpPr>
            <a:spLocks noGrp="1"/>
          </p:cNvSpPr>
          <p:nvPr>
            <p:ph type="subTitle" idx="1"/>
          </p:nvPr>
        </p:nvSpPr>
        <p:spPr>
          <a:xfrm>
            <a:off x="1135380" y="3022600"/>
            <a:ext cx="5298440" cy="1363133"/>
          </a:xfrm>
        </p:spPr>
        <p:txBody>
          <a:bodyPr/>
          <a:lstStyle>
            <a:lvl1pPr marL="0" indent="0" algn="ctr">
              <a:buNone/>
              <a:defRPr>
                <a:solidFill>
                  <a:schemeClr val="tx1">
                    <a:tint val="75000"/>
                  </a:schemeClr>
                </a:solidFill>
              </a:defRPr>
            </a:lvl1pPr>
            <a:lvl2pPr marL="368600" indent="0" algn="ctr">
              <a:buNone/>
              <a:defRPr>
                <a:solidFill>
                  <a:schemeClr val="tx1">
                    <a:tint val="75000"/>
                  </a:schemeClr>
                </a:solidFill>
              </a:defRPr>
            </a:lvl2pPr>
            <a:lvl3pPr marL="737202" indent="0" algn="ctr">
              <a:buNone/>
              <a:defRPr>
                <a:solidFill>
                  <a:schemeClr val="tx1">
                    <a:tint val="75000"/>
                  </a:schemeClr>
                </a:solidFill>
              </a:defRPr>
            </a:lvl3pPr>
            <a:lvl4pPr marL="1105803" indent="0" algn="ctr">
              <a:buNone/>
              <a:defRPr>
                <a:solidFill>
                  <a:schemeClr val="tx1">
                    <a:tint val="75000"/>
                  </a:schemeClr>
                </a:solidFill>
              </a:defRPr>
            </a:lvl4pPr>
            <a:lvl5pPr marL="1474403" indent="0" algn="ctr">
              <a:buNone/>
              <a:defRPr>
                <a:solidFill>
                  <a:schemeClr val="tx1">
                    <a:tint val="75000"/>
                  </a:schemeClr>
                </a:solidFill>
              </a:defRPr>
            </a:lvl5pPr>
            <a:lvl6pPr marL="1843004" indent="0" algn="ctr">
              <a:buNone/>
              <a:defRPr>
                <a:solidFill>
                  <a:schemeClr val="tx1">
                    <a:tint val="75000"/>
                  </a:schemeClr>
                </a:solidFill>
              </a:defRPr>
            </a:lvl6pPr>
            <a:lvl7pPr marL="2211604" indent="0" algn="ctr">
              <a:buNone/>
              <a:defRPr>
                <a:solidFill>
                  <a:schemeClr val="tx1">
                    <a:tint val="75000"/>
                  </a:schemeClr>
                </a:solidFill>
              </a:defRPr>
            </a:lvl7pPr>
            <a:lvl8pPr marL="2580206" indent="0" algn="ctr">
              <a:buNone/>
              <a:defRPr>
                <a:solidFill>
                  <a:schemeClr val="tx1">
                    <a:tint val="75000"/>
                  </a:schemeClr>
                </a:solidFill>
              </a:defRPr>
            </a:lvl8pPr>
            <a:lvl9pPr marL="2948806"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6F636E1E-5DA8-44B4-845C-52514CD2158D}" type="datetimeFigureOut">
              <a:rPr lang="nl-NL" smtClean="0"/>
              <a:pPr/>
              <a:t>02-02-2024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F636E1E-5DA8-44B4-845C-52514CD2158D}" type="datetimeFigureOut">
              <a:rPr lang="nl-NL" smtClean="0"/>
              <a:pPr/>
              <a:t>02-02-2024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97915" y="3427589"/>
            <a:ext cx="6433820" cy="1059392"/>
          </a:xfrm>
        </p:spPr>
        <p:txBody>
          <a:bodyPr anchor="t"/>
          <a:lstStyle>
            <a:lvl1pPr algn="l">
              <a:defRPr sz="3200" b="1" cap="all"/>
            </a:lvl1pPr>
          </a:lstStyle>
          <a:p>
            <a:r>
              <a:rPr lang="nl-NL"/>
              <a:t>Klik om de stijl te bewerken</a:t>
            </a:r>
          </a:p>
        </p:txBody>
      </p:sp>
      <p:sp>
        <p:nvSpPr>
          <p:cNvPr id="3" name="Tijdelijke aanduiding voor tekst 2"/>
          <p:cNvSpPr>
            <a:spLocks noGrp="1"/>
          </p:cNvSpPr>
          <p:nvPr>
            <p:ph type="body" idx="1"/>
          </p:nvPr>
        </p:nvSpPr>
        <p:spPr>
          <a:xfrm>
            <a:off x="597915" y="2260777"/>
            <a:ext cx="6433820" cy="1166812"/>
          </a:xfrm>
        </p:spPr>
        <p:txBody>
          <a:bodyPr anchor="b"/>
          <a:lstStyle>
            <a:lvl1pPr marL="0" indent="0">
              <a:buNone/>
              <a:defRPr sz="1600">
                <a:solidFill>
                  <a:schemeClr val="tx1">
                    <a:tint val="75000"/>
                  </a:schemeClr>
                </a:solidFill>
              </a:defRPr>
            </a:lvl1pPr>
            <a:lvl2pPr marL="368600" indent="0">
              <a:buNone/>
              <a:defRPr sz="1500">
                <a:solidFill>
                  <a:schemeClr val="tx1">
                    <a:tint val="75000"/>
                  </a:schemeClr>
                </a:solidFill>
              </a:defRPr>
            </a:lvl2pPr>
            <a:lvl3pPr marL="737202" indent="0">
              <a:buNone/>
              <a:defRPr sz="1300">
                <a:solidFill>
                  <a:schemeClr val="tx1">
                    <a:tint val="75000"/>
                  </a:schemeClr>
                </a:solidFill>
              </a:defRPr>
            </a:lvl3pPr>
            <a:lvl4pPr marL="1105803" indent="0">
              <a:buNone/>
              <a:defRPr sz="1100">
                <a:solidFill>
                  <a:schemeClr val="tx1">
                    <a:tint val="75000"/>
                  </a:schemeClr>
                </a:solidFill>
              </a:defRPr>
            </a:lvl4pPr>
            <a:lvl5pPr marL="1474403" indent="0">
              <a:buNone/>
              <a:defRPr sz="1100">
                <a:solidFill>
                  <a:schemeClr val="tx1">
                    <a:tint val="75000"/>
                  </a:schemeClr>
                </a:solidFill>
              </a:defRPr>
            </a:lvl5pPr>
            <a:lvl6pPr marL="1843004" indent="0">
              <a:buNone/>
              <a:defRPr sz="1100">
                <a:solidFill>
                  <a:schemeClr val="tx1">
                    <a:tint val="75000"/>
                  </a:schemeClr>
                </a:solidFill>
              </a:defRPr>
            </a:lvl6pPr>
            <a:lvl7pPr marL="2211604" indent="0">
              <a:buNone/>
              <a:defRPr sz="1100">
                <a:solidFill>
                  <a:schemeClr val="tx1">
                    <a:tint val="75000"/>
                  </a:schemeClr>
                </a:solidFill>
              </a:defRPr>
            </a:lvl7pPr>
            <a:lvl8pPr marL="2580206" indent="0">
              <a:buNone/>
              <a:defRPr sz="1100">
                <a:solidFill>
                  <a:schemeClr val="tx1">
                    <a:tint val="75000"/>
                  </a:schemeClr>
                </a:solidFill>
              </a:defRPr>
            </a:lvl8pPr>
            <a:lvl9pPr marL="2948806" indent="0">
              <a:buNone/>
              <a:defRPr sz="11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F636E1E-5DA8-44B4-845C-52514CD2158D}" type="datetimeFigureOut">
              <a:rPr lang="nl-NL" smtClean="0"/>
              <a:pPr/>
              <a:t>02-02-2024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378460" y="1244601"/>
            <a:ext cx="3343063" cy="3520193"/>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847678" y="1244601"/>
            <a:ext cx="3343063" cy="3520193"/>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F636E1E-5DA8-44B4-845C-52514CD2158D}" type="datetimeFigureOut">
              <a:rPr lang="nl-NL" smtClean="0"/>
              <a:pPr/>
              <a:t>02-02-2024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378460" y="1193977"/>
            <a:ext cx="3344378" cy="497593"/>
          </a:xfrm>
        </p:spPr>
        <p:txBody>
          <a:bodyPr anchor="b"/>
          <a:lstStyle>
            <a:lvl1pPr marL="0" indent="0">
              <a:buNone/>
              <a:defRPr sz="1900" b="1"/>
            </a:lvl1pPr>
            <a:lvl2pPr marL="368600" indent="0">
              <a:buNone/>
              <a:defRPr sz="1600" b="1"/>
            </a:lvl2pPr>
            <a:lvl3pPr marL="737202" indent="0">
              <a:buNone/>
              <a:defRPr sz="1500" b="1"/>
            </a:lvl3pPr>
            <a:lvl4pPr marL="1105803" indent="0">
              <a:buNone/>
              <a:defRPr sz="1300" b="1"/>
            </a:lvl4pPr>
            <a:lvl5pPr marL="1474403" indent="0">
              <a:buNone/>
              <a:defRPr sz="1300" b="1"/>
            </a:lvl5pPr>
            <a:lvl6pPr marL="1843004" indent="0">
              <a:buNone/>
              <a:defRPr sz="1300" b="1"/>
            </a:lvl6pPr>
            <a:lvl7pPr marL="2211604" indent="0">
              <a:buNone/>
              <a:defRPr sz="1300" b="1"/>
            </a:lvl7pPr>
            <a:lvl8pPr marL="2580206" indent="0">
              <a:buNone/>
              <a:defRPr sz="1300" b="1"/>
            </a:lvl8pPr>
            <a:lvl9pPr marL="2948806" indent="0">
              <a:buNone/>
              <a:defRPr sz="1300" b="1"/>
            </a:lvl9pPr>
          </a:lstStyle>
          <a:p>
            <a:pPr lvl="0"/>
            <a:r>
              <a:rPr lang="nl-NL"/>
              <a:t>Klik om de modelstijlen te bewerken</a:t>
            </a:r>
          </a:p>
        </p:txBody>
      </p:sp>
      <p:sp>
        <p:nvSpPr>
          <p:cNvPr id="4" name="Tijdelijke aanduiding voor inhoud 3"/>
          <p:cNvSpPr>
            <a:spLocks noGrp="1"/>
          </p:cNvSpPr>
          <p:nvPr>
            <p:ph sz="half" idx="2"/>
          </p:nvPr>
        </p:nvSpPr>
        <p:spPr>
          <a:xfrm>
            <a:off x="378460" y="1691569"/>
            <a:ext cx="3344378" cy="3073224"/>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3845049" y="1193977"/>
            <a:ext cx="3345692" cy="497593"/>
          </a:xfrm>
        </p:spPr>
        <p:txBody>
          <a:bodyPr anchor="b"/>
          <a:lstStyle>
            <a:lvl1pPr marL="0" indent="0">
              <a:buNone/>
              <a:defRPr sz="1900" b="1"/>
            </a:lvl1pPr>
            <a:lvl2pPr marL="368600" indent="0">
              <a:buNone/>
              <a:defRPr sz="1600" b="1"/>
            </a:lvl2pPr>
            <a:lvl3pPr marL="737202" indent="0">
              <a:buNone/>
              <a:defRPr sz="1500" b="1"/>
            </a:lvl3pPr>
            <a:lvl4pPr marL="1105803" indent="0">
              <a:buNone/>
              <a:defRPr sz="1300" b="1"/>
            </a:lvl4pPr>
            <a:lvl5pPr marL="1474403" indent="0">
              <a:buNone/>
              <a:defRPr sz="1300" b="1"/>
            </a:lvl5pPr>
            <a:lvl6pPr marL="1843004" indent="0">
              <a:buNone/>
              <a:defRPr sz="1300" b="1"/>
            </a:lvl6pPr>
            <a:lvl7pPr marL="2211604" indent="0">
              <a:buNone/>
              <a:defRPr sz="1300" b="1"/>
            </a:lvl7pPr>
            <a:lvl8pPr marL="2580206" indent="0">
              <a:buNone/>
              <a:defRPr sz="1300" b="1"/>
            </a:lvl8pPr>
            <a:lvl9pPr marL="2948806" indent="0">
              <a:buNone/>
              <a:defRPr sz="1300" b="1"/>
            </a:lvl9pPr>
          </a:lstStyle>
          <a:p>
            <a:pPr lvl="0"/>
            <a:r>
              <a:rPr lang="nl-NL"/>
              <a:t>Klik om de modelstijlen te bewerken</a:t>
            </a:r>
          </a:p>
        </p:txBody>
      </p:sp>
      <p:sp>
        <p:nvSpPr>
          <p:cNvPr id="6" name="Tijdelijke aanduiding voor inhoud 5"/>
          <p:cNvSpPr>
            <a:spLocks noGrp="1"/>
          </p:cNvSpPr>
          <p:nvPr>
            <p:ph sz="quarter" idx="4"/>
          </p:nvPr>
        </p:nvSpPr>
        <p:spPr>
          <a:xfrm>
            <a:off x="3845049" y="1691569"/>
            <a:ext cx="3345692" cy="3073224"/>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F636E1E-5DA8-44B4-845C-52514CD2158D}" type="datetimeFigureOut">
              <a:rPr lang="nl-NL" smtClean="0"/>
              <a:pPr/>
              <a:t>02-02-2024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05E2A8F-01C1-4256-80B6-FDC4C5BFAE0C}"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65" r:id="rId3"/>
    <p:sldLayoutId id="214748366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8460" y="213607"/>
            <a:ext cx="6812280" cy="889000"/>
          </a:xfrm>
          <a:prstGeom prst="rect">
            <a:avLst/>
          </a:prstGeom>
        </p:spPr>
        <p:txBody>
          <a:bodyPr vert="horz" lIns="73728" tIns="36864" rIns="73728" bIns="36864" rtlCol="0" anchor="ctr">
            <a:normAutofit/>
          </a:bodyPr>
          <a:lstStyle/>
          <a:p>
            <a:r>
              <a:rPr lang="nl-NL"/>
              <a:t>Klik om de stijl te bewerken</a:t>
            </a:r>
          </a:p>
        </p:txBody>
      </p:sp>
      <p:sp>
        <p:nvSpPr>
          <p:cNvPr id="3" name="Tijdelijke aanduiding voor tekst 2"/>
          <p:cNvSpPr>
            <a:spLocks noGrp="1"/>
          </p:cNvSpPr>
          <p:nvPr>
            <p:ph type="body" idx="1"/>
          </p:nvPr>
        </p:nvSpPr>
        <p:spPr>
          <a:xfrm>
            <a:off x="378460" y="1244601"/>
            <a:ext cx="6812280" cy="3520193"/>
          </a:xfrm>
          <a:prstGeom prst="rect">
            <a:avLst/>
          </a:prstGeom>
        </p:spPr>
        <p:txBody>
          <a:bodyPr vert="horz" lIns="73728" tIns="36864" rIns="73728" bIns="3686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378460" y="4943828"/>
            <a:ext cx="1766147" cy="283986"/>
          </a:xfrm>
          <a:prstGeom prst="rect">
            <a:avLst/>
          </a:prstGeom>
        </p:spPr>
        <p:txBody>
          <a:bodyPr vert="horz" lIns="73728" tIns="36864" rIns="73728" bIns="36864" rtlCol="0" anchor="ctr"/>
          <a:lstStyle>
            <a:lvl1pPr algn="l">
              <a:defRPr sz="1000">
                <a:solidFill>
                  <a:schemeClr val="tx1">
                    <a:tint val="75000"/>
                  </a:schemeClr>
                </a:solidFill>
              </a:defRPr>
            </a:lvl1pPr>
          </a:lstStyle>
          <a:p>
            <a:fld id="{6F636E1E-5DA8-44B4-845C-52514CD2158D}" type="datetimeFigureOut">
              <a:rPr lang="nl-NL" smtClean="0"/>
              <a:pPr/>
              <a:t>02-02-2024</a:t>
            </a:fld>
            <a:endParaRPr lang="nl-NL"/>
          </a:p>
        </p:txBody>
      </p:sp>
      <p:sp>
        <p:nvSpPr>
          <p:cNvPr id="5" name="Tijdelijke aanduiding voor voettekst 4"/>
          <p:cNvSpPr>
            <a:spLocks noGrp="1"/>
          </p:cNvSpPr>
          <p:nvPr>
            <p:ph type="ftr" sz="quarter" idx="3"/>
          </p:nvPr>
        </p:nvSpPr>
        <p:spPr>
          <a:xfrm>
            <a:off x="2586144" y="4943828"/>
            <a:ext cx="2396913" cy="283986"/>
          </a:xfrm>
          <a:prstGeom prst="rect">
            <a:avLst/>
          </a:prstGeom>
        </p:spPr>
        <p:txBody>
          <a:bodyPr vert="horz" lIns="73728" tIns="36864" rIns="73728" bIns="36864" rtlCol="0" anchor="ctr"/>
          <a:lstStyle>
            <a:lvl1pPr algn="ctr">
              <a:defRPr sz="10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5424593" y="4943828"/>
            <a:ext cx="1766147" cy="283986"/>
          </a:xfrm>
          <a:prstGeom prst="rect">
            <a:avLst/>
          </a:prstGeom>
        </p:spPr>
        <p:txBody>
          <a:bodyPr vert="horz" lIns="73728" tIns="36864" rIns="73728" bIns="36864" rtlCol="0" anchor="ctr"/>
          <a:lstStyle>
            <a:lvl1pPr algn="r">
              <a:defRPr sz="1000">
                <a:solidFill>
                  <a:schemeClr val="tx1">
                    <a:tint val="75000"/>
                  </a:schemeClr>
                </a:solidFill>
              </a:defRPr>
            </a:lvl1pPr>
          </a:lstStyle>
          <a:p>
            <a:fld id="{D05E2A8F-01C1-4256-80B6-FDC4C5BFAE0C}"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defTabSz="737281" rtl="0" eaLnBrk="1" latinLnBrk="0" hangingPunct="1">
        <a:spcBef>
          <a:spcPct val="0"/>
        </a:spcBef>
        <a:buNone/>
        <a:defRPr sz="3500" kern="1200">
          <a:solidFill>
            <a:schemeClr val="tx1"/>
          </a:solidFill>
          <a:latin typeface="+mj-lt"/>
          <a:ea typeface="+mj-ea"/>
          <a:cs typeface="+mj-cs"/>
        </a:defRPr>
      </a:lvl1pPr>
    </p:titleStyle>
    <p:bodyStyle>
      <a:lvl1pPr marL="276480" indent="-276480" algn="l" defTabSz="737281"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99041" indent="-230400" algn="l" defTabSz="737281"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21601" indent="-184320" algn="l" defTabSz="737281"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90241" indent="-184320" algn="l" defTabSz="737281"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58882" indent="-184320" algn="l" defTabSz="737281"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27522" indent="-184320" algn="l" defTabSz="737281"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96162" indent="-184320" algn="l" defTabSz="737281"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4803" indent="-184320" algn="l" defTabSz="737281"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3443" indent="-184320" algn="l" defTabSz="737281"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nl-NL"/>
      </a:defPPr>
      <a:lvl1pPr marL="0" algn="l" defTabSz="737281" rtl="0" eaLnBrk="1" latinLnBrk="0" hangingPunct="1">
        <a:defRPr sz="1500" kern="1200">
          <a:solidFill>
            <a:schemeClr val="tx1"/>
          </a:solidFill>
          <a:latin typeface="+mn-lt"/>
          <a:ea typeface="+mn-ea"/>
          <a:cs typeface="+mn-cs"/>
        </a:defRPr>
      </a:lvl1pPr>
      <a:lvl2pPr marL="368640" algn="l" defTabSz="737281" rtl="0" eaLnBrk="1" latinLnBrk="0" hangingPunct="1">
        <a:defRPr sz="1500" kern="1200">
          <a:solidFill>
            <a:schemeClr val="tx1"/>
          </a:solidFill>
          <a:latin typeface="+mn-lt"/>
          <a:ea typeface="+mn-ea"/>
          <a:cs typeface="+mn-cs"/>
        </a:defRPr>
      </a:lvl2pPr>
      <a:lvl3pPr marL="737281" algn="l" defTabSz="737281" rtl="0" eaLnBrk="1" latinLnBrk="0" hangingPunct="1">
        <a:defRPr sz="1500" kern="1200">
          <a:solidFill>
            <a:schemeClr val="tx1"/>
          </a:solidFill>
          <a:latin typeface="+mn-lt"/>
          <a:ea typeface="+mn-ea"/>
          <a:cs typeface="+mn-cs"/>
        </a:defRPr>
      </a:lvl3pPr>
      <a:lvl4pPr marL="1105921" algn="l" defTabSz="737281" rtl="0" eaLnBrk="1" latinLnBrk="0" hangingPunct="1">
        <a:defRPr sz="1500" kern="1200">
          <a:solidFill>
            <a:schemeClr val="tx1"/>
          </a:solidFill>
          <a:latin typeface="+mn-lt"/>
          <a:ea typeface="+mn-ea"/>
          <a:cs typeface="+mn-cs"/>
        </a:defRPr>
      </a:lvl4pPr>
      <a:lvl5pPr marL="1474561" algn="l" defTabSz="737281" rtl="0" eaLnBrk="1" latinLnBrk="0" hangingPunct="1">
        <a:defRPr sz="1500" kern="1200">
          <a:solidFill>
            <a:schemeClr val="tx1"/>
          </a:solidFill>
          <a:latin typeface="+mn-lt"/>
          <a:ea typeface="+mn-ea"/>
          <a:cs typeface="+mn-cs"/>
        </a:defRPr>
      </a:lvl5pPr>
      <a:lvl6pPr marL="1843202" algn="l" defTabSz="737281" rtl="0" eaLnBrk="1" latinLnBrk="0" hangingPunct="1">
        <a:defRPr sz="1500" kern="1200">
          <a:solidFill>
            <a:schemeClr val="tx1"/>
          </a:solidFill>
          <a:latin typeface="+mn-lt"/>
          <a:ea typeface="+mn-ea"/>
          <a:cs typeface="+mn-cs"/>
        </a:defRPr>
      </a:lvl6pPr>
      <a:lvl7pPr marL="2211842" algn="l" defTabSz="737281" rtl="0" eaLnBrk="1" latinLnBrk="0" hangingPunct="1">
        <a:defRPr sz="1500" kern="1200">
          <a:solidFill>
            <a:schemeClr val="tx1"/>
          </a:solidFill>
          <a:latin typeface="+mn-lt"/>
          <a:ea typeface="+mn-ea"/>
          <a:cs typeface="+mn-cs"/>
        </a:defRPr>
      </a:lvl7pPr>
      <a:lvl8pPr marL="2580483" algn="l" defTabSz="737281" rtl="0" eaLnBrk="1" latinLnBrk="0" hangingPunct="1">
        <a:defRPr sz="1500" kern="1200">
          <a:solidFill>
            <a:schemeClr val="tx1"/>
          </a:solidFill>
          <a:latin typeface="+mn-lt"/>
          <a:ea typeface="+mn-ea"/>
          <a:cs typeface="+mn-cs"/>
        </a:defRPr>
      </a:lvl8pPr>
      <a:lvl9pPr marL="2949123" algn="l" defTabSz="73728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www.entrepreneur.com/article/224527"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businessdictionary.com/definition/feedback.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5200" y="457200"/>
            <a:ext cx="1414473" cy="303018"/>
          </a:xfrm>
          <a:prstGeom prst="rect">
            <a:avLst/>
          </a:prstGeom>
        </p:spPr>
        <p:txBody>
          <a:bodyPr wrap="square" lIns="0" tIns="0" rIns="0" bIns="0" rtlCol="0">
            <a:noAutofit/>
          </a:bodyPr>
          <a:lstStyle/>
          <a:p>
            <a:pPr marL="12700">
              <a:lnSpc>
                <a:spcPts val="1820"/>
              </a:lnSpc>
              <a:spcBef>
                <a:spcPts val="91"/>
              </a:spcBef>
            </a:pPr>
            <a:r>
              <a:rPr sz="2250" b="1" spc="-44" baseline="2892">
                <a:solidFill>
                  <a:srgbClr val="00B3A9"/>
                </a:solidFill>
                <a:latin typeface="Lucida Sans Unicode"/>
                <a:cs typeface="Lucida Sans Unicode"/>
              </a:rPr>
              <a:t>va</a:t>
            </a:r>
            <a:r>
              <a:rPr sz="2250" b="1" spc="0" baseline="2892">
                <a:solidFill>
                  <a:srgbClr val="00B3A9"/>
                </a:solidFill>
                <a:latin typeface="Lucida Sans Unicode"/>
                <a:cs typeface="Lucida Sans Unicode"/>
              </a:rPr>
              <a:t>n</a:t>
            </a:r>
            <a:r>
              <a:rPr sz="2250" b="1" spc="117" baseline="2892">
                <a:solidFill>
                  <a:srgbClr val="00B3A9"/>
                </a:solidFill>
                <a:latin typeface="Lucida Sans Unicode"/>
                <a:cs typeface="Lucida Sans Unicode"/>
              </a:rPr>
              <a:t> </a:t>
            </a:r>
            <a:r>
              <a:rPr sz="2250" b="1" spc="-44" baseline="2892">
                <a:solidFill>
                  <a:srgbClr val="00B3A9"/>
                </a:solidFill>
                <a:latin typeface="Lucida Sans Unicode"/>
                <a:cs typeface="Lucida Sans Unicode"/>
              </a:rPr>
              <a:t>Kemenade</a:t>
            </a:r>
            <a:endParaRPr sz="1500">
              <a:latin typeface="Lucida Sans Unicode"/>
              <a:cs typeface="Lucida Sans Unicode"/>
            </a:endParaRPr>
          </a:p>
          <a:p>
            <a:pPr marL="411833" marR="26718">
              <a:lnSpc>
                <a:spcPts val="565"/>
              </a:lnSpc>
            </a:pPr>
            <a:r>
              <a:rPr sz="975" i="1" spc="0" baseline="6674" dirty="0">
                <a:solidFill>
                  <a:srgbClr val="00B3A9"/>
                </a:solidFill>
                <a:latin typeface="Lucida Sans Unicode"/>
                <a:cs typeface="Lucida Sans Unicode"/>
              </a:rPr>
              <a:t>Audit</a:t>
            </a:r>
            <a:r>
              <a:rPr sz="975" i="1" spc="-51" baseline="6674" dirty="0">
                <a:solidFill>
                  <a:srgbClr val="00B3A9"/>
                </a:solidFill>
                <a:latin typeface="Lucida Sans Unicode"/>
                <a:cs typeface="Lucida Sans Unicode"/>
              </a:rPr>
              <a:t> </a:t>
            </a:r>
            <a:r>
              <a:rPr sz="975" i="1" spc="0" baseline="6674">
                <a:solidFill>
                  <a:srgbClr val="00B3A9"/>
                </a:solidFill>
                <a:latin typeface="Lucida Sans Unicode"/>
                <a:cs typeface="Lucida Sans Unicode"/>
              </a:rPr>
              <a:t>Coaching</a:t>
            </a:r>
            <a:r>
              <a:rPr sz="975" i="1" spc="1" baseline="6674">
                <a:solidFill>
                  <a:srgbClr val="00B3A9"/>
                </a:solidFill>
                <a:latin typeface="Lucida Sans Unicode"/>
                <a:cs typeface="Lucida Sans Unicode"/>
              </a:rPr>
              <a:t> </a:t>
            </a:r>
            <a:r>
              <a:rPr sz="975" i="1" spc="0" baseline="6674">
                <a:solidFill>
                  <a:srgbClr val="00B3A9"/>
                </a:solidFill>
                <a:latin typeface="Lucida Sans Unicode"/>
                <a:cs typeface="Lucida Sans Unicode"/>
              </a:rPr>
              <a:t>Training</a:t>
            </a:r>
            <a:r>
              <a:rPr lang="nl-NL" sz="975" i="1" spc="0" baseline="6674" dirty="0">
                <a:solidFill>
                  <a:srgbClr val="00B3A9"/>
                </a:solidFill>
                <a:latin typeface="Lucida Sans Unicode"/>
                <a:cs typeface="Lucida Sans Unicode"/>
              </a:rPr>
              <a:t> </a:t>
            </a:r>
            <a:endParaRPr sz="650">
              <a:latin typeface="Lucida Sans Unicode"/>
              <a:cs typeface="Lucida Sans Unicode"/>
            </a:endParaRPr>
          </a:p>
        </p:txBody>
      </p:sp>
      <p:sp>
        <p:nvSpPr>
          <p:cNvPr id="3" name="Rechthoek 2"/>
          <p:cNvSpPr/>
          <p:nvPr/>
        </p:nvSpPr>
        <p:spPr>
          <a:xfrm>
            <a:off x="1879600" y="3733800"/>
            <a:ext cx="3784600" cy="701731"/>
          </a:xfrm>
          <a:prstGeom prst="rect">
            <a:avLst/>
          </a:prstGeom>
        </p:spPr>
        <p:txBody>
          <a:bodyPr>
            <a:spAutoFit/>
          </a:bodyPr>
          <a:lstStyle/>
          <a:p>
            <a:pPr algn="ctr" defTabSz="737281">
              <a:spcBef>
                <a:spcPct val="20000"/>
              </a:spcBef>
              <a:defRPr/>
            </a:pPr>
            <a:r>
              <a:rPr lang="nl-NL" b="1" dirty="0">
                <a:solidFill>
                  <a:schemeClr val="bg2">
                    <a:lumMod val="10000"/>
                  </a:schemeClr>
                </a:solidFill>
              </a:rPr>
              <a:t>Everard van Kemenade</a:t>
            </a:r>
          </a:p>
          <a:p>
            <a:pPr algn="ctr" defTabSz="737281">
              <a:spcBef>
                <a:spcPct val="20000"/>
              </a:spcBef>
              <a:defRPr/>
            </a:pPr>
            <a:r>
              <a:rPr lang="nl-NL" b="1" dirty="0" err="1">
                <a:solidFill>
                  <a:schemeClr val="bg2">
                    <a:lumMod val="10000"/>
                  </a:schemeClr>
                </a:solidFill>
              </a:rPr>
              <a:t>Ph.D</a:t>
            </a:r>
            <a:r>
              <a:rPr lang="nl-NL" b="1" dirty="0">
                <a:solidFill>
                  <a:schemeClr val="bg2">
                    <a:lumMod val="10000"/>
                  </a:schemeClr>
                </a:solidFill>
              </a:rPr>
              <a:t>.</a:t>
            </a:r>
          </a:p>
        </p:txBody>
      </p:sp>
      <p:sp>
        <p:nvSpPr>
          <p:cNvPr id="4" name="Ondertitel 2"/>
          <p:cNvSpPr txBox="1">
            <a:spLocks/>
          </p:cNvSpPr>
          <p:nvPr/>
        </p:nvSpPr>
        <p:spPr>
          <a:xfrm>
            <a:off x="1182669" y="2500311"/>
            <a:ext cx="5298440" cy="61119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nl-NL" sz="3200" b="1" i="1" u="none" strike="noStrike" kern="1200" cap="none" spc="0" normalizeH="0" baseline="0" noProof="0" dirty="0">
              <a:ln>
                <a:noFill/>
              </a:ln>
              <a:solidFill>
                <a:srgbClr val="00A7A2"/>
              </a:solidFill>
              <a:effectLst/>
              <a:uLnTx/>
              <a:uFillTx/>
              <a:latin typeface="+mn-lt"/>
              <a:ea typeface="+mn-ea"/>
              <a:cs typeface="+mn-cs"/>
            </a:endParaRPr>
          </a:p>
        </p:txBody>
      </p:sp>
      <p:sp>
        <p:nvSpPr>
          <p:cNvPr id="5" name="Titel 1"/>
          <p:cNvSpPr txBox="1">
            <a:spLocks/>
          </p:cNvSpPr>
          <p:nvPr/>
        </p:nvSpPr>
        <p:spPr>
          <a:xfrm>
            <a:off x="584200" y="1219200"/>
            <a:ext cx="6433820" cy="114335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CBC2"/>
                </a:solidFill>
                <a:effectLst/>
                <a:uLnTx/>
                <a:uFillTx/>
                <a:latin typeface="Calibri" pitchFamily="34" charset="0"/>
                <a:ea typeface="ヒラギノ角ゴ ProN W3" charset="-128"/>
                <a:cs typeface="+mj-cs"/>
                <a:sym typeface="Gill Sans" charset="0"/>
              </a:rPr>
              <a:t>Feedback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54462-F015-D940-C107-5EFB8FF0B8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F60F70-91CB-2D51-8266-C51C9C458AC4}"/>
              </a:ext>
            </a:extLst>
          </p:cNvPr>
          <p:cNvSpPr>
            <a:spLocks noGrp="1"/>
          </p:cNvSpPr>
          <p:nvPr>
            <p:ph type="title"/>
          </p:nvPr>
        </p:nvSpPr>
        <p:spPr/>
        <p:txBody>
          <a:bodyPr/>
          <a:lstStyle/>
          <a:p>
            <a:r>
              <a:rPr lang="nl-NL" dirty="0" err="1">
                <a:solidFill>
                  <a:srgbClr val="00A7A2"/>
                </a:solidFill>
              </a:rPr>
              <a:t>Sorts</a:t>
            </a:r>
            <a:r>
              <a:rPr lang="nl-NL" dirty="0">
                <a:solidFill>
                  <a:srgbClr val="00A7A2"/>
                </a:solidFill>
              </a:rPr>
              <a:t> of feedback</a:t>
            </a:r>
            <a:br>
              <a:rPr lang="nl-NL" dirty="0"/>
            </a:br>
            <a:endParaRPr lang="en-GB" dirty="0"/>
          </a:p>
        </p:txBody>
      </p:sp>
      <p:sp>
        <p:nvSpPr>
          <p:cNvPr id="5" name="Rechthoek 4">
            <a:extLst>
              <a:ext uri="{FF2B5EF4-FFF2-40B4-BE49-F238E27FC236}">
                <a16:creationId xmlns:a16="http://schemas.microsoft.com/office/drawing/2014/main" id="{C39168B7-AAD7-1DFC-8CFB-2532A3E405BC}"/>
              </a:ext>
            </a:extLst>
          </p:cNvPr>
          <p:cNvSpPr/>
          <p:nvPr/>
        </p:nvSpPr>
        <p:spPr>
          <a:xfrm>
            <a:off x="1422400" y="1371600"/>
            <a:ext cx="4254500" cy="2308324"/>
          </a:xfrm>
          <a:prstGeom prst="rect">
            <a:avLst/>
          </a:prstGeom>
        </p:spPr>
        <p:txBody>
          <a:bodyPr wrap="square">
            <a:spAutoFit/>
          </a:bodyPr>
          <a:lstStyle/>
          <a:p>
            <a:endParaRPr lang="nl-NL" dirty="0"/>
          </a:p>
          <a:p>
            <a:pPr marL="342900" indent="-342900">
              <a:buAutoNum type="arabicParenR"/>
            </a:pPr>
            <a:r>
              <a:rPr lang="nl-NL" dirty="0"/>
              <a:t>FEED UP: </a:t>
            </a:r>
            <a:r>
              <a:rPr lang="nl-NL" dirty="0" err="1"/>
              <a:t>Where</a:t>
            </a:r>
            <a:r>
              <a:rPr lang="nl-NL" dirty="0"/>
              <a:t> do </a:t>
            </a:r>
            <a:r>
              <a:rPr lang="nl-NL" dirty="0" err="1"/>
              <a:t>you</a:t>
            </a:r>
            <a:r>
              <a:rPr lang="nl-NL" dirty="0"/>
              <a:t> have </a:t>
            </a:r>
            <a:r>
              <a:rPr lang="nl-NL" dirty="0" err="1"/>
              <a:t>to</a:t>
            </a:r>
            <a:r>
              <a:rPr lang="nl-NL" dirty="0"/>
              <a:t> go </a:t>
            </a:r>
            <a:r>
              <a:rPr lang="nl-NL" dirty="0" err="1"/>
              <a:t>to</a:t>
            </a:r>
            <a:r>
              <a:rPr lang="nl-NL" dirty="0"/>
              <a:t>?</a:t>
            </a:r>
          </a:p>
          <a:p>
            <a:r>
              <a:rPr lang="nl-NL" dirty="0"/>
              <a:t>      </a:t>
            </a:r>
            <a:r>
              <a:rPr lang="nl-NL" dirty="0" err="1"/>
              <a:t>What</a:t>
            </a:r>
            <a:r>
              <a:rPr lang="nl-NL" dirty="0"/>
              <a:t> is the </a:t>
            </a:r>
            <a:r>
              <a:rPr lang="nl-NL" dirty="0" err="1"/>
              <a:t>objective</a:t>
            </a:r>
            <a:r>
              <a:rPr lang="nl-NL" dirty="0"/>
              <a:t> of the </a:t>
            </a:r>
            <a:r>
              <a:rPr lang="nl-NL" dirty="0" err="1"/>
              <a:t>task</a:t>
            </a:r>
            <a:r>
              <a:rPr lang="nl-NL" dirty="0"/>
              <a:t>?</a:t>
            </a:r>
          </a:p>
          <a:p>
            <a:pPr marL="342900" indent="-342900">
              <a:buAutoNum type="arabicParenR" startAt="2"/>
            </a:pPr>
            <a:r>
              <a:rPr lang="nl-NL" dirty="0"/>
              <a:t>FEED BACK: How are </a:t>
            </a:r>
            <a:r>
              <a:rPr lang="nl-NL" dirty="0" err="1"/>
              <a:t>you</a:t>
            </a:r>
            <a:r>
              <a:rPr lang="nl-NL" dirty="0"/>
              <a:t> </a:t>
            </a:r>
            <a:r>
              <a:rPr lang="nl-NL" dirty="0" err="1"/>
              <a:t>doing</a:t>
            </a:r>
            <a:r>
              <a:rPr lang="nl-NL" dirty="0"/>
              <a:t>?</a:t>
            </a:r>
          </a:p>
          <a:p>
            <a:pPr marL="342900" indent="-342900">
              <a:buAutoNum type="arabicParenR" startAt="2"/>
            </a:pPr>
            <a:r>
              <a:rPr lang="nl-NL" dirty="0"/>
              <a:t>FEED FORWARD: </a:t>
            </a:r>
            <a:r>
              <a:rPr lang="nl-NL" dirty="0" err="1"/>
              <a:t>What</a:t>
            </a:r>
            <a:r>
              <a:rPr lang="nl-NL" dirty="0"/>
              <a:t> is the next step </a:t>
            </a:r>
            <a:r>
              <a:rPr lang="nl-NL" dirty="0" err="1"/>
              <a:t>towards</a:t>
            </a:r>
            <a:r>
              <a:rPr lang="nl-NL" dirty="0"/>
              <a:t> the goal?</a:t>
            </a:r>
          </a:p>
          <a:p>
            <a:endParaRPr lang="nl-NL" dirty="0"/>
          </a:p>
          <a:p>
            <a:r>
              <a:rPr lang="nl-NL" dirty="0"/>
              <a:t>(Voerman &amp; Faber, 2016). </a:t>
            </a:r>
            <a:endParaRPr lang="en-US" dirty="0"/>
          </a:p>
        </p:txBody>
      </p:sp>
    </p:spTree>
    <p:extLst>
      <p:ext uri="{BB962C8B-B14F-4D97-AF65-F5344CB8AC3E}">
        <p14:creationId xmlns:p14="http://schemas.microsoft.com/office/powerpoint/2010/main" val="40573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7349-D304-20CB-F327-4F9627F4E839}"/>
              </a:ext>
            </a:extLst>
          </p:cNvPr>
          <p:cNvSpPr>
            <a:spLocks noGrp="1"/>
          </p:cNvSpPr>
          <p:nvPr>
            <p:ph type="title"/>
          </p:nvPr>
        </p:nvSpPr>
        <p:spPr/>
        <p:txBody>
          <a:bodyPr/>
          <a:lstStyle/>
          <a:p>
            <a:r>
              <a:rPr lang="en-NL" dirty="0">
                <a:solidFill>
                  <a:srgbClr val="00A7A2"/>
                </a:solidFill>
              </a:rPr>
              <a:t>Sorts of feedback</a:t>
            </a:r>
          </a:p>
        </p:txBody>
      </p:sp>
      <p:sp>
        <p:nvSpPr>
          <p:cNvPr id="3" name="Content Placeholder 2">
            <a:extLst>
              <a:ext uri="{FF2B5EF4-FFF2-40B4-BE49-F238E27FC236}">
                <a16:creationId xmlns:a16="http://schemas.microsoft.com/office/drawing/2014/main" id="{3E47B49A-0707-22A3-BE42-ACACE8630AD4}"/>
              </a:ext>
            </a:extLst>
          </p:cNvPr>
          <p:cNvSpPr>
            <a:spLocks noGrp="1"/>
          </p:cNvSpPr>
          <p:nvPr>
            <p:ph idx="1"/>
          </p:nvPr>
        </p:nvSpPr>
        <p:spPr/>
        <p:txBody>
          <a:bodyPr/>
          <a:lstStyle/>
          <a:p>
            <a:r>
              <a:rPr lang="en-NL" dirty="0"/>
              <a:t>Positive </a:t>
            </a:r>
          </a:p>
          <a:p>
            <a:r>
              <a:rPr lang="en-NL" dirty="0"/>
              <a:t>Critical</a:t>
            </a:r>
          </a:p>
        </p:txBody>
      </p:sp>
    </p:spTree>
    <p:extLst>
      <p:ext uri="{BB962C8B-B14F-4D97-AF65-F5344CB8AC3E}">
        <p14:creationId xmlns:p14="http://schemas.microsoft.com/office/powerpoint/2010/main" val="1455605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A8131-7900-B117-9A66-49F11282DB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1C0328-C706-4FA1-167B-A9FB1E045DBF}"/>
              </a:ext>
            </a:extLst>
          </p:cNvPr>
          <p:cNvSpPr>
            <a:spLocks noGrp="1"/>
          </p:cNvSpPr>
          <p:nvPr>
            <p:ph type="title"/>
          </p:nvPr>
        </p:nvSpPr>
        <p:spPr/>
        <p:txBody>
          <a:bodyPr/>
          <a:lstStyle/>
          <a:p>
            <a:r>
              <a:rPr lang="en-GB" b="1" dirty="0">
                <a:solidFill>
                  <a:srgbClr val="0FCBC2"/>
                </a:solidFill>
              </a:rPr>
              <a:t>Situation</a:t>
            </a:r>
          </a:p>
        </p:txBody>
      </p:sp>
      <p:sp>
        <p:nvSpPr>
          <p:cNvPr id="4" name="Rechthoek 3">
            <a:extLst>
              <a:ext uri="{FF2B5EF4-FFF2-40B4-BE49-F238E27FC236}">
                <a16:creationId xmlns:a16="http://schemas.microsoft.com/office/drawing/2014/main" id="{AF4C5157-0D56-A3FF-62BE-05CCF291AAF7}"/>
              </a:ext>
            </a:extLst>
          </p:cNvPr>
          <p:cNvSpPr/>
          <p:nvPr/>
        </p:nvSpPr>
        <p:spPr>
          <a:xfrm>
            <a:off x="1422400" y="1524000"/>
            <a:ext cx="4711700" cy="2031325"/>
          </a:xfrm>
          <a:prstGeom prst="rect">
            <a:avLst/>
          </a:prstGeom>
        </p:spPr>
        <p:txBody>
          <a:bodyPr wrap="square">
            <a:spAutoFit/>
          </a:bodyPr>
          <a:lstStyle/>
          <a:p>
            <a:r>
              <a:rPr lang="en-GB" b="1" dirty="0"/>
              <a:t>Employee feedback</a:t>
            </a:r>
            <a:r>
              <a:rPr lang="en-GB" dirty="0"/>
              <a:t> is the core of personal and professional growth. </a:t>
            </a:r>
            <a:r>
              <a:rPr lang="en-GB" b="1" dirty="0"/>
              <a:t>Feedback</a:t>
            </a:r>
            <a:r>
              <a:rPr lang="en-GB" dirty="0"/>
              <a:t> can help an </a:t>
            </a:r>
            <a:r>
              <a:rPr lang="en-GB" b="1" dirty="0"/>
              <a:t>employee</a:t>
            </a:r>
            <a:r>
              <a:rPr lang="en-GB" dirty="0"/>
              <a:t> get better at what they do, and surprisingly </a:t>
            </a:r>
            <a:r>
              <a:rPr lang="en-GB" b="1" dirty="0"/>
              <a:t>employees</a:t>
            </a:r>
            <a:r>
              <a:rPr lang="en-GB" dirty="0"/>
              <a:t> crave </a:t>
            </a:r>
            <a:r>
              <a:rPr lang="en-GB" b="1" dirty="0"/>
              <a:t>feedback</a:t>
            </a:r>
            <a:r>
              <a:rPr lang="en-GB" dirty="0"/>
              <a:t>. Most managers don't provide enough </a:t>
            </a:r>
            <a:r>
              <a:rPr lang="en-GB" b="1" dirty="0"/>
              <a:t>feedback</a:t>
            </a:r>
            <a:r>
              <a:rPr lang="en-GB" dirty="0"/>
              <a:t>, and when they do, they either make it too negative or are too vague while trying to keep it positive.</a:t>
            </a:r>
          </a:p>
        </p:txBody>
      </p:sp>
    </p:spTree>
    <p:extLst>
      <p:ext uri="{BB962C8B-B14F-4D97-AF65-F5344CB8AC3E}">
        <p14:creationId xmlns:p14="http://schemas.microsoft.com/office/powerpoint/2010/main" val="398240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38930-146D-A85B-9B1A-143ADFFDB683}"/>
              </a:ext>
            </a:extLst>
          </p:cNvPr>
          <p:cNvSpPr>
            <a:spLocks noGrp="1"/>
          </p:cNvSpPr>
          <p:nvPr>
            <p:ph type="title"/>
          </p:nvPr>
        </p:nvSpPr>
        <p:spPr/>
        <p:txBody>
          <a:bodyPr/>
          <a:lstStyle/>
          <a:p>
            <a:pPr eaLnBrk="1" hangingPunct="1">
              <a:buFont typeface="Times New Roman" charset="0"/>
              <a:buNone/>
              <a:defRPr/>
            </a:pPr>
            <a:r>
              <a:rPr lang="nl-NL" dirty="0">
                <a:solidFill>
                  <a:srgbClr val="0FCBC2"/>
                </a:solidFill>
              </a:rPr>
              <a:t>Feedback is a gift, but...</a:t>
            </a:r>
          </a:p>
        </p:txBody>
      </p:sp>
      <p:pic>
        <p:nvPicPr>
          <p:cNvPr id="8194" name="Afbeelding 2" descr="5afbf097-28fe-4a5c-a6e0-ef707d77cef0.jpg">
            <a:extLst>
              <a:ext uri="{FF2B5EF4-FFF2-40B4-BE49-F238E27FC236}">
                <a16:creationId xmlns:a16="http://schemas.microsoft.com/office/drawing/2014/main" id="{D58B701F-4B4E-5B00-E239-1B3A22DF9E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102197"/>
            <a:ext cx="5689974" cy="446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2B417-29F1-CC85-EEA8-FA9D6E1A79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D16AA0-6DD6-8205-EC9F-EB54622C161B}"/>
              </a:ext>
            </a:extLst>
          </p:cNvPr>
          <p:cNvSpPr>
            <a:spLocks noGrp="1"/>
          </p:cNvSpPr>
          <p:nvPr>
            <p:ph type="title"/>
          </p:nvPr>
        </p:nvSpPr>
        <p:spPr/>
        <p:txBody>
          <a:bodyPr/>
          <a:lstStyle/>
          <a:p>
            <a:r>
              <a:rPr lang="en-GB" sz="4000" b="1" dirty="0">
                <a:solidFill>
                  <a:srgbClr val="0FCBC2"/>
                </a:solidFill>
              </a:rPr>
              <a:t>1.3. Feedback experiences</a:t>
            </a:r>
          </a:p>
        </p:txBody>
      </p:sp>
      <p:sp>
        <p:nvSpPr>
          <p:cNvPr id="3" name="Tijdelijke aanduiding voor inhoud 2">
            <a:extLst>
              <a:ext uri="{FF2B5EF4-FFF2-40B4-BE49-F238E27FC236}">
                <a16:creationId xmlns:a16="http://schemas.microsoft.com/office/drawing/2014/main" id="{16383566-4841-CF07-7E5B-FDBEDE2A5E65}"/>
              </a:ext>
            </a:extLst>
          </p:cNvPr>
          <p:cNvSpPr>
            <a:spLocks noGrp="1"/>
          </p:cNvSpPr>
          <p:nvPr>
            <p:ph idx="1"/>
          </p:nvPr>
        </p:nvSpPr>
        <p:spPr>
          <a:xfrm>
            <a:off x="355600" y="1143000"/>
            <a:ext cx="6812280" cy="3520193"/>
          </a:xfrm>
        </p:spPr>
        <p:txBody>
          <a:bodyPr/>
          <a:lstStyle/>
          <a:p>
            <a:r>
              <a:rPr lang="en-GB" dirty="0">
                <a:solidFill>
                  <a:srgbClr val="0FCBC2"/>
                </a:solidFill>
              </a:rPr>
              <a:t>How is it done in your organisation?</a:t>
            </a:r>
          </a:p>
          <a:p>
            <a:endParaRPr lang="en-GB" dirty="0">
              <a:solidFill>
                <a:srgbClr val="0FCBC2"/>
              </a:solidFill>
            </a:endParaRPr>
          </a:p>
          <a:p>
            <a:r>
              <a:rPr lang="en-GB" dirty="0">
                <a:solidFill>
                  <a:srgbClr val="0FCBC2"/>
                </a:solidFill>
              </a:rPr>
              <a:t>How do you feel about giving feedback?</a:t>
            </a:r>
          </a:p>
          <a:p>
            <a:r>
              <a:rPr lang="en-GB" dirty="0">
                <a:solidFill>
                  <a:srgbClr val="0FCBC2"/>
                </a:solidFill>
              </a:rPr>
              <a:t>How do you feel about getting feedback?</a:t>
            </a:r>
          </a:p>
          <a:p>
            <a:r>
              <a:rPr lang="en-GB" dirty="0">
                <a:solidFill>
                  <a:srgbClr val="0FCBC2"/>
                </a:solidFill>
              </a:rPr>
              <a:t>Who did ever ask for feedback?</a:t>
            </a:r>
          </a:p>
        </p:txBody>
      </p:sp>
    </p:spTree>
    <p:extLst>
      <p:ext uri="{BB962C8B-B14F-4D97-AF65-F5344CB8AC3E}">
        <p14:creationId xmlns:p14="http://schemas.microsoft.com/office/powerpoint/2010/main" val="296271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84428-3293-82C5-3914-A7261CC3E3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9F81FB7-8EA7-47A2-B189-077A6F8A0CEC}"/>
              </a:ext>
            </a:extLst>
          </p:cNvPr>
          <p:cNvSpPr>
            <a:spLocks noGrp="1"/>
          </p:cNvSpPr>
          <p:nvPr>
            <p:ph type="title"/>
          </p:nvPr>
        </p:nvSpPr>
        <p:spPr/>
        <p:txBody>
          <a:bodyPr/>
          <a:lstStyle/>
          <a:p>
            <a:r>
              <a:rPr lang="en-GB" b="1" dirty="0">
                <a:solidFill>
                  <a:srgbClr val="0FCBC2"/>
                </a:solidFill>
              </a:rPr>
              <a:t>Fear ?</a:t>
            </a:r>
          </a:p>
        </p:txBody>
      </p:sp>
      <p:pic>
        <p:nvPicPr>
          <p:cNvPr id="4" name="Afbeelding 3">
            <a:extLst>
              <a:ext uri="{FF2B5EF4-FFF2-40B4-BE49-F238E27FC236}">
                <a16:creationId xmlns:a16="http://schemas.microsoft.com/office/drawing/2014/main" id="{EA874D2D-41D3-5938-96C8-D9B5764AD754}"/>
              </a:ext>
            </a:extLst>
          </p:cNvPr>
          <p:cNvPicPr>
            <a:picLocks noChangeAspect="1"/>
          </p:cNvPicPr>
          <p:nvPr/>
        </p:nvPicPr>
        <p:blipFill>
          <a:blip r:embed="rId2"/>
          <a:stretch>
            <a:fillRect/>
          </a:stretch>
        </p:blipFill>
        <p:spPr>
          <a:xfrm>
            <a:off x="965200" y="1600200"/>
            <a:ext cx="5715000" cy="3175000"/>
          </a:xfrm>
          <a:prstGeom prst="rect">
            <a:avLst/>
          </a:prstGeom>
        </p:spPr>
      </p:pic>
    </p:spTree>
    <p:extLst>
      <p:ext uri="{BB962C8B-B14F-4D97-AF65-F5344CB8AC3E}">
        <p14:creationId xmlns:p14="http://schemas.microsoft.com/office/powerpoint/2010/main" val="1781300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1B7C-3412-D4D3-D4BD-CE1C86478B27}"/>
              </a:ext>
            </a:extLst>
          </p:cNvPr>
          <p:cNvSpPr>
            <a:spLocks noGrp="1"/>
          </p:cNvSpPr>
          <p:nvPr>
            <p:ph type="title"/>
          </p:nvPr>
        </p:nvSpPr>
        <p:spPr/>
        <p:txBody>
          <a:bodyPr/>
          <a:lstStyle/>
          <a:p>
            <a:r>
              <a:rPr lang="en-NL" dirty="0"/>
              <a:t>C’est le ton qui fait la musique….</a:t>
            </a:r>
          </a:p>
        </p:txBody>
      </p:sp>
      <p:pic>
        <p:nvPicPr>
          <p:cNvPr id="1026" name="Picture 2" descr="C'est le ton qui fait la musique - Bram Vermeulen's BramWiki">
            <a:extLst>
              <a:ext uri="{FF2B5EF4-FFF2-40B4-BE49-F238E27FC236}">
                <a16:creationId xmlns:a16="http://schemas.microsoft.com/office/drawing/2014/main" id="{0C8BA9A2-8C9B-8D29-1373-C13793C32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400" y="1749059"/>
            <a:ext cx="2737122" cy="335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200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F40AC-F60D-3012-3613-08BC245739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9D573F-DB54-5DEB-8CED-E196C3B75A13}"/>
              </a:ext>
            </a:extLst>
          </p:cNvPr>
          <p:cNvSpPr>
            <a:spLocks noGrp="1"/>
          </p:cNvSpPr>
          <p:nvPr>
            <p:ph type="title"/>
          </p:nvPr>
        </p:nvSpPr>
        <p:spPr/>
        <p:txBody>
          <a:bodyPr/>
          <a:lstStyle/>
          <a:p>
            <a:r>
              <a:rPr lang="en-GB" b="1" dirty="0">
                <a:solidFill>
                  <a:srgbClr val="0FCBC2"/>
                </a:solidFill>
              </a:rPr>
              <a:t>Fear: do not</a:t>
            </a:r>
            <a:r>
              <a:rPr lang="is-IS" b="1" dirty="0">
                <a:solidFill>
                  <a:srgbClr val="0FCBC2"/>
                </a:solidFill>
              </a:rPr>
              <a:t>….</a:t>
            </a:r>
            <a:endParaRPr lang="en-GB" b="1" dirty="0">
              <a:solidFill>
                <a:srgbClr val="0FCBC2"/>
              </a:solidFill>
            </a:endParaRPr>
          </a:p>
        </p:txBody>
      </p:sp>
      <p:sp>
        <p:nvSpPr>
          <p:cNvPr id="3" name="Tijdelijke aanduiding voor inhoud 2">
            <a:extLst>
              <a:ext uri="{FF2B5EF4-FFF2-40B4-BE49-F238E27FC236}">
                <a16:creationId xmlns:a16="http://schemas.microsoft.com/office/drawing/2014/main" id="{1377C960-46EB-6191-A5CC-90F38A9A33C7}"/>
              </a:ext>
            </a:extLst>
          </p:cNvPr>
          <p:cNvSpPr>
            <a:spLocks noGrp="1"/>
          </p:cNvSpPr>
          <p:nvPr>
            <p:ph idx="1"/>
          </p:nvPr>
        </p:nvSpPr>
        <p:spPr/>
        <p:txBody>
          <a:bodyPr/>
          <a:lstStyle/>
          <a:p>
            <a:r>
              <a:rPr lang="en-GB" sz="2400" dirty="0"/>
              <a:t>Get aggressive</a:t>
            </a:r>
          </a:p>
          <a:p>
            <a:r>
              <a:rPr lang="en-GB" sz="2400" dirty="0"/>
              <a:t>Stop listening </a:t>
            </a:r>
          </a:p>
          <a:p>
            <a:r>
              <a:rPr lang="en-GB" sz="2400" dirty="0"/>
              <a:t>Doubt the motives of the feedback giver (he just got it in for me, there must be some other reason why she says this)</a:t>
            </a:r>
          </a:p>
          <a:p>
            <a:r>
              <a:rPr lang="en-GB" sz="2400" dirty="0"/>
              <a:t>Doubt validity (this is not right, I’ve done my utmost)</a:t>
            </a:r>
          </a:p>
          <a:p>
            <a:r>
              <a:rPr lang="en-GB" sz="2400" dirty="0"/>
              <a:t>Gossip or slander</a:t>
            </a:r>
            <a:r>
              <a:rPr lang="is-IS" sz="2400" dirty="0"/>
              <a:t>…......</a:t>
            </a:r>
            <a:endParaRPr lang="en-GB" sz="2400" dirty="0"/>
          </a:p>
        </p:txBody>
      </p:sp>
    </p:spTree>
    <p:extLst>
      <p:ext uri="{BB962C8B-B14F-4D97-AF65-F5344CB8AC3E}">
        <p14:creationId xmlns:p14="http://schemas.microsoft.com/office/powerpoint/2010/main" val="33348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ADF9A-61BF-0B43-9EB1-029BDE98492D}"/>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4C86F877-1D54-C016-2145-CCA9CA1AEC42}"/>
              </a:ext>
            </a:extLst>
          </p:cNvPr>
          <p:cNvPicPr>
            <a:picLocks noChangeAspect="1"/>
          </p:cNvPicPr>
          <p:nvPr/>
        </p:nvPicPr>
        <p:blipFill>
          <a:blip r:embed="rId2"/>
          <a:stretch>
            <a:fillRect/>
          </a:stretch>
        </p:blipFill>
        <p:spPr>
          <a:xfrm>
            <a:off x="0" y="211667"/>
            <a:ext cx="7569200" cy="5046133"/>
          </a:xfrm>
          <a:prstGeom prst="rect">
            <a:avLst/>
          </a:prstGeom>
        </p:spPr>
      </p:pic>
    </p:spTree>
    <p:extLst>
      <p:ext uri="{BB962C8B-B14F-4D97-AF65-F5344CB8AC3E}">
        <p14:creationId xmlns:p14="http://schemas.microsoft.com/office/powerpoint/2010/main" val="3640347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F0026-26FF-3EB1-0E6A-22F6D054EB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429C0B-046F-2392-6E40-E83AAFDE80E3}"/>
              </a:ext>
            </a:extLst>
          </p:cNvPr>
          <p:cNvSpPr>
            <a:spLocks noGrp="1"/>
          </p:cNvSpPr>
          <p:nvPr>
            <p:ph type="title"/>
          </p:nvPr>
        </p:nvSpPr>
        <p:spPr/>
        <p:txBody>
          <a:bodyPr/>
          <a:lstStyle/>
          <a:p>
            <a:r>
              <a:rPr lang="en-GB" b="1" dirty="0">
                <a:solidFill>
                  <a:srgbClr val="0FCBC2"/>
                </a:solidFill>
              </a:rPr>
              <a:t>Exercise</a:t>
            </a:r>
          </a:p>
        </p:txBody>
      </p:sp>
      <p:sp>
        <p:nvSpPr>
          <p:cNvPr id="4" name="Rechthoek 3">
            <a:extLst>
              <a:ext uri="{FF2B5EF4-FFF2-40B4-BE49-F238E27FC236}">
                <a16:creationId xmlns:a16="http://schemas.microsoft.com/office/drawing/2014/main" id="{1D7E2161-2BBC-1080-549B-CFEB9FB9B73A}"/>
              </a:ext>
            </a:extLst>
          </p:cNvPr>
          <p:cNvSpPr/>
          <p:nvPr/>
        </p:nvSpPr>
        <p:spPr>
          <a:xfrm>
            <a:off x="1879600" y="1447800"/>
            <a:ext cx="3784600" cy="3139321"/>
          </a:xfrm>
          <a:prstGeom prst="rect">
            <a:avLst/>
          </a:prstGeom>
        </p:spPr>
        <p:txBody>
          <a:bodyPr>
            <a:spAutoFit/>
          </a:bodyPr>
          <a:lstStyle/>
          <a:p>
            <a:pPr fontAlgn="base"/>
            <a:r>
              <a:rPr lang="en-US" b="1" dirty="0"/>
              <a:t>Red paper</a:t>
            </a:r>
            <a:endParaRPr lang="en-US" dirty="0"/>
          </a:p>
          <a:p>
            <a:pPr fontAlgn="base"/>
            <a:r>
              <a:rPr lang="en-US" b="1" i="1" dirty="0"/>
              <a:t> Goal: effective feedback rules</a:t>
            </a:r>
            <a:endParaRPr lang="en-US" dirty="0"/>
          </a:p>
          <a:p>
            <a:pPr fontAlgn="base"/>
            <a:r>
              <a:rPr lang="en-US" b="1" i="1" dirty="0"/>
              <a:t> </a:t>
            </a:r>
            <a:endParaRPr lang="en-US" dirty="0"/>
          </a:p>
          <a:p>
            <a:pPr fontAlgn="base"/>
            <a:r>
              <a:rPr lang="en-US" b="1" i="1" dirty="0"/>
              <a:t>Activity</a:t>
            </a:r>
            <a:endParaRPr lang="en-US" dirty="0"/>
          </a:p>
          <a:p>
            <a:pPr fontAlgn="base"/>
            <a:r>
              <a:rPr lang="en-US" b="1" dirty="0"/>
              <a:t>Step 1:</a:t>
            </a:r>
            <a:r>
              <a:rPr lang="en-US" dirty="0"/>
              <a:t> everyone writes a don’t in giving feedback </a:t>
            </a:r>
          </a:p>
          <a:p>
            <a:pPr fontAlgn="base"/>
            <a:r>
              <a:rPr lang="en-US" b="1" dirty="0"/>
              <a:t>Step 2:</a:t>
            </a:r>
            <a:r>
              <a:rPr lang="en-US" dirty="0"/>
              <a:t> Cluster, standup, group and stick on flap-over</a:t>
            </a:r>
          </a:p>
          <a:p>
            <a:pPr fontAlgn="base"/>
            <a:r>
              <a:rPr lang="en-US" b="1" dirty="0"/>
              <a:t>Step 3:</a:t>
            </a:r>
            <a:r>
              <a:rPr lang="en-US" dirty="0"/>
              <a:t> Then what? Criteria for effective feedback on green paper</a:t>
            </a:r>
          </a:p>
          <a:p>
            <a:pPr fontAlgn="base"/>
            <a:r>
              <a:rPr lang="en-US" b="1" dirty="0"/>
              <a:t>Step 4:</a:t>
            </a:r>
            <a:r>
              <a:rPr lang="en-US" dirty="0"/>
              <a:t> Put on the wall and add. </a:t>
            </a:r>
          </a:p>
        </p:txBody>
      </p:sp>
    </p:spTree>
    <p:extLst>
      <p:ext uri="{BB962C8B-B14F-4D97-AF65-F5344CB8AC3E}">
        <p14:creationId xmlns:p14="http://schemas.microsoft.com/office/powerpoint/2010/main" val="158374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5C5F-7C12-3C95-5BA2-94A0A1B9BDBD}"/>
              </a:ext>
            </a:extLst>
          </p:cNvPr>
          <p:cNvSpPr>
            <a:spLocks noGrp="1"/>
          </p:cNvSpPr>
          <p:nvPr>
            <p:ph type="title"/>
          </p:nvPr>
        </p:nvSpPr>
        <p:spPr/>
        <p:txBody>
          <a:bodyPr/>
          <a:lstStyle/>
          <a:p>
            <a:r>
              <a:rPr lang="en-NL" dirty="0">
                <a:solidFill>
                  <a:srgbClr val="0FCBC2"/>
                </a:solidFill>
              </a:rPr>
              <a:t>Agenda</a:t>
            </a:r>
          </a:p>
        </p:txBody>
      </p:sp>
      <p:sp>
        <p:nvSpPr>
          <p:cNvPr id="3" name="Content Placeholder 2">
            <a:extLst>
              <a:ext uri="{FF2B5EF4-FFF2-40B4-BE49-F238E27FC236}">
                <a16:creationId xmlns:a16="http://schemas.microsoft.com/office/drawing/2014/main" id="{548B6A5F-60EC-FB5B-BDF0-4A857F5A94D3}"/>
              </a:ext>
            </a:extLst>
          </p:cNvPr>
          <p:cNvSpPr>
            <a:spLocks noGrp="1"/>
          </p:cNvSpPr>
          <p:nvPr>
            <p:ph idx="1"/>
          </p:nvPr>
        </p:nvSpPr>
        <p:spPr/>
        <p:txBody>
          <a:bodyPr/>
          <a:lstStyle/>
          <a:p>
            <a:pPr marL="514350" indent="-514350">
              <a:buAutoNum type="arabicPeriod"/>
            </a:pPr>
            <a:r>
              <a:rPr lang="en-NL" dirty="0"/>
              <a:t>Introduction </a:t>
            </a:r>
          </a:p>
          <a:p>
            <a:pPr marL="514350" indent="-514350">
              <a:buAutoNum type="arabicPeriod"/>
            </a:pPr>
            <a:r>
              <a:rPr lang="en-NL" dirty="0"/>
              <a:t>Tips for Giving feedback</a:t>
            </a:r>
          </a:p>
          <a:p>
            <a:pPr marL="514350" indent="-514350">
              <a:buAutoNum type="arabicPeriod"/>
            </a:pPr>
            <a:r>
              <a:rPr lang="en-NL" dirty="0"/>
              <a:t>Tips for Receiving feedback</a:t>
            </a:r>
          </a:p>
          <a:p>
            <a:pPr marL="514350" indent="-514350">
              <a:buAutoNum type="arabicPeriod"/>
            </a:pPr>
            <a:r>
              <a:rPr lang="en-NL" dirty="0"/>
              <a:t>Tips for Asking feedback</a:t>
            </a:r>
          </a:p>
          <a:p>
            <a:pPr marL="514350" indent="-514350">
              <a:buAutoNum type="arabicPeriod"/>
            </a:pPr>
            <a:r>
              <a:rPr lang="en-NL" dirty="0"/>
              <a:t>Creating a feedback culture</a:t>
            </a:r>
          </a:p>
          <a:p>
            <a:pPr marL="514350" indent="-514350">
              <a:buAutoNum type="arabicPeriod"/>
            </a:pPr>
            <a:endParaRPr lang="en-NL" dirty="0"/>
          </a:p>
        </p:txBody>
      </p:sp>
    </p:spTree>
    <p:extLst>
      <p:ext uri="{BB962C8B-B14F-4D97-AF65-F5344CB8AC3E}">
        <p14:creationId xmlns:p14="http://schemas.microsoft.com/office/powerpoint/2010/main" val="191280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BE8CE-34F6-A739-AEC4-2AA4B901F9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F30C83-39F3-FAEE-3779-82A964BAF44C}"/>
              </a:ext>
            </a:extLst>
          </p:cNvPr>
          <p:cNvSpPr>
            <a:spLocks noGrp="1"/>
          </p:cNvSpPr>
          <p:nvPr>
            <p:ph type="title"/>
          </p:nvPr>
        </p:nvSpPr>
        <p:spPr/>
        <p:txBody>
          <a:bodyPr/>
          <a:lstStyle/>
          <a:p>
            <a:r>
              <a:rPr lang="en-GB" b="1" dirty="0">
                <a:solidFill>
                  <a:srgbClr val="0FCBC2"/>
                </a:solidFill>
              </a:rPr>
              <a:t>Exercise in three</a:t>
            </a:r>
          </a:p>
        </p:txBody>
      </p:sp>
      <p:sp>
        <p:nvSpPr>
          <p:cNvPr id="3" name="Tijdelijke aanduiding voor inhoud 2">
            <a:extLst>
              <a:ext uri="{FF2B5EF4-FFF2-40B4-BE49-F238E27FC236}">
                <a16:creationId xmlns:a16="http://schemas.microsoft.com/office/drawing/2014/main" id="{D010C4B1-8D9D-102F-7FC9-63A0E13BC9D5}"/>
              </a:ext>
            </a:extLst>
          </p:cNvPr>
          <p:cNvSpPr>
            <a:spLocks noGrp="1"/>
          </p:cNvSpPr>
          <p:nvPr>
            <p:ph idx="1"/>
          </p:nvPr>
        </p:nvSpPr>
        <p:spPr/>
        <p:txBody>
          <a:bodyPr/>
          <a:lstStyle/>
          <a:p>
            <a:pPr marL="0" indent="0">
              <a:buNone/>
            </a:pPr>
            <a:r>
              <a:rPr lang="en-GB" sz="2400" dirty="0"/>
              <a:t>A talks about a situation. How could I give feedback to X who did Y? B plays the role of X. C observes.</a:t>
            </a:r>
          </a:p>
          <a:p>
            <a:pPr marL="0" indent="0">
              <a:buNone/>
            </a:pPr>
            <a:r>
              <a:rPr lang="en-GB" sz="2400" dirty="0"/>
              <a:t>A gives feedback to B according to the feedback rules on her performance. A listens and tells what he or she learned from the feedback.</a:t>
            </a:r>
          </a:p>
          <a:p>
            <a:pPr marL="0" indent="0">
              <a:buNone/>
            </a:pPr>
            <a:r>
              <a:rPr lang="en-GB" sz="2400" dirty="0"/>
              <a:t>Train in sandwich feedback, short, open, specific. Give feedback (not advice) on process rather than content.</a:t>
            </a:r>
          </a:p>
          <a:p>
            <a:pPr marL="0" indent="0">
              <a:buNone/>
            </a:pPr>
            <a:endParaRPr lang="en-GB" sz="2400" dirty="0"/>
          </a:p>
          <a:p>
            <a:pPr marL="0" indent="0" algn="r">
              <a:buNone/>
            </a:pPr>
            <a:r>
              <a:rPr lang="en-GB" sz="2400" dirty="0"/>
              <a:t>Change positions</a:t>
            </a:r>
          </a:p>
        </p:txBody>
      </p:sp>
    </p:spTree>
    <p:extLst>
      <p:ext uri="{BB962C8B-B14F-4D97-AF65-F5344CB8AC3E}">
        <p14:creationId xmlns:p14="http://schemas.microsoft.com/office/powerpoint/2010/main" val="2738610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280F-87A0-04FA-D25D-FBC4D7B86985}"/>
              </a:ext>
            </a:extLst>
          </p:cNvPr>
          <p:cNvSpPr>
            <a:spLocks noGrp="1"/>
          </p:cNvSpPr>
          <p:nvPr>
            <p:ph type="title"/>
          </p:nvPr>
        </p:nvSpPr>
        <p:spPr/>
        <p:txBody>
          <a:bodyPr/>
          <a:lstStyle/>
          <a:p>
            <a:r>
              <a:rPr lang="en-NL" dirty="0">
                <a:solidFill>
                  <a:srgbClr val="00A7A2"/>
                </a:solidFill>
              </a:rPr>
              <a:t>1.4. Daily talks</a:t>
            </a:r>
          </a:p>
        </p:txBody>
      </p:sp>
      <p:sp>
        <p:nvSpPr>
          <p:cNvPr id="3" name="Content Placeholder 2">
            <a:extLst>
              <a:ext uri="{FF2B5EF4-FFF2-40B4-BE49-F238E27FC236}">
                <a16:creationId xmlns:a16="http://schemas.microsoft.com/office/drawing/2014/main" id="{71554C34-6F20-ED89-D8C8-2591809E69F7}"/>
              </a:ext>
            </a:extLst>
          </p:cNvPr>
          <p:cNvSpPr>
            <a:spLocks noGrp="1"/>
          </p:cNvSpPr>
          <p:nvPr>
            <p:ph idx="1"/>
          </p:nvPr>
        </p:nvSpPr>
        <p:spPr/>
        <p:txBody>
          <a:bodyPr/>
          <a:lstStyle/>
          <a:p>
            <a:pPr marL="0" indent="0">
              <a:buNone/>
            </a:pPr>
            <a:r>
              <a:rPr lang="en-NL" dirty="0"/>
              <a:t>1.4.1. Sandwich</a:t>
            </a:r>
          </a:p>
          <a:p>
            <a:pPr marL="0" indent="0">
              <a:buNone/>
            </a:pPr>
            <a:r>
              <a:rPr lang="en-NL" dirty="0"/>
              <a:t>1.4.2. Interaction feedback (super)</a:t>
            </a:r>
          </a:p>
          <a:p>
            <a:pPr marL="0" indent="0">
              <a:buNone/>
            </a:pPr>
            <a:r>
              <a:rPr lang="en-NL" dirty="0"/>
              <a:t>	</a:t>
            </a:r>
            <a:r>
              <a:rPr lang="en-NL" sz="2400" dirty="0"/>
              <a:t>Eight steps formula</a:t>
            </a:r>
          </a:p>
          <a:p>
            <a:pPr marL="0" indent="0">
              <a:buNone/>
            </a:pPr>
            <a:r>
              <a:rPr lang="en-NL" dirty="0"/>
              <a:t>1.4.3. Interaction feedback (short)</a:t>
            </a:r>
          </a:p>
          <a:p>
            <a:pPr marL="0" indent="0">
              <a:buNone/>
            </a:pPr>
            <a:r>
              <a:rPr lang="en-NL" dirty="0"/>
              <a:t>1.4.4. Interaction feedback (extra)</a:t>
            </a:r>
          </a:p>
          <a:p>
            <a:pPr marL="0" indent="0">
              <a:buNone/>
            </a:pPr>
            <a:r>
              <a:rPr lang="en-NL" dirty="0"/>
              <a:t>1.4.5. Give compliments</a:t>
            </a:r>
          </a:p>
          <a:p>
            <a:pPr marL="0" indent="0">
              <a:buNone/>
            </a:pPr>
            <a:endParaRPr lang="en-NL" dirty="0"/>
          </a:p>
          <a:p>
            <a:endParaRPr lang="en-NL" dirty="0"/>
          </a:p>
        </p:txBody>
      </p:sp>
    </p:spTree>
    <p:extLst>
      <p:ext uri="{BB962C8B-B14F-4D97-AF65-F5344CB8AC3E}">
        <p14:creationId xmlns:p14="http://schemas.microsoft.com/office/powerpoint/2010/main" val="3722702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E51197-FF79-BF18-ACCC-CA89E39EA2DF}"/>
              </a:ext>
            </a:extLst>
          </p:cNvPr>
          <p:cNvSpPr>
            <a:spLocks noGrp="1"/>
          </p:cNvSpPr>
          <p:nvPr>
            <p:ph type="title"/>
          </p:nvPr>
        </p:nvSpPr>
        <p:spPr/>
        <p:txBody>
          <a:bodyPr/>
          <a:lstStyle/>
          <a:p>
            <a:pPr>
              <a:buFont typeface="Times New Roman" charset="0"/>
              <a:buNone/>
              <a:defRPr/>
            </a:pPr>
            <a:r>
              <a:rPr lang="nl-NL" dirty="0"/>
              <a:t>Voerman et al.</a:t>
            </a:r>
          </a:p>
        </p:txBody>
      </p:sp>
      <p:sp>
        <p:nvSpPr>
          <p:cNvPr id="3" name="Titel 1">
            <a:extLst>
              <a:ext uri="{FF2B5EF4-FFF2-40B4-BE49-F238E27FC236}">
                <a16:creationId xmlns:a16="http://schemas.microsoft.com/office/drawing/2014/main" id="{7EC29801-AAA3-5E97-B218-C677AB4076CD}"/>
              </a:ext>
            </a:extLst>
          </p:cNvPr>
          <p:cNvSpPr txBox="1">
            <a:spLocks/>
          </p:cNvSpPr>
          <p:nvPr/>
        </p:nvSpPr>
        <p:spPr bwMode="auto">
          <a:xfrm>
            <a:off x="685235" y="1803390"/>
            <a:ext cx="6399232" cy="16768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0" tIns="0" rIns="0" bIns="0" anchor="ctr"/>
          <a:lstStyle>
            <a:lvl1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B22724"/>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2pPr>
            <a:lvl3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3pPr>
            <a:lvl4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4pPr>
            <a:lvl5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9pPr>
          </a:lstStyle>
          <a:p>
            <a:pPr>
              <a:defRPr/>
            </a:pPr>
            <a:r>
              <a:rPr lang="nl-NL" sz="2258" dirty="0"/>
              <a:t>Non-</a:t>
            </a:r>
            <a:r>
              <a:rPr lang="nl-NL" sz="2258" dirty="0" err="1"/>
              <a:t>specific</a:t>
            </a:r>
            <a:r>
              <a:rPr lang="nl-NL" sz="2258" dirty="0"/>
              <a:t> </a:t>
            </a:r>
            <a:r>
              <a:rPr lang="nl-NL" sz="2258" dirty="0" err="1"/>
              <a:t>positive</a:t>
            </a:r>
            <a:r>
              <a:rPr lang="nl-NL" sz="2258" dirty="0"/>
              <a:t> feedback (</a:t>
            </a:r>
            <a:r>
              <a:rPr lang="nl-NL" sz="2258" dirty="0" err="1"/>
              <a:t>like</a:t>
            </a:r>
            <a:r>
              <a:rPr lang="nl-NL" sz="2258" dirty="0"/>
              <a:t> </a:t>
            </a:r>
            <a:r>
              <a:rPr lang="nl-NL" sz="2258" dirty="0" err="1"/>
              <a:t>giving</a:t>
            </a:r>
            <a:r>
              <a:rPr lang="nl-NL" sz="2258" dirty="0"/>
              <a:t> a compliment without </a:t>
            </a:r>
            <a:r>
              <a:rPr lang="nl-NL" sz="2258" dirty="0" err="1"/>
              <a:t>explanation</a:t>
            </a:r>
            <a:r>
              <a:rPr lang="nl-NL" sz="2258" dirty="0"/>
              <a:t>) </a:t>
            </a:r>
            <a:r>
              <a:rPr lang="nl-NL" sz="2258" dirty="0" err="1"/>
              <a:t>and</a:t>
            </a:r>
            <a:r>
              <a:rPr lang="nl-NL" sz="2258" dirty="0"/>
              <a:t> non-</a:t>
            </a:r>
            <a:r>
              <a:rPr lang="nl-NL" sz="2258" dirty="0" err="1"/>
              <a:t>specific</a:t>
            </a:r>
            <a:r>
              <a:rPr lang="nl-NL" sz="2258" dirty="0"/>
              <a:t> </a:t>
            </a:r>
            <a:r>
              <a:rPr lang="nl-NL" sz="2258" dirty="0" err="1"/>
              <a:t>negative</a:t>
            </a:r>
            <a:r>
              <a:rPr lang="nl-NL" sz="2258" dirty="0"/>
              <a:t> feedback (</a:t>
            </a:r>
            <a:r>
              <a:rPr lang="nl-NL" sz="2258" dirty="0" err="1"/>
              <a:t>like</a:t>
            </a:r>
            <a:r>
              <a:rPr lang="nl-NL" sz="2258" dirty="0"/>
              <a:t> the red </a:t>
            </a:r>
            <a:r>
              <a:rPr lang="nl-NL" sz="2258" dirty="0" err="1"/>
              <a:t>pencil</a:t>
            </a:r>
            <a:r>
              <a:rPr lang="nl-NL" sz="2258" dirty="0"/>
              <a:t>) are the </a:t>
            </a:r>
            <a:r>
              <a:rPr lang="nl-NL" sz="2258" dirty="0" err="1"/>
              <a:t>least</a:t>
            </a:r>
            <a:r>
              <a:rPr lang="nl-NL" sz="2258" dirty="0"/>
              <a:t> </a:t>
            </a:r>
            <a:r>
              <a:rPr lang="nl-NL" sz="2258" dirty="0" err="1"/>
              <a:t>effective</a:t>
            </a:r>
            <a:r>
              <a:rPr lang="nl-NL" sz="2258" dirty="0"/>
              <a:t> </a:t>
            </a:r>
            <a:r>
              <a:rPr lang="nl-NL" sz="2258" dirty="0" err="1"/>
              <a:t>ways</a:t>
            </a:r>
            <a:r>
              <a:rPr lang="nl-NL" sz="2258" dirty="0"/>
              <a:t> of </a:t>
            </a:r>
            <a:r>
              <a:rPr lang="nl-NL" sz="2258" dirty="0" err="1"/>
              <a:t>giving</a:t>
            </a:r>
            <a:r>
              <a:rPr lang="nl-NL" sz="2258" dirty="0"/>
              <a:t> feedback.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2A3F7-E844-31BD-6166-295572471B8B}"/>
              </a:ext>
            </a:extLst>
          </p:cNvPr>
          <p:cNvSpPr>
            <a:spLocks noGrp="1"/>
          </p:cNvSpPr>
          <p:nvPr>
            <p:ph type="title"/>
          </p:nvPr>
        </p:nvSpPr>
        <p:spPr/>
        <p:txBody>
          <a:bodyPr/>
          <a:lstStyle/>
          <a:p>
            <a:pPr>
              <a:buFont typeface="Times New Roman" charset="0"/>
              <a:buNone/>
              <a:defRPr/>
            </a:pPr>
            <a:r>
              <a:rPr lang="nl-NL" dirty="0"/>
              <a:t>In </a:t>
            </a:r>
            <a:r>
              <a:rPr lang="nl-NL" dirty="0" err="1"/>
              <a:t>general</a:t>
            </a:r>
            <a:endParaRPr lang="nl-NL" dirty="0"/>
          </a:p>
        </p:txBody>
      </p:sp>
      <p:sp>
        <p:nvSpPr>
          <p:cNvPr id="3" name="Titel 1">
            <a:extLst>
              <a:ext uri="{FF2B5EF4-FFF2-40B4-BE49-F238E27FC236}">
                <a16:creationId xmlns:a16="http://schemas.microsoft.com/office/drawing/2014/main" id="{B46A4211-75C9-443F-FE31-059486D7F23A}"/>
              </a:ext>
            </a:extLst>
          </p:cNvPr>
          <p:cNvSpPr txBox="1">
            <a:spLocks/>
          </p:cNvSpPr>
          <p:nvPr/>
        </p:nvSpPr>
        <p:spPr bwMode="auto">
          <a:xfrm>
            <a:off x="634831" y="1524001"/>
            <a:ext cx="6399231" cy="2565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0" tIns="0" rIns="0" bIns="0" anchor="ctr"/>
          <a:lstStyle>
            <a:lvl1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B22724"/>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2pPr>
            <a:lvl3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3pPr>
            <a:lvl4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4pPr>
            <a:lvl5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B22724"/>
                </a:solidFill>
                <a:latin typeface="Arial" charset="0"/>
                <a:ea typeface="ＭＳ Ｐゴシック" charset="0"/>
                <a:cs typeface="SimSun" charset="0"/>
              </a:defRPr>
            </a:lvl9pPr>
          </a:lstStyle>
          <a:p>
            <a:pPr>
              <a:defRPr/>
            </a:pPr>
            <a:r>
              <a:rPr lang="nl-NL" sz="2258" dirty="0">
                <a:solidFill>
                  <a:srgbClr val="800000"/>
                </a:solidFill>
              </a:rPr>
              <a:t>Feedback is the most </a:t>
            </a:r>
            <a:r>
              <a:rPr lang="nl-NL" sz="2258" dirty="0" err="1">
                <a:solidFill>
                  <a:srgbClr val="800000"/>
                </a:solidFill>
              </a:rPr>
              <a:t>effective</a:t>
            </a:r>
            <a:r>
              <a:rPr lang="nl-NL" sz="2258" dirty="0">
                <a:solidFill>
                  <a:srgbClr val="800000"/>
                </a:solidFill>
              </a:rPr>
              <a:t> </a:t>
            </a:r>
            <a:r>
              <a:rPr lang="nl-NL" sz="2258" dirty="0" err="1">
                <a:solidFill>
                  <a:srgbClr val="800000"/>
                </a:solidFill>
              </a:rPr>
              <a:t>when</a:t>
            </a:r>
            <a:r>
              <a:rPr lang="nl-NL" sz="2258" dirty="0">
                <a:solidFill>
                  <a:srgbClr val="800000"/>
                </a:solidFill>
              </a:rPr>
              <a:t>:</a:t>
            </a:r>
          </a:p>
          <a:p>
            <a:pPr>
              <a:defRPr/>
            </a:pPr>
            <a:endParaRPr lang="nl-NL" sz="2258" dirty="0">
              <a:solidFill>
                <a:srgbClr val="800000"/>
              </a:solidFill>
            </a:endParaRPr>
          </a:p>
          <a:p>
            <a:pPr marL="362925" indent="-362925">
              <a:buFont typeface="Times New Roman" charset="0"/>
              <a:buAutoNum type="arabicPeriod"/>
              <a:defRPr/>
            </a:pPr>
            <a:r>
              <a:rPr lang="nl-NL" sz="2258" dirty="0" err="1">
                <a:solidFill>
                  <a:srgbClr val="800000"/>
                </a:solidFill>
              </a:rPr>
              <a:t>Specific</a:t>
            </a:r>
            <a:endParaRPr lang="nl-NL" sz="2258" dirty="0">
              <a:solidFill>
                <a:srgbClr val="800000"/>
              </a:solidFill>
            </a:endParaRPr>
          </a:p>
          <a:p>
            <a:pPr marL="362925" indent="-362925">
              <a:buFont typeface="Times New Roman" charset="0"/>
              <a:buAutoNum type="arabicPeriod"/>
              <a:defRPr/>
            </a:pPr>
            <a:r>
              <a:rPr lang="nl-NL" sz="2258" dirty="0" err="1">
                <a:solidFill>
                  <a:srgbClr val="800000"/>
                </a:solidFill>
              </a:rPr>
              <a:t>Positive</a:t>
            </a:r>
            <a:endParaRPr lang="nl-NL" sz="2258" dirty="0">
              <a:solidFill>
                <a:srgbClr val="800000"/>
              </a:solidFill>
            </a:endParaRPr>
          </a:p>
          <a:p>
            <a:pPr marL="362925" indent="-362925">
              <a:buFont typeface="Times New Roman" charset="0"/>
              <a:buAutoNum type="arabicPeriod"/>
              <a:defRPr/>
            </a:pPr>
            <a:r>
              <a:rPr lang="nl-NL" sz="2258" dirty="0">
                <a:solidFill>
                  <a:srgbClr val="800000"/>
                </a:solidFill>
              </a:rPr>
              <a:t>Right on time (as </a:t>
            </a:r>
            <a:r>
              <a:rPr lang="nl-NL" sz="2258" dirty="0" err="1">
                <a:solidFill>
                  <a:srgbClr val="800000"/>
                </a:solidFill>
              </a:rPr>
              <a:t>soon</a:t>
            </a:r>
            <a:r>
              <a:rPr lang="nl-NL" sz="2258" dirty="0">
                <a:solidFill>
                  <a:srgbClr val="800000"/>
                </a:solidFill>
              </a:rPr>
              <a:t> as </a:t>
            </a:r>
            <a:r>
              <a:rPr lang="nl-NL" sz="2258" dirty="0" err="1">
                <a:solidFill>
                  <a:srgbClr val="800000"/>
                </a:solidFill>
              </a:rPr>
              <a:t>possible</a:t>
            </a:r>
            <a:r>
              <a:rPr lang="nl-NL" sz="2258" dirty="0">
                <a:solidFill>
                  <a:srgbClr val="800000"/>
                </a:solidFill>
              </a:rPr>
              <a:t> </a:t>
            </a:r>
            <a:r>
              <a:rPr lang="nl-NL" sz="2258" dirty="0" err="1">
                <a:solidFill>
                  <a:srgbClr val="800000"/>
                </a:solidFill>
              </a:rPr>
              <a:t>after</a:t>
            </a:r>
            <a:r>
              <a:rPr lang="nl-NL" sz="2258" dirty="0">
                <a:solidFill>
                  <a:srgbClr val="800000"/>
                </a:solidFill>
              </a:rPr>
              <a:t> </a:t>
            </a:r>
            <a:r>
              <a:rPr lang="nl-NL" sz="2258" dirty="0" err="1">
                <a:solidFill>
                  <a:srgbClr val="800000"/>
                </a:solidFill>
              </a:rPr>
              <a:t>the</a:t>
            </a:r>
            <a:r>
              <a:rPr lang="nl-NL" sz="2258" dirty="0">
                <a:solidFill>
                  <a:srgbClr val="800000"/>
                </a:solidFill>
              </a:rPr>
              <a:t> act, at </a:t>
            </a:r>
            <a:r>
              <a:rPr lang="nl-NL" sz="2258" dirty="0" err="1">
                <a:solidFill>
                  <a:srgbClr val="800000"/>
                </a:solidFill>
              </a:rPr>
              <a:t>least</a:t>
            </a:r>
            <a:r>
              <a:rPr lang="nl-NL" sz="2258" dirty="0">
                <a:solidFill>
                  <a:srgbClr val="800000"/>
                </a:solidFill>
              </a:rPr>
              <a:t> </a:t>
            </a:r>
            <a:r>
              <a:rPr lang="nl-NL" sz="2258" dirty="0" err="1">
                <a:solidFill>
                  <a:srgbClr val="800000"/>
                </a:solidFill>
              </a:rPr>
              <a:t>within</a:t>
            </a:r>
            <a:r>
              <a:rPr lang="nl-NL" sz="2258" dirty="0">
                <a:solidFill>
                  <a:srgbClr val="800000"/>
                </a:solidFill>
              </a:rPr>
              <a:t> </a:t>
            </a:r>
            <a:r>
              <a:rPr lang="nl-NL" sz="2258" dirty="0" err="1">
                <a:solidFill>
                  <a:srgbClr val="800000"/>
                </a:solidFill>
              </a:rPr>
              <a:t>two</a:t>
            </a:r>
            <a:r>
              <a:rPr lang="nl-NL" sz="2258" dirty="0">
                <a:solidFill>
                  <a:srgbClr val="800000"/>
                </a:solidFill>
              </a:rPr>
              <a:t> </a:t>
            </a:r>
            <a:r>
              <a:rPr lang="nl-NL" sz="2258" dirty="0" err="1">
                <a:solidFill>
                  <a:srgbClr val="800000"/>
                </a:solidFill>
              </a:rPr>
              <a:t>days</a:t>
            </a:r>
            <a:r>
              <a:rPr lang="nl-NL" sz="2258" dirty="0">
                <a:solidFill>
                  <a:srgbClr val="800000"/>
                </a:solidFill>
              </a:rPr>
              <a:t>)</a:t>
            </a:r>
          </a:p>
          <a:p>
            <a:pPr marL="362925" indent="-362925">
              <a:buFont typeface="Times New Roman" charset="0"/>
              <a:buAutoNum type="arabicPeriod"/>
              <a:defRPr/>
            </a:pPr>
            <a:r>
              <a:rPr lang="nl-NL" sz="2258" dirty="0" err="1">
                <a:solidFill>
                  <a:srgbClr val="800000"/>
                </a:solidFill>
              </a:rPr>
              <a:t>Desired</a:t>
            </a:r>
            <a:endParaRPr lang="nl-NL" sz="2258" dirty="0">
              <a:solidFill>
                <a:srgbClr val="800000"/>
              </a:solidFill>
            </a:endParaRPr>
          </a:p>
          <a:p>
            <a:pPr marL="362925" indent="-362925">
              <a:buFont typeface="Times New Roman" charset="0"/>
              <a:buAutoNum type="arabicPeriod"/>
              <a:defRPr/>
            </a:pPr>
            <a:r>
              <a:rPr lang="nl-NL" sz="2258" dirty="0" err="1">
                <a:solidFill>
                  <a:srgbClr val="800000"/>
                </a:solidFill>
              </a:rPr>
              <a:t>Useful</a:t>
            </a:r>
            <a:endParaRPr lang="nl-NL" sz="2258" dirty="0">
              <a:solidFill>
                <a:srgbClr val="800000"/>
              </a:solidFill>
            </a:endParaRPr>
          </a:p>
          <a:p>
            <a:pPr marL="362925" indent="-362925">
              <a:buFont typeface="Times New Roman" charset="0"/>
              <a:buAutoNum type="arabicPeriod"/>
              <a:defRPr/>
            </a:pPr>
            <a:endParaRPr lang="nl-NL" sz="2258" dirty="0">
              <a:solidFill>
                <a:srgbClr val="800000"/>
              </a:solidFill>
            </a:endParaRPr>
          </a:p>
          <a:p>
            <a:pPr marL="362925" indent="-362925">
              <a:buFont typeface="Times New Roman" charset="0"/>
              <a:buAutoNum type="arabicPeriod"/>
              <a:defRPr/>
            </a:pPr>
            <a:endParaRPr lang="nl-NL" sz="2258" dirty="0">
              <a:solidFill>
                <a:srgbClr val="800000"/>
              </a:solidFill>
            </a:endParaRPr>
          </a:p>
          <a:p>
            <a:pPr>
              <a:defRPr/>
            </a:pPr>
            <a:r>
              <a:rPr lang="nl-NL" sz="2258" dirty="0">
                <a:solidFill>
                  <a:srgbClr val="800000"/>
                </a:solidFill>
              </a:rPr>
              <a:t>It is </a:t>
            </a:r>
            <a:r>
              <a:rPr lang="nl-NL" sz="2258" dirty="0" err="1">
                <a:solidFill>
                  <a:srgbClr val="800000"/>
                </a:solidFill>
              </a:rPr>
              <a:t>about</a:t>
            </a:r>
            <a:r>
              <a:rPr lang="nl-NL" sz="2258" dirty="0">
                <a:solidFill>
                  <a:srgbClr val="800000"/>
                </a:solidFill>
              </a:rPr>
              <a:t> assessment </a:t>
            </a:r>
            <a:r>
              <a:rPr lang="nl-NL" sz="2258" i="1" dirty="0" err="1">
                <a:solidFill>
                  <a:srgbClr val="800000"/>
                </a:solidFill>
              </a:rPr>
              <a:t>for</a:t>
            </a:r>
            <a:r>
              <a:rPr lang="nl-NL" sz="2258" dirty="0">
                <a:solidFill>
                  <a:srgbClr val="800000"/>
                </a:solidFill>
              </a:rPr>
              <a:t> </a:t>
            </a:r>
            <a:r>
              <a:rPr lang="nl-NL" sz="2258" dirty="0" err="1">
                <a:solidFill>
                  <a:srgbClr val="800000"/>
                </a:solidFill>
              </a:rPr>
              <a:t>learning</a:t>
            </a:r>
            <a:r>
              <a:rPr lang="nl-NL" sz="2258" dirty="0">
                <a:solidFill>
                  <a:srgbClr val="800000"/>
                </a:solidFill>
              </a:rPr>
              <a:t> </a:t>
            </a:r>
            <a:r>
              <a:rPr lang="nl-NL" sz="2258" dirty="0" err="1">
                <a:solidFill>
                  <a:srgbClr val="800000"/>
                </a:solidFill>
              </a:rPr>
              <a:t>rather</a:t>
            </a:r>
            <a:r>
              <a:rPr lang="nl-NL" sz="2258" dirty="0">
                <a:solidFill>
                  <a:srgbClr val="800000"/>
                </a:solidFill>
              </a:rPr>
              <a:t> </a:t>
            </a:r>
            <a:r>
              <a:rPr lang="nl-NL" sz="2258" dirty="0" err="1">
                <a:solidFill>
                  <a:srgbClr val="800000"/>
                </a:solidFill>
              </a:rPr>
              <a:t>than</a:t>
            </a:r>
            <a:r>
              <a:rPr lang="nl-NL" sz="2258" dirty="0">
                <a:solidFill>
                  <a:srgbClr val="800000"/>
                </a:solidFill>
              </a:rPr>
              <a:t> assessment </a:t>
            </a:r>
            <a:r>
              <a:rPr lang="nl-NL" sz="2258" i="1" dirty="0">
                <a:solidFill>
                  <a:srgbClr val="800000"/>
                </a:solidFill>
              </a:rPr>
              <a:t>of </a:t>
            </a:r>
            <a:r>
              <a:rPr lang="nl-NL" sz="2258" dirty="0" err="1">
                <a:solidFill>
                  <a:srgbClr val="800000"/>
                </a:solidFill>
              </a:rPr>
              <a:t>learning</a:t>
            </a:r>
            <a:endParaRPr lang="nl-NL" sz="2258" dirty="0">
              <a:solidFill>
                <a:srgbClr val="8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2D397-A2D3-CC9B-95ED-D74B269092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4DCA21-681C-CE56-0711-6A7F7DF5003F}"/>
              </a:ext>
            </a:extLst>
          </p:cNvPr>
          <p:cNvSpPr>
            <a:spLocks noGrp="1"/>
          </p:cNvSpPr>
          <p:nvPr>
            <p:ph type="title"/>
          </p:nvPr>
        </p:nvSpPr>
        <p:spPr/>
        <p:txBody>
          <a:bodyPr/>
          <a:lstStyle/>
          <a:p>
            <a:r>
              <a:rPr lang="en-GB" b="1" dirty="0">
                <a:solidFill>
                  <a:srgbClr val="0FCBC2"/>
                </a:solidFill>
              </a:rPr>
              <a:t>1.4.1. Sandwich (positive)</a:t>
            </a:r>
            <a:endParaRPr lang="en-GB" b="1" dirty="0">
              <a:solidFill>
                <a:schemeClr val="bg1">
                  <a:lumMod val="75000"/>
                </a:schemeClr>
              </a:solidFill>
            </a:endParaRPr>
          </a:p>
        </p:txBody>
      </p:sp>
      <p:sp>
        <p:nvSpPr>
          <p:cNvPr id="3" name="Rechthoek 2">
            <a:extLst>
              <a:ext uri="{FF2B5EF4-FFF2-40B4-BE49-F238E27FC236}">
                <a16:creationId xmlns:a16="http://schemas.microsoft.com/office/drawing/2014/main" id="{9C315F78-042A-394A-10F8-2C66EC00F0FE}"/>
              </a:ext>
            </a:extLst>
          </p:cNvPr>
          <p:cNvSpPr/>
          <p:nvPr/>
        </p:nvSpPr>
        <p:spPr>
          <a:xfrm>
            <a:off x="660400" y="2057400"/>
            <a:ext cx="5638800" cy="1477328"/>
          </a:xfrm>
          <a:prstGeom prst="rect">
            <a:avLst/>
          </a:prstGeom>
        </p:spPr>
        <p:txBody>
          <a:bodyPr wrap="square">
            <a:spAutoFit/>
          </a:bodyPr>
          <a:lstStyle/>
          <a:p>
            <a:r>
              <a:rPr lang="en-GB" dirty="0"/>
              <a:t>SANDWICH</a:t>
            </a:r>
          </a:p>
          <a:p>
            <a:pPr marL="342900" indent="-342900">
              <a:buAutoNum type="arabicPeriod"/>
            </a:pPr>
            <a:endParaRPr lang="en-GB" dirty="0"/>
          </a:p>
          <a:p>
            <a:r>
              <a:rPr lang="en-GB" dirty="0"/>
              <a:t>1. What does the person do well? (present tense)</a:t>
            </a:r>
          </a:p>
          <a:p>
            <a:r>
              <a:rPr lang="en-GB" dirty="0"/>
              <a:t>2. What needs improvement, can be done better?</a:t>
            </a:r>
          </a:p>
          <a:p>
            <a:r>
              <a:rPr lang="en-GB" dirty="0"/>
              <a:t>3. Positive end: </a:t>
            </a:r>
            <a:r>
              <a:rPr lang="nl-NL" dirty="0"/>
              <a:t>In </a:t>
            </a:r>
            <a:r>
              <a:rPr lang="nl-NL" dirty="0" err="1"/>
              <a:t>general</a:t>
            </a:r>
            <a:r>
              <a:rPr lang="nl-NL" dirty="0"/>
              <a:t> I </a:t>
            </a:r>
            <a:r>
              <a:rPr lang="nl-NL" dirty="0" err="1"/>
              <a:t>think</a:t>
            </a:r>
            <a:endParaRPr lang="en-GB" dirty="0"/>
          </a:p>
        </p:txBody>
      </p:sp>
    </p:spTree>
    <p:extLst>
      <p:ext uri="{BB962C8B-B14F-4D97-AF65-F5344CB8AC3E}">
        <p14:creationId xmlns:p14="http://schemas.microsoft.com/office/powerpoint/2010/main" val="261256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477EB-C032-3E03-72D9-425B91C897E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E6A8F3-6ADE-D3D2-3E31-003B628F3CB2}"/>
              </a:ext>
            </a:extLst>
          </p:cNvPr>
          <p:cNvSpPr>
            <a:spLocks noGrp="1"/>
          </p:cNvSpPr>
          <p:nvPr>
            <p:ph type="title"/>
          </p:nvPr>
        </p:nvSpPr>
        <p:spPr/>
        <p:txBody>
          <a:bodyPr/>
          <a:lstStyle/>
          <a:p>
            <a:endParaRPr lang="en-GB" dirty="0"/>
          </a:p>
        </p:txBody>
      </p:sp>
      <p:pic>
        <p:nvPicPr>
          <p:cNvPr id="4" name="Afbeelding 3">
            <a:extLst>
              <a:ext uri="{FF2B5EF4-FFF2-40B4-BE49-F238E27FC236}">
                <a16:creationId xmlns:a16="http://schemas.microsoft.com/office/drawing/2014/main" id="{FFBB4E78-865D-5002-9CCD-F06962E28255}"/>
              </a:ext>
            </a:extLst>
          </p:cNvPr>
          <p:cNvPicPr>
            <a:picLocks noChangeAspect="1"/>
          </p:cNvPicPr>
          <p:nvPr/>
        </p:nvPicPr>
        <p:blipFill>
          <a:blip r:embed="rId2"/>
          <a:stretch>
            <a:fillRect/>
          </a:stretch>
        </p:blipFill>
        <p:spPr>
          <a:xfrm>
            <a:off x="0" y="1104900"/>
            <a:ext cx="7569200" cy="3110941"/>
          </a:xfrm>
          <a:prstGeom prst="rect">
            <a:avLst/>
          </a:prstGeom>
        </p:spPr>
      </p:pic>
      <p:sp>
        <p:nvSpPr>
          <p:cNvPr id="3" name="Tekstvak 2">
            <a:extLst>
              <a:ext uri="{FF2B5EF4-FFF2-40B4-BE49-F238E27FC236}">
                <a16:creationId xmlns:a16="http://schemas.microsoft.com/office/drawing/2014/main" id="{165753FB-D891-2A48-55D4-2D714E478162}"/>
              </a:ext>
            </a:extLst>
          </p:cNvPr>
          <p:cNvSpPr txBox="1"/>
          <p:nvPr/>
        </p:nvSpPr>
        <p:spPr>
          <a:xfrm>
            <a:off x="1955800" y="4267200"/>
            <a:ext cx="3429000" cy="369332"/>
          </a:xfrm>
          <a:prstGeom prst="rect">
            <a:avLst/>
          </a:prstGeom>
          <a:noFill/>
        </p:spPr>
        <p:txBody>
          <a:bodyPr wrap="square" rtlCol="0">
            <a:spAutoFit/>
          </a:bodyPr>
          <a:lstStyle/>
          <a:p>
            <a:r>
              <a:rPr lang="en-GB" dirty="0"/>
              <a:t>USE AT LEAST ONE CARD NOW</a:t>
            </a:r>
            <a:r>
              <a:rPr lang="is-IS" dirty="0"/>
              <a:t>…</a:t>
            </a:r>
            <a:endParaRPr lang="en-GB" dirty="0"/>
          </a:p>
        </p:txBody>
      </p:sp>
    </p:spTree>
    <p:extLst>
      <p:ext uri="{BB962C8B-B14F-4D97-AF65-F5344CB8AC3E}">
        <p14:creationId xmlns:p14="http://schemas.microsoft.com/office/powerpoint/2010/main" val="3573657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6F6C-8927-8AA5-B2A8-91B2CA4ED4EC}"/>
              </a:ext>
            </a:extLst>
          </p:cNvPr>
          <p:cNvSpPr>
            <a:spLocks noGrp="1"/>
          </p:cNvSpPr>
          <p:nvPr>
            <p:ph type="title"/>
          </p:nvPr>
        </p:nvSpPr>
        <p:spPr>
          <a:xfrm>
            <a:off x="4470399" y="212824"/>
            <a:ext cx="2717361" cy="889373"/>
          </a:xfrm>
        </p:spPr>
        <p:txBody>
          <a:bodyPr/>
          <a:lstStyle/>
          <a:p>
            <a:endParaRPr lang="en-NL" dirty="0"/>
          </a:p>
        </p:txBody>
      </p:sp>
      <p:pic>
        <p:nvPicPr>
          <p:cNvPr id="5" name="Picture 4" descr="A yellow card with pictures of people&#10;&#10;Description automatically generated">
            <a:extLst>
              <a:ext uri="{FF2B5EF4-FFF2-40B4-BE49-F238E27FC236}">
                <a16:creationId xmlns:a16="http://schemas.microsoft.com/office/drawing/2014/main" id="{67855CED-137B-CC6A-076C-FE633A1A6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65" y="431800"/>
            <a:ext cx="3784600" cy="4470400"/>
          </a:xfrm>
          <a:prstGeom prst="rect">
            <a:avLst/>
          </a:prstGeom>
        </p:spPr>
      </p:pic>
    </p:spTree>
    <p:extLst>
      <p:ext uri="{BB962C8B-B14F-4D97-AF65-F5344CB8AC3E}">
        <p14:creationId xmlns:p14="http://schemas.microsoft.com/office/powerpoint/2010/main" val="3314376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0D306-776B-CB4E-019B-67343BA7A01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B511FF-2F42-C4F4-CFD9-3B0BEB91D328}"/>
              </a:ext>
            </a:extLst>
          </p:cNvPr>
          <p:cNvSpPr>
            <a:spLocks noGrp="1"/>
          </p:cNvSpPr>
          <p:nvPr>
            <p:ph type="title"/>
          </p:nvPr>
        </p:nvSpPr>
        <p:spPr/>
        <p:txBody>
          <a:bodyPr/>
          <a:lstStyle/>
          <a:p>
            <a:endParaRPr lang="en-GB"/>
          </a:p>
        </p:txBody>
      </p:sp>
      <p:pic>
        <p:nvPicPr>
          <p:cNvPr id="3" name="Afbeelding 2">
            <a:extLst>
              <a:ext uri="{FF2B5EF4-FFF2-40B4-BE49-F238E27FC236}">
                <a16:creationId xmlns:a16="http://schemas.microsoft.com/office/drawing/2014/main" id="{19AE5609-419B-A411-912F-C6AD008B058B}"/>
              </a:ext>
            </a:extLst>
          </p:cNvPr>
          <p:cNvPicPr>
            <a:picLocks noChangeAspect="1"/>
          </p:cNvPicPr>
          <p:nvPr/>
        </p:nvPicPr>
        <p:blipFill>
          <a:blip r:embed="rId2"/>
          <a:stretch>
            <a:fillRect/>
          </a:stretch>
        </p:blipFill>
        <p:spPr>
          <a:xfrm>
            <a:off x="1574800" y="0"/>
            <a:ext cx="4009430" cy="5334000"/>
          </a:xfrm>
          <a:prstGeom prst="rect">
            <a:avLst/>
          </a:prstGeom>
        </p:spPr>
      </p:pic>
    </p:spTree>
    <p:extLst>
      <p:ext uri="{BB962C8B-B14F-4D97-AF65-F5344CB8AC3E}">
        <p14:creationId xmlns:p14="http://schemas.microsoft.com/office/powerpoint/2010/main" val="2394809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7B663-E912-885A-DE6C-0FCA5C08710A}"/>
              </a:ext>
            </a:extLst>
          </p:cNvPr>
          <p:cNvSpPr>
            <a:spLocks noGrp="1"/>
          </p:cNvSpPr>
          <p:nvPr>
            <p:ph type="title"/>
          </p:nvPr>
        </p:nvSpPr>
        <p:spPr/>
        <p:txBody>
          <a:bodyPr/>
          <a:lstStyle/>
          <a:p>
            <a:r>
              <a:rPr lang="en-NL" dirty="0">
                <a:solidFill>
                  <a:srgbClr val="00A7A2"/>
                </a:solidFill>
              </a:rPr>
              <a:t>1.4.2. Interaction feedback (super)</a:t>
            </a:r>
          </a:p>
        </p:txBody>
      </p:sp>
    </p:spTree>
    <p:extLst>
      <p:ext uri="{BB962C8B-B14F-4D97-AF65-F5344CB8AC3E}">
        <p14:creationId xmlns:p14="http://schemas.microsoft.com/office/powerpoint/2010/main" val="4170274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919D1-CA5C-025B-89A1-A0F136DE0A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884EEE-38CB-459F-B1D5-220F43B1EEAD}"/>
              </a:ext>
            </a:extLst>
          </p:cNvPr>
          <p:cNvSpPr>
            <a:spLocks noGrp="1"/>
          </p:cNvSpPr>
          <p:nvPr>
            <p:ph type="title"/>
          </p:nvPr>
        </p:nvSpPr>
        <p:spPr/>
        <p:txBody>
          <a:bodyPr/>
          <a:lstStyle/>
          <a:p>
            <a:endParaRPr lang="en-GB"/>
          </a:p>
        </p:txBody>
      </p:sp>
      <p:pic>
        <p:nvPicPr>
          <p:cNvPr id="3" name="Afbeelding 2">
            <a:extLst>
              <a:ext uri="{FF2B5EF4-FFF2-40B4-BE49-F238E27FC236}">
                <a16:creationId xmlns:a16="http://schemas.microsoft.com/office/drawing/2014/main" id="{C014544D-B740-53A2-6BBA-AD3920BFF42B}"/>
              </a:ext>
            </a:extLst>
          </p:cNvPr>
          <p:cNvPicPr>
            <a:picLocks noChangeAspect="1"/>
          </p:cNvPicPr>
          <p:nvPr/>
        </p:nvPicPr>
        <p:blipFill>
          <a:blip r:embed="rId2"/>
          <a:stretch>
            <a:fillRect/>
          </a:stretch>
        </p:blipFill>
        <p:spPr>
          <a:xfrm>
            <a:off x="3175000" y="0"/>
            <a:ext cx="4572000" cy="5943600"/>
          </a:xfrm>
          <a:prstGeom prst="rect">
            <a:avLst/>
          </a:prstGeom>
        </p:spPr>
      </p:pic>
      <p:pic>
        <p:nvPicPr>
          <p:cNvPr id="4" name="Afbeelding 3" descr="EefBeeldmerk.gif">
            <a:extLst>
              <a:ext uri="{FF2B5EF4-FFF2-40B4-BE49-F238E27FC236}">
                <a16:creationId xmlns:a16="http://schemas.microsoft.com/office/drawing/2014/main" id="{3A9969C6-93D4-FBC9-EA8E-7A8964F9A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00" y="0"/>
            <a:ext cx="2667000" cy="791497"/>
          </a:xfrm>
          <a:prstGeom prst="rect">
            <a:avLst/>
          </a:prstGeom>
          <a:solidFill>
            <a:schemeClr val="bg1"/>
          </a:solidFill>
        </p:spPr>
      </p:pic>
      <p:sp>
        <p:nvSpPr>
          <p:cNvPr id="5" name="Tekstvak 4">
            <a:extLst>
              <a:ext uri="{FF2B5EF4-FFF2-40B4-BE49-F238E27FC236}">
                <a16:creationId xmlns:a16="http://schemas.microsoft.com/office/drawing/2014/main" id="{43BA47BE-0EFF-AE7F-C190-7A44EA807026}"/>
              </a:ext>
            </a:extLst>
          </p:cNvPr>
          <p:cNvSpPr txBox="1"/>
          <p:nvPr/>
        </p:nvSpPr>
        <p:spPr>
          <a:xfrm>
            <a:off x="5232400" y="4990336"/>
            <a:ext cx="1905000" cy="369332"/>
          </a:xfrm>
          <a:prstGeom prst="rect">
            <a:avLst/>
          </a:prstGeom>
          <a:solidFill>
            <a:srgbClr val="FFFFFF"/>
          </a:solidFill>
        </p:spPr>
        <p:txBody>
          <a:bodyPr wrap="square" rtlCol="0">
            <a:spAutoFit/>
          </a:bodyPr>
          <a:lstStyle/>
          <a:p>
            <a:endParaRPr lang="en-GB" dirty="0"/>
          </a:p>
        </p:txBody>
      </p:sp>
    </p:spTree>
    <p:extLst>
      <p:ext uri="{BB962C8B-B14F-4D97-AF65-F5344CB8AC3E}">
        <p14:creationId xmlns:p14="http://schemas.microsoft.com/office/powerpoint/2010/main" val="124886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DA099-35CA-2367-89AF-6366E32B549D}"/>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083F853-0614-EF21-6E23-15D3A71846DB}"/>
              </a:ext>
            </a:extLst>
          </p:cNvPr>
          <p:cNvSpPr>
            <a:spLocks noGrp="1"/>
          </p:cNvSpPr>
          <p:nvPr>
            <p:ph idx="1"/>
          </p:nvPr>
        </p:nvSpPr>
        <p:spPr>
          <a:xfrm>
            <a:off x="355600" y="1143000"/>
            <a:ext cx="6812280" cy="3520193"/>
          </a:xfrm>
        </p:spPr>
        <p:txBody>
          <a:bodyPr/>
          <a:lstStyle/>
          <a:p>
            <a:pPr marL="514350" indent="-514350">
              <a:buFont typeface="+mj-lt"/>
              <a:buAutoNum type="arabicPeriod"/>
            </a:pPr>
            <a:r>
              <a:rPr lang="en-GB" sz="2400" dirty="0"/>
              <a:t>Introduction</a:t>
            </a:r>
          </a:p>
          <a:p>
            <a:pPr marL="0" indent="0">
              <a:buNone/>
            </a:pPr>
            <a:r>
              <a:rPr lang="en-GB" sz="2400" dirty="0"/>
              <a:t>	1.1. You</a:t>
            </a:r>
          </a:p>
          <a:p>
            <a:pPr marL="0" indent="0">
              <a:buNone/>
            </a:pPr>
            <a:r>
              <a:rPr lang="en-GB" sz="2400" dirty="0"/>
              <a:t>	1.2. What is feedback?</a:t>
            </a:r>
          </a:p>
          <a:p>
            <a:pPr marL="0" indent="0">
              <a:buNone/>
            </a:pPr>
            <a:r>
              <a:rPr lang="en-GB" sz="2400" dirty="0"/>
              <a:t>	1.3. Feedback experiences</a:t>
            </a:r>
          </a:p>
          <a:p>
            <a:pPr marL="0" indent="0">
              <a:buNone/>
            </a:pPr>
            <a:r>
              <a:rPr lang="en-GB" sz="2400" dirty="0"/>
              <a:t>	1.4. Daily talks</a:t>
            </a:r>
          </a:p>
          <a:p>
            <a:pPr marL="0" indent="0">
              <a:buNone/>
            </a:pPr>
            <a:r>
              <a:rPr lang="en-GB" sz="2400" dirty="0"/>
              <a:t>		sandwich, interaction, 8 step formula</a:t>
            </a:r>
          </a:p>
          <a:p>
            <a:pPr marL="0" indent="0">
              <a:buNone/>
            </a:pPr>
            <a:r>
              <a:rPr lang="en-GB" sz="2400" dirty="0"/>
              <a:t>	1.5. Feedback meetings</a:t>
            </a:r>
          </a:p>
          <a:p>
            <a:pPr marL="0" indent="0">
              <a:buNone/>
            </a:pPr>
            <a:endParaRPr lang="en-GB" sz="2400" dirty="0"/>
          </a:p>
          <a:p>
            <a:endParaRPr lang="en-GB" dirty="0"/>
          </a:p>
        </p:txBody>
      </p:sp>
      <p:sp>
        <p:nvSpPr>
          <p:cNvPr id="2" name="Titel 1">
            <a:extLst>
              <a:ext uri="{FF2B5EF4-FFF2-40B4-BE49-F238E27FC236}">
                <a16:creationId xmlns:a16="http://schemas.microsoft.com/office/drawing/2014/main" id="{76B775DA-B339-FBC8-5A6F-B69A04B934ED}"/>
              </a:ext>
            </a:extLst>
          </p:cNvPr>
          <p:cNvSpPr>
            <a:spLocks noGrp="1"/>
          </p:cNvSpPr>
          <p:nvPr>
            <p:ph type="title"/>
          </p:nvPr>
        </p:nvSpPr>
        <p:spPr>
          <a:xfrm>
            <a:off x="378460" y="213607"/>
            <a:ext cx="6812280" cy="889000"/>
          </a:xfrm>
        </p:spPr>
        <p:txBody>
          <a:bodyPr/>
          <a:lstStyle/>
          <a:p>
            <a:r>
              <a:rPr lang="en-GB" b="1" dirty="0">
                <a:solidFill>
                  <a:srgbClr val="0FCBC2"/>
                </a:solidFill>
              </a:rPr>
              <a:t>Agenda</a:t>
            </a:r>
          </a:p>
        </p:txBody>
      </p:sp>
    </p:spTree>
    <p:extLst>
      <p:ext uri="{BB962C8B-B14F-4D97-AF65-F5344CB8AC3E}">
        <p14:creationId xmlns:p14="http://schemas.microsoft.com/office/powerpoint/2010/main" val="1793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518D-47E8-D5B0-B055-91B7467A9F37}"/>
              </a:ext>
            </a:extLst>
          </p:cNvPr>
          <p:cNvSpPr>
            <a:spLocks noGrp="1"/>
          </p:cNvSpPr>
          <p:nvPr>
            <p:ph type="title"/>
          </p:nvPr>
        </p:nvSpPr>
        <p:spPr/>
        <p:txBody>
          <a:bodyPr/>
          <a:lstStyle/>
          <a:p>
            <a:r>
              <a:rPr lang="en-NL" dirty="0">
                <a:solidFill>
                  <a:srgbClr val="0FCBC2"/>
                </a:solidFill>
              </a:rPr>
              <a:t>1.4.3. Interaction feedback (short)</a:t>
            </a:r>
          </a:p>
        </p:txBody>
      </p:sp>
      <p:graphicFrame>
        <p:nvGraphicFramePr>
          <p:cNvPr id="3" name="Table 2">
            <a:extLst>
              <a:ext uri="{FF2B5EF4-FFF2-40B4-BE49-F238E27FC236}">
                <a16:creationId xmlns:a16="http://schemas.microsoft.com/office/drawing/2014/main" id="{2A96618A-7960-29DD-548A-039981E9A317}"/>
              </a:ext>
            </a:extLst>
          </p:cNvPr>
          <p:cNvGraphicFramePr>
            <a:graphicFrameLocks noGrp="1"/>
          </p:cNvGraphicFramePr>
          <p:nvPr>
            <p:extLst>
              <p:ext uri="{D42A27DB-BD31-4B8C-83A1-F6EECF244321}">
                <p14:modId xmlns:p14="http://schemas.microsoft.com/office/powerpoint/2010/main" val="3308749209"/>
              </p:ext>
            </p:extLst>
          </p:nvPr>
        </p:nvGraphicFramePr>
        <p:xfrm>
          <a:off x="1261533" y="984954"/>
          <a:ext cx="5046133" cy="3739445"/>
        </p:xfrm>
        <a:graphic>
          <a:graphicData uri="http://schemas.openxmlformats.org/drawingml/2006/table">
            <a:tbl>
              <a:tblPr firstRow="1" bandRow="1">
                <a:tableStyleId>{5C22544A-7EE6-4342-B048-85BDC9FD1C3A}</a:tableStyleId>
              </a:tblPr>
              <a:tblGrid>
                <a:gridCol w="5046133">
                  <a:extLst>
                    <a:ext uri="{9D8B030D-6E8A-4147-A177-3AD203B41FA5}">
                      <a16:colId xmlns:a16="http://schemas.microsoft.com/office/drawing/2014/main" val="3676158001"/>
                    </a:ext>
                  </a:extLst>
                </a:gridCol>
              </a:tblGrid>
              <a:tr h="3739445">
                <a:tc>
                  <a:txBody>
                    <a:bodyPr/>
                    <a:lstStyle/>
                    <a:p>
                      <a:pPr algn="l"/>
                      <a:r>
                        <a:rPr lang="nl-NL" sz="1200" b="1" kern="100" dirty="0" err="1">
                          <a:effectLst/>
                          <a:latin typeface="Calibri" panose="020F0502020204030204" pitchFamily="34" charset="0"/>
                          <a:ea typeface="Calibri" panose="020F0502020204030204" pitchFamily="34" charset="0"/>
                          <a:cs typeface="Times New Roman" panose="02020603050405020304" pitchFamily="18" charset="0"/>
                        </a:rPr>
                        <a:t>Interact</a:t>
                      </a:r>
                      <a:endParaRPr lang="en-N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1244814"/>
                  </a:ext>
                </a:extLst>
              </a:tr>
            </a:tbl>
          </a:graphicData>
        </a:graphic>
      </p:graphicFrame>
      <p:pic>
        <p:nvPicPr>
          <p:cNvPr id="5" name="Picture 4" descr="A collage of images of a person and a yellow emoji&#10;&#10;Description automatically generated">
            <a:extLst>
              <a:ext uri="{FF2B5EF4-FFF2-40B4-BE49-F238E27FC236}">
                <a16:creationId xmlns:a16="http://schemas.microsoft.com/office/drawing/2014/main" id="{0D095C3F-A877-ADE3-70AD-BBDA1231D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713" y="1752600"/>
            <a:ext cx="1854200" cy="2832100"/>
          </a:xfrm>
          <a:prstGeom prst="rect">
            <a:avLst/>
          </a:prstGeom>
        </p:spPr>
      </p:pic>
    </p:spTree>
    <p:extLst>
      <p:ext uri="{BB962C8B-B14F-4D97-AF65-F5344CB8AC3E}">
        <p14:creationId xmlns:p14="http://schemas.microsoft.com/office/powerpoint/2010/main" val="2969213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19BF-9AA1-3300-768A-50875E1218F9}"/>
              </a:ext>
            </a:extLst>
          </p:cNvPr>
          <p:cNvSpPr>
            <a:spLocks noGrp="1"/>
          </p:cNvSpPr>
          <p:nvPr>
            <p:ph type="title"/>
          </p:nvPr>
        </p:nvSpPr>
        <p:spPr/>
        <p:txBody>
          <a:bodyPr/>
          <a:lstStyle/>
          <a:p>
            <a:endParaRPr lang="en-NL"/>
          </a:p>
        </p:txBody>
      </p:sp>
      <p:pic>
        <p:nvPicPr>
          <p:cNvPr id="4" name="Picture 3" descr="A hand pointing at something&#10;&#10;Description automatically generated">
            <a:extLst>
              <a:ext uri="{FF2B5EF4-FFF2-40B4-BE49-F238E27FC236}">
                <a16:creationId xmlns:a16="http://schemas.microsoft.com/office/drawing/2014/main" id="{C395AE47-013F-B680-12F3-6D9B02D1D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361950"/>
            <a:ext cx="5936645" cy="4972050"/>
          </a:xfrm>
          <a:prstGeom prst="rect">
            <a:avLst/>
          </a:prstGeom>
        </p:spPr>
      </p:pic>
    </p:spTree>
    <p:extLst>
      <p:ext uri="{BB962C8B-B14F-4D97-AF65-F5344CB8AC3E}">
        <p14:creationId xmlns:p14="http://schemas.microsoft.com/office/powerpoint/2010/main" val="3875243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E7789-E79E-6FE1-2637-BC6EB4CF9C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145723-943E-A979-9557-CA7095B4E895}"/>
              </a:ext>
            </a:extLst>
          </p:cNvPr>
          <p:cNvSpPr>
            <a:spLocks noGrp="1"/>
          </p:cNvSpPr>
          <p:nvPr>
            <p:ph type="title"/>
          </p:nvPr>
        </p:nvSpPr>
        <p:spPr/>
        <p:txBody>
          <a:bodyPr/>
          <a:lstStyle/>
          <a:p>
            <a:r>
              <a:rPr lang="en-GB" b="1" dirty="0">
                <a:solidFill>
                  <a:srgbClr val="0FCBC2"/>
                </a:solidFill>
              </a:rPr>
              <a:t>Use I - message</a:t>
            </a:r>
          </a:p>
        </p:txBody>
      </p:sp>
      <p:sp>
        <p:nvSpPr>
          <p:cNvPr id="3" name="Rechthoek 2">
            <a:extLst>
              <a:ext uri="{FF2B5EF4-FFF2-40B4-BE49-F238E27FC236}">
                <a16:creationId xmlns:a16="http://schemas.microsoft.com/office/drawing/2014/main" id="{E9E12F62-A8C8-3D32-BA57-18BC5825FBCD}"/>
              </a:ext>
            </a:extLst>
          </p:cNvPr>
          <p:cNvSpPr/>
          <p:nvPr/>
        </p:nvSpPr>
        <p:spPr>
          <a:xfrm>
            <a:off x="812800" y="1676400"/>
            <a:ext cx="5562600" cy="3139321"/>
          </a:xfrm>
          <a:prstGeom prst="rect">
            <a:avLst/>
          </a:prstGeom>
        </p:spPr>
        <p:txBody>
          <a:bodyPr wrap="square">
            <a:spAutoFit/>
          </a:bodyPr>
          <a:lstStyle/>
          <a:p>
            <a:r>
              <a:rPr lang="en-GB" dirty="0"/>
              <a:t>If you want to give feedback, you’d better choose a personal perspective:</a:t>
            </a:r>
            <a:r>
              <a:rPr lang="en-GB" b="1" dirty="0">
                <a:solidFill>
                  <a:srgbClr val="0FCBC2"/>
                </a:solidFill>
              </a:rPr>
              <a:t> I.</a:t>
            </a:r>
          </a:p>
          <a:p>
            <a:endParaRPr lang="en-GB" dirty="0"/>
          </a:p>
          <a:p>
            <a:r>
              <a:rPr lang="en-GB" dirty="0"/>
              <a:t>You mention the behaviour of the other.</a:t>
            </a:r>
          </a:p>
          <a:p>
            <a:r>
              <a:rPr lang="en-GB" dirty="0"/>
              <a:t>Your own feeling about it and </a:t>
            </a:r>
          </a:p>
          <a:p>
            <a:r>
              <a:rPr lang="en-GB" dirty="0"/>
              <a:t>the consequences  the behaviour has for you.</a:t>
            </a:r>
          </a:p>
          <a:p>
            <a:endParaRPr lang="en-GB" dirty="0"/>
          </a:p>
          <a:p>
            <a:endParaRPr lang="en-GB" dirty="0"/>
          </a:p>
          <a:p>
            <a:r>
              <a:rPr lang="en-GB" dirty="0"/>
              <a:t>Thomas Gordon: </a:t>
            </a:r>
            <a:r>
              <a:rPr lang="en-GB" i="1" dirty="0"/>
              <a:t>Active Listening</a:t>
            </a:r>
          </a:p>
          <a:p>
            <a:endParaRPr lang="en-GB" i="1" dirty="0"/>
          </a:p>
          <a:p>
            <a:r>
              <a:rPr lang="en-GB" i="1" dirty="0"/>
              <a:t>Feedback card 2</a:t>
            </a:r>
          </a:p>
        </p:txBody>
      </p:sp>
    </p:spTree>
    <p:extLst>
      <p:ext uri="{BB962C8B-B14F-4D97-AF65-F5344CB8AC3E}">
        <p14:creationId xmlns:p14="http://schemas.microsoft.com/office/powerpoint/2010/main" val="1797337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74E85-71E1-98D7-058D-D3A3BE06E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78A963-283C-27BD-26EA-E4E25EC33D2E}"/>
              </a:ext>
            </a:extLst>
          </p:cNvPr>
          <p:cNvSpPr>
            <a:spLocks noGrp="1"/>
          </p:cNvSpPr>
          <p:nvPr>
            <p:ph type="title"/>
          </p:nvPr>
        </p:nvSpPr>
        <p:spPr/>
        <p:txBody>
          <a:bodyPr/>
          <a:lstStyle/>
          <a:p>
            <a:r>
              <a:rPr lang="en-NL" dirty="0">
                <a:solidFill>
                  <a:srgbClr val="00A7A2"/>
                </a:solidFill>
              </a:rPr>
              <a:t>I-message (Gordon)</a:t>
            </a:r>
          </a:p>
        </p:txBody>
      </p:sp>
      <p:pic>
        <p:nvPicPr>
          <p:cNvPr id="4" name="Picture 3" descr="A diagram of a problem&#10;&#10;Description automatically generated">
            <a:extLst>
              <a:ext uri="{FF2B5EF4-FFF2-40B4-BE49-F238E27FC236}">
                <a16:creationId xmlns:a16="http://schemas.microsoft.com/office/drawing/2014/main" id="{B85A3E36-F588-F485-9363-4ED3B558C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600" y="1219200"/>
            <a:ext cx="4304852" cy="3733800"/>
          </a:xfrm>
          <a:prstGeom prst="rect">
            <a:avLst/>
          </a:prstGeom>
        </p:spPr>
      </p:pic>
    </p:spTree>
    <p:extLst>
      <p:ext uri="{BB962C8B-B14F-4D97-AF65-F5344CB8AC3E}">
        <p14:creationId xmlns:p14="http://schemas.microsoft.com/office/powerpoint/2010/main" val="2867217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C6A5C-B141-61E5-B4DB-5B5132DDF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239B5-F4D1-C2FF-9D7C-B9BD41812116}"/>
              </a:ext>
            </a:extLst>
          </p:cNvPr>
          <p:cNvSpPr>
            <a:spLocks noGrp="1"/>
          </p:cNvSpPr>
          <p:nvPr>
            <p:ph type="title"/>
          </p:nvPr>
        </p:nvSpPr>
        <p:spPr/>
        <p:txBody>
          <a:bodyPr/>
          <a:lstStyle/>
          <a:p>
            <a:r>
              <a:rPr lang="en-NL" dirty="0">
                <a:solidFill>
                  <a:srgbClr val="00A7A2"/>
                </a:solidFill>
              </a:rPr>
              <a:t>Examples</a:t>
            </a:r>
          </a:p>
        </p:txBody>
      </p:sp>
      <p:sp>
        <p:nvSpPr>
          <p:cNvPr id="3" name="TextBox 2">
            <a:extLst>
              <a:ext uri="{FF2B5EF4-FFF2-40B4-BE49-F238E27FC236}">
                <a16:creationId xmlns:a16="http://schemas.microsoft.com/office/drawing/2014/main" id="{8FC014BE-4947-65B4-77E3-FEDB2134C63D}"/>
              </a:ext>
            </a:extLst>
          </p:cNvPr>
          <p:cNvSpPr txBox="1"/>
          <p:nvPr/>
        </p:nvSpPr>
        <p:spPr>
          <a:xfrm>
            <a:off x="279400" y="914400"/>
            <a:ext cx="5625258" cy="2862322"/>
          </a:xfrm>
          <a:prstGeom prst="rect">
            <a:avLst/>
          </a:prstGeom>
          <a:noFill/>
        </p:spPr>
        <p:txBody>
          <a:bodyPr wrap="none" rtlCol="0">
            <a:spAutoFit/>
          </a:bodyPr>
          <a:lstStyle/>
          <a:p>
            <a:pPr algn="l" fontAlgn="base"/>
            <a:br>
              <a:rPr lang="en-GB" b="0" i="0" u="none" strike="noStrike" dirty="0">
                <a:solidFill>
                  <a:srgbClr val="000000"/>
                </a:solidFill>
                <a:effectLst/>
                <a:latin typeface="Montserrat" pitchFamily="2" charset="77"/>
              </a:rPr>
            </a:br>
            <a:r>
              <a:rPr lang="en-GB" b="0" i="0" u="none" strike="noStrike" dirty="0">
                <a:solidFill>
                  <a:srgbClr val="000000"/>
                </a:solidFill>
                <a:effectLst/>
                <a:latin typeface="Montserrat" pitchFamily="2" charset="77"/>
              </a:rPr>
              <a:t>YOU-message:</a:t>
            </a:r>
          </a:p>
          <a:p>
            <a:pPr algn="l" fontAlgn="base"/>
            <a:endParaRPr lang="en-GB" dirty="0">
              <a:solidFill>
                <a:srgbClr val="000000"/>
              </a:solidFill>
              <a:latin typeface="Montserrat" pitchFamily="2" charset="77"/>
            </a:endParaRPr>
          </a:p>
          <a:p>
            <a:pPr algn="l" fontAlgn="base"/>
            <a:r>
              <a:rPr lang="en-GB" b="0" i="0" u="none" strike="noStrike" dirty="0">
                <a:solidFill>
                  <a:srgbClr val="000000"/>
                </a:solidFill>
                <a:effectLst/>
                <a:latin typeface="Montserrat" pitchFamily="2" charset="77"/>
              </a:rPr>
              <a:t>“What a mess did you make of the patient-file”.</a:t>
            </a:r>
          </a:p>
          <a:p>
            <a:pPr algn="l" fontAlgn="base"/>
            <a:endParaRPr lang="en-GB" dirty="0">
              <a:solidFill>
                <a:srgbClr val="000000"/>
              </a:solidFill>
              <a:latin typeface="Montserrat" pitchFamily="2" charset="77"/>
            </a:endParaRPr>
          </a:p>
          <a:p>
            <a:pPr algn="l" fontAlgn="base"/>
            <a:r>
              <a:rPr lang="en-GB" b="0" i="0" u="none" strike="noStrike" dirty="0">
                <a:solidFill>
                  <a:srgbClr val="000000"/>
                </a:solidFill>
                <a:effectLst/>
                <a:latin typeface="Montserrat" pitchFamily="2" charset="77"/>
              </a:rPr>
              <a:t>I message:</a:t>
            </a:r>
          </a:p>
          <a:p>
            <a:pPr algn="l" fontAlgn="base"/>
            <a:br>
              <a:rPr lang="en-GB" b="0" i="0" u="none" strike="noStrike" dirty="0">
                <a:solidFill>
                  <a:srgbClr val="000000"/>
                </a:solidFill>
                <a:effectLst/>
                <a:latin typeface="Montserrat" pitchFamily="2" charset="77"/>
              </a:rPr>
            </a:br>
            <a:r>
              <a:rPr lang="en-GB" b="0" i="0" u="none" strike="noStrike" dirty="0">
                <a:solidFill>
                  <a:srgbClr val="000000"/>
                </a:solidFill>
                <a:effectLst/>
                <a:latin typeface="Montserrat" pitchFamily="2" charset="77"/>
              </a:rPr>
              <a:t>“I see that the patient file is incomplete,</a:t>
            </a:r>
          </a:p>
          <a:p>
            <a:pPr algn="l" fontAlgn="base"/>
            <a:r>
              <a:rPr lang="en-GB" dirty="0">
                <a:solidFill>
                  <a:srgbClr val="000000"/>
                </a:solidFill>
                <a:latin typeface="Montserrat" pitchFamily="2" charset="77"/>
              </a:rPr>
              <a:t>that makes my work impossible, </a:t>
            </a:r>
          </a:p>
          <a:p>
            <a:pPr algn="l" fontAlgn="base"/>
            <a:r>
              <a:rPr lang="en-GB" dirty="0">
                <a:solidFill>
                  <a:srgbClr val="000000"/>
                </a:solidFill>
                <a:latin typeface="Montserrat" pitchFamily="2" charset="77"/>
              </a:rPr>
              <a:t>I do not like that”</a:t>
            </a:r>
            <a:r>
              <a:rPr lang="en-GB" b="0" i="0" u="none" strike="noStrike" dirty="0">
                <a:solidFill>
                  <a:srgbClr val="000000"/>
                </a:solidFill>
                <a:effectLst/>
                <a:latin typeface="Montserrat" pitchFamily="2" charset="77"/>
              </a:rPr>
              <a:t>.</a:t>
            </a:r>
          </a:p>
        </p:txBody>
      </p:sp>
    </p:spTree>
    <p:extLst>
      <p:ext uri="{BB962C8B-B14F-4D97-AF65-F5344CB8AC3E}">
        <p14:creationId xmlns:p14="http://schemas.microsoft.com/office/powerpoint/2010/main" val="2669855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62B6E-1B40-1DC7-476D-703C168CD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382F8-D2F3-869C-0F36-DC947C08E842}"/>
              </a:ext>
            </a:extLst>
          </p:cNvPr>
          <p:cNvSpPr>
            <a:spLocks noGrp="1"/>
          </p:cNvSpPr>
          <p:nvPr>
            <p:ph type="title"/>
          </p:nvPr>
        </p:nvSpPr>
        <p:spPr/>
        <p:txBody>
          <a:bodyPr/>
          <a:lstStyle/>
          <a:p>
            <a:r>
              <a:rPr lang="en-NL" dirty="0">
                <a:solidFill>
                  <a:srgbClr val="00A7A2"/>
                </a:solidFill>
              </a:rPr>
              <a:t>Examples</a:t>
            </a:r>
          </a:p>
        </p:txBody>
      </p:sp>
      <p:sp>
        <p:nvSpPr>
          <p:cNvPr id="4" name="TextBox 3">
            <a:extLst>
              <a:ext uri="{FF2B5EF4-FFF2-40B4-BE49-F238E27FC236}">
                <a16:creationId xmlns:a16="http://schemas.microsoft.com/office/drawing/2014/main" id="{BD7BA6D5-A64B-69D5-BB8D-A5EC6A57FDBA}"/>
              </a:ext>
            </a:extLst>
          </p:cNvPr>
          <p:cNvSpPr txBox="1"/>
          <p:nvPr/>
        </p:nvSpPr>
        <p:spPr>
          <a:xfrm>
            <a:off x="1193800" y="1219200"/>
            <a:ext cx="3784146" cy="3970318"/>
          </a:xfrm>
          <a:prstGeom prst="rect">
            <a:avLst/>
          </a:prstGeom>
          <a:noFill/>
        </p:spPr>
        <p:txBody>
          <a:bodyPr wrap="square">
            <a:spAutoFit/>
          </a:bodyPr>
          <a:lstStyle/>
          <a:p>
            <a:pPr algn="l" fontAlgn="base"/>
            <a:r>
              <a:rPr lang="en-GB" b="0" i="0" u="none" strike="noStrike" dirty="0">
                <a:solidFill>
                  <a:srgbClr val="000000"/>
                </a:solidFill>
                <a:effectLst/>
                <a:latin typeface="Montserrat" pitchFamily="2" charset="77"/>
              </a:rPr>
              <a:t>YOU-message</a:t>
            </a:r>
          </a:p>
          <a:p>
            <a:pPr algn="l" fontAlgn="base"/>
            <a:r>
              <a:rPr lang="en-GB" dirty="0">
                <a:solidFill>
                  <a:srgbClr val="000000"/>
                </a:solidFill>
                <a:latin typeface="Montserrat" pitchFamily="2" charset="77"/>
              </a:rPr>
              <a:t>“Why are you late again? You could have called to warn us. That is  the umpteenth time now”. </a:t>
            </a:r>
          </a:p>
          <a:p>
            <a:pPr algn="l" fontAlgn="base"/>
            <a:endParaRPr lang="en-GB" b="0" i="0" u="none" strike="noStrike" dirty="0">
              <a:solidFill>
                <a:srgbClr val="000000"/>
              </a:solidFill>
              <a:effectLst/>
              <a:latin typeface="Montserrat" pitchFamily="2" charset="77"/>
            </a:endParaRPr>
          </a:p>
          <a:p>
            <a:pPr algn="l" fontAlgn="base"/>
            <a:r>
              <a:rPr lang="en-GB" dirty="0">
                <a:solidFill>
                  <a:srgbClr val="000000"/>
                </a:solidFill>
                <a:latin typeface="Montserrat" pitchFamily="2" charset="77"/>
              </a:rPr>
              <a:t>I-message:</a:t>
            </a:r>
          </a:p>
          <a:p>
            <a:pPr algn="l" fontAlgn="base"/>
            <a:r>
              <a:rPr lang="en-GB" b="0" i="0" u="none" strike="noStrike" dirty="0">
                <a:solidFill>
                  <a:srgbClr val="000000"/>
                </a:solidFill>
                <a:effectLst/>
                <a:latin typeface="Montserrat" pitchFamily="2" charset="77"/>
              </a:rPr>
              <a:t>“You were not here at 8 as we have agreed. I was worried about you. Furthermore, I had to take over the care for Md X and I already have so many on my shoulders”.</a:t>
            </a:r>
            <a:br>
              <a:rPr lang="en-GB" b="0" i="0" u="none" strike="noStrike" dirty="0">
                <a:solidFill>
                  <a:srgbClr val="000000"/>
                </a:solidFill>
                <a:effectLst/>
                <a:latin typeface="Montserrat" pitchFamily="2" charset="77"/>
              </a:rPr>
            </a:br>
            <a:endParaRPr lang="en-GB" b="0" i="0" u="none" strike="noStrike" dirty="0">
              <a:solidFill>
                <a:srgbClr val="000000"/>
              </a:solidFill>
              <a:effectLst/>
              <a:latin typeface="Montserrat" pitchFamily="2" charset="77"/>
            </a:endParaRPr>
          </a:p>
        </p:txBody>
      </p:sp>
    </p:spTree>
    <p:extLst>
      <p:ext uri="{BB962C8B-B14F-4D97-AF65-F5344CB8AC3E}">
        <p14:creationId xmlns:p14="http://schemas.microsoft.com/office/powerpoint/2010/main" val="2435821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9F857-0966-9D59-3A3E-FBE87F22A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86533-2824-B4B4-739A-1F07C6565DBC}"/>
              </a:ext>
            </a:extLst>
          </p:cNvPr>
          <p:cNvSpPr>
            <a:spLocks noGrp="1"/>
          </p:cNvSpPr>
          <p:nvPr>
            <p:ph type="title"/>
          </p:nvPr>
        </p:nvSpPr>
        <p:spPr/>
        <p:txBody>
          <a:bodyPr/>
          <a:lstStyle/>
          <a:p>
            <a:r>
              <a:rPr lang="en-NL" dirty="0">
                <a:solidFill>
                  <a:srgbClr val="00A7A2"/>
                </a:solidFill>
              </a:rPr>
              <a:t>Examples</a:t>
            </a:r>
          </a:p>
        </p:txBody>
      </p:sp>
      <p:sp>
        <p:nvSpPr>
          <p:cNvPr id="4" name="TextBox 3">
            <a:extLst>
              <a:ext uri="{FF2B5EF4-FFF2-40B4-BE49-F238E27FC236}">
                <a16:creationId xmlns:a16="http://schemas.microsoft.com/office/drawing/2014/main" id="{9647B65C-05AC-91BD-0BA6-65B2FAEAF589}"/>
              </a:ext>
            </a:extLst>
          </p:cNvPr>
          <p:cNvSpPr txBox="1"/>
          <p:nvPr/>
        </p:nvSpPr>
        <p:spPr>
          <a:xfrm>
            <a:off x="1193800" y="1524000"/>
            <a:ext cx="3784146" cy="2862322"/>
          </a:xfrm>
          <a:prstGeom prst="rect">
            <a:avLst/>
          </a:prstGeom>
          <a:noFill/>
        </p:spPr>
        <p:txBody>
          <a:bodyPr wrap="square">
            <a:spAutoFit/>
          </a:bodyPr>
          <a:lstStyle/>
          <a:p>
            <a:pPr algn="l"/>
            <a:r>
              <a:rPr lang="en-GB" b="0" i="0" u="none" strike="noStrike" dirty="0">
                <a:solidFill>
                  <a:srgbClr val="02323E"/>
                </a:solidFill>
                <a:effectLst/>
                <a:latin typeface="Verdana" panose="020B0604030504040204" pitchFamily="34" charset="0"/>
              </a:rPr>
              <a:t>You-message</a:t>
            </a:r>
          </a:p>
          <a:p>
            <a:pPr algn="l"/>
            <a:r>
              <a:rPr lang="en-GB" b="0" i="0" u="none" strike="noStrike" dirty="0">
                <a:solidFill>
                  <a:srgbClr val="02323E"/>
                </a:solidFill>
                <a:effectLst/>
                <a:latin typeface="Verdana" panose="020B0604030504040204" pitchFamily="34" charset="0"/>
              </a:rPr>
              <a:t>”How annoying!!! Do you never stop looking at your telephone???” </a:t>
            </a:r>
          </a:p>
          <a:p>
            <a:pPr algn="l"/>
            <a:endParaRPr lang="en-GB" dirty="0">
              <a:solidFill>
                <a:srgbClr val="02323E"/>
              </a:solidFill>
              <a:latin typeface="Verdana" panose="020B0604030504040204" pitchFamily="34" charset="0"/>
            </a:endParaRPr>
          </a:p>
          <a:p>
            <a:pPr algn="l"/>
            <a:r>
              <a:rPr lang="en-GB" b="0" i="0" u="none" strike="noStrike" dirty="0">
                <a:solidFill>
                  <a:srgbClr val="02323E"/>
                </a:solidFill>
                <a:effectLst/>
                <a:latin typeface="Verdana" panose="020B0604030504040204" pitchFamily="34" charset="0"/>
              </a:rPr>
              <a:t>I-message</a:t>
            </a:r>
          </a:p>
          <a:p>
            <a:pPr algn="l"/>
            <a:r>
              <a:rPr lang="en-GB" b="0" i="0" u="none" strike="noStrike" dirty="0">
                <a:solidFill>
                  <a:srgbClr val="02323E"/>
                </a:solidFill>
                <a:effectLst/>
                <a:latin typeface="Verdana" panose="020B0604030504040204" pitchFamily="34" charset="0"/>
              </a:rPr>
              <a:t>”Therese, I’d like to finish my day at 16.00. I’d appreciate if you would help me to do what we need to do”.</a:t>
            </a:r>
          </a:p>
        </p:txBody>
      </p:sp>
    </p:spTree>
    <p:extLst>
      <p:ext uri="{BB962C8B-B14F-4D97-AF65-F5344CB8AC3E}">
        <p14:creationId xmlns:p14="http://schemas.microsoft.com/office/powerpoint/2010/main" val="2314057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5115-D158-276E-F9DC-782B788C69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E516017-B598-05BC-439F-DB8C3A106839}"/>
              </a:ext>
            </a:extLst>
          </p:cNvPr>
          <p:cNvSpPr>
            <a:spLocks noGrp="1"/>
          </p:cNvSpPr>
          <p:nvPr>
            <p:ph type="title"/>
          </p:nvPr>
        </p:nvSpPr>
        <p:spPr/>
        <p:txBody>
          <a:bodyPr/>
          <a:lstStyle/>
          <a:p>
            <a:r>
              <a:rPr lang="en-GB" b="1" dirty="0">
                <a:solidFill>
                  <a:srgbClr val="0FCBC2"/>
                </a:solidFill>
              </a:rPr>
              <a:t>Example</a:t>
            </a:r>
          </a:p>
        </p:txBody>
      </p:sp>
      <p:sp>
        <p:nvSpPr>
          <p:cNvPr id="3" name="Rechthoek 2">
            <a:extLst>
              <a:ext uri="{FF2B5EF4-FFF2-40B4-BE49-F238E27FC236}">
                <a16:creationId xmlns:a16="http://schemas.microsoft.com/office/drawing/2014/main" id="{C4BC2E3A-3A8D-DC47-DC22-ABE1FD990F62}"/>
              </a:ext>
            </a:extLst>
          </p:cNvPr>
          <p:cNvSpPr/>
          <p:nvPr/>
        </p:nvSpPr>
        <p:spPr>
          <a:xfrm>
            <a:off x="866321" y="1091311"/>
            <a:ext cx="5168900" cy="3293209"/>
          </a:xfrm>
          <a:prstGeom prst="rect">
            <a:avLst/>
          </a:prstGeom>
        </p:spPr>
        <p:txBody>
          <a:bodyPr wrap="square">
            <a:spAutoFit/>
          </a:bodyPr>
          <a:lstStyle/>
          <a:p>
            <a:r>
              <a:rPr lang="en-GB" sz="1600" b="1" dirty="0"/>
              <a:t>Set aside a specific time to meet and state upfront you are giving feedback.</a:t>
            </a:r>
            <a:r>
              <a:rPr lang="en-GB" sz="1600" dirty="0"/>
              <a:t> “Can we take 10 minutes of our 1:1 to discuss some feedback I want to share?” </a:t>
            </a:r>
          </a:p>
          <a:p>
            <a:r>
              <a:rPr lang="en-GB" sz="1600" b="1" dirty="0"/>
              <a:t>Say the </a:t>
            </a:r>
            <a:r>
              <a:rPr lang="en-GB" sz="1600" b="1" dirty="0" err="1"/>
              <a:t>tl;dr</a:t>
            </a:r>
            <a:r>
              <a:rPr lang="en-GB" sz="1600" b="1" dirty="0"/>
              <a:t>.</a:t>
            </a:r>
            <a:r>
              <a:rPr lang="en-GB" sz="1600" dirty="0"/>
              <a:t> “When we are together in meetings, I feel you are not listening because you interrupt me to get your point across.” </a:t>
            </a:r>
          </a:p>
          <a:p>
            <a:r>
              <a:rPr lang="en-GB" sz="1600" b="1" dirty="0"/>
              <a:t>Give a concrete example.</a:t>
            </a:r>
            <a:r>
              <a:rPr lang="en-GB" sz="1600" dirty="0"/>
              <a:t> “For example, during the meeting on Wednesday, I was talking about patient Sarah. You interrupted me and diverted the conversation twice to discuss the quality of the food.</a:t>
            </a:r>
            <a:r>
              <a:rPr lang="en-GB" sz="1600" dirty="0">
                <a:hlinkClick r:id="rId2"/>
              </a:rPr>
              <a:t> </a:t>
            </a:r>
          </a:p>
          <a:p>
            <a:r>
              <a:rPr lang="en-GB" sz="1600" b="1" dirty="0"/>
              <a:t>Explain the impact.</a:t>
            </a:r>
            <a:r>
              <a:rPr lang="en-GB" sz="1600" dirty="0"/>
              <a:t> “It made me feel unheard, and I'm reluctant to speak up when you are in the room”. </a:t>
            </a:r>
            <a:r>
              <a:rPr lang="en-GB" sz="1600" b="1" dirty="0"/>
              <a:t>Give chance to react</a:t>
            </a:r>
            <a:r>
              <a:rPr lang="en-GB" sz="1600" dirty="0"/>
              <a:t>. What are your thoughts?</a:t>
            </a:r>
          </a:p>
        </p:txBody>
      </p:sp>
      <p:sp>
        <p:nvSpPr>
          <p:cNvPr id="4" name="TextBox 3">
            <a:extLst>
              <a:ext uri="{FF2B5EF4-FFF2-40B4-BE49-F238E27FC236}">
                <a16:creationId xmlns:a16="http://schemas.microsoft.com/office/drawing/2014/main" id="{AA209439-553B-6910-4BAB-5208C2945C7A}"/>
              </a:ext>
            </a:extLst>
          </p:cNvPr>
          <p:cNvSpPr txBox="1"/>
          <p:nvPr/>
        </p:nvSpPr>
        <p:spPr>
          <a:xfrm>
            <a:off x="889000" y="4988719"/>
            <a:ext cx="1703159" cy="276999"/>
          </a:xfrm>
          <a:prstGeom prst="rect">
            <a:avLst/>
          </a:prstGeom>
          <a:noFill/>
        </p:spPr>
        <p:txBody>
          <a:bodyPr wrap="none" rtlCol="0">
            <a:spAutoFit/>
          </a:bodyPr>
          <a:lstStyle/>
          <a:p>
            <a:r>
              <a:rPr lang="en-GB" sz="1200" dirty="0"/>
              <a:t>1. T</a:t>
            </a:r>
            <a:r>
              <a:rPr lang="en-NL" sz="1200" dirty="0"/>
              <a:t>oo long, did not read</a:t>
            </a:r>
          </a:p>
        </p:txBody>
      </p:sp>
    </p:spTree>
    <p:extLst>
      <p:ext uri="{BB962C8B-B14F-4D97-AF65-F5344CB8AC3E}">
        <p14:creationId xmlns:p14="http://schemas.microsoft.com/office/powerpoint/2010/main" val="2424287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B84C9-BA4D-76BF-8EE4-CEEAAAE7288C}"/>
            </a:ext>
          </a:extLst>
        </p:cNvPr>
        <p:cNvGrpSpPr/>
        <p:nvPr/>
      </p:nvGrpSpPr>
      <p:grpSpPr>
        <a:xfrm>
          <a:off x="0" y="0"/>
          <a:ext cx="0" cy="0"/>
          <a:chOff x="0" y="0"/>
          <a:chExt cx="0" cy="0"/>
        </a:xfrm>
      </p:grpSpPr>
      <p:pic>
        <p:nvPicPr>
          <p:cNvPr id="5" name="Afbeelding 4" descr="IMG_4627.JPG">
            <a:extLst>
              <a:ext uri="{FF2B5EF4-FFF2-40B4-BE49-F238E27FC236}">
                <a16:creationId xmlns:a16="http://schemas.microsoft.com/office/drawing/2014/main" id="{83ED6B63-A2BA-A9BE-7EAD-BE7B5BD8C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69200" cy="5334000"/>
          </a:xfrm>
          <a:prstGeom prst="rect">
            <a:avLst/>
          </a:prstGeom>
        </p:spPr>
      </p:pic>
    </p:spTree>
    <p:extLst>
      <p:ext uri="{BB962C8B-B14F-4D97-AF65-F5344CB8AC3E}">
        <p14:creationId xmlns:p14="http://schemas.microsoft.com/office/powerpoint/2010/main" val="1132773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0184B-BF27-45C4-0837-08909D9355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05331-0BF3-1491-7821-60231E2997C5}"/>
              </a:ext>
            </a:extLst>
          </p:cNvPr>
          <p:cNvSpPr>
            <a:spLocks noGrp="1"/>
          </p:cNvSpPr>
          <p:nvPr>
            <p:ph type="title"/>
          </p:nvPr>
        </p:nvSpPr>
        <p:spPr/>
        <p:txBody>
          <a:bodyPr/>
          <a:lstStyle/>
          <a:p>
            <a:r>
              <a:rPr lang="en-NL" dirty="0">
                <a:solidFill>
                  <a:srgbClr val="0FCBC2"/>
                </a:solidFill>
              </a:rPr>
              <a:t>1.4.3. Interaction feedback (short)</a:t>
            </a:r>
          </a:p>
        </p:txBody>
      </p:sp>
      <p:graphicFrame>
        <p:nvGraphicFramePr>
          <p:cNvPr id="3" name="Table 2">
            <a:extLst>
              <a:ext uri="{FF2B5EF4-FFF2-40B4-BE49-F238E27FC236}">
                <a16:creationId xmlns:a16="http://schemas.microsoft.com/office/drawing/2014/main" id="{8F8D8EB4-D125-84A3-FCA5-773C3F71A8D8}"/>
              </a:ext>
            </a:extLst>
          </p:cNvPr>
          <p:cNvGraphicFramePr>
            <a:graphicFrameLocks noGrp="1"/>
          </p:cNvGraphicFramePr>
          <p:nvPr/>
        </p:nvGraphicFramePr>
        <p:xfrm>
          <a:off x="1261533" y="984954"/>
          <a:ext cx="5046133" cy="3739445"/>
        </p:xfrm>
        <a:graphic>
          <a:graphicData uri="http://schemas.openxmlformats.org/drawingml/2006/table">
            <a:tbl>
              <a:tblPr firstRow="1" bandRow="1">
                <a:tableStyleId>{5C22544A-7EE6-4342-B048-85BDC9FD1C3A}</a:tableStyleId>
              </a:tblPr>
              <a:tblGrid>
                <a:gridCol w="5046133">
                  <a:extLst>
                    <a:ext uri="{9D8B030D-6E8A-4147-A177-3AD203B41FA5}">
                      <a16:colId xmlns:a16="http://schemas.microsoft.com/office/drawing/2014/main" val="3676158001"/>
                    </a:ext>
                  </a:extLst>
                </a:gridCol>
              </a:tblGrid>
              <a:tr h="3739445">
                <a:tc>
                  <a:txBody>
                    <a:bodyPr/>
                    <a:lstStyle/>
                    <a:p>
                      <a:pPr algn="l"/>
                      <a:r>
                        <a:rPr lang="nl-NL" sz="1200" b="1" kern="100" dirty="0" err="1">
                          <a:effectLst/>
                          <a:latin typeface="Calibri" panose="020F0502020204030204" pitchFamily="34" charset="0"/>
                          <a:ea typeface="Calibri" panose="020F0502020204030204" pitchFamily="34" charset="0"/>
                          <a:cs typeface="Times New Roman" panose="02020603050405020304" pitchFamily="18" charset="0"/>
                        </a:rPr>
                        <a:t>Interact</a:t>
                      </a:r>
                      <a:endParaRPr lang="en-N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1244814"/>
                  </a:ext>
                </a:extLst>
              </a:tr>
            </a:tbl>
          </a:graphicData>
        </a:graphic>
      </p:graphicFrame>
      <p:pic>
        <p:nvPicPr>
          <p:cNvPr id="5" name="Picture 4" descr="A collage of images of a person and a yellow emoji&#10;&#10;Description automatically generated">
            <a:extLst>
              <a:ext uri="{FF2B5EF4-FFF2-40B4-BE49-F238E27FC236}">
                <a16:creationId xmlns:a16="http://schemas.microsoft.com/office/drawing/2014/main" id="{CBA92899-AC3B-3EAC-53AA-D66B405DA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713" y="1752600"/>
            <a:ext cx="1854200" cy="2832100"/>
          </a:xfrm>
          <a:prstGeom prst="rect">
            <a:avLst/>
          </a:prstGeom>
        </p:spPr>
      </p:pic>
    </p:spTree>
    <p:extLst>
      <p:ext uri="{BB962C8B-B14F-4D97-AF65-F5344CB8AC3E}">
        <p14:creationId xmlns:p14="http://schemas.microsoft.com/office/powerpoint/2010/main" val="338225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B202B-9DA4-71BB-EB02-6F63915DF8E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C04F2D-66E8-219C-FFF3-3B67581526D0}"/>
              </a:ext>
            </a:extLst>
          </p:cNvPr>
          <p:cNvSpPr>
            <a:spLocks noGrp="1"/>
          </p:cNvSpPr>
          <p:nvPr>
            <p:ph type="title"/>
          </p:nvPr>
        </p:nvSpPr>
        <p:spPr/>
        <p:txBody>
          <a:bodyPr/>
          <a:lstStyle/>
          <a:p>
            <a:r>
              <a:rPr lang="en-GB" b="1" dirty="0">
                <a:solidFill>
                  <a:srgbClr val="0FCBC2"/>
                </a:solidFill>
              </a:rPr>
              <a:t>1.2. What is feedback?</a:t>
            </a:r>
          </a:p>
        </p:txBody>
      </p:sp>
    </p:spTree>
    <p:extLst>
      <p:ext uri="{BB962C8B-B14F-4D97-AF65-F5344CB8AC3E}">
        <p14:creationId xmlns:p14="http://schemas.microsoft.com/office/powerpoint/2010/main" val="2778666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1087-8129-2978-9EC7-DA8D8F65004F}"/>
              </a:ext>
            </a:extLst>
          </p:cNvPr>
          <p:cNvSpPr>
            <a:spLocks noGrp="1"/>
          </p:cNvSpPr>
          <p:nvPr>
            <p:ph type="title"/>
          </p:nvPr>
        </p:nvSpPr>
        <p:spPr/>
        <p:txBody>
          <a:bodyPr/>
          <a:lstStyle/>
          <a:p>
            <a:r>
              <a:rPr lang="en-NL" dirty="0">
                <a:solidFill>
                  <a:srgbClr val="0FCBC2"/>
                </a:solidFill>
              </a:rPr>
              <a:t>Design four interactions</a:t>
            </a:r>
          </a:p>
        </p:txBody>
      </p:sp>
    </p:spTree>
    <p:extLst>
      <p:ext uri="{BB962C8B-B14F-4D97-AF65-F5344CB8AC3E}">
        <p14:creationId xmlns:p14="http://schemas.microsoft.com/office/powerpoint/2010/main" val="370354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30F8F-0E37-E8F1-146B-D6CA582140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B6FB02-6030-BA99-4682-B5170C296EB9}"/>
              </a:ext>
            </a:extLst>
          </p:cNvPr>
          <p:cNvSpPr>
            <a:spLocks noGrp="1"/>
          </p:cNvSpPr>
          <p:nvPr>
            <p:ph type="title"/>
          </p:nvPr>
        </p:nvSpPr>
        <p:spPr/>
        <p:txBody>
          <a:bodyPr/>
          <a:lstStyle/>
          <a:p>
            <a:r>
              <a:rPr lang="en-GB" b="1" dirty="0">
                <a:solidFill>
                  <a:srgbClr val="0FCBC2"/>
                </a:solidFill>
              </a:rPr>
              <a:t>1.4.4. Interaction (extra)</a:t>
            </a:r>
          </a:p>
        </p:txBody>
      </p:sp>
      <p:sp>
        <p:nvSpPr>
          <p:cNvPr id="3" name="Rechthoek 2">
            <a:extLst>
              <a:ext uri="{FF2B5EF4-FFF2-40B4-BE49-F238E27FC236}">
                <a16:creationId xmlns:a16="http://schemas.microsoft.com/office/drawing/2014/main" id="{3E6F34F9-92C0-CEF1-0D57-04A026A85840}"/>
              </a:ext>
            </a:extLst>
          </p:cNvPr>
          <p:cNvSpPr/>
          <p:nvPr/>
        </p:nvSpPr>
        <p:spPr>
          <a:xfrm>
            <a:off x="377865" y="1789837"/>
            <a:ext cx="2627543" cy="1754326"/>
          </a:xfrm>
          <a:prstGeom prst="rect">
            <a:avLst/>
          </a:prstGeom>
        </p:spPr>
        <p:txBody>
          <a:bodyPr wrap="square">
            <a:spAutoFit/>
          </a:bodyPr>
          <a:lstStyle/>
          <a:p>
            <a:r>
              <a:rPr lang="en-GB" dirty="0"/>
              <a:t>INTERACTION</a:t>
            </a:r>
          </a:p>
          <a:p>
            <a:pPr marL="342900" indent="-342900">
              <a:buAutoNum type="arabicPeriod"/>
            </a:pPr>
            <a:endParaRPr lang="en-GB" dirty="0"/>
          </a:p>
          <a:p>
            <a:r>
              <a:rPr lang="en-GB" dirty="0"/>
              <a:t>1. I see, hear</a:t>
            </a:r>
            <a:r>
              <a:rPr lang="is-IS" dirty="0"/>
              <a:t>….</a:t>
            </a:r>
            <a:endParaRPr lang="en-GB" dirty="0"/>
          </a:p>
          <a:p>
            <a:r>
              <a:rPr lang="en-GB" dirty="0"/>
              <a:t>2. I think, feel</a:t>
            </a:r>
            <a:r>
              <a:rPr lang="is-IS" dirty="0"/>
              <a:t>….</a:t>
            </a:r>
            <a:r>
              <a:rPr lang="en-GB" dirty="0"/>
              <a:t> </a:t>
            </a:r>
            <a:r>
              <a:rPr lang="nl-NL" dirty="0"/>
              <a:t>I </a:t>
            </a:r>
            <a:r>
              <a:rPr lang="nl-NL" dirty="0" err="1"/>
              <a:t>tend</a:t>
            </a:r>
            <a:r>
              <a:rPr lang="nl-NL" dirty="0"/>
              <a:t> </a:t>
            </a:r>
            <a:r>
              <a:rPr lang="nl-NL" dirty="0" err="1"/>
              <a:t>to</a:t>
            </a:r>
            <a:r>
              <a:rPr lang="nl-NL" dirty="0"/>
              <a:t>, </a:t>
            </a:r>
            <a:r>
              <a:rPr lang="nl-NL" dirty="0" err="1"/>
              <a:t>that</a:t>
            </a:r>
            <a:r>
              <a:rPr lang="nl-NL" dirty="0"/>
              <a:t> </a:t>
            </a:r>
            <a:r>
              <a:rPr lang="nl-NL" dirty="0" err="1"/>
              <a:t>makes</a:t>
            </a:r>
            <a:r>
              <a:rPr lang="nl-NL" dirty="0"/>
              <a:t> me</a:t>
            </a:r>
            <a:r>
              <a:rPr lang="is-IS" dirty="0"/>
              <a:t>…..</a:t>
            </a:r>
          </a:p>
          <a:p>
            <a:r>
              <a:rPr lang="is-IS" dirty="0"/>
              <a:t>3. Could you...</a:t>
            </a:r>
            <a:endParaRPr lang="en-GB" dirty="0"/>
          </a:p>
        </p:txBody>
      </p:sp>
      <p:pic>
        <p:nvPicPr>
          <p:cNvPr id="1026" name="Picture 2" descr="Advent Calendar 12: Feedback chart from one of our modules.">
            <a:extLst>
              <a:ext uri="{FF2B5EF4-FFF2-40B4-BE49-F238E27FC236}">
                <a16:creationId xmlns:a16="http://schemas.microsoft.com/office/drawing/2014/main" id="{A518FEFE-F5A6-E9FB-B6C2-AC3EE36E6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0" y="1102197"/>
            <a:ext cx="2940050" cy="444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21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84C5-8925-DBF7-674B-2BEC05AD9E5B}"/>
              </a:ext>
            </a:extLst>
          </p:cNvPr>
          <p:cNvSpPr>
            <a:spLocks noGrp="1"/>
          </p:cNvSpPr>
          <p:nvPr>
            <p:ph type="title"/>
          </p:nvPr>
        </p:nvSpPr>
        <p:spPr/>
        <p:txBody>
          <a:bodyPr/>
          <a:lstStyle/>
          <a:p>
            <a:r>
              <a:rPr lang="en-NL" dirty="0"/>
              <a:t>Choose one</a:t>
            </a:r>
          </a:p>
        </p:txBody>
      </p:sp>
      <p:pic>
        <p:nvPicPr>
          <p:cNvPr id="4" name="Picture 3" descr="A screenshot of a cell phone&#10;&#10;Description automatically generated">
            <a:extLst>
              <a:ext uri="{FF2B5EF4-FFF2-40B4-BE49-F238E27FC236}">
                <a16:creationId xmlns:a16="http://schemas.microsoft.com/office/drawing/2014/main" id="{EFBBA401-E142-2B72-7919-BFBD1A927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206500"/>
            <a:ext cx="1930400" cy="2921000"/>
          </a:xfrm>
          <a:prstGeom prst="rect">
            <a:avLst/>
          </a:prstGeom>
        </p:spPr>
      </p:pic>
    </p:spTree>
    <p:extLst>
      <p:ext uri="{BB962C8B-B14F-4D97-AF65-F5344CB8AC3E}">
        <p14:creationId xmlns:p14="http://schemas.microsoft.com/office/powerpoint/2010/main" val="3752089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44A4-4DD9-B9C8-982E-2DEC742D4A52}"/>
              </a:ext>
            </a:extLst>
          </p:cNvPr>
          <p:cNvSpPr>
            <a:spLocks noGrp="1"/>
          </p:cNvSpPr>
          <p:nvPr>
            <p:ph type="title"/>
          </p:nvPr>
        </p:nvSpPr>
        <p:spPr/>
        <p:txBody>
          <a:bodyPr/>
          <a:lstStyle/>
          <a:p>
            <a:r>
              <a:rPr lang="en-NL" dirty="0"/>
              <a:t>What if you were she</a:t>
            </a:r>
          </a:p>
        </p:txBody>
      </p:sp>
      <p:sp>
        <p:nvSpPr>
          <p:cNvPr id="3" name="TextBox 2">
            <a:extLst>
              <a:ext uri="{FF2B5EF4-FFF2-40B4-BE49-F238E27FC236}">
                <a16:creationId xmlns:a16="http://schemas.microsoft.com/office/drawing/2014/main" id="{E76771EC-B371-4B03-4941-6BE05D984C9D}"/>
              </a:ext>
            </a:extLst>
          </p:cNvPr>
          <p:cNvSpPr txBox="1"/>
          <p:nvPr/>
        </p:nvSpPr>
        <p:spPr>
          <a:xfrm>
            <a:off x="377865" y="2060708"/>
            <a:ext cx="2367443" cy="1477328"/>
          </a:xfrm>
          <a:prstGeom prst="rect">
            <a:avLst/>
          </a:prstGeom>
          <a:noFill/>
        </p:spPr>
        <p:txBody>
          <a:bodyPr wrap="none" rtlCol="0">
            <a:spAutoFit/>
          </a:bodyPr>
          <a:lstStyle/>
          <a:p>
            <a:r>
              <a:rPr lang="en-NL" dirty="0"/>
              <a:t>What would you think?</a:t>
            </a:r>
          </a:p>
          <a:p>
            <a:endParaRPr lang="en-NL" dirty="0"/>
          </a:p>
          <a:p>
            <a:r>
              <a:rPr lang="en-NL" dirty="0"/>
              <a:t>How would that feel?</a:t>
            </a:r>
          </a:p>
          <a:p>
            <a:endParaRPr lang="en-NL" dirty="0"/>
          </a:p>
          <a:p>
            <a:r>
              <a:rPr lang="en-NL" dirty="0"/>
              <a:t>What would you do?</a:t>
            </a:r>
          </a:p>
        </p:txBody>
      </p:sp>
      <p:pic>
        <p:nvPicPr>
          <p:cNvPr id="4" name="Picture 4" descr="Afbeeldingsresultaat voor black woman in shoes high heels">
            <a:extLst>
              <a:ext uri="{FF2B5EF4-FFF2-40B4-BE49-F238E27FC236}">
                <a16:creationId xmlns:a16="http://schemas.microsoft.com/office/drawing/2014/main" id="{66FF4CC3-C93E-CFFC-3BE1-0E62CCB5FB4B}"/>
              </a:ext>
            </a:extLst>
          </p:cNvPr>
          <p:cNvPicPr>
            <a:picLocks noChangeAspect="1" noChangeArrowheads="1"/>
          </p:cNvPicPr>
          <p:nvPr/>
        </p:nvPicPr>
        <p:blipFill>
          <a:blip r:embed="rId2" cstate="print"/>
          <a:srcRect/>
          <a:stretch>
            <a:fillRect/>
          </a:stretch>
        </p:blipFill>
        <p:spPr bwMode="auto">
          <a:xfrm>
            <a:off x="3632200" y="1884972"/>
            <a:ext cx="2978048" cy="1828801"/>
          </a:xfrm>
          <a:prstGeom prst="rect">
            <a:avLst/>
          </a:prstGeom>
          <a:noFill/>
        </p:spPr>
      </p:pic>
    </p:spTree>
    <p:extLst>
      <p:ext uri="{BB962C8B-B14F-4D97-AF65-F5344CB8AC3E}">
        <p14:creationId xmlns:p14="http://schemas.microsoft.com/office/powerpoint/2010/main" val="291943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B98D9-8952-D174-263D-590831B288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2F68356-8C84-B66C-CEE9-B024B1EE9C44}"/>
              </a:ext>
            </a:extLst>
          </p:cNvPr>
          <p:cNvSpPr>
            <a:spLocks noGrp="1"/>
          </p:cNvSpPr>
          <p:nvPr>
            <p:ph type="title"/>
          </p:nvPr>
        </p:nvSpPr>
        <p:spPr/>
        <p:txBody>
          <a:bodyPr/>
          <a:lstStyle/>
          <a:p>
            <a:r>
              <a:rPr lang="en-GB" b="1" dirty="0">
                <a:solidFill>
                  <a:srgbClr val="0FCBC2"/>
                </a:solidFill>
              </a:rPr>
              <a:t>1.4.5. Give compliments</a:t>
            </a:r>
            <a:br>
              <a:rPr lang="en-GB" b="1" dirty="0">
                <a:solidFill>
                  <a:srgbClr val="0FCBC2"/>
                </a:solidFill>
              </a:rPr>
            </a:br>
            <a:br>
              <a:rPr lang="en-GB" sz="1600" b="1" dirty="0">
                <a:solidFill>
                  <a:srgbClr val="0FCBC2"/>
                </a:solidFill>
              </a:rPr>
            </a:br>
            <a:r>
              <a:rPr lang="en-GB" sz="1600" b="1" dirty="0"/>
              <a:t>4 simple steps to crafting a deep compliment</a:t>
            </a:r>
            <a:br>
              <a:rPr lang="en-GB" sz="1600" b="1" dirty="0"/>
            </a:br>
            <a:br>
              <a:rPr lang="en-GB" sz="1600" dirty="0"/>
            </a:br>
            <a:r>
              <a:rPr lang="en-GB" sz="1600" dirty="0"/>
              <a:t>Step 1 — Focus on </a:t>
            </a:r>
            <a:r>
              <a:rPr lang="en-GB" sz="1600" b="1" dirty="0"/>
              <a:t>a quality</a:t>
            </a:r>
            <a:r>
              <a:rPr lang="en-GB" sz="1600" dirty="0"/>
              <a:t>, value, or belief. We're not talking, “Nice job!”-level feedback here. ... </a:t>
            </a:r>
            <a:br>
              <a:rPr lang="en-GB" sz="1600" dirty="0"/>
            </a:br>
            <a:br>
              <a:rPr lang="en-GB" sz="1600" dirty="0"/>
            </a:br>
            <a:r>
              <a:rPr lang="en-GB" sz="1600" dirty="0"/>
              <a:t>Step 2— </a:t>
            </a:r>
            <a:r>
              <a:rPr lang="en-GB" sz="1600" b="1" dirty="0"/>
              <a:t>Include detail</a:t>
            </a:r>
            <a:r>
              <a:rPr lang="en-GB" sz="1600" dirty="0"/>
              <a:t>. Consider the specifics about the task, project, result, report, or collaboration. ..</a:t>
            </a:r>
            <a:br>
              <a:rPr lang="en-GB" sz="1400" dirty="0"/>
            </a:br>
            <a:r>
              <a:rPr lang="en-GB" sz="1400" i="1" dirty="0"/>
              <a:t>“You knew just what to say in that difficult situation”. </a:t>
            </a:r>
            <a:br>
              <a:rPr lang="en-GB" sz="1400" i="1" dirty="0"/>
            </a:br>
            <a:r>
              <a:rPr lang="en-GB" sz="1400" i="1" dirty="0"/>
              <a:t>“You are always there, when we need you”.</a:t>
            </a:r>
            <a:br>
              <a:rPr lang="en-GB" sz="1400" i="1" dirty="0"/>
            </a:br>
            <a:br>
              <a:rPr lang="en-GB" sz="1600" dirty="0"/>
            </a:br>
            <a:r>
              <a:rPr lang="en-GB" sz="1600" dirty="0"/>
              <a:t>Step 3— Choose great adjectives. ... </a:t>
            </a:r>
            <a:br>
              <a:rPr lang="en-GB" sz="1600" dirty="0"/>
            </a:br>
            <a:r>
              <a:rPr lang="en-GB" sz="1400" i="1" dirty="0"/>
              <a:t>“I </a:t>
            </a:r>
            <a:r>
              <a:rPr lang="en-GB" sz="1400" i="1" dirty="0" err="1"/>
              <a:t>gotto</a:t>
            </a:r>
            <a:r>
              <a:rPr lang="en-GB" sz="1400" i="1" dirty="0"/>
              <a:t> hand it to you”</a:t>
            </a:r>
            <a:br>
              <a:rPr lang="en-GB" sz="1400" i="1" dirty="0"/>
            </a:br>
            <a:r>
              <a:rPr lang="en-GB" sz="1400" i="1" dirty="0"/>
              <a:t>“I’m impressed”</a:t>
            </a:r>
            <a:br>
              <a:rPr lang="en-GB" sz="1400" i="1" dirty="0"/>
            </a:br>
            <a:r>
              <a:rPr lang="en-GB" sz="1400" i="1" dirty="0"/>
              <a:t>“I have a lot of respect”</a:t>
            </a:r>
            <a:br>
              <a:rPr lang="en-GB" sz="1400" i="1" dirty="0"/>
            </a:br>
            <a:r>
              <a:rPr lang="en-GB" sz="1400" i="1" dirty="0"/>
              <a:t>“I have to give you a lot of credit”</a:t>
            </a:r>
            <a:br>
              <a:rPr lang="en-GB" sz="1400" i="1" dirty="0"/>
            </a:br>
            <a:br>
              <a:rPr lang="en-GB" sz="1600" dirty="0"/>
            </a:br>
            <a:r>
              <a:rPr lang="en-GB" sz="1600" dirty="0"/>
              <a:t>Step 4— Deliver with warmth</a:t>
            </a:r>
            <a:br>
              <a:rPr lang="en-GB" dirty="0"/>
            </a:br>
            <a:endParaRPr lang="en-GB" b="1" dirty="0">
              <a:solidFill>
                <a:srgbClr val="0FCBC2"/>
              </a:solidFill>
            </a:endParaRPr>
          </a:p>
        </p:txBody>
      </p:sp>
    </p:spTree>
    <p:extLst>
      <p:ext uri="{BB962C8B-B14F-4D97-AF65-F5344CB8AC3E}">
        <p14:creationId xmlns:p14="http://schemas.microsoft.com/office/powerpoint/2010/main" val="326040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BAED5-C762-0404-FF9F-ECD2FF8B47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6B0D20-FFCD-FE53-3DF5-44EEE35746C1}"/>
              </a:ext>
            </a:extLst>
          </p:cNvPr>
          <p:cNvSpPr>
            <a:spLocks noGrp="1"/>
          </p:cNvSpPr>
          <p:nvPr>
            <p:ph type="title"/>
          </p:nvPr>
        </p:nvSpPr>
        <p:spPr/>
        <p:txBody>
          <a:bodyPr/>
          <a:lstStyle/>
          <a:p>
            <a:r>
              <a:rPr lang="en-GB" b="1" dirty="0">
                <a:solidFill>
                  <a:srgbClr val="00A7A2"/>
                </a:solidFill>
              </a:rPr>
              <a:t>Carrousel</a:t>
            </a:r>
            <a:br>
              <a:rPr lang="en-GB" dirty="0"/>
            </a:br>
            <a:br>
              <a:rPr lang="en-GB" dirty="0"/>
            </a:br>
            <a:r>
              <a:rPr lang="en-GB" dirty="0">
                <a:solidFill>
                  <a:srgbClr val="00A7A2"/>
                </a:solidFill>
              </a:rPr>
              <a:t>Two circles</a:t>
            </a:r>
            <a:br>
              <a:rPr lang="en-GB" dirty="0">
                <a:solidFill>
                  <a:srgbClr val="00A7A2"/>
                </a:solidFill>
              </a:rPr>
            </a:br>
            <a:r>
              <a:rPr lang="en-GB" dirty="0">
                <a:solidFill>
                  <a:srgbClr val="00A7A2"/>
                </a:solidFill>
              </a:rPr>
              <a:t>and move a chair</a:t>
            </a:r>
          </a:p>
        </p:txBody>
      </p:sp>
    </p:spTree>
    <p:extLst>
      <p:ext uri="{BB962C8B-B14F-4D97-AF65-F5344CB8AC3E}">
        <p14:creationId xmlns:p14="http://schemas.microsoft.com/office/powerpoint/2010/main" val="1123098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E8F8-EFEA-DD9F-13A7-F9C51B81E3F0}"/>
              </a:ext>
            </a:extLst>
          </p:cNvPr>
          <p:cNvSpPr>
            <a:spLocks noGrp="1"/>
          </p:cNvSpPr>
          <p:nvPr>
            <p:ph type="title"/>
          </p:nvPr>
        </p:nvSpPr>
        <p:spPr/>
        <p:txBody>
          <a:bodyPr/>
          <a:lstStyle/>
          <a:p>
            <a:r>
              <a:rPr lang="en-NL" dirty="0"/>
              <a:t>Carrousel</a:t>
            </a:r>
          </a:p>
        </p:txBody>
      </p:sp>
      <p:sp>
        <p:nvSpPr>
          <p:cNvPr id="3" name="Content Placeholder 2">
            <a:extLst>
              <a:ext uri="{FF2B5EF4-FFF2-40B4-BE49-F238E27FC236}">
                <a16:creationId xmlns:a16="http://schemas.microsoft.com/office/drawing/2014/main" id="{0949BC94-73C4-AC43-3D2C-75C2C21B9BB1}"/>
              </a:ext>
            </a:extLst>
          </p:cNvPr>
          <p:cNvSpPr>
            <a:spLocks noGrp="1"/>
          </p:cNvSpPr>
          <p:nvPr>
            <p:ph idx="1"/>
          </p:nvPr>
        </p:nvSpPr>
        <p:spPr>
          <a:xfrm>
            <a:off x="378460" y="1081586"/>
            <a:ext cx="6812280" cy="3520193"/>
          </a:xfrm>
        </p:spPr>
        <p:txBody>
          <a:bodyPr/>
          <a:lstStyle/>
          <a:p>
            <a:pPr marL="457200" lvl="1" indent="0" fontAlgn="base">
              <a:spcAft>
                <a:spcPts val="1125"/>
              </a:spcAft>
              <a:buSzPts val="1100"/>
              <a:buNone/>
              <a:tabLst>
                <a:tab pos="180340" algn="l"/>
              </a:tabLst>
            </a:pPr>
            <a:r>
              <a:rPr lang="en-US" sz="1500" b="1" cap="all" dirty="0">
                <a:solidFill>
                  <a:srgbClr val="000000"/>
                </a:solidFill>
                <a:latin typeface="PT Sans Narrow" panose="020B0506020203020204" pitchFamily="34" charset="77"/>
                <a:ea typeface="Times New Roman" panose="02020603050405020304" pitchFamily="18" charset="0"/>
                <a:cs typeface="Arial" panose="020B0604020202020204" pitchFamily="34" charset="0"/>
              </a:rPr>
              <a:t>I</a:t>
            </a:r>
            <a:r>
              <a:rPr lang="en-US" sz="1500" b="1" cap="all" dirty="0">
                <a:solidFill>
                  <a:srgbClr val="000000"/>
                </a:solidFill>
                <a:effectLst/>
                <a:latin typeface="PT Sans Narrow" panose="020B0506020203020204" pitchFamily="34" charset="77"/>
                <a:ea typeface="Times New Roman" panose="02020603050405020304" pitchFamily="18" charset="0"/>
                <a:cs typeface="Arial" panose="020B0604020202020204" pitchFamily="34" charset="0"/>
              </a:rPr>
              <a:t>ntroduction feedback</a:t>
            </a:r>
          </a:p>
          <a:p>
            <a:pPr marL="457200" lvl="1" indent="0" fontAlgn="base">
              <a:spcAft>
                <a:spcPts val="1125"/>
              </a:spcAft>
              <a:buSzPts val="1100"/>
              <a:buNone/>
              <a:tabLst>
                <a:tab pos="180340" algn="l"/>
              </a:tabLst>
            </a:pP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Make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inside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and</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outside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circles</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We have five short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sessions</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of a few minutes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each</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After</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each</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session</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some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reactions</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are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given</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and</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the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outside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circle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moves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one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place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clockwise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endParaRPr lang="en-NL" sz="1200" b="1" cap="all"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pPr marL="457200" lvl="1" indent="0" fontAlgn="base">
              <a:spcAft>
                <a:spcPts val="1125"/>
              </a:spcAft>
              <a:buSzPts val="1100"/>
              <a:buNone/>
              <a:tabLst>
                <a:tab pos="180340" algn="l"/>
              </a:tabLst>
            </a:pPr>
            <a:r>
              <a:rPr lang="en-US" sz="1500" b="1" cap="all" dirty="0">
                <a:solidFill>
                  <a:srgbClr val="000000"/>
                </a:solidFill>
                <a:effectLst/>
                <a:latin typeface="PT Sans Narrow" panose="020B0506020203020204" pitchFamily="34" charset="77"/>
                <a:ea typeface="Times New Roman" panose="02020603050405020304" pitchFamily="18" charset="0"/>
                <a:cs typeface="Arial" panose="020B0604020202020204" pitchFamily="34" charset="0"/>
              </a:rPr>
              <a:t>Session 1. Observe and give back</a:t>
            </a:r>
            <a:endParaRPr lang="en-NL" sz="1000" b="1" cap="all" dirty="0">
              <a:effectLst/>
              <a:latin typeface="Arial Bold"/>
              <a:ea typeface="Calibri" panose="020F0502020204030204" pitchFamily="34" charset="0"/>
              <a:cs typeface="Arial" panose="020B0604020202020204" pitchFamily="34" charset="0"/>
            </a:endParaRPr>
          </a:p>
          <a:p>
            <a:pPr marL="0" indent="0" fontAlgn="base">
              <a:spcAft>
                <a:spcPts val="1500"/>
              </a:spcAft>
              <a:buNone/>
            </a:pP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The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two</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observe</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each</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other</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in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silence</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Concentrate</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Give</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back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what</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you</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saw</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Stop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after</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two</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minutes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and</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collect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some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examples</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Did</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we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perceive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or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interpret</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a:t>
            </a:r>
            <a:endParaRPr lang="en-NL" sz="12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lvl="1" indent="0" fontAlgn="base">
              <a:spcAft>
                <a:spcPts val="1125"/>
              </a:spcAft>
              <a:buSzPts val="1100"/>
              <a:buNone/>
              <a:tabLst>
                <a:tab pos="180340" algn="l"/>
              </a:tabLst>
            </a:pPr>
            <a:r>
              <a:rPr lang="en-US" sz="1500" b="1" cap="all" dirty="0">
                <a:solidFill>
                  <a:srgbClr val="000000"/>
                </a:solidFill>
                <a:effectLst/>
                <a:latin typeface="PT Sans Narrow" panose="020B0506020203020204" pitchFamily="34" charset="77"/>
                <a:ea typeface="Times New Roman" panose="02020603050405020304" pitchFamily="18" charset="0"/>
                <a:cs typeface="Arial" panose="020B0604020202020204" pitchFamily="34" charset="0"/>
              </a:rPr>
              <a:t>SESSION 2. Questioning</a:t>
            </a:r>
            <a:endParaRPr lang="en-NL" sz="1000" b="1" cap="all" dirty="0">
              <a:effectLst/>
              <a:latin typeface="Arial Bold"/>
              <a:ea typeface="Calibri" panose="020F0502020204030204" pitchFamily="34" charset="0"/>
              <a:cs typeface="Arial" panose="020B0604020202020204" pitchFamily="34" charset="0"/>
            </a:endParaRPr>
          </a:p>
          <a:p>
            <a:pPr marL="0" indent="0" fontAlgn="base">
              <a:buNone/>
            </a:pP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Pose  a question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about</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whatever</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you</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like. It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may</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be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not</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easy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to</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give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open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questions</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and</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ask</a:t>
            </a:r>
            <a:endParaRPr lang="nl-NL" sz="1050" dirty="0">
              <a:solidFill>
                <a:srgbClr val="000000"/>
              </a:solidFill>
              <a:effectLst/>
              <a:latin typeface="Raleway" pitchFamily="2" charset="77"/>
              <a:ea typeface="MS Mincho" panose="02020609040205080304" pitchFamily="49" charset="-128"/>
              <a:cs typeface="Times New Roman" panose="02020603050405020304" pitchFamily="18" charset="0"/>
            </a:endParaRPr>
          </a:p>
          <a:p>
            <a:pPr marL="0" indent="0" fontAlgn="base">
              <a:buNone/>
            </a:pP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through</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Have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uninhibited</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attention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to</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the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other</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and</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without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judgment</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a:t>
            </a:r>
          </a:p>
          <a:p>
            <a:pPr marL="0" indent="0" fontAlgn="base">
              <a:buNone/>
            </a:pPr>
            <a:endParaRPr lang="nl-NL" sz="1050" dirty="0">
              <a:solidFill>
                <a:srgbClr val="000000"/>
              </a:solidFill>
              <a:effectLst/>
              <a:latin typeface="Raleway" pitchFamily="2" charset="77"/>
              <a:ea typeface="MS Mincho" panose="02020609040205080304" pitchFamily="49" charset="-128"/>
              <a:cs typeface="Times New Roman" panose="02020603050405020304" pitchFamily="18" charset="0"/>
            </a:endParaRPr>
          </a:p>
          <a:p>
            <a:pPr marL="457200" lvl="1" indent="0" fontAlgn="base">
              <a:spcAft>
                <a:spcPts val="1125"/>
              </a:spcAft>
              <a:buSzPts val="1100"/>
              <a:buNone/>
              <a:tabLst>
                <a:tab pos="180340" algn="l"/>
              </a:tabLst>
            </a:pPr>
            <a:r>
              <a:rPr lang="nl-NL" sz="1500" b="1" cap="all" dirty="0">
                <a:solidFill>
                  <a:srgbClr val="000000"/>
                </a:solidFill>
                <a:effectLst/>
                <a:latin typeface="PT Sans Narrow" panose="020B0506020203020204" pitchFamily="34" charset="77"/>
                <a:ea typeface="Times New Roman" panose="02020603050405020304" pitchFamily="18" charset="0"/>
                <a:cs typeface="Arial" panose="020B0604020202020204" pitchFamily="34" charset="0"/>
              </a:rPr>
              <a:t>SESSION 3: QUESTIONING ME</a:t>
            </a:r>
            <a:endParaRPr lang="en-NL" sz="1000" b="1" cap="all" dirty="0">
              <a:effectLst/>
              <a:latin typeface="Arial Bold"/>
              <a:ea typeface="Calibri" panose="020F0502020204030204" pitchFamily="34" charset="0"/>
              <a:cs typeface="Arial" panose="020B0604020202020204" pitchFamily="34" charset="0"/>
            </a:endParaRPr>
          </a:p>
          <a:p>
            <a:pPr marL="0" indent="0" fontAlgn="base">
              <a:buNone/>
            </a:pP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In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this</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session</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the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one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ask</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questions</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about</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him</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or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herself</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Do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not</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be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too</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blunt</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Be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specific</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and</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guide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the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other</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a:t>
            </a:r>
          </a:p>
          <a:p>
            <a:pPr marL="0" indent="0">
              <a:buNone/>
            </a:pPr>
            <a:endParaRPr lang="en-NL" dirty="0"/>
          </a:p>
        </p:txBody>
      </p:sp>
    </p:spTree>
    <p:extLst>
      <p:ext uri="{BB962C8B-B14F-4D97-AF65-F5344CB8AC3E}">
        <p14:creationId xmlns:p14="http://schemas.microsoft.com/office/powerpoint/2010/main" val="155127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B64C-F137-12C9-0B34-9F808AF9A9C2}"/>
              </a:ext>
            </a:extLst>
          </p:cNvPr>
          <p:cNvSpPr>
            <a:spLocks noGrp="1"/>
          </p:cNvSpPr>
          <p:nvPr>
            <p:ph type="title"/>
          </p:nvPr>
        </p:nvSpPr>
        <p:spPr/>
        <p:txBody>
          <a:bodyPr/>
          <a:lstStyle/>
          <a:p>
            <a:endParaRPr lang="en-NL"/>
          </a:p>
        </p:txBody>
      </p:sp>
      <p:sp>
        <p:nvSpPr>
          <p:cNvPr id="3" name="Content Placeholder 2">
            <a:extLst>
              <a:ext uri="{FF2B5EF4-FFF2-40B4-BE49-F238E27FC236}">
                <a16:creationId xmlns:a16="http://schemas.microsoft.com/office/drawing/2014/main" id="{A2BA7DBD-96E0-A4AF-3700-CF0F37DCB793}"/>
              </a:ext>
            </a:extLst>
          </p:cNvPr>
          <p:cNvSpPr>
            <a:spLocks noGrp="1"/>
          </p:cNvSpPr>
          <p:nvPr>
            <p:ph idx="1"/>
          </p:nvPr>
        </p:nvSpPr>
        <p:spPr/>
        <p:txBody>
          <a:bodyPr/>
          <a:lstStyle/>
          <a:p>
            <a:pPr marL="457200" lvl="1" indent="0" fontAlgn="base">
              <a:spcAft>
                <a:spcPts val="1125"/>
              </a:spcAft>
              <a:buSzPts val="1100"/>
              <a:buNone/>
              <a:tabLst>
                <a:tab pos="180340" algn="l"/>
              </a:tabLst>
            </a:pPr>
            <a:r>
              <a:rPr lang="en-US" sz="1500" b="1" cap="all" dirty="0">
                <a:solidFill>
                  <a:srgbClr val="000000"/>
                </a:solidFill>
                <a:effectLst/>
                <a:latin typeface="PT Sans Narrow" panose="020B0506020203020204" pitchFamily="34" charset="77"/>
                <a:ea typeface="Times New Roman" panose="02020603050405020304" pitchFamily="18" charset="0"/>
                <a:cs typeface="Arial" panose="020B0604020202020204" pitchFamily="34" charset="0"/>
              </a:rPr>
              <a:t>SESSION 4. GIVE A COMPLIMENT</a:t>
            </a:r>
            <a:endParaRPr lang="en-NL" sz="1000" b="1" cap="all" dirty="0">
              <a:effectLst/>
              <a:latin typeface="Arial Bold"/>
              <a:ea typeface="Calibri" panose="020F0502020204030204" pitchFamily="34" charset="0"/>
              <a:cs typeface="Arial" panose="020B0604020202020204" pitchFamily="34" charset="0"/>
            </a:endParaRPr>
          </a:p>
          <a:p>
            <a:pPr marL="0" indent="0" fontAlgn="base">
              <a:spcAft>
                <a:spcPts val="1500"/>
              </a:spcAft>
              <a:buNone/>
            </a:pP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I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got</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to</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hand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this</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to</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you</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....I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am</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impressed</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About</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 (Be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specific</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Dare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to</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recieve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the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compliment!</a:t>
            </a:r>
          </a:p>
          <a:p>
            <a:pPr marL="457200" lvl="1" indent="0" fontAlgn="base">
              <a:spcAft>
                <a:spcPts val="1125"/>
              </a:spcAft>
              <a:buSzPts val="1100"/>
              <a:buNone/>
              <a:tabLst>
                <a:tab pos="180340" algn="l"/>
              </a:tabLst>
            </a:pPr>
            <a:r>
              <a:rPr lang="en-US" sz="1500" b="1" cap="all" dirty="0" err="1">
                <a:solidFill>
                  <a:srgbClr val="000000"/>
                </a:solidFill>
                <a:effectLst/>
                <a:latin typeface="PT Sans Narrow" panose="020B0506020203020204" pitchFamily="34" charset="77"/>
                <a:ea typeface="Times New Roman" panose="02020603050405020304" pitchFamily="18" charset="0"/>
                <a:cs typeface="Arial" panose="020B0604020202020204" pitchFamily="34" charset="0"/>
              </a:rPr>
              <a:t>SeSSION</a:t>
            </a:r>
            <a:r>
              <a:rPr lang="en-US" sz="1500" b="1" cap="all" dirty="0">
                <a:solidFill>
                  <a:srgbClr val="000000"/>
                </a:solidFill>
                <a:effectLst/>
                <a:latin typeface="PT Sans Narrow" panose="020B0506020203020204" pitchFamily="34" charset="77"/>
                <a:ea typeface="Times New Roman" panose="02020603050405020304" pitchFamily="18" charset="0"/>
                <a:cs typeface="Arial" panose="020B0604020202020204" pitchFamily="34" charset="0"/>
              </a:rPr>
              <a:t> 5. CRITICAL feedback</a:t>
            </a:r>
            <a:endParaRPr lang="en-NL" sz="1000" b="1" cap="all" dirty="0">
              <a:effectLst/>
              <a:latin typeface="Arial Bold"/>
              <a:ea typeface="Calibri" panose="020F0502020204030204" pitchFamily="34" charset="0"/>
              <a:cs typeface="Arial" panose="020B0604020202020204" pitchFamily="34" charset="0"/>
            </a:endParaRPr>
          </a:p>
          <a:p>
            <a:pPr marL="0" indent="0">
              <a:buNone/>
            </a:pP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This</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is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the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core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of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the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training. </a:t>
            </a:r>
            <a:r>
              <a:rPr lang="en-GB" sz="1050" dirty="0">
                <a:latin typeface="Raleway" pitchFamily="2" charset="77"/>
              </a:rPr>
              <a:t> I see, hear</a:t>
            </a:r>
            <a:r>
              <a:rPr lang="is-IS" sz="1050" dirty="0">
                <a:latin typeface="Raleway" pitchFamily="2" charset="77"/>
              </a:rPr>
              <a:t>….</a:t>
            </a:r>
            <a:r>
              <a:rPr lang="en-GB" sz="1050" dirty="0">
                <a:latin typeface="Raleway" pitchFamily="2" charset="77"/>
              </a:rPr>
              <a:t>  I think, feel</a:t>
            </a:r>
            <a:r>
              <a:rPr lang="is-IS" sz="1050" dirty="0">
                <a:latin typeface="Raleway" pitchFamily="2" charset="77"/>
              </a:rPr>
              <a:t>….</a:t>
            </a:r>
            <a:r>
              <a:rPr lang="en-GB" sz="1050" dirty="0">
                <a:latin typeface="Raleway" pitchFamily="2" charset="77"/>
              </a:rPr>
              <a:t> </a:t>
            </a:r>
            <a:r>
              <a:rPr lang="nl-NL" sz="1050" dirty="0">
                <a:latin typeface="Raleway" pitchFamily="2" charset="77"/>
              </a:rPr>
              <a:t>I </a:t>
            </a:r>
            <a:r>
              <a:rPr lang="nl-NL" sz="1050" dirty="0" err="1">
                <a:latin typeface="Raleway" pitchFamily="2" charset="77"/>
              </a:rPr>
              <a:t>tend</a:t>
            </a:r>
            <a:r>
              <a:rPr lang="nl-NL" sz="1050" dirty="0">
                <a:latin typeface="Raleway" pitchFamily="2" charset="77"/>
              </a:rPr>
              <a:t> </a:t>
            </a:r>
            <a:r>
              <a:rPr lang="nl-NL" sz="1050" dirty="0" err="1">
                <a:latin typeface="Raleway" pitchFamily="2" charset="77"/>
              </a:rPr>
              <a:t>to</a:t>
            </a:r>
            <a:r>
              <a:rPr lang="nl-NL" sz="1050" dirty="0">
                <a:latin typeface="Raleway" pitchFamily="2" charset="77"/>
              </a:rPr>
              <a:t>, </a:t>
            </a:r>
            <a:r>
              <a:rPr lang="nl-NL" sz="1050" dirty="0" err="1">
                <a:latin typeface="Raleway" pitchFamily="2" charset="77"/>
              </a:rPr>
              <a:t>that</a:t>
            </a:r>
            <a:r>
              <a:rPr lang="nl-NL" sz="1050" dirty="0">
                <a:latin typeface="Raleway" pitchFamily="2" charset="77"/>
              </a:rPr>
              <a:t> </a:t>
            </a:r>
            <a:r>
              <a:rPr lang="nl-NL" sz="1050" dirty="0" err="1">
                <a:latin typeface="Raleway" pitchFamily="2" charset="77"/>
              </a:rPr>
              <a:t>makes</a:t>
            </a:r>
            <a:r>
              <a:rPr lang="nl-NL" sz="1050" dirty="0">
                <a:latin typeface="Raleway" pitchFamily="2" charset="77"/>
              </a:rPr>
              <a:t> me</a:t>
            </a:r>
            <a:r>
              <a:rPr lang="is-IS" sz="1050" dirty="0">
                <a:latin typeface="Raleway" pitchFamily="2" charset="77"/>
              </a:rPr>
              <a:t>…..</a:t>
            </a:r>
          </a:p>
          <a:p>
            <a:pPr marL="0" indent="0">
              <a:buNone/>
            </a:pPr>
            <a:r>
              <a:rPr lang="is-IS" sz="1050" dirty="0">
                <a:latin typeface="Raleway" pitchFamily="2" charset="77"/>
              </a:rPr>
              <a:t>	Could you...</a:t>
            </a:r>
            <a:endParaRPr lang="en-GB" sz="1050" dirty="0">
              <a:latin typeface="Raleway" pitchFamily="2" charset="77"/>
            </a:endParaRPr>
          </a:p>
          <a:p>
            <a:pPr marL="457200" lvl="1" indent="0" fontAlgn="base">
              <a:spcAft>
                <a:spcPts val="1125"/>
              </a:spcAft>
              <a:buSzPts val="1100"/>
              <a:buNone/>
              <a:tabLst>
                <a:tab pos="180340" algn="l"/>
              </a:tabLst>
            </a:pPr>
            <a:endParaRPr lang="en-US" sz="1500" b="1" cap="all" dirty="0">
              <a:solidFill>
                <a:srgbClr val="000000"/>
              </a:solidFill>
              <a:effectLst/>
              <a:latin typeface="PT Sans Narrow" panose="020B0506020203020204" pitchFamily="34" charset="77"/>
              <a:ea typeface="Times New Roman" panose="02020603050405020304" pitchFamily="18" charset="0"/>
              <a:cs typeface="Arial" panose="020B0604020202020204" pitchFamily="34" charset="0"/>
            </a:endParaRPr>
          </a:p>
          <a:p>
            <a:pPr marL="457200" lvl="1" indent="0" fontAlgn="base">
              <a:spcAft>
                <a:spcPts val="1125"/>
              </a:spcAft>
              <a:buSzPts val="1100"/>
              <a:buNone/>
              <a:tabLst>
                <a:tab pos="180340" algn="l"/>
              </a:tabLst>
            </a:pPr>
            <a:r>
              <a:rPr lang="nl-NL" sz="1500" b="1" cap="all" dirty="0">
                <a:solidFill>
                  <a:srgbClr val="000000"/>
                </a:solidFill>
                <a:effectLst/>
                <a:latin typeface="PT Sans Narrow" panose="020B0506020203020204" pitchFamily="34" charset="77"/>
                <a:ea typeface="Times New Roman" panose="02020603050405020304" pitchFamily="18" charset="0"/>
                <a:cs typeface="Arial" panose="020B0604020202020204" pitchFamily="34" charset="0"/>
              </a:rPr>
              <a:t>DISCUSSION</a:t>
            </a:r>
            <a:endParaRPr lang="en-NL" sz="1000" b="1" cap="all" dirty="0">
              <a:effectLst/>
              <a:latin typeface="Arial Bold"/>
              <a:ea typeface="Calibri" panose="020F0502020204030204" pitchFamily="34" charset="0"/>
              <a:cs typeface="Arial" panose="020B0604020202020204" pitchFamily="34" charset="0"/>
            </a:endParaRPr>
          </a:p>
          <a:p>
            <a:pPr marL="0" indent="0" fontAlgn="base">
              <a:spcAft>
                <a:spcPts val="1500"/>
              </a:spcAft>
              <a:buNone/>
            </a:pP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Back in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the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great</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circle</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a:t>
            </a:r>
          </a:p>
          <a:p>
            <a:pPr marL="0" indent="0" fontAlgn="base">
              <a:spcAft>
                <a:spcPts val="1500"/>
              </a:spcAft>
              <a:buNone/>
            </a:pP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What</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did</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you</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notice</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What</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did</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you</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effectLst/>
                <a:latin typeface="Raleway" pitchFamily="2" charset="77"/>
                <a:ea typeface="MS Mincho" panose="02020609040205080304" pitchFamily="49" charset="-128"/>
                <a:cs typeface="Times New Roman" panose="02020603050405020304" pitchFamily="18" charset="0"/>
              </a:rPr>
              <a:t>learn</a:t>
            </a:r>
            <a:r>
              <a:rPr lang="nl-NL" sz="1050" dirty="0">
                <a:solidFill>
                  <a:srgbClr val="000000"/>
                </a:solidFill>
                <a:effectLst/>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What</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made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it</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easy /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difficult</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(How)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could</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you</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do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this</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 in </a:t>
            </a:r>
            <a:r>
              <a:rPr lang="nl-NL" sz="1050" dirty="0" err="1">
                <a:solidFill>
                  <a:srgbClr val="000000"/>
                </a:solidFill>
                <a:latin typeface="Raleway" pitchFamily="2" charset="77"/>
                <a:ea typeface="MS Mincho" panose="02020609040205080304" pitchFamily="49" charset="-128"/>
                <a:cs typeface="Times New Roman" panose="02020603050405020304" pitchFamily="18" charset="0"/>
              </a:rPr>
              <a:t>practice</a:t>
            </a:r>
            <a:r>
              <a:rPr lang="nl-NL" sz="1050" dirty="0">
                <a:solidFill>
                  <a:srgbClr val="000000"/>
                </a:solidFill>
                <a:latin typeface="Raleway" pitchFamily="2" charset="77"/>
                <a:ea typeface="MS Mincho" panose="02020609040205080304" pitchFamily="49" charset="-128"/>
                <a:cs typeface="Times New Roman" panose="02020603050405020304" pitchFamily="18" charset="0"/>
              </a:rPr>
              <a:t>?</a:t>
            </a:r>
          </a:p>
          <a:p>
            <a:endParaRPr lang="en-NL" dirty="0"/>
          </a:p>
        </p:txBody>
      </p:sp>
    </p:spTree>
    <p:extLst>
      <p:ext uri="{BB962C8B-B14F-4D97-AF65-F5344CB8AC3E}">
        <p14:creationId xmlns:p14="http://schemas.microsoft.com/office/powerpoint/2010/main" val="3899767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4E95-C792-D8C6-C30D-B6B47DAA312B}"/>
              </a:ext>
            </a:extLst>
          </p:cNvPr>
          <p:cNvSpPr>
            <a:spLocks noGrp="1"/>
          </p:cNvSpPr>
          <p:nvPr>
            <p:ph type="title"/>
          </p:nvPr>
        </p:nvSpPr>
        <p:spPr/>
        <p:txBody>
          <a:bodyPr/>
          <a:lstStyle/>
          <a:p>
            <a:r>
              <a:rPr lang="en-NL" b="1" dirty="0">
                <a:solidFill>
                  <a:srgbClr val="00A7A2"/>
                </a:solidFill>
              </a:rPr>
              <a:t>1.5. Feedback ‘meetings’</a:t>
            </a:r>
          </a:p>
        </p:txBody>
      </p:sp>
    </p:spTree>
    <p:extLst>
      <p:ext uri="{BB962C8B-B14F-4D97-AF65-F5344CB8AC3E}">
        <p14:creationId xmlns:p14="http://schemas.microsoft.com/office/powerpoint/2010/main" val="4160400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EF30C-BA69-8B63-CA64-4BF377ECB6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A82175-F628-F881-317E-13E97ADB22ED}"/>
              </a:ext>
            </a:extLst>
          </p:cNvPr>
          <p:cNvSpPr>
            <a:spLocks noGrp="1"/>
          </p:cNvSpPr>
          <p:nvPr>
            <p:ph type="title"/>
          </p:nvPr>
        </p:nvSpPr>
        <p:spPr/>
        <p:txBody>
          <a:bodyPr/>
          <a:lstStyle/>
          <a:p>
            <a:r>
              <a:rPr lang="en-GB" sz="4000" b="1" dirty="0">
                <a:solidFill>
                  <a:srgbClr val="0FCBC2"/>
                </a:solidFill>
              </a:rPr>
              <a:t>5.1 Structure in daily routine</a:t>
            </a:r>
          </a:p>
        </p:txBody>
      </p:sp>
      <p:sp>
        <p:nvSpPr>
          <p:cNvPr id="3" name="Tekstvak 2">
            <a:extLst>
              <a:ext uri="{FF2B5EF4-FFF2-40B4-BE49-F238E27FC236}">
                <a16:creationId xmlns:a16="http://schemas.microsoft.com/office/drawing/2014/main" id="{EBC8AC3D-4D7D-A779-D2B9-6501A1474237}"/>
              </a:ext>
            </a:extLst>
          </p:cNvPr>
          <p:cNvSpPr txBox="1"/>
          <p:nvPr/>
        </p:nvSpPr>
        <p:spPr>
          <a:xfrm>
            <a:off x="508000" y="1143000"/>
            <a:ext cx="6481161" cy="1477328"/>
          </a:xfrm>
          <a:prstGeom prst="rect">
            <a:avLst/>
          </a:prstGeom>
          <a:noFill/>
        </p:spPr>
        <p:txBody>
          <a:bodyPr wrap="none" rtlCol="0">
            <a:spAutoFit/>
          </a:bodyPr>
          <a:lstStyle/>
          <a:p>
            <a:pPr marL="342900" indent="-342900">
              <a:buFont typeface="+mj-lt"/>
              <a:buAutoNum type="arabicPeriod"/>
            </a:pPr>
            <a:r>
              <a:rPr lang="en-GB" dirty="0"/>
              <a:t>5 minutes Check-in at the beginning of team meeting</a:t>
            </a:r>
          </a:p>
          <a:p>
            <a:r>
              <a:rPr lang="en-GB" dirty="0"/>
              <a:t>	Before we start, what is on everybody’s mind?</a:t>
            </a:r>
          </a:p>
          <a:p>
            <a:r>
              <a:rPr lang="en-GB" dirty="0"/>
              <a:t>2.   Evaluation at end of every team meeting (what went well/not?)</a:t>
            </a:r>
          </a:p>
          <a:p>
            <a:pPr marL="342900" indent="-342900">
              <a:buAutoNum type="arabicPeriod" startAt="3"/>
            </a:pPr>
            <a:r>
              <a:rPr lang="en-GB" dirty="0"/>
              <a:t>Plan a 15 minutes walk with every colleague once a month.</a:t>
            </a:r>
          </a:p>
          <a:p>
            <a:pPr marL="342900" indent="-342900">
              <a:buAutoNum type="arabicPeriod" startAt="3"/>
            </a:pPr>
            <a:r>
              <a:rPr lang="en-GB" dirty="0"/>
              <a:t>Professional gossip exercise</a:t>
            </a:r>
          </a:p>
        </p:txBody>
      </p:sp>
      <p:pic>
        <p:nvPicPr>
          <p:cNvPr id="4" name="Afbeelding 3">
            <a:extLst>
              <a:ext uri="{FF2B5EF4-FFF2-40B4-BE49-F238E27FC236}">
                <a16:creationId xmlns:a16="http://schemas.microsoft.com/office/drawing/2014/main" id="{06C8E3CB-5E14-EB89-8302-D889AFFD0F8B}"/>
              </a:ext>
            </a:extLst>
          </p:cNvPr>
          <p:cNvPicPr>
            <a:picLocks noChangeAspect="1"/>
          </p:cNvPicPr>
          <p:nvPr/>
        </p:nvPicPr>
        <p:blipFill>
          <a:blip r:embed="rId2"/>
          <a:stretch>
            <a:fillRect/>
          </a:stretch>
        </p:blipFill>
        <p:spPr>
          <a:xfrm>
            <a:off x="3403600" y="2895600"/>
            <a:ext cx="3648074" cy="2304047"/>
          </a:xfrm>
          <a:prstGeom prst="rect">
            <a:avLst/>
          </a:prstGeom>
        </p:spPr>
      </p:pic>
    </p:spTree>
    <p:extLst>
      <p:ext uri="{BB962C8B-B14F-4D97-AF65-F5344CB8AC3E}">
        <p14:creationId xmlns:p14="http://schemas.microsoft.com/office/powerpoint/2010/main" val="26412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2DE77-57C6-A270-0C1C-17626F1FFC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3DCD24-A151-00CB-8466-60C0D5B05030}"/>
              </a:ext>
            </a:extLst>
          </p:cNvPr>
          <p:cNvSpPr>
            <a:spLocks noGrp="1"/>
          </p:cNvSpPr>
          <p:nvPr>
            <p:ph type="title"/>
          </p:nvPr>
        </p:nvSpPr>
        <p:spPr/>
        <p:txBody>
          <a:bodyPr/>
          <a:lstStyle/>
          <a:p>
            <a:r>
              <a:rPr lang="en-GB" b="1" dirty="0">
                <a:solidFill>
                  <a:srgbClr val="0FCBC2"/>
                </a:solidFill>
              </a:rPr>
              <a:t>1.2. What is feedback?</a:t>
            </a:r>
          </a:p>
        </p:txBody>
      </p:sp>
      <p:sp>
        <p:nvSpPr>
          <p:cNvPr id="4" name="Rechthoek 3">
            <a:extLst>
              <a:ext uri="{FF2B5EF4-FFF2-40B4-BE49-F238E27FC236}">
                <a16:creationId xmlns:a16="http://schemas.microsoft.com/office/drawing/2014/main" id="{17C5C08F-38D3-B1EB-502A-98F4257B0058}"/>
              </a:ext>
            </a:extLst>
          </p:cNvPr>
          <p:cNvSpPr/>
          <p:nvPr/>
        </p:nvSpPr>
        <p:spPr>
          <a:xfrm>
            <a:off x="889000" y="1600200"/>
            <a:ext cx="4864100" cy="3139321"/>
          </a:xfrm>
          <a:prstGeom prst="rect">
            <a:avLst/>
          </a:prstGeom>
        </p:spPr>
        <p:txBody>
          <a:bodyPr wrap="square">
            <a:spAutoFit/>
          </a:bodyPr>
          <a:lstStyle/>
          <a:p>
            <a:r>
              <a:rPr lang="en-GB" dirty="0">
                <a:solidFill>
                  <a:srgbClr val="00A7A2"/>
                </a:solidFill>
              </a:rPr>
              <a:t>Feedback is the information sent to an individual or a group about its prior </a:t>
            </a:r>
            <a:r>
              <a:rPr lang="en-GB" dirty="0" err="1">
                <a:solidFill>
                  <a:srgbClr val="00A7A2"/>
                </a:solidFill>
              </a:rPr>
              <a:t>behavior</a:t>
            </a:r>
            <a:r>
              <a:rPr lang="en-GB" dirty="0">
                <a:solidFill>
                  <a:srgbClr val="00A7A2"/>
                </a:solidFill>
              </a:rPr>
              <a:t> so that the one may adjust its current and future </a:t>
            </a:r>
            <a:r>
              <a:rPr lang="en-GB" dirty="0" err="1">
                <a:solidFill>
                  <a:srgbClr val="00A7A2"/>
                </a:solidFill>
              </a:rPr>
              <a:t>behavior</a:t>
            </a:r>
            <a:r>
              <a:rPr lang="en-GB" dirty="0">
                <a:solidFill>
                  <a:srgbClr val="00A7A2"/>
                </a:solidFill>
              </a:rPr>
              <a:t> to achieve the desired result.</a:t>
            </a:r>
          </a:p>
          <a:p>
            <a:endParaRPr lang="en-GB" dirty="0">
              <a:solidFill>
                <a:srgbClr val="00A7A2"/>
              </a:solidFill>
            </a:endParaRPr>
          </a:p>
          <a:p>
            <a:r>
              <a:rPr lang="en-GB" dirty="0">
                <a:solidFill>
                  <a:srgbClr val="00A7A2"/>
                </a:solidFill>
              </a:rPr>
              <a:t>Read more: </a:t>
            </a:r>
            <a:r>
              <a:rPr lang="en-GB" dirty="0">
                <a:solidFill>
                  <a:srgbClr val="00A7A2"/>
                </a:solidFill>
                <a:hlinkClick r:id="rId2"/>
              </a:rPr>
              <a:t>http://www.businessdictionary.com/definition/feedback.html</a:t>
            </a:r>
            <a:endParaRPr lang="en-GB" dirty="0">
              <a:solidFill>
                <a:srgbClr val="00A7A2"/>
              </a:solidFill>
            </a:endParaRPr>
          </a:p>
          <a:p>
            <a:endParaRPr lang="en-GB" dirty="0">
              <a:solidFill>
                <a:srgbClr val="00A7A2"/>
              </a:solidFill>
            </a:endParaRPr>
          </a:p>
          <a:p>
            <a:r>
              <a:rPr lang="en-GB" dirty="0">
                <a:solidFill>
                  <a:srgbClr val="00A7A2"/>
                </a:solidFill>
              </a:rPr>
              <a:t>The objective is for the other </a:t>
            </a:r>
            <a:r>
              <a:rPr lang="en-GB" b="1" dirty="0">
                <a:solidFill>
                  <a:srgbClr val="00A7A2"/>
                </a:solidFill>
              </a:rPr>
              <a:t>to learn!!!!</a:t>
            </a:r>
          </a:p>
          <a:p>
            <a:r>
              <a:rPr lang="en-GB" b="1" dirty="0">
                <a:solidFill>
                  <a:srgbClr val="00A7A2"/>
                </a:solidFill>
              </a:rPr>
              <a:t>Not blame, punish, harass….</a:t>
            </a:r>
          </a:p>
        </p:txBody>
      </p:sp>
    </p:spTree>
    <p:extLst>
      <p:ext uri="{BB962C8B-B14F-4D97-AF65-F5344CB8AC3E}">
        <p14:creationId xmlns:p14="http://schemas.microsoft.com/office/powerpoint/2010/main" val="2653012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9B671-3F07-810D-643C-40897FD46D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3A3DC8B-A7DE-B0BC-5431-75C4F9F4F26A}"/>
              </a:ext>
            </a:extLst>
          </p:cNvPr>
          <p:cNvSpPr>
            <a:spLocks noGrp="1"/>
          </p:cNvSpPr>
          <p:nvPr>
            <p:ph type="title"/>
          </p:nvPr>
        </p:nvSpPr>
        <p:spPr/>
        <p:txBody>
          <a:bodyPr/>
          <a:lstStyle/>
          <a:p>
            <a:r>
              <a:rPr lang="en-GB" b="1" dirty="0">
                <a:solidFill>
                  <a:srgbClr val="0FCBC2"/>
                </a:solidFill>
              </a:rPr>
              <a:t>15-minutes walk</a:t>
            </a:r>
          </a:p>
        </p:txBody>
      </p:sp>
      <p:pic>
        <p:nvPicPr>
          <p:cNvPr id="3" name="Afbeelding 2">
            <a:extLst>
              <a:ext uri="{FF2B5EF4-FFF2-40B4-BE49-F238E27FC236}">
                <a16:creationId xmlns:a16="http://schemas.microsoft.com/office/drawing/2014/main" id="{77DA4A8C-0B1A-38ED-3784-A1E7577F6827}"/>
              </a:ext>
            </a:extLst>
          </p:cNvPr>
          <p:cNvPicPr>
            <a:picLocks noChangeAspect="1"/>
          </p:cNvPicPr>
          <p:nvPr/>
        </p:nvPicPr>
        <p:blipFill>
          <a:blip r:embed="rId2"/>
          <a:stretch>
            <a:fillRect/>
          </a:stretch>
        </p:blipFill>
        <p:spPr>
          <a:xfrm>
            <a:off x="279400" y="1143000"/>
            <a:ext cx="6781800" cy="4037165"/>
          </a:xfrm>
          <a:prstGeom prst="rect">
            <a:avLst/>
          </a:prstGeom>
        </p:spPr>
      </p:pic>
    </p:spTree>
    <p:extLst>
      <p:ext uri="{BB962C8B-B14F-4D97-AF65-F5344CB8AC3E}">
        <p14:creationId xmlns:p14="http://schemas.microsoft.com/office/powerpoint/2010/main" val="253183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6CC5C-6244-CB8F-237E-E29A9A18536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E5C72D-9AF9-F622-0668-4D4B00128BB4}"/>
              </a:ext>
            </a:extLst>
          </p:cNvPr>
          <p:cNvSpPr>
            <a:spLocks noGrp="1"/>
          </p:cNvSpPr>
          <p:nvPr>
            <p:ph type="title"/>
          </p:nvPr>
        </p:nvSpPr>
        <p:spPr/>
        <p:txBody>
          <a:bodyPr/>
          <a:lstStyle/>
          <a:p>
            <a:r>
              <a:rPr lang="en-GB" sz="4000" b="1" dirty="0">
                <a:solidFill>
                  <a:srgbClr val="0FCBC2"/>
                </a:solidFill>
              </a:rPr>
              <a:t>5.2. Give ownership</a:t>
            </a:r>
          </a:p>
        </p:txBody>
      </p:sp>
      <p:sp>
        <p:nvSpPr>
          <p:cNvPr id="3" name="Tekstvak 2">
            <a:extLst>
              <a:ext uri="{FF2B5EF4-FFF2-40B4-BE49-F238E27FC236}">
                <a16:creationId xmlns:a16="http://schemas.microsoft.com/office/drawing/2014/main" id="{55EF609A-127A-EB45-2190-A740BB337C1A}"/>
              </a:ext>
            </a:extLst>
          </p:cNvPr>
          <p:cNvSpPr txBox="1"/>
          <p:nvPr/>
        </p:nvSpPr>
        <p:spPr>
          <a:xfrm>
            <a:off x="1117600" y="1905000"/>
            <a:ext cx="5727687" cy="1200329"/>
          </a:xfrm>
          <a:prstGeom prst="rect">
            <a:avLst/>
          </a:prstGeom>
          <a:noFill/>
        </p:spPr>
        <p:txBody>
          <a:bodyPr wrap="none" rtlCol="0">
            <a:spAutoFit/>
          </a:bodyPr>
          <a:lstStyle/>
          <a:p>
            <a:r>
              <a:rPr lang="en-GB" dirty="0">
                <a:solidFill>
                  <a:srgbClr val="00A7A2"/>
                </a:solidFill>
              </a:rPr>
              <a:t>Let the staff member manage its own evaluation-dossier or </a:t>
            </a:r>
          </a:p>
          <a:p>
            <a:r>
              <a:rPr lang="en-GB" dirty="0">
                <a:solidFill>
                  <a:srgbClr val="00A7A2"/>
                </a:solidFill>
              </a:rPr>
              <a:t>portfolio.</a:t>
            </a:r>
          </a:p>
          <a:p>
            <a:endParaRPr lang="en-GB" dirty="0"/>
          </a:p>
          <a:p>
            <a:endParaRPr lang="en-GB" dirty="0"/>
          </a:p>
        </p:txBody>
      </p:sp>
      <p:sp>
        <p:nvSpPr>
          <p:cNvPr id="4" name="Rechthoek 3">
            <a:extLst>
              <a:ext uri="{FF2B5EF4-FFF2-40B4-BE49-F238E27FC236}">
                <a16:creationId xmlns:a16="http://schemas.microsoft.com/office/drawing/2014/main" id="{433E337A-57AD-5B8E-4A91-2F6BCEFBA364}"/>
              </a:ext>
            </a:extLst>
          </p:cNvPr>
          <p:cNvSpPr/>
          <p:nvPr/>
        </p:nvSpPr>
        <p:spPr>
          <a:xfrm>
            <a:off x="1117600" y="2895600"/>
            <a:ext cx="5638800" cy="1477328"/>
          </a:xfrm>
          <a:prstGeom prst="rect">
            <a:avLst/>
          </a:prstGeom>
        </p:spPr>
        <p:txBody>
          <a:bodyPr wrap="square">
            <a:spAutoFit/>
          </a:bodyPr>
          <a:lstStyle/>
          <a:p>
            <a:r>
              <a:rPr lang="en-GB" dirty="0">
                <a:solidFill>
                  <a:srgbClr val="00A7A2"/>
                </a:solidFill>
              </a:rPr>
              <a:t>Portfolio =  A collection of works or documents that are representative of a person's skills and accomplishments: </a:t>
            </a:r>
            <a:r>
              <a:rPr lang="en-GB" i="1" dirty="0">
                <a:solidFill>
                  <a:srgbClr val="00A7A2"/>
                </a:solidFill>
              </a:rPr>
              <a:t>a photographer's portfolio; an artist's portfolio of drawings.</a:t>
            </a:r>
          </a:p>
          <a:p>
            <a:endParaRPr lang="en-GB" i="1" dirty="0">
              <a:solidFill>
                <a:srgbClr val="00A7A2"/>
              </a:solidFill>
            </a:endParaRPr>
          </a:p>
          <a:p>
            <a:r>
              <a:rPr lang="en-GB" dirty="0">
                <a:solidFill>
                  <a:srgbClr val="00A7A2"/>
                </a:solidFill>
              </a:rPr>
              <a:t>It can include the Personal Development Plan</a:t>
            </a:r>
            <a:r>
              <a:rPr lang="en-GB" i="1" dirty="0">
                <a:solidFill>
                  <a:srgbClr val="00A7A2"/>
                </a:solidFill>
              </a:rPr>
              <a:t>.</a:t>
            </a:r>
            <a:endParaRPr lang="en-GB" dirty="0">
              <a:solidFill>
                <a:srgbClr val="00A7A2"/>
              </a:solidFill>
            </a:endParaRPr>
          </a:p>
        </p:txBody>
      </p:sp>
    </p:spTree>
    <p:extLst>
      <p:ext uri="{BB962C8B-B14F-4D97-AF65-F5344CB8AC3E}">
        <p14:creationId xmlns:p14="http://schemas.microsoft.com/office/powerpoint/2010/main" val="289955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9E970-019D-9D73-E8CF-0B44E5C0E5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BB343B1-37E8-AA4F-62A3-7C1D9830A427}"/>
              </a:ext>
            </a:extLst>
          </p:cNvPr>
          <p:cNvSpPr>
            <a:spLocks noGrp="1"/>
          </p:cNvSpPr>
          <p:nvPr>
            <p:ph type="title"/>
          </p:nvPr>
        </p:nvSpPr>
        <p:spPr/>
        <p:txBody>
          <a:bodyPr/>
          <a:lstStyle/>
          <a:p>
            <a:r>
              <a:rPr lang="en-GB" sz="4000" b="1" dirty="0">
                <a:solidFill>
                  <a:srgbClr val="0FCBC2"/>
                </a:solidFill>
              </a:rPr>
              <a:t>5.3. Two-ways or more</a:t>
            </a:r>
          </a:p>
        </p:txBody>
      </p:sp>
      <p:sp>
        <p:nvSpPr>
          <p:cNvPr id="3" name="Tekstvak 2">
            <a:extLst>
              <a:ext uri="{FF2B5EF4-FFF2-40B4-BE49-F238E27FC236}">
                <a16:creationId xmlns:a16="http://schemas.microsoft.com/office/drawing/2014/main" id="{093D01C3-6733-B81E-BA80-6A8AEE577456}"/>
              </a:ext>
            </a:extLst>
          </p:cNvPr>
          <p:cNvSpPr txBox="1"/>
          <p:nvPr/>
        </p:nvSpPr>
        <p:spPr>
          <a:xfrm>
            <a:off x="889000" y="1600200"/>
            <a:ext cx="5762668" cy="3970318"/>
          </a:xfrm>
          <a:prstGeom prst="rect">
            <a:avLst/>
          </a:prstGeom>
          <a:noFill/>
        </p:spPr>
        <p:txBody>
          <a:bodyPr wrap="none" rtlCol="0">
            <a:spAutoFit/>
          </a:bodyPr>
          <a:lstStyle/>
          <a:p>
            <a:r>
              <a:rPr lang="en-GB" dirty="0">
                <a:solidFill>
                  <a:srgbClr val="00A7A2"/>
                </a:solidFill>
              </a:rPr>
              <a:t>Tradition: interview-cycle</a:t>
            </a:r>
          </a:p>
          <a:p>
            <a:r>
              <a:rPr lang="en-GB" dirty="0">
                <a:solidFill>
                  <a:srgbClr val="00A7A2"/>
                </a:solidFill>
              </a:rPr>
              <a:t>	 Manager evaluates once a year the staff member</a:t>
            </a:r>
          </a:p>
          <a:p>
            <a:endParaRPr lang="en-GB" dirty="0">
              <a:solidFill>
                <a:srgbClr val="00A7A2"/>
              </a:solidFill>
            </a:endParaRPr>
          </a:p>
          <a:p>
            <a:r>
              <a:rPr lang="en-GB" dirty="0">
                <a:solidFill>
                  <a:srgbClr val="00A7A2"/>
                </a:solidFill>
              </a:rPr>
              <a:t>Better is to give room for mutual evaluation.</a:t>
            </a:r>
          </a:p>
          <a:p>
            <a:endParaRPr lang="en-GB" dirty="0">
              <a:solidFill>
                <a:srgbClr val="00A7A2"/>
              </a:solidFill>
            </a:endParaRPr>
          </a:p>
          <a:p>
            <a:r>
              <a:rPr lang="en-GB" dirty="0">
                <a:solidFill>
                  <a:srgbClr val="00A7A2"/>
                </a:solidFill>
              </a:rPr>
              <a:t>Better is to involve more stakeholders </a:t>
            </a:r>
          </a:p>
          <a:p>
            <a:r>
              <a:rPr lang="en-GB" dirty="0">
                <a:solidFill>
                  <a:srgbClr val="00A7A2"/>
                </a:solidFill>
              </a:rPr>
              <a:t>	0 degree only self-evaluation</a:t>
            </a:r>
          </a:p>
          <a:p>
            <a:r>
              <a:rPr lang="en-GB" dirty="0">
                <a:solidFill>
                  <a:srgbClr val="00A7A2"/>
                </a:solidFill>
              </a:rPr>
              <a:t>                90 degree only the supervisor</a:t>
            </a:r>
          </a:p>
          <a:p>
            <a:r>
              <a:rPr lang="en-GB" dirty="0">
                <a:solidFill>
                  <a:srgbClr val="00A7A2"/>
                </a:solidFill>
              </a:rPr>
              <a:t>               180 degree mutual</a:t>
            </a:r>
          </a:p>
          <a:p>
            <a:r>
              <a:rPr lang="en-GB" dirty="0">
                <a:solidFill>
                  <a:srgbClr val="00A7A2"/>
                </a:solidFill>
              </a:rPr>
              <a:t>               360 degree all stakeholders </a:t>
            </a:r>
          </a:p>
          <a:p>
            <a:r>
              <a:rPr lang="en-GB" dirty="0">
                <a:solidFill>
                  <a:srgbClr val="00A7A2"/>
                </a:solidFill>
              </a:rPr>
              <a:t>		(supervisor, colleagues, clients, family) </a:t>
            </a:r>
          </a:p>
          <a:p>
            <a:endParaRPr lang="en-GB" dirty="0"/>
          </a:p>
          <a:p>
            <a:endParaRPr lang="en-GB" dirty="0"/>
          </a:p>
          <a:p>
            <a:endParaRPr lang="en-GB" dirty="0"/>
          </a:p>
        </p:txBody>
      </p:sp>
    </p:spTree>
    <p:extLst>
      <p:ext uri="{BB962C8B-B14F-4D97-AF65-F5344CB8AC3E}">
        <p14:creationId xmlns:p14="http://schemas.microsoft.com/office/powerpoint/2010/main" val="13237885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FF0A9-C97E-C101-6BE4-2C12599D48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1F6266-465D-41F8-C1A5-EBB4B2B22CF4}"/>
              </a:ext>
            </a:extLst>
          </p:cNvPr>
          <p:cNvSpPr>
            <a:spLocks noGrp="1"/>
          </p:cNvSpPr>
          <p:nvPr>
            <p:ph type="title"/>
          </p:nvPr>
        </p:nvSpPr>
        <p:spPr/>
        <p:txBody>
          <a:bodyPr/>
          <a:lstStyle/>
          <a:p>
            <a:r>
              <a:rPr lang="en-GB" b="1" dirty="0">
                <a:solidFill>
                  <a:srgbClr val="0FCBC2"/>
                </a:solidFill>
              </a:rPr>
              <a:t>5.4. Create safety</a:t>
            </a:r>
          </a:p>
        </p:txBody>
      </p:sp>
      <p:sp>
        <p:nvSpPr>
          <p:cNvPr id="3" name="Rechthoek 2">
            <a:extLst>
              <a:ext uri="{FF2B5EF4-FFF2-40B4-BE49-F238E27FC236}">
                <a16:creationId xmlns:a16="http://schemas.microsoft.com/office/drawing/2014/main" id="{E3A7C41A-954B-3AE4-CDEC-89D7CEFEF8B1}"/>
              </a:ext>
            </a:extLst>
          </p:cNvPr>
          <p:cNvSpPr/>
          <p:nvPr/>
        </p:nvSpPr>
        <p:spPr>
          <a:xfrm>
            <a:off x="2300860" y="2482334"/>
            <a:ext cx="3206364" cy="369332"/>
          </a:xfrm>
          <a:prstGeom prst="rect">
            <a:avLst/>
          </a:prstGeom>
        </p:spPr>
        <p:txBody>
          <a:bodyPr wrap="none">
            <a:spAutoFit/>
          </a:bodyPr>
          <a:lstStyle/>
          <a:p>
            <a:r>
              <a:rPr lang="en-GB" dirty="0"/>
              <a:t>e.g. : Start </a:t>
            </a:r>
            <a:r>
              <a:rPr lang="en-GB" i="1" dirty="0">
                <a:solidFill>
                  <a:srgbClr val="00A7A2"/>
                </a:solidFill>
              </a:rPr>
              <a:t>End gossip campaign</a:t>
            </a:r>
          </a:p>
        </p:txBody>
      </p:sp>
    </p:spTree>
    <p:extLst>
      <p:ext uri="{BB962C8B-B14F-4D97-AF65-F5344CB8AC3E}">
        <p14:creationId xmlns:p14="http://schemas.microsoft.com/office/powerpoint/2010/main" val="23656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5600" y="152400"/>
            <a:ext cx="6809896" cy="889373"/>
          </a:xfrm>
        </p:spPr>
        <p:txBody>
          <a:bodyPr/>
          <a:lstStyle/>
          <a:p>
            <a:r>
              <a:rPr lang="en-GB" sz="4000" b="1" dirty="0">
                <a:solidFill>
                  <a:srgbClr val="0FCBC2"/>
                </a:solidFill>
              </a:rPr>
              <a:t>2. Tips for giving feedback</a:t>
            </a:r>
          </a:p>
        </p:txBody>
      </p:sp>
      <p:sp>
        <p:nvSpPr>
          <p:cNvPr id="3" name="Rechthoek 2"/>
          <p:cNvSpPr/>
          <p:nvPr/>
        </p:nvSpPr>
        <p:spPr>
          <a:xfrm>
            <a:off x="660400" y="914400"/>
            <a:ext cx="6705600" cy="3970318"/>
          </a:xfrm>
          <a:prstGeom prst="rect">
            <a:avLst/>
          </a:prstGeom>
        </p:spPr>
        <p:txBody>
          <a:bodyPr wrap="square">
            <a:spAutoFit/>
          </a:bodyPr>
          <a:lstStyle/>
          <a:p>
            <a:pPr marL="342900" indent="-342900">
              <a:buAutoNum type="arabicPeriod"/>
            </a:pPr>
            <a:r>
              <a:rPr lang="en-GB" dirty="0"/>
              <a:t>Create safety!!!! (privately!!!!!)</a:t>
            </a:r>
          </a:p>
          <a:p>
            <a:pPr marL="342900" indent="-342900">
              <a:buAutoNum type="arabicPeriod"/>
            </a:pPr>
            <a:r>
              <a:rPr lang="en-GB" dirty="0"/>
              <a:t>Give feedback as soon as possible (5 min)</a:t>
            </a:r>
          </a:p>
          <a:p>
            <a:pPr marL="342900" indent="-342900">
              <a:buAutoNum type="arabicPeriod" startAt="3"/>
            </a:pPr>
            <a:r>
              <a:rPr lang="en-GB" dirty="0"/>
              <a:t>Give short feedback and room for a reaction (dialogue).</a:t>
            </a:r>
          </a:p>
          <a:p>
            <a:pPr marL="342900" indent="-342900">
              <a:buAutoNum type="arabicPeriod" startAt="3"/>
            </a:pPr>
            <a:r>
              <a:rPr lang="en-GB" dirty="0"/>
              <a:t>Make your feedback specific: then I saw you doing this over there</a:t>
            </a:r>
            <a:r>
              <a:rPr lang="is-IS" dirty="0"/>
              <a:t>… (</a:t>
            </a:r>
            <a:r>
              <a:rPr lang="is-IS" b="1" dirty="0">
                <a:solidFill>
                  <a:srgbClr val="FF0000"/>
                </a:solidFill>
              </a:rPr>
              <a:t>not what others told you!!!</a:t>
            </a:r>
            <a:r>
              <a:rPr lang="is-IS" dirty="0"/>
              <a:t>), based on criteria.</a:t>
            </a:r>
          </a:p>
          <a:p>
            <a:pPr marL="342900" indent="-342900">
              <a:buFontTx/>
              <a:buAutoNum type="arabicPeriod" startAt="3"/>
            </a:pPr>
            <a:r>
              <a:rPr lang="is-IS" dirty="0"/>
              <a:t>Feedback needs to be given in the direction of (new) behaviour.</a:t>
            </a:r>
            <a:endParaRPr lang="en-GB" dirty="0"/>
          </a:p>
          <a:p>
            <a:pPr marL="342900" indent="-342900">
              <a:buAutoNum type="arabicPeriod" startAt="3"/>
            </a:pPr>
            <a:r>
              <a:rPr lang="is-IS" dirty="0"/>
              <a:t>Feedback should not not condemn someone, in a warm atmosphere.</a:t>
            </a:r>
          </a:p>
          <a:p>
            <a:pPr marL="342900" indent="-342900">
              <a:buAutoNum type="arabicPeriod" startAt="3"/>
            </a:pPr>
            <a:r>
              <a:rPr lang="is-IS" dirty="0"/>
              <a:t>Feedback only makes sense when the other wants/is able to receive feedback.</a:t>
            </a:r>
          </a:p>
          <a:p>
            <a:pPr marL="342900" indent="-342900">
              <a:buAutoNum type="arabicPeriod" startAt="3"/>
            </a:pPr>
            <a:r>
              <a:rPr lang="is-IS" dirty="0"/>
              <a:t>Feedback uses checks: “Is it right that....”</a:t>
            </a:r>
          </a:p>
          <a:p>
            <a:pPr marL="342900" indent="-342900">
              <a:buFontTx/>
              <a:buAutoNum type="arabicPeriod" startAt="3"/>
            </a:pPr>
            <a:r>
              <a:rPr lang="is-IS" dirty="0"/>
              <a:t>Early in the morning, preferably not by email.</a:t>
            </a:r>
          </a:p>
          <a:p>
            <a:pPr marL="342900" indent="-342900">
              <a:buAutoNum type="arabicPeriod" startAt="3"/>
            </a:pPr>
            <a:r>
              <a:rPr lang="is-IS" dirty="0"/>
              <a:t>Play the ball, not the person. Be hard and clear on content, sweet and friendly on the relationship.</a:t>
            </a:r>
          </a:p>
        </p:txBody>
      </p:sp>
    </p:spTree>
    <p:extLst>
      <p:ext uri="{BB962C8B-B14F-4D97-AF65-F5344CB8AC3E}">
        <p14:creationId xmlns:p14="http://schemas.microsoft.com/office/powerpoint/2010/main" val="31245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000" b="1" dirty="0">
                <a:solidFill>
                  <a:srgbClr val="0FCBC2"/>
                </a:solidFill>
              </a:rPr>
              <a:t>Avoid Generalizations</a:t>
            </a:r>
            <a:br>
              <a:rPr lang="en-GB" sz="4000" b="1" dirty="0">
                <a:solidFill>
                  <a:srgbClr val="0FCBC2"/>
                </a:solidFill>
              </a:rPr>
            </a:br>
            <a:endParaRPr lang="en-GB" sz="4000" dirty="0">
              <a:solidFill>
                <a:srgbClr val="0FCBC2"/>
              </a:solidFill>
            </a:endParaRPr>
          </a:p>
        </p:txBody>
      </p:sp>
      <p:sp>
        <p:nvSpPr>
          <p:cNvPr id="3" name="Rechthoek 2"/>
          <p:cNvSpPr/>
          <p:nvPr/>
        </p:nvSpPr>
        <p:spPr>
          <a:xfrm>
            <a:off x="889000" y="1789837"/>
            <a:ext cx="5791200" cy="1754327"/>
          </a:xfrm>
          <a:prstGeom prst="rect">
            <a:avLst/>
          </a:prstGeom>
        </p:spPr>
        <p:txBody>
          <a:bodyPr wrap="square">
            <a:spAutoFit/>
          </a:bodyPr>
          <a:lstStyle/>
          <a:p>
            <a:endParaRPr lang="en-GB" b="1" dirty="0"/>
          </a:p>
          <a:p>
            <a:r>
              <a:rPr lang="en-GB" dirty="0"/>
              <a:t>Avoid phrases such as:</a:t>
            </a:r>
          </a:p>
          <a:p>
            <a:r>
              <a:rPr lang="en-GB" dirty="0"/>
              <a:t>You always do ...</a:t>
            </a:r>
          </a:p>
          <a:p>
            <a:r>
              <a:rPr lang="en-GB" dirty="0"/>
              <a:t>You never do ...</a:t>
            </a:r>
          </a:p>
          <a:p>
            <a:r>
              <a:rPr lang="en-GB" dirty="0"/>
              <a:t>You need to ...</a:t>
            </a:r>
          </a:p>
          <a:p>
            <a:r>
              <a:rPr lang="en-GB" dirty="0"/>
              <a:t>You have to ..</a:t>
            </a:r>
          </a:p>
        </p:txBody>
      </p:sp>
    </p:spTree>
    <p:extLst>
      <p:ext uri="{BB962C8B-B14F-4D97-AF65-F5344CB8AC3E}">
        <p14:creationId xmlns:p14="http://schemas.microsoft.com/office/powerpoint/2010/main" val="3409000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000" b="1" dirty="0">
                <a:solidFill>
                  <a:srgbClr val="0FCBC2"/>
                </a:solidFill>
              </a:rPr>
              <a:t>Avoid Comparisons of Co-Workers</a:t>
            </a:r>
            <a:br>
              <a:rPr lang="en-GB" sz="4000" b="1" dirty="0">
                <a:solidFill>
                  <a:srgbClr val="0FCBC2"/>
                </a:solidFill>
              </a:rPr>
            </a:br>
            <a:endParaRPr lang="en-GB" sz="4000" dirty="0">
              <a:solidFill>
                <a:srgbClr val="0FCBC2"/>
              </a:solidFill>
            </a:endParaRPr>
          </a:p>
        </p:txBody>
      </p:sp>
      <p:sp>
        <p:nvSpPr>
          <p:cNvPr id="3" name="Rechthoek 2"/>
          <p:cNvSpPr/>
          <p:nvPr/>
        </p:nvSpPr>
        <p:spPr>
          <a:xfrm>
            <a:off x="812800" y="1512838"/>
            <a:ext cx="4864100" cy="1754327"/>
          </a:xfrm>
          <a:prstGeom prst="rect">
            <a:avLst/>
          </a:prstGeom>
        </p:spPr>
        <p:txBody>
          <a:bodyPr wrap="square">
            <a:spAutoFit/>
          </a:bodyPr>
          <a:lstStyle/>
          <a:p>
            <a:endParaRPr lang="en-GB" dirty="0"/>
          </a:p>
          <a:p>
            <a:endParaRPr lang="en-GB" b="1" dirty="0"/>
          </a:p>
          <a:p>
            <a:r>
              <a:rPr lang="en-GB" dirty="0"/>
              <a:t>Do not compare co-workers. Only compare the issue against your expectations, against standards set for earning rewards, against a person's stated goals, or against mutually set objectives</a:t>
            </a:r>
          </a:p>
        </p:txBody>
      </p:sp>
    </p:spTree>
    <p:extLst>
      <p:ext uri="{BB962C8B-B14F-4D97-AF65-F5344CB8AC3E}">
        <p14:creationId xmlns:p14="http://schemas.microsoft.com/office/powerpoint/2010/main" val="400827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rgbClr val="0FCBC2"/>
                </a:solidFill>
              </a:rPr>
              <a:t>3. Tips for receiving feedback</a:t>
            </a:r>
          </a:p>
        </p:txBody>
      </p:sp>
      <p:sp>
        <p:nvSpPr>
          <p:cNvPr id="3" name="Tijdelijke aanduiding voor inhoud 2"/>
          <p:cNvSpPr>
            <a:spLocks noGrp="1"/>
          </p:cNvSpPr>
          <p:nvPr>
            <p:ph idx="1"/>
          </p:nvPr>
        </p:nvSpPr>
        <p:spPr/>
        <p:txBody>
          <a:bodyPr/>
          <a:lstStyle/>
          <a:p>
            <a:endParaRPr lang="en-GB" dirty="0"/>
          </a:p>
        </p:txBody>
      </p:sp>
    </p:spTree>
    <p:extLst>
      <p:ext uri="{BB962C8B-B14F-4D97-AF65-F5344CB8AC3E}">
        <p14:creationId xmlns:p14="http://schemas.microsoft.com/office/powerpoint/2010/main" val="89114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CEEB7-0590-AFAF-AD13-478164E9EB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B524950-E63C-DA62-704E-5280A073EFB5}"/>
              </a:ext>
            </a:extLst>
          </p:cNvPr>
          <p:cNvSpPr>
            <a:spLocks noGrp="1"/>
          </p:cNvSpPr>
          <p:nvPr>
            <p:ph type="title"/>
          </p:nvPr>
        </p:nvSpPr>
        <p:spPr/>
        <p:txBody>
          <a:bodyPr/>
          <a:lstStyle/>
          <a:p>
            <a:r>
              <a:rPr lang="en-GB" b="1" dirty="0">
                <a:solidFill>
                  <a:srgbClr val="0FCBC2"/>
                </a:solidFill>
              </a:rPr>
              <a:t>Fear</a:t>
            </a:r>
          </a:p>
        </p:txBody>
      </p:sp>
      <p:sp>
        <p:nvSpPr>
          <p:cNvPr id="3" name="Tijdelijke aanduiding voor inhoud 2">
            <a:extLst>
              <a:ext uri="{FF2B5EF4-FFF2-40B4-BE49-F238E27FC236}">
                <a16:creationId xmlns:a16="http://schemas.microsoft.com/office/drawing/2014/main" id="{8FBC0C80-ADC0-131B-710A-F300F8398478}"/>
              </a:ext>
            </a:extLst>
          </p:cNvPr>
          <p:cNvSpPr>
            <a:spLocks noGrp="1"/>
          </p:cNvSpPr>
          <p:nvPr>
            <p:ph idx="1"/>
          </p:nvPr>
        </p:nvSpPr>
        <p:spPr/>
        <p:txBody>
          <a:bodyPr/>
          <a:lstStyle/>
          <a:p>
            <a:r>
              <a:rPr lang="en-GB" dirty="0"/>
              <a:t>Receiving feedback</a:t>
            </a:r>
          </a:p>
          <a:p>
            <a:pPr lvl="1"/>
            <a:r>
              <a:rPr lang="en-GB" sz="2000" dirty="0"/>
              <a:t>Listen carefully to the feedback you get: these are actually gifts!!!!</a:t>
            </a:r>
          </a:p>
          <a:p>
            <a:pPr lvl="1"/>
            <a:r>
              <a:rPr lang="en-GB" sz="2000" dirty="0"/>
              <a:t>Do not defend yourself nor get angry.</a:t>
            </a:r>
          </a:p>
          <a:p>
            <a:pPr lvl="1"/>
            <a:r>
              <a:rPr lang="en-GB" sz="2000" dirty="0"/>
              <a:t>Summarize what you heard.</a:t>
            </a:r>
          </a:p>
          <a:p>
            <a:pPr lvl="1"/>
            <a:r>
              <a:rPr lang="en-GB" sz="2000" dirty="0"/>
              <a:t>Ask for clarification, examples.</a:t>
            </a:r>
          </a:p>
          <a:p>
            <a:pPr lvl="1"/>
            <a:r>
              <a:rPr lang="en-GB" sz="2000" dirty="0"/>
              <a:t>Evaluate for yourself the usefulness of the feedback you got and look for the (10?)% that is of use!!!!</a:t>
            </a:r>
          </a:p>
          <a:p>
            <a:pPr lvl="1"/>
            <a:r>
              <a:rPr lang="en-GB" sz="2000" dirty="0"/>
              <a:t>Gather information from others about the same topics</a:t>
            </a:r>
          </a:p>
          <a:p>
            <a:pPr lvl="1"/>
            <a:r>
              <a:rPr lang="en-GB" sz="2000" dirty="0"/>
              <a:t>Use the feedback to become better!!</a:t>
            </a:r>
          </a:p>
        </p:txBody>
      </p:sp>
    </p:spTree>
    <p:extLst>
      <p:ext uri="{BB962C8B-B14F-4D97-AF65-F5344CB8AC3E}">
        <p14:creationId xmlns:p14="http://schemas.microsoft.com/office/powerpoint/2010/main" val="234090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5600" y="533400"/>
            <a:ext cx="6812280" cy="889000"/>
          </a:xfrm>
        </p:spPr>
        <p:txBody>
          <a:bodyPr/>
          <a:lstStyle/>
          <a:p>
            <a:r>
              <a:rPr lang="en-GB" sz="4000" b="1" dirty="0">
                <a:solidFill>
                  <a:srgbClr val="0FCBC2"/>
                </a:solidFill>
              </a:rPr>
              <a:t>Tips for receiving feedback</a:t>
            </a:r>
          </a:p>
        </p:txBody>
      </p:sp>
      <p:sp>
        <p:nvSpPr>
          <p:cNvPr id="5" name="Tekstvak 4"/>
          <p:cNvSpPr txBox="1"/>
          <p:nvPr/>
        </p:nvSpPr>
        <p:spPr>
          <a:xfrm>
            <a:off x="965200" y="1676400"/>
            <a:ext cx="5932033" cy="1969770"/>
          </a:xfrm>
          <a:prstGeom prst="rect">
            <a:avLst/>
          </a:prstGeom>
          <a:noFill/>
        </p:spPr>
        <p:txBody>
          <a:bodyPr wrap="none" rtlCol="0">
            <a:spAutoFit/>
          </a:bodyPr>
          <a:lstStyle/>
          <a:p>
            <a:pPr marL="342900" indent="-342900">
              <a:buAutoNum type="arabicPeriod"/>
            </a:pPr>
            <a:r>
              <a:rPr lang="en-GB" sz="3200" dirty="0"/>
              <a:t>STOP</a:t>
            </a:r>
          </a:p>
          <a:p>
            <a:endParaRPr lang="en-GB" dirty="0"/>
          </a:p>
          <a:p>
            <a:r>
              <a:rPr lang="en-GB" dirty="0"/>
              <a:t>When we receive tough feedback, the amygdala in our brains</a:t>
            </a:r>
          </a:p>
          <a:p>
            <a:r>
              <a:rPr lang="en-GB" dirty="0"/>
              <a:t>is triggered. This is the piece of our limbic system </a:t>
            </a:r>
          </a:p>
          <a:p>
            <a:r>
              <a:rPr lang="en-GB" dirty="0"/>
              <a:t>responsible for the </a:t>
            </a:r>
            <a:r>
              <a:rPr lang="en-GB" b="1" dirty="0">
                <a:solidFill>
                  <a:srgbClr val="00A7A2"/>
                </a:solidFill>
              </a:rPr>
              <a:t>fight or flight </a:t>
            </a:r>
            <a:r>
              <a:rPr lang="en-GB" dirty="0"/>
              <a:t>response.</a:t>
            </a:r>
          </a:p>
          <a:p>
            <a:endParaRPr lang="en-GB" dirty="0"/>
          </a:p>
        </p:txBody>
      </p:sp>
      <p:sp>
        <p:nvSpPr>
          <p:cNvPr id="6" name="Rechthoek 5"/>
          <p:cNvSpPr/>
          <p:nvPr/>
        </p:nvSpPr>
        <p:spPr>
          <a:xfrm>
            <a:off x="965200" y="3276600"/>
            <a:ext cx="5715000" cy="1200329"/>
          </a:xfrm>
          <a:prstGeom prst="rect">
            <a:avLst/>
          </a:prstGeom>
        </p:spPr>
        <p:txBody>
          <a:bodyPr wrap="square">
            <a:spAutoFit/>
          </a:bodyPr>
          <a:lstStyle/>
          <a:p>
            <a:endParaRPr lang="en-GB" dirty="0"/>
          </a:p>
          <a:p>
            <a:r>
              <a:rPr lang="en-GB" dirty="0"/>
              <a:t>So, stop at the first sign that a "Yes . . . but!" or "You're wrong" response starts bubbling up. Tamp it down. Don't react to the feedback.</a:t>
            </a:r>
          </a:p>
        </p:txBody>
      </p:sp>
      <p:sp>
        <p:nvSpPr>
          <p:cNvPr id="7" name="Rechthoek 6"/>
          <p:cNvSpPr/>
          <p:nvPr/>
        </p:nvSpPr>
        <p:spPr>
          <a:xfrm>
            <a:off x="965200" y="4419600"/>
            <a:ext cx="5638800" cy="369332"/>
          </a:xfrm>
          <a:prstGeom prst="rect">
            <a:avLst/>
          </a:prstGeom>
        </p:spPr>
        <p:txBody>
          <a:bodyPr wrap="square">
            <a:spAutoFit/>
          </a:bodyPr>
          <a:lstStyle/>
          <a:p>
            <a:r>
              <a:rPr lang="en-GB" dirty="0"/>
              <a:t>Instead, bide your time; listen to the whole message.</a:t>
            </a:r>
          </a:p>
        </p:txBody>
      </p:sp>
    </p:spTree>
    <p:extLst>
      <p:ext uri="{BB962C8B-B14F-4D97-AF65-F5344CB8AC3E}">
        <p14:creationId xmlns:p14="http://schemas.microsoft.com/office/powerpoint/2010/main" val="96200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146A0-67A7-FA43-FFBA-2A9B13F9C0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0929BF-BA23-E7E3-54E2-AA8361C1ED8C}"/>
              </a:ext>
            </a:extLst>
          </p:cNvPr>
          <p:cNvSpPr>
            <a:spLocks noGrp="1"/>
          </p:cNvSpPr>
          <p:nvPr>
            <p:ph type="title"/>
          </p:nvPr>
        </p:nvSpPr>
        <p:spPr>
          <a:xfrm>
            <a:off x="377865" y="533178"/>
            <a:ext cx="6809896" cy="889373"/>
          </a:xfrm>
        </p:spPr>
        <p:txBody>
          <a:bodyPr/>
          <a:lstStyle/>
          <a:p>
            <a:pPr eaLnBrk="1" hangingPunct="1">
              <a:buFont typeface="Times New Roman" charset="0"/>
              <a:buNone/>
              <a:defRPr/>
            </a:pPr>
            <a:r>
              <a:rPr lang="nl-NL" b="1" dirty="0" err="1">
                <a:solidFill>
                  <a:srgbClr val="0FCBC2"/>
                </a:solidFill>
              </a:rPr>
              <a:t>There</a:t>
            </a:r>
            <a:r>
              <a:rPr lang="nl-NL" b="1" dirty="0">
                <a:solidFill>
                  <a:srgbClr val="0FCBC2"/>
                </a:solidFill>
              </a:rPr>
              <a:t> is no failure, </a:t>
            </a:r>
            <a:r>
              <a:rPr lang="nl-NL" b="1" dirty="0" err="1">
                <a:solidFill>
                  <a:srgbClr val="0FCBC2"/>
                </a:solidFill>
              </a:rPr>
              <a:t>only</a:t>
            </a:r>
            <a:r>
              <a:rPr lang="nl-NL" b="1" dirty="0">
                <a:solidFill>
                  <a:srgbClr val="0FCBC2"/>
                </a:solidFill>
              </a:rPr>
              <a:t> feedback.</a:t>
            </a:r>
          </a:p>
        </p:txBody>
      </p:sp>
      <p:sp>
        <p:nvSpPr>
          <p:cNvPr id="14338" name="Rechthoek 3">
            <a:extLst>
              <a:ext uri="{FF2B5EF4-FFF2-40B4-BE49-F238E27FC236}">
                <a16:creationId xmlns:a16="http://schemas.microsoft.com/office/drawing/2014/main" id="{2D3AAFEF-F1C3-4E38-AAF6-4E38842ACC6F}"/>
              </a:ext>
            </a:extLst>
          </p:cNvPr>
          <p:cNvSpPr>
            <a:spLocks noChangeArrowheads="1"/>
          </p:cNvSpPr>
          <p:nvPr/>
        </p:nvSpPr>
        <p:spPr bwMode="auto">
          <a:xfrm>
            <a:off x="1651000" y="1981200"/>
            <a:ext cx="4439714" cy="344524"/>
          </a:xfrm>
          <a:prstGeom prst="rect">
            <a:avLst/>
          </a:prstGeom>
          <a:noFill/>
          <a:ln w="9525">
            <a:noFill/>
            <a:miter lim="800000"/>
            <a:headEnd/>
            <a:tailEnd/>
          </a:ln>
        </p:spPr>
        <p:txBody>
          <a:bodyPr wrap="none" lIns="66872" tIns="33436" rIns="66872" bIns="33436">
            <a:spAutoFit/>
          </a:bodyPr>
          <a:lstStyle/>
          <a:p>
            <a:r>
              <a:rPr lang="nl-NL" dirty="0">
                <a:solidFill>
                  <a:srgbClr val="0FCBC2"/>
                </a:solidFill>
              </a:rPr>
              <a:t>Every </a:t>
            </a:r>
            <a:r>
              <a:rPr lang="nl-NL" dirty="0" err="1">
                <a:solidFill>
                  <a:srgbClr val="0FCBC2"/>
                </a:solidFill>
              </a:rPr>
              <a:t>result</a:t>
            </a:r>
            <a:r>
              <a:rPr lang="nl-NL" dirty="0">
                <a:solidFill>
                  <a:srgbClr val="0FCBC2"/>
                </a:solidFill>
              </a:rPr>
              <a:t> </a:t>
            </a:r>
            <a:r>
              <a:rPr lang="nl-NL" dirty="0" err="1">
                <a:solidFill>
                  <a:srgbClr val="0FCBC2"/>
                </a:solidFill>
              </a:rPr>
              <a:t>gives</a:t>
            </a:r>
            <a:r>
              <a:rPr lang="nl-NL" dirty="0">
                <a:solidFill>
                  <a:srgbClr val="0FCBC2"/>
                </a:solidFill>
              </a:rPr>
              <a:t> </a:t>
            </a:r>
            <a:r>
              <a:rPr lang="nl-NL" dirty="0" err="1">
                <a:solidFill>
                  <a:srgbClr val="0FCBC2"/>
                </a:solidFill>
              </a:rPr>
              <a:t>you</a:t>
            </a:r>
            <a:r>
              <a:rPr lang="nl-NL" dirty="0">
                <a:solidFill>
                  <a:srgbClr val="0FCBC2"/>
                </a:solidFill>
              </a:rPr>
              <a:t> important information.</a:t>
            </a:r>
          </a:p>
        </p:txBody>
      </p:sp>
      <p:pic>
        <p:nvPicPr>
          <p:cNvPr id="4" name="Afbeelding 2">
            <a:extLst>
              <a:ext uri="{FF2B5EF4-FFF2-40B4-BE49-F238E27FC236}">
                <a16:creationId xmlns:a16="http://schemas.microsoft.com/office/drawing/2014/main" id="{0C4EA432-2F45-786E-96DD-5A05E5239B31}"/>
              </a:ext>
            </a:extLst>
          </p:cNvPr>
          <p:cNvPicPr>
            <a:picLocks noChangeAspect="1"/>
          </p:cNvPicPr>
          <p:nvPr/>
        </p:nvPicPr>
        <p:blipFill>
          <a:blip r:embed="rId2"/>
          <a:srcRect/>
          <a:stretch>
            <a:fillRect/>
          </a:stretch>
        </p:blipFill>
        <p:spPr bwMode="auto">
          <a:xfrm>
            <a:off x="1727200" y="2514600"/>
            <a:ext cx="4156416" cy="2379514"/>
          </a:xfrm>
          <a:prstGeom prst="rect">
            <a:avLst/>
          </a:prstGeom>
          <a:noFill/>
          <a:ln w="9525">
            <a:noFill/>
            <a:miter lim="800000"/>
            <a:headEnd/>
            <a:tailEnd/>
          </a:ln>
        </p:spPr>
      </p:pic>
    </p:spTree>
    <p:extLst>
      <p:ext uri="{BB962C8B-B14F-4D97-AF65-F5344CB8AC3E}">
        <p14:creationId xmlns:p14="http://schemas.microsoft.com/office/powerpoint/2010/main" val="234148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4200" y="228600"/>
            <a:ext cx="6812280" cy="889000"/>
          </a:xfrm>
        </p:spPr>
        <p:txBody>
          <a:bodyPr/>
          <a:lstStyle/>
          <a:p>
            <a:r>
              <a:rPr lang="en-GB" b="1" dirty="0">
                <a:solidFill>
                  <a:srgbClr val="0FCBC2"/>
                </a:solidFill>
              </a:rPr>
              <a:t>Tips for receiving feedback</a:t>
            </a:r>
          </a:p>
        </p:txBody>
      </p:sp>
      <p:sp>
        <p:nvSpPr>
          <p:cNvPr id="3" name="Tijdelijke aanduiding voor inhoud 2"/>
          <p:cNvSpPr>
            <a:spLocks noGrp="1"/>
          </p:cNvSpPr>
          <p:nvPr>
            <p:ph idx="1"/>
          </p:nvPr>
        </p:nvSpPr>
        <p:spPr>
          <a:xfrm>
            <a:off x="378460" y="1244601"/>
            <a:ext cx="6812280" cy="2184399"/>
          </a:xfrm>
        </p:spPr>
        <p:txBody>
          <a:bodyPr/>
          <a:lstStyle/>
          <a:p>
            <a:pPr marL="0" indent="0">
              <a:buNone/>
            </a:pPr>
            <a:r>
              <a:rPr lang="en-GB" dirty="0"/>
              <a:t>2. Say “Thank you”.</a:t>
            </a:r>
          </a:p>
          <a:p>
            <a:pPr marL="0" indent="0">
              <a:buNone/>
            </a:pPr>
            <a:r>
              <a:rPr lang="en-GB" sz="1800" dirty="0"/>
              <a:t>A piece of feedback is a gift.</a:t>
            </a:r>
          </a:p>
          <a:p>
            <a:pPr marL="0" indent="0">
              <a:buNone/>
            </a:pPr>
            <a:endParaRPr lang="en-GB" dirty="0"/>
          </a:p>
          <a:p>
            <a:pPr marL="0" indent="0">
              <a:buNone/>
            </a:pPr>
            <a:r>
              <a:rPr lang="en-GB" dirty="0"/>
              <a:t>3. Look for the 1 </a:t>
            </a:r>
            <a:r>
              <a:rPr lang="en-GB" dirty="0" err="1"/>
              <a:t>percent</a:t>
            </a:r>
            <a:r>
              <a:rPr lang="en-GB" dirty="0"/>
              <a:t> grain of truth</a:t>
            </a:r>
          </a:p>
          <a:p>
            <a:pPr marL="0" indent="0">
              <a:buNone/>
            </a:pPr>
            <a:endParaRPr lang="en-GB" dirty="0"/>
          </a:p>
        </p:txBody>
      </p:sp>
      <p:sp>
        <p:nvSpPr>
          <p:cNvPr id="4" name="Rechthoek 3"/>
          <p:cNvSpPr/>
          <p:nvPr/>
        </p:nvSpPr>
        <p:spPr>
          <a:xfrm>
            <a:off x="355600" y="3352800"/>
            <a:ext cx="6172200" cy="923330"/>
          </a:xfrm>
          <a:prstGeom prst="rect">
            <a:avLst/>
          </a:prstGeom>
        </p:spPr>
        <p:txBody>
          <a:bodyPr wrap="square">
            <a:spAutoFit/>
          </a:bodyPr>
          <a:lstStyle/>
          <a:p>
            <a:r>
              <a:rPr lang="en-GB" dirty="0"/>
              <a:t>First, write down the feedback that was shared. Then write everything that you believe is wrong with the feedback. Finally, write down what could possibly be true in the feedback.</a:t>
            </a:r>
          </a:p>
        </p:txBody>
      </p:sp>
    </p:spTree>
    <p:extLst>
      <p:ext uri="{BB962C8B-B14F-4D97-AF65-F5344CB8AC3E}">
        <p14:creationId xmlns:p14="http://schemas.microsoft.com/office/powerpoint/2010/main" val="76543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0400" y="228600"/>
            <a:ext cx="6812280" cy="889000"/>
          </a:xfrm>
        </p:spPr>
        <p:txBody>
          <a:bodyPr/>
          <a:lstStyle/>
          <a:p>
            <a:r>
              <a:rPr lang="en-GB" b="1" dirty="0">
                <a:solidFill>
                  <a:srgbClr val="0FCBC2"/>
                </a:solidFill>
              </a:rPr>
              <a:t>Tips for receiving feedback</a:t>
            </a:r>
          </a:p>
        </p:txBody>
      </p:sp>
      <p:sp>
        <p:nvSpPr>
          <p:cNvPr id="3" name="Tijdelijke aanduiding voor inhoud 2"/>
          <p:cNvSpPr>
            <a:spLocks noGrp="1"/>
          </p:cNvSpPr>
          <p:nvPr>
            <p:ph idx="1"/>
          </p:nvPr>
        </p:nvSpPr>
        <p:spPr>
          <a:xfrm>
            <a:off x="378460" y="1244601"/>
            <a:ext cx="6812280" cy="660399"/>
          </a:xfrm>
        </p:spPr>
        <p:txBody>
          <a:bodyPr/>
          <a:lstStyle/>
          <a:p>
            <a:pPr marL="0" indent="0">
              <a:buNone/>
            </a:pPr>
            <a:r>
              <a:rPr lang="en-GB" dirty="0"/>
              <a:t> 4. Seek out the pattern</a:t>
            </a:r>
          </a:p>
        </p:txBody>
      </p:sp>
      <p:sp>
        <p:nvSpPr>
          <p:cNvPr id="4" name="Rechthoek 3"/>
          <p:cNvSpPr/>
          <p:nvPr/>
        </p:nvSpPr>
        <p:spPr>
          <a:xfrm>
            <a:off x="508000" y="1905000"/>
            <a:ext cx="6324600" cy="923330"/>
          </a:xfrm>
          <a:prstGeom prst="rect">
            <a:avLst/>
          </a:prstGeom>
        </p:spPr>
        <p:txBody>
          <a:bodyPr wrap="square">
            <a:spAutoFit/>
          </a:bodyPr>
          <a:lstStyle/>
          <a:p>
            <a:r>
              <a:rPr lang="en-GB" dirty="0"/>
              <a:t>Have you ever received this feedback before? How about something similar? If this is the first time you have ever had this feedback, then let it go.</a:t>
            </a:r>
          </a:p>
        </p:txBody>
      </p:sp>
      <p:sp>
        <p:nvSpPr>
          <p:cNvPr id="5" name="Rechthoek 4"/>
          <p:cNvSpPr/>
          <p:nvPr/>
        </p:nvSpPr>
        <p:spPr>
          <a:xfrm>
            <a:off x="508000" y="2895600"/>
            <a:ext cx="6019800" cy="923330"/>
          </a:xfrm>
          <a:prstGeom prst="rect">
            <a:avLst/>
          </a:prstGeom>
        </p:spPr>
        <p:txBody>
          <a:bodyPr wrap="square">
            <a:spAutoFit/>
          </a:bodyPr>
          <a:lstStyle/>
          <a:p>
            <a:r>
              <a:rPr lang="en-GB" dirty="0"/>
              <a:t>If it sounds even vaguely familiar, then stop and listen up. One point of view has just turned into a pattern. And patterns can help or hinder you.</a:t>
            </a:r>
          </a:p>
        </p:txBody>
      </p:sp>
    </p:spTree>
    <p:extLst>
      <p:ext uri="{BB962C8B-B14F-4D97-AF65-F5344CB8AC3E}">
        <p14:creationId xmlns:p14="http://schemas.microsoft.com/office/powerpoint/2010/main" val="2129463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712A-7013-55C0-2A43-A2363D9C28F3}"/>
              </a:ext>
            </a:extLst>
          </p:cNvPr>
          <p:cNvSpPr>
            <a:spLocks noGrp="1"/>
          </p:cNvSpPr>
          <p:nvPr>
            <p:ph type="title"/>
          </p:nvPr>
        </p:nvSpPr>
        <p:spPr/>
        <p:txBody>
          <a:bodyPr/>
          <a:lstStyle/>
          <a:p>
            <a:r>
              <a:rPr lang="en-NL" dirty="0"/>
              <a:t>Exercise in two  </a:t>
            </a:r>
          </a:p>
        </p:txBody>
      </p:sp>
      <p:sp>
        <p:nvSpPr>
          <p:cNvPr id="5" name="Content Placeholder 4">
            <a:extLst>
              <a:ext uri="{FF2B5EF4-FFF2-40B4-BE49-F238E27FC236}">
                <a16:creationId xmlns:a16="http://schemas.microsoft.com/office/drawing/2014/main" id="{1427EA38-2029-0D54-D670-4A34F9D6C3AF}"/>
              </a:ext>
            </a:extLst>
          </p:cNvPr>
          <p:cNvSpPr>
            <a:spLocks noGrp="1"/>
          </p:cNvSpPr>
          <p:nvPr>
            <p:ph idx="1"/>
          </p:nvPr>
        </p:nvSpPr>
        <p:spPr/>
        <p:txBody>
          <a:bodyPr/>
          <a:lstStyle/>
          <a:p>
            <a:endParaRPr lang="en-NL"/>
          </a:p>
        </p:txBody>
      </p:sp>
    </p:spTree>
    <p:extLst>
      <p:ext uri="{BB962C8B-B14F-4D97-AF65-F5344CB8AC3E}">
        <p14:creationId xmlns:p14="http://schemas.microsoft.com/office/powerpoint/2010/main" val="2114031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18BC8-2864-F665-C3B9-E840D9A1D9D3}"/>
              </a:ext>
            </a:extLst>
          </p:cNvPr>
          <p:cNvSpPr>
            <a:spLocks noGrp="1"/>
          </p:cNvSpPr>
          <p:nvPr>
            <p:ph type="title"/>
          </p:nvPr>
        </p:nvSpPr>
        <p:spPr/>
        <p:txBody>
          <a:bodyPr/>
          <a:lstStyle/>
          <a:p>
            <a:pPr>
              <a:buFont typeface="Times New Roman" charset="0"/>
              <a:buNone/>
              <a:defRPr/>
            </a:pPr>
            <a:r>
              <a:rPr lang="nl-NL" dirty="0" err="1"/>
              <a:t>Johari</a:t>
            </a:r>
            <a:r>
              <a:rPr lang="nl-NL" dirty="0"/>
              <a:t> </a:t>
            </a:r>
            <a:r>
              <a:rPr lang="nl-NL" dirty="0" err="1"/>
              <a:t>Window</a:t>
            </a:r>
            <a:br>
              <a:rPr lang="nl-NL" dirty="0"/>
            </a:br>
            <a:r>
              <a:rPr lang="nl-NL" sz="1693" dirty="0"/>
              <a:t>(</a:t>
            </a:r>
            <a:r>
              <a:rPr lang="nl-NL" sz="1693" b="1" dirty="0"/>
              <a:t>Jo</a:t>
            </a:r>
            <a:r>
              <a:rPr lang="nl-NL" sz="1693" dirty="0"/>
              <a:t>seph </a:t>
            </a:r>
            <a:r>
              <a:rPr lang="nl-NL" sz="1693" dirty="0" err="1"/>
              <a:t>Luft</a:t>
            </a:r>
            <a:r>
              <a:rPr lang="nl-NL" sz="1693" dirty="0"/>
              <a:t> </a:t>
            </a:r>
            <a:r>
              <a:rPr lang="nl-NL" sz="1693" dirty="0" err="1"/>
              <a:t>and</a:t>
            </a:r>
            <a:r>
              <a:rPr lang="nl-NL" sz="1693" dirty="0"/>
              <a:t> </a:t>
            </a:r>
            <a:r>
              <a:rPr lang="nl-NL" sz="1693" b="1" dirty="0"/>
              <a:t>Har</a:t>
            </a:r>
            <a:r>
              <a:rPr lang="nl-NL" sz="1693" dirty="0"/>
              <a:t>ry </a:t>
            </a:r>
            <a:r>
              <a:rPr lang="nl-NL" sz="1693" dirty="0" err="1"/>
              <a:t>Ingham</a:t>
            </a:r>
            <a:r>
              <a:rPr lang="nl-NL" sz="1693" dirty="0"/>
              <a:t>, 1955)</a:t>
            </a:r>
          </a:p>
        </p:txBody>
      </p:sp>
      <p:pic>
        <p:nvPicPr>
          <p:cNvPr id="14338" name="Afbeelding 2">
            <a:extLst>
              <a:ext uri="{FF2B5EF4-FFF2-40B4-BE49-F238E27FC236}">
                <a16:creationId xmlns:a16="http://schemas.microsoft.com/office/drawing/2014/main" id="{D744C996-4F4D-EB90-8F04-1253FD73DC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838" y="1244451"/>
            <a:ext cx="5394486" cy="375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56">
            <a:extLst>
              <a:ext uri="{FF2B5EF4-FFF2-40B4-BE49-F238E27FC236}">
                <a16:creationId xmlns:a16="http://schemas.microsoft.com/office/drawing/2014/main" id="{13E8C685-9A1D-5753-6EFC-D8D800EA6041}"/>
              </a:ext>
            </a:extLst>
          </p:cNvPr>
          <p:cNvSpPr>
            <a:spLocks noGrp="1" noChangeArrowheads="1"/>
          </p:cNvSpPr>
          <p:nvPr>
            <p:ph type="title"/>
          </p:nvPr>
        </p:nvSpPr>
        <p:spPr>
          <a:xfrm>
            <a:off x="923821" y="896095"/>
            <a:ext cx="5722680" cy="655269"/>
          </a:xfrm>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 typeface="Times New Roman" charset="0"/>
              <a:buNone/>
              <a:defRPr/>
            </a:pPr>
            <a:r>
              <a:rPr lang="en-US" sz="4022">
                <a:latin typeface="Gill Sans" charset="0"/>
                <a:ea typeface="ヒラギノ角ゴ ProN W3" charset="0"/>
                <a:cs typeface="ヒラギノ角ゴ ProN W3" charset="0"/>
              </a:rPr>
              <a:t>The Johari Window</a:t>
            </a:r>
          </a:p>
        </p:txBody>
      </p:sp>
      <p:graphicFrame>
        <p:nvGraphicFramePr>
          <p:cNvPr id="157754" name="Group 58">
            <a:extLst>
              <a:ext uri="{FF2B5EF4-FFF2-40B4-BE49-F238E27FC236}">
                <a16:creationId xmlns:a16="http://schemas.microsoft.com/office/drawing/2014/main" id="{A9555A02-7BB6-6D5F-B6BC-7738F263FEFC}"/>
              </a:ext>
            </a:extLst>
          </p:cNvPr>
          <p:cNvGraphicFramePr>
            <a:graphicFrameLocks noGrp="1"/>
          </p:cNvGraphicFramePr>
          <p:nvPr>
            <p:ph idx="1"/>
          </p:nvPr>
        </p:nvGraphicFramePr>
        <p:xfrm>
          <a:off x="923821" y="1867237"/>
          <a:ext cx="5722681" cy="2538187"/>
        </p:xfrm>
        <a:graphic>
          <a:graphicData uri="http://schemas.openxmlformats.org/drawingml/2006/table">
            <a:tbl>
              <a:tblPr/>
              <a:tblGrid>
                <a:gridCol w="1907560">
                  <a:extLst>
                    <a:ext uri="{9D8B030D-6E8A-4147-A177-3AD203B41FA5}">
                      <a16:colId xmlns:a16="http://schemas.microsoft.com/office/drawing/2014/main" val="20000"/>
                    </a:ext>
                  </a:extLst>
                </a:gridCol>
                <a:gridCol w="1907561">
                  <a:extLst>
                    <a:ext uri="{9D8B030D-6E8A-4147-A177-3AD203B41FA5}">
                      <a16:colId xmlns:a16="http://schemas.microsoft.com/office/drawing/2014/main" val="20001"/>
                    </a:ext>
                  </a:extLst>
                </a:gridCol>
                <a:gridCol w="1907560">
                  <a:extLst>
                    <a:ext uri="{9D8B030D-6E8A-4147-A177-3AD203B41FA5}">
                      <a16:colId xmlns:a16="http://schemas.microsoft.com/office/drawing/2014/main" val="20002"/>
                    </a:ext>
                  </a:extLst>
                </a:gridCol>
              </a:tblGrid>
              <a:tr h="943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j-lt"/>
                          <a:ea typeface="ＭＳ Ｐゴシック" charset="0"/>
                          <a:cs typeface="Times New Roman" charset="0"/>
                        </a:rPr>
                        <a:t>Known </a:t>
                      </a:r>
                      <a:endParaRPr kumimoji="0" lang="nl-NL" sz="1400" b="0" i="0" u="none" strike="noStrike" cap="none" normalizeH="0" baseline="0" dirty="0">
                        <a:ln>
                          <a:noFill/>
                        </a:ln>
                        <a:solidFill>
                          <a:schemeClr val="tx1"/>
                        </a:solidFill>
                        <a:effectLst/>
                        <a:latin typeface="+mj-lt"/>
                        <a:ea typeface="ＭＳ Ｐゴシック" charset="0"/>
                        <a:cs typeface="Times New Roman"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j-lt"/>
                          <a:ea typeface="ＭＳ Ｐゴシック" charset="0"/>
                          <a:cs typeface="Times New Roman" charset="0"/>
                        </a:rPr>
                        <a:t>to</a:t>
                      </a:r>
                      <a:endParaRPr kumimoji="0" lang="nl-NL" sz="1400" b="0" i="0" u="none" strike="noStrike" cap="none" normalizeH="0" baseline="0" dirty="0">
                        <a:ln>
                          <a:noFill/>
                        </a:ln>
                        <a:solidFill>
                          <a:schemeClr val="tx1"/>
                        </a:solidFill>
                        <a:effectLst/>
                        <a:latin typeface="+mj-lt"/>
                        <a:ea typeface="ＭＳ Ｐゴシック" charset="0"/>
                        <a:cs typeface="ＭＳ Ｐゴシック"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j-lt"/>
                          <a:ea typeface="ＭＳ Ｐゴシック" charset="0"/>
                          <a:cs typeface="Times New Roman" charset="0"/>
                        </a:rPr>
                        <a:t>Others</a:t>
                      </a:r>
                      <a:endParaRPr kumimoji="0" lang="en-GB" sz="1400" b="0" i="0" u="none" strike="noStrike" cap="none" normalizeH="0" baseline="0" dirty="0">
                        <a:ln>
                          <a:noFill/>
                        </a:ln>
                        <a:solidFill>
                          <a:schemeClr val="tx1"/>
                        </a:solidFill>
                        <a:effectLst/>
                        <a:latin typeface="+mj-lt"/>
                        <a:ea typeface="ヒラギノ角ゴ ProN W3" charset="0"/>
                        <a:cs typeface="ヒラギノ角ゴ ProN W3" charset="0"/>
                      </a:endParaRPr>
                    </a:p>
                  </a:txBody>
                  <a:tcPr marL="71117" marR="71117" marT="35554" marB="3555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tx1"/>
                          </a:solidFill>
                          <a:effectLst/>
                          <a:latin typeface="+mj-lt"/>
                          <a:ea typeface="ＭＳ Ｐゴシック" charset="0"/>
                          <a:cs typeface="Times New Roman" charset="0"/>
                        </a:rPr>
                        <a:t>Open area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a:ln>
                            <a:noFill/>
                          </a:ln>
                          <a:solidFill>
                            <a:schemeClr val="tx1"/>
                          </a:solidFill>
                          <a:effectLst/>
                          <a:latin typeface="+mj-lt"/>
                          <a:ea typeface="ＭＳ Ｐゴシック" charset="0"/>
                          <a:cs typeface="Times New Roman" charset="0"/>
                        </a:rPr>
                        <a:t>Public </a:t>
                      </a:r>
                      <a:r>
                        <a:rPr kumimoji="0" lang="nl-NL" sz="1400" b="0" i="0" u="none" strike="noStrike" cap="none" normalizeH="0" baseline="0" dirty="0" err="1">
                          <a:ln>
                            <a:noFill/>
                          </a:ln>
                          <a:solidFill>
                            <a:schemeClr val="tx1"/>
                          </a:solidFill>
                          <a:effectLst/>
                          <a:latin typeface="+mj-lt"/>
                          <a:ea typeface="ＭＳ Ｐゴシック" charset="0"/>
                          <a:cs typeface="Times New Roman" charset="0"/>
                        </a:rPr>
                        <a:t>self</a:t>
                      </a:r>
                      <a:endParaRPr kumimoji="0" lang="nl-NL" sz="1400" b="0" i="0" u="none" strike="noStrike" cap="none" normalizeH="0" baseline="0" dirty="0">
                        <a:ln>
                          <a:noFill/>
                        </a:ln>
                        <a:solidFill>
                          <a:schemeClr val="tx1"/>
                        </a:solidFill>
                        <a:effectLst/>
                        <a:latin typeface="+mj-lt"/>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a:ln>
                            <a:noFill/>
                          </a:ln>
                          <a:solidFill>
                            <a:schemeClr val="tx1"/>
                          </a:solidFill>
                          <a:effectLst/>
                          <a:latin typeface="+mj-lt"/>
                          <a:ea typeface="ＭＳ Ｐゴシック" charset="0"/>
                          <a:cs typeface="Times New Roman" charset="0"/>
                        </a:rPr>
                        <a:t>Out </a:t>
                      </a:r>
                      <a:r>
                        <a:rPr kumimoji="0" lang="nl-NL" sz="1400" b="0" i="0" u="none" strike="noStrike" cap="none" normalizeH="0" baseline="0" dirty="0" err="1">
                          <a:ln>
                            <a:noFill/>
                          </a:ln>
                          <a:solidFill>
                            <a:schemeClr val="tx1"/>
                          </a:solidFill>
                          <a:effectLst/>
                          <a:latin typeface="+mj-lt"/>
                          <a:ea typeface="ＭＳ Ｐゴシック" charset="0"/>
                          <a:cs typeface="Times New Roman" charset="0"/>
                        </a:rPr>
                        <a:t>there</a:t>
                      </a:r>
                      <a:endParaRPr kumimoji="0" lang="nl-NL" sz="1400" b="0" i="0" u="none" strike="noStrike" cap="none" normalizeH="0" baseline="0" dirty="0">
                        <a:ln>
                          <a:noFill/>
                        </a:ln>
                        <a:solidFill>
                          <a:schemeClr val="tx1"/>
                        </a:solidFill>
                        <a:effectLst/>
                        <a:latin typeface="+mj-lt"/>
                        <a:ea typeface="ＭＳ Ｐゴシック" charset="0"/>
                        <a:cs typeface="ＭＳ Ｐゴシック" charset="0"/>
                      </a:endParaRPr>
                    </a:p>
                  </a:txBody>
                  <a:tcPr marL="71117" marR="71117" marT="35554" marB="355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tx1"/>
                          </a:solidFill>
                          <a:effectLst/>
                          <a:latin typeface="+mj-lt"/>
                          <a:ea typeface="ＭＳ Ｐゴシック" charset="0"/>
                          <a:cs typeface="Times New Roman" charset="0"/>
                        </a:rPr>
                        <a:t>Blind Spot</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a:ln>
                            <a:noFill/>
                          </a:ln>
                          <a:solidFill>
                            <a:schemeClr val="tx1"/>
                          </a:solidFill>
                          <a:effectLst/>
                          <a:latin typeface="+mj-lt"/>
                          <a:ea typeface="ＭＳ Ｐゴシック" charset="0"/>
                          <a:cs typeface="Times New Roman" charset="0"/>
                        </a:rPr>
                        <a:t>Bad </a:t>
                      </a:r>
                      <a:r>
                        <a:rPr kumimoji="0" lang="nl-NL" sz="1400" b="0" i="0" u="none" strike="noStrike" cap="none" normalizeH="0" baseline="0" dirty="0" err="1">
                          <a:ln>
                            <a:noFill/>
                          </a:ln>
                          <a:solidFill>
                            <a:schemeClr val="tx1"/>
                          </a:solidFill>
                          <a:effectLst/>
                          <a:latin typeface="+mj-lt"/>
                          <a:ea typeface="ＭＳ Ｐゴシック" charset="0"/>
                          <a:cs typeface="Times New Roman" charset="0"/>
                        </a:rPr>
                        <a:t>breath</a:t>
                      </a:r>
                      <a:endParaRPr kumimoji="0" lang="nl-NL" sz="1400" b="0" i="0" u="none" strike="noStrike" cap="none" normalizeH="0" baseline="0" dirty="0">
                        <a:ln>
                          <a:noFill/>
                        </a:ln>
                        <a:solidFill>
                          <a:schemeClr val="tx1"/>
                        </a:solidFill>
                        <a:effectLst/>
                        <a:latin typeface="+mj-lt"/>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j-lt"/>
                          <a:ea typeface="ヒラギノ角ゴ ProN W3" charset="0"/>
                          <a:cs typeface="ヒラギノ角ゴ ProN W3" charset="0"/>
                        </a:rPr>
                        <a:t>Unsuspected Q</a:t>
                      </a:r>
                      <a:endParaRPr kumimoji="0" lang="nl-NL" sz="1400" b="0" i="0" u="none" strike="noStrike" cap="none" normalizeH="0" baseline="0" dirty="0">
                        <a:ln>
                          <a:noFill/>
                        </a:ln>
                        <a:solidFill>
                          <a:schemeClr val="tx1"/>
                        </a:solidFill>
                        <a:effectLst/>
                        <a:latin typeface="+mj-lt"/>
                        <a:ea typeface="ＭＳ Ｐゴシック" charset="0"/>
                        <a:cs typeface="Times New Roman" charset="0"/>
                      </a:endParaRPr>
                    </a:p>
                  </a:txBody>
                  <a:tcPr marL="71117" marR="71117" marT="35554" marB="355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943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j-lt"/>
                          <a:ea typeface="ＭＳ Ｐゴシック" charset="0"/>
                          <a:cs typeface="Times New Roman" charset="0"/>
                        </a:rPr>
                        <a:t>Unknown</a:t>
                      </a:r>
                      <a:endParaRPr kumimoji="0" lang="nl-NL" sz="1400" b="0" i="0" u="none" strike="noStrike" cap="none" normalizeH="0" baseline="0" dirty="0">
                        <a:ln>
                          <a:noFill/>
                        </a:ln>
                        <a:solidFill>
                          <a:schemeClr val="tx1"/>
                        </a:solidFill>
                        <a:effectLst/>
                        <a:latin typeface="+mj-lt"/>
                        <a:ea typeface="ＭＳ Ｐゴシック" charset="0"/>
                        <a:cs typeface="Times New Roman"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j-lt"/>
                          <a:ea typeface="ＭＳ Ｐゴシック" charset="0"/>
                          <a:cs typeface="Times New Roman" charset="0"/>
                        </a:rPr>
                        <a:t>to</a:t>
                      </a:r>
                      <a:endParaRPr kumimoji="0" lang="nl-NL" sz="1400" b="0" i="0" u="none" strike="noStrike" cap="none" normalizeH="0" baseline="0" dirty="0">
                        <a:ln>
                          <a:noFill/>
                        </a:ln>
                        <a:solidFill>
                          <a:schemeClr val="tx1"/>
                        </a:solidFill>
                        <a:effectLst/>
                        <a:latin typeface="+mj-lt"/>
                        <a:ea typeface="ＭＳ Ｐゴシック" charset="0"/>
                        <a:cs typeface="ＭＳ Ｐゴシック"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j-lt"/>
                          <a:ea typeface="ＭＳ Ｐゴシック" charset="0"/>
                          <a:cs typeface="Times New Roman" charset="0"/>
                        </a:rPr>
                        <a:t>Others</a:t>
                      </a:r>
                      <a:endParaRPr kumimoji="0" lang="nl-NL" sz="1400" b="0" i="0" u="none" strike="noStrike" cap="none" normalizeH="0" baseline="0" dirty="0">
                        <a:ln>
                          <a:noFill/>
                        </a:ln>
                        <a:solidFill>
                          <a:schemeClr val="tx1"/>
                        </a:solidFill>
                        <a:effectLst/>
                        <a:latin typeface="+mj-lt"/>
                        <a:ea typeface="ＭＳ Ｐゴシック" charset="0"/>
                        <a:cs typeface="ＭＳ Ｐゴシック" charset="0"/>
                      </a:endParaRPr>
                    </a:p>
                  </a:txBody>
                  <a:tcPr marL="71117" marR="71117" marT="35554" marB="3555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err="1">
                          <a:ln>
                            <a:noFill/>
                          </a:ln>
                          <a:solidFill>
                            <a:schemeClr val="tx1"/>
                          </a:solidFill>
                          <a:effectLst/>
                          <a:latin typeface="+mj-lt"/>
                          <a:ea typeface="ＭＳ Ｐゴシック" charset="0"/>
                          <a:cs typeface="Times New Roman" charset="0"/>
                        </a:rPr>
                        <a:t>Hidden</a:t>
                      </a:r>
                      <a:r>
                        <a:rPr kumimoji="0" lang="nl-NL" sz="1400" b="1" i="0" u="none" strike="noStrike" cap="none" normalizeH="0" baseline="0" dirty="0">
                          <a:ln>
                            <a:noFill/>
                          </a:ln>
                          <a:solidFill>
                            <a:schemeClr val="tx1"/>
                          </a:solidFill>
                          <a:effectLst/>
                          <a:latin typeface="+mj-lt"/>
                          <a:ea typeface="ＭＳ Ｐゴシック" charset="0"/>
                          <a:cs typeface="Times New Roman"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a:ln>
                            <a:noFill/>
                          </a:ln>
                          <a:solidFill>
                            <a:schemeClr val="tx1"/>
                          </a:solidFill>
                          <a:effectLst/>
                          <a:latin typeface="+mj-lt"/>
                          <a:ea typeface="ＭＳ Ｐゴシック" charset="0"/>
                          <a:cs typeface="Times New Roman" charset="0"/>
                        </a:rPr>
                        <a:t>Private </a:t>
                      </a:r>
                      <a:r>
                        <a:rPr kumimoji="0" lang="nl-NL" sz="1400" b="0" i="0" u="none" strike="noStrike" cap="none" normalizeH="0" baseline="0" dirty="0" err="1">
                          <a:ln>
                            <a:noFill/>
                          </a:ln>
                          <a:solidFill>
                            <a:schemeClr val="tx1"/>
                          </a:solidFill>
                          <a:effectLst/>
                          <a:latin typeface="+mj-lt"/>
                          <a:ea typeface="ＭＳ Ｐゴシック" charset="0"/>
                          <a:cs typeface="Times New Roman" charset="0"/>
                        </a:rPr>
                        <a:t>self</a:t>
                      </a:r>
                      <a:endParaRPr kumimoji="0" lang="nl-NL" sz="1400" b="0" i="0" u="none" strike="noStrike" cap="none" normalizeH="0" baseline="0" dirty="0">
                        <a:ln>
                          <a:noFill/>
                        </a:ln>
                        <a:solidFill>
                          <a:schemeClr val="tx1"/>
                        </a:solidFill>
                        <a:effectLst/>
                        <a:latin typeface="+mj-lt"/>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a:ln>
                            <a:noFill/>
                          </a:ln>
                          <a:solidFill>
                            <a:schemeClr val="tx1"/>
                          </a:solidFill>
                          <a:effectLst/>
                          <a:latin typeface="+mj-lt"/>
                          <a:ea typeface="ＭＳ Ｐゴシック" charset="0"/>
                          <a:cs typeface="Times New Roman" charset="0"/>
                        </a:rPr>
                        <a:t>Dark side/</a:t>
                      </a:r>
                      <a:r>
                        <a:rPr kumimoji="0" lang="nl-NL" sz="1400" b="0" i="0" u="none" strike="noStrike" cap="none" normalizeH="0" baseline="0" dirty="0" err="1">
                          <a:ln>
                            <a:noFill/>
                          </a:ln>
                          <a:solidFill>
                            <a:schemeClr val="tx1"/>
                          </a:solidFill>
                          <a:effectLst/>
                          <a:latin typeface="+mj-lt"/>
                          <a:ea typeface="ＭＳ Ｐゴシック" charset="0"/>
                          <a:cs typeface="Times New Roman" charset="0"/>
                        </a:rPr>
                        <a:t>shadow</a:t>
                      </a:r>
                      <a:endParaRPr kumimoji="0" lang="nl-NL" sz="1400" b="0" i="0" u="none" strike="noStrike" cap="none" normalizeH="0" baseline="0" dirty="0">
                        <a:ln>
                          <a:noFill/>
                        </a:ln>
                        <a:solidFill>
                          <a:schemeClr val="tx1"/>
                        </a:solidFill>
                        <a:effectLst/>
                        <a:latin typeface="+mj-lt"/>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dirty="0">
                        <a:ln>
                          <a:noFill/>
                        </a:ln>
                        <a:solidFill>
                          <a:schemeClr val="tx1"/>
                        </a:solidFill>
                        <a:effectLst/>
                        <a:latin typeface="+mj-lt"/>
                        <a:ea typeface="ＭＳ Ｐゴシック" charset="0"/>
                        <a:cs typeface="ＭＳ Ｐゴシック" charset="0"/>
                      </a:endParaRPr>
                    </a:p>
                  </a:txBody>
                  <a:tcPr marL="71117" marR="71117" marT="35554" marB="355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tx1"/>
                          </a:solidFill>
                          <a:effectLst/>
                          <a:latin typeface="+mj-lt"/>
                          <a:ea typeface="ＭＳ Ｐゴシック" charset="0"/>
                          <a:cs typeface="Times New Roman" charset="0"/>
                        </a:rPr>
                        <a:t>The </a:t>
                      </a:r>
                      <a:r>
                        <a:rPr kumimoji="0" lang="nl-NL" sz="1400" b="1" i="0" u="none" strike="noStrike" cap="none" normalizeH="0" baseline="0" dirty="0" err="1">
                          <a:ln>
                            <a:noFill/>
                          </a:ln>
                          <a:solidFill>
                            <a:schemeClr val="tx1"/>
                          </a:solidFill>
                          <a:effectLst/>
                          <a:latin typeface="+mj-lt"/>
                          <a:ea typeface="ＭＳ Ｐゴシック" charset="0"/>
                          <a:cs typeface="Times New Roman" charset="0"/>
                        </a:rPr>
                        <a:t>Unknown</a:t>
                      </a:r>
                      <a:endParaRPr kumimoji="0" lang="nl-NL" sz="1400" b="1" i="0" u="none" strike="noStrike" cap="none" normalizeH="0" baseline="0" dirty="0">
                        <a:ln>
                          <a:noFill/>
                        </a:ln>
                        <a:solidFill>
                          <a:schemeClr val="tx1"/>
                        </a:solidFill>
                        <a:effectLst/>
                        <a:latin typeface="+mj-lt"/>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a:ln>
                            <a:noFill/>
                          </a:ln>
                          <a:solidFill>
                            <a:schemeClr val="tx1"/>
                          </a:solidFill>
                          <a:effectLst/>
                          <a:latin typeface="+mj-lt"/>
                          <a:ea typeface="ＭＳ Ｐゴシック" charset="0"/>
                          <a:cs typeface="Times New Roman"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err="1">
                          <a:ln>
                            <a:noFill/>
                          </a:ln>
                          <a:solidFill>
                            <a:schemeClr val="tx1"/>
                          </a:solidFill>
                          <a:effectLst/>
                          <a:latin typeface="+mj-lt"/>
                          <a:ea typeface="ＭＳ Ｐゴシック" charset="0"/>
                          <a:cs typeface="Times New Roman" charset="0"/>
                        </a:rPr>
                        <a:t>Potential</a:t>
                      </a:r>
                      <a:endParaRPr kumimoji="0" lang="en-GB" sz="1400" b="0" i="0" u="none" strike="noStrike" cap="none" normalizeH="0" baseline="0" dirty="0">
                        <a:ln>
                          <a:noFill/>
                        </a:ln>
                        <a:solidFill>
                          <a:schemeClr val="tx1"/>
                        </a:solidFill>
                        <a:effectLst/>
                        <a:latin typeface="+mj-lt"/>
                        <a:ea typeface="ヒラギノ角ゴ ProN W3" charset="0"/>
                        <a:cs typeface="ヒラギノ角ゴ ProN W3" charset="0"/>
                      </a:endParaRPr>
                    </a:p>
                  </a:txBody>
                  <a:tcPr marL="71117" marR="71117" marT="35554" marB="355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extLst>
                  <a:ext uri="{0D108BD9-81ED-4DB2-BD59-A6C34878D82A}">
                    <a16:rowId xmlns:a16="http://schemas.microsoft.com/office/drawing/2014/main" val="10001"/>
                  </a:ext>
                </a:extLst>
              </a:tr>
              <a:tr h="6518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a:ln>
                          <a:noFill/>
                        </a:ln>
                        <a:solidFill>
                          <a:srgbClr val="800000"/>
                        </a:solidFill>
                        <a:effectLst/>
                        <a:latin typeface="+mj-lt"/>
                        <a:ea typeface="ヒラギノ角ゴ ProN W3" charset="0"/>
                        <a:cs typeface="ヒラギノ角ゴ ProN W3" charset="0"/>
                        <a:sym typeface="Gill Sans" charset="0"/>
                      </a:endParaRPr>
                    </a:p>
                  </a:txBody>
                  <a:tcPr marL="71117" marR="71117" marT="35554" marB="3555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j-lt"/>
                          <a:ea typeface="ＭＳ Ｐゴシック" charset="0"/>
                          <a:cs typeface="Times New Roman" charset="0"/>
                        </a:rPr>
                        <a:t>Known to You</a:t>
                      </a:r>
                      <a:endParaRPr kumimoji="0" lang="en-GB" sz="1400" b="0" i="0" u="none" strike="noStrike" cap="none" normalizeH="0" baseline="0" dirty="0">
                        <a:ln>
                          <a:noFill/>
                        </a:ln>
                        <a:solidFill>
                          <a:schemeClr val="tx1"/>
                        </a:solidFill>
                        <a:effectLst/>
                        <a:latin typeface="+mj-lt"/>
                        <a:ea typeface="ヒラギノ角ゴ ProN W3" charset="0"/>
                        <a:cs typeface="ヒラギノ角ゴ ProN W3" charset="0"/>
                      </a:endParaRPr>
                    </a:p>
                  </a:txBody>
                  <a:tcPr marL="71117" marR="71117" marT="35554" marB="3555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j-lt"/>
                          <a:ea typeface="ＭＳ Ｐゴシック" charset="0"/>
                          <a:cs typeface="Times New Roman" charset="0"/>
                        </a:rPr>
                        <a:t>Unknown to You</a:t>
                      </a:r>
                      <a:endParaRPr kumimoji="0" lang="en-GB" sz="1400" b="0" i="0" u="none" strike="noStrike" cap="none" normalizeH="0" baseline="0" dirty="0">
                        <a:ln>
                          <a:noFill/>
                        </a:ln>
                        <a:solidFill>
                          <a:schemeClr val="tx1"/>
                        </a:solidFill>
                        <a:effectLst/>
                        <a:latin typeface="+mj-lt"/>
                        <a:ea typeface="ヒラギノ角ゴ ProN W3" charset="0"/>
                        <a:cs typeface="ヒラギノ角ゴ ProN W3" charset="0"/>
                      </a:endParaRPr>
                    </a:p>
                  </a:txBody>
                  <a:tcPr marL="71117" marR="71117" marT="35554" marB="3555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5386" name="object 6">
            <a:extLst>
              <a:ext uri="{FF2B5EF4-FFF2-40B4-BE49-F238E27FC236}">
                <a16:creationId xmlns:a16="http://schemas.microsoft.com/office/drawing/2014/main" id="{E8F8DE4D-133C-9794-28F1-0EDFB4A57DD9}"/>
              </a:ext>
            </a:extLst>
          </p:cNvPr>
          <p:cNvSpPr>
            <a:spLocks/>
          </p:cNvSpPr>
          <p:nvPr/>
        </p:nvSpPr>
        <p:spPr bwMode="auto">
          <a:xfrm>
            <a:off x="919340" y="698954"/>
            <a:ext cx="6046395" cy="280029"/>
          </a:xfrm>
          <a:custGeom>
            <a:avLst/>
            <a:gdLst>
              <a:gd name="T0" fmla="*/ 0 w 4129404"/>
              <a:gd name="T1" fmla="*/ 452340 h 360045"/>
              <a:gd name="T2" fmla="*/ 559842360 w 4129404"/>
              <a:gd name="T3" fmla="*/ 452340 h 360045"/>
              <a:gd name="T4" fmla="*/ 559842360 w 4129404"/>
              <a:gd name="T5" fmla="*/ 0 h 360045"/>
              <a:gd name="T6" fmla="*/ 0 w 4129404"/>
              <a:gd name="T7" fmla="*/ 0 h 360045"/>
              <a:gd name="T8" fmla="*/ 0 w 4129404"/>
              <a:gd name="T9" fmla="*/ 452340 h 3600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9404" h="360045">
                <a:moveTo>
                  <a:pt x="0" y="359994"/>
                </a:moveTo>
                <a:lnTo>
                  <a:pt x="4129151" y="359994"/>
                </a:lnTo>
                <a:lnTo>
                  <a:pt x="4129151" y="0"/>
                </a:lnTo>
                <a:lnTo>
                  <a:pt x="0" y="0"/>
                </a:lnTo>
                <a:lnTo>
                  <a:pt x="0" y="359994"/>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NL" sz="127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5BC3D-92B2-1DDB-BDD1-4553031EB3BB}"/>
              </a:ext>
            </a:extLst>
          </p:cNvPr>
          <p:cNvSpPr>
            <a:spLocks noGrp="1"/>
          </p:cNvSpPr>
          <p:nvPr>
            <p:ph type="title"/>
          </p:nvPr>
        </p:nvSpPr>
        <p:spPr>
          <a:xfrm>
            <a:off x="923821" y="896094"/>
            <a:ext cx="5722680" cy="703434"/>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buFont typeface="Times New Roman" charset="0"/>
              <a:buNone/>
              <a:defRPr/>
            </a:pPr>
            <a:r>
              <a:rPr lang="nl-NL" dirty="0"/>
              <a:t>How </a:t>
            </a:r>
            <a:r>
              <a:rPr lang="nl-NL" dirty="0" err="1"/>
              <a:t>to</a:t>
            </a:r>
            <a:r>
              <a:rPr lang="nl-NL" dirty="0"/>
              <a:t> </a:t>
            </a:r>
            <a:r>
              <a:rPr lang="nl-NL" dirty="0" err="1"/>
              <a:t>use</a:t>
            </a:r>
            <a:r>
              <a:rPr lang="nl-NL" dirty="0"/>
              <a:t> </a:t>
            </a:r>
            <a:r>
              <a:rPr lang="nl-NL" dirty="0" err="1"/>
              <a:t>this</a:t>
            </a:r>
            <a:r>
              <a:rPr lang="nl-NL" dirty="0"/>
              <a:t> </a:t>
            </a:r>
            <a:r>
              <a:rPr lang="nl-NL" dirty="0" err="1"/>
              <a:t>knowledge</a:t>
            </a:r>
            <a:r>
              <a:rPr lang="nl-NL" dirty="0"/>
              <a:t>?</a:t>
            </a:r>
          </a:p>
        </p:txBody>
      </p:sp>
      <p:sp>
        <p:nvSpPr>
          <p:cNvPr id="17410" name="Tekstvak 3">
            <a:extLst>
              <a:ext uri="{FF2B5EF4-FFF2-40B4-BE49-F238E27FC236}">
                <a16:creationId xmlns:a16="http://schemas.microsoft.com/office/drawing/2014/main" id="{19777D2F-D31C-0219-FB20-FBC08BDA3C7B}"/>
              </a:ext>
            </a:extLst>
          </p:cNvPr>
          <p:cNvSpPr txBox="1">
            <a:spLocks noChangeArrowheads="1"/>
          </p:cNvSpPr>
          <p:nvPr/>
        </p:nvSpPr>
        <p:spPr bwMode="auto">
          <a:xfrm>
            <a:off x="1396510" y="2310804"/>
            <a:ext cx="5152373" cy="6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a:defRPr sz="2400">
                <a:solidFill>
                  <a:schemeClr val="tx1"/>
                </a:solidFill>
                <a:latin typeface="Arial" panose="020B0604020202020204" pitchFamily="34" charset="0"/>
                <a:ea typeface="ＭＳ Ｐゴシック" panose="020B0600070205080204" pitchFamily="34" charset="-128"/>
              </a:defRPr>
            </a:lvl1pPr>
            <a:lvl2pPr eaLnBrk="0">
              <a:defRPr sz="2400">
                <a:solidFill>
                  <a:schemeClr val="tx1"/>
                </a:solidFill>
                <a:latin typeface="Arial" panose="020B0604020202020204" pitchFamily="34" charset="0"/>
                <a:ea typeface="ＭＳ Ｐゴシック" panose="020B0600070205080204" pitchFamily="34" charset="-128"/>
              </a:defRPr>
            </a:lvl2pPr>
            <a:lvl3pPr eaLnBrk="0">
              <a:defRPr sz="2400">
                <a:solidFill>
                  <a:schemeClr val="tx1"/>
                </a:solidFill>
                <a:latin typeface="Arial" panose="020B0604020202020204" pitchFamily="34" charset="0"/>
                <a:ea typeface="ＭＳ Ｐゴシック" panose="020B0600070205080204" pitchFamily="34" charset="-128"/>
              </a:defRPr>
            </a:lvl3pPr>
            <a:lvl4pPr eaLnBrk="0">
              <a:defRPr sz="2400">
                <a:solidFill>
                  <a:schemeClr val="tx1"/>
                </a:solidFill>
                <a:latin typeface="Arial" panose="020B0604020202020204" pitchFamily="34" charset="0"/>
                <a:ea typeface="ＭＳ Ｐゴシック" panose="020B0600070205080204" pitchFamily="34" charset="-128"/>
              </a:defRPr>
            </a:lvl4pPr>
            <a:lvl5pPr eaLnBrk="0">
              <a:defRPr sz="24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chemeClr val="tx1"/>
                </a:solidFill>
                <a:latin typeface="Arial" panose="020B0604020202020204" pitchFamily="34" charset="0"/>
                <a:ea typeface="ＭＳ Ｐゴシック" panose="020B0600070205080204" pitchFamily="34" charset="-128"/>
              </a:defRPr>
            </a:lvl9pPr>
          </a:lstStyle>
          <a:p>
            <a:pPr eaLnBrk="1">
              <a:buFont typeface="Times New Roman" panose="02020603050405020304" pitchFamily="18" charset="0"/>
              <a:buAutoNum type="arabicPeriod"/>
            </a:pPr>
            <a:r>
              <a:rPr lang="nl-NL" altLang="en-NL" sz="1693">
                <a:solidFill>
                  <a:srgbClr val="800000"/>
                </a:solidFill>
              </a:rPr>
              <a:t>Make the blind spot smaller by asking feedback!</a:t>
            </a:r>
          </a:p>
          <a:p>
            <a:pPr eaLnBrk="1">
              <a:buFont typeface="Times New Roman" panose="02020603050405020304" pitchFamily="18" charset="0"/>
              <a:buAutoNum type="arabicPeriod"/>
            </a:pPr>
            <a:r>
              <a:rPr lang="nl-NL" altLang="en-NL" sz="1693">
                <a:solidFill>
                  <a:srgbClr val="800000"/>
                </a:solidFill>
              </a:rPr>
              <a:t>Make the hidden self smaller by opening up!</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108F5-D2DB-34DF-61A3-82461CC10F17}"/>
              </a:ext>
            </a:extLst>
          </p:cNvPr>
          <p:cNvSpPr>
            <a:spLocks noGrp="1"/>
          </p:cNvSpPr>
          <p:nvPr>
            <p:ph type="title"/>
          </p:nvPr>
        </p:nvSpPr>
        <p:spPr>
          <a:xfrm>
            <a:off x="4237128" y="1740841"/>
            <a:ext cx="2436256" cy="889373"/>
          </a:xfrm>
        </p:spPr>
        <p:txBody>
          <a:bodyPr/>
          <a:lstStyle/>
          <a:p>
            <a:pPr>
              <a:buFont typeface="Times New Roman" charset="0"/>
              <a:buNone/>
              <a:defRPr/>
            </a:pPr>
            <a:br>
              <a:rPr lang="nl-NL" dirty="0"/>
            </a:br>
            <a:r>
              <a:rPr lang="nl-NL" sz="2000" dirty="0"/>
              <a:t>The more </a:t>
            </a:r>
            <a:r>
              <a:rPr lang="nl-NL" sz="2000" dirty="0" err="1"/>
              <a:t>developed</a:t>
            </a:r>
            <a:r>
              <a:rPr lang="nl-NL" sz="2000" dirty="0"/>
              <a:t> </a:t>
            </a:r>
            <a:r>
              <a:rPr lang="nl-NL" sz="2000" dirty="0" err="1"/>
              <a:t>our</a:t>
            </a:r>
            <a:r>
              <a:rPr lang="nl-NL" sz="2000" dirty="0"/>
              <a:t> open area,</a:t>
            </a:r>
            <a:br>
              <a:rPr lang="nl-NL" sz="2000" dirty="0"/>
            </a:br>
            <a:r>
              <a:rPr lang="nl-NL" sz="2000" dirty="0"/>
              <a:t>the more </a:t>
            </a:r>
            <a:r>
              <a:rPr lang="nl-NL" sz="2000" dirty="0" err="1"/>
              <a:t>comfortable</a:t>
            </a:r>
            <a:r>
              <a:rPr lang="nl-NL" sz="2000" dirty="0"/>
              <a:t> </a:t>
            </a:r>
            <a:r>
              <a:rPr lang="nl-NL" sz="2000" dirty="0" err="1"/>
              <a:t>and</a:t>
            </a:r>
            <a:r>
              <a:rPr lang="nl-NL" sz="2000" dirty="0"/>
              <a:t> </a:t>
            </a:r>
            <a:r>
              <a:rPr lang="nl-NL" sz="2000" dirty="0" err="1"/>
              <a:t>succesful</a:t>
            </a:r>
            <a:r>
              <a:rPr lang="nl-NL" sz="2000" dirty="0"/>
              <a:t> we are.</a:t>
            </a:r>
          </a:p>
        </p:txBody>
      </p:sp>
      <p:pic>
        <p:nvPicPr>
          <p:cNvPr id="18434" name="Afbeelding 3">
            <a:extLst>
              <a:ext uri="{FF2B5EF4-FFF2-40B4-BE49-F238E27FC236}">
                <a16:creationId xmlns:a16="http://schemas.microsoft.com/office/drawing/2014/main" id="{AB766755-4F77-F694-0E8B-FE1E59AD68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068" y="4481"/>
            <a:ext cx="400106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F4D3F-AC66-9026-28D7-4DF8F4FEE0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F7C129-0B20-0876-49C2-9C922D4206EE}"/>
              </a:ext>
            </a:extLst>
          </p:cNvPr>
          <p:cNvSpPr>
            <a:spLocks noGrp="1"/>
          </p:cNvSpPr>
          <p:nvPr>
            <p:ph type="title"/>
          </p:nvPr>
        </p:nvSpPr>
        <p:spPr/>
        <p:txBody>
          <a:bodyPr/>
          <a:lstStyle/>
          <a:p>
            <a:r>
              <a:rPr lang="en-GB" sz="4000" b="1" dirty="0">
                <a:solidFill>
                  <a:srgbClr val="0FCBC2"/>
                </a:solidFill>
              </a:rPr>
              <a:t>4. Tips for asking feedback</a:t>
            </a:r>
          </a:p>
        </p:txBody>
      </p:sp>
      <p:sp>
        <p:nvSpPr>
          <p:cNvPr id="3" name="Rechthoek 2">
            <a:extLst>
              <a:ext uri="{FF2B5EF4-FFF2-40B4-BE49-F238E27FC236}">
                <a16:creationId xmlns:a16="http://schemas.microsoft.com/office/drawing/2014/main" id="{193B51DB-0E98-DE81-0B4F-CF86367A6C85}"/>
              </a:ext>
            </a:extLst>
          </p:cNvPr>
          <p:cNvSpPr/>
          <p:nvPr/>
        </p:nvSpPr>
        <p:spPr>
          <a:xfrm>
            <a:off x="1041400" y="1066800"/>
            <a:ext cx="6248400" cy="3970318"/>
          </a:xfrm>
          <a:prstGeom prst="rect">
            <a:avLst/>
          </a:prstGeom>
        </p:spPr>
        <p:txBody>
          <a:bodyPr wrap="square">
            <a:spAutoFit/>
          </a:bodyPr>
          <a:lstStyle/>
          <a:p>
            <a:r>
              <a:rPr lang="en-GB" b="1" dirty="0"/>
              <a:t>Ask insightful questions.</a:t>
            </a:r>
          </a:p>
          <a:p>
            <a:endParaRPr lang="en-GB" b="1" dirty="0"/>
          </a:p>
          <a:p>
            <a:r>
              <a:rPr lang="en-GB" dirty="0"/>
              <a:t>Having an open-door policy is great, but it doesn’t always motivate employees to come forward with their comments, suggestions or concerns. The key to bringing out truly honest feedback from employees is </a:t>
            </a:r>
            <a:r>
              <a:rPr lang="en-GB" b="1" dirty="0">
                <a:solidFill>
                  <a:srgbClr val="00A7A2"/>
                </a:solidFill>
              </a:rPr>
              <a:t>to take the time to meet with them in an informal, one-on-one setting</a:t>
            </a:r>
            <a:r>
              <a:rPr lang="en-GB" dirty="0"/>
              <a:t>. Asking questions such as these can help employers gain better insight:</a:t>
            </a:r>
          </a:p>
          <a:p>
            <a:r>
              <a:rPr lang="en-GB" i="1" dirty="0"/>
              <a:t>If you were in my shoes, what would you change tomorrow? Why?</a:t>
            </a:r>
          </a:p>
          <a:p>
            <a:r>
              <a:rPr lang="en-GB" i="1" dirty="0"/>
              <a:t>What are you hearing clients (or customers) say about our business?</a:t>
            </a:r>
          </a:p>
          <a:p>
            <a:r>
              <a:rPr lang="en-GB" i="1" dirty="0"/>
              <a:t>What do you enjoy most about your job? Least?</a:t>
            </a:r>
          </a:p>
          <a:p>
            <a:r>
              <a:rPr lang="en-GB" i="1" dirty="0"/>
              <a:t>How can I help you be more successful?</a:t>
            </a:r>
          </a:p>
        </p:txBody>
      </p:sp>
    </p:spTree>
    <p:extLst>
      <p:ext uri="{BB962C8B-B14F-4D97-AF65-F5344CB8AC3E}">
        <p14:creationId xmlns:p14="http://schemas.microsoft.com/office/powerpoint/2010/main" val="35788478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8B204-7911-5D0C-C975-176FBE254B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6B5023-12EC-950E-E5EC-7E5E346F21F5}"/>
              </a:ext>
            </a:extLst>
          </p:cNvPr>
          <p:cNvSpPr>
            <a:spLocks noGrp="1"/>
          </p:cNvSpPr>
          <p:nvPr>
            <p:ph type="title"/>
          </p:nvPr>
        </p:nvSpPr>
        <p:spPr/>
        <p:txBody>
          <a:bodyPr/>
          <a:lstStyle/>
          <a:p>
            <a:r>
              <a:rPr lang="en-GB" b="1" dirty="0">
                <a:solidFill>
                  <a:srgbClr val="0FCBC2"/>
                </a:solidFill>
              </a:rPr>
              <a:t>Follow up with employees.</a:t>
            </a:r>
            <a:br>
              <a:rPr lang="en-GB" b="1" dirty="0">
                <a:solidFill>
                  <a:srgbClr val="0FCBC2"/>
                </a:solidFill>
              </a:rPr>
            </a:br>
            <a:br>
              <a:rPr lang="en-GB" b="1" dirty="0">
                <a:solidFill>
                  <a:srgbClr val="0FCBC2"/>
                </a:solidFill>
              </a:rPr>
            </a:br>
            <a:endParaRPr lang="en-GB" b="1" dirty="0">
              <a:solidFill>
                <a:srgbClr val="0FCBC2"/>
              </a:solidFill>
            </a:endParaRPr>
          </a:p>
        </p:txBody>
      </p:sp>
      <p:sp>
        <p:nvSpPr>
          <p:cNvPr id="3" name="Rechthoek 2">
            <a:extLst>
              <a:ext uri="{FF2B5EF4-FFF2-40B4-BE49-F238E27FC236}">
                <a16:creationId xmlns:a16="http://schemas.microsoft.com/office/drawing/2014/main" id="{D1221287-CE74-8A8A-BA97-EC68D5A29E92}"/>
              </a:ext>
            </a:extLst>
          </p:cNvPr>
          <p:cNvSpPr/>
          <p:nvPr/>
        </p:nvSpPr>
        <p:spPr>
          <a:xfrm>
            <a:off x="1041400" y="1143000"/>
            <a:ext cx="5257800" cy="3693319"/>
          </a:xfrm>
          <a:prstGeom prst="rect">
            <a:avLst/>
          </a:prstGeom>
        </p:spPr>
        <p:txBody>
          <a:bodyPr wrap="square">
            <a:spAutoFit/>
          </a:bodyPr>
          <a:lstStyle/>
          <a:p>
            <a:r>
              <a:rPr lang="en-GB" b="1" dirty="0"/>
              <a:t> </a:t>
            </a:r>
          </a:p>
          <a:p>
            <a:r>
              <a:rPr lang="en-GB" b="1" dirty="0"/>
              <a:t>Follow up</a:t>
            </a:r>
          </a:p>
          <a:p>
            <a:endParaRPr lang="en-GB" b="1" dirty="0"/>
          </a:p>
          <a:p>
            <a:r>
              <a:rPr lang="en-GB" dirty="0"/>
              <a:t>In the end, how employers elicit employee feedback is irrelevant if they </a:t>
            </a:r>
            <a:r>
              <a:rPr lang="en-GB" b="1" dirty="0">
                <a:solidFill>
                  <a:srgbClr val="00A7A2"/>
                </a:solidFill>
              </a:rPr>
              <a:t>don’t follow up with employees</a:t>
            </a:r>
            <a:r>
              <a:rPr lang="en-GB" dirty="0"/>
              <a:t>. When it comes to giving employers constructive feedback, the greatest motivator is to show employees their feedback is being considered or, better yet, applied. </a:t>
            </a:r>
          </a:p>
          <a:p>
            <a:endParaRPr lang="en-GB" dirty="0"/>
          </a:p>
          <a:p>
            <a:r>
              <a:rPr lang="en-GB" dirty="0"/>
              <a:t>Even if an idea or suggestion remains just that, follow up with employees and let them know that their feedback is always appreciated and encouraged.    </a:t>
            </a:r>
          </a:p>
        </p:txBody>
      </p:sp>
    </p:spTree>
    <p:extLst>
      <p:ext uri="{BB962C8B-B14F-4D97-AF65-F5344CB8AC3E}">
        <p14:creationId xmlns:p14="http://schemas.microsoft.com/office/powerpoint/2010/main" val="8865860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0BA16-6204-1535-2596-D96F6A5278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2D5DC5-1859-AADE-A1BB-1153C8771707}"/>
              </a:ext>
            </a:extLst>
          </p:cNvPr>
          <p:cNvSpPr>
            <a:spLocks noGrp="1"/>
          </p:cNvSpPr>
          <p:nvPr>
            <p:ph type="title"/>
          </p:nvPr>
        </p:nvSpPr>
        <p:spPr/>
        <p:txBody>
          <a:bodyPr/>
          <a:lstStyle/>
          <a:p>
            <a:r>
              <a:rPr lang="en-GB" b="1" dirty="0">
                <a:solidFill>
                  <a:srgbClr val="0FCBC2"/>
                </a:solidFill>
              </a:rPr>
              <a:t>Tips for Asking feedback</a:t>
            </a:r>
          </a:p>
        </p:txBody>
      </p:sp>
      <p:sp>
        <p:nvSpPr>
          <p:cNvPr id="3" name="Tekstvak 2">
            <a:extLst>
              <a:ext uri="{FF2B5EF4-FFF2-40B4-BE49-F238E27FC236}">
                <a16:creationId xmlns:a16="http://schemas.microsoft.com/office/drawing/2014/main" id="{89C4CE59-30EF-4044-B4ED-43BD08FFC098}"/>
              </a:ext>
            </a:extLst>
          </p:cNvPr>
          <p:cNvSpPr txBox="1"/>
          <p:nvPr/>
        </p:nvSpPr>
        <p:spPr>
          <a:xfrm>
            <a:off x="508000" y="1295400"/>
            <a:ext cx="6404317" cy="3600986"/>
          </a:xfrm>
          <a:prstGeom prst="rect">
            <a:avLst/>
          </a:prstGeom>
          <a:noFill/>
        </p:spPr>
        <p:txBody>
          <a:bodyPr wrap="none" rtlCol="0">
            <a:spAutoFit/>
          </a:bodyPr>
          <a:lstStyle/>
          <a:p>
            <a:r>
              <a:rPr lang="en-GB" sz="2400" b="1" dirty="0">
                <a:solidFill>
                  <a:srgbClr val="00A7A2"/>
                </a:solidFill>
              </a:rPr>
              <a:t>Managers asking feedback is a powerful tool </a:t>
            </a:r>
          </a:p>
          <a:p>
            <a:r>
              <a:rPr lang="en-GB" sz="2400" b="1" dirty="0">
                <a:solidFill>
                  <a:srgbClr val="00A7A2"/>
                </a:solidFill>
              </a:rPr>
              <a:t>to create a feedback culture.</a:t>
            </a:r>
          </a:p>
          <a:p>
            <a:endParaRPr lang="en-GB" sz="2400" b="1" dirty="0">
              <a:solidFill>
                <a:srgbClr val="00A7A2"/>
              </a:solidFill>
            </a:endParaRPr>
          </a:p>
          <a:p>
            <a:r>
              <a:rPr lang="en-GB" sz="2400" b="1" dirty="0">
                <a:solidFill>
                  <a:srgbClr val="00A7A2"/>
                </a:solidFill>
              </a:rPr>
              <a:t>Ask your team members regularly:</a:t>
            </a:r>
          </a:p>
          <a:p>
            <a:endParaRPr lang="en-GB" sz="2400" b="1" dirty="0">
              <a:solidFill>
                <a:srgbClr val="00A7A2"/>
              </a:solidFill>
            </a:endParaRPr>
          </a:p>
          <a:p>
            <a:pPr marL="342900" indent="-342900">
              <a:buAutoNum type="arabicPeriod"/>
            </a:pPr>
            <a:r>
              <a:rPr lang="en-GB" sz="2400" b="1" dirty="0">
                <a:solidFill>
                  <a:srgbClr val="00A7A2"/>
                </a:solidFill>
              </a:rPr>
              <a:t>What do you value in cooperating with me?</a:t>
            </a:r>
          </a:p>
          <a:p>
            <a:pPr marL="342900" indent="-342900">
              <a:buAutoNum type="arabicPeriod"/>
            </a:pPr>
            <a:r>
              <a:rPr lang="en-GB" sz="2400" b="1" dirty="0">
                <a:solidFill>
                  <a:srgbClr val="00A7A2"/>
                </a:solidFill>
              </a:rPr>
              <a:t>What do you sometimes dislike in cooperating </a:t>
            </a:r>
          </a:p>
          <a:p>
            <a:r>
              <a:rPr lang="en-GB" sz="2400" b="1" dirty="0">
                <a:solidFill>
                  <a:srgbClr val="00A7A2"/>
                </a:solidFill>
              </a:rPr>
              <a:t>    with me?</a:t>
            </a:r>
          </a:p>
          <a:p>
            <a:pPr marL="342900" indent="-342900">
              <a:buAutoNum type="arabicPeriod"/>
            </a:pPr>
            <a:endParaRPr lang="en-GB" dirty="0"/>
          </a:p>
          <a:p>
            <a:endParaRPr lang="en-GB" dirty="0"/>
          </a:p>
        </p:txBody>
      </p:sp>
    </p:spTree>
    <p:extLst>
      <p:ext uri="{BB962C8B-B14F-4D97-AF65-F5344CB8AC3E}">
        <p14:creationId xmlns:p14="http://schemas.microsoft.com/office/powerpoint/2010/main" val="132883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DFFC8-6477-C11E-EE33-154CA2F5A3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A921F9-D5AB-0014-A0A4-F66668A68818}"/>
              </a:ext>
            </a:extLst>
          </p:cNvPr>
          <p:cNvSpPr>
            <a:spLocks noGrp="1"/>
          </p:cNvSpPr>
          <p:nvPr>
            <p:ph type="title"/>
          </p:nvPr>
        </p:nvSpPr>
        <p:spPr/>
        <p:txBody>
          <a:bodyPr/>
          <a:lstStyle/>
          <a:p>
            <a:r>
              <a:rPr lang="en-GB" sz="3600" dirty="0">
                <a:solidFill>
                  <a:srgbClr val="00A7A2"/>
                </a:solidFill>
              </a:rPr>
              <a:t>Self feedback / evaluation</a:t>
            </a:r>
          </a:p>
        </p:txBody>
      </p:sp>
      <p:sp>
        <p:nvSpPr>
          <p:cNvPr id="4" name="Rechthoek 3">
            <a:extLst>
              <a:ext uri="{FF2B5EF4-FFF2-40B4-BE49-F238E27FC236}">
                <a16:creationId xmlns:a16="http://schemas.microsoft.com/office/drawing/2014/main" id="{4D13E03D-C81A-175D-AB3C-12A0457BD570}"/>
              </a:ext>
            </a:extLst>
          </p:cNvPr>
          <p:cNvSpPr/>
          <p:nvPr/>
        </p:nvSpPr>
        <p:spPr>
          <a:xfrm>
            <a:off x="1193800" y="1651338"/>
            <a:ext cx="6019800" cy="2862323"/>
          </a:xfrm>
          <a:prstGeom prst="rect">
            <a:avLst/>
          </a:prstGeom>
        </p:spPr>
        <p:txBody>
          <a:bodyPr wrap="square">
            <a:spAutoFit/>
          </a:bodyPr>
          <a:lstStyle/>
          <a:p>
            <a:pPr marL="342900" indent="-342900">
              <a:buAutoNum type="arabicParenR"/>
            </a:pPr>
            <a:r>
              <a:rPr lang="nl-NL" b="1" dirty="0" err="1">
                <a:solidFill>
                  <a:srgbClr val="FF6600"/>
                </a:solidFill>
              </a:rPr>
              <a:t>Task</a:t>
            </a:r>
            <a:r>
              <a:rPr lang="nl-NL" b="1" dirty="0">
                <a:solidFill>
                  <a:srgbClr val="FF6600"/>
                </a:solidFill>
              </a:rPr>
              <a:t> </a:t>
            </a:r>
            <a:r>
              <a:rPr lang="nl-NL" b="1" dirty="0" err="1">
                <a:solidFill>
                  <a:srgbClr val="FF6600"/>
                </a:solidFill>
              </a:rPr>
              <a:t>result</a:t>
            </a:r>
            <a:endParaRPr lang="nl-NL" b="1" dirty="0">
              <a:solidFill>
                <a:srgbClr val="FF6600"/>
              </a:solidFill>
            </a:endParaRPr>
          </a:p>
          <a:p>
            <a:pPr lvl="1"/>
            <a:r>
              <a:rPr lang="nl-NL" dirty="0"/>
              <a:t>Has the </a:t>
            </a:r>
            <a:r>
              <a:rPr lang="nl-NL" dirty="0" err="1"/>
              <a:t>task</a:t>
            </a:r>
            <a:r>
              <a:rPr lang="nl-NL" dirty="0"/>
              <a:t> been </a:t>
            </a:r>
            <a:r>
              <a:rPr lang="nl-NL" dirty="0" err="1"/>
              <a:t>performed</a:t>
            </a:r>
            <a:r>
              <a:rPr lang="nl-NL" dirty="0"/>
              <a:t> well?  (But: </a:t>
            </a:r>
            <a:r>
              <a:rPr lang="nl-NL" dirty="0" err="1"/>
              <a:t>why</a:t>
            </a:r>
            <a:r>
              <a:rPr lang="nl-NL" dirty="0"/>
              <a:t>??????)</a:t>
            </a:r>
          </a:p>
          <a:p>
            <a:pPr marL="342900" indent="-342900">
              <a:buAutoNum type="arabicParenR"/>
            </a:pPr>
            <a:r>
              <a:rPr lang="nl-NL" b="1" dirty="0" err="1">
                <a:solidFill>
                  <a:srgbClr val="008080"/>
                </a:solidFill>
              </a:rPr>
              <a:t>Process</a:t>
            </a:r>
            <a:endParaRPr lang="nl-NL" b="1" dirty="0">
              <a:solidFill>
                <a:srgbClr val="008080"/>
              </a:solidFill>
            </a:endParaRPr>
          </a:p>
          <a:p>
            <a:pPr lvl="1"/>
            <a:r>
              <a:rPr lang="nl-NL" dirty="0" err="1"/>
              <a:t>What</a:t>
            </a:r>
            <a:r>
              <a:rPr lang="nl-NL" dirty="0"/>
              <a:t> </a:t>
            </a:r>
            <a:r>
              <a:rPr lang="nl-NL" dirty="0" err="1"/>
              <a:t>did</a:t>
            </a:r>
            <a:r>
              <a:rPr lang="nl-NL" dirty="0"/>
              <a:t> I do </a:t>
            </a:r>
            <a:r>
              <a:rPr lang="nl-NL" dirty="0" err="1"/>
              <a:t>that</a:t>
            </a:r>
            <a:r>
              <a:rPr lang="nl-NL" dirty="0"/>
              <a:t> lead </a:t>
            </a:r>
            <a:r>
              <a:rPr lang="nl-NL" dirty="0" err="1"/>
              <a:t>to</a:t>
            </a:r>
            <a:r>
              <a:rPr lang="nl-NL" dirty="0"/>
              <a:t> the </a:t>
            </a:r>
            <a:r>
              <a:rPr lang="nl-NL" dirty="0" err="1"/>
              <a:t>result</a:t>
            </a:r>
            <a:r>
              <a:rPr lang="nl-NL" dirty="0"/>
              <a:t>?</a:t>
            </a:r>
          </a:p>
          <a:p>
            <a:pPr marL="342900" indent="-342900">
              <a:buAutoNum type="arabicParenR"/>
            </a:pPr>
            <a:r>
              <a:rPr lang="nl-NL" b="1" dirty="0">
                <a:solidFill>
                  <a:srgbClr val="008080"/>
                </a:solidFill>
              </a:rPr>
              <a:t>Level of </a:t>
            </a:r>
            <a:r>
              <a:rPr lang="nl-NL" b="1" dirty="0" err="1">
                <a:solidFill>
                  <a:srgbClr val="008080"/>
                </a:solidFill>
              </a:rPr>
              <a:t>self</a:t>
            </a:r>
            <a:r>
              <a:rPr lang="nl-NL" b="1" dirty="0">
                <a:solidFill>
                  <a:srgbClr val="008080"/>
                </a:solidFill>
              </a:rPr>
              <a:t> management</a:t>
            </a:r>
          </a:p>
          <a:p>
            <a:pPr lvl="1"/>
            <a:r>
              <a:rPr lang="nl-NL" dirty="0" err="1"/>
              <a:t>To</a:t>
            </a:r>
            <a:r>
              <a:rPr lang="nl-NL" dirty="0"/>
              <a:t> </a:t>
            </a:r>
            <a:r>
              <a:rPr lang="nl-NL" dirty="0" err="1"/>
              <a:t>what</a:t>
            </a:r>
            <a:r>
              <a:rPr lang="nl-NL" dirty="0"/>
              <a:t> </a:t>
            </a:r>
            <a:r>
              <a:rPr lang="nl-NL" dirty="0" err="1"/>
              <a:t>extent</a:t>
            </a:r>
            <a:r>
              <a:rPr lang="nl-NL" dirty="0"/>
              <a:t> </a:t>
            </a:r>
            <a:r>
              <a:rPr lang="nl-NL" dirty="0" err="1"/>
              <a:t>am</a:t>
            </a:r>
            <a:r>
              <a:rPr lang="nl-NL" dirty="0"/>
              <a:t> I </a:t>
            </a:r>
            <a:r>
              <a:rPr lang="nl-NL" dirty="0" err="1"/>
              <a:t>able</a:t>
            </a:r>
            <a:r>
              <a:rPr lang="nl-NL" dirty="0"/>
              <a:t> </a:t>
            </a:r>
            <a:r>
              <a:rPr lang="nl-NL" dirty="0" err="1"/>
              <a:t>to</a:t>
            </a:r>
            <a:r>
              <a:rPr lang="nl-NL" dirty="0"/>
              <a:t> </a:t>
            </a:r>
            <a:r>
              <a:rPr lang="nl-NL" dirty="0" err="1"/>
              <a:t>evaluate</a:t>
            </a:r>
            <a:r>
              <a:rPr lang="nl-NL" dirty="0"/>
              <a:t> </a:t>
            </a:r>
            <a:r>
              <a:rPr lang="nl-NL" dirty="0" err="1"/>
              <a:t>myself</a:t>
            </a:r>
            <a:r>
              <a:rPr lang="nl-NL" dirty="0"/>
              <a:t>?</a:t>
            </a:r>
          </a:p>
          <a:p>
            <a:pPr marL="342900" indent="-342900">
              <a:buAutoNum type="arabicParenR"/>
            </a:pPr>
            <a:r>
              <a:rPr lang="nl-NL" b="1" dirty="0">
                <a:solidFill>
                  <a:srgbClr val="FF0000"/>
                </a:solidFill>
              </a:rPr>
              <a:t>Personal </a:t>
            </a:r>
          </a:p>
          <a:p>
            <a:pPr lvl="1"/>
            <a:r>
              <a:rPr lang="nl-NL" dirty="0" err="1"/>
              <a:t>Less</a:t>
            </a:r>
            <a:r>
              <a:rPr lang="nl-NL" dirty="0"/>
              <a:t> </a:t>
            </a:r>
            <a:r>
              <a:rPr lang="nl-NL" dirty="0" err="1"/>
              <a:t>effective</a:t>
            </a:r>
            <a:r>
              <a:rPr lang="nl-NL" dirty="0"/>
              <a:t>: </a:t>
            </a:r>
            <a:r>
              <a:rPr lang="nl-NL" dirty="0" err="1"/>
              <a:t>about</a:t>
            </a:r>
            <a:r>
              <a:rPr lang="nl-NL" dirty="0"/>
              <a:t> </a:t>
            </a:r>
            <a:r>
              <a:rPr lang="nl-NL" dirty="0" err="1"/>
              <a:t>what</a:t>
            </a:r>
            <a:r>
              <a:rPr lang="nl-NL" dirty="0"/>
              <a:t> </a:t>
            </a:r>
            <a:r>
              <a:rPr lang="nl-NL" dirty="0" err="1"/>
              <a:t>task</a:t>
            </a:r>
            <a:r>
              <a:rPr lang="nl-NL" dirty="0"/>
              <a:t>/</a:t>
            </a:r>
            <a:r>
              <a:rPr lang="nl-NL" dirty="0" err="1"/>
              <a:t>process</a:t>
            </a:r>
            <a:r>
              <a:rPr lang="nl-NL" dirty="0"/>
              <a:t> are we </a:t>
            </a:r>
            <a:r>
              <a:rPr lang="nl-NL" dirty="0" err="1"/>
              <a:t>talking</a:t>
            </a:r>
            <a:r>
              <a:rPr lang="nl-NL" dirty="0"/>
              <a:t>?</a:t>
            </a:r>
          </a:p>
          <a:p>
            <a:endParaRPr lang="nl-NL" dirty="0"/>
          </a:p>
          <a:p>
            <a:r>
              <a:rPr lang="nl-NL" dirty="0"/>
              <a:t>(</a:t>
            </a:r>
            <a:r>
              <a:rPr lang="nl-NL" dirty="0" err="1"/>
              <a:t>Hattie</a:t>
            </a:r>
            <a:r>
              <a:rPr lang="nl-NL" dirty="0"/>
              <a:t> &amp; </a:t>
            </a:r>
            <a:r>
              <a:rPr lang="nl-NL" dirty="0" err="1"/>
              <a:t>Timperley</a:t>
            </a:r>
            <a:r>
              <a:rPr lang="nl-NL" dirty="0"/>
              <a:t>, 2007). </a:t>
            </a:r>
            <a:endParaRPr lang="en-US" dirty="0"/>
          </a:p>
        </p:txBody>
      </p:sp>
    </p:spTree>
    <p:extLst>
      <p:ext uri="{BB962C8B-B14F-4D97-AF65-F5344CB8AC3E}">
        <p14:creationId xmlns:p14="http://schemas.microsoft.com/office/powerpoint/2010/main" val="39766646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000" b="1" dirty="0">
                <a:solidFill>
                  <a:srgbClr val="0FCBC2"/>
                </a:solidFill>
              </a:rPr>
              <a:t>5. Creating a feedback culture</a:t>
            </a:r>
          </a:p>
        </p:txBody>
      </p:sp>
    </p:spTree>
    <p:extLst>
      <p:ext uri="{BB962C8B-B14F-4D97-AF65-F5344CB8AC3E}">
        <p14:creationId xmlns:p14="http://schemas.microsoft.com/office/powerpoint/2010/main" val="59023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2D9E-F76C-9F50-2D13-0EF22B3CDB06}"/>
              </a:ext>
            </a:extLst>
          </p:cNvPr>
          <p:cNvSpPr>
            <a:spLocks noGrp="1"/>
          </p:cNvSpPr>
          <p:nvPr>
            <p:ph type="title"/>
          </p:nvPr>
        </p:nvSpPr>
        <p:spPr/>
        <p:txBody>
          <a:bodyPr/>
          <a:lstStyle/>
          <a:p>
            <a:r>
              <a:rPr lang="en-NL" dirty="0"/>
              <a:t>Exercise: Patterns</a:t>
            </a:r>
          </a:p>
        </p:txBody>
      </p:sp>
      <p:sp>
        <p:nvSpPr>
          <p:cNvPr id="3" name="TextBox 2">
            <a:extLst>
              <a:ext uri="{FF2B5EF4-FFF2-40B4-BE49-F238E27FC236}">
                <a16:creationId xmlns:a16="http://schemas.microsoft.com/office/drawing/2014/main" id="{56298974-BCDF-EBC2-A588-0C78D6FAC93E}"/>
              </a:ext>
            </a:extLst>
          </p:cNvPr>
          <p:cNvSpPr txBox="1"/>
          <p:nvPr/>
        </p:nvSpPr>
        <p:spPr>
          <a:xfrm>
            <a:off x="377865" y="990600"/>
            <a:ext cx="6683335" cy="38600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base">
              <a:lnSpc>
                <a:spcPts val="1920"/>
              </a:lnSpc>
            </a:pPr>
            <a:r>
              <a:rPr lang="nl-NL" sz="1800" b="1" dirty="0">
                <a:solidFill>
                  <a:srgbClr val="404040"/>
                </a:solidFill>
                <a:effectLst/>
                <a:latin typeface="inherit"/>
                <a:ea typeface="MS Mincho" panose="02020609040205080304" pitchFamily="49" charset="-128"/>
                <a:cs typeface="Times New Roman" panose="02020603050405020304" pitchFamily="18" charset="0"/>
              </a:rPr>
              <a:t>Goal:</a:t>
            </a:r>
            <a:br>
              <a:rPr lang="nl-NL" sz="1800" b="1" dirty="0">
                <a:solidFill>
                  <a:srgbClr val="404040"/>
                </a:solidFill>
                <a:effectLst/>
                <a:latin typeface="inherit"/>
                <a:ea typeface="MS Mincho" panose="02020609040205080304" pitchFamily="49" charset="-128"/>
                <a:cs typeface="Times New Roman" panose="02020603050405020304" pitchFamily="18" charset="0"/>
              </a:rPr>
            </a:br>
            <a:r>
              <a:rPr lang="nl-NL" sz="1800" dirty="0">
                <a:solidFill>
                  <a:srgbClr val="404040"/>
                </a:solidFill>
                <a:effectLst/>
                <a:latin typeface="inherit"/>
                <a:ea typeface="MS Mincho" panose="02020609040205080304" pitchFamily="49" charset="-128"/>
                <a:cs typeface="Times New Roman" panose="02020603050405020304" pitchFamily="18" charset="0"/>
              </a:rPr>
              <a:t>The team members name </a:t>
            </a:r>
            <a:r>
              <a:rPr lang="nl-NL" sz="1800" dirty="0" err="1">
                <a:solidFill>
                  <a:srgbClr val="404040"/>
                </a:solidFill>
                <a:effectLst/>
                <a:latin typeface="inherit"/>
                <a:ea typeface="MS Mincho" panose="02020609040205080304" pitchFamily="49" charset="-128"/>
                <a:cs typeface="Times New Roman" panose="02020603050405020304" pitchFamily="18" charset="0"/>
              </a:rPr>
              <a:t>their</a:t>
            </a:r>
            <a:r>
              <a:rPr lang="nl-NL" sz="1800" dirty="0">
                <a:solidFill>
                  <a:srgbClr val="404040"/>
                </a:solidFill>
                <a:effectLst/>
                <a:latin typeface="inherit"/>
                <a:ea typeface="MS Mincho" panose="02020609040205080304" pitchFamily="49" charset="-128"/>
                <a:cs typeface="Times New Roman" panose="02020603050405020304" pitchFamily="18" charset="0"/>
              </a:rPr>
              <a:t> </a:t>
            </a:r>
            <a:r>
              <a:rPr lang="nl-NL" sz="1800" dirty="0" err="1">
                <a:solidFill>
                  <a:srgbClr val="404040"/>
                </a:solidFill>
                <a:effectLst/>
                <a:latin typeface="inherit"/>
                <a:ea typeface="MS Mincho" panose="02020609040205080304" pitchFamily="49" charset="-128"/>
                <a:cs typeface="Times New Roman" panose="02020603050405020304" pitchFamily="18" charset="0"/>
              </a:rPr>
              <a:t>current</a:t>
            </a:r>
            <a:r>
              <a:rPr lang="nl-NL" sz="1800" dirty="0">
                <a:solidFill>
                  <a:srgbClr val="404040"/>
                </a:solidFill>
                <a:effectLst/>
                <a:latin typeface="inherit"/>
                <a:ea typeface="MS Mincho" panose="02020609040205080304" pitchFamily="49" charset="-128"/>
                <a:cs typeface="Times New Roman" panose="02020603050405020304" pitchFamily="18" charset="0"/>
              </a:rPr>
              <a:t> feedback </a:t>
            </a:r>
            <a:r>
              <a:rPr lang="nl-NL" sz="1800" dirty="0" err="1">
                <a:solidFill>
                  <a:srgbClr val="404040"/>
                </a:solidFill>
                <a:effectLst/>
                <a:latin typeface="inherit"/>
                <a:ea typeface="MS Mincho" panose="02020609040205080304" pitchFamily="49" charset="-128"/>
                <a:cs typeface="Times New Roman" panose="02020603050405020304" pitchFamily="18" charset="0"/>
              </a:rPr>
              <a:t>behaviour</a:t>
            </a:r>
            <a:r>
              <a:rPr lang="nl-NL" sz="1800" dirty="0">
                <a:solidFill>
                  <a:srgbClr val="404040"/>
                </a:solidFill>
                <a:effectLst/>
                <a:latin typeface="inherit"/>
                <a:ea typeface="MS Mincho" panose="02020609040205080304" pitchFamily="49" charset="-128"/>
                <a:cs typeface="Times New Roman" panose="02020603050405020304" pitchFamily="18" charset="0"/>
              </a:rPr>
              <a:t>, </a:t>
            </a:r>
          </a:p>
          <a:p>
            <a:pPr fontAlgn="base">
              <a:lnSpc>
                <a:spcPts val="1920"/>
              </a:lnSpc>
            </a:pPr>
            <a:r>
              <a:rPr lang="nl-NL" dirty="0" err="1">
                <a:solidFill>
                  <a:srgbClr val="404040"/>
                </a:solidFill>
                <a:latin typeface="inherit"/>
                <a:ea typeface="MS Mincho" panose="02020609040205080304" pitchFamily="49" charset="-128"/>
                <a:cs typeface="Times New Roman" panose="02020603050405020304" pitchFamily="18" charset="0"/>
              </a:rPr>
              <a:t>the</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underlying</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beliefs</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that</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sustain</a:t>
            </a:r>
            <a:r>
              <a:rPr lang="nl-NL" dirty="0">
                <a:solidFill>
                  <a:srgbClr val="404040"/>
                </a:solidFill>
                <a:latin typeface="inherit"/>
                <a:ea typeface="MS Mincho" panose="02020609040205080304" pitchFamily="49" charset="-128"/>
                <a:cs typeface="Times New Roman" panose="02020603050405020304" pitchFamily="18" charset="0"/>
              </a:rPr>
              <a:t> these </a:t>
            </a:r>
            <a:r>
              <a:rPr lang="nl-NL" dirty="0" err="1">
                <a:solidFill>
                  <a:srgbClr val="404040"/>
                </a:solidFill>
                <a:latin typeface="inherit"/>
                <a:ea typeface="MS Mincho" panose="02020609040205080304" pitchFamily="49" charset="-128"/>
                <a:cs typeface="Times New Roman" panose="02020603050405020304" pitchFamily="18" charset="0"/>
              </a:rPr>
              <a:t>behaviors</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and</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the</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desired</a:t>
            </a:r>
            <a:r>
              <a:rPr lang="nl-NL" dirty="0">
                <a:solidFill>
                  <a:srgbClr val="404040"/>
                </a:solidFill>
                <a:latin typeface="inherit"/>
                <a:ea typeface="MS Mincho" panose="02020609040205080304" pitchFamily="49" charset="-128"/>
                <a:cs typeface="Times New Roman" panose="02020603050405020304" pitchFamily="18" charset="0"/>
              </a:rPr>
              <a:t> </a:t>
            </a:r>
          </a:p>
          <a:p>
            <a:pPr fontAlgn="base">
              <a:lnSpc>
                <a:spcPts val="1920"/>
              </a:lnSpc>
            </a:pPr>
            <a:r>
              <a:rPr lang="nl-NL" dirty="0">
                <a:solidFill>
                  <a:srgbClr val="404040"/>
                </a:solidFill>
                <a:latin typeface="inherit"/>
                <a:ea typeface="MS Mincho" panose="02020609040205080304" pitchFamily="49" charset="-128"/>
                <a:cs typeface="Times New Roman" panose="02020603050405020304" pitchFamily="18" charset="0"/>
              </a:rPr>
              <a:t>feedback </a:t>
            </a:r>
            <a:r>
              <a:rPr lang="nl-NL" dirty="0" err="1">
                <a:solidFill>
                  <a:srgbClr val="404040"/>
                </a:solidFill>
                <a:latin typeface="inherit"/>
                <a:ea typeface="MS Mincho" panose="02020609040205080304" pitchFamily="49" charset="-128"/>
                <a:cs typeface="Times New Roman" panose="02020603050405020304" pitchFamily="18" charset="0"/>
              </a:rPr>
              <a:t>behaviors</a:t>
            </a:r>
            <a:r>
              <a:rPr lang="nl-NL" dirty="0">
                <a:solidFill>
                  <a:srgbClr val="404040"/>
                </a:solidFill>
                <a:latin typeface="inherit"/>
                <a:ea typeface="MS Mincho" panose="02020609040205080304" pitchFamily="49" charset="-128"/>
                <a:cs typeface="Times New Roman" panose="02020603050405020304" pitchFamily="18" charset="0"/>
              </a:rPr>
              <a:t> in </a:t>
            </a:r>
            <a:r>
              <a:rPr lang="nl-NL" dirty="0" err="1">
                <a:solidFill>
                  <a:srgbClr val="404040"/>
                </a:solidFill>
                <a:latin typeface="inherit"/>
                <a:ea typeface="MS Mincho" panose="02020609040205080304" pitchFamily="49" charset="-128"/>
                <a:cs typeface="Times New Roman" panose="02020603050405020304" pitchFamily="18" charset="0"/>
              </a:rPr>
              <a:t>the</a:t>
            </a:r>
            <a:r>
              <a:rPr lang="nl-NL" dirty="0">
                <a:solidFill>
                  <a:srgbClr val="404040"/>
                </a:solidFill>
                <a:latin typeface="inherit"/>
                <a:ea typeface="MS Mincho" panose="02020609040205080304" pitchFamily="49" charset="-128"/>
                <a:cs typeface="Times New Roman" panose="02020603050405020304" pitchFamily="18" charset="0"/>
              </a:rPr>
              <a:t> team.</a:t>
            </a:r>
          </a:p>
          <a:p>
            <a:pPr fontAlgn="base">
              <a:lnSpc>
                <a:spcPts val="1920"/>
              </a:lnSpc>
            </a:pPr>
            <a:endParaRPr lang="en-NL" sz="1800" dirty="0">
              <a:effectLst/>
              <a:latin typeface="Times"/>
              <a:ea typeface="MS Mincho" panose="02020609040205080304" pitchFamily="49" charset="-128"/>
              <a:cs typeface="Times New Roman" panose="02020603050405020304" pitchFamily="18" charset="0"/>
            </a:endParaRPr>
          </a:p>
          <a:p>
            <a:pPr fontAlgn="base">
              <a:lnSpc>
                <a:spcPts val="1920"/>
              </a:lnSpc>
            </a:pPr>
            <a:r>
              <a:rPr lang="nl-NL" sz="1800" b="1" dirty="0">
                <a:solidFill>
                  <a:srgbClr val="404040"/>
                </a:solidFill>
                <a:effectLst/>
                <a:latin typeface="inherit"/>
                <a:ea typeface="MS Mincho" panose="02020609040205080304" pitchFamily="49" charset="-128"/>
                <a:cs typeface="Times New Roman" panose="02020603050405020304" pitchFamily="18" charset="0"/>
              </a:rPr>
              <a:t>Activity:</a:t>
            </a:r>
            <a:br>
              <a:rPr lang="nl-NL" sz="1800" b="1" dirty="0">
                <a:solidFill>
                  <a:srgbClr val="404040"/>
                </a:solidFill>
                <a:effectLst/>
                <a:latin typeface="inherit"/>
                <a:ea typeface="MS Mincho" panose="02020609040205080304" pitchFamily="49" charset="-128"/>
                <a:cs typeface="Times New Roman" panose="02020603050405020304" pitchFamily="18" charset="0"/>
              </a:rPr>
            </a:br>
            <a:endParaRPr lang="nl-NL" sz="1800" b="1" dirty="0">
              <a:solidFill>
                <a:srgbClr val="404040"/>
              </a:solidFill>
              <a:effectLst/>
              <a:latin typeface="inherit"/>
              <a:ea typeface="MS Mincho" panose="02020609040205080304" pitchFamily="49" charset="-128"/>
              <a:cs typeface="Times New Roman" panose="02020603050405020304" pitchFamily="18" charset="0"/>
            </a:endParaRPr>
          </a:p>
          <a:p>
            <a:pPr fontAlgn="base">
              <a:lnSpc>
                <a:spcPts val="1920"/>
              </a:lnSpc>
            </a:pPr>
            <a:r>
              <a:rPr lang="nl-NL" sz="1800" i="1" dirty="0">
                <a:solidFill>
                  <a:srgbClr val="404040"/>
                </a:solidFill>
                <a:effectLst/>
                <a:latin typeface="inherit"/>
                <a:ea typeface="MS Mincho" panose="02020609040205080304" pitchFamily="49" charset="-128"/>
                <a:cs typeface="Times New Roman" panose="02020603050405020304" pitchFamily="18" charset="0"/>
              </a:rPr>
              <a:t>Step 1: </a:t>
            </a:r>
            <a:r>
              <a:rPr lang="nl-NL" sz="1800" i="1" dirty="0" err="1">
                <a:solidFill>
                  <a:srgbClr val="404040"/>
                </a:solidFill>
                <a:effectLst/>
                <a:latin typeface="inherit"/>
                <a:ea typeface="MS Mincho" panose="02020609040205080304" pitchFamily="49" charset="-128"/>
                <a:cs typeface="Times New Roman" panose="02020603050405020304" pitchFamily="18" charset="0"/>
              </a:rPr>
              <a:t>Subgroups</a:t>
            </a:r>
            <a:r>
              <a:rPr lang="nl-NL" sz="1800" i="1" dirty="0">
                <a:solidFill>
                  <a:srgbClr val="404040"/>
                </a:solidFill>
                <a:effectLst/>
                <a:latin typeface="inherit"/>
                <a:ea typeface="MS Mincho" panose="02020609040205080304" pitchFamily="49" charset="-128"/>
                <a:cs typeface="Times New Roman" panose="02020603050405020304" pitchFamily="18" charset="0"/>
              </a:rPr>
              <a:t> </a:t>
            </a:r>
          </a:p>
          <a:p>
            <a:pPr fontAlgn="base">
              <a:lnSpc>
                <a:spcPts val="1920"/>
              </a:lnSpc>
            </a:pPr>
            <a:endParaRPr lang="en-NL" sz="1800" dirty="0">
              <a:effectLst/>
              <a:latin typeface="Times"/>
              <a:ea typeface="MS Mincho" panose="02020609040205080304" pitchFamily="49" charset="-128"/>
              <a:cs typeface="Times New Roman" panose="02020603050405020304" pitchFamily="18" charset="0"/>
            </a:endParaRPr>
          </a:p>
          <a:p>
            <a:pPr fontAlgn="base">
              <a:spcAft>
                <a:spcPts val="1320"/>
              </a:spcAft>
            </a:pPr>
            <a:r>
              <a:rPr lang="nl-NL" sz="1800" dirty="0" err="1">
                <a:solidFill>
                  <a:srgbClr val="404040"/>
                </a:solidFill>
                <a:effectLst/>
                <a:latin typeface="inherit"/>
                <a:ea typeface="MS Mincho" panose="02020609040205080304" pitchFamily="49" charset="-128"/>
                <a:cs typeface="Times New Roman" panose="02020603050405020304" pitchFamily="18" charset="0"/>
              </a:rPr>
              <a:t>Groups</a:t>
            </a:r>
            <a:r>
              <a:rPr lang="nl-NL" sz="1800" dirty="0">
                <a:solidFill>
                  <a:srgbClr val="404040"/>
                </a:solidFill>
                <a:effectLst/>
                <a:latin typeface="inherit"/>
                <a:ea typeface="MS Mincho" panose="02020609040205080304" pitchFamily="49" charset="-128"/>
                <a:cs typeface="Times New Roman" panose="02020603050405020304" pitchFamily="18" charset="0"/>
              </a:rPr>
              <a:t> of 3 – 4 </a:t>
            </a:r>
            <a:r>
              <a:rPr lang="nl-NL" sz="1800" dirty="0" err="1">
                <a:solidFill>
                  <a:srgbClr val="404040"/>
                </a:solidFill>
                <a:effectLst/>
                <a:latin typeface="inherit"/>
                <a:ea typeface="MS Mincho" panose="02020609040205080304" pitchFamily="49" charset="-128"/>
                <a:cs typeface="Times New Roman" panose="02020603050405020304" pitchFamily="18" charset="0"/>
              </a:rPr>
              <a:t>people</a:t>
            </a:r>
            <a:r>
              <a:rPr lang="nl-NL" sz="1800" dirty="0">
                <a:solidFill>
                  <a:srgbClr val="404040"/>
                </a:solidFill>
                <a:effectLst/>
                <a:latin typeface="inherit"/>
                <a:ea typeface="MS Mincho" panose="02020609040205080304" pitchFamily="49" charset="-128"/>
                <a:cs typeface="Times New Roman" panose="02020603050405020304" pitchFamily="18" charset="0"/>
              </a:rPr>
              <a:t> </a:t>
            </a:r>
            <a:r>
              <a:rPr lang="nl-NL" sz="1800" dirty="0" err="1">
                <a:solidFill>
                  <a:srgbClr val="404040"/>
                </a:solidFill>
                <a:effectLst/>
                <a:latin typeface="inherit"/>
                <a:ea typeface="MS Mincho" panose="02020609040205080304" pitchFamily="49" charset="-128"/>
                <a:cs typeface="Times New Roman" panose="02020603050405020304" pitchFamily="18" charset="0"/>
              </a:rPr>
              <a:t>think</a:t>
            </a:r>
            <a:r>
              <a:rPr lang="nl-NL" sz="1800" dirty="0">
                <a:solidFill>
                  <a:srgbClr val="404040"/>
                </a:solidFill>
                <a:effectLst/>
                <a:latin typeface="inherit"/>
                <a:ea typeface="MS Mincho" panose="02020609040205080304" pitchFamily="49" charset="-128"/>
                <a:cs typeface="Times New Roman" panose="02020603050405020304" pitchFamily="18" charset="0"/>
              </a:rPr>
              <a:t> of </a:t>
            </a:r>
            <a:r>
              <a:rPr lang="nl-NL" sz="1800" dirty="0" err="1">
                <a:solidFill>
                  <a:srgbClr val="404040"/>
                </a:solidFill>
                <a:effectLst/>
                <a:latin typeface="inherit"/>
                <a:ea typeface="MS Mincho" panose="02020609040205080304" pitchFamily="49" charset="-128"/>
                <a:cs typeface="Times New Roman" panose="02020603050405020304" pitchFamily="18" charset="0"/>
              </a:rPr>
              <a:t>an</a:t>
            </a:r>
            <a:r>
              <a:rPr lang="nl-NL" sz="1800" dirty="0">
                <a:solidFill>
                  <a:srgbClr val="404040"/>
                </a:solidFill>
                <a:effectLst/>
                <a:latin typeface="inherit"/>
                <a:ea typeface="MS Mincho" panose="02020609040205080304" pitchFamily="49" charset="-128"/>
                <a:cs typeface="Times New Roman" panose="02020603050405020304" pitchFamily="18" charset="0"/>
              </a:rPr>
              <a:t> image, a </a:t>
            </a:r>
            <a:r>
              <a:rPr lang="nl-NL" sz="1800" dirty="0" err="1">
                <a:solidFill>
                  <a:srgbClr val="404040"/>
                </a:solidFill>
                <a:effectLst/>
                <a:latin typeface="inherit"/>
                <a:ea typeface="MS Mincho" panose="02020609040205080304" pitchFamily="49" charset="-128"/>
                <a:cs typeface="Times New Roman" panose="02020603050405020304" pitchFamily="18" charset="0"/>
              </a:rPr>
              <a:t>metaphor</a:t>
            </a:r>
            <a:r>
              <a:rPr lang="nl-NL" sz="1800" dirty="0">
                <a:solidFill>
                  <a:srgbClr val="404040"/>
                </a:solidFill>
                <a:effectLst/>
                <a:latin typeface="inherit"/>
                <a:ea typeface="MS Mincho" panose="02020609040205080304" pitchFamily="49" charset="-128"/>
                <a:cs typeface="Times New Roman" panose="02020603050405020304" pitchFamily="18" charset="0"/>
              </a:rPr>
              <a:t> </a:t>
            </a:r>
            <a:r>
              <a:rPr lang="nl-NL" sz="1800" dirty="0" err="1">
                <a:solidFill>
                  <a:srgbClr val="404040"/>
                </a:solidFill>
                <a:effectLst/>
                <a:latin typeface="inherit"/>
                <a:ea typeface="MS Mincho" panose="02020609040205080304" pitchFamily="49" charset="-128"/>
                <a:cs typeface="Times New Roman" panose="02020603050405020304" pitchFamily="18" charset="0"/>
              </a:rPr>
              <a:t>that</a:t>
            </a:r>
            <a:r>
              <a:rPr lang="nl-NL" sz="1800" dirty="0">
                <a:solidFill>
                  <a:srgbClr val="404040"/>
                </a:solidFill>
                <a:effectLst/>
                <a:latin typeface="inherit"/>
                <a:ea typeface="MS Mincho" panose="02020609040205080304" pitchFamily="49" charset="-128"/>
                <a:cs typeface="Times New Roman" panose="02020603050405020304" pitchFamily="18" charset="0"/>
              </a:rPr>
              <a:t> </a:t>
            </a:r>
            <a:r>
              <a:rPr lang="nl-NL" sz="1800" dirty="0" err="1">
                <a:solidFill>
                  <a:srgbClr val="404040"/>
                </a:solidFill>
                <a:effectLst/>
                <a:latin typeface="inherit"/>
                <a:ea typeface="MS Mincho" panose="02020609040205080304" pitchFamily="49" charset="-128"/>
                <a:cs typeface="Times New Roman" panose="02020603050405020304" pitchFamily="18" charset="0"/>
              </a:rPr>
              <a:t>represents</a:t>
            </a:r>
            <a:r>
              <a:rPr lang="nl-NL" sz="1800" dirty="0">
                <a:solidFill>
                  <a:srgbClr val="404040"/>
                </a:solidFill>
                <a:effectLst/>
                <a:latin typeface="inherit"/>
                <a:ea typeface="MS Mincho" panose="02020609040205080304" pitchFamily="49" charset="-128"/>
                <a:cs typeface="Times New Roman" panose="02020603050405020304" pitchFamily="18" charset="0"/>
              </a:rPr>
              <a:t> </a:t>
            </a:r>
          </a:p>
          <a:p>
            <a:pPr fontAlgn="base">
              <a:spcAft>
                <a:spcPts val="1320"/>
              </a:spcAft>
            </a:pPr>
            <a:r>
              <a:rPr lang="nl-NL" dirty="0" err="1">
                <a:solidFill>
                  <a:srgbClr val="404040"/>
                </a:solidFill>
                <a:latin typeface="inherit"/>
                <a:ea typeface="MS Mincho" panose="02020609040205080304" pitchFamily="49" charset="-128"/>
                <a:cs typeface="Times New Roman" panose="02020603050405020304" pitchFamily="18" charset="0"/>
              </a:rPr>
              <a:t>h</a:t>
            </a:r>
            <a:r>
              <a:rPr lang="nl-NL" sz="1800" dirty="0" err="1">
                <a:solidFill>
                  <a:srgbClr val="404040"/>
                </a:solidFill>
                <a:effectLst/>
                <a:latin typeface="inherit"/>
                <a:ea typeface="MS Mincho" panose="02020609040205080304" pitchFamily="49" charset="-128"/>
                <a:cs typeface="Times New Roman" panose="02020603050405020304" pitchFamily="18" charset="0"/>
              </a:rPr>
              <a:t>ow</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the</a:t>
            </a:r>
            <a:r>
              <a:rPr lang="nl-NL" dirty="0">
                <a:solidFill>
                  <a:srgbClr val="404040"/>
                </a:solidFill>
                <a:latin typeface="inherit"/>
                <a:ea typeface="MS Mincho" panose="02020609040205080304" pitchFamily="49" charset="-128"/>
                <a:cs typeface="Times New Roman" panose="02020603050405020304" pitchFamily="18" charset="0"/>
              </a:rPr>
              <a:t> team </a:t>
            </a:r>
            <a:r>
              <a:rPr lang="nl-NL" dirty="0" err="1">
                <a:solidFill>
                  <a:srgbClr val="404040"/>
                </a:solidFill>
                <a:latin typeface="inherit"/>
                <a:ea typeface="MS Mincho" panose="02020609040205080304" pitchFamily="49" charset="-128"/>
                <a:cs typeface="Times New Roman" panose="02020603050405020304" pitchFamily="18" charset="0"/>
              </a:rPr>
              <a:t>works</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with</a:t>
            </a:r>
            <a:r>
              <a:rPr lang="nl-NL" dirty="0">
                <a:solidFill>
                  <a:srgbClr val="404040"/>
                </a:solidFill>
                <a:latin typeface="inherit"/>
                <a:ea typeface="MS Mincho" panose="02020609040205080304" pitchFamily="49" charset="-128"/>
                <a:cs typeface="Times New Roman" panose="02020603050405020304" pitchFamily="18" charset="0"/>
              </a:rPr>
              <a:t> feedback. It </a:t>
            </a:r>
            <a:r>
              <a:rPr lang="nl-NL" dirty="0" err="1">
                <a:solidFill>
                  <a:srgbClr val="404040"/>
                </a:solidFill>
                <a:latin typeface="inherit"/>
                <a:ea typeface="MS Mincho" panose="02020609040205080304" pitchFamily="49" charset="-128"/>
                <a:cs typeface="Times New Roman" panose="02020603050405020304" pitchFamily="18" charset="0"/>
              </a:rPr>
              <a:t>needs</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to</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be</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possible</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to</a:t>
            </a:r>
            <a:endParaRPr lang="nl-NL" dirty="0">
              <a:solidFill>
                <a:srgbClr val="404040"/>
              </a:solidFill>
              <a:latin typeface="inherit"/>
              <a:ea typeface="MS Mincho" panose="02020609040205080304" pitchFamily="49" charset="-128"/>
              <a:cs typeface="Times New Roman" panose="02020603050405020304" pitchFamily="18" charset="0"/>
            </a:endParaRPr>
          </a:p>
          <a:p>
            <a:pPr fontAlgn="base">
              <a:spcAft>
                <a:spcPts val="1320"/>
              </a:spcAft>
            </a:pPr>
            <a:r>
              <a:rPr lang="nl-NL" dirty="0" err="1">
                <a:solidFill>
                  <a:srgbClr val="404040"/>
                </a:solidFill>
                <a:latin typeface="inherit"/>
                <a:ea typeface="MS Mincho" panose="02020609040205080304" pitchFamily="49" charset="-128"/>
                <a:cs typeface="Times New Roman" panose="02020603050405020304" pitchFamily="18" charset="0"/>
              </a:rPr>
              <a:t>physically</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portay</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the</a:t>
            </a:r>
            <a:r>
              <a:rPr lang="nl-NL" dirty="0">
                <a:solidFill>
                  <a:srgbClr val="404040"/>
                </a:solidFill>
                <a:latin typeface="inherit"/>
                <a:ea typeface="MS Mincho" panose="02020609040205080304" pitchFamily="49" charset="-128"/>
                <a:cs typeface="Times New Roman" panose="02020603050405020304" pitchFamily="18" charset="0"/>
              </a:rPr>
              <a:t> image </a:t>
            </a:r>
            <a:r>
              <a:rPr lang="nl-NL" dirty="0" err="1">
                <a:solidFill>
                  <a:srgbClr val="404040"/>
                </a:solidFill>
                <a:latin typeface="inherit"/>
                <a:ea typeface="MS Mincho" panose="02020609040205080304" pitchFamily="49" charset="-128"/>
                <a:cs typeface="Times New Roman" panose="02020603050405020304" pitchFamily="18" charset="0"/>
              </a:rPr>
              <a:t>by</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the</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people</a:t>
            </a:r>
            <a:r>
              <a:rPr lang="nl-NL" dirty="0">
                <a:solidFill>
                  <a:srgbClr val="404040"/>
                </a:solidFill>
                <a:latin typeface="inherit"/>
                <a:ea typeface="MS Mincho" panose="02020609040205080304" pitchFamily="49" charset="-128"/>
                <a:cs typeface="Times New Roman" panose="02020603050405020304" pitchFamily="18" charset="0"/>
              </a:rPr>
              <a:t> </a:t>
            </a:r>
          </a:p>
          <a:p>
            <a:pPr fontAlgn="base">
              <a:lnSpc>
                <a:spcPts val="1920"/>
              </a:lnSpc>
            </a:pPr>
            <a:endParaRPr lang="en-NL" sz="1800" dirty="0">
              <a:effectLst/>
              <a:latin typeface="Times"/>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064364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5F11-CDE5-01B4-445E-59F19EAEBA02}"/>
              </a:ext>
            </a:extLst>
          </p:cNvPr>
          <p:cNvSpPr>
            <a:spLocks noGrp="1"/>
          </p:cNvSpPr>
          <p:nvPr>
            <p:ph type="title"/>
          </p:nvPr>
        </p:nvSpPr>
        <p:spPr/>
        <p:txBody>
          <a:bodyPr/>
          <a:lstStyle/>
          <a:p>
            <a:endParaRPr lang="en-NL"/>
          </a:p>
        </p:txBody>
      </p:sp>
      <p:sp>
        <p:nvSpPr>
          <p:cNvPr id="4" name="TextBox 3">
            <a:extLst>
              <a:ext uri="{FF2B5EF4-FFF2-40B4-BE49-F238E27FC236}">
                <a16:creationId xmlns:a16="http://schemas.microsoft.com/office/drawing/2014/main" id="{1FF59216-495F-B17B-20AF-DA99492F459E}"/>
              </a:ext>
            </a:extLst>
          </p:cNvPr>
          <p:cNvSpPr txBox="1"/>
          <p:nvPr/>
        </p:nvSpPr>
        <p:spPr>
          <a:xfrm>
            <a:off x="365602" y="1295400"/>
            <a:ext cx="6695597" cy="2464777"/>
          </a:xfrm>
          <a:prstGeom prst="rect">
            <a:avLst/>
          </a:prstGeom>
          <a:noFill/>
        </p:spPr>
        <p:txBody>
          <a:bodyPr wrap="square">
            <a:spAutoFit/>
          </a:bodyPr>
          <a:lstStyle/>
          <a:p>
            <a:pPr fontAlgn="base">
              <a:lnSpc>
                <a:spcPts val="1920"/>
              </a:lnSpc>
            </a:pPr>
            <a:r>
              <a:rPr lang="nl-NL" sz="1800" i="1" dirty="0">
                <a:solidFill>
                  <a:srgbClr val="404040"/>
                </a:solidFill>
                <a:effectLst/>
                <a:latin typeface="inherit"/>
                <a:ea typeface="MS Mincho" panose="02020609040205080304" pitchFamily="49" charset="-128"/>
                <a:cs typeface="Times New Roman" panose="02020603050405020304" pitchFamily="18" charset="0"/>
              </a:rPr>
              <a:t>Stap 2: </a:t>
            </a:r>
            <a:r>
              <a:rPr lang="nl-NL" sz="1800" i="1" dirty="0" err="1">
                <a:solidFill>
                  <a:srgbClr val="404040"/>
                </a:solidFill>
                <a:effectLst/>
                <a:latin typeface="inherit"/>
                <a:ea typeface="MS Mincho" panose="02020609040205080304" pitchFamily="49" charset="-128"/>
                <a:cs typeface="Times New Roman" panose="02020603050405020304" pitchFamily="18" charset="0"/>
              </a:rPr>
              <a:t>Plenary</a:t>
            </a:r>
            <a:endParaRPr lang="en-NL" sz="1800" dirty="0">
              <a:effectLst/>
              <a:latin typeface="Times"/>
              <a:ea typeface="MS Mincho" panose="02020609040205080304" pitchFamily="49" charset="-128"/>
              <a:cs typeface="Times New Roman" panose="02020603050405020304" pitchFamily="18" charset="0"/>
            </a:endParaRPr>
          </a:p>
          <a:p>
            <a:pPr fontAlgn="base">
              <a:lnSpc>
                <a:spcPts val="1920"/>
              </a:lnSpc>
              <a:spcAft>
                <a:spcPts val="1320"/>
              </a:spcAft>
            </a:pPr>
            <a:endParaRPr lang="nl-NL" sz="1800" dirty="0">
              <a:solidFill>
                <a:srgbClr val="404040"/>
              </a:solidFill>
              <a:effectLst/>
              <a:latin typeface="inherit"/>
              <a:ea typeface="MS Mincho" panose="02020609040205080304" pitchFamily="49" charset="-128"/>
              <a:cs typeface="Times New Roman" panose="02020603050405020304" pitchFamily="18" charset="0"/>
            </a:endParaRPr>
          </a:p>
          <a:p>
            <a:pPr fontAlgn="base">
              <a:lnSpc>
                <a:spcPts val="1920"/>
              </a:lnSpc>
              <a:spcAft>
                <a:spcPts val="1320"/>
              </a:spcAft>
            </a:pPr>
            <a:r>
              <a:rPr lang="nl-NL" dirty="0" err="1">
                <a:solidFill>
                  <a:srgbClr val="404040"/>
                </a:solidFill>
                <a:latin typeface="inherit"/>
                <a:ea typeface="MS Mincho" panose="02020609040205080304" pitchFamily="49" charset="-128"/>
                <a:cs typeface="Times New Roman" panose="02020603050405020304" pitchFamily="18" charset="0"/>
              </a:rPr>
              <a:t>Each</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subgroup</a:t>
            </a:r>
            <a:r>
              <a:rPr lang="nl-NL" dirty="0">
                <a:solidFill>
                  <a:srgbClr val="404040"/>
                </a:solidFill>
                <a:latin typeface="inherit"/>
                <a:ea typeface="MS Mincho" panose="02020609040205080304" pitchFamily="49" charset="-128"/>
                <a:cs typeface="Times New Roman" panose="02020603050405020304" pitchFamily="18" charset="0"/>
              </a:rPr>
              <a:t> presents </a:t>
            </a:r>
            <a:r>
              <a:rPr lang="nl-NL" dirty="0" err="1">
                <a:solidFill>
                  <a:srgbClr val="404040"/>
                </a:solidFill>
                <a:latin typeface="inherit"/>
                <a:ea typeface="MS Mincho" panose="02020609040205080304" pitchFamily="49" charset="-128"/>
                <a:cs typeface="Times New Roman" panose="02020603050405020304" pitchFamily="18" charset="0"/>
              </a:rPr>
              <a:t>the</a:t>
            </a:r>
            <a:r>
              <a:rPr lang="nl-NL" dirty="0">
                <a:solidFill>
                  <a:srgbClr val="404040"/>
                </a:solidFill>
                <a:latin typeface="inherit"/>
                <a:ea typeface="MS Mincho" panose="02020609040205080304" pitchFamily="49" charset="-128"/>
                <a:cs typeface="Times New Roman" panose="02020603050405020304" pitchFamily="18" charset="0"/>
              </a:rPr>
              <a:t> image. Th </a:t>
            </a:r>
            <a:r>
              <a:rPr lang="nl-NL" dirty="0" err="1">
                <a:solidFill>
                  <a:srgbClr val="404040"/>
                </a:solidFill>
                <a:latin typeface="inherit"/>
                <a:ea typeface="MS Mincho" panose="02020609040205080304" pitchFamily="49" charset="-128"/>
                <a:cs typeface="Times New Roman" panose="02020603050405020304" pitchFamily="18" charset="0"/>
              </a:rPr>
              <a:t>others</a:t>
            </a:r>
            <a:r>
              <a:rPr lang="nl-NL" dirty="0">
                <a:solidFill>
                  <a:srgbClr val="404040"/>
                </a:solidFill>
                <a:latin typeface="inherit"/>
                <a:ea typeface="MS Mincho" panose="02020609040205080304" pitchFamily="49" charset="-128"/>
                <a:cs typeface="Times New Roman" panose="02020603050405020304" pitchFamily="18" charset="0"/>
              </a:rPr>
              <a:t> </a:t>
            </a:r>
            <a:r>
              <a:rPr lang="nl-NL" sz="1800" dirty="0" err="1">
                <a:solidFill>
                  <a:srgbClr val="404040"/>
                </a:solidFill>
                <a:effectLst/>
                <a:latin typeface="inherit"/>
                <a:ea typeface="MS Mincho" panose="02020609040205080304" pitchFamily="49" charset="-128"/>
                <a:cs typeface="Times New Roman" panose="02020603050405020304" pitchFamily="18" charset="0"/>
              </a:rPr>
              <a:t>write</a:t>
            </a:r>
            <a:r>
              <a:rPr lang="nl-NL" sz="1800" dirty="0">
                <a:solidFill>
                  <a:srgbClr val="404040"/>
                </a:solidFill>
                <a:effectLst/>
                <a:latin typeface="inherit"/>
                <a:ea typeface="MS Mincho" panose="02020609040205080304" pitchFamily="49" charset="-128"/>
                <a:cs typeface="Times New Roman" panose="02020603050405020304" pitchFamily="18" charset="0"/>
              </a:rPr>
              <a:t> down </a:t>
            </a:r>
            <a:r>
              <a:rPr lang="nl-NL" sz="1800" dirty="0" err="1">
                <a:solidFill>
                  <a:srgbClr val="404040"/>
                </a:solidFill>
                <a:effectLst/>
                <a:latin typeface="inherit"/>
                <a:ea typeface="MS Mincho" panose="02020609040205080304" pitchFamily="49" charset="-128"/>
                <a:cs typeface="Times New Roman" panose="02020603050405020304" pitchFamily="18" charset="0"/>
              </a:rPr>
              <a:t>their</a:t>
            </a:r>
            <a:r>
              <a:rPr lang="nl-NL" sz="1800" dirty="0">
                <a:solidFill>
                  <a:srgbClr val="404040"/>
                </a:solidFill>
                <a:effectLst/>
                <a:latin typeface="inherit"/>
                <a:ea typeface="MS Mincho" panose="02020609040205080304" pitchFamily="49" charset="-128"/>
                <a:cs typeface="Times New Roman" panose="02020603050405020304" pitchFamily="18" charset="0"/>
              </a:rPr>
              <a:t> </a:t>
            </a:r>
            <a:r>
              <a:rPr lang="nl-NL" sz="1800" dirty="0" err="1">
                <a:solidFill>
                  <a:srgbClr val="404040"/>
                </a:solidFill>
                <a:effectLst/>
                <a:latin typeface="inherit"/>
                <a:ea typeface="MS Mincho" panose="02020609040205080304" pitchFamily="49" charset="-128"/>
                <a:cs typeface="Times New Roman" panose="02020603050405020304" pitchFamily="18" charset="0"/>
              </a:rPr>
              <a:t>associations</a:t>
            </a:r>
            <a:r>
              <a:rPr lang="nl-NL" sz="1800" dirty="0">
                <a:solidFill>
                  <a:srgbClr val="404040"/>
                </a:solidFill>
                <a:effectLst/>
                <a:latin typeface="inherit"/>
                <a:ea typeface="MS Mincho" panose="02020609040205080304" pitchFamily="49" charset="-128"/>
                <a:cs typeface="Times New Roman" panose="02020603050405020304" pitchFamily="18" charset="0"/>
              </a:rPr>
              <a:t>.</a:t>
            </a:r>
            <a:endParaRPr lang="en-NL" sz="1800" dirty="0">
              <a:effectLst/>
              <a:latin typeface="Times"/>
              <a:ea typeface="MS Mincho" panose="02020609040205080304" pitchFamily="49" charset="-128"/>
              <a:cs typeface="Times New Roman" panose="02020603050405020304" pitchFamily="18" charset="0"/>
            </a:endParaRPr>
          </a:p>
          <a:p>
            <a:pPr fontAlgn="base">
              <a:lnSpc>
                <a:spcPts val="1920"/>
              </a:lnSpc>
              <a:spcAft>
                <a:spcPts val="1320"/>
              </a:spcAft>
            </a:pPr>
            <a:r>
              <a:rPr lang="nl-NL" sz="1800" dirty="0" err="1">
                <a:solidFill>
                  <a:srgbClr val="404040"/>
                </a:solidFill>
                <a:effectLst/>
                <a:latin typeface="inherit"/>
                <a:ea typeface="MS Mincho" panose="02020609040205080304" pitchFamily="49" charset="-128"/>
                <a:cs typeface="Times New Roman" panose="02020603050405020304" pitchFamily="18" charset="0"/>
              </a:rPr>
              <a:t>Us</a:t>
            </a:r>
            <a:r>
              <a:rPr lang="nl-NL" dirty="0" err="1">
                <a:solidFill>
                  <a:srgbClr val="404040"/>
                </a:solidFill>
                <a:latin typeface="inherit"/>
                <a:ea typeface="MS Mincho" panose="02020609040205080304" pitchFamily="49" charset="-128"/>
                <a:cs typeface="Times New Roman" panose="02020603050405020304" pitchFamily="18" charset="0"/>
              </a:rPr>
              <a:t>e</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the</a:t>
            </a:r>
            <a:r>
              <a:rPr lang="nl-NL" dirty="0">
                <a:solidFill>
                  <a:srgbClr val="404040"/>
                </a:solidFill>
                <a:latin typeface="inherit"/>
                <a:ea typeface="MS Mincho" panose="02020609040205080304" pitchFamily="49" charset="-128"/>
                <a:cs typeface="Times New Roman" panose="02020603050405020304" pitchFamily="18" charset="0"/>
              </a:rPr>
              <a:t> images </a:t>
            </a:r>
            <a:r>
              <a:rPr lang="nl-NL" dirty="0" err="1">
                <a:solidFill>
                  <a:srgbClr val="404040"/>
                </a:solidFill>
                <a:latin typeface="inherit"/>
                <a:ea typeface="MS Mincho" panose="02020609040205080304" pitchFamily="49" charset="-128"/>
                <a:cs typeface="Times New Roman" panose="02020603050405020304" pitchFamily="18" charset="0"/>
              </a:rPr>
              <a:t>and</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associations</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to</a:t>
            </a:r>
            <a:r>
              <a:rPr lang="nl-NL" dirty="0">
                <a:solidFill>
                  <a:srgbClr val="404040"/>
                </a:solidFill>
                <a:latin typeface="inherit"/>
                <a:ea typeface="MS Mincho" panose="02020609040205080304" pitchFamily="49" charset="-128"/>
                <a:cs typeface="Times New Roman" panose="02020603050405020304" pitchFamily="18" charset="0"/>
              </a:rPr>
              <a:t> name </a:t>
            </a:r>
            <a:r>
              <a:rPr lang="nl-NL" dirty="0" err="1">
                <a:solidFill>
                  <a:srgbClr val="404040"/>
                </a:solidFill>
                <a:latin typeface="inherit"/>
                <a:ea typeface="MS Mincho" panose="02020609040205080304" pitchFamily="49" charset="-128"/>
                <a:cs typeface="Times New Roman" panose="02020603050405020304" pitchFamily="18" charset="0"/>
              </a:rPr>
              <a:t>the</a:t>
            </a:r>
            <a:r>
              <a:rPr lang="nl-NL" dirty="0">
                <a:solidFill>
                  <a:srgbClr val="404040"/>
                </a:solidFill>
                <a:latin typeface="inherit"/>
                <a:ea typeface="MS Mincho" panose="02020609040205080304" pitchFamily="49" charset="-128"/>
                <a:cs typeface="Times New Roman" panose="02020603050405020304" pitchFamily="18" charset="0"/>
              </a:rPr>
              <a:t> team </a:t>
            </a:r>
            <a:r>
              <a:rPr lang="nl-NL" dirty="0" err="1">
                <a:solidFill>
                  <a:srgbClr val="404040"/>
                </a:solidFill>
                <a:latin typeface="inherit"/>
                <a:ea typeface="MS Mincho" panose="02020609040205080304" pitchFamily="49" charset="-128"/>
                <a:cs typeface="Times New Roman" panose="02020603050405020304" pitchFamily="18" charset="0"/>
              </a:rPr>
              <a:t>behaviour</a:t>
            </a:r>
            <a:r>
              <a:rPr lang="nl-NL" dirty="0">
                <a:solidFill>
                  <a:srgbClr val="404040"/>
                </a:solidFill>
                <a:latin typeface="inherit"/>
                <a:ea typeface="MS Mincho" panose="02020609040205080304" pitchFamily="49" charset="-128"/>
                <a:cs typeface="Times New Roman" panose="02020603050405020304" pitchFamily="18" charset="0"/>
              </a:rPr>
              <a:t> </a:t>
            </a:r>
          </a:p>
          <a:p>
            <a:pPr fontAlgn="base">
              <a:lnSpc>
                <a:spcPts val="1920"/>
              </a:lnSpc>
              <a:spcAft>
                <a:spcPts val="1320"/>
              </a:spcAft>
            </a:pPr>
            <a:r>
              <a:rPr lang="nl-NL" dirty="0">
                <a:solidFill>
                  <a:srgbClr val="404040"/>
                </a:solidFill>
                <a:latin typeface="inherit"/>
                <a:ea typeface="MS Mincho" panose="02020609040205080304" pitchFamily="49" charset="-128"/>
                <a:cs typeface="Times New Roman" panose="02020603050405020304" pitchFamily="18" charset="0"/>
              </a:rPr>
              <a:t>a</a:t>
            </a:r>
            <a:r>
              <a:rPr lang="nl-NL" sz="1800" dirty="0">
                <a:solidFill>
                  <a:srgbClr val="404040"/>
                </a:solidFill>
                <a:effectLst/>
                <a:latin typeface="inherit"/>
                <a:ea typeface="MS Mincho" panose="02020609040205080304" pitchFamily="49" charset="-128"/>
                <a:cs typeface="Times New Roman" panose="02020603050405020304" pitchFamily="18" charset="0"/>
              </a:rPr>
              <a:t>s </a:t>
            </a:r>
            <a:r>
              <a:rPr lang="nl-NL" sz="1800" dirty="0" err="1">
                <a:solidFill>
                  <a:srgbClr val="404040"/>
                </a:solidFill>
                <a:effectLst/>
                <a:latin typeface="inherit"/>
                <a:ea typeface="MS Mincho" panose="02020609040205080304" pitchFamily="49" charset="-128"/>
                <a:cs typeface="Times New Roman" panose="02020603050405020304" pitchFamily="18" charset="0"/>
              </a:rPr>
              <a:t>specific</a:t>
            </a:r>
            <a:r>
              <a:rPr lang="nl-NL" sz="1800" dirty="0">
                <a:solidFill>
                  <a:srgbClr val="404040"/>
                </a:solidFill>
                <a:effectLst/>
                <a:latin typeface="inherit"/>
                <a:ea typeface="MS Mincho" panose="02020609040205080304" pitchFamily="49" charset="-128"/>
                <a:cs typeface="Times New Roman" panose="02020603050405020304" pitchFamily="18" charset="0"/>
              </a:rPr>
              <a:t> as </a:t>
            </a:r>
            <a:r>
              <a:rPr lang="nl-NL" sz="1800" dirty="0" err="1">
                <a:solidFill>
                  <a:srgbClr val="404040"/>
                </a:solidFill>
                <a:effectLst/>
                <a:latin typeface="inherit"/>
                <a:ea typeface="MS Mincho" panose="02020609040205080304" pitchFamily="49" charset="-128"/>
                <a:cs typeface="Times New Roman" panose="02020603050405020304" pitchFamily="18" charset="0"/>
              </a:rPr>
              <a:t>possible</a:t>
            </a:r>
            <a:r>
              <a:rPr lang="nl-NL" sz="1800" dirty="0">
                <a:solidFill>
                  <a:srgbClr val="404040"/>
                </a:solidFill>
                <a:effectLst/>
                <a:latin typeface="inherit"/>
                <a:ea typeface="MS Mincho" panose="02020609040205080304" pitchFamily="49" charset="-128"/>
                <a:cs typeface="Times New Roman" panose="02020603050405020304" pitchFamily="18" charset="0"/>
              </a:rPr>
              <a:t>. </a:t>
            </a:r>
            <a:r>
              <a:rPr lang="nl-NL" sz="1800" dirty="0" err="1">
                <a:solidFill>
                  <a:srgbClr val="404040"/>
                </a:solidFill>
                <a:effectLst/>
                <a:latin typeface="inherit"/>
                <a:ea typeface="MS Mincho" panose="02020609040205080304" pitchFamily="49" charset="-128"/>
                <a:cs typeface="Times New Roman" panose="02020603050405020304" pitchFamily="18" charset="0"/>
              </a:rPr>
              <a:t>Which</a:t>
            </a:r>
            <a:r>
              <a:rPr lang="nl-NL" sz="1800" dirty="0">
                <a:solidFill>
                  <a:srgbClr val="404040"/>
                </a:solidFill>
                <a:effectLst/>
                <a:latin typeface="inherit"/>
                <a:ea typeface="MS Mincho" panose="02020609040205080304" pitchFamily="49" charset="-128"/>
                <a:cs typeface="Times New Roman" panose="02020603050405020304" pitchFamily="18" charset="0"/>
              </a:rPr>
              <a:t> </a:t>
            </a:r>
            <a:r>
              <a:rPr lang="nl-NL" sz="1800" dirty="0" err="1">
                <a:solidFill>
                  <a:srgbClr val="404040"/>
                </a:solidFill>
                <a:effectLst/>
                <a:latin typeface="inherit"/>
                <a:ea typeface="MS Mincho" panose="02020609040205080304" pitchFamily="49" charset="-128"/>
                <a:cs typeface="Times New Roman" panose="02020603050405020304" pitchFamily="18" charset="0"/>
              </a:rPr>
              <a:t>underlying</a:t>
            </a:r>
            <a:r>
              <a:rPr lang="nl-NL" sz="1800" dirty="0">
                <a:solidFill>
                  <a:srgbClr val="404040"/>
                </a:solidFill>
                <a:effectLst/>
                <a:latin typeface="inherit"/>
                <a:ea typeface="MS Mincho" panose="02020609040205080304" pitchFamily="49" charset="-128"/>
                <a:cs typeface="Times New Roman" panose="02020603050405020304" pitchFamily="18" charset="0"/>
              </a:rPr>
              <a:t> </a:t>
            </a:r>
            <a:r>
              <a:rPr lang="nl-NL" sz="1800" dirty="0" err="1">
                <a:solidFill>
                  <a:srgbClr val="404040"/>
                </a:solidFill>
                <a:effectLst/>
                <a:latin typeface="inherit"/>
                <a:ea typeface="MS Mincho" panose="02020609040205080304" pitchFamily="49" charset="-128"/>
                <a:cs typeface="Times New Roman" panose="02020603050405020304" pitchFamily="18" charset="0"/>
              </a:rPr>
              <a:t>beliefs</a:t>
            </a:r>
            <a:r>
              <a:rPr lang="nl-NL" sz="1800" dirty="0">
                <a:solidFill>
                  <a:srgbClr val="404040"/>
                </a:solidFill>
                <a:effectLst/>
                <a:latin typeface="inherit"/>
                <a:ea typeface="MS Mincho" panose="02020609040205080304" pitchFamily="49" charset="-128"/>
                <a:cs typeface="Times New Roman" panose="02020603050405020304" pitchFamily="18" charset="0"/>
              </a:rPr>
              <a:t> </a:t>
            </a:r>
            <a:r>
              <a:rPr lang="nl-NL" sz="1800" dirty="0" err="1">
                <a:solidFill>
                  <a:srgbClr val="404040"/>
                </a:solidFill>
                <a:effectLst/>
                <a:latin typeface="inherit"/>
                <a:ea typeface="MS Mincho" panose="02020609040205080304" pitchFamily="49" charset="-128"/>
                <a:cs typeface="Times New Roman" panose="02020603050405020304" pitchFamily="18" charset="0"/>
              </a:rPr>
              <a:t>that</a:t>
            </a:r>
            <a:r>
              <a:rPr lang="nl-NL" sz="1800" dirty="0">
                <a:solidFill>
                  <a:srgbClr val="404040"/>
                </a:solidFill>
                <a:effectLst/>
                <a:latin typeface="inherit"/>
                <a:ea typeface="MS Mincho" panose="02020609040205080304" pitchFamily="49" charset="-128"/>
                <a:cs typeface="Times New Roman" panose="02020603050405020304" pitchFamily="18" charset="0"/>
              </a:rPr>
              <a:t> </a:t>
            </a:r>
            <a:r>
              <a:rPr lang="nl-NL" sz="1800" dirty="0" err="1">
                <a:solidFill>
                  <a:srgbClr val="404040"/>
                </a:solidFill>
                <a:effectLst/>
                <a:latin typeface="inherit"/>
                <a:ea typeface="MS Mincho" panose="02020609040205080304" pitchFamily="49" charset="-128"/>
                <a:cs typeface="Times New Roman" panose="02020603050405020304" pitchFamily="18" charset="0"/>
              </a:rPr>
              <a:t>perpetuate</a:t>
            </a:r>
            <a:endParaRPr lang="nl-NL" sz="1800" dirty="0">
              <a:solidFill>
                <a:srgbClr val="404040"/>
              </a:solidFill>
              <a:effectLst/>
              <a:latin typeface="inherit"/>
              <a:ea typeface="MS Mincho" panose="02020609040205080304" pitchFamily="49" charset="-128"/>
              <a:cs typeface="Times New Roman" panose="02020603050405020304" pitchFamily="18" charset="0"/>
            </a:endParaRPr>
          </a:p>
          <a:p>
            <a:pPr fontAlgn="base">
              <a:lnSpc>
                <a:spcPts val="1920"/>
              </a:lnSpc>
              <a:spcAft>
                <a:spcPts val="1320"/>
              </a:spcAft>
            </a:pPr>
            <a:r>
              <a:rPr lang="nl-NL" sz="1800" dirty="0">
                <a:solidFill>
                  <a:srgbClr val="404040"/>
                </a:solidFill>
                <a:effectLst/>
                <a:latin typeface="inherit"/>
                <a:ea typeface="MS Mincho" panose="02020609040205080304" pitchFamily="49" charset="-128"/>
                <a:cs typeface="Times New Roman" panose="02020603050405020304" pitchFamily="18" charset="0"/>
              </a:rPr>
              <a:t> </a:t>
            </a:r>
            <a:r>
              <a:rPr lang="nl-NL" sz="1800" dirty="0" err="1">
                <a:solidFill>
                  <a:srgbClr val="404040"/>
                </a:solidFill>
                <a:effectLst/>
                <a:latin typeface="inherit"/>
                <a:ea typeface="MS Mincho" panose="02020609040205080304" pitchFamily="49" charset="-128"/>
                <a:cs typeface="Times New Roman" panose="02020603050405020304" pitchFamily="18" charset="0"/>
              </a:rPr>
              <a:t>current</a:t>
            </a:r>
            <a:r>
              <a:rPr lang="nl-NL" sz="1800" dirty="0">
                <a:solidFill>
                  <a:srgbClr val="404040"/>
                </a:solidFill>
                <a:effectLst/>
                <a:latin typeface="inherit"/>
                <a:ea typeface="MS Mincho" panose="02020609040205080304" pitchFamily="49" charset="-128"/>
                <a:cs typeface="Times New Roman" panose="02020603050405020304" pitchFamily="18" charset="0"/>
              </a:rPr>
              <a:t> feedback </a:t>
            </a:r>
            <a:r>
              <a:rPr lang="nl-NL" sz="1800" dirty="0" err="1">
                <a:solidFill>
                  <a:srgbClr val="404040"/>
                </a:solidFill>
                <a:effectLst/>
                <a:latin typeface="inherit"/>
                <a:ea typeface="MS Mincho" panose="02020609040205080304" pitchFamily="49" charset="-128"/>
                <a:cs typeface="Times New Roman" panose="02020603050405020304" pitchFamily="18" charset="0"/>
              </a:rPr>
              <a:t>behaviors</a:t>
            </a:r>
            <a:r>
              <a:rPr lang="nl-NL" sz="1800" dirty="0">
                <a:solidFill>
                  <a:srgbClr val="404040"/>
                </a:solidFill>
                <a:effectLst/>
                <a:latin typeface="inherit"/>
                <a:ea typeface="MS Mincho" panose="02020609040205080304" pitchFamily="49" charset="-128"/>
                <a:cs typeface="Times New Roman" panose="02020603050405020304" pitchFamily="18" charset="0"/>
              </a:rPr>
              <a:t>.</a:t>
            </a:r>
          </a:p>
        </p:txBody>
      </p:sp>
    </p:spTree>
    <p:extLst>
      <p:ext uri="{BB962C8B-B14F-4D97-AF65-F5344CB8AC3E}">
        <p14:creationId xmlns:p14="http://schemas.microsoft.com/office/powerpoint/2010/main" val="20753432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22C7-6667-A385-7433-6F560B102D5B}"/>
              </a:ext>
            </a:extLst>
          </p:cNvPr>
          <p:cNvSpPr>
            <a:spLocks noGrp="1"/>
          </p:cNvSpPr>
          <p:nvPr>
            <p:ph type="title"/>
          </p:nvPr>
        </p:nvSpPr>
        <p:spPr/>
        <p:txBody>
          <a:bodyPr/>
          <a:lstStyle/>
          <a:p>
            <a:endParaRPr lang="en-NL"/>
          </a:p>
        </p:txBody>
      </p:sp>
      <p:sp>
        <p:nvSpPr>
          <p:cNvPr id="4" name="TextBox 3">
            <a:extLst>
              <a:ext uri="{FF2B5EF4-FFF2-40B4-BE49-F238E27FC236}">
                <a16:creationId xmlns:a16="http://schemas.microsoft.com/office/drawing/2014/main" id="{0E99F3BA-F124-FBE0-A2AF-8947857FDA9F}"/>
              </a:ext>
            </a:extLst>
          </p:cNvPr>
          <p:cNvSpPr txBox="1"/>
          <p:nvPr/>
        </p:nvSpPr>
        <p:spPr>
          <a:xfrm>
            <a:off x="373486" y="1102197"/>
            <a:ext cx="6230514" cy="4016484"/>
          </a:xfrm>
          <a:prstGeom prst="rect">
            <a:avLst/>
          </a:prstGeom>
          <a:noFill/>
        </p:spPr>
        <p:txBody>
          <a:bodyPr wrap="square">
            <a:spAutoFit/>
          </a:bodyPr>
          <a:lstStyle/>
          <a:p>
            <a:pPr fontAlgn="base">
              <a:lnSpc>
                <a:spcPts val="1920"/>
              </a:lnSpc>
            </a:pPr>
            <a:r>
              <a:rPr lang="nl-NL" sz="1800" i="1" dirty="0">
                <a:solidFill>
                  <a:srgbClr val="404040"/>
                </a:solidFill>
                <a:effectLst/>
                <a:latin typeface="inherit"/>
                <a:ea typeface="MS Mincho" panose="02020609040205080304" pitchFamily="49" charset="-128"/>
                <a:cs typeface="Times New Roman" panose="02020603050405020304" pitchFamily="18" charset="0"/>
              </a:rPr>
              <a:t>Stap 3: </a:t>
            </a:r>
            <a:r>
              <a:rPr lang="nl-NL" sz="1800" i="1" dirty="0" err="1">
                <a:solidFill>
                  <a:srgbClr val="404040"/>
                </a:solidFill>
                <a:effectLst/>
                <a:latin typeface="inherit"/>
                <a:ea typeface="MS Mincho" panose="02020609040205080304" pitchFamily="49" charset="-128"/>
                <a:cs typeface="Times New Roman" panose="02020603050405020304" pitchFamily="18" charset="0"/>
              </a:rPr>
              <a:t>Subgroups</a:t>
            </a:r>
            <a:r>
              <a:rPr lang="nl-NL" sz="1800" i="1" dirty="0">
                <a:solidFill>
                  <a:srgbClr val="404040"/>
                </a:solidFill>
                <a:effectLst/>
                <a:latin typeface="inherit"/>
                <a:ea typeface="MS Mincho" panose="02020609040205080304" pitchFamily="49" charset="-128"/>
                <a:cs typeface="Times New Roman" panose="02020603050405020304" pitchFamily="18" charset="0"/>
              </a:rPr>
              <a:t> </a:t>
            </a:r>
            <a:r>
              <a:rPr lang="nl-NL" sz="1800" i="1" dirty="0" err="1">
                <a:solidFill>
                  <a:srgbClr val="404040"/>
                </a:solidFill>
                <a:effectLst/>
                <a:latin typeface="inherit"/>
                <a:ea typeface="MS Mincho" panose="02020609040205080304" pitchFamily="49" charset="-128"/>
                <a:cs typeface="Times New Roman" panose="02020603050405020304" pitchFamily="18" charset="0"/>
              </a:rPr>
              <a:t>again</a:t>
            </a:r>
            <a:r>
              <a:rPr lang="nl-NL" sz="1800" i="1" dirty="0">
                <a:solidFill>
                  <a:srgbClr val="404040"/>
                </a:solidFill>
                <a:effectLst/>
                <a:latin typeface="inherit"/>
                <a:ea typeface="MS Mincho" panose="02020609040205080304" pitchFamily="49" charset="-128"/>
                <a:cs typeface="Times New Roman" panose="02020603050405020304" pitchFamily="18" charset="0"/>
              </a:rPr>
              <a:t> </a:t>
            </a:r>
            <a:endParaRPr lang="en-NL" sz="1800" dirty="0">
              <a:effectLst/>
              <a:latin typeface="Times"/>
              <a:ea typeface="MS Mincho" panose="02020609040205080304" pitchFamily="49" charset="-128"/>
              <a:cs typeface="Times New Roman" panose="02020603050405020304" pitchFamily="18" charset="0"/>
            </a:endParaRPr>
          </a:p>
          <a:p>
            <a:pPr fontAlgn="base">
              <a:lnSpc>
                <a:spcPts val="1920"/>
              </a:lnSpc>
              <a:spcAft>
                <a:spcPts val="1320"/>
              </a:spcAft>
            </a:pPr>
            <a:endParaRPr lang="nl-NL" dirty="0">
              <a:solidFill>
                <a:srgbClr val="404040"/>
              </a:solidFill>
              <a:latin typeface="inherit"/>
              <a:ea typeface="MS Mincho" panose="02020609040205080304" pitchFamily="49" charset="-128"/>
              <a:cs typeface="Times New Roman" panose="02020603050405020304" pitchFamily="18" charset="0"/>
            </a:endParaRPr>
          </a:p>
          <a:p>
            <a:pPr fontAlgn="base">
              <a:lnSpc>
                <a:spcPts val="1920"/>
              </a:lnSpc>
              <a:spcAft>
                <a:spcPts val="1320"/>
              </a:spcAft>
            </a:pPr>
            <a:r>
              <a:rPr lang="nl-NL" dirty="0" err="1">
                <a:solidFill>
                  <a:srgbClr val="404040"/>
                </a:solidFill>
                <a:latin typeface="inherit"/>
                <a:ea typeface="MS Mincho" panose="02020609040205080304" pitchFamily="49" charset="-128"/>
                <a:cs typeface="Times New Roman" panose="02020603050405020304" pitchFamily="18" charset="0"/>
              </a:rPr>
              <a:t>Participants</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think</a:t>
            </a:r>
            <a:r>
              <a:rPr lang="nl-NL" dirty="0">
                <a:solidFill>
                  <a:srgbClr val="404040"/>
                </a:solidFill>
                <a:latin typeface="inherit"/>
                <a:ea typeface="MS Mincho" panose="02020609040205080304" pitchFamily="49" charset="-128"/>
                <a:cs typeface="Times New Roman" panose="02020603050405020304" pitchFamily="18" charset="0"/>
              </a:rPr>
              <a:t> of </a:t>
            </a:r>
            <a:r>
              <a:rPr lang="nl-NL" dirty="0" err="1">
                <a:solidFill>
                  <a:srgbClr val="404040"/>
                </a:solidFill>
                <a:latin typeface="inherit"/>
                <a:ea typeface="MS Mincho" panose="02020609040205080304" pitchFamily="49" charset="-128"/>
                <a:cs typeface="Times New Roman" panose="02020603050405020304" pitchFamily="18" charset="0"/>
              </a:rPr>
              <a:t>the</a:t>
            </a:r>
            <a:r>
              <a:rPr lang="nl-NL" dirty="0">
                <a:solidFill>
                  <a:srgbClr val="404040"/>
                </a:solidFill>
                <a:latin typeface="inherit"/>
                <a:ea typeface="MS Mincho" panose="02020609040205080304" pitchFamily="49" charset="-128"/>
                <a:cs typeface="Times New Roman" panose="02020603050405020304" pitchFamily="18" charset="0"/>
              </a:rPr>
              <a:t> </a:t>
            </a:r>
            <a:r>
              <a:rPr lang="nl-NL" dirty="0" err="1">
                <a:solidFill>
                  <a:srgbClr val="404040"/>
                </a:solidFill>
                <a:latin typeface="inherit"/>
                <a:ea typeface="MS Mincho" panose="02020609040205080304" pitchFamily="49" charset="-128"/>
                <a:cs typeface="Times New Roman" panose="02020603050405020304" pitchFamily="18" charset="0"/>
              </a:rPr>
              <a:t>ideal</a:t>
            </a:r>
            <a:r>
              <a:rPr lang="nl-NL" dirty="0">
                <a:solidFill>
                  <a:srgbClr val="404040"/>
                </a:solidFill>
                <a:latin typeface="inherit"/>
                <a:ea typeface="MS Mincho" panose="02020609040205080304" pitchFamily="49" charset="-128"/>
                <a:cs typeface="Times New Roman" panose="02020603050405020304" pitchFamily="18" charset="0"/>
              </a:rPr>
              <a:t> image of </a:t>
            </a:r>
            <a:r>
              <a:rPr lang="nl-NL" dirty="0" err="1">
                <a:solidFill>
                  <a:srgbClr val="404040"/>
                </a:solidFill>
                <a:latin typeface="inherit"/>
                <a:ea typeface="MS Mincho" panose="02020609040205080304" pitchFamily="49" charset="-128"/>
                <a:cs typeface="Times New Roman" panose="02020603050405020304" pitchFamily="18" charset="0"/>
              </a:rPr>
              <a:t>their</a:t>
            </a:r>
            <a:r>
              <a:rPr lang="nl-NL" dirty="0">
                <a:solidFill>
                  <a:srgbClr val="404040"/>
                </a:solidFill>
                <a:latin typeface="inherit"/>
                <a:ea typeface="MS Mincho" panose="02020609040205080304" pitchFamily="49" charset="-128"/>
                <a:cs typeface="Times New Roman" panose="02020603050405020304" pitchFamily="18" charset="0"/>
              </a:rPr>
              <a:t> feedback culture. </a:t>
            </a:r>
          </a:p>
          <a:p>
            <a:pPr fontAlgn="base">
              <a:lnSpc>
                <a:spcPts val="1920"/>
              </a:lnSpc>
              <a:spcAft>
                <a:spcPts val="1320"/>
              </a:spcAft>
            </a:pPr>
            <a:endParaRPr lang="nl-NL" sz="1800" i="1" dirty="0">
              <a:solidFill>
                <a:srgbClr val="404040"/>
              </a:solidFill>
              <a:effectLst/>
              <a:latin typeface="inherit"/>
              <a:ea typeface="MS Mincho" panose="02020609040205080304" pitchFamily="49" charset="-128"/>
              <a:cs typeface="Times New Roman" panose="02020603050405020304" pitchFamily="18" charset="0"/>
            </a:endParaRPr>
          </a:p>
          <a:p>
            <a:pPr fontAlgn="base">
              <a:lnSpc>
                <a:spcPts val="1920"/>
              </a:lnSpc>
              <a:spcAft>
                <a:spcPts val="1320"/>
              </a:spcAft>
            </a:pPr>
            <a:r>
              <a:rPr lang="en-US" sz="1800" i="1" dirty="0" err="1">
                <a:solidFill>
                  <a:srgbClr val="404040"/>
                </a:solidFill>
                <a:effectLst/>
                <a:latin typeface="inherit"/>
                <a:ea typeface="MS Mincho" panose="02020609040205080304" pitchFamily="49" charset="-128"/>
                <a:cs typeface="Times New Roman" panose="02020603050405020304" pitchFamily="18" charset="0"/>
              </a:rPr>
              <a:t>Stap</a:t>
            </a:r>
            <a:r>
              <a:rPr lang="en-US" sz="1800" i="1" dirty="0">
                <a:solidFill>
                  <a:srgbClr val="404040"/>
                </a:solidFill>
                <a:effectLst/>
                <a:latin typeface="inherit"/>
                <a:ea typeface="MS Mincho" panose="02020609040205080304" pitchFamily="49" charset="-128"/>
                <a:cs typeface="Times New Roman" panose="02020603050405020304" pitchFamily="18" charset="0"/>
              </a:rPr>
              <a:t> 4: Plenary</a:t>
            </a:r>
            <a:endParaRPr lang="en-NL" sz="1800" dirty="0">
              <a:effectLst/>
              <a:latin typeface="Times"/>
              <a:ea typeface="MS Mincho" panose="02020609040205080304" pitchFamily="49" charset="-128"/>
              <a:cs typeface="Times New Roman" panose="02020603050405020304" pitchFamily="18" charset="0"/>
            </a:endParaRPr>
          </a:p>
          <a:p>
            <a:pPr marL="342900" lvl="0" indent="-342900" fontAlgn="base">
              <a:lnSpc>
                <a:spcPts val="1920"/>
              </a:lnSpc>
              <a:spcBef>
                <a:spcPts val="375"/>
              </a:spcBef>
              <a:spcAft>
                <a:spcPts val="750"/>
              </a:spcAft>
              <a:buSzPts val="1000"/>
              <a:buFont typeface="Symbol" pitchFamily="2" charset="2"/>
              <a:buChar char=""/>
              <a:tabLst>
                <a:tab pos="457200" algn="l"/>
              </a:tabLst>
            </a:pPr>
            <a:r>
              <a:rPr lang="nl-NL" sz="1800" dirty="0">
                <a:solidFill>
                  <a:srgbClr val="404040"/>
                </a:solidFill>
                <a:effectLst/>
                <a:latin typeface="inherit"/>
                <a:ea typeface="Times New Roman" panose="02020603050405020304" pitchFamily="18" charset="0"/>
                <a:cs typeface="Times New Roman" panose="02020603050405020304" pitchFamily="18" charset="0"/>
              </a:rPr>
              <a:t>The images are </a:t>
            </a:r>
            <a:r>
              <a:rPr lang="nl-NL" sz="1800" dirty="0" err="1">
                <a:solidFill>
                  <a:srgbClr val="404040"/>
                </a:solidFill>
                <a:effectLst/>
                <a:latin typeface="inherit"/>
                <a:ea typeface="Times New Roman" panose="02020603050405020304" pitchFamily="18" charset="0"/>
                <a:cs typeface="Times New Roman" panose="02020603050405020304" pitchFamily="18" charset="0"/>
              </a:rPr>
              <a:t>presented</a:t>
            </a:r>
            <a:r>
              <a:rPr lang="nl-NL" sz="1800" dirty="0">
                <a:solidFill>
                  <a:srgbClr val="404040"/>
                </a:solidFill>
                <a:effectLst/>
                <a:latin typeface="inherit"/>
                <a:ea typeface="Times New Roman" panose="02020603050405020304" pitchFamily="18" charset="0"/>
                <a:cs typeface="Times New Roman" panose="02020603050405020304" pitchFamily="18" charset="0"/>
              </a:rPr>
              <a:t>.</a:t>
            </a:r>
          </a:p>
          <a:p>
            <a:pPr marL="342900" lvl="0" indent="-342900" fontAlgn="base">
              <a:lnSpc>
                <a:spcPts val="1920"/>
              </a:lnSpc>
              <a:spcBef>
                <a:spcPts val="375"/>
              </a:spcBef>
              <a:spcAft>
                <a:spcPts val="750"/>
              </a:spcAft>
              <a:buSzPts val="1000"/>
              <a:buFont typeface="Symbol" pitchFamily="2" charset="2"/>
              <a:buChar char=""/>
              <a:tabLst>
                <a:tab pos="457200" algn="l"/>
              </a:tabLst>
            </a:pPr>
            <a:r>
              <a:rPr lang="nl-NL" dirty="0">
                <a:solidFill>
                  <a:srgbClr val="404040"/>
                </a:solidFill>
                <a:latin typeface="inherit"/>
                <a:ea typeface="MS Mincho" panose="02020609040205080304" pitchFamily="49" charset="-128"/>
                <a:cs typeface="Times New Roman" panose="02020603050405020304" pitchFamily="18" charset="0"/>
              </a:rPr>
              <a:t>Is </a:t>
            </a:r>
            <a:r>
              <a:rPr lang="nl-NL" dirty="0" err="1">
                <a:solidFill>
                  <a:srgbClr val="404040"/>
                </a:solidFill>
                <a:latin typeface="inherit"/>
                <a:ea typeface="MS Mincho" panose="02020609040205080304" pitchFamily="49" charset="-128"/>
                <a:cs typeface="Times New Roman" panose="02020603050405020304" pitchFamily="18" charset="0"/>
              </a:rPr>
              <a:t>there</a:t>
            </a:r>
            <a:r>
              <a:rPr lang="nl-NL" dirty="0">
                <a:solidFill>
                  <a:srgbClr val="404040"/>
                </a:solidFill>
                <a:latin typeface="inherit"/>
                <a:ea typeface="MS Mincho" panose="02020609040205080304" pitchFamily="49" charset="-128"/>
                <a:cs typeface="Times New Roman" panose="02020603050405020304" pitchFamily="18" charset="0"/>
              </a:rPr>
              <a:t> a common image?</a:t>
            </a:r>
            <a:endParaRPr lang="en-NL"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fontAlgn="base">
              <a:lnSpc>
                <a:spcPts val="1920"/>
              </a:lnSpc>
              <a:spcBef>
                <a:spcPts val="750"/>
              </a:spcBef>
              <a:spcAft>
                <a:spcPts val="750"/>
              </a:spcAft>
              <a:buSzPts val="1000"/>
              <a:buFont typeface="Symbol" pitchFamily="2" charset="2"/>
              <a:buChar char=""/>
              <a:tabLst>
                <a:tab pos="457200" algn="l"/>
              </a:tabLst>
            </a:pPr>
            <a:r>
              <a:rPr lang="nl-NL" sz="1800" dirty="0" err="1">
                <a:solidFill>
                  <a:srgbClr val="404040"/>
                </a:solidFill>
                <a:effectLst/>
                <a:latin typeface="inherit"/>
                <a:ea typeface="Times New Roman" panose="02020603050405020304" pitchFamily="18" charset="0"/>
                <a:cs typeface="Times New Roman" panose="02020603050405020304" pitchFamily="18" charset="0"/>
              </a:rPr>
              <a:t>What</a:t>
            </a:r>
            <a:r>
              <a:rPr lang="nl-NL" sz="1800" dirty="0">
                <a:solidFill>
                  <a:srgbClr val="404040"/>
                </a:solidFill>
                <a:effectLst/>
                <a:latin typeface="inherit"/>
                <a:ea typeface="Times New Roman" panose="02020603050405020304" pitchFamily="18" charset="0"/>
                <a:cs typeface="Times New Roman" panose="02020603050405020304" pitchFamily="18" charset="0"/>
              </a:rPr>
              <a:t> is </a:t>
            </a:r>
            <a:r>
              <a:rPr lang="nl-NL" sz="1800" dirty="0" err="1">
                <a:solidFill>
                  <a:srgbClr val="404040"/>
                </a:solidFill>
                <a:effectLst/>
                <a:latin typeface="inherit"/>
                <a:ea typeface="Times New Roman" panose="02020603050405020304" pitchFamily="18" charset="0"/>
                <a:cs typeface="Times New Roman" panose="02020603050405020304" pitchFamily="18" charset="0"/>
              </a:rPr>
              <a:t>the</a:t>
            </a:r>
            <a:r>
              <a:rPr lang="nl-NL" sz="1800" dirty="0">
                <a:solidFill>
                  <a:srgbClr val="404040"/>
                </a:solidFill>
                <a:effectLst/>
                <a:latin typeface="inherit"/>
                <a:ea typeface="Times New Roman" panose="02020603050405020304" pitchFamily="18" charset="0"/>
                <a:cs typeface="Times New Roman" panose="02020603050405020304" pitchFamily="18" charset="0"/>
              </a:rPr>
              <a:t> </a:t>
            </a:r>
            <a:r>
              <a:rPr lang="nl-NL" sz="1800" dirty="0" err="1">
                <a:solidFill>
                  <a:srgbClr val="404040"/>
                </a:solidFill>
                <a:effectLst/>
                <a:latin typeface="inherit"/>
                <a:ea typeface="Times New Roman" panose="02020603050405020304" pitchFamily="18" charset="0"/>
                <a:cs typeface="Times New Roman" panose="02020603050405020304" pitchFamily="18" charset="0"/>
              </a:rPr>
              <a:t>specific</a:t>
            </a:r>
            <a:r>
              <a:rPr lang="nl-NL" sz="1800" dirty="0">
                <a:solidFill>
                  <a:srgbClr val="404040"/>
                </a:solidFill>
                <a:effectLst/>
                <a:latin typeface="inherit"/>
                <a:ea typeface="Times New Roman" panose="02020603050405020304" pitchFamily="18" charset="0"/>
                <a:cs typeface="Times New Roman" panose="02020603050405020304" pitchFamily="18" charset="0"/>
              </a:rPr>
              <a:t> feedback </a:t>
            </a:r>
            <a:r>
              <a:rPr lang="nl-NL" sz="1800" dirty="0" err="1">
                <a:solidFill>
                  <a:srgbClr val="404040"/>
                </a:solidFill>
                <a:effectLst/>
                <a:latin typeface="inherit"/>
                <a:ea typeface="Times New Roman" panose="02020603050405020304" pitchFamily="18" charset="0"/>
                <a:cs typeface="Times New Roman" panose="02020603050405020304" pitchFamily="18" charset="0"/>
              </a:rPr>
              <a:t>behaviour</a:t>
            </a:r>
            <a:r>
              <a:rPr lang="nl-NL" sz="1800" dirty="0">
                <a:solidFill>
                  <a:srgbClr val="404040"/>
                </a:solidFill>
                <a:effectLst/>
                <a:latin typeface="inherit"/>
                <a:ea typeface="Times New Roman" panose="02020603050405020304" pitchFamily="18" charset="0"/>
                <a:cs typeface="Times New Roman" panose="02020603050405020304" pitchFamily="18" charset="0"/>
              </a:rPr>
              <a:t> </a:t>
            </a:r>
            <a:r>
              <a:rPr lang="nl-NL" sz="1800" dirty="0" err="1">
                <a:solidFill>
                  <a:srgbClr val="404040"/>
                </a:solidFill>
                <a:effectLst/>
                <a:latin typeface="inherit"/>
                <a:ea typeface="Times New Roman" panose="02020603050405020304" pitchFamily="18" charset="0"/>
                <a:cs typeface="Times New Roman" panose="02020603050405020304" pitchFamily="18" charset="0"/>
              </a:rPr>
              <a:t>that</a:t>
            </a:r>
            <a:r>
              <a:rPr lang="nl-NL" sz="1800" dirty="0">
                <a:solidFill>
                  <a:srgbClr val="404040"/>
                </a:solidFill>
                <a:effectLst/>
                <a:latin typeface="inherit"/>
                <a:ea typeface="Times New Roman" panose="02020603050405020304" pitchFamily="18" charset="0"/>
                <a:cs typeface="Times New Roman" panose="02020603050405020304" pitchFamily="18" charset="0"/>
              </a:rPr>
              <a:t> is </a:t>
            </a:r>
            <a:r>
              <a:rPr lang="nl-NL" sz="1800" dirty="0" err="1">
                <a:solidFill>
                  <a:srgbClr val="404040"/>
                </a:solidFill>
                <a:effectLst/>
                <a:latin typeface="inherit"/>
                <a:ea typeface="Times New Roman" panose="02020603050405020304" pitchFamily="18" charset="0"/>
                <a:cs typeface="Times New Roman" panose="02020603050405020304" pitchFamily="18" charset="0"/>
              </a:rPr>
              <a:t>desired</a:t>
            </a:r>
            <a:r>
              <a:rPr lang="nl-NL" sz="1800" dirty="0">
                <a:solidFill>
                  <a:srgbClr val="404040"/>
                </a:solidFill>
                <a:effectLst/>
                <a:latin typeface="inherit"/>
                <a:ea typeface="Times New Roman" panose="02020603050405020304" pitchFamily="18" charset="0"/>
                <a:cs typeface="Times New Roman" panose="02020603050405020304" pitchFamily="18" charset="0"/>
              </a:rPr>
              <a:t>?</a:t>
            </a:r>
          </a:p>
          <a:p>
            <a:pPr marL="342900" lvl="0" indent="-342900" fontAlgn="base">
              <a:lnSpc>
                <a:spcPts val="1920"/>
              </a:lnSpc>
              <a:spcBef>
                <a:spcPts val="750"/>
              </a:spcBef>
              <a:spcAft>
                <a:spcPts val="750"/>
              </a:spcAft>
              <a:buSzPts val="1000"/>
              <a:buFont typeface="Symbol" pitchFamily="2" charset="2"/>
              <a:buChar char=""/>
              <a:tabLst>
                <a:tab pos="457200" algn="l"/>
              </a:tabLst>
            </a:pPr>
            <a:r>
              <a:rPr lang="nl-NL" sz="1800" dirty="0">
                <a:solidFill>
                  <a:srgbClr val="404040"/>
                </a:solidFill>
                <a:effectLst/>
                <a:latin typeface="inherit"/>
                <a:ea typeface="Times New Roman" panose="02020603050405020304" pitchFamily="18" charset="0"/>
                <a:cs typeface="Times New Roman" panose="02020603050405020304" pitchFamily="18" charset="0"/>
              </a:rPr>
              <a:t>How </a:t>
            </a:r>
            <a:r>
              <a:rPr lang="nl-NL" sz="1800" dirty="0" err="1">
                <a:solidFill>
                  <a:srgbClr val="404040"/>
                </a:solidFill>
                <a:effectLst/>
                <a:latin typeface="inherit"/>
                <a:ea typeface="Times New Roman" panose="02020603050405020304" pitchFamily="18" charset="0"/>
                <a:cs typeface="Times New Roman" panose="02020603050405020304" pitchFamily="18" charset="0"/>
              </a:rPr>
              <a:t>can</a:t>
            </a:r>
            <a:r>
              <a:rPr lang="nl-NL" sz="1800" dirty="0">
                <a:solidFill>
                  <a:srgbClr val="404040"/>
                </a:solidFill>
                <a:effectLst/>
                <a:latin typeface="inherit"/>
                <a:ea typeface="Times New Roman" panose="02020603050405020304" pitchFamily="18" charset="0"/>
                <a:cs typeface="Times New Roman" panose="02020603050405020304" pitchFamily="18" charset="0"/>
              </a:rPr>
              <a:t> we </a:t>
            </a:r>
            <a:r>
              <a:rPr lang="nl-NL" sz="1800" dirty="0" err="1">
                <a:solidFill>
                  <a:srgbClr val="404040"/>
                </a:solidFill>
                <a:effectLst/>
                <a:latin typeface="inherit"/>
                <a:ea typeface="Times New Roman" panose="02020603050405020304" pitchFamily="18" charset="0"/>
                <a:cs typeface="Times New Roman" panose="02020603050405020304" pitchFamily="18" charset="0"/>
              </a:rPr>
              <a:t>achieve</a:t>
            </a:r>
            <a:r>
              <a:rPr lang="nl-NL" sz="1800" dirty="0">
                <a:solidFill>
                  <a:srgbClr val="404040"/>
                </a:solidFill>
                <a:effectLst/>
                <a:latin typeface="inherit"/>
                <a:ea typeface="Times New Roman" panose="02020603050405020304" pitchFamily="18" charset="0"/>
                <a:cs typeface="Times New Roman" panose="02020603050405020304" pitchFamily="18" charset="0"/>
              </a:rPr>
              <a:t> </a:t>
            </a:r>
            <a:r>
              <a:rPr lang="nl-NL" sz="1800" dirty="0" err="1">
                <a:solidFill>
                  <a:srgbClr val="404040"/>
                </a:solidFill>
                <a:effectLst/>
                <a:latin typeface="inherit"/>
                <a:ea typeface="Times New Roman" panose="02020603050405020304" pitchFamily="18" charset="0"/>
                <a:cs typeface="Times New Roman" panose="02020603050405020304" pitchFamily="18" charset="0"/>
              </a:rPr>
              <a:t>this</a:t>
            </a:r>
            <a:r>
              <a:rPr lang="nl-NL" sz="1800" dirty="0">
                <a:solidFill>
                  <a:srgbClr val="404040"/>
                </a:solidFill>
                <a:effectLst/>
                <a:latin typeface="inherit"/>
                <a:ea typeface="Times New Roman" panose="02020603050405020304" pitchFamily="18" charset="0"/>
                <a:cs typeface="Times New Roman" panose="02020603050405020304" pitchFamily="18" charset="0"/>
              </a:rPr>
              <a:t>?</a:t>
            </a:r>
          </a:p>
          <a:p>
            <a:pPr marL="342900" lvl="0" indent="-342900" fontAlgn="base">
              <a:lnSpc>
                <a:spcPts val="1920"/>
              </a:lnSpc>
              <a:spcBef>
                <a:spcPts val="750"/>
              </a:spcBef>
              <a:spcAft>
                <a:spcPts val="750"/>
              </a:spcAft>
              <a:buSzPts val="1000"/>
              <a:buFont typeface="Symbol" pitchFamily="2" charset="2"/>
              <a:buChar char=""/>
              <a:tabLst>
                <a:tab pos="457200" algn="l"/>
              </a:tabLst>
            </a:pPr>
            <a:r>
              <a:rPr lang="nl-NL" dirty="0" err="1">
                <a:solidFill>
                  <a:srgbClr val="404040"/>
                </a:solidFill>
                <a:latin typeface="inherit"/>
                <a:ea typeface="Times New Roman" panose="02020603050405020304" pitchFamily="18" charset="0"/>
                <a:cs typeface="Times New Roman" panose="02020603050405020304" pitchFamily="18" charset="0"/>
              </a:rPr>
              <a:t>What</a:t>
            </a:r>
            <a:r>
              <a:rPr lang="nl-NL" dirty="0">
                <a:solidFill>
                  <a:srgbClr val="404040"/>
                </a:solidFill>
                <a:latin typeface="inherit"/>
                <a:ea typeface="Times New Roman" panose="02020603050405020304" pitchFamily="18" charset="0"/>
                <a:cs typeface="Times New Roman" panose="02020603050405020304" pitchFamily="18" charset="0"/>
              </a:rPr>
              <a:t> </a:t>
            </a:r>
            <a:r>
              <a:rPr lang="nl-NL" dirty="0" err="1">
                <a:solidFill>
                  <a:srgbClr val="404040"/>
                </a:solidFill>
                <a:latin typeface="inherit"/>
                <a:ea typeface="Times New Roman" panose="02020603050405020304" pitchFamily="18" charset="0"/>
                <a:cs typeface="Times New Roman" panose="02020603050405020304" pitchFamily="18" charset="0"/>
              </a:rPr>
              <a:t>can</a:t>
            </a:r>
            <a:r>
              <a:rPr lang="nl-NL" dirty="0">
                <a:solidFill>
                  <a:srgbClr val="404040"/>
                </a:solidFill>
                <a:latin typeface="inherit"/>
                <a:ea typeface="Times New Roman" panose="02020603050405020304" pitchFamily="18" charset="0"/>
                <a:cs typeface="Times New Roman" panose="02020603050405020304" pitchFamily="18" charset="0"/>
              </a:rPr>
              <a:t> I </a:t>
            </a:r>
            <a:r>
              <a:rPr lang="nl-NL" dirty="0" err="1">
                <a:solidFill>
                  <a:srgbClr val="404040"/>
                </a:solidFill>
                <a:latin typeface="inherit"/>
                <a:ea typeface="Times New Roman" panose="02020603050405020304" pitchFamily="18" charset="0"/>
                <a:cs typeface="Times New Roman" panose="02020603050405020304" pitchFamily="18" charset="0"/>
              </a:rPr>
              <a:t>contribute</a:t>
            </a:r>
            <a:r>
              <a:rPr lang="nl-NL" dirty="0">
                <a:solidFill>
                  <a:srgbClr val="404040"/>
                </a:solidFill>
                <a:latin typeface="inherit"/>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89062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rgbClr val="00A7A2"/>
                </a:solidFill>
              </a:rPr>
              <a:t> Be the example</a:t>
            </a:r>
          </a:p>
        </p:txBody>
      </p:sp>
      <p:sp>
        <p:nvSpPr>
          <p:cNvPr id="3" name="Titel 1"/>
          <p:cNvSpPr txBox="1">
            <a:spLocks/>
          </p:cNvSpPr>
          <p:nvPr/>
        </p:nvSpPr>
        <p:spPr>
          <a:xfrm>
            <a:off x="508000" y="1219200"/>
            <a:ext cx="6812280" cy="889000"/>
          </a:xfrm>
          <a:prstGeom prst="rect">
            <a:avLst/>
          </a:prstGeom>
        </p:spPr>
        <p:txBody>
          <a:bodyPr lIns="73720" tIns="36860" rIns="73720" bIns="3686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rgbClr val="0FCBC2"/>
                </a:solidFill>
              </a:rPr>
              <a:t>Leaders should ask!!!</a:t>
            </a:r>
          </a:p>
        </p:txBody>
      </p:sp>
      <p:pic>
        <p:nvPicPr>
          <p:cNvPr id="3074" name="Picture 2" descr="How Often Should You Give 360 Degree Feedback? | Thomas.co">
            <a:extLst>
              <a:ext uri="{FF2B5EF4-FFF2-40B4-BE49-F238E27FC236}">
                <a16:creationId xmlns:a16="http://schemas.microsoft.com/office/drawing/2014/main" id="{738AFBD7-30FB-FEEF-B064-028D46E5A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540" y="2286000"/>
            <a:ext cx="4775200" cy="257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964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73018-5DB6-8FB3-A19D-969EF0710C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E617C6-8FFF-35DC-C1E5-DE9BE3764C1D}"/>
              </a:ext>
            </a:extLst>
          </p:cNvPr>
          <p:cNvSpPr>
            <a:spLocks noGrp="1"/>
          </p:cNvSpPr>
          <p:nvPr>
            <p:ph type="title"/>
          </p:nvPr>
        </p:nvSpPr>
        <p:spPr/>
        <p:txBody>
          <a:bodyPr/>
          <a:lstStyle/>
          <a:p>
            <a:r>
              <a:rPr lang="en-GB" b="1" dirty="0">
                <a:solidFill>
                  <a:srgbClr val="0FCBC2"/>
                </a:solidFill>
              </a:rPr>
              <a:t>Follow up with employees.</a:t>
            </a:r>
            <a:br>
              <a:rPr lang="en-GB" b="1" dirty="0">
                <a:solidFill>
                  <a:srgbClr val="0FCBC2"/>
                </a:solidFill>
              </a:rPr>
            </a:br>
            <a:endParaRPr lang="en-GB" b="1" dirty="0">
              <a:solidFill>
                <a:srgbClr val="0FCBC2"/>
              </a:solidFill>
            </a:endParaRPr>
          </a:p>
        </p:txBody>
      </p:sp>
      <p:sp>
        <p:nvSpPr>
          <p:cNvPr id="3" name="Rechthoek 2">
            <a:extLst>
              <a:ext uri="{FF2B5EF4-FFF2-40B4-BE49-F238E27FC236}">
                <a16:creationId xmlns:a16="http://schemas.microsoft.com/office/drawing/2014/main" id="{A28E16D5-A45A-F7B0-A050-CF4504A3CC7B}"/>
              </a:ext>
            </a:extLst>
          </p:cNvPr>
          <p:cNvSpPr/>
          <p:nvPr/>
        </p:nvSpPr>
        <p:spPr>
          <a:xfrm>
            <a:off x="1041400" y="1828800"/>
            <a:ext cx="5257800" cy="1200329"/>
          </a:xfrm>
          <a:prstGeom prst="rect">
            <a:avLst/>
          </a:prstGeom>
        </p:spPr>
        <p:txBody>
          <a:bodyPr wrap="square">
            <a:spAutoFit/>
          </a:bodyPr>
          <a:lstStyle/>
          <a:p>
            <a:r>
              <a:rPr lang="en-GB" b="1" dirty="0"/>
              <a:t> </a:t>
            </a:r>
          </a:p>
          <a:p>
            <a:r>
              <a:rPr lang="en-GB" dirty="0"/>
              <a:t>In the end, how employers elicit employee feedback is irrelevant if they </a:t>
            </a:r>
            <a:r>
              <a:rPr lang="en-GB" b="1" dirty="0">
                <a:solidFill>
                  <a:srgbClr val="00A7A2"/>
                </a:solidFill>
              </a:rPr>
              <a:t>don’t follow up with employees</a:t>
            </a:r>
            <a:r>
              <a:rPr lang="en-GB" dirty="0"/>
              <a:t>. </a:t>
            </a:r>
          </a:p>
          <a:p>
            <a:endParaRPr lang="en-GB" dirty="0"/>
          </a:p>
        </p:txBody>
      </p:sp>
    </p:spTree>
    <p:extLst>
      <p:ext uri="{BB962C8B-B14F-4D97-AF65-F5344CB8AC3E}">
        <p14:creationId xmlns:p14="http://schemas.microsoft.com/office/powerpoint/2010/main" val="21640816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39876-7B81-4AEF-AAE1-FAD7C35FFF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E07462-85A3-EC44-DF2B-F6217EC7FB0A}"/>
              </a:ext>
            </a:extLst>
          </p:cNvPr>
          <p:cNvSpPr>
            <a:spLocks noGrp="1"/>
          </p:cNvSpPr>
          <p:nvPr>
            <p:ph type="title"/>
          </p:nvPr>
        </p:nvSpPr>
        <p:spPr/>
        <p:txBody>
          <a:bodyPr/>
          <a:lstStyle/>
          <a:p>
            <a:r>
              <a:rPr lang="en-GB" dirty="0">
                <a:solidFill>
                  <a:srgbClr val="00A7A2"/>
                </a:solidFill>
              </a:rPr>
              <a:t>Change the system</a:t>
            </a:r>
          </a:p>
        </p:txBody>
      </p:sp>
      <p:sp>
        <p:nvSpPr>
          <p:cNvPr id="3" name="Tekstvak 2">
            <a:extLst>
              <a:ext uri="{FF2B5EF4-FFF2-40B4-BE49-F238E27FC236}">
                <a16:creationId xmlns:a16="http://schemas.microsoft.com/office/drawing/2014/main" id="{641A20BB-0518-8C5F-EC78-5D65BA038E44}"/>
              </a:ext>
            </a:extLst>
          </p:cNvPr>
          <p:cNvSpPr txBox="1"/>
          <p:nvPr/>
        </p:nvSpPr>
        <p:spPr>
          <a:xfrm>
            <a:off x="736600" y="1676400"/>
            <a:ext cx="6502934" cy="4431983"/>
          </a:xfrm>
          <a:prstGeom prst="rect">
            <a:avLst/>
          </a:prstGeom>
          <a:noFill/>
        </p:spPr>
        <p:txBody>
          <a:bodyPr wrap="none" rtlCol="0">
            <a:spAutoFit/>
          </a:bodyPr>
          <a:lstStyle/>
          <a:p>
            <a:r>
              <a:rPr lang="en-GB" sz="2400" dirty="0"/>
              <a:t>What are barriers in the system???</a:t>
            </a:r>
          </a:p>
          <a:p>
            <a:pPr marL="285750" indent="-285750">
              <a:buFont typeface="Arial"/>
              <a:buChar char="•"/>
            </a:pPr>
            <a:r>
              <a:rPr lang="en-GB" sz="2400" dirty="0"/>
              <a:t>No management support for effective feedback/</a:t>
            </a:r>
          </a:p>
          <a:p>
            <a:r>
              <a:rPr lang="en-GB" sz="2400" dirty="0"/>
              <a:t>    bad management examples</a:t>
            </a:r>
          </a:p>
          <a:p>
            <a:pPr marL="285750" indent="-285750">
              <a:buFont typeface="Arial"/>
              <a:buChar char="•"/>
            </a:pPr>
            <a:r>
              <a:rPr lang="en-GB" sz="2400" dirty="0"/>
              <a:t>No staff evaluation procedure</a:t>
            </a:r>
          </a:p>
          <a:p>
            <a:pPr marL="285750" indent="-285750">
              <a:buFont typeface="Arial"/>
              <a:buChar char="•"/>
            </a:pPr>
            <a:r>
              <a:rPr lang="en-GB" sz="2400" dirty="0"/>
              <a:t>Staff evaluation procedure not implemented</a:t>
            </a:r>
          </a:p>
          <a:p>
            <a:pPr marL="285750" indent="-285750">
              <a:buFont typeface="Arial"/>
              <a:buChar char="•"/>
            </a:pPr>
            <a:r>
              <a:rPr lang="en-GB" sz="2400" dirty="0"/>
              <a:t>Staff evaluation procedure not well executed </a:t>
            </a:r>
          </a:p>
          <a:p>
            <a:r>
              <a:rPr lang="en-GB" sz="2400" dirty="0"/>
              <a:t>  (e.g. not enough training in giving/receiving </a:t>
            </a:r>
          </a:p>
          <a:p>
            <a:r>
              <a:rPr lang="en-GB" sz="2400" dirty="0"/>
              <a:t>  feedback)</a:t>
            </a:r>
          </a:p>
          <a:p>
            <a:pPr marL="342900" indent="-342900">
              <a:buFont typeface="Arial"/>
              <a:buChar char="•"/>
            </a:pPr>
            <a:r>
              <a:rPr lang="en-GB" sz="2400" dirty="0"/>
              <a:t>    </a:t>
            </a:r>
          </a:p>
          <a:p>
            <a:endParaRPr lang="en-GB" sz="2400" dirty="0"/>
          </a:p>
          <a:p>
            <a:endParaRPr lang="en-GB" sz="2400" dirty="0"/>
          </a:p>
          <a:p>
            <a:endParaRPr lang="en-GB" dirty="0"/>
          </a:p>
        </p:txBody>
      </p:sp>
    </p:spTree>
    <p:extLst>
      <p:ext uri="{BB962C8B-B14F-4D97-AF65-F5344CB8AC3E}">
        <p14:creationId xmlns:p14="http://schemas.microsoft.com/office/powerpoint/2010/main" val="99578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6012D-4B31-B9FB-08EB-514F4A2D2E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CAB69C-E0D2-E725-3022-A2DFC6F1277A}"/>
              </a:ext>
            </a:extLst>
          </p:cNvPr>
          <p:cNvSpPr>
            <a:spLocks noGrp="1"/>
          </p:cNvSpPr>
          <p:nvPr>
            <p:ph type="title"/>
          </p:nvPr>
        </p:nvSpPr>
        <p:spPr/>
        <p:txBody>
          <a:bodyPr/>
          <a:lstStyle/>
          <a:p>
            <a:r>
              <a:rPr lang="en-GB" b="1" dirty="0">
                <a:solidFill>
                  <a:srgbClr val="00A7A2"/>
                </a:solidFill>
              </a:rPr>
              <a:t>OTHER FEEDBACK CULTURE SUGGESTIONS ????</a:t>
            </a:r>
          </a:p>
        </p:txBody>
      </p:sp>
    </p:spTree>
    <p:extLst>
      <p:ext uri="{BB962C8B-B14F-4D97-AF65-F5344CB8AC3E}">
        <p14:creationId xmlns:p14="http://schemas.microsoft.com/office/powerpoint/2010/main" val="3699545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52a5d374-0c23-45aa-a8b4-01cf91903d53" descr="B09566D9-3D75-4C39-9A79-FD324C3012CB@home"/>
          <p:cNvPicPr>
            <a:picLocks noChangeAspect="1" noChangeArrowheads="1"/>
          </p:cNvPicPr>
          <p:nvPr/>
        </p:nvPicPr>
        <p:blipFill>
          <a:blip r:embed="rId2"/>
          <a:srcRect/>
          <a:stretch>
            <a:fillRect/>
          </a:stretch>
        </p:blipFill>
        <p:spPr bwMode="auto">
          <a:xfrm>
            <a:off x="-230188" y="0"/>
            <a:ext cx="8135938" cy="6172200"/>
          </a:xfrm>
          <a:prstGeom prst="rect">
            <a:avLst/>
          </a:prstGeom>
          <a:noFill/>
          <a:ln w="9525">
            <a:noFill/>
            <a:miter lim="800000"/>
            <a:headEnd/>
            <a:tailEnd/>
          </a:ln>
        </p:spPr>
      </p:pic>
      <p:sp>
        <p:nvSpPr>
          <p:cNvPr id="8" name="Tekstvak 7"/>
          <p:cNvSpPr txBox="1"/>
          <p:nvPr/>
        </p:nvSpPr>
        <p:spPr>
          <a:xfrm>
            <a:off x="2413000" y="1447800"/>
            <a:ext cx="2057400" cy="369332"/>
          </a:xfrm>
          <a:prstGeom prst="rect">
            <a:avLst/>
          </a:prstGeom>
          <a:noFill/>
        </p:spPr>
        <p:txBody>
          <a:bodyPr wrap="square" rtlCol="0">
            <a:spAutoFit/>
          </a:bodyPr>
          <a:lstStyle/>
          <a:p>
            <a:r>
              <a:rPr lang="nl-NL" dirty="0" err="1">
                <a:solidFill>
                  <a:srgbClr val="00A7A2"/>
                </a:solidFill>
              </a:rPr>
              <a:t>everard</a:t>
            </a:r>
            <a:r>
              <a:rPr lang="nl-NL" dirty="0">
                <a:solidFill>
                  <a:srgbClr val="00A7A2"/>
                </a:solidFill>
              </a:rPr>
              <a:t>@</a:t>
            </a:r>
            <a:r>
              <a:rPr lang="nl-NL" dirty="0" err="1">
                <a:solidFill>
                  <a:srgbClr val="00A7A2"/>
                </a:solidFill>
              </a:rPr>
              <a:t>onsnet.nu</a:t>
            </a:r>
            <a:endParaRPr lang="nl-NL" dirty="0">
              <a:solidFill>
                <a:srgbClr val="00A7A2"/>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5FC5-5A96-136A-99AF-311F2FC8EE3B}"/>
              </a:ext>
            </a:extLst>
          </p:cNvPr>
          <p:cNvSpPr>
            <a:spLocks noGrp="1"/>
          </p:cNvSpPr>
          <p:nvPr>
            <p:ph type="title"/>
          </p:nvPr>
        </p:nvSpPr>
        <p:spPr/>
        <p:txBody>
          <a:bodyPr/>
          <a:lstStyle/>
          <a:p>
            <a:r>
              <a:rPr lang="en-NL" dirty="0"/>
              <a:t>Annex  1 examples</a:t>
            </a:r>
          </a:p>
        </p:txBody>
      </p:sp>
      <p:sp>
        <p:nvSpPr>
          <p:cNvPr id="3" name="Content Placeholder 2">
            <a:extLst>
              <a:ext uri="{FF2B5EF4-FFF2-40B4-BE49-F238E27FC236}">
                <a16:creationId xmlns:a16="http://schemas.microsoft.com/office/drawing/2014/main" id="{134B4BAA-FB56-958E-ADD9-64A42598EDF1}"/>
              </a:ext>
            </a:extLst>
          </p:cNvPr>
          <p:cNvSpPr>
            <a:spLocks noGrp="1"/>
          </p:cNvSpPr>
          <p:nvPr>
            <p:ph idx="1"/>
          </p:nvPr>
        </p:nvSpPr>
        <p:spPr/>
        <p:txBody>
          <a:bodyPr/>
          <a:lstStyle/>
          <a:p>
            <a: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Als er bij Jan iets misgaat, begint hij onmiddellijk te vloeken. Hij heeft nogal een luide stem en anderen klagen dan ook wel eens over zijn taalgebruik. Je hoort net dat Jan iets uit zijn handen laat vallen, en ja hoor, hij begint weer te vloeken.</a:t>
            </a:r>
            <a:b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br>
            <a: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b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b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Bij</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groepswerken</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functioneert</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Tom prima, maar er is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één</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probleem</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hij</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komt</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nooit op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tijd</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Dat geeft telkens problemen op woensdagmiddag wanneer het project van Nederlands moet uitgewerkt worden. Hij heeft met jou afgesproken dat hij voortaan zal proberen op tijd zal komen. Hij komt nu net weer binnengewandeld, ruim drie kwartier te laat.</a:t>
            </a:r>
            <a:b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br>
            <a: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b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b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Nicolien</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maakt</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overal</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snel</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een</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rommel</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van. </a:t>
            </a:r>
            <a: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Ze laat alles slingeren en ook aan het eind van de dag ruimt ze haar rommel niet op.. Het is bijna kwart na vier en ze maakt nog geen aanstalten om de rommel op te ruimen.</a:t>
            </a:r>
            <a:b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br>
            <a: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b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b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Suzan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heeft</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de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gewoonte</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om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scherp</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en</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onvriendelijk</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te</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praten</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tegen</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haar</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collega’s</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Als ze haar iets vragen noemt ze hen ‘stom’. Je hebt net gehoord hoe ze uitviel tegen een </a:t>
            </a:r>
            <a:r>
              <a:rPr lang="nl-NL"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stagiare</a:t>
            </a:r>
            <a: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a:t>
            </a:r>
            <a:b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br>
            <a: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b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b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Erik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komt</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met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een</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dranklucht</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na</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de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middagpauze</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terug</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de school </a:t>
            </a:r>
            <a:r>
              <a:rPr lang="en-US" sz="1200" i="1" dirty="0" err="1">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binnen</a:t>
            </a:r>
            <a:r>
              <a:rPr lang="en-US"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 </a:t>
            </a:r>
            <a:r>
              <a:rPr lang="nl-NL" sz="1200" i="1" dirty="0">
                <a:solidFill>
                  <a:srgbClr val="666666"/>
                </a:solidFill>
                <a:effectLst/>
                <a:latin typeface="Arial" panose="020B0604020202020204" pitchFamily="34" charset="0"/>
                <a:ea typeface="MS Mincho" panose="02020609040205080304" pitchFamily="49" charset="-128"/>
                <a:cs typeface="Times New Roman" panose="02020603050405020304" pitchFamily="18" charset="0"/>
              </a:rPr>
              <a:t>Hij loopt waggelend en geeft luid en brutaal commentaar aan anderen. Sommige collega’s deinzen achteruit.</a:t>
            </a:r>
            <a:endParaRPr lang="en-NL"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NL" dirty="0"/>
          </a:p>
        </p:txBody>
      </p:sp>
    </p:spTree>
    <p:extLst>
      <p:ext uri="{BB962C8B-B14F-4D97-AF65-F5344CB8AC3E}">
        <p14:creationId xmlns:p14="http://schemas.microsoft.com/office/powerpoint/2010/main" val="181123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53BB-4AEB-30D4-893E-7DB594104BD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60F131-2170-CEFE-E784-E8D8377D4845}"/>
              </a:ext>
            </a:extLst>
          </p:cNvPr>
          <p:cNvSpPr>
            <a:spLocks noGrp="1"/>
          </p:cNvSpPr>
          <p:nvPr>
            <p:ph type="title"/>
          </p:nvPr>
        </p:nvSpPr>
        <p:spPr/>
        <p:txBody>
          <a:bodyPr/>
          <a:lstStyle/>
          <a:p>
            <a:r>
              <a:rPr lang="en-GB" b="1" dirty="0">
                <a:solidFill>
                  <a:srgbClr val="0FCBC2"/>
                </a:solidFill>
              </a:rPr>
              <a:t>Sorts of feedback</a:t>
            </a:r>
          </a:p>
        </p:txBody>
      </p:sp>
      <p:sp>
        <p:nvSpPr>
          <p:cNvPr id="3" name="Rechthoek 2">
            <a:extLst>
              <a:ext uri="{FF2B5EF4-FFF2-40B4-BE49-F238E27FC236}">
                <a16:creationId xmlns:a16="http://schemas.microsoft.com/office/drawing/2014/main" id="{3D8D5A15-A00F-E235-47E7-561383A8A62B}"/>
              </a:ext>
            </a:extLst>
          </p:cNvPr>
          <p:cNvSpPr/>
          <p:nvPr/>
        </p:nvSpPr>
        <p:spPr>
          <a:xfrm>
            <a:off x="584200" y="1219200"/>
            <a:ext cx="5943600" cy="2585323"/>
          </a:xfrm>
          <a:prstGeom prst="rect">
            <a:avLst/>
          </a:prstGeom>
        </p:spPr>
        <p:txBody>
          <a:bodyPr wrap="square">
            <a:spAutoFit/>
          </a:bodyPr>
          <a:lstStyle/>
          <a:p>
            <a:r>
              <a:rPr lang="en-GB" b="1" dirty="0"/>
              <a:t>Verbal</a:t>
            </a:r>
          </a:p>
          <a:p>
            <a:endParaRPr lang="en-GB" b="1" dirty="0"/>
          </a:p>
          <a:p>
            <a:r>
              <a:rPr lang="en-GB" b="1" dirty="0"/>
              <a:t>Photo feedback: A picture says a 1,000 words.</a:t>
            </a:r>
          </a:p>
          <a:p>
            <a:endParaRPr lang="en-GB" b="1" dirty="0"/>
          </a:p>
          <a:p>
            <a:endParaRPr lang="en-GB" b="1" dirty="0"/>
          </a:p>
          <a:p>
            <a:endParaRPr lang="en-GB" b="1" dirty="0"/>
          </a:p>
          <a:p>
            <a:endParaRPr lang="en-GB" b="1" dirty="0"/>
          </a:p>
          <a:p>
            <a:endParaRPr lang="en-GB" b="1" dirty="0"/>
          </a:p>
          <a:p>
            <a:endParaRPr lang="en-GB" b="1" dirty="0"/>
          </a:p>
        </p:txBody>
      </p:sp>
      <p:sp>
        <p:nvSpPr>
          <p:cNvPr id="4" name="Rechthoek 3">
            <a:extLst>
              <a:ext uri="{FF2B5EF4-FFF2-40B4-BE49-F238E27FC236}">
                <a16:creationId xmlns:a16="http://schemas.microsoft.com/office/drawing/2014/main" id="{AB7773EE-0097-6492-AA7C-6674EC5CCBB5}"/>
              </a:ext>
            </a:extLst>
          </p:cNvPr>
          <p:cNvSpPr/>
          <p:nvPr/>
        </p:nvSpPr>
        <p:spPr>
          <a:xfrm>
            <a:off x="584200" y="2289504"/>
            <a:ext cx="3544560" cy="369332"/>
          </a:xfrm>
          <a:prstGeom prst="rect">
            <a:avLst/>
          </a:prstGeom>
        </p:spPr>
        <p:txBody>
          <a:bodyPr wrap="none">
            <a:spAutoFit/>
          </a:bodyPr>
          <a:lstStyle/>
          <a:p>
            <a:r>
              <a:rPr lang="en-GB" b="1" dirty="0"/>
              <a:t>Video feedback: Seeing is believing</a:t>
            </a:r>
            <a:endParaRPr lang="en-GB" dirty="0"/>
          </a:p>
        </p:txBody>
      </p:sp>
      <p:sp>
        <p:nvSpPr>
          <p:cNvPr id="5" name="Rechthoek 4">
            <a:extLst>
              <a:ext uri="{FF2B5EF4-FFF2-40B4-BE49-F238E27FC236}">
                <a16:creationId xmlns:a16="http://schemas.microsoft.com/office/drawing/2014/main" id="{237C42A7-1E27-7D74-05BB-B3CC7168CA86}"/>
              </a:ext>
            </a:extLst>
          </p:cNvPr>
          <p:cNvSpPr/>
          <p:nvPr/>
        </p:nvSpPr>
        <p:spPr>
          <a:xfrm>
            <a:off x="584200" y="2819400"/>
            <a:ext cx="5257800" cy="923330"/>
          </a:xfrm>
          <a:prstGeom prst="rect">
            <a:avLst/>
          </a:prstGeom>
        </p:spPr>
        <p:txBody>
          <a:bodyPr wrap="square">
            <a:spAutoFit/>
          </a:bodyPr>
          <a:lstStyle/>
          <a:p>
            <a:r>
              <a:rPr lang="en-GB" b="1" dirty="0"/>
              <a:t>Written feedback: Remember the power of the pen</a:t>
            </a:r>
          </a:p>
          <a:p>
            <a:endParaRPr lang="en-GB" b="1" dirty="0"/>
          </a:p>
          <a:p>
            <a:r>
              <a:rPr lang="en-GB" b="1" dirty="0"/>
              <a:t>System feedback</a:t>
            </a:r>
            <a:endParaRPr lang="en-GB" dirty="0"/>
          </a:p>
        </p:txBody>
      </p:sp>
    </p:spTree>
    <p:extLst>
      <p:ext uri="{BB962C8B-B14F-4D97-AF65-F5344CB8AC3E}">
        <p14:creationId xmlns:p14="http://schemas.microsoft.com/office/powerpoint/2010/main" val="104494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E729-3853-9E83-A15D-2009F10F2752}"/>
              </a:ext>
            </a:extLst>
          </p:cNvPr>
          <p:cNvSpPr>
            <a:spLocks noGrp="1"/>
          </p:cNvSpPr>
          <p:nvPr>
            <p:ph type="title"/>
          </p:nvPr>
        </p:nvSpPr>
        <p:spPr/>
        <p:txBody>
          <a:bodyPr/>
          <a:lstStyle/>
          <a:p>
            <a:r>
              <a:rPr lang="en-NL" dirty="0">
                <a:solidFill>
                  <a:srgbClr val="0FCBC2"/>
                </a:solidFill>
              </a:rPr>
              <a:t>Sorts of feedback</a:t>
            </a:r>
          </a:p>
        </p:txBody>
      </p:sp>
      <p:sp>
        <p:nvSpPr>
          <p:cNvPr id="3" name="Content Placeholder 2">
            <a:extLst>
              <a:ext uri="{FF2B5EF4-FFF2-40B4-BE49-F238E27FC236}">
                <a16:creationId xmlns:a16="http://schemas.microsoft.com/office/drawing/2014/main" id="{69BDD15E-F4E5-5F57-C5A8-0856F27AB2E6}"/>
              </a:ext>
            </a:extLst>
          </p:cNvPr>
          <p:cNvSpPr>
            <a:spLocks noGrp="1"/>
          </p:cNvSpPr>
          <p:nvPr>
            <p:ph idx="1"/>
          </p:nvPr>
        </p:nvSpPr>
        <p:spPr/>
        <p:txBody>
          <a:bodyPr/>
          <a:lstStyle/>
          <a:p>
            <a:pPr marL="0" indent="0">
              <a:buNone/>
            </a:pPr>
            <a:r>
              <a:rPr lang="en-GB" sz="3200" dirty="0"/>
              <a:t>0-degrees,</a:t>
            </a:r>
          </a:p>
          <a:p>
            <a:pPr marL="0" indent="0">
              <a:buNone/>
            </a:pPr>
            <a:r>
              <a:rPr lang="en-GB" sz="3200" dirty="0"/>
              <a:t>90 degrees,</a:t>
            </a:r>
          </a:p>
          <a:p>
            <a:pPr marL="0" indent="0">
              <a:buNone/>
            </a:pPr>
            <a:r>
              <a:rPr lang="en-GB" sz="3200" dirty="0"/>
              <a:t>180 degrees, </a:t>
            </a:r>
          </a:p>
          <a:p>
            <a:pPr marL="0" indent="0">
              <a:buNone/>
            </a:pPr>
            <a:r>
              <a:rPr lang="en-GB" sz="3200" dirty="0"/>
              <a:t>360 degrees</a:t>
            </a:r>
          </a:p>
          <a:p>
            <a:endParaRPr lang="en-NL" dirty="0"/>
          </a:p>
        </p:txBody>
      </p:sp>
      <p:pic>
        <p:nvPicPr>
          <p:cNvPr id="1026" name="Picture 2" descr="Successful 360-Degree Feedback and Assessment Program on the Cloud">
            <a:extLst>
              <a:ext uri="{FF2B5EF4-FFF2-40B4-BE49-F238E27FC236}">
                <a16:creationId xmlns:a16="http://schemas.microsoft.com/office/drawing/2014/main" id="{0636B6DE-B9D6-80C1-0BD5-6F048770D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00" y="3101093"/>
            <a:ext cx="40386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54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1807</TotalTime>
  <Words>3171</Words>
  <Application>Microsoft Macintosh PowerPoint</Application>
  <PresentationFormat>Custom</PresentationFormat>
  <Paragraphs>386</Paragraphs>
  <Slides>79</Slides>
  <Notes>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79</vt:i4>
      </vt:variant>
    </vt:vector>
  </HeadingPairs>
  <TitlesOfParts>
    <vt:vector size="95" baseType="lpstr">
      <vt:lpstr>Arial</vt:lpstr>
      <vt:lpstr>Arial Bold</vt:lpstr>
      <vt:lpstr>Calibri</vt:lpstr>
      <vt:lpstr>Cambria</vt:lpstr>
      <vt:lpstr>Gill Sans</vt:lpstr>
      <vt:lpstr>inherit</vt:lpstr>
      <vt:lpstr>Lucida Sans Unicode</vt:lpstr>
      <vt:lpstr>Montserrat</vt:lpstr>
      <vt:lpstr>PT Sans Narrow</vt:lpstr>
      <vt:lpstr>Raleway</vt:lpstr>
      <vt:lpstr>Symbol</vt:lpstr>
      <vt:lpstr>Times</vt:lpstr>
      <vt:lpstr>Times New Roman</vt:lpstr>
      <vt:lpstr>Verdana</vt:lpstr>
      <vt:lpstr>Office Theme</vt:lpstr>
      <vt:lpstr>Office-thema</vt:lpstr>
      <vt:lpstr>PowerPoint Presentation</vt:lpstr>
      <vt:lpstr>Agenda</vt:lpstr>
      <vt:lpstr>Agenda</vt:lpstr>
      <vt:lpstr>1.2. What is feedback?</vt:lpstr>
      <vt:lpstr>1.2. What is feedback?</vt:lpstr>
      <vt:lpstr>There is no failure, only feedback.</vt:lpstr>
      <vt:lpstr>Self feedback / evaluation</vt:lpstr>
      <vt:lpstr>Sorts of feedback</vt:lpstr>
      <vt:lpstr>Sorts of feedback</vt:lpstr>
      <vt:lpstr>Sorts of feedback </vt:lpstr>
      <vt:lpstr>Sorts of feedback</vt:lpstr>
      <vt:lpstr>Situation</vt:lpstr>
      <vt:lpstr>Feedback is a gift, but...</vt:lpstr>
      <vt:lpstr>1.3. Feedback experiences</vt:lpstr>
      <vt:lpstr>Fear ?</vt:lpstr>
      <vt:lpstr>C’est le ton qui fait la musique….</vt:lpstr>
      <vt:lpstr>Fear: do not….</vt:lpstr>
      <vt:lpstr>PowerPoint Presentation</vt:lpstr>
      <vt:lpstr>Exercise</vt:lpstr>
      <vt:lpstr>Exercise in three</vt:lpstr>
      <vt:lpstr>1.4. Daily talks</vt:lpstr>
      <vt:lpstr>Voerman et al.</vt:lpstr>
      <vt:lpstr>In general</vt:lpstr>
      <vt:lpstr>1.4.1. Sandwich (positive)</vt:lpstr>
      <vt:lpstr>PowerPoint Presentation</vt:lpstr>
      <vt:lpstr>PowerPoint Presentation</vt:lpstr>
      <vt:lpstr>PowerPoint Presentation</vt:lpstr>
      <vt:lpstr>1.4.2. Interaction feedback (super)</vt:lpstr>
      <vt:lpstr>PowerPoint Presentation</vt:lpstr>
      <vt:lpstr>1.4.3. Interaction feedback (short)</vt:lpstr>
      <vt:lpstr>PowerPoint Presentation</vt:lpstr>
      <vt:lpstr>Use I - message</vt:lpstr>
      <vt:lpstr>I-message (Gordon)</vt:lpstr>
      <vt:lpstr>Examples</vt:lpstr>
      <vt:lpstr>Examples</vt:lpstr>
      <vt:lpstr>Examples</vt:lpstr>
      <vt:lpstr>Example</vt:lpstr>
      <vt:lpstr>PowerPoint Presentation</vt:lpstr>
      <vt:lpstr>1.4.3. Interaction feedback (short)</vt:lpstr>
      <vt:lpstr>Design four interactions</vt:lpstr>
      <vt:lpstr>1.4.4. Interaction (extra)</vt:lpstr>
      <vt:lpstr>Choose one</vt:lpstr>
      <vt:lpstr>What if you were she</vt:lpstr>
      <vt:lpstr>1.4.5. Give compliments  4 simple steps to crafting a deep compliment  Step 1 — Focus on a quality, value, or belief. We're not talking, “Nice job!”-level feedback here. ...   Step 2— Include detail. Consider the specifics about the task, project, result, report, or collaboration. .. “You knew just what to say in that difficult situation”.  “You are always there, when we need you”.  Step 3— Choose great adjectives. ...  “I gotto hand it to you” “I’m impressed” “I have a lot of respect” “I have to give you a lot of credit”  Step 4— Deliver with warmth </vt:lpstr>
      <vt:lpstr>Carrousel  Two circles and move a chair</vt:lpstr>
      <vt:lpstr>Carrousel</vt:lpstr>
      <vt:lpstr>PowerPoint Presentation</vt:lpstr>
      <vt:lpstr>1.5. Feedback ‘meetings’</vt:lpstr>
      <vt:lpstr>5.1 Structure in daily routine</vt:lpstr>
      <vt:lpstr>15-minutes walk</vt:lpstr>
      <vt:lpstr>5.2. Give ownership</vt:lpstr>
      <vt:lpstr>5.3. Two-ways or more</vt:lpstr>
      <vt:lpstr>5.4. Create safety</vt:lpstr>
      <vt:lpstr>2. Tips for giving feedback</vt:lpstr>
      <vt:lpstr>Avoid Generalizations </vt:lpstr>
      <vt:lpstr>Avoid Comparisons of Co-Workers </vt:lpstr>
      <vt:lpstr>3. Tips for receiving feedback</vt:lpstr>
      <vt:lpstr>Fear</vt:lpstr>
      <vt:lpstr>Tips for receiving feedback</vt:lpstr>
      <vt:lpstr>Tips for receiving feedback</vt:lpstr>
      <vt:lpstr>Tips for receiving feedback</vt:lpstr>
      <vt:lpstr>Exercise in two  </vt:lpstr>
      <vt:lpstr>Johari Window (Joseph Luft and Harry Ingham, 1955)</vt:lpstr>
      <vt:lpstr>The Johari Window</vt:lpstr>
      <vt:lpstr>How to use this knowledge?</vt:lpstr>
      <vt:lpstr> The more developed our open area, the more comfortable and succesful we are.</vt:lpstr>
      <vt:lpstr>4. Tips for asking feedback</vt:lpstr>
      <vt:lpstr>Follow up with employees.  </vt:lpstr>
      <vt:lpstr>Tips for Asking feedback</vt:lpstr>
      <vt:lpstr>5. Creating a feedback culture</vt:lpstr>
      <vt:lpstr>Exercise: Patterns</vt:lpstr>
      <vt:lpstr>PowerPoint Presentation</vt:lpstr>
      <vt:lpstr>PowerPoint Presentation</vt:lpstr>
      <vt:lpstr> Be the example</vt:lpstr>
      <vt:lpstr>Follow up with employees. </vt:lpstr>
      <vt:lpstr>Change the system</vt:lpstr>
      <vt:lpstr>OTHER FEEDBACK CULTURE SUGGESTIONS ????</vt:lpstr>
      <vt:lpstr>PowerPoint Presentation</vt:lpstr>
      <vt:lpstr>Annex  1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Everard</dc:creator>
  <cp:lastModifiedBy>Everard Everard</cp:lastModifiedBy>
  <cp:revision>111</cp:revision>
  <cp:lastPrinted>2019-02-12T15:22:54Z</cp:lastPrinted>
  <dcterms:modified xsi:type="dcterms:W3CDTF">2024-02-02T11:19:56Z</dcterms:modified>
</cp:coreProperties>
</file>