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7"/>
  </p:notesMasterIdLst>
  <p:handoutMasterIdLst>
    <p:handoutMasterId r:id="rId158"/>
  </p:handoutMasterIdLst>
  <p:sldIdLst>
    <p:sldId id="256" r:id="rId5"/>
    <p:sldId id="535" r:id="rId6"/>
    <p:sldId id="544" r:id="rId7"/>
    <p:sldId id="545" r:id="rId8"/>
    <p:sldId id="1009" r:id="rId9"/>
    <p:sldId id="537" r:id="rId10"/>
    <p:sldId id="1070" r:id="rId11"/>
    <p:sldId id="304" r:id="rId12"/>
    <p:sldId id="520" r:id="rId13"/>
    <p:sldId id="1025" r:id="rId14"/>
    <p:sldId id="1054" r:id="rId15"/>
    <p:sldId id="522" r:id="rId16"/>
    <p:sldId id="521" r:id="rId17"/>
    <p:sldId id="302" r:id="rId18"/>
    <p:sldId id="335" r:id="rId19"/>
    <p:sldId id="355" r:id="rId20"/>
    <p:sldId id="1058" r:id="rId21"/>
    <p:sldId id="1102" r:id="rId22"/>
    <p:sldId id="1000" r:id="rId23"/>
    <p:sldId id="1048" r:id="rId24"/>
    <p:sldId id="1027" r:id="rId25"/>
    <p:sldId id="523" r:id="rId26"/>
    <p:sldId id="997" r:id="rId27"/>
    <p:sldId id="998" r:id="rId28"/>
    <p:sldId id="1028" r:id="rId29"/>
    <p:sldId id="1032" r:id="rId30"/>
    <p:sldId id="324" r:id="rId31"/>
    <p:sldId id="539" r:id="rId32"/>
    <p:sldId id="340" r:id="rId33"/>
    <p:sldId id="483" r:id="rId34"/>
    <p:sldId id="276" r:id="rId35"/>
    <p:sldId id="274" r:id="rId36"/>
    <p:sldId id="318" r:id="rId37"/>
    <p:sldId id="342" r:id="rId38"/>
    <p:sldId id="1077" r:id="rId39"/>
    <p:sldId id="1078" r:id="rId40"/>
    <p:sldId id="309" r:id="rId41"/>
    <p:sldId id="1076" r:id="rId42"/>
    <p:sldId id="1067" r:id="rId43"/>
    <p:sldId id="1085" r:id="rId44"/>
    <p:sldId id="1086" r:id="rId45"/>
    <p:sldId id="1088" r:id="rId46"/>
    <p:sldId id="1089" r:id="rId47"/>
    <p:sldId id="1090" r:id="rId48"/>
    <p:sldId id="328" r:id="rId49"/>
    <p:sldId id="1087" r:id="rId50"/>
    <p:sldId id="1080" r:id="rId51"/>
    <p:sldId id="1082" r:id="rId52"/>
    <p:sldId id="1081" r:id="rId53"/>
    <p:sldId id="1083" r:id="rId54"/>
    <p:sldId id="370" r:id="rId55"/>
    <p:sldId id="416" r:id="rId56"/>
    <p:sldId id="463" r:id="rId57"/>
    <p:sldId id="1026" r:id="rId58"/>
    <p:sldId id="517" r:id="rId59"/>
    <p:sldId id="525" r:id="rId60"/>
    <p:sldId id="287" r:id="rId61"/>
    <p:sldId id="492" r:id="rId62"/>
    <p:sldId id="393" r:id="rId63"/>
    <p:sldId id="417" r:id="rId64"/>
    <p:sldId id="418" r:id="rId65"/>
    <p:sldId id="419" r:id="rId66"/>
    <p:sldId id="1075" r:id="rId67"/>
    <p:sldId id="448" r:id="rId68"/>
    <p:sldId id="314" r:id="rId69"/>
    <p:sldId id="526" r:id="rId70"/>
    <p:sldId id="1017" r:id="rId71"/>
    <p:sldId id="1010" r:id="rId72"/>
    <p:sldId id="1011" r:id="rId73"/>
    <p:sldId id="1012" r:id="rId74"/>
    <p:sldId id="1013" r:id="rId75"/>
    <p:sldId id="1014" r:id="rId76"/>
    <p:sldId id="1015" r:id="rId77"/>
    <p:sldId id="1016" r:id="rId78"/>
    <p:sldId id="461" r:id="rId79"/>
    <p:sldId id="480" r:id="rId80"/>
    <p:sldId id="479" r:id="rId81"/>
    <p:sldId id="1037" r:id="rId82"/>
    <p:sldId id="1057" r:id="rId83"/>
    <p:sldId id="1033" r:id="rId84"/>
    <p:sldId id="1035" r:id="rId85"/>
    <p:sldId id="1034" r:id="rId86"/>
    <p:sldId id="1040" r:id="rId87"/>
    <p:sldId id="527" r:id="rId88"/>
    <p:sldId id="473" r:id="rId89"/>
    <p:sldId id="428" r:id="rId90"/>
    <p:sldId id="317" r:id="rId91"/>
    <p:sldId id="1004" r:id="rId92"/>
    <p:sldId id="1036" r:id="rId93"/>
    <p:sldId id="1041" r:id="rId94"/>
    <p:sldId id="1074" r:id="rId95"/>
    <p:sldId id="491" r:id="rId96"/>
    <p:sldId id="1098" r:id="rId97"/>
    <p:sldId id="1099" r:id="rId98"/>
    <p:sldId id="1101" r:id="rId99"/>
    <p:sldId id="1100" r:id="rId100"/>
    <p:sldId id="547" r:id="rId101"/>
    <p:sldId id="984" r:id="rId102"/>
    <p:sldId id="570" r:id="rId103"/>
    <p:sldId id="986" r:id="rId104"/>
    <p:sldId id="994" r:id="rId105"/>
    <p:sldId id="983" r:id="rId106"/>
    <p:sldId id="993" r:id="rId107"/>
    <p:sldId id="985" r:id="rId108"/>
    <p:sldId id="992" r:id="rId109"/>
    <p:sldId id="987" r:id="rId110"/>
    <p:sldId id="991" r:id="rId111"/>
    <p:sldId id="988" r:id="rId112"/>
    <p:sldId id="990" r:id="rId113"/>
    <p:sldId id="989" r:id="rId114"/>
    <p:sldId id="996" r:id="rId115"/>
    <p:sldId id="1096" r:id="rId116"/>
    <p:sldId id="277" r:id="rId117"/>
    <p:sldId id="1079" r:id="rId118"/>
    <p:sldId id="1092" r:id="rId119"/>
    <p:sldId id="1093" r:id="rId120"/>
    <p:sldId id="1094" r:id="rId121"/>
    <p:sldId id="1039" r:id="rId122"/>
    <p:sldId id="488" r:id="rId123"/>
    <p:sldId id="1097" r:id="rId124"/>
    <p:sldId id="499" r:id="rId125"/>
    <p:sldId id="1006" r:id="rId126"/>
    <p:sldId id="1002" r:id="rId127"/>
    <p:sldId id="507" r:id="rId128"/>
    <p:sldId id="509" r:id="rId129"/>
    <p:sldId id="512" r:id="rId130"/>
    <p:sldId id="513" r:id="rId131"/>
    <p:sldId id="515" r:id="rId132"/>
    <p:sldId id="1103" r:id="rId133"/>
    <p:sldId id="1056" r:id="rId134"/>
    <p:sldId id="510" r:id="rId135"/>
    <p:sldId id="343" r:id="rId136"/>
    <p:sldId id="358" r:id="rId137"/>
    <p:sldId id="338" r:id="rId138"/>
    <p:sldId id="336" r:id="rId139"/>
    <p:sldId id="359" r:id="rId140"/>
    <p:sldId id="360" r:id="rId141"/>
    <p:sldId id="528" r:id="rId142"/>
    <p:sldId id="361" r:id="rId143"/>
    <p:sldId id="362" r:id="rId144"/>
    <p:sldId id="334" r:id="rId145"/>
    <p:sldId id="363" r:id="rId146"/>
    <p:sldId id="529" r:id="rId147"/>
    <p:sldId id="339" r:id="rId148"/>
    <p:sldId id="364" r:id="rId149"/>
    <p:sldId id="365" r:id="rId150"/>
    <p:sldId id="366" r:id="rId151"/>
    <p:sldId id="367" r:id="rId152"/>
    <p:sldId id="368" r:id="rId153"/>
    <p:sldId id="347" r:id="rId154"/>
    <p:sldId id="354" r:id="rId155"/>
    <p:sldId id="1072" r:id="rId156"/>
  </p:sldIdLst>
  <p:sldSz cx="9144000" cy="6858000" type="screen4x3"/>
  <p:notesSz cx="6797675" cy="9926638"/>
  <p:defaultTextStyle>
    <a:defPPr>
      <a:defRPr lang="nl-NL"/>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CBC2"/>
    <a:srgbClr val="00A7A2"/>
    <a:srgbClr val="00ACB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0952"/>
  </p:normalViewPr>
  <p:slideViewPr>
    <p:cSldViewPr>
      <p:cViewPr varScale="1">
        <p:scale>
          <a:sx n="116" d="100"/>
          <a:sy n="116" d="100"/>
        </p:scale>
        <p:origin x="1056" y="1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verardvankemenade/Desktop/TQM%20analysis%20seconda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313971593488383E-2"/>
          <c:y val="6.5405492023574097E-2"/>
          <c:w val="0.89960923386902858"/>
          <c:h val="0.77646973057324586"/>
        </c:manualLayout>
      </c:layout>
      <c:pie3DChart>
        <c:varyColors val="1"/>
        <c:ser>
          <c:idx val="0"/>
          <c:order val="0"/>
          <c:dPt>
            <c:idx val="0"/>
            <c:bubble3D val="0"/>
            <c:spPr>
              <a:solidFill>
                <a:srgbClr val="ED7B2E"/>
              </a:solidFill>
              <a:ln w="25400">
                <a:solidFill>
                  <a:schemeClr val="lt1"/>
                </a:solidFill>
              </a:ln>
              <a:effectLst/>
              <a:sp3d contourW="25400">
                <a:contourClr>
                  <a:schemeClr val="lt1"/>
                </a:contourClr>
              </a:sp3d>
            </c:spPr>
            <c:extLst>
              <c:ext xmlns:c16="http://schemas.microsoft.com/office/drawing/2014/chart" uri="{C3380CC4-5D6E-409C-BE32-E72D297353CC}">
                <c16:uniqueId val="{00000001-A146-7648-9B3B-275D00818108}"/>
              </c:ext>
            </c:extLst>
          </c:dPt>
          <c:dPt>
            <c:idx val="1"/>
            <c:bubble3D val="0"/>
            <c:spPr>
              <a:solidFill>
                <a:srgbClr val="4777D8"/>
              </a:solidFill>
              <a:ln w="25400">
                <a:solidFill>
                  <a:schemeClr val="lt1"/>
                </a:solidFill>
              </a:ln>
              <a:effectLst/>
              <a:sp3d contourW="25400">
                <a:contourClr>
                  <a:schemeClr val="lt1"/>
                </a:contourClr>
              </a:sp3d>
            </c:spPr>
            <c:extLst>
              <c:ext xmlns:c16="http://schemas.microsoft.com/office/drawing/2014/chart" uri="{C3380CC4-5D6E-409C-BE32-E72D297353CC}">
                <c16:uniqueId val="{00000003-A146-7648-9B3B-275D00818108}"/>
              </c:ext>
            </c:extLst>
          </c:dPt>
          <c:dPt>
            <c:idx val="2"/>
            <c:bubble3D val="0"/>
            <c:spPr>
              <a:solidFill>
                <a:srgbClr val="90BF70"/>
              </a:solidFill>
              <a:ln w="25400">
                <a:solidFill>
                  <a:schemeClr val="lt1"/>
                </a:solidFill>
              </a:ln>
              <a:effectLst/>
              <a:sp3d contourW="25400">
                <a:contourClr>
                  <a:schemeClr val="lt1"/>
                </a:contourClr>
              </a:sp3d>
            </c:spPr>
            <c:extLst>
              <c:ext xmlns:c16="http://schemas.microsoft.com/office/drawing/2014/chart" uri="{C3380CC4-5D6E-409C-BE32-E72D297353CC}">
                <c16:uniqueId val="{00000005-A146-7648-9B3B-275D00818108}"/>
              </c:ext>
            </c:extLst>
          </c:dPt>
          <c:dPt>
            <c:idx val="3"/>
            <c:bubble3D val="0"/>
            <c:spPr>
              <a:solidFill>
                <a:srgbClr val="9EE0D8"/>
              </a:solidFill>
              <a:ln w="25400">
                <a:solidFill>
                  <a:schemeClr val="lt1"/>
                </a:solidFill>
              </a:ln>
              <a:effectLst/>
              <a:sp3d contourW="25400">
                <a:contourClr>
                  <a:schemeClr val="lt1"/>
                </a:contourClr>
              </a:sp3d>
            </c:spPr>
            <c:extLst>
              <c:ext xmlns:c16="http://schemas.microsoft.com/office/drawing/2014/chart" uri="{C3380CC4-5D6E-409C-BE32-E72D297353CC}">
                <c16:uniqueId val="{00000007-A146-7648-9B3B-275D00818108}"/>
              </c:ext>
            </c:extLst>
          </c:dPt>
          <c:dLbls>
            <c:dLbl>
              <c:idx val="3"/>
              <c:layout>
                <c:manualLayout>
                  <c:x val="3.1546310357759844E-2"/>
                  <c:y val="5.4043158598200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46-7648-9B3B-275D0081810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Sheet1!$E$5:$E$8</c:f>
              <c:strCache>
                <c:ptCount val="4"/>
                <c:pt idx="0">
                  <c:v>Reference</c:v>
                </c:pt>
                <c:pt idx="1">
                  <c:v>Empirical</c:v>
                </c:pt>
                <c:pt idx="2">
                  <c:v>Reflective</c:v>
                </c:pt>
                <c:pt idx="3">
                  <c:v>Emergence</c:v>
                </c:pt>
              </c:strCache>
            </c:strRef>
          </c:cat>
          <c:val>
            <c:numRef>
              <c:f>Sheet1!$F$5:$F$8</c:f>
              <c:numCache>
                <c:formatCode>0%</c:formatCode>
                <c:ptCount val="4"/>
                <c:pt idx="0">
                  <c:v>0.57999999999999996</c:v>
                </c:pt>
                <c:pt idx="1">
                  <c:v>0.21</c:v>
                </c:pt>
                <c:pt idx="2">
                  <c:v>0.18</c:v>
                </c:pt>
                <c:pt idx="3">
                  <c:v>0.03</c:v>
                </c:pt>
              </c:numCache>
            </c:numRef>
          </c:val>
          <c:extLst>
            <c:ext xmlns:c16="http://schemas.microsoft.com/office/drawing/2014/chart" uri="{C3380CC4-5D6E-409C-BE32-E72D297353CC}">
              <c16:uniqueId val="{00000008-A146-7648-9B3B-275D0081810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8.8167852399865618E-2"/>
          <c:y val="0.78353993624009333"/>
          <c:w val="0.8370871813806271"/>
          <c:h val="0.2164600637599066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Four paradigms (purpose)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L"/>
        </a:p>
      </c:txPr>
    </c:title>
    <c:autoTitleDeleted val="0"/>
    <c:plotArea>
      <c:layout/>
      <c:pieChart>
        <c:varyColors val="1"/>
        <c:ser>
          <c:idx val="0"/>
          <c:order val="0"/>
          <c:spPr>
            <a:solidFill>
              <a:srgbClr val="FFC000"/>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949E-014C-84FE-1C7EE63E333D}"/>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949E-014C-84FE-1C7EE63E333D}"/>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949E-014C-84FE-1C7EE63E333D}"/>
              </c:ext>
            </c:extLst>
          </c:dPt>
          <c:dPt>
            <c:idx val="3"/>
            <c:bubble3D val="0"/>
            <c:spPr>
              <a:solidFill>
                <a:srgbClr val="35AFA6"/>
              </a:solidFill>
              <a:ln w="19050">
                <a:solidFill>
                  <a:schemeClr val="lt1"/>
                </a:solidFill>
              </a:ln>
              <a:effectLst/>
            </c:spPr>
            <c:extLst>
              <c:ext xmlns:c16="http://schemas.microsoft.com/office/drawing/2014/chart" uri="{C3380CC4-5D6E-409C-BE32-E72D297353CC}">
                <c16:uniqueId val="{00000007-949E-014C-84FE-1C7EE63E333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9E-014C-84FE-1C7EE63E333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9E-014C-84FE-1C7EE63E333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9E-014C-84FE-1C7EE63E333D}"/>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9E-014C-84FE-1C7EE63E33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NL"/>
              </a:p>
            </c:txPr>
            <c:showLegendKey val="0"/>
            <c:showVal val="0"/>
            <c:showCatName val="0"/>
            <c:showSerName val="0"/>
            <c:showPercent val="0"/>
            <c:showBubbleSize val="0"/>
            <c:extLst>
              <c:ext xmlns:c15="http://schemas.microsoft.com/office/drawing/2012/chart" uri="{CE6537A1-D6FC-4f65-9D91-7224C49458BB}"/>
            </c:extLst>
          </c:dLbls>
          <c:cat>
            <c:strRef>
              <c:f>Sheet2!$A$16:$A$19</c:f>
              <c:strCache>
                <c:ptCount val="4"/>
                <c:pt idx="0">
                  <c:v>reference</c:v>
                </c:pt>
                <c:pt idx="1">
                  <c:v>empirical</c:v>
                </c:pt>
                <c:pt idx="2">
                  <c:v>reflective</c:v>
                </c:pt>
                <c:pt idx="3">
                  <c:v>emergence</c:v>
                </c:pt>
              </c:strCache>
            </c:strRef>
          </c:cat>
          <c:val>
            <c:numRef>
              <c:f>Sheet2!$B$16:$B$19</c:f>
              <c:numCache>
                <c:formatCode>General</c:formatCode>
                <c:ptCount val="4"/>
                <c:pt idx="0">
                  <c:v>206</c:v>
                </c:pt>
                <c:pt idx="1">
                  <c:v>27</c:v>
                </c:pt>
                <c:pt idx="2">
                  <c:v>13</c:v>
                </c:pt>
                <c:pt idx="3">
                  <c:v>37</c:v>
                </c:pt>
              </c:numCache>
            </c:numRef>
          </c:val>
          <c:extLst>
            <c:ext xmlns:c16="http://schemas.microsoft.com/office/drawing/2014/chart" uri="{C3380CC4-5D6E-409C-BE32-E72D297353CC}">
              <c16:uniqueId val="{00000008-949E-014C-84FE-1C7EE63E333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333667780804467"/>
          <c:y val="0.25106941765288565"/>
          <c:w val="0.2641222659667542"/>
          <c:h val="0.55083904645221826"/>
        </c:manualLayout>
      </c:layout>
      <c:overlay val="0"/>
      <c:spPr>
        <a:solidFill>
          <a:srgbClr val="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spcBef>
                <a:spcPct val="20000"/>
              </a:spcBef>
              <a:buFontTx/>
              <a:buChar char="•"/>
              <a:defRPr sz="1200">
                <a:cs typeface="+mn-cs"/>
              </a:defRPr>
            </a:lvl1pPr>
          </a:lstStyle>
          <a:p>
            <a:pPr>
              <a:defRPr/>
            </a:pPr>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spcBef>
                <a:spcPct val="20000"/>
              </a:spcBef>
              <a:buFontTx/>
              <a:buChar char="•"/>
              <a:defRPr sz="1200">
                <a:cs typeface="+mn-cs"/>
              </a:defRPr>
            </a:lvl1pPr>
          </a:lstStyle>
          <a:p>
            <a:pPr>
              <a:defRPr/>
            </a:pPr>
            <a:fld id="{AEAAFDA9-901E-47BC-8323-DE59EAB27F1A}" type="datetimeFigureOut">
              <a:rPr lang="nl-NL"/>
              <a:pPr>
                <a:defRPr/>
              </a:pPr>
              <a:t>06-02-2024</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spcBef>
                <a:spcPct val="20000"/>
              </a:spcBef>
              <a:buFontTx/>
              <a:buChar char="•"/>
              <a:defRPr sz="1200">
                <a:cs typeface="+mn-cs"/>
              </a:defRPr>
            </a:lvl1pPr>
          </a:lstStyle>
          <a:p>
            <a:pPr>
              <a:defRPr/>
            </a:pPr>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spcBef>
                <a:spcPct val="20000"/>
              </a:spcBef>
              <a:buFontTx/>
              <a:buChar char="•"/>
              <a:defRPr sz="1200">
                <a:cs typeface="+mn-cs"/>
              </a:defRPr>
            </a:lvl1pPr>
          </a:lstStyle>
          <a:p>
            <a:pPr>
              <a:defRPr/>
            </a:pPr>
            <a:fld id="{DA54AA44-8E49-45A3-9EF3-3C7CD47A71FA}" type="slidenum">
              <a:rPr lang="nl-NL"/>
              <a:pPr>
                <a:defRPr/>
              </a:pPr>
              <a:t>‹#›</a:t>
            </a:fld>
            <a:endParaRPr lang="nl-NL"/>
          </a:p>
        </p:txBody>
      </p:sp>
    </p:spTree>
    <p:extLst>
      <p:ext uri="{BB962C8B-B14F-4D97-AF65-F5344CB8AC3E}">
        <p14:creationId xmlns:p14="http://schemas.microsoft.com/office/powerpoint/2010/main" val="281633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spcBef>
                <a:spcPct val="20000"/>
              </a:spcBef>
              <a:buFontTx/>
              <a:buChar char="•"/>
              <a:defRPr sz="1200">
                <a:latin typeface="Arial" charset="0"/>
                <a:cs typeface="+mn-cs"/>
              </a:defRPr>
            </a:lvl1pPr>
          </a:lstStyle>
          <a:p>
            <a:pPr>
              <a:defRPr/>
            </a:pPr>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spcBef>
                <a:spcPct val="20000"/>
              </a:spcBef>
              <a:buFontTx/>
              <a:buChar char="•"/>
              <a:defRPr sz="1200">
                <a:latin typeface="Arial" charset="0"/>
                <a:cs typeface="+mn-cs"/>
              </a:defRPr>
            </a:lvl1pPr>
          </a:lstStyle>
          <a:p>
            <a:pPr>
              <a:defRPr/>
            </a:pPr>
            <a:fld id="{8EDB6A1B-DC53-4B4A-93E5-FC67E26A3CED}" type="datetimeFigureOut">
              <a:rPr lang="nl-NL"/>
              <a:pPr>
                <a:defRPr/>
              </a:pPr>
              <a:t>06-02-2024</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spcBef>
                <a:spcPct val="20000"/>
              </a:spcBef>
              <a:buFontTx/>
              <a:buChar char="•"/>
              <a:defRPr sz="1200">
                <a:latin typeface="Arial" charset="0"/>
                <a:cs typeface="+mn-cs"/>
              </a:defRPr>
            </a:lvl1pPr>
          </a:lstStyle>
          <a:p>
            <a:pPr>
              <a:defRPr/>
            </a:pPr>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spcBef>
                <a:spcPct val="20000"/>
              </a:spcBef>
              <a:buFontTx/>
              <a:buChar char="•"/>
              <a:defRPr sz="1200">
                <a:latin typeface="Arial" charset="0"/>
                <a:cs typeface="+mn-cs"/>
              </a:defRPr>
            </a:lvl1pPr>
          </a:lstStyle>
          <a:p>
            <a:pPr>
              <a:defRPr/>
            </a:pPr>
            <a:fld id="{F980A64D-5AA0-42B9-839D-E995EEE28CA2}" type="slidenum">
              <a:rPr lang="nl-NL"/>
              <a:pPr>
                <a:defRPr/>
              </a:pPr>
              <a:t>‹#›</a:t>
            </a:fld>
            <a:endParaRPr lang="nl-NL"/>
          </a:p>
        </p:txBody>
      </p:sp>
    </p:spTree>
    <p:extLst>
      <p:ext uri="{BB962C8B-B14F-4D97-AF65-F5344CB8AC3E}">
        <p14:creationId xmlns:p14="http://schemas.microsoft.com/office/powerpoint/2010/main" val="1209935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NCR_Corpora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Balance_sheet" TargetMode="External"/><Relationship Id="rId5" Type="http://schemas.openxmlformats.org/officeDocument/2006/relationships/hyperlink" Target="https://en.wikipedia.org/wiki/Xerox" TargetMode="External"/><Relationship Id="rId4" Type="http://schemas.openxmlformats.org/officeDocument/2006/relationships/hyperlink" Target="https://en.wikipedia.org/wiki/Wang_Lab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Wie zijn jullie?</a:t>
            </a:r>
          </a:p>
          <a:p>
            <a:r>
              <a:rPr lang="en-NL" dirty="0"/>
              <a:t>Naam; functie; passie, flow in het werk?</a:t>
            </a:r>
          </a:p>
          <a:p>
            <a:endParaRPr lang="en-NL" dirty="0"/>
          </a:p>
          <a:p>
            <a:r>
              <a:rPr lang="en-NL" dirty="0"/>
              <a:t>Ik. </a:t>
            </a:r>
          </a:p>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a:t>
            </a:fld>
            <a:endParaRPr lang="nl-NL"/>
          </a:p>
        </p:txBody>
      </p:sp>
    </p:spTree>
    <p:extLst>
      <p:ext uri="{BB962C8B-B14F-4D97-AF65-F5344CB8AC3E}">
        <p14:creationId xmlns:p14="http://schemas.microsoft.com/office/powerpoint/2010/main" val="280584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58</a:t>
            </a:fld>
            <a:endParaRPr lang="nl-NL"/>
          </a:p>
        </p:txBody>
      </p:sp>
    </p:spTree>
    <p:extLst>
      <p:ext uri="{BB962C8B-B14F-4D97-AF65-F5344CB8AC3E}">
        <p14:creationId xmlns:p14="http://schemas.microsoft.com/office/powerpoint/2010/main" val="378624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jdelijke aanduiding voor dia-afbeelding 1">
            <a:extLst>
              <a:ext uri="{FF2B5EF4-FFF2-40B4-BE49-F238E27FC236}">
                <a16:creationId xmlns:a16="http://schemas.microsoft.com/office/drawing/2014/main" id="{F05F044D-6672-4244-9DDE-75E2420A99E9}"/>
              </a:ext>
            </a:extLst>
          </p:cNvPr>
          <p:cNvSpPr>
            <a:spLocks noGrp="1" noRot="1" noChangeAspect="1" noChangeArrowheads="1" noTextEdit="1"/>
          </p:cNvSpPr>
          <p:nvPr>
            <p:ph type="sldImg"/>
          </p:nvPr>
        </p:nvSpPr>
        <p:spPr>
          <a:xfrm>
            <a:off x="917575" y="744538"/>
            <a:ext cx="4962525" cy="3722687"/>
          </a:xfrm>
          <a:ln/>
        </p:spPr>
      </p:sp>
      <p:sp>
        <p:nvSpPr>
          <p:cNvPr id="23554" name="Tijdelijke aanduiding voor notities 2">
            <a:extLst>
              <a:ext uri="{FF2B5EF4-FFF2-40B4-BE49-F238E27FC236}">
                <a16:creationId xmlns:a16="http://schemas.microsoft.com/office/drawing/2014/main" id="{8C258728-9D7E-2C4A-8E8C-C864C3BE24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NL">
              <a:latin typeface="Arial" panose="020B0604020202020204" pitchFamily="34" charset="0"/>
              <a:ea typeface="ＭＳ Ｐゴシック" panose="020B0600070205080204" pitchFamily="34" charset="-128"/>
            </a:endParaRPr>
          </a:p>
        </p:txBody>
      </p:sp>
      <p:sp>
        <p:nvSpPr>
          <p:cNvPr id="23555" name="Tijdelijke aanduiding voor dianummer 3">
            <a:extLst>
              <a:ext uri="{FF2B5EF4-FFF2-40B4-BE49-F238E27FC236}">
                <a16:creationId xmlns:a16="http://schemas.microsoft.com/office/drawing/2014/main" id="{587F9702-8E5B-CD4F-B8EE-FD9B1B4683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05CE7E8-97EF-B34A-BFB6-FF3B9972A9CB}" type="slidenum">
              <a:rPr lang="nl-NL" altLang="en-NL" sz="1200" smtClean="0"/>
              <a:pPr/>
              <a:t>59</a:t>
            </a:fld>
            <a:endParaRPr lang="nl-NL" altLang="en-NL"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Kleuren</a:t>
            </a:r>
          </a:p>
          <a:p>
            <a:r>
              <a:rPr lang="en-NL" dirty="0"/>
              <a:t>	blauw</a:t>
            </a:r>
          </a:p>
          <a:p>
            <a:r>
              <a:rPr lang="en-NL" dirty="0"/>
              <a:t>	oranje</a:t>
            </a:r>
          </a:p>
          <a:p>
            <a:r>
              <a:rPr lang="en-NL" dirty="0"/>
              <a:t>	groen</a:t>
            </a:r>
          </a:p>
          <a:p>
            <a:r>
              <a:rPr lang="en-NL" dirty="0"/>
              <a:t>	teal</a:t>
            </a:r>
          </a:p>
          <a:p>
            <a:r>
              <a:rPr lang="en-NL" dirty="0"/>
              <a:t>Beck &amp; Owan Spiral Dynamics</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62</a:t>
            </a:fld>
            <a:endParaRPr lang="nl-NL"/>
          </a:p>
        </p:txBody>
      </p:sp>
    </p:spTree>
    <p:extLst>
      <p:ext uri="{BB962C8B-B14F-4D97-AF65-F5344CB8AC3E}">
        <p14:creationId xmlns:p14="http://schemas.microsoft.com/office/powerpoint/2010/main" val="319889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68</a:t>
            </a:fld>
            <a:endParaRPr lang="nl-NL"/>
          </a:p>
        </p:txBody>
      </p:sp>
    </p:spTree>
    <p:extLst>
      <p:ext uri="{BB962C8B-B14F-4D97-AF65-F5344CB8AC3E}">
        <p14:creationId xmlns:p14="http://schemas.microsoft.com/office/powerpoint/2010/main" val="99260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87</a:t>
            </a:fld>
            <a:endParaRPr lang="nl-NL"/>
          </a:p>
        </p:txBody>
      </p:sp>
    </p:spTree>
    <p:extLst>
      <p:ext uri="{BB962C8B-B14F-4D97-AF65-F5344CB8AC3E}">
        <p14:creationId xmlns:p14="http://schemas.microsoft.com/office/powerpoint/2010/main" val="1300822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
            </a:r>
            <a:r>
              <a:rPr lang="en-NL" dirty="0"/>
              <a:t>lacation consessies doen</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92</a:t>
            </a:fld>
            <a:endParaRPr lang="nl-NL"/>
          </a:p>
        </p:txBody>
      </p:sp>
    </p:spTree>
    <p:extLst>
      <p:ext uri="{BB962C8B-B14F-4D97-AF65-F5344CB8AC3E}">
        <p14:creationId xmlns:p14="http://schemas.microsoft.com/office/powerpoint/2010/main" val="274158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EVERARD TAKES OVER</a:t>
            </a:r>
          </a:p>
        </p:txBody>
      </p:sp>
      <p:sp>
        <p:nvSpPr>
          <p:cNvPr id="4" name="Slide Number Placeholder 3"/>
          <p:cNvSpPr>
            <a:spLocks noGrp="1"/>
          </p:cNvSpPr>
          <p:nvPr>
            <p:ph type="sldNum" sz="quarter" idx="5"/>
          </p:nvPr>
        </p:nvSpPr>
        <p:spPr/>
        <p:txBody>
          <a:bodyPr/>
          <a:lstStyle/>
          <a:p>
            <a:fld id="{EDD32C67-23E5-4A47-98F7-E463C46F8E5E}" type="slidenum">
              <a:rPr lang="nl-NL" smtClean="0"/>
              <a:pPr/>
              <a:t>99</a:t>
            </a:fld>
            <a:endParaRPr lang="nl-NL"/>
          </a:p>
        </p:txBody>
      </p:sp>
    </p:spTree>
    <p:extLst>
      <p:ext uri="{BB962C8B-B14F-4D97-AF65-F5344CB8AC3E}">
        <p14:creationId xmlns:p14="http://schemas.microsoft.com/office/powerpoint/2010/main" val="1168438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NL" dirty="0"/>
              <a:t>bd allochtone studenten op sociale academie</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144</a:t>
            </a:fld>
            <a:endParaRPr lang="nl-NL"/>
          </a:p>
        </p:txBody>
      </p:sp>
    </p:spTree>
    <p:extLst>
      <p:ext uri="{BB962C8B-B14F-4D97-AF65-F5344CB8AC3E}">
        <p14:creationId xmlns:p14="http://schemas.microsoft.com/office/powerpoint/2010/main" val="333980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dirty="0"/>
              <a:t>fd 1 en afd 2. </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148</a:t>
            </a:fld>
            <a:endParaRPr lang="nl-NL"/>
          </a:p>
        </p:txBody>
      </p:sp>
    </p:spTree>
    <p:extLst>
      <p:ext uri="{BB962C8B-B14F-4D97-AF65-F5344CB8AC3E}">
        <p14:creationId xmlns:p14="http://schemas.microsoft.com/office/powerpoint/2010/main" val="133404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Search of Excellence Tom Peters &amp; Robert H. Waterman jr. (1982)</a:t>
            </a:r>
          </a:p>
          <a:p>
            <a:r>
              <a:rPr lang="en-NL" dirty="0"/>
              <a:t>At least three of the companies studied </a:t>
            </a:r>
            <a:r>
              <a:rPr lang="en-GB" sz="1200" b="0" i="0" u="none" strike="noStrike" kern="1200" dirty="0">
                <a:solidFill>
                  <a:schemeClr val="tx1"/>
                </a:solidFill>
                <a:effectLst/>
                <a:latin typeface="+mn-lt"/>
                <a:ea typeface="+mn-ea"/>
                <a:cs typeface="+mn-cs"/>
                <a:hlinkClick r:id="rId3" tooltip="NCR Corporation"/>
              </a:rPr>
              <a:t>NCR</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Wang Labs"/>
              </a:rPr>
              <a:t>Wang Labs</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tooltip="Xerox"/>
              </a:rPr>
              <a:t>Xerox</a:t>
            </a:r>
            <a:r>
              <a:rPr lang="en-GB" sz="1200" b="0" i="0" u="none" strike="noStrike" kern="1200" dirty="0">
                <a:solidFill>
                  <a:schemeClr val="tx1"/>
                </a:solidFill>
                <a:effectLst/>
                <a:latin typeface="+mn-lt"/>
                <a:ea typeface="+mn-ea"/>
                <a:cs typeface="+mn-cs"/>
              </a:rPr>
              <a:t> and others did not produce excellent results in their </a:t>
            </a:r>
            <a:r>
              <a:rPr lang="en-GB" sz="1200" b="0" i="0" u="none" strike="noStrike" kern="1200" dirty="0">
                <a:solidFill>
                  <a:schemeClr val="tx1"/>
                </a:solidFill>
                <a:effectLst/>
                <a:latin typeface="+mn-lt"/>
                <a:ea typeface="+mn-ea"/>
                <a:cs typeface="+mn-cs"/>
                <a:hlinkClick r:id="rId6" tooltip="Balance sheet"/>
              </a:rPr>
              <a:t>balance sheets</a:t>
            </a:r>
            <a:r>
              <a:rPr lang="en-GB" sz="1200" b="0" i="0" u="none" strike="noStrike" kern="1200" dirty="0">
                <a:solidFill>
                  <a:schemeClr val="tx1"/>
                </a:solidFill>
                <a:effectLst/>
                <a:latin typeface="+mn-lt"/>
                <a:ea typeface="+mn-ea"/>
                <a:cs typeface="+mn-cs"/>
              </a:rPr>
              <a:t> in the 1980s. </a:t>
            </a:r>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12</a:t>
            </a:fld>
            <a:endParaRPr lang="nl-NL"/>
          </a:p>
        </p:txBody>
      </p:sp>
    </p:spTree>
    <p:extLst>
      <p:ext uri="{BB962C8B-B14F-4D97-AF65-F5344CB8AC3E}">
        <p14:creationId xmlns:p14="http://schemas.microsoft.com/office/powerpoint/2010/main" val="316975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Officials at </a:t>
            </a:r>
            <a:r>
              <a:rPr lang="en-GB" sz="1200" b="0" i="1" u="none" strike="noStrike" kern="1200" dirty="0">
                <a:solidFill>
                  <a:schemeClr val="tx1"/>
                </a:solidFill>
                <a:effectLst/>
                <a:latin typeface="+mn-lt"/>
                <a:ea typeface="+mn-ea"/>
                <a:cs typeface="+mn-cs"/>
              </a:rPr>
              <a:t>Wallace Co. </a:t>
            </a:r>
            <a:r>
              <a:rPr lang="en-GB" sz="1200" b="0" i="0" u="none" strike="noStrike" kern="1200" dirty="0">
                <a:solidFill>
                  <a:schemeClr val="tx1"/>
                </a:solidFill>
                <a:effectLst/>
                <a:latin typeface="+mn-lt"/>
                <a:ea typeface="+mn-ea"/>
                <a:cs typeface="+mn-cs"/>
              </a:rPr>
              <a:t>forgot one thing after winning the coveted Malcolm Baldrige National Quality Award in 1990: How to run a profitable business.</a:t>
            </a:r>
          </a:p>
          <a:p>
            <a:r>
              <a:rPr lang="en-GB" sz="1200" b="0" i="0" u="none" strike="noStrike" kern="1200" dirty="0">
                <a:solidFill>
                  <a:schemeClr val="tx1"/>
                </a:solidFill>
                <a:effectLst/>
                <a:latin typeface="+mn-lt"/>
                <a:ea typeface="+mn-ea"/>
                <a:cs typeface="+mn-cs"/>
              </a:rPr>
              <a:t>The family-owned pipe and valve distribution company filed for Chapter 11 bankruptcy protection January 1992.</a:t>
            </a:r>
          </a:p>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14</a:t>
            </a:fld>
            <a:endParaRPr lang="nl-NL"/>
          </a:p>
        </p:txBody>
      </p:sp>
    </p:spTree>
    <p:extLst>
      <p:ext uri="{BB962C8B-B14F-4D97-AF65-F5344CB8AC3E}">
        <p14:creationId xmlns:p14="http://schemas.microsoft.com/office/powerpoint/2010/main" val="189417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Central staat de sociale dynamiek tussen management/werknemers; auditoren en werknemers; kwaliteitsfunctuonarissen en medewerkers:  Fontys trainingen om mensen voor te bereiden op een audit; dramaturgical compliance?</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16</a:t>
            </a:fld>
            <a:endParaRPr lang="nl-NL"/>
          </a:p>
        </p:txBody>
      </p:sp>
    </p:spTree>
    <p:extLst>
      <p:ext uri="{BB962C8B-B14F-4D97-AF65-F5344CB8AC3E}">
        <p14:creationId xmlns:p14="http://schemas.microsoft.com/office/powerpoint/2010/main" val="369898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ACT: moeilijkste stap</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22</a:t>
            </a:fld>
            <a:endParaRPr lang="nl-NL"/>
          </a:p>
        </p:txBody>
      </p:sp>
    </p:spTree>
    <p:extLst>
      <p:ext uri="{BB962C8B-B14F-4D97-AF65-F5344CB8AC3E}">
        <p14:creationId xmlns:p14="http://schemas.microsoft.com/office/powerpoint/2010/main" val="24793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Obesitas: genetisch, eetgedrag, cultuur, omgeving, ecologie</a:t>
            </a:r>
          </a:p>
          <a:p>
            <a:r>
              <a:rPr lang="en-NL" dirty="0"/>
              <a:t>Vaccinatie Corona: bijv nu weer boosterprik</a:t>
            </a:r>
          </a:p>
          <a:p>
            <a:r>
              <a:rPr lang="en-NL" dirty="0"/>
              <a:t>Algoritme bij belastingfraude</a:t>
            </a:r>
          </a:p>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29</a:t>
            </a:fld>
            <a:endParaRPr lang="nl-NL"/>
          </a:p>
        </p:txBody>
      </p:sp>
    </p:spTree>
    <p:extLst>
      <p:ext uri="{BB962C8B-B14F-4D97-AF65-F5344CB8AC3E}">
        <p14:creationId xmlns:p14="http://schemas.microsoft.com/office/powerpoint/2010/main" val="91611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
            </a:r>
            <a:r>
              <a:rPr lang="en-NL" dirty="0"/>
              <a:t>ridlock      patstelling</a:t>
            </a:r>
          </a:p>
          <a:p>
            <a:r>
              <a:rPr lang="en-GB" dirty="0"/>
              <a:t>S</a:t>
            </a:r>
            <a:r>
              <a:rPr lang="en-NL" dirty="0"/>
              <a:t>prawling   uitgestrekt</a:t>
            </a:r>
          </a:p>
          <a:p>
            <a:r>
              <a:rPr lang="en-GB" dirty="0"/>
              <a:t>U</a:t>
            </a:r>
            <a:r>
              <a:rPr lang="en-NL" dirty="0"/>
              <a:t>nbounded onbegrensd</a:t>
            </a:r>
          </a:p>
          <a:p>
            <a:r>
              <a:rPr lang="en-NL" dirty="0"/>
              <a:t>Nexus       verbinding</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33</a:t>
            </a:fld>
            <a:endParaRPr lang="nl-NL"/>
          </a:p>
        </p:txBody>
      </p:sp>
    </p:spTree>
    <p:extLst>
      <p:ext uri="{BB962C8B-B14F-4D97-AF65-F5344CB8AC3E}">
        <p14:creationId xmlns:p14="http://schemas.microsoft.com/office/powerpoint/2010/main" val="121988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Vriendin Tineke ASML, nieuw systeem voor beheer van de voorraad onderdelen</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45</a:t>
            </a:fld>
            <a:endParaRPr lang="nl-NL"/>
          </a:p>
        </p:txBody>
      </p:sp>
    </p:spTree>
    <p:extLst>
      <p:ext uri="{BB962C8B-B14F-4D97-AF65-F5344CB8AC3E}">
        <p14:creationId xmlns:p14="http://schemas.microsoft.com/office/powerpoint/2010/main" val="23620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jdelijke aanduiding voor dia-afbeelding 1">
            <a:extLst>
              <a:ext uri="{FF2B5EF4-FFF2-40B4-BE49-F238E27FC236}">
                <a16:creationId xmlns:a16="http://schemas.microsoft.com/office/drawing/2014/main" id="{E1ADB38A-7678-7741-BE2F-A4DFB8AE2087}"/>
              </a:ext>
            </a:extLst>
          </p:cNvPr>
          <p:cNvSpPr>
            <a:spLocks noGrp="1" noRot="1" noChangeAspect="1" noChangeArrowheads="1" noTextEdit="1"/>
          </p:cNvSpPr>
          <p:nvPr>
            <p:ph type="sldImg"/>
          </p:nvPr>
        </p:nvSpPr>
        <p:spPr>
          <a:xfrm>
            <a:off x="917575" y="744538"/>
            <a:ext cx="4962525" cy="3722687"/>
          </a:xfrm>
          <a:ln/>
        </p:spPr>
      </p:sp>
      <p:sp>
        <p:nvSpPr>
          <p:cNvPr id="18434" name="Tijdelijke aanduiding voor notities 2">
            <a:extLst>
              <a:ext uri="{FF2B5EF4-FFF2-40B4-BE49-F238E27FC236}">
                <a16:creationId xmlns:a16="http://schemas.microsoft.com/office/drawing/2014/main" id="{BF91765D-DA2B-A34D-897D-EBA8CC24AB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NL">
              <a:latin typeface="Arial" panose="020B0604020202020204" pitchFamily="34" charset="0"/>
              <a:ea typeface="ＭＳ Ｐゴシック" panose="020B0600070205080204" pitchFamily="34" charset="-128"/>
            </a:endParaRPr>
          </a:p>
        </p:txBody>
      </p:sp>
      <p:sp>
        <p:nvSpPr>
          <p:cNvPr id="18435" name="Tijdelijke aanduiding voor dianummer 3">
            <a:extLst>
              <a:ext uri="{FF2B5EF4-FFF2-40B4-BE49-F238E27FC236}">
                <a16:creationId xmlns:a16="http://schemas.microsoft.com/office/drawing/2014/main" id="{E5A27B05-4328-A548-B28A-2ECDAB8DB3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E2B15E6-467E-034E-AA3E-05880B261F0F}" type="slidenum">
              <a:rPr lang="nl-NL" altLang="en-NL" sz="1200" smtClean="0"/>
              <a:pPr/>
              <a:t>53</a:t>
            </a:fld>
            <a:endParaRPr lang="nl-NL" altLang="en-NL"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FEDF071-4495-4141-92B3-D2D81A655999}" type="slidenum">
              <a:rPr lang="nl-NL"/>
              <a:pPr>
                <a:defRPr/>
              </a:pPr>
              <a:t>‹#›</a:t>
            </a:fld>
            <a:endParaRPr lang="nl-NL"/>
          </a:p>
        </p:txBody>
      </p:sp>
    </p:spTree>
    <p:extLst>
      <p:ext uri="{BB962C8B-B14F-4D97-AF65-F5344CB8AC3E}">
        <p14:creationId xmlns:p14="http://schemas.microsoft.com/office/powerpoint/2010/main" val="429355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77872AF8-8EB4-4FCF-809F-B891F138BC08}" type="slidenum">
              <a:rPr lang="nl-NL"/>
              <a:pPr>
                <a:defRPr/>
              </a:pPr>
              <a:t>‹#›</a:t>
            </a:fld>
            <a:endParaRPr lang="nl-NL"/>
          </a:p>
        </p:txBody>
      </p:sp>
    </p:spTree>
    <p:extLst>
      <p:ext uri="{BB962C8B-B14F-4D97-AF65-F5344CB8AC3E}">
        <p14:creationId xmlns:p14="http://schemas.microsoft.com/office/powerpoint/2010/main" val="16920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A4BDD3F-DDE8-4A9C-8029-9F3592FCA49A}" type="slidenum">
              <a:rPr lang="nl-NL"/>
              <a:pPr>
                <a:defRPr/>
              </a:pPr>
              <a:t>‹#›</a:t>
            </a:fld>
            <a:endParaRPr lang="nl-NL"/>
          </a:p>
        </p:txBody>
      </p:sp>
    </p:spTree>
    <p:extLst>
      <p:ext uri="{BB962C8B-B14F-4D97-AF65-F5344CB8AC3E}">
        <p14:creationId xmlns:p14="http://schemas.microsoft.com/office/powerpoint/2010/main" val="159111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Picture 5" descr="SN_University-ppt-b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2200"/>
            <a:ext cx="91440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sz="3600">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3EF875E-AD53-4D73-8327-F01A44EF5CAD}" type="slidenum">
              <a:rPr lang="nl-NL"/>
              <a:pPr>
                <a:defRPr/>
              </a:pPr>
              <a:t>‹#›</a:t>
            </a:fld>
            <a:endParaRPr lang="nl-NL"/>
          </a:p>
        </p:txBody>
      </p:sp>
    </p:spTree>
    <p:extLst>
      <p:ext uri="{BB962C8B-B14F-4D97-AF65-F5344CB8AC3E}">
        <p14:creationId xmlns:p14="http://schemas.microsoft.com/office/powerpoint/2010/main" val="187066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9659C15-4527-42EA-AF47-5729C706ACD8}" type="slidenum">
              <a:rPr lang="nl-NL"/>
              <a:pPr>
                <a:defRPr/>
              </a:pPr>
              <a:t>‹#›</a:t>
            </a:fld>
            <a:endParaRPr lang="nl-NL"/>
          </a:p>
        </p:txBody>
      </p:sp>
    </p:spTree>
    <p:extLst>
      <p:ext uri="{BB962C8B-B14F-4D97-AF65-F5344CB8AC3E}">
        <p14:creationId xmlns:p14="http://schemas.microsoft.com/office/powerpoint/2010/main" val="220722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EF50BC4-0ECC-4DE6-BE24-2F6B274C0DE7}" type="slidenum">
              <a:rPr lang="nl-NL"/>
              <a:pPr>
                <a:defRPr/>
              </a:pPr>
              <a:t>‹#›</a:t>
            </a:fld>
            <a:endParaRPr lang="nl-NL"/>
          </a:p>
        </p:txBody>
      </p:sp>
    </p:spTree>
    <p:extLst>
      <p:ext uri="{BB962C8B-B14F-4D97-AF65-F5344CB8AC3E}">
        <p14:creationId xmlns:p14="http://schemas.microsoft.com/office/powerpoint/2010/main" val="47555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B76C36B8-371D-459A-9121-DED95F8C94B1}" type="slidenum">
              <a:rPr lang="nl-NL"/>
              <a:pPr>
                <a:defRPr/>
              </a:pPr>
              <a:t>‹#›</a:t>
            </a:fld>
            <a:endParaRPr lang="nl-NL"/>
          </a:p>
        </p:txBody>
      </p:sp>
    </p:spTree>
    <p:extLst>
      <p:ext uri="{BB962C8B-B14F-4D97-AF65-F5344CB8AC3E}">
        <p14:creationId xmlns:p14="http://schemas.microsoft.com/office/powerpoint/2010/main" val="213010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58394132-7CCC-4A17-BE58-37361C8A9853}" type="slidenum">
              <a:rPr lang="nl-NL"/>
              <a:pPr>
                <a:defRPr/>
              </a:pPr>
              <a:t>‹#›</a:t>
            </a:fld>
            <a:endParaRPr lang="nl-NL"/>
          </a:p>
        </p:txBody>
      </p:sp>
    </p:spTree>
    <p:extLst>
      <p:ext uri="{BB962C8B-B14F-4D97-AF65-F5344CB8AC3E}">
        <p14:creationId xmlns:p14="http://schemas.microsoft.com/office/powerpoint/2010/main" val="110494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2087FEEA-A9FD-4D9B-8AC1-907C75895D54}" type="slidenum">
              <a:rPr lang="nl-NL"/>
              <a:pPr>
                <a:defRPr/>
              </a:pPr>
              <a:t>‹#›</a:t>
            </a:fld>
            <a:endParaRPr lang="nl-NL"/>
          </a:p>
        </p:txBody>
      </p:sp>
    </p:spTree>
    <p:extLst>
      <p:ext uri="{BB962C8B-B14F-4D97-AF65-F5344CB8AC3E}">
        <p14:creationId xmlns:p14="http://schemas.microsoft.com/office/powerpoint/2010/main" val="255280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EA7761D-7EA6-4DB8-8E91-EC9BFA097861}" type="slidenum">
              <a:rPr lang="nl-NL"/>
              <a:pPr>
                <a:defRPr/>
              </a:pPr>
              <a:t>‹#›</a:t>
            </a:fld>
            <a:endParaRPr lang="nl-NL"/>
          </a:p>
        </p:txBody>
      </p:sp>
    </p:spTree>
    <p:extLst>
      <p:ext uri="{BB962C8B-B14F-4D97-AF65-F5344CB8AC3E}">
        <p14:creationId xmlns:p14="http://schemas.microsoft.com/office/powerpoint/2010/main" val="35242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FE8673D8-DEE6-4D60-85B4-02B979ADCB4D}" type="slidenum">
              <a:rPr lang="nl-NL"/>
              <a:pPr>
                <a:defRPr/>
              </a:pPr>
              <a:t>‹#›</a:t>
            </a:fld>
            <a:endParaRPr lang="nl-NL"/>
          </a:p>
        </p:txBody>
      </p:sp>
    </p:spTree>
    <p:extLst>
      <p:ext uri="{BB962C8B-B14F-4D97-AF65-F5344CB8AC3E}">
        <p14:creationId xmlns:p14="http://schemas.microsoft.com/office/powerpoint/2010/main" val="4053236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van de modeltitel te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cs typeface="+mn-cs"/>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mn-lt"/>
                <a:cs typeface="+mn-cs"/>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cs typeface="+mn-cs"/>
              </a:defRPr>
            </a:lvl1pPr>
          </a:lstStyle>
          <a:p>
            <a:pPr>
              <a:defRPr/>
            </a:pPr>
            <a:fld id="{3CCA268B-88DD-44B0-AD24-94F43A770022}"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769" r:id="rId1"/>
    <p:sldLayoutId id="214748377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1" fontAlgn="base" hangingPunct="1">
        <a:spcBef>
          <a:spcPct val="0"/>
        </a:spcBef>
        <a:spcAft>
          <a:spcPct val="0"/>
        </a:spcAft>
        <a:defRPr sz="3600">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hyperlink" Target="https://www.managementsite.nl/kennisbank/leiderschap"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file:///C:/var/folders/nb/_jmxyyws6j72l0hmggmb_drw0000gn/T/com.microsoft.Word/WebArchiveCopyPasteTempFiles/120119d7-e7b5-4f26-a583-0b495c56c760_thumb840.jpg" TargetMode="External"/><Relationship Id="rId3" Type="http://schemas.openxmlformats.org/officeDocument/2006/relationships/image" Target="file:///C:/var/folders/nb/_jmxyyws6j72l0hmggmb_drw0000gn/T/com.microsoft.Word/WebArchiveCopyPasteTempFiles/800px-Hosmer_Medusa_MIA_7629.jpg" TargetMode="External"/><Relationship Id="rId7"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hyperlink" Target="https://www.youtube.com/watch?v=3Lu2nIMUzks" TargetMode="External"/><Relationship Id="rId5" Type="http://schemas.openxmlformats.org/officeDocument/2006/relationships/image" Target="../media/image78.png"/><Relationship Id="rId4" Type="http://schemas.openxmlformats.org/officeDocument/2006/relationships/image" Target="../media/image77.jpeg"/></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17.xml.rels><?xml version="1.0" encoding="UTF-8" standalone="yes"?>
<Relationships xmlns="http://schemas.openxmlformats.org/package/2006/relationships"><Relationship Id="rId2" Type="http://schemas.openxmlformats.org/officeDocument/2006/relationships/hyperlink" Target="https://www.youtube.com/watch?v=HrWbicvDLPw"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chrome-extension://efaidnbmnnnibpcajpcglclefindmkaj/https:/www.vankemenade-act.nl/wp-content/uploads/2022/05/EEF-Boek2MEI22.pdf" TargetMode="External"/><Relationship Id="rId2" Type="http://schemas.openxmlformats.org/officeDocument/2006/relationships/hyperlink" Target="chrome-extension://efaidnbmnnnibpcajpcglclefindmkaj/https:/www.vankemenade-act.nl/wp-content/uploads/2022/05/EEF-Boek1MEI22.pdf" TargetMode="Externa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usinezz.nl/product/100-6976_Leidinggeven-aan-lean-transformaties?_ga=2.254858318.731091328.1633938061-1985476001.163393806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managementimpact.nl/artikel/waarom-lean-niet-werkt-jcpr16/"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89LPVXrm_Ic" TargetMode="External"/><Relationship Id="rId2" Type="http://schemas.openxmlformats.org/officeDocument/2006/relationships/hyperlink" Target="https://www.youtube.com/watch?v=Y2hiDYE5Qdw"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9L5AJwnp6f0" TargetMode="External"/><Relationship Id="rId2" Type="http://schemas.openxmlformats.org/officeDocument/2006/relationships/hyperlink" Target="https://www.youtube.com/watch?v=Y2hiDYE5Qd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ol.com/nl/nl/p/wiskunde-is-overal/9200000103008055/?suggestionType=typedsearch&amp;bltgh=l4yP7QCLlgorgOWNkK1DNg.1.2.ProductTitle&amp;Referrer=ADVNLPPcef36100ca4c88a40065bba51d000001234&amp;utm_source=1234&amp;utm_medium=Affiliates&amp;utm_campaign=CPS&amp;utm_content=txl" TargetMode="External"/><Relationship Id="rId2" Type="http://schemas.openxmlformats.org/officeDocument/2006/relationships/hyperlink" Target="https://www.scientias.nl/waarom-statistiek-niet-te-vertrouwen-is/"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publication/259645824_De_Mythe_van_de_PDCA-cycl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Ldza3txPNT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bnnvara.nl/khalidensophie/videos/602244" TargetMode="External"/><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oi.org/10.1108/TQM-04-2018-0045"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jamesnorbury.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ijic.org/articles/10.5334/ijic.7560"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SN_University-ppt-voo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990600" y="914400"/>
            <a:ext cx="7086600" cy="1143000"/>
          </a:xfrm>
        </p:spPr>
        <p:txBody>
          <a:bodyPr/>
          <a:lstStyle/>
          <a:p>
            <a:pPr algn="l" eaLnBrk="1" hangingPunct="1"/>
            <a:r>
              <a:rPr lang="nl-NL" altLang="nl-NL" sz="2800" b="1" dirty="0"/>
              <a:t>SCHOUTEN &amp; NELISSEN UNIVERSITY</a:t>
            </a:r>
          </a:p>
        </p:txBody>
      </p:sp>
      <p:sp>
        <p:nvSpPr>
          <p:cNvPr id="3076" name="Rectangle 3"/>
          <p:cNvSpPr>
            <a:spLocks noGrp="1" noChangeArrowheads="1"/>
          </p:cNvSpPr>
          <p:nvPr>
            <p:ph type="body" idx="1"/>
          </p:nvPr>
        </p:nvSpPr>
        <p:spPr>
          <a:xfrm>
            <a:off x="971550" y="2060575"/>
            <a:ext cx="6934200" cy="1066800"/>
          </a:xfrm>
        </p:spPr>
        <p:txBody>
          <a:bodyPr/>
          <a:lstStyle/>
          <a:p>
            <a:pPr algn="ctr" eaLnBrk="1" hangingPunct="1">
              <a:buFontTx/>
              <a:buNone/>
            </a:pPr>
            <a:r>
              <a:rPr lang="nl-NL" altLang="nl-NL" sz="3200" dirty="0">
                <a:solidFill>
                  <a:srgbClr val="00ACB0"/>
                </a:solidFill>
              </a:rPr>
              <a:t>Kwaliteit in dynamische en complexe omgevingen</a:t>
            </a:r>
          </a:p>
          <a:p>
            <a:pPr eaLnBrk="1" hangingPunct="1">
              <a:buFontTx/>
              <a:buNone/>
            </a:pPr>
            <a:endParaRPr lang="nl-NL" altLang="nl-NL" dirty="0"/>
          </a:p>
          <a:p>
            <a:pPr eaLnBrk="1" hangingPunct="1">
              <a:buFontTx/>
              <a:buNone/>
            </a:pPr>
            <a:endParaRPr lang="nl-NL" altLang="nl-NL" dirty="0"/>
          </a:p>
          <a:p>
            <a:pPr eaLnBrk="1" hangingPunct="1">
              <a:buFontTx/>
              <a:buNone/>
            </a:pPr>
            <a:endParaRPr lang="nl-NL" altLang="nl-NL" dirty="0"/>
          </a:p>
          <a:p>
            <a:pPr eaLnBrk="1" hangingPunct="1">
              <a:buFontTx/>
              <a:buNone/>
            </a:pPr>
            <a:r>
              <a:rPr lang="nl-NL" altLang="nl-NL" dirty="0"/>
              <a:t>                                                    Everard van  </a:t>
            </a:r>
          </a:p>
          <a:p>
            <a:pPr eaLnBrk="1" hangingPunct="1">
              <a:buFontTx/>
              <a:buNone/>
            </a:pPr>
            <a:r>
              <a:rPr lang="nl-NL" altLang="nl-NL" dirty="0"/>
              <a:t>                                                    Kemenade, PhD</a:t>
            </a:r>
          </a:p>
          <a:p>
            <a:pPr eaLnBrk="1" hangingPunct="1">
              <a:buFontTx/>
              <a:buNone/>
            </a:pPr>
            <a:r>
              <a:rPr lang="nl-NL" altLang="nl-NL" sz="1600" dirty="0"/>
              <a:t>										</a:t>
            </a:r>
            <a:endParaRPr lang="nl-NL" alt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0E50-8FBF-D15B-7AA4-FCEB06B7DF0D}"/>
              </a:ext>
            </a:extLst>
          </p:cNvPr>
          <p:cNvSpPr>
            <a:spLocks noGrp="1"/>
          </p:cNvSpPr>
          <p:nvPr>
            <p:ph type="title"/>
          </p:nvPr>
        </p:nvSpPr>
        <p:spPr/>
        <p:txBody>
          <a:bodyPr/>
          <a:lstStyle/>
          <a:p>
            <a:r>
              <a:rPr lang="en-NL" dirty="0">
                <a:solidFill>
                  <a:srgbClr val="0FCBC2"/>
                </a:solidFill>
              </a:rPr>
              <a:t>Wat is eigenlijk kwaliteit?</a:t>
            </a:r>
          </a:p>
        </p:txBody>
      </p:sp>
      <p:sp>
        <p:nvSpPr>
          <p:cNvPr id="3" name="Content Placeholder 2">
            <a:extLst>
              <a:ext uri="{FF2B5EF4-FFF2-40B4-BE49-F238E27FC236}">
                <a16:creationId xmlns:a16="http://schemas.microsoft.com/office/drawing/2014/main" id="{3FFB79B3-A293-48C9-BBCE-1BD264980095}"/>
              </a:ext>
            </a:extLst>
          </p:cNvPr>
          <p:cNvSpPr>
            <a:spLocks noGrp="1"/>
          </p:cNvSpPr>
          <p:nvPr>
            <p:ph idx="1"/>
          </p:nvPr>
        </p:nvSpPr>
        <p:spPr/>
        <p:txBody>
          <a:bodyPr/>
          <a:lstStyle/>
          <a:p>
            <a:pPr marL="0" indent="0">
              <a:buNone/>
            </a:pPr>
            <a:r>
              <a:rPr lang="en-NL" dirty="0"/>
              <a:t>Zie ook Emergent innoveren volgens Medusa, </a:t>
            </a:r>
          </a:p>
          <a:p>
            <a:pPr marL="0" indent="0">
              <a:buNone/>
            </a:pPr>
            <a:r>
              <a:rPr lang="en-NL" dirty="0"/>
              <a:t>deel 1, hoofdstuk 1</a:t>
            </a:r>
          </a:p>
          <a:p>
            <a:pPr marL="0" indent="0">
              <a:buNone/>
            </a:pPr>
            <a:endParaRPr lang="en-NL" dirty="0"/>
          </a:p>
          <a:p>
            <a:pPr marL="0" indent="0">
              <a:buNone/>
            </a:pPr>
            <a:r>
              <a:rPr lang="en-NL" dirty="0"/>
              <a:t>Kwaliteit heeft altijd een object.</a:t>
            </a:r>
          </a:p>
          <a:p>
            <a:pPr marL="0" indent="0">
              <a:buNone/>
            </a:pPr>
            <a:r>
              <a:rPr lang="en-NL" dirty="0"/>
              <a:t>Kwaliteit is subjectief.</a:t>
            </a:r>
          </a:p>
          <a:p>
            <a:pPr marL="0" indent="0">
              <a:buNone/>
            </a:pPr>
            <a:r>
              <a:rPr lang="en-NL" dirty="0"/>
              <a:t>Kwaliteit is veranderlijk in plaats en tijd.</a:t>
            </a:r>
          </a:p>
          <a:p>
            <a:pPr marL="0" indent="0">
              <a:buNone/>
            </a:pPr>
            <a:endParaRPr lang="en-NL" dirty="0"/>
          </a:p>
          <a:p>
            <a:pPr marL="0" indent="0">
              <a:buNone/>
            </a:pPr>
            <a:endParaRPr lang="en-NL" dirty="0"/>
          </a:p>
        </p:txBody>
      </p:sp>
    </p:spTree>
    <p:extLst>
      <p:ext uri="{BB962C8B-B14F-4D97-AF65-F5344CB8AC3E}">
        <p14:creationId xmlns:p14="http://schemas.microsoft.com/office/powerpoint/2010/main" val="40453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01EF-B4A8-56A2-7E53-4598DEE81C80}"/>
              </a:ext>
            </a:extLst>
          </p:cNvPr>
          <p:cNvSpPr>
            <a:spLocks noGrp="1"/>
          </p:cNvSpPr>
          <p:nvPr>
            <p:ph type="title"/>
          </p:nvPr>
        </p:nvSpPr>
        <p:spPr/>
        <p:txBody>
          <a:bodyPr/>
          <a:lstStyle/>
          <a:p>
            <a:r>
              <a:rPr lang="en-NL" dirty="0"/>
              <a:t>Five elements in change</a:t>
            </a:r>
          </a:p>
        </p:txBody>
      </p:sp>
      <p:sp>
        <p:nvSpPr>
          <p:cNvPr id="3" name="Content Placeholder 2">
            <a:extLst>
              <a:ext uri="{FF2B5EF4-FFF2-40B4-BE49-F238E27FC236}">
                <a16:creationId xmlns:a16="http://schemas.microsoft.com/office/drawing/2014/main" id="{61B58EA4-4C7E-DF25-3537-07A0D2C14CAF}"/>
              </a:ext>
            </a:extLst>
          </p:cNvPr>
          <p:cNvSpPr>
            <a:spLocks noGrp="1"/>
          </p:cNvSpPr>
          <p:nvPr>
            <p:ph idx="1"/>
          </p:nvPr>
        </p:nvSpPr>
        <p:spPr/>
        <p:txBody>
          <a:bodyPr/>
          <a:lstStyle/>
          <a:p>
            <a:pPr marL="621386" indent="-621386">
              <a:buAutoNum type="arabicPeriod"/>
            </a:pPr>
            <a:r>
              <a:rPr lang="en-NL" dirty="0"/>
              <a:t>Sense of urgency / catalyst</a:t>
            </a:r>
          </a:p>
          <a:p>
            <a:pPr marL="621386" indent="-621386">
              <a:buAutoNum type="arabicPeriod"/>
            </a:pPr>
            <a:r>
              <a:rPr lang="en-NL" dirty="0"/>
              <a:t>Letting go</a:t>
            </a:r>
          </a:p>
          <a:p>
            <a:pPr marL="621386" indent="-621386">
              <a:buAutoNum type="arabicPeriod"/>
            </a:pPr>
            <a:r>
              <a:rPr lang="en-NL" dirty="0"/>
              <a:t>Do not kn</a:t>
            </a:r>
            <a:r>
              <a:rPr lang="en-GB" dirty="0"/>
              <a:t>ow</a:t>
            </a:r>
            <a:endParaRPr lang="en-NL" dirty="0"/>
          </a:p>
          <a:p>
            <a:pPr marL="621386" indent="-621386">
              <a:buAutoNum type="arabicPeriod"/>
            </a:pPr>
            <a:r>
              <a:rPr lang="en-NL" dirty="0"/>
              <a:t>Co-create</a:t>
            </a:r>
          </a:p>
          <a:p>
            <a:pPr marL="621386" indent="-621386">
              <a:buAutoNum type="arabicPeriod"/>
            </a:pPr>
            <a:r>
              <a:rPr lang="en-NL" dirty="0"/>
              <a:t>New beginning</a:t>
            </a:r>
          </a:p>
        </p:txBody>
      </p:sp>
    </p:spTree>
    <p:extLst>
      <p:ext uri="{BB962C8B-B14F-4D97-AF65-F5344CB8AC3E}">
        <p14:creationId xmlns:p14="http://schemas.microsoft.com/office/powerpoint/2010/main" val="12725307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ader Time: 6 ways to increase the sense of urgency on your team - The  Business Journals">
            <a:extLst>
              <a:ext uri="{FF2B5EF4-FFF2-40B4-BE49-F238E27FC236}">
                <a16:creationId xmlns:a16="http://schemas.microsoft.com/office/drawing/2014/main" id="{E20BB229-008D-E2C1-2D55-C9556B890BA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423" r="9402" b="1"/>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40437803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0541CA-B740-46F8-20EC-A563B0B67739}"/>
              </a:ext>
            </a:extLst>
          </p:cNvPr>
          <p:cNvSpPr>
            <a:spLocks noGrp="1"/>
          </p:cNvSpPr>
          <p:nvPr>
            <p:ph type="title"/>
          </p:nvPr>
        </p:nvSpPr>
        <p:spPr>
          <a:xfrm>
            <a:off x="457200" y="465169"/>
            <a:ext cx="8229600" cy="1073960"/>
          </a:xfrm>
        </p:spPr>
        <p:txBody>
          <a:bodyPr/>
          <a:lstStyle/>
          <a:p>
            <a:r>
              <a:rPr lang="en-US" dirty="0"/>
              <a:t>1. Sense of urgency</a:t>
            </a:r>
            <a:br>
              <a:rPr lang="en-US" dirty="0"/>
            </a:br>
            <a:endParaRPr lang="en-US" dirty="0"/>
          </a:p>
        </p:txBody>
      </p:sp>
      <p:sp>
        <p:nvSpPr>
          <p:cNvPr id="11" name="Content Placeholder 2">
            <a:extLst>
              <a:ext uri="{FF2B5EF4-FFF2-40B4-BE49-F238E27FC236}">
                <a16:creationId xmlns:a16="http://schemas.microsoft.com/office/drawing/2014/main" id="{714B52FB-9849-F963-AB41-098915BF1D30}"/>
              </a:ext>
            </a:extLst>
          </p:cNvPr>
          <p:cNvSpPr>
            <a:spLocks noGrp="1"/>
          </p:cNvSpPr>
          <p:nvPr>
            <p:ph idx="1"/>
          </p:nvPr>
        </p:nvSpPr>
        <p:spPr>
          <a:xfrm>
            <a:off x="457200" y="1710666"/>
            <a:ext cx="8229600" cy="4252582"/>
          </a:xfrm>
        </p:spPr>
        <p:txBody>
          <a:bodyPr/>
          <a:lstStyle/>
          <a:p>
            <a:pPr marL="621386" indent="-621386">
              <a:buAutoNum type="arabicPeriod"/>
            </a:pPr>
            <a:endParaRPr lang="en-US" dirty="0"/>
          </a:p>
          <a:p>
            <a:pPr fontAlgn="t"/>
            <a:r>
              <a:rPr lang="nl-NL" sz="2899" dirty="0" err="1"/>
              <a:t>Repeat</a:t>
            </a:r>
            <a:r>
              <a:rPr lang="nl-NL" sz="2899" dirty="0"/>
              <a:t>, </a:t>
            </a:r>
            <a:r>
              <a:rPr lang="nl-NL" sz="2899" dirty="0" err="1"/>
              <a:t>repeat</a:t>
            </a:r>
            <a:r>
              <a:rPr lang="nl-NL" sz="2899" dirty="0"/>
              <a:t>, </a:t>
            </a:r>
            <a:r>
              <a:rPr lang="nl-NL" sz="2899" dirty="0" err="1"/>
              <a:t>repeat</a:t>
            </a:r>
            <a:endParaRPr lang="nl-NL" sz="2899" dirty="0"/>
          </a:p>
          <a:p>
            <a:pPr fontAlgn="t"/>
            <a:r>
              <a:rPr lang="nl-NL" sz="2899" dirty="0"/>
              <a:t>Do </a:t>
            </a:r>
            <a:r>
              <a:rPr lang="nl-NL" sz="2899" dirty="0" err="1"/>
              <a:t>not</a:t>
            </a:r>
            <a:r>
              <a:rPr lang="nl-NL" sz="2899" dirty="0"/>
              <a:t> </a:t>
            </a:r>
            <a:r>
              <a:rPr lang="nl-NL" sz="2899" dirty="0" err="1"/>
              <a:t>give</a:t>
            </a:r>
            <a:r>
              <a:rPr lang="nl-NL" sz="2899" dirty="0"/>
              <a:t> up</a:t>
            </a:r>
            <a:endParaRPr lang="en-NL" sz="2899" dirty="0"/>
          </a:p>
          <a:p>
            <a:pPr fontAlgn="t"/>
            <a:r>
              <a:rPr lang="nl-NL" sz="2899" dirty="0"/>
              <a:t>Change </a:t>
            </a:r>
            <a:r>
              <a:rPr lang="nl-NL" sz="2899" dirty="0" err="1"/>
              <a:t>your</a:t>
            </a:r>
            <a:r>
              <a:rPr lang="nl-NL" sz="2899" dirty="0"/>
              <a:t> </a:t>
            </a:r>
            <a:r>
              <a:rPr lang="nl-NL" sz="2899" dirty="0" err="1"/>
              <a:t>own</a:t>
            </a:r>
            <a:r>
              <a:rPr lang="nl-NL" sz="2899" dirty="0"/>
              <a:t> </a:t>
            </a:r>
            <a:r>
              <a:rPr lang="nl-NL" sz="2899" dirty="0" err="1"/>
              <a:t>behaviour</a:t>
            </a:r>
            <a:endParaRPr lang="nl-NL" sz="2899" dirty="0"/>
          </a:p>
          <a:p>
            <a:pPr fontAlgn="t"/>
            <a:r>
              <a:rPr lang="nl-NL" sz="2899" dirty="0" err="1"/>
              <a:t>Inspire</a:t>
            </a:r>
            <a:endParaRPr lang="en-NL" sz="2899" dirty="0"/>
          </a:p>
          <a:p>
            <a:pPr fontAlgn="t"/>
            <a:r>
              <a:rPr lang="nl-NL" sz="2899" dirty="0" err="1"/>
              <a:t>Recognise</a:t>
            </a:r>
            <a:r>
              <a:rPr lang="nl-NL" sz="2899" dirty="0"/>
              <a:t> supporters</a:t>
            </a:r>
          </a:p>
          <a:p>
            <a:pPr fontAlgn="t"/>
            <a:r>
              <a:rPr lang="nl-NL" sz="2899" dirty="0" err="1"/>
              <a:t>Your</a:t>
            </a:r>
            <a:r>
              <a:rPr lang="nl-NL" sz="2899" dirty="0"/>
              <a:t> </a:t>
            </a:r>
            <a:r>
              <a:rPr lang="nl-NL" sz="2899" dirty="0" err="1"/>
              <a:t>urgency</a:t>
            </a:r>
            <a:r>
              <a:rPr lang="nl-NL" sz="2899" dirty="0"/>
              <a:t>???</a:t>
            </a:r>
            <a:endParaRPr lang="en-US" sz="2899" dirty="0"/>
          </a:p>
          <a:p>
            <a:endParaRPr lang="en-US" dirty="0"/>
          </a:p>
        </p:txBody>
      </p:sp>
    </p:spTree>
    <p:extLst>
      <p:ext uri="{BB962C8B-B14F-4D97-AF65-F5344CB8AC3E}">
        <p14:creationId xmlns:p14="http://schemas.microsoft.com/office/powerpoint/2010/main" val="2259239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We Gain from Letting Go | Meer">
            <a:extLst>
              <a:ext uri="{FF2B5EF4-FFF2-40B4-BE49-F238E27FC236}">
                <a16:creationId xmlns:a16="http://schemas.microsoft.com/office/drawing/2014/main" id="{4E1BC160-7783-F92A-51AA-5F4D42FF7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92" r="1888" b="2"/>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1255337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E5B4-B930-AF6D-1C23-D0624FEA42A5}"/>
              </a:ext>
            </a:extLst>
          </p:cNvPr>
          <p:cNvSpPr>
            <a:spLocks noGrp="1"/>
          </p:cNvSpPr>
          <p:nvPr>
            <p:ph type="title"/>
          </p:nvPr>
        </p:nvSpPr>
        <p:spPr/>
        <p:txBody>
          <a:bodyPr/>
          <a:lstStyle/>
          <a:p>
            <a:r>
              <a:rPr lang="en-NL" dirty="0"/>
              <a:t>2. Letting go</a:t>
            </a:r>
          </a:p>
        </p:txBody>
      </p:sp>
      <p:sp>
        <p:nvSpPr>
          <p:cNvPr id="3" name="Content Placeholder 2">
            <a:extLst>
              <a:ext uri="{FF2B5EF4-FFF2-40B4-BE49-F238E27FC236}">
                <a16:creationId xmlns:a16="http://schemas.microsoft.com/office/drawing/2014/main" id="{768BC1BE-31F8-F485-21C2-9A212C788412}"/>
              </a:ext>
            </a:extLst>
          </p:cNvPr>
          <p:cNvSpPr>
            <a:spLocks noGrp="1"/>
          </p:cNvSpPr>
          <p:nvPr>
            <p:ph idx="1"/>
          </p:nvPr>
        </p:nvSpPr>
        <p:spPr>
          <a:xfrm>
            <a:off x="457200" y="1956142"/>
            <a:ext cx="8229600" cy="4252582"/>
          </a:xfrm>
        </p:spPr>
        <p:txBody>
          <a:bodyPr/>
          <a:lstStyle/>
          <a:p>
            <a:r>
              <a:rPr lang="en-NL" sz="2899" dirty="0"/>
              <a:t>Every change has a price.</a:t>
            </a:r>
          </a:p>
          <a:p>
            <a:r>
              <a:rPr lang="nl-NL" sz="2899" dirty="0" err="1">
                <a:solidFill>
                  <a:prstClr val="black"/>
                </a:solidFill>
              </a:rPr>
              <a:t>Knowing</a:t>
            </a:r>
            <a:r>
              <a:rPr lang="nl-NL" sz="2899" dirty="0">
                <a:solidFill>
                  <a:prstClr val="black"/>
                </a:solidFill>
              </a:rPr>
              <a:t> </a:t>
            </a:r>
            <a:r>
              <a:rPr lang="nl-NL" sz="2899" dirty="0" err="1">
                <a:solidFill>
                  <a:prstClr val="black"/>
                </a:solidFill>
              </a:rPr>
              <a:t>what</a:t>
            </a:r>
            <a:r>
              <a:rPr lang="nl-NL" sz="2899" dirty="0">
                <a:solidFill>
                  <a:prstClr val="black"/>
                </a:solidFill>
              </a:rPr>
              <a:t> </a:t>
            </a:r>
            <a:r>
              <a:rPr lang="nl-NL" sz="2899" dirty="0" err="1">
                <a:solidFill>
                  <a:prstClr val="black"/>
                </a:solidFill>
              </a:rPr>
              <a:t>the</a:t>
            </a:r>
            <a:r>
              <a:rPr lang="nl-NL" sz="2899" dirty="0">
                <a:solidFill>
                  <a:prstClr val="black"/>
                </a:solidFill>
              </a:rPr>
              <a:t> </a:t>
            </a:r>
            <a:r>
              <a:rPr lang="nl-NL" sz="2899" dirty="0" err="1">
                <a:solidFill>
                  <a:prstClr val="black"/>
                </a:solidFill>
              </a:rPr>
              <a:t>price</a:t>
            </a:r>
            <a:r>
              <a:rPr lang="nl-NL" sz="2899" dirty="0">
                <a:solidFill>
                  <a:prstClr val="black"/>
                </a:solidFill>
              </a:rPr>
              <a:t> is, </a:t>
            </a:r>
            <a:r>
              <a:rPr lang="nl-NL" sz="2899" dirty="0" err="1">
                <a:solidFill>
                  <a:prstClr val="black"/>
                </a:solidFill>
              </a:rPr>
              <a:t>makes</a:t>
            </a:r>
            <a:r>
              <a:rPr lang="nl-NL" sz="2899" dirty="0">
                <a:solidFill>
                  <a:prstClr val="black"/>
                </a:solidFill>
              </a:rPr>
              <a:t> change </a:t>
            </a:r>
            <a:r>
              <a:rPr lang="nl-NL" sz="2899" dirty="0" err="1">
                <a:solidFill>
                  <a:prstClr val="black"/>
                </a:solidFill>
              </a:rPr>
              <a:t>easier</a:t>
            </a:r>
            <a:r>
              <a:rPr lang="nl-NL" sz="2899" dirty="0">
                <a:solidFill>
                  <a:prstClr val="black"/>
                </a:solidFill>
              </a:rPr>
              <a:t>.</a:t>
            </a:r>
          </a:p>
          <a:p>
            <a:r>
              <a:rPr lang="nl-NL" sz="2899" dirty="0">
                <a:solidFill>
                  <a:prstClr val="black"/>
                </a:solidFill>
              </a:rPr>
              <a:t>Do </a:t>
            </a:r>
            <a:r>
              <a:rPr lang="nl-NL" sz="2899" dirty="0" err="1">
                <a:solidFill>
                  <a:prstClr val="black"/>
                </a:solidFill>
              </a:rPr>
              <a:t>not</a:t>
            </a:r>
            <a:r>
              <a:rPr lang="nl-NL" sz="2899" dirty="0">
                <a:solidFill>
                  <a:prstClr val="black"/>
                </a:solidFill>
              </a:rPr>
              <a:t> </a:t>
            </a:r>
            <a:r>
              <a:rPr lang="nl-NL" sz="2899" dirty="0" err="1">
                <a:solidFill>
                  <a:prstClr val="black"/>
                </a:solidFill>
              </a:rPr>
              <a:t>ignore</a:t>
            </a:r>
            <a:r>
              <a:rPr lang="nl-NL" sz="2899" dirty="0">
                <a:solidFill>
                  <a:prstClr val="black"/>
                </a:solidFill>
              </a:rPr>
              <a:t> </a:t>
            </a:r>
            <a:r>
              <a:rPr lang="nl-NL" sz="2899" dirty="0" err="1">
                <a:solidFill>
                  <a:prstClr val="black"/>
                </a:solidFill>
              </a:rPr>
              <a:t>what</a:t>
            </a:r>
            <a:r>
              <a:rPr lang="nl-NL" sz="2899" dirty="0">
                <a:solidFill>
                  <a:prstClr val="black"/>
                </a:solidFill>
              </a:rPr>
              <a:t> </a:t>
            </a:r>
            <a:r>
              <a:rPr lang="nl-NL" sz="2899" dirty="0" err="1">
                <a:solidFill>
                  <a:prstClr val="black"/>
                </a:solidFill>
              </a:rPr>
              <a:t>gets</a:t>
            </a:r>
            <a:r>
              <a:rPr lang="nl-NL" sz="2899" dirty="0">
                <a:solidFill>
                  <a:prstClr val="black"/>
                </a:solidFill>
              </a:rPr>
              <a:t> lost.</a:t>
            </a:r>
          </a:p>
          <a:p>
            <a:r>
              <a:rPr lang="nl-NL" sz="2899" dirty="0" err="1">
                <a:solidFill>
                  <a:prstClr val="black"/>
                </a:solidFill>
              </a:rPr>
              <a:t>Recognise</a:t>
            </a:r>
            <a:r>
              <a:rPr lang="nl-NL" sz="2899" dirty="0">
                <a:solidFill>
                  <a:prstClr val="black"/>
                </a:solidFill>
              </a:rPr>
              <a:t> supporters</a:t>
            </a:r>
          </a:p>
          <a:p>
            <a:r>
              <a:rPr lang="nl-NL" sz="2899" dirty="0" err="1">
                <a:solidFill>
                  <a:prstClr val="black"/>
                </a:solidFill>
              </a:rPr>
              <a:t>What</a:t>
            </a:r>
            <a:r>
              <a:rPr lang="nl-NL" sz="2899" dirty="0">
                <a:solidFill>
                  <a:prstClr val="black"/>
                </a:solidFill>
              </a:rPr>
              <a:t> </a:t>
            </a:r>
            <a:r>
              <a:rPr lang="nl-NL" sz="2899" dirty="0" err="1">
                <a:solidFill>
                  <a:prstClr val="black"/>
                </a:solidFill>
              </a:rPr>
              <a:t>about</a:t>
            </a:r>
            <a:r>
              <a:rPr lang="nl-NL" sz="2899" dirty="0">
                <a:solidFill>
                  <a:prstClr val="black"/>
                </a:solidFill>
              </a:rPr>
              <a:t> </a:t>
            </a:r>
            <a:r>
              <a:rPr lang="nl-NL" sz="2899" dirty="0" err="1">
                <a:solidFill>
                  <a:prstClr val="black"/>
                </a:solidFill>
              </a:rPr>
              <a:t>your</a:t>
            </a:r>
            <a:r>
              <a:rPr lang="nl-NL" sz="2899" dirty="0">
                <a:solidFill>
                  <a:prstClr val="black"/>
                </a:solidFill>
              </a:rPr>
              <a:t> </a:t>
            </a:r>
            <a:r>
              <a:rPr lang="nl-NL" sz="2899" dirty="0" err="1">
                <a:solidFill>
                  <a:prstClr val="black"/>
                </a:solidFill>
              </a:rPr>
              <a:t>losses</a:t>
            </a:r>
            <a:r>
              <a:rPr lang="nl-NL" sz="2899" dirty="0">
                <a:solidFill>
                  <a:prstClr val="black"/>
                </a:solidFill>
              </a:rPr>
              <a:t>?</a:t>
            </a:r>
            <a:endParaRPr lang="en-NL" sz="2899" dirty="0"/>
          </a:p>
        </p:txBody>
      </p:sp>
    </p:spTree>
    <p:extLst>
      <p:ext uri="{BB962C8B-B14F-4D97-AF65-F5344CB8AC3E}">
        <p14:creationId xmlns:p14="http://schemas.microsoft.com/office/powerpoint/2010/main" val="3625939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Puzzled Woman Gesturing Do Not Know and Holding Smart Phone in Hand.  Oops, Question, Doubt, I Don`t Know. Stock Vector - Illustration of call,  conversation: 132450924">
            <a:extLst>
              <a:ext uri="{FF2B5EF4-FFF2-40B4-BE49-F238E27FC236}">
                <a16:creationId xmlns:a16="http://schemas.microsoft.com/office/drawing/2014/main" id="{CF5C13BC-B30D-36CB-8743-C04483568A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2474" y="270409"/>
            <a:ext cx="5259055" cy="6317185"/>
          </a:xfrm>
          <a:prstGeom prst="rect">
            <a:avLst/>
          </a:prstGeom>
          <a:solidFill>
            <a:srgbClr val="FFFFFF"/>
          </a:solidFill>
        </p:spPr>
      </p:pic>
    </p:spTree>
    <p:extLst>
      <p:ext uri="{BB962C8B-B14F-4D97-AF65-F5344CB8AC3E}">
        <p14:creationId xmlns:p14="http://schemas.microsoft.com/office/powerpoint/2010/main" val="21371719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B796-3BFD-5FED-8100-6903DCE095AA}"/>
              </a:ext>
            </a:extLst>
          </p:cNvPr>
          <p:cNvSpPr>
            <a:spLocks noGrp="1"/>
          </p:cNvSpPr>
          <p:nvPr>
            <p:ph type="title"/>
          </p:nvPr>
        </p:nvSpPr>
        <p:spPr/>
        <p:txBody>
          <a:bodyPr/>
          <a:lstStyle/>
          <a:p>
            <a:r>
              <a:rPr lang="en-NL" dirty="0"/>
              <a:t>3. Do not know</a:t>
            </a:r>
          </a:p>
        </p:txBody>
      </p:sp>
      <p:sp>
        <p:nvSpPr>
          <p:cNvPr id="3" name="Content Placeholder 2">
            <a:extLst>
              <a:ext uri="{FF2B5EF4-FFF2-40B4-BE49-F238E27FC236}">
                <a16:creationId xmlns:a16="http://schemas.microsoft.com/office/drawing/2014/main" id="{868F1860-F3E2-2A3D-3EAC-D666F836D8EE}"/>
              </a:ext>
            </a:extLst>
          </p:cNvPr>
          <p:cNvSpPr>
            <a:spLocks noGrp="1"/>
          </p:cNvSpPr>
          <p:nvPr>
            <p:ph idx="1"/>
          </p:nvPr>
        </p:nvSpPr>
        <p:spPr/>
        <p:txBody>
          <a:bodyPr/>
          <a:lstStyle/>
          <a:p>
            <a:pPr marL="0" indent="0">
              <a:buNone/>
            </a:pPr>
            <a:r>
              <a:rPr lang="en-NL" dirty="0"/>
              <a:t>Which behaviour that we do not want reoccurs?</a:t>
            </a:r>
          </a:p>
          <a:p>
            <a:pPr fontAlgn="t"/>
            <a:r>
              <a:rPr lang="nl-NL" dirty="0" err="1"/>
              <a:t>What</a:t>
            </a:r>
            <a:r>
              <a:rPr lang="nl-NL" dirty="0"/>
              <a:t> does </a:t>
            </a:r>
            <a:r>
              <a:rPr lang="nl-NL" dirty="0" err="1"/>
              <a:t>that</a:t>
            </a:r>
            <a:r>
              <a:rPr lang="nl-NL" dirty="0"/>
              <a:t> </a:t>
            </a:r>
            <a:r>
              <a:rPr lang="nl-NL" dirty="0" err="1"/>
              <a:t>solve</a:t>
            </a:r>
            <a:r>
              <a:rPr lang="nl-NL" dirty="0"/>
              <a:t>?</a:t>
            </a:r>
            <a:endParaRPr lang="en-NL" dirty="0"/>
          </a:p>
          <a:p>
            <a:pPr fontAlgn="t"/>
            <a:r>
              <a:rPr lang="nl-NL" dirty="0" err="1"/>
              <a:t>What</a:t>
            </a:r>
            <a:r>
              <a:rPr lang="nl-NL" dirty="0"/>
              <a:t> </a:t>
            </a:r>
            <a:r>
              <a:rPr lang="nl-NL" dirty="0" err="1"/>
              <a:t>will</a:t>
            </a:r>
            <a:r>
              <a:rPr lang="nl-NL" dirty="0"/>
              <a:t> happen, </a:t>
            </a:r>
            <a:r>
              <a:rPr lang="nl-NL" dirty="0" err="1"/>
              <a:t>if</a:t>
            </a:r>
            <a:r>
              <a:rPr lang="nl-NL" dirty="0"/>
              <a:t> </a:t>
            </a:r>
            <a:r>
              <a:rPr lang="nl-NL" dirty="0" err="1"/>
              <a:t>it</a:t>
            </a:r>
            <a:r>
              <a:rPr lang="nl-NL" dirty="0"/>
              <a:t> </a:t>
            </a:r>
            <a:r>
              <a:rPr lang="nl-NL" dirty="0" err="1"/>
              <a:t>stops</a:t>
            </a:r>
            <a:r>
              <a:rPr lang="nl-NL" dirty="0"/>
              <a:t>?</a:t>
            </a:r>
            <a:endParaRPr lang="en-NL" dirty="0"/>
          </a:p>
          <a:p>
            <a:pPr fontAlgn="t"/>
            <a:r>
              <a:rPr lang="nl-NL" dirty="0"/>
              <a:t>Who </a:t>
            </a:r>
            <a:r>
              <a:rPr lang="nl-NL" dirty="0" err="1"/>
              <a:t>will</a:t>
            </a:r>
            <a:r>
              <a:rPr lang="nl-NL" dirty="0"/>
              <a:t> suffer most?</a:t>
            </a:r>
          </a:p>
          <a:p>
            <a:pPr fontAlgn="t"/>
            <a:r>
              <a:rPr lang="nl-NL" dirty="0" err="1"/>
              <a:t>To</a:t>
            </a:r>
            <a:r>
              <a:rPr lang="nl-NL" dirty="0"/>
              <a:t> </a:t>
            </a:r>
            <a:r>
              <a:rPr lang="nl-NL" dirty="0" err="1"/>
              <a:t>whom</a:t>
            </a:r>
            <a:r>
              <a:rPr lang="nl-NL" dirty="0"/>
              <a:t> are </a:t>
            </a:r>
            <a:r>
              <a:rPr lang="nl-NL" dirty="0" err="1"/>
              <a:t>people</a:t>
            </a:r>
            <a:r>
              <a:rPr lang="nl-NL" dirty="0"/>
              <a:t> </a:t>
            </a:r>
            <a:r>
              <a:rPr lang="nl-NL" dirty="0" err="1"/>
              <a:t>loyal</a:t>
            </a:r>
            <a:r>
              <a:rPr lang="nl-NL" dirty="0"/>
              <a:t> in </a:t>
            </a:r>
            <a:r>
              <a:rPr lang="nl-NL" dirty="0" err="1"/>
              <a:t>doing</a:t>
            </a:r>
            <a:r>
              <a:rPr lang="nl-NL" dirty="0"/>
              <a:t> </a:t>
            </a:r>
            <a:r>
              <a:rPr lang="nl-NL" dirty="0" err="1"/>
              <a:t>so</a:t>
            </a:r>
            <a:r>
              <a:rPr lang="nl-NL" dirty="0"/>
              <a:t>? </a:t>
            </a:r>
            <a:endParaRPr lang="en-NL" dirty="0"/>
          </a:p>
        </p:txBody>
      </p:sp>
    </p:spTree>
    <p:extLst>
      <p:ext uri="{BB962C8B-B14F-4D97-AF65-F5344CB8AC3E}">
        <p14:creationId xmlns:p14="http://schemas.microsoft.com/office/powerpoint/2010/main" val="24088650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34E214-7A96-6902-293A-08AB1F29AB0A}"/>
              </a:ext>
            </a:extLst>
          </p:cNvPr>
          <p:cNvSpPr>
            <a:spLocks noGrp="1"/>
          </p:cNvSpPr>
          <p:nvPr>
            <p:ph type="title"/>
          </p:nvPr>
        </p:nvSpPr>
        <p:spPr>
          <a:xfrm>
            <a:off x="457200" y="465169"/>
            <a:ext cx="8229600" cy="1073960"/>
          </a:xfrm>
        </p:spPr>
        <p:txBody>
          <a:bodyPr/>
          <a:lstStyle/>
          <a:p>
            <a:endParaRPr lang="en-US"/>
          </a:p>
        </p:txBody>
      </p:sp>
      <p:pic>
        <p:nvPicPr>
          <p:cNvPr id="4" name="Picture 2" descr="Jaarthema 'Creatie' | Parkstraatgemeente">
            <a:extLst>
              <a:ext uri="{FF2B5EF4-FFF2-40B4-BE49-F238E27FC236}">
                <a16:creationId xmlns:a16="http://schemas.microsoft.com/office/drawing/2014/main" id="{32731261-F6EA-5852-E98C-8AB459189E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8311" y="1710666"/>
            <a:ext cx="6847378" cy="4252582"/>
          </a:xfrm>
          <a:prstGeom prst="rect">
            <a:avLst/>
          </a:prstGeom>
          <a:solidFill>
            <a:srgbClr val="FFFFFF"/>
          </a:solidFill>
        </p:spPr>
      </p:pic>
    </p:spTree>
    <p:extLst>
      <p:ext uri="{BB962C8B-B14F-4D97-AF65-F5344CB8AC3E}">
        <p14:creationId xmlns:p14="http://schemas.microsoft.com/office/powerpoint/2010/main" val="26024935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226-5BE6-6EC7-5B98-B849238A8F7B}"/>
              </a:ext>
            </a:extLst>
          </p:cNvPr>
          <p:cNvSpPr>
            <a:spLocks noGrp="1"/>
          </p:cNvSpPr>
          <p:nvPr>
            <p:ph type="title"/>
          </p:nvPr>
        </p:nvSpPr>
        <p:spPr/>
        <p:txBody>
          <a:bodyPr/>
          <a:lstStyle/>
          <a:p>
            <a:r>
              <a:rPr lang="en-NL" dirty="0"/>
              <a:t>4. Co-create</a:t>
            </a:r>
          </a:p>
        </p:txBody>
      </p:sp>
      <p:sp>
        <p:nvSpPr>
          <p:cNvPr id="3" name="Content Placeholder 2">
            <a:extLst>
              <a:ext uri="{FF2B5EF4-FFF2-40B4-BE49-F238E27FC236}">
                <a16:creationId xmlns:a16="http://schemas.microsoft.com/office/drawing/2014/main" id="{E319ADA6-FFE5-4B61-F94A-6A9B8BF0BC3D}"/>
              </a:ext>
            </a:extLst>
          </p:cNvPr>
          <p:cNvSpPr>
            <a:spLocks noGrp="1"/>
          </p:cNvSpPr>
          <p:nvPr>
            <p:ph idx="1"/>
          </p:nvPr>
        </p:nvSpPr>
        <p:spPr>
          <a:xfrm>
            <a:off x="457200" y="2140249"/>
            <a:ext cx="8229600" cy="4252582"/>
          </a:xfrm>
        </p:spPr>
        <p:txBody>
          <a:bodyPr/>
          <a:lstStyle/>
          <a:p>
            <a:pPr fontAlgn="t"/>
            <a:r>
              <a:rPr lang="nl-NL" sz="2899" dirty="0"/>
              <a:t>Experiment</a:t>
            </a:r>
            <a:endParaRPr lang="en-NL" sz="2899" dirty="0"/>
          </a:p>
          <a:p>
            <a:pPr fontAlgn="t"/>
            <a:r>
              <a:rPr lang="nl-NL" sz="2899" dirty="0" err="1"/>
              <a:t>Within</a:t>
            </a:r>
            <a:r>
              <a:rPr lang="nl-NL" sz="2899" dirty="0"/>
              <a:t> </a:t>
            </a:r>
            <a:r>
              <a:rPr lang="nl-NL" sz="2899" dirty="0" err="1"/>
              <a:t>simple</a:t>
            </a:r>
            <a:r>
              <a:rPr lang="nl-NL" sz="2899" dirty="0"/>
              <a:t> </a:t>
            </a:r>
            <a:r>
              <a:rPr lang="nl-NL" sz="2899" dirty="0" err="1"/>
              <a:t>rules</a:t>
            </a:r>
            <a:endParaRPr lang="en-NL" sz="2899" dirty="0"/>
          </a:p>
          <a:p>
            <a:pPr fontAlgn="t"/>
            <a:r>
              <a:rPr lang="en-NL" sz="2899" dirty="0"/>
              <a:t>We learn from mistakes</a:t>
            </a:r>
          </a:p>
          <a:p>
            <a:pPr fontAlgn="t"/>
            <a:r>
              <a:rPr lang="en-NL" sz="2899" dirty="0"/>
              <a:t>Recognise support</a:t>
            </a:r>
          </a:p>
          <a:p>
            <a:pPr fontAlgn="t"/>
            <a:r>
              <a:rPr lang="nl-NL" sz="2899" dirty="0" err="1"/>
              <a:t>Know</a:t>
            </a:r>
            <a:r>
              <a:rPr lang="nl-NL" sz="2899" dirty="0"/>
              <a:t> </a:t>
            </a:r>
            <a:r>
              <a:rPr lang="nl-NL" sz="2899" dirty="0" err="1"/>
              <a:t>your</a:t>
            </a:r>
            <a:r>
              <a:rPr lang="nl-NL" sz="2899" dirty="0"/>
              <a:t> </a:t>
            </a:r>
            <a:r>
              <a:rPr lang="nl-NL" sz="2899" dirty="0" err="1"/>
              <a:t>own</a:t>
            </a:r>
            <a:r>
              <a:rPr lang="nl-NL" sz="2899" dirty="0"/>
              <a:t> </a:t>
            </a:r>
            <a:r>
              <a:rPr lang="nl-NL" sz="2899" dirty="0" err="1"/>
              <a:t>creation</a:t>
            </a:r>
            <a:r>
              <a:rPr lang="nl-NL" sz="2899" dirty="0"/>
              <a:t> </a:t>
            </a:r>
            <a:r>
              <a:rPr lang="nl-NL" sz="2899" dirty="0" err="1"/>
              <a:t>history</a:t>
            </a:r>
            <a:endParaRPr lang="nl-NL" sz="2899" dirty="0"/>
          </a:p>
          <a:p>
            <a:endParaRPr lang="en-NL" dirty="0"/>
          </a:p>
        </p:txBody>
      </p:sp>
    </p:spTree>
    <p:extLst>
      <p:ext uri="{BB962C8B-B14F-4D97-AF65-F5344CB8AC3E}">
        <p14:creationId xmlns:p14="http://schemas.microsoft.com/office/powerpoint/2010/main" val="2262336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ieuw begin!">
            <a:extLst>
              <a:ext uri="{FF2B5EF4-FFF2-40B4-BE49-F238E27FC236}">
                <a16:creationId xmlns:a16="http://schemas.microsoft.com/office/drawing/2014/main" id="{F09CDC2C-09CF-7520-101E-3C64D0A11E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5920"/>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592308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6E55-73B1-79BD-4152-E0D6D0206371}"/>
              </a:ext>
            </a:extLst>
          </p:cNvPr>
          <p:cNvSpPr>
            <a:spLocks noGrp="1"/>
          </p:cNvSpPr>
          <p:nvPr>
            <p:ph type="title"/>
          </p:nvPr>
        </p:nvSpPr>
        <p:spPr/>
        <p:txBody>
          <a:bodyPr/>
          <a:lstStyle/>
          <a:p>
            <a:r>
              <a:rPr lang="en-NL" dirty="0">
                <a:solidFill>
                  <a:srgbClr val="0FCBC2"/>
                </a:solidFill>
              </a:rPr>
              <a:t>Kun je kwaliteit ‘managen’?</a:t>
            </a:r>
          </a:p>
        </p:txBody>
      </p:sp>
      <p:sp>
        <p:nvSpPr>
          <p:cNvPr id="3" name="Content Placeholder 2">
            <a:extLst>
              <a:ext uri="{FF2B5EF4-FFF2-40B4-BE49-F238E27FC236}">
                <a16:creationId xmlns:a16="http://schemas.microsoft.com/office/drawing/2014/main" id="{F063114D-4131-C528-0745-FE765D573753}"/>
              </a:ext>
            </a:extLst>
          </p:cNvPr>
          <p:cNvSpPr>
            <a:spLocks noGrp="1"/>
          </p:cNvSpPr>
          <p:nvPr>
            <p:ph idx="1"/>
          </p:nvPr>
        </p:nvSpPr>
        <p:spPr>
          <a:xfrm>
            <a:off x="971600" y="1752600"/>
            <a:ext cx="7772400" cy="4114800"/>
          </a:xfrm>
        </p:spPr>
        <p:txBody>
          <a:bodyPr/>
          <a:lstStyle/>
          <a:p>
            <a:r>
              <a:rPr lang="en-NL" dirty="0"/>
              <a:t>Lean?</a:t>
            </a:r>
          </a:p>
          <a:p>
            <a:r>
              <a:rPr lang="en-NL" dirty="0"/>
              <a:t>Statistiek? (Six Sigma)</a:t>
            </a:r>
          </a:p>
          <a:p>
            <a:r>
              <a:rPr lang="en-NL" dirty="0"/>
              <a:t>Certificering?</a:t>
            </a:r>
          </a:p>
          <a:p>
            <a:r>
              <a:rPr lang="en-NL" dirty="0"/>
              <a:t>Standaarden?</a:t>
            </a:r>
          </a:p>
          <a:p>
            <a:r>
              <a:rPr lang="en-NL" dirty="0"/>
              <a:t>SMART?</a:t>
            </a:r>
          </a:p>
          <a:p>
            <a:r>
              <a:rPr lang="en-NL" dirty="0"/>
              <a:t>PDCA???</a:t>
            </a:r>
          </a:p>
          <a:p>
            <a:r>
              <a:rPr lang="en-NL" dirty="0"/>
              <a:t>Organisatieverandering?</a:t>
            </a:r>
          </a:p>
          <a:p>
            <a:endParaRPr lang="en-NL" dirty="0"/>
          </a:p>
        </p:txBody>
      </p:sp>
    </p:spTree>
    <p:extLst>
      <p:ext uri="{BB962C8B-B14F-4D97-AF65-F5344CB8AC3E}">
        <p14:creationId xmlns:p14="http://schemas.microsoft.com/office/powerpoint/2010/main" val="6647837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2A97-01E3-1581-5EB9-69C2D8F21912}"/>
              </a:ext>
            </a:extLst>
          </p:cNvPr>
          <p:cNvSpPr>
            <a:spLocks noGrp="1"/>
          </p:cNvSpPr>
          <p:nvPr>
            <p:ph type="title"/>
          </p:nvPr>
        </p:nvSpPr>
        <p:spPr/>
        <p:txBody>
          <a:bodyPr/>
          <a:lstStyle/>
          <a:p>
            <a:r>
              <a:rPr lang="en-NL" dirty="0"/>
              <a:t>5. New Beginning</a:t>
            </a:r>
          </a:p>
        </p:txBody>
      </p:sp>
      <p:sp>
        <p:nvSpPr>
          <p:cNvPr id="3" name="Content Placeholder 2">
            <a:extLst>
              <a:ext uri="{FF2B5EF4-FFF2-40B4-BE49-F238E27FC236}">
                <a16:creationId xmlns:a16="http://schemas.microsoft.com/office/drawing/2014/main" id="{02945715-9A28-8937-B381-A62F78331288}"/>
              </a:ext>
            </a:extLst>
          </p:cNvPr>
          <p:cNvSpPr>
            <a:spLocks noGrp="1"/>
          </p:cNvSpPr>
          <p:nvPr>
            <p:ph idx="1"/>
          </p:nvPr>
        </p:nvSpPr>
        <p:spPr/>
        <p:txBody>
          <a:bodyPr/>
          <a:lstStyle/>
          <a:p>
            <a:r>
              <a:rPr lang="en-NL" sz="2899" dirty="0"/>
              <a:t>Be the example</a:t>
            </a:r>
          </a:p>
          <a:p>
            <a:pPr fontAlgn="t"/>
            <a:r>
              <a:rPr lang="nl-NL" sz="2899" dirty="0" err="1"/>
              <a:t>Reward</a:t>
            </a:r>
            <a:r>
              <a:rPr lang="nl-NL" sz="2899" dirty="0"/>
              <a:t> </a:t>
            </a:r>
          </a:p>
          <a:p>
            <a:pPr fontAlgn="t"/>
            <a:r>
              <a:rPr lang="nl-NL" sz="2899" dirty="0" err="1"/>
              <a:t>Cherish</a:t>
            </a:r>
            <a:r>
              <a:rPr lang="nl-NL" sz="2899" dirty="0"/>
              <a:t> </a:t>
            </a:r>
            <a:r>
              <a:rPr lang="nl-NL" sz="2899" dirty="0" err="1"/>
              <a:t>successes</a:t>
            </a:r>
            <a:endParaRPr lang="nl-NL" sz="2899" dirty="0"/>
          </a:p>
          <a:p>
            <a:pPr fontAlgn="t"/>
            <a:r>
              <a:rPr lang="nl-NL" sz="2899" dirty="0" err="1"/>
              <a:t>Recognise</a:t>
            </a:r>
            <a:r>
              <a:rPr lang="nl-NL" sz="2899" dirty="0"/>
              <a:t> support</a:t>
            </a:r>
            <a:endParaRPr lang="en-NL" sz="2899" dirty="0"/>
          </a:p>
          <a:p>
            <a:pPr fontAlgn="t"/>
            <a:r>
              <a:rPr lang="nl-NL" sz="2899" dirty="0" err="1"/>
              <a:t>What</a:t>
            </a:r>
            <a:r>
              <a:rPr lang="nl-NL" sz="2899" dirty="0"/>
              <a:t> is </a:t>
            </a:r>
            <a:r>
              <a:rPr lang="nl-NL" sz="2899" dirty="0" err="1"/>
              <a:t>your</a:t>
            </a:r>
            <a:r>
              <a:rPr lang="nl-NL" sz="2899" dirty="0"/>
              <a:t> </a:t>
            </a:r>
            <a:r>
              <a:rPr lang="nl-NL" sz="2899" dirty="0" err="1"/>
              <a:t>contribution</a:t>
            </a:r>
            <a:r>
              <a:rPr lang="nl-NL" sz="2899" dirty="0"/>
              <a:t>?</a:t>
            </a:r>
            <a:endParaRPr lang="en-NL" sz="2899" dirty="0"/>
          </a:p>
          <a:p>
            <a:endParaRPr lang="en-NL" dirty="0"/>
          </a:p>
        </p:txBody>
      </p:sp>
    </p:spTree>
    <p:extLst>
      <p:ext uri="{BB962C8B-B14F-4D97-AF65-F5344CB8AC3E}">
        <p14:creationId xmlns:p14="http://schemas.microsoft.com/office/powerpoint/2010/main" val="23731174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6BE0-5BDF-E3C8-A7A0-2B58707C5592}"/>
              </a:ext>
            </a:extLst>
          </p:cNvPr>
          <p:cNvSpPr>
            <a:spLocks noGrp="1"/>
          </p:cNvSpPr>
          <p:nvPr>
            <p:ph type="title"/>
          </p:nvPr>
        </p:nvSpPr>
        <p:spPr/>
        <p:txBody>
          <a:bodyPr/>
          <a:lstStyle/>
          <a:p>
            <a:r>
              <a:rPr lang="en-NL" dirty="0">
                <a:solidFill>
                  <a:srgbClr val="00A7A2"/>
                </a:solidFill>
              </a:rPr>
              <a:t>Planned change?</a:t>
            </a:r>
          </a:p>
        </p:txBody>
      </p:sp>
      <p:sp>
        <p:nvSpPr>
          <p:cNvPr id="3" name="Content Placeholder 2">
            <a:extLst>
              <a:ext uri="{FF2B5EF4-FFF2-40B4-BE49-F238E27FC236}">
                <a16:creationId xmlns:a16="http://schemas.microsoft.com/office/drawing/2014/main" id="{4C47792F-96B8-3D03-C28E-8E96700392D2}"/>
              </a:ext>
            </a:extLst>
          </p:cNvPr>
          <p:cNvSpPr>
            <a:spLocks noGrp="1"/>
          </p:cNvSpPr>
          <p:nvPr>
            <p:ph idx="1"/>
          </p:nvPr>
        </p:nvSpPr>
        <p:spPr>
          <a:xfrm>
            <a:off x="685800" y="1981200"/>
            <a:ext cx="7772400" cy="3536032"/>
          </a:xfrm>
        </p:spPr>
        <p:txBody>
          <a:bodyPr/>
          <a:lstStyle/>
          <a:p>
            <a:r>
              <a:rPr lang="en-GB" b="0" i="0" u="none" strike="noStrike" dirty="0" err="1">
                <a:solidFill>
                  <a:srgbClr val="333333"/>
                </a:solidFill>
                <a:effectLst/>
                <a:latin typeface="Arial" panose="020B0604020202020204" pitchFamily="34" charset="0"/>
              </a:rPr>
              <a:t>Volgens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onderzoek</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onder</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leiding</a:t>
            </a:r>
            <a:r>
              <a:rPr lang="en-GB" b="0" i="0" u="none" strike="noStrike" dirty="0">
                <a:solidFill>
                  <a:srgbClr val="333333"/>
                </a:solidFill>
                <a:effectLst/>
                <a:latin typeface="Arial" panose="020B0604020202020204" pitchFamily="34" charset="0"/>
              </a:rPr>
              <a:t> van Henk </a:t>
            </a:r>
            <a:r>
              <a:rPr lang="en-GB" b="0" i="0" u="none" strike="noStrike" dirty="0" err="1">
                <a:solidFill>
                  <a:srgbClr val="333333"/>
                </a:solidFill>
                <a:effectLst/>
                <a:latin typeface="Arial" panose="020B0604020202020204" pitchFamily="34" charset="0"/>
              </a:rPr>
              <a:t>Volberda</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hoogleraar</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strategie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innovatie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aan</a:t>
            </a:r>
            <a:r>
              <a:rPr lang="en-GB" b="0" i="0" u="none" strike="noStrike" dirty="0">
                <a:solidFill>
                  <a:srgbClr val="333333"/>
                </a:solidFill>
                <a:effectLst/>
                <a:latin typeface="Arial" panose="020B0604020202020204" pitchFamily="34" charset="0"/>
              </a:rPr>
              <a:t> de Universiteit van Amsterdam, </a:t>
            </a:r>
            <a:r>
              <a:rPr lang="en-GB" b="0" i="0" u="none" strike="noStrike" dirty="0" err="1">
                <a:solidFill>
                  <a:srgbClr val="333333"/>
                </a:solidFill>
                <a:effectLst/>
                <a:latin typeface="Arial" panose="020B0604020202020204" pitchFamily="34" charset="0"/>
              </a:rPr>
              <a:t>blijkt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dat</a:t>
            </a:r>
            <a:r>
              <a:rPr lang="en-GB" b="0" i="0" u="none" strike="noStrike" dirty="0">
                <a:solidFill>
                  <a:srgbClr val="333333"/>
                </a:solidFill>
                <a:effectLst/>
                <a:latin typeface="Arial" panose="020B0604020202020204" pitchFamily="34" charset="0"/>
              </a:rPr>
              <a:t> 75 </a:t>
            </a:r>
            <a:r>
              <a:rPr lang="en-GB" b="0" i="0" u="none" strike="noStrike" dirty="0" err="1">
                <a:solidFill>
                  <a:srgbClr val="333333"/>
                </a:solidFill>
                <a:effectLst/>
                <a:latin typeface="Arial" panose="020B0604020202020204" pitchFamily="34" charset="0"/>
              </a:rPr>
              <a:t>procent</a:t>
            </a:r>
            <a:r>
              <a:rPr lang="en-GB" b="0" i="0" u="none" strike="noStrike" dirty="0">
                <a:solidFill>
                  <a:srgbClr val="333333"/>
                </a:solidFill>
                <a:effectLst/>
                <a:latin typeface="Arial" panose="020B0604020202020204" pitchFamily="34" charset="0"/>
              </a:rPr>
              <a:t> van </a:t>
            </a:r>
            <a:r>
              <a:rPr lang="en-GB" b="0" i="0" u="none" strike="noStrike" dirty="0" err="1">
                <a:solidFill>
                  <a:srgbClr val="333333"/>
                </a:solidFill>
                <a:effectLst/>
                <a:latin typeface="Arial" panose="020B0604020202020204" pitchFamily="34" charset="0"/>
              </a:rPr>
              <a:t>innovatiesucces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wordt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bepaald</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niet-technologische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factoren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dus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slechts</a:t>
            </a:r>
            <a:r>
              <a:rPr lang="en-GB" b="0" i="0" u="none" strike="noStrike" dirty="0">
                <a:solidFill>
                  <a:srgbClr val="333333"/>
                </a:solidFill>
                <a:effectLst/>
                <a:latin typeface="Arial" panose="020B0604020202020204" pitchFamily="34" charset="0"/>
              </a:rPr>
              <a:t> 25 </a:t>
            </a:r>
            <a:r>
              <a:rPr lang="en-GB" b="0" i="0" u="none" strike="noStrike" dirty="0" err="1">
                <a:solidFill>
                  <a:srgbClr val="333333"/>
                </a:solidFill>
                <a:effectLst/>
                <a:latin typeface="Arial" panose="020B0604020202020204" pitchFamily="34" charset="0"/>
              </a:rPr>
              <a:t>procent</a:t>
            </a:r>
            <a:r>
              <a:rPr lang="en-GB" b="0" i="0" u="none" strike="noStrike" dirty="0">
                <a:solidFill>
                  <a:srgbClr val="333333"/>
                </a:solidFill>
                <a:effectLst/>
                <a:latin typeface="Arial" panose="020B0604020202020204" pitchFamily="34" charset="0"/>
              </a:rPr>
              <a:t> van het </a:t>
            </a:r>
            <a:r>
              <a:rPr lang="en-GB" b="0" i="0" u="none" strike="noStrike" dirty="0" err="1">
                <a:solidFill>
                  <a:srgbClr val="333333"/>
                </a:solidFill>
                <a:effectLst/>
                <a:latin typeface="Arial" panose="020B0604020202020204" pitchFamily="34" charset="0"/>
              </a:rPr>
              <a:t>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komt</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technologie</a:t>
            </a:r>
            <a:r>
              <a:rPr lang="en-GB" b="0" i="0" u="none" strike="noStrike" dirty="0">
                <a:solidFill>
                  <a:srgbClr val="333333"/>
                </a:solidFill>
                <a:effectLst/>
                <a:latin typeface="Arial" panose="020B0604020202020204" pitchFamily="34" charset="0"/>
              </a:rPr>
              <a:t>. Die 75% van het </a:t>
            </a:r>
            <a:r>
              <a:rPr lang="en-GB" b="0" i="0" u="none" strike="noStrike" dirty="0" err="1">
                <a:solidFill>
                  <a:srgbClr val="333333"/>
                </a:solidFill>
                <a:effectLst/>
                <a:latin typeface="Arial" panose="020B0604020202020204" pitchFamily="34" charset="0"/>
              </a:rPr>
              <a:t>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wordt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bepaald</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vormen</a:t>
            </a:r>
            <a:r>
              <a:rPr lang="en-GB" b="0" i="0" u="none" strike="noStrike" dirty="0">
                <a:solidFill>
                  <a:srgbClr val="333333"/>
                </a:solidFill>
                <a:effectLst/>
                <a:latin typeface="Arial" panose="020B0604020202020204" pitchFamily="34" charset="0"/>
              </a:rPr>
              <a:t> van </a:t>
            </a:r>
            <a:r>
              <a:rPr lang="en-GB" b="0" i="0" u="none" strike="noStrike" dirty="0" err="1">
                <a:solidFill>
                  <a:srgbClr val="333333"/>
                </a:solidFill>
                <a:effectLst/>
                <a:latin typeface="Arial" panose="020B0604020202020204" pitchFamily="34" charset="0"/>
              </a:rPr>
              <a:t>sociale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innovatie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zoals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zelforganisatie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dienend</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leiderschap</a:t>
            </a:r>
            <a:r>
              <a:rPr lang="en-GB" b="0" i="0" u="none" strike="noStrike" dirty="0">
                <a:solidFill>
                  <a:srgbClr val="333333"/>
                </a:solidFill>
                <a:effectLst/>
                <a:latin typeface="Arial" panose="020B0604020202020204" pitchFamily="34" charset="0"/>
              </a:rPr>
              <a:t>, slimmer </a:t>
            </a:r>
            <a:r>
              <a:rPr lang="en-GB" b="0" i="0" u="none" strike="noStrike" dirty="0" err="1">
                <a:solidFill>
                  <a:srgbClr val="333333"/>
                </a:solidFill>
                <a:effectLst/>
                <a:latin typeface="Arial" panose="020B0604020202020204" pitchFamily="34" charset="0"/>
              </a:rPr>
              <a:t>werken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en</a:t>
            </a:r>
            <a:r>
              <a:rPr lang="en-GB" b="0" i="0" u="none" strike="noStrike" dirty="0">
                <a:solidFill>
                  <a:srgbClr val="333333"/>
                </a:solidFill>
                <a:effectLst/>
                <a:latin typeface="Arial" panose="020B0604020202020204" pitchFamily="34" charset="0"/>
              </a:rPr>
              <a:t> co-</a:t>
            </a:r>
            <a:r>
              <a:rPr lang="en-GB" b="0" i="0" u="none" strike="noStrike" dirty="0" err="1">
                <a:solidFill>
                  <a:srgbClr val="333333"/>
                </a:solidFill>
                <a:effectLst/>
                <a:latin typeface="Arial" panose="020B0604020202020204" pitchFamily="34" charset="0"/>
              </a:rPr>
              <a:t>creatie</a:t>
            </a:r>
            <a:r>
              <a:rPr lang="en-GB" b="0" i="0" u="none" strike="noStrike" dirty="0">
                <a:solidFill>
                  <a:srgbClr val="333333"/>
                </a:solidFill>
                <a:effectLst/>
                <a:latin typeface="Arial" panose="020B0604020202020204" pitchFamily="34" charset="0"/>
              </a:rPr>
              <a:t>. </a:t>
            </a:r>
            <a:endParaRPr lang="en-NL" i="1" dirty="0"/>
          </a:p>
        </p:txBody>
      </p:sp>
    </p:spTree>
    <p:extLst>
      <p:ext uri="{BB962C8B-B14F-4D97-AF65-F5344CB8AC3E}">
        <p14:creationId xmlns:p14="http://schemas.microsoft.com/office/powerpoint/2010/main" val="2628185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2200" dirty="0">
                <a:solidFill>
                  <a:schemeClr val="bg1">
                    <a:lumMod val="65000"/>
                  </a:schemeClr>
                </a:solidFill>
              </a:rPr>
              <a:t>9.30   start met welkom en programma van de dag</a:t>
            </a:r>
          </a:p>
          <a:p>
            <a:pPr marL="0" indent="0">
              <a:buNone/>
            </a:pPr>
            <a:r>
              <a:rPr lang="en-NL" sz="2200" dirty="0">
                <a:solidFill>
                  <a:schemeClr val="bg1">
                    <a:lumMod val="65000"/>
                  </a:schemeClr>
                </a:solidFill>
              </a:rPr>
              <a:t>          korte kennismaking: naam, functie</a:t>
            </a:r>
          </a:p>
          <a:p>
            <a:pPr marL="0" indent="0">
              <a:buNone/>
            </a:pPr>
            <a:r>
              <a:rPr lang="en-NL" sz="2200" dirty="0">
                <a:solidFill>
                  <a:schemeClr val="bg1">
                    <a:lumMod val="65000"/>
                  </a:schemeClr>
                </a:solidFill>
              </a:rPr>
              <a:t>10.00  huiswerk, materialen</a:t>
            </a:r>
          </a:p>
          <a:p>
            <a:pPr marL="0" indent="0">
              <a:buNone/>
            </a:pPr>
            <a:r>
              <a:rPr lang="en-NL" sz="2200" dirty="0">
                <a:solidFill>
                  <a:schemeClr val="bg1">
                    <a:lumMod val="65000"/>
                  </a:schemeClr>
                </a:solidFill>
              </a:rPr>
              <a:t>10.15  1. Kwaliteit, ja maar….</a:t>
            </a:r>
          </a:p>
          <a:p>
            <a:pPr marL="0" indent="0">
              <a:buNone/>
            </a:pPr>
            <a:r>
              <a:rPr lang="en-NL" sz="2200" dirty="0">
                <a:solidFill>
                  <a:schemeClr val="bg1">
                    <a:lumMod val="65000"/>
                  </a:schemeClr>
                </a:solidFill>
              </a:rPr>
              <a:t>11.00  2. Complexiteit</a:t>
            </a:r>
          </a:p>
          <a:p>
            <a:pPr marL="0" indent="0">
              <a:buNone/>
            </a:pPr>
            <a:r>
              <a:rPr lang="en-NL" sz="2200" dirty="0">
                <a:solidFill>
                  <a:schemeClr val="bg1">
                    <a:lumMod val="65000"/>
                  </a:schemeClr>
                </a:solidFill>
              </a:rPr>
              <a:t>13.00  3. Vier mentale modellen / vensters</a:t>
            </a:r>
          </a:p>
          <a:p>
            <a:pPr marL="0" indent="0">
              <a:buNone/>
            </a:pPr>
            <a:r>
              <a:rPr lang="en-NL" sz="2200" dirty="0">
                <a:solidFill>
                  <a:schemeClr val="bg1">
                    <a:lumMod val="65000"/>
                  </a:schemeClr>
                </a:solidFill>
              </a:rPr>
              <a:t>14.00  4. Emergentie en zelforganisatie</a:t>
            </a:r>
          </a:p>
          <a:p>
            <a:pPr marL="0" indent="0">
              <a:buNone/>
            </a:pPr>
            <a:r>
              <a:rPr lang="en-NL" sz="2200" dirty="0">
                <a:solidFill>
                  <a:schemeClr val="bg1">
                    <a:lumMod val="65000"/>
                  </a:schemeClr>
                </a:solidFill>
              </a:rPr>
              <a:t>15.00  5. Co-creatie</a:t>
            </a:r>
          </a:p>
          <a:p>
            <a:pPr marL="0" indent="0">
              <a:buNone/>
            </a:pPr>
            <a:r>
              <a:rPr lang="en-NL" sz="2200" dirty="0"/>
              <a:t>15.30  6. Leiderschap in complexiteit</a:t>
            </a:r>
          </a:p>
        </p:txBody>
      </p:sp>
    </p:spTree>
    <p:extLst>
      <p:ext uri="{BB962C8B-B14F-4D97-AF65-F5344CB8AC3E}">
        <p14:creationId xmlns:p14="http://schemas.microsoft.com/office/powerpoint/2010/main" val="400393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685800" y="609600"/>
            <a:ext cx="7772400" cy="1143000"/>
          </a:xfrm>
        </p:spPr>
        <p:txBody>
          <a:bodyPr wrap="square" anchor="ctr">
            <a:normAutofit/>
          </a:bodyPr>
          <a:lstStyle/>
          <a:p>
            <a:r>
              <a:rPr lang="nl-NL" altLang="nl-NL" dirty="0">
                <a:solidFill>
                  <a:srgbClr val="00ACB0"/>
                </a:solidFill>
              </a:rPr>
              <a:t>Leiderschap in complexiteit</a:t>
            </a:r>
          </a:p>
        </p:txBody>
      </p:sp>
      <p:sp>
        <p:nvSpPr>
          <p:cNvPr id="3" name="Tijdelijke aanduiding voor inhoud 2"/>
          <p:cNvSpPr>
            <a:spLocks noGrp="1"/>
          </p:cNvSpPr>
          <p:nvPr>
            <p:ph sz="half" idx="1"/>
          </p:nvPr>
        </p:nvSpPr>
        <p:spPr>
          <a:xfrm>
            <a:off x="276403" y="2204864"/>
            <a:ext cx="4606280" cy="4114800"/>
          </a:xfrm>
        </p:spPr>
        <p:txBody>
          <a:bodyPr wrap="square" anchor="t">
            <a:normAutofit/>
          </a:bodyPr>
          <a:lstStyle/>
          <a:p>
            <a:pPr marL="0" indent="0">
              <a:buNone/>
              <a:defRPr/>
            </a:pPr>
            <a:endParaRPr lang="nl-NL" dirty="0"/>
          </a:p>
          <a:p>
            <a:pPr>
              <a:defRPr/>
            </a:pPr>
            <a:r>
              <a:rPr lang="nl-NL" dirty="0" err="1"/>
              <a:t>Emergentie</a:t>
            </a:r>
            <a:r>
              <a:rPr lang="nl-NL" dirty="0"/>
              <a:t> vraagt:</a:t>
            </a:r>
          </a:p>
          <a:p>
            <a:pPr>
              <a:defRPr/>
            </a:pPr>
            <a:r>
              <a:rPr lang="nl-NL" dirty="0"/>
              <a:t>Nieuw leiderschap vraagt:</a:t>
            </a:r>
          </a:p>
          <a:p>
            <a:pPr>
              <a:defRPr/>
            </a:pPr>
            <a:r>
              <a:rPr lang="nl-NL" dirty="0"/>
              <a:t>MEDUSA - tools</a:t>
            </a:r>
          </a:p>
        </p:txBody>
      </p:sp>
      <p:pic>
        <p:nvPicPr>
          <p:cNvPr id="18434" name="Picture 2">
            <a:extLst>
              <a:ext uri="{FF2B5EF4-FFF2-40B4-BE49-F238E27FC236}">
                <a16:creationId xmlns:a16="http://schemas.microsoft.com/office/drawing/2014/main" id="{8CEBA587-BCC8-DF4A-A25E-A80DA0CAAE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7597" y="2564904"/>
            <a:ext cx="3810000" cy="2724149"/>
          </a:xfrm>
          <a:prstGeom prst="rect">
            <a:avLst/>
          </a:prstGeom>
          <a:solidFill>
            <a:srgbClr val="FFFFFF"/>
          </a:solidFill>
        </p:spPr>
      </p:pic>
    </p:spTree>
    <p:extLst>
      <p:ext uri="{BB962C8B-B14F-4D97-AF65-F5344CB8AC3E}">
        <p14:creationId xmlns:p14="http://schemas.microsoft.com/office/powerpoint/2010/main" val="28024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8A5E-68D3-A0D3-6DE5-24A350DAF12C}"/>
              </a:ext>
            </a:extLst>
          </p:cNvPr>
          <p:cNvSpPr>
            <a:spLocks noGrp="1"/>
          </p:cNvSpPr>
          <p:nvPr>
            <p:ph type="title"/>
          </p:nvPr>
        </p:nvSpPr>
        <p:spPr/>
        <p:txBody>
          <a:bodyPr/>
          <a:lstStyle/>
          <a:p>
            <a:r>
              <a:rPr lang="en-NL" dirty="0"/>
              <a:t>Zwermintelligentie</a:t>
            </a:r>
          </a:p>
        </p:txBody>
      </p:sp>
      <p:sp>
        <p:nvSpPr>
          <p:cNvPr id="3" name="Content Placeholder 2">
            <a:extLst>
              <a:ext uri="{FF2B5EF4-FFF2-40B4-BE49-F238E27FC236}">
                <a16:creationId xmlns:a16="http://schemas.microsoft.com/office/drawing/2014/main" id="{589E9775-34BC-8BB5-EA7E-F800F9303408}"/>
              </a:ext>
            </a:extLst>
          </p:cNvPr>
          <p:cNvSpPr>
            <a:spLocks noGrp="1"/>
          </p:cNvSpPr>
          <p:nvPr>
            <p:ph idx="1"/>
          </p:nvPr>
        </p:nvSpPr>
        <p:spPr/>
        <p:txBody>
          <a:bodyPr/>
          <a:lstStyle/>
          <a:p>
            <a:r>
              <a:rPr lang="en-GB" sz="1600" b="0" i="1" u="none" strike="noStrike" dirty="0">
                <a:solidFill>
                  <a:srgbClr val="2B323A"/>
                </a:solidFill>
                <a:effectLst/>
                <a:latin typeface="Inter"/>
              </a:rPr>
              <a:t>De </a:t>
            </a:r>
            <a:r>
              <a:rPr lang="en-GB" sz="1600" b="0" i="1" u="none" strike="noStrike" dirty="0" err="1">
                <a:solidFill>
                  <a:srgbClr val="2B323A"/>
                </a:solidFill>
                <a:effectLst/>
                <a:latin typeface="Inter"/>
              </a:rPr>
              <a:t>wetmatigheden</a:t>
            </a:r>
            <a:r>
              <a:rPr lang="en-GB" sz="1600" b="0" i="1" u="none" strike="noStrike" dirty="0">
                <a:solidFill>
                  <a:srgbClr val="2B323A"/>
                </a:solidFill>
                <a:effectLst/>
                <a:latin typeface="Inter"/>
              </a:rPr>
              <a:t> achter </a:t>
            </a:r>
            <a:r>
              <a:rPr lang="en-GB" sz="1600" b="0" i="1" u="none" strike="noStrike" dirty="0" err="1">
                <a:solidFill>
                  <a:srgbClr val="2B323A"/>
                </a:solidFill>
                <a:effectLst/>
                <a:latin typeface="Inter"/>
              </a:rPr>
              <a:t>zwermintelligentie</a:t>
            </a:r>
            <a:r>
              <a:rPr lang="en-GB" sz="1600" b="0" i="1"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Wie het </a:t>
            </a:r>
            <a:r>
              <a:rPr lang="en-GB" sz="1600" b="0" i="0" u="none" strike="noStrike" dirty="0" err="1">
                <a:solidFill>
                  <a:srgbClr val="2B323A"/>
                </a:solidFill>
                <a:effectLst/>
                <a:latin typeface="Inter"/>
              </a:rPr>
              <a:t>weet</a:t>
            </a:r>
            <a:r>
              <a:rPr lang="en-GB" sz="1600" b="0" i="0" u="none" strike="noStrike" dirty="0">
                <a:solidFill>
                  <a:srgbClr val="2B323A"/>
                </a:solidFill>
                <a:effectLst/>
                <a:latin typeface="Inter"/>
              </a:rPr>
              <a:t> mag het </a:t>
            </a:r>
            <a:r>
              <a:rPr lang="en-GB" sz="1600" b="0" i="0" u="none" strike="noStrike" dirty="0" err="1">
                <a:solidFill>
                  <a:srgbClr val="2B323A"/>
                </a:solidFill>
                <a:effectLst/>
                <a:latin typeface="Inter"/>
              </a:rPr>
              <a:t>zeggen</a:t>
            </a:r>
            <a:r>
              <a:rPr lang="en-GB" sz="1600" b="0" i="0" u="none" strike="noStrike" dirty="0">
                <a:solidFill>
                  <a:srgbClr val="2B323A"/>
                </a:solidFill>
                <a:effectLst/>
                <a:latin typeface="Inter"/>
              </a:rPr>
              <a:t>. </a:t>
            </a:r>
            <a:r>
              <a:rPr lang="en-GB" sz="1600" b="0" i="0" u="none" strike="noStrike" dirty="0">
                <a:effectLst/>
                <a:latin typeface="Inter"/>
                <a:hlinkClick r:id="rId2"/>
              </a:rPr>
              <a:t>Leiderschap</a:t>
            </a:r>
            <a:r>
              <a:rPr lang="en-GB" sz="1600" b="0" i="0" u="none" strike="noStrike" dirty="0">
                <a:solidFill>
                  <a:srgbClr val="2B323A"/>
                </a:solidFill>
                <a:effectLst/>
                <a:latin typeface="Inter"/>
              </a:rPr>
              <a:t> is </a:t>
            </a:r>
            <a:r>
              <a:rPr lang="en-GB" sz="1600" b="0" i="0" u="none" strike="noStrike" dirty="0" err="1">
                <a:solidFill>
                  <a:srgbClr val="2B323A"/>
                </a:solidFill>
                <a:effectLst/>
                <a:latin typeface="Inter"/>
              </a:rPr>
              <a:t>geen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functie</a:t>
            </a:r>
            <a:r>
              <a:rPr lang="en-GB" sz="1600" b="0" i="0" u="none" strike="noStrike" dirty="0">
                <a:solidFill>
                  <a:srgbClr val="2B323A"/>
                </a:solidFill>
                <a:effectLst/>
                <a:latin typeface="Inter"/>
              </a:rPr>
              <a:t> maar </a:t>
            </a:r>
            <a:r>
              <a:rPr lang="en-GB" sz="1600" b="0" i="0" u="none" strike="noStrike" dirty="0" err="1">
                <a:solidFill>
                  <a:srgbClr val="2B323A"/>
                </a:solidFill>
                <a:effectLst/>
                <a:latin typeface="Inter"/>
              </a:rPr>
              <a:t>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rol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Afhankelijk</a:t>
            </a:r>
            <a:r>
              <a:rPr lang="en-GB" sz="1600" b="0" i="0" u="none" strike="noStrike" dirty="0">
                <a:solidFill>
                  <a:srgbClr val="2B323A"/>
                </a:solidFill>
                <a:effectLst/>
                <a:latin typeface="Inter"/>
              </a:rPr>
              <a:t> van de </a:t>
            </a:r>
            <a:r>
              <a:rPr lang="en-GB" sz="1600" b="0" i="0" u="none" strike="noStrike" dirty="0" err="1">
                <a:solidFill>
                  <a:srgbClr val="2B323A"/>
                </a:solidFill>
                <a:effectLst/>
                <a:latin typeface="Inter"/>
              </a:rPr>
              <a:t>situatie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wordt</a:t>
            </a:r>
            <a:r>
              <a:rPr lang="en-GB" sz="1600" b="0" i="0" u="none" strike="noStrike" dirty="0">
                <a:solidFill>
                  <a:srgbClr val="2B323A"/>
                </a:solidFill>
                <a:effectLst/>
                <a:latin typeface="Inter"/>
              </a:rPr>
              <a:t> de </a:t>
            </a:r>
            <a:r>
              <a:rPr lang="en-GB" sz="1600" b="0" i="0" u="none" strike="noStrike" dirty="0" err="1">
                <a:solidFill>
                  <a:srgbClr val="2B323A"/>
                </a:solidFill>
                <a:effectLst/>
                <a:latin typeface="Inter"/>
              </a:rPr>
              <a:t>leidersrol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opgepakt</a:t>
            </a:r>
            <a:r>
              <a:rPr lang="en-GB" sz="1600" b="0" i="0" u="none" strike="noStrike" dirty="0">
                <a:solidFill>
                  <a:srgbClr val="2B323A"/>
                </a:solidFill>
                <a:effectLst/>
                <a:latin typeface="Inter"/>
              </a:rPr>
              <a:t> door de </a:t>
            </a:r>
            <a:r>
              <a:rPr lang="en-GB" sz="1600" b="0" i="0" u="none" strike="noStrike" dirty="0" err="1">
                <a:solidFill>
                  <a:srgbClr val="2B323A"/>
                </a:solidFill>
                <a:effectLst/>
                <a:latin typeface="Inter"/>
              </a:rPr>
              <a:t>meest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competente</a:t>
            </a:r>
            <a:r>
              <a:rPr lang="en-GB" sz="1600" b="0" i="0" u="none" strike="noStrike" dirty="0">
                <a:solidFill>
                  <a:srgbClr val="2B323A"/>
                </a:solidFill>
                <a:effectLst/>
                <a:latin typeface="Inter"/>
              </a:rPr>
              <a:t>(n) in de </a:t>
            </a:r>
            <a:r>
              <a:rPr lang="en-GB" sz="1600" b="0" i="0" u="none" strike="noStrike" dirty="0" err="1">
                <a:solidFill>
                  <a:srgbClr val="2B323A"/>
                </a:solidFill>
                <a:effectLst/>
                <a:latin typeface="Inter"/>
              </a:rPr>
              <a:t>groep</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Twee </a:t>
            </a:r>
            <a:r>
              <a:rPr lang="en-GB" sz="1600" b="0" i="0" u="none" strike="noStrike" dirty="0" err="1">
                <a:solidFill>
                  <a:srgbClr val="2B323A"/>
                </a:solidFill>
                <a:effectLst/>
                <a:latin typeface="Inter"/>
              </a:rPr>
              <a:t>weten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meer</a:t>
            </a:r>
            <a:r>
              <a:rPr lang="en-GB" sz="1600" b="0" i="0" u="none" strike="noStrike" dirty="0">
                <a:solidFill>
                  <a:srgbClr val="2B323A"/>
                </a:solidFill>
                <a:effectLst/>
                <a:latin typeface="Inter"/>
              </a:rPr>
              <a:t> dan </a:t>
            </a:r>
            <a:r>
              <a:rPr lang="en-GB" sz="1600" b="0" i="0" u="none" strike="noStrike" dirty="0" err="1">
                <a:solidFill>
                  <a:srgbClr val="2B323A"/>
                </a:solidFill>
                <a:effectLst/>
                <a:latin typeface="Inter"/>
              </a:rPr>
              <a:t>één</a:t>
            </a:r>
            <a:r>
              <a:rPr lang="en-GB" sz="1600" b="0" i="0" u="none" strike="noStrike" dirty="0">
                <a:solidFill>
                  <a:srgbClr val="2B323A"/>
                </a:solidFill>
                <a:effectLst/>
                <a:latin typeface="Inter"/>
              </a:rPr>
              <a:t>. Alle </a:t>
            </a:r>
            <a:r>
              <a:rPr lang="en-GB" sz="1600" b="0" i="0" u="none" strike="noStrike" dirty="0" err="1">
                <a:solidFill>
                  <a:srgbClr val="2B323A"/>
                </a:solidFill>
                <a:effectLst/>
                <a:latin typeface="Inter"/>
              </a:rPr>
              <a:t>beslissingen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groepsbeslissingen</a:t>
            </a:r>
            <a:r>
              <a:rPr lang="en-GB" sz="1600" b="0" i="0" u="none" strike="noStrike" dirty="0">
                <a:solidFill>
                  <a:srgbClr val="2B323A"/>
                </a:solidFill>
                <a:effectLst/>
                <a:latin typeface="Inter"/>
              </a:rPr>
              <a:t>. Benut </a:t>
            </a:r>
            <a:r>
              <a:rPr lang="en-GB" sz="1600" b="0" i="0" u="none" strike="noStrike" dirty="0" err="1">
                <a:solidFill>
                  <a:srgbClr val="2B323A"/>
                </a:solidFill>
                <a:effectLst/>
                <a:latin typeface="Inter"/>
              </a:rPr>
              <a:t>diversiteit</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Hou het </a:t>
            </a:r>
            <a:r>
              <a:rPr lang="en-GB" sz="1600" b="0" i="0" u="none" strike="noStrike" dirty="0" err="1">
                <a:solidFill>
                  <a:srgbClr val="2B323A"/>
                </a:solidFill>
                <a:effectLst/>
                <a:latin typeface="Inter"/>
              </a:rPr>
              <a:t>simpel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Complexe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omstandigheden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vragen</a:t>
            </a:r>
            <a:r>
              <a:rPr lang="en-GB" sz="1600" b="0" i="0" u="none" strike="noStrike" dirty="0">
                <a:solidFill>
                  <a:srgbClr val="2B323A"/>
                </a:solidFill>
                <a:effectLst/>
                <a:latin typeface="Inter"/>
              </a:rPr>
              <a:t> om </a:t>
            </a:r>
            <a:r>
              <a:rPr lang="en-GB" sz="1600" b="0" i="0" u="none" strike="noStrike" dirty="0" err="1">
                <a:solidFill>
                  <a:srgbClr val="2B323A"/>
                </a:solidFill>
                <a:effectLst/>
                <a:latin typeface="Inter"/>
              </a:rPr>
              <a:t>eenvoudige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oplossingen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Duidelijke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normen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Duidelijke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klein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aantal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normen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in </a:t>
            </a:r>
            <a:r>
              <a:rPr lang="en-GB" sz="1600" b="0" i="0" u="none" strike="noStrike" dirty="0" err="1">
                <a:solidFill>
                  <a:srgbClr val="2B323A"/>
                </a:solidFill>
                <a:effectLst/>
                <a:latin typeface="Inter"/>
              </a:rPr>
              <a:t>complexiteit</a:t>
            </a:r>
            <a:r>
              <a:rPr lang="en-GB" sz="1600" b="0" i="0" u="none" strike="noStrike" dirty="0">
                <a:solidFill>
                  <a:srgbClr val="2B323A"/>
                </a:solidFill>
                <a:effectLst/>
                <a:latin typeface="Inter"/>
              </a:rPr>
              <a:t> het </a:t>
            </a:r>
            <a:r>
              <a:rPr lang="en-GB" sz="1600" b="0" i="0" u="none" strike="noStrike" dirty="0" err="1">
                <a:solidFill>
                  <a:srgbClr val="2B323A"/>
                </a:solidFill>
                <a:effectLst/>
                <a:latin typeface="Inter"/>
              </a:rPr>
              <a:t>beste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navigatie</a:t>
            </a:r>
            <a:r>
              <a:rPr lang="en-GB" sz="1600" b="0" i="0" u="none" strike="noStrike" dirty="0">
                <a:solidFill>
                  <a:srgbClr val="2B323A"/>
                </a:solidFill>
                <a:effectLst/>
                <a:latin typeface="Inter"/>
              </a:rPr>
              <a:t>-instrument.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Individuele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Er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interactie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tussen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groepsgenoten</a:t>
            </a:r>
            <a:r>
              <a:rPr lang="en-GB" sz="1600" b="0" i="0" u="none" strike="noStrike" dirty="0">
                <a:solidFill>
                  <a:srgbClr val="2B323A"/>
                </a:solidFill>
                <a:effectLst/>
                <a:latin typeface="Inter"/>
              </a:rPr>
              <a:t>, er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keuze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handelen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afwezigheid</a:t>
            </a:r>
            <a:r>
              <a:rPr lang="en-GB" sz="1600" b="0" i="0" u="none" strike="noStrike" dirty="0">
                <a:solidFill>
                  <a:srgbClr val="2B323A"/>
                </a:solidFill>
                <a:effectLst/>
                <a:latin typeface="Inter"/>
              </a:rPr>
              <a:t> van dwang)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Toegankelijke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informatie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Informatie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iedereen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toegankelijk</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Gezamenlijke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ambitie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gezamenlijk</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belang</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a:t>
            </a:r>
            <a:r>
              <a:rPr lang="en-GB" sz="1600" b="0" i="0" u="none" strike="noStrike" dirty="0">
                <a:solidFill>
                  <a:srgbClr val="2B323A"/>
                </a:solidFill>
                <a:effectLst/>
                <a:latin typeface="Inter"/>
              </a:rPr>
              <a:t> is </a:t>
            </a:r>
            <a:r>
              <a:rPr lang="en-GB" sz="1600" b="0" i="0" u="none" strike="noStrike" dirty="0" err="1">
                <a:solidFill>
                  <a:srgbClr val="2B323A"/>
                </a:solidFill>
                <a:effectLst/>
                <a:latin typeface="Inter"/>
              </a:rPr>
              <a:t>deze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Wat is de </a:t>
            </a:r>
            <a:r>
              <a:rPr lang="en-GB" sz="1600" b="0" i="0" u="none" strike="noStrike" dirty="0" err="1">
                <a:solidFill>
                  <a:srgbClr val="2B323A"/>
                </a:solidFill>
                <a:effectLst/>
                <a:latin typeface="Inter"/>
              </a:rPr>
              <a:t>reden</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samenzijn</a:t>
            </a:r>
            <a:r>
              <a:rPr lang="en-GB" sz="1600" b="0" i="0" u="none" strike="noStrike" dirty="0">
                <a:solidFill>
                  <a:srgbClr val="2B323A"/>
                </a:solidFill>
                <a:effectLst/>
                <a:latin typeface="Inter"/>
              </a:rPr>
              <a:t>? Wat </a:t>
            </a:r>
            <a:r>
              <a:rPr lang="en-GB" sz="1600" b="0" i="0" u="none" strike="noStrike" dirty="0" err="1">
                <a:solidFill>
                  <a:srgbClr val="2B323A"/>
                </a:solidFill>
                <a:effectLst/>
                <a:latin typeface="Inter"/>
              </a:rPr>
              <a:t>levert</a:t>
            </a:r>
            <a:r>
              <a:rPr lang="en-GB" sz="1600" b="0" i="0" u="none" strike="noStrike" dirty="0">
                <a:solidFill>
                  <a:srgbClr val="2B323A"/>
                </a:solidFill>
                <a:effectLst/>
                <a:latin typeface="Inter"/>
              </a:rPr>
              <a:t> het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wie</a:t>
            </a:r>
            <a:r>
              <a:rPr lang="en-GB" sz="1600" b="0" i="0" u="none" strike="noStrike" dirty="0">
                <a:solidFill>
                  <a:srgbClr val="2B323A"/>
                </a:solidFill>
                <a:effectLst/>
                <a:latin typeface="Inter"/>
              </a:rPr>
              <a:t> op?</a:t>
            </a:r>
            <a:br>
              <a:rPr lang="en-GB" sz="1600" dirty="0"/>
            </a:br>
            <a:r>
              <a:rPr lang="en-GB" sz="1600" b="0" i="0" u="none" strike="noStrike" dirty="0">
                <a:solidFill>
                  <a:srgbClr val="2B323A"/>
                </a:solidFill>
                <a:effectLst/>
                <a:latin typeface="Inter"/>
              </a:rPr>
              <a:t>- Eigen </a:t>
            </a:r>
            <a:r>
              <a:rPr lang="en-GB" sz="1600" b="0" i="0" u="none" strike="noStrike" dirty="0" err="1">
                <a:solidFill>
                  <a:srgbClr val="2B323A"/>
                </a:solidFill>
                <a:effectLst/>
                <a:latin typeface="Inter"/>
              </a:rPr>
              <a:t>verantwoordelijkheid</a:t>
            </a:r>
            <a:r>
              <a:rPr lang="en-GB" sz="1600" b="0" i="0" u="none" strike="noStrike" dirty="0">
                <a:solidFill>
                  <a:srgbClr val="2B323A"/>
                </a:solidFill>
                <a:effectLst/>
                <a:latin typeface="Inter"/>
              </a:rPr>
              <a:t>. De </a:t>
            </a:r>
            <a:r>
              <a:rPr lang="en-GB" sz="1600" b="0" i="0" u="none" strike="noStrike" dirty="0" err="1">
                <a:solidFill>
                  <a:srgbClr val="2B323A"/>
                </a:solidFill>
                <a:effectLst/>
                <a:latin typeface="Inter"/>
              </a:rPr>
              <a:t>consequenties</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gemaakte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keuzes</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jezelf</a:t>
            </a:r>
            <a:r>
              <a:rPr lang="en-GB" sz="1600" b="0" i="0" u="none" strike="noStrike" dirty="0">
                <a:solidFill>
                  <a:srgbClr val="2B323A"/>
                </a:solidFill>
                <a:effectLst/>
                <a:latin typeface="Inter"/>
              </a:rPr>
              <a:t>.</a:t>
            </a:r>
            <a:endParaRPr lang="en-NL" sz="1600" dirty="0"/>
          </a:p>
        </p:txBody>
      </p:sp>
    </p:spTree>
    <p:extLst>
      <p:ext uri="{BB962C8B-B14F-4D97-AF65-F5344CB8AC3E}">
        <p14:creationId xmlns:p14="http://schemas.microsoft.com/office/powerpoint/2010/main" val="13814831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F8CB-64FF-A448-B31D-B3915005C36D}"/>
              </a:ext>
            </a:extLst>
          </p:cNvPr>
          <p:cNvSpPr>
            <a:spLocks noGrp="1"/>
          </p:cNvSpPr>
          <p:nvPr>
            <p:ph type="title"/>
          </p:nvPr>
        </p:nvSpPr>
        <p:spPr>
          <a:xfrm>
            <a:off x="889000" y="603461"/>
            <a:ext cx="7772400" cy="1143000"/>
          </a:xfrm>
        </p:spPr>
        <p:txBody>
          <a:bodyPr/>
          <a:lstStyle/>
          <a:p>
            <a:r>
              <a:rPr lang="en-NL" sz="2800" dirty="0">
                <a:solidFill>
                  <a:srgbClr val="00ACB0"/>
                </a:solidFill>
              </a:rPr>
              <a:t>Medusa</a:t>
            </a:r>
          </a:p>
        </p:txBody>
      </p:sp>
      <p:sp>
        <p:nvSpPr>
          <p:cNvPr id="5" name="Rectangle 6">
            <a:extLst>
              <a:ext uri="{FF2B5EF4-FFF2-40B4-BE49-F238E27FC236}">
                <a16:creationId xmlns:a16="http://schemas.microsoft.com/office/drawing/2014/main" id="{C3990CC1-5B6E-4544-8FA3-9D91626B883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9461" name="Picture 63" descr="A statue of a person&#10;&#10;Description automatically generated with medium confidence">
            <a:extLst>
              <a:ext uri="{FF2B5EF4-FFF2-40B4-BE49-F238E27FC236}">
                <a16:creationId xmlns:a16="http://schemas.microsoft.com/office/drawing/2014/main" id="{EE113718-49CF-BE49-8E4D-120A99F3790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14605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coin with a person's face on it&#10;&#10;Description automatically generated with medium confidence">
            <a:extLst>
              <a:ext uri="{FF2B5EF4-FFF2-40B4-BE49-F238E27FC236}">
                <a16:creationId xmlns:a16="http://schemas.microsoft.com/office/drawing/2014/main" id="{FE55A994-6DCE-5D4F-A06E-CF2881F05529}"/>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223000" y="148245"/>
            <a:ext cx="2032000" cy="2070100"/>
          </a:xfrm>
          <a:prstGeom prst="rect">
            <a:avLst/>
          </a:prstGeom>
          <a:noFill/>
          <a:ln>
            <a:noFill/>
          </a:ln>
        </p:spPr>
      </p:pic>
      <p:pic>
        <p:nvPicPr>
          <p:cNvPr id="12" name="Picture 11" descr="A picture containing text, indoor&#10;&#10;Description automatically generated">
            <a:extLst>
              <a:ext uri="{FF2B5EF4-FFF2-40B4-BE49-F238E27FC236}">
                <a16:creationId xmlns:a16="http://schemas.microsoft.com/office/drawing/2014/main" id="{AD4C0446-A4E8-9842-B2D1-98FBD732E6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860222" y="2033862"/>
            <a:ext cx="1779270" cy="3169285"/>
          </a:xfrm>
          <a:prstGeom prst="rect">
            <a:avLst/>
          </a:prstGeom>
        </p:spPr>
      </p:pic>
      <p:sp>
        <p:nvSpPr>
          <p:cNvPr id="6" name="Rectangle 8">
            <a:extLst>
              <a:ext uri="{FF2B5EF4-FFF2-40B4-BE49-F238E27FC236}">
                <a16:creationId xmlns:a16="http://schemas.microsoft.com/office/drawing/2014/main" id="{23FB83A8-3984-7B49-A2CF-A232E39F0A03}"/>
              </a:ext>
            </a:extLst>
          </p:cNvPr>
          <p:cNvSpPr>
            <a:spLocks noChangeArrowheads="1"/>
          </p:cNvSpPr>
          <p:nvPr/>
        </p:nvSpPr>
        <p:spPr bwMode="auto">
          <a:xfrm>
            <a:off x="76200" y="23499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9463" name="Picture 24" descr="&lt;p&gt;Juul Kraijer, Untitled, 2014-2015. (Foto: Juul Kraijer)&lt;/p&gt;&lt;table align=&quot;left&quot; border=&quot;0&quot; cellpadding=&quot;0&quot; cellspacing=&quot;0&quot; width=&quot;100%&quot;&gt;&lt;tbody&gt;&lt;/tbody&gt;&lt;/table&gt;&lt;p&gt;&lt;br&gt;&lt;/p&gt;  ">
            <a:hlinkClick r:id="rId6"/>
            <a:extLst>
              <a:ext uri="{FF2B5EF4-FFF2-40B4-BE49-F238E27FC236}">
                <a16:creationId xmlns:a16="http://schemas.microsoft.com/office/drawing/2014/main" id="{D810B9B2-83A1-FF4B-BE5C-5D6D38A26BC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45099" y="3180503"/>
            <a:ext cx="340360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63" descr="A statue of a person&#10;&#10;Description automatically generated with medium confidence">
            <a:extLst>
              <a:ext uri="{FF2B5EF4-FFF2-40B4-BE49-F238E27FC236}">
                <a16:creationId xmlns:a16="http://schemas.microsoft.com/office/drawing/2014/main" id="{A87FBF0F-4390-C045-A7D9-8CD16DFC2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0500" cy="2070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6ACBD1-022A-684F-AD89-745BF36820A2}"/>
              </a:ext>
            </a:extLst>
          </p:cNvPr>
          <p:cNvSpPr txBox="1"/>
          <p:nvPr/>
        </p:nvSpPr>
        <p:spPr>
          <a:xfrm>
            <a:off x="6214786" y="3032418"/>
            <a:ext cx="2547492" cy="1938992"/>
          </a:xfrm>
          <a:prstGeom prst="rect">
            <a:avLst/>
          </a:prstGeom>
          <a:noFill/>
        </p:spPr>
        <p:txBody>
          <a:bodyPr wrap="none" rtlCol="0">
            <a:spAutoFit/>
          </a:bodyPr>
          <a:lstStyle/>
          <a:p>
            <a:r>
              <a:rPr lang="en-GB" dirty="0"/>
              <a:t>Rape</a:t>
            </a:r>
          </a:p>
          <a:p>
            <a:r>
              <a:rPr lang="en-GB" dirty="0"/>
              <a:t>“Gods”</a:t>
            </a:r>
          </a:p>
          <a:p>
            <a:r>
              <a:rPr lang="en-GB" dirty="0"/>
              <a:t>V</a:t>
            </a:r>
            <a:r>
              <a:rPr lang="en-NL" dirty="0"/>
              <a:t>ictim blaming</a:t>
            </a:r>
          </a:p>
          <a:p>
            <a:r>
              <a:rPr lang="en-NL" dirty="0"/>
              <a:t>Snakes and eyes</a:t>
            </a:r>
          </a:p>
          <a:p>
            <a:endParaRPr lang="en-NL" dirty="0"/>
          </a:p>
        </p:txBody>
      </p:sp>
    </p:spTree>
    <p:extLst>
      <p:ext uri="{BB962C8B-B14F-4D97-AF65-F5344CB8AC3E}">
        <p14:creationId xmlns:p14="http://schemas.microsoft.com/office/powerpoint/2010/main" val="42527044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erseus and the Head of Medusa - A Very Florentine Story">
            <a:extLst>
              <a:ext uri="{FF2B5EF4-FFF2-40B4-BE49-F238E27FC236}">
                <a16:creationId xmlns:a16="http://schemas.microsoft.com/office/drawing/2014/main" id="{8B064628-697D-2642-B97A-D8EE38E96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28" y="183856"/>
            <a:ext cx="4321481" cy="30890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loor, indoor, person, posing&#10;&#10;Description automatically generated">
            <a:extLst>
              <a:ext uri="{FF2B5EF4-FFF2-40B4-BE49-F238E27FC236}">
                <a16:creationId xmlns:a16="http://schemas.microsoft.com/office/drawing/2014/main" id="{E33A091E-497C-7C47-99C5-DD73D17E7EFF}"/>
              </a:ext>
            </a:extLst>
          </p:cNvPr>
          <p:cNvPicPr/>
          <p:nvPr/>
        </p:nvPicPr>
        <p:blipFill>
          <a:blip r:embed="rId3">
            <a:extLst>
              <a:ext uri="{28A0092B-C50C-407E-A947-70E740481C1C}">
                <a14:useLocalDpi xmlns:a14="http://schemas.microsoft.com/office/drawing/2010/main" val="0"/>
              </a:ext>
            </a:extLst>
          </a:blip>
          <a:stretch>
            <a:fillRect/>
          </a:stretch>
        </p:blipFill>
        <p:spPr>
          <a:xfrm>
            <a:off x="5724128" y="183857"/>
            <a:ext cx="3187700" cy="5736826"/>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BCF0986F-CFED-D749-B96A-A74463E2FB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16" y="3272886"/>
            <a:ext cx="4334666" cy="2647797"/>
          </a:xfrm>
          <a:prstGeom prst="rect">
            <a:avLst/>
          </a:prstGeom>
          <a:noFill/>
          <a:ln>
            <a:noFill/>
          </a:ln>
        </p:spPr>
      </p:pic>
      <p:sp>
        <p:nvSpPr>
          <p:cNvPr id="2" name="TextBox 1">
            <a:extLst>
              <a:ext uri="{FF2B5EF4-FFF2-40B4-BE49-F238E27FC236}">
                <a16:creationId xmlns:a16="http://schemas.microsoft.com/office/drawing/2014/main" id="{435CB7CE-2954-2D41-9DC2-115CDE6BB624}"/>
              </a:ext>
            </a:extLst>
          </p:cNvPr>
          <p:cNvSpPr txBox="1"/>
          <p:nvPr/>
        </p:nvSpPr>
        <p:spPr>
          <a:xfrm>
            <a:off x="735416" y="6001575"/>
            <a:ext cx="3852337" cy="369332"/>
          </a:xfrm>
          <a:prstGeom prst="rect">
            <a:avLst/>
          </a:prstGeom>
          <a:solidFill>
            <a:schemeClr val="bg1"/>
          </a:solidFill>
        </p:spPr>
        <p:txBody>
          <a:bodyPr wrap="none" rtlCol="0">
            <a:spAutoFit/>
          </a:bodyPr>
          <a:lstStyle/>
          <a:p>
            <a:r>
              <a:rPr lang="en-US" sz="1800" dirty="0"/>
              <a:t>The Birth of Pegasus and </a:t>
            </a:r>
            <a:r>
              <a:rPr lang="en-US" sz="1800" dirty="0" err="1"/>
              <a:t>Chrysoar</a:t>
            </a:r>
            <a:r>
              <a:rPr lang="en-US" sz="1800" dirty="0"/>
              <a:t> </a:t>
            </a:r>
            <a:endParaRPr lang="en-NL" sz="1800" dirty="0"/>
          </a:p>
        </p:txBody>
      </p:sp>
      <p:sp>
        <p:nvSpPr>
          <p:cNvPr id="3" name="TextBox 2">
            <a:extLst>
              <a:ext uri="{FF2B5EF4-FFF2-40B4-BE49-F238E27FC236}">
                <a16:creationId xmlns:a16="http://schemas.microsoft.com/office/drawing/2014/main" id="{CA90BE8A-A6AE-2147-A81E-431089B1B12B}"/>
              </a:ext>
            </a:extLst>
          </p:cNvPr>
          <p:cNvSpPr txBox="1"/>
          <p:nvPr/>
        </p:nvSpPr>
        <p:spPr>
          <a:xfrm>
            <a:off x="5070082" y="5989816"/>
            <a:ext cx="4073918" cy="646331"/>
          </a:xfrm>
          <a:prstGeom prst="rect">
            <a:avLst/>
          </a:prstGeom>
          <a:solidFill>
            <a:schemeClr val="bg1"/>
          </a:solidFill>
        </p:spPr>
        <p:txBody>
          <a:bodyPr wrap="square" rtlCol="0">
            <a:spAutoFit/>
          </a:bodyPr>
          <a:lstStyle/>
          <a:p>
            <a:r>
              <a:rPr lang="en-NL" sz="1800" dirty="0"/>
              <a:t>“How can a triumph be possible if </a:t>
            </a:r>
          </a:p>
          <a:p>
            <a:r>
              <a:rPr lang="en-NL" sz="1800" dirty="0"/>
              <a:t>you are defeating a victim?” Garbati</a:t>
            </a:r>
          </a:p>
        </p:txBody>
      </p:sp>
    </p:spTree>
    <p:extLst>
      <p:ext uri="{BB962C8B-B14F-4D97-AF65-F5344CB8AC3E}">
        <p14:creationId xmlns:p14="http://schemas.microsoft.com/office/powerpoint/2010/main" val="40511956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2540-5012-604F-AB03-FC9FD1960820}"/>
              </a:ext>
            </a:extLst>
          </p:cNvPr>
          <p:cNvSpPr>
            <a:spLocks noGrp="1"/>
          </p:cNvSpPr>
          <p:nvPr>
            <p:ph type="title"/>
          </p:nvPr>
        </p:nvSpPr>
        <p:spPr>
          <a:xfrm>
            <a:off x="685800" y="332656"/>
            <a:ext cx="7772400" cy="1143000"/>
          </a:xfrm>
        </p:spPr>
        <p:txBody>
          <a:bodyPr/>
          <a:lstStyle/>
          <a:p>
            <a:r>
              <a:rPr lang="en-NL" dirty="0">
                <a:solidFill>
                  <a:srgbClr val="C00000"/>
                </a:solidFill>
                <a:hlinkClick r:id="rId2"/>
              </a:rPr>
              <a:t>4.3. MEDUSA: Benadering van wilde problemen</a:t>
            </a:r>
            <a:endParaRPr lang="en-NL" dirty="0">
              <a:solidFill>
                <a:srgbClr val="C00000"/>
              </a:solidFill>
            </a:endParaRPr>
          </a:p>
        </p:txBody>
      </p:sp>
      <p:sp>
        <p:nvSpPr>
          <p:cNvPr id="3" name="Content Placeholder 2">
            <a:extLst>
              <a:ext uri="{FF2B5EF4-FFF2-40B4-BE49-F238E27FC236}">
                <a16:creationId xmlns:a16="http://schemas.microsoft.com/office/drawing/2014/main" id="{7A274496-CC4B-F144-9DF5-DF703CD222E7}"/>
              </a:ext>
            </a:extLst>
          </p:cNvPr>
          <p:cNvSpPr>
            <a:spLocks noGrp="1"/>
          </p:cNvSpPr>
          <p:nvPr>
            <p:ph idx="1"/>
          </p:nvPr>
        </p:nvSpPr>
        <p:spPr>
          <a:xfrm>
            <a:off x="467544" y="1624980"/>
            <a:ext cx="7772400" cy="3608040"/>
          </a:xfrm>
        </p:spPr>
        <p:txBody>
          <a:bodyPr/>
          <a:lstStyle/>
          <a:p>
            <a:pPr marL="0" indent="0">
              <a:buNone/>
            </a:pPr>
            <a:r>
              <a:rPr lang="en-NL" sz="1600" i="1" dirty="0"/>
              <a:t>De zes moeders van innovatie </a:t>
            </a:r>
            <a:endParaRPr lang="en-NL" sz="1600" dirty="0"/>
          </a:p>
          <a:p>
            <a:pPr lvl="0"/>
            <a:r>
              <a:rPr lang="en-NL" sz="1600" i="1" dirty="0">
                <a:solidFill>
                  <a:srgbClr val="C00000"/>
                </a:solidFill>
              </a:rPr>
              <a:t>M</a:t>
            </a:r>
            <a:r>
              <a:rPr lang="en-NL" sz="1600" i="1" dirty="0"/>
              <a:t>ogelijk maken (enable)</a:t>
            </a:r>
          </a:p>
          <a:p>
            <a:pPr lvl="1"/>
            <a:r>
              <a:rPr lang="en-GB" sz="1600" i="1" dirty="0">
                <a:solidFill>
                  <a:srgbClr val="FF0000"/>
                </a:solidFill>
              </a:rPr>
              <a:t>Z</a:t>
            </a:r>
            <a:r>
              <a:rPr lang="en-NL" sz="1600" i="1" dirty="0">
                <a:solidFill>
                  <a:srgbClr val="FF0000"/>
                </a:solidFill>
              </a:rPr>
              <a:t>elforganisatie </a:t>
            </a:r>
            <a:r>
              <a:rPr lang="en-NL" sz="1600" i="1" dirty="0"/>
              <a:t>/ simpele regels</a:t>
            </a:r>
            <a:endParaRPr lang="en-NL" sz="1600" dirty="0"/>
          </a:p>
          <a:p>
            <a:pPr lvl="0"/>
            <a:r>
              <a:rPr lang="en-US" sz="1600" i="1" dirty="0" err="1">
                <a:solidFill>
                  <a:srgbClr val="C00000"/>
                </a:solidFill>
              </a:rPr>
              <a:t>E</a:t>
            </a:r>
            <a:r>
              <a:rPr lang="en-US" sz="1600" i="1" dirty="0" err="1"/>
              <a:t>enheid</a:t>
            </a:r>
            <a:r>
              <a:rPr lang="en-US" sz="1600" i="1" dirty="0"/>
              <a:t> </a:t>
            </a:r>
            <a:r>
              <a:rPr lang="en-US" sz="1600" i="1" dirty="0" err="1"/>
              <a:t>smeden</a:t>
            </a:r>
            <a:r>
              <a:rPr lang="en-US" sz="1600" i="1" dirty="0"/>
              <a:t> (motivate)</a:t>
            </a:r>
          </a:p>
          <a:p>
            <a:pPr lvl="1"/>
            <a:r>
              <a:rPr lang="en-US" sz="1600" i="1" dirty="0" err="1"/>
              <a:t>Creëren</a:t>
            </a:r>
            <a:r>
              <a:rPr lang="en-US" sz="1600" i="1" dirty="0"/>
              <a:t> van </a:t>
            </a:r>
            <a:r>
              <a:rPr lang="en-US" sz="1600" i="1" dirty="0" err="1"/>
              <a:t>gedeelde</a:t>
            </a:r>
            <a:r>
              <a:rPr lang="en-US" sz="1600" i="1" dirty="0"/>
              <a:t> </a:t>
            </a:r>
            <a:r>
              <a:rPr lang="en-US" sz="1600" i="1" dirty="0" err="1"/>
              <a:t>verlangen</a:t>
            </a:r>
            <a:r>
              <a:rPr lang="en-US" sz="1600" i="1" dirty="0"/>
              <a:t> / </a:t>
            </a:r>
            <a:r>
              <a:rPr lang="en-US" sz="1600" i="1" dirty="0" err="1"/>
              <a:t>noden</a:t>
            </a:r>
            <a:endParaRPr lang="en-NL" sz="1600" dirty="0"/>
          </a:p>
          <a:p>
            <a:pPr lvl="0"/>
            <a:r>
              <a:rPr lang="en-NL" sz="1600" i="1" dirty="0">
                <a:solidFill>
                  <a:srgbClr val="C00000"/>
                </a:solidFill>
              </a:rPr>
              <a:t>D</a:t>
            </a:r>
            <a:r>
              <a:rPr lang="en-NL" sz="1600" i="1" dirty="0"/>
              <a:t>enken aan de toekomst (dream)</a:t>
            </a:r>
          </a:p>
          <a:p>
            <a:pPr lvl="1"/>
            <a:r>
              <a:rPr lang="en-NL" sz="1600" i="1" dirty="0">
                <a:solidFill>
                  <a:srgbClr val="FF0000"/>
                </a:solidFill>
              </a:rPr>
              <a:t>Scenario denken</a:t>
            </a:r>
            <a:r>
              <a:rPr lang="en-NL" sz="1600" i="1" dirty="0"/>
              <a:t>/ Appreciative Inquiry</a:t>
            </a:r>
            <a:endParaRPr lang="en-NL" sz="1600" dirty="0"/>
          </a:p>
          <a:p>
            <a:pPr lvl="0"/>
            <a:r>
              <a:rPr lang="en-US" sz="1600" i="1" dirty="0" err="1">
                <a:solidFill>
                  <a:srgbClr val="C00000"/>
                </a:solidFill>
              </a:rPr>
              <a:t>U</a:t>
            </a:r>
            <a:r>
              <a:rPr lang="en-US" sz="1600" i="1" dirty="0" err="1"/>
              <a:t>itwisselen</a:t>
            </a:r>
            <a:r>
              <a:rPr lang="en-US" sz="1600" i="1" dirty="0"/>
              <a:t> (interact)</a:t>
            </a:r>
          </a:p>
          <a:p>
            <a:pPr lvl="1"/>
            <a:r>
              <a:rPr lang="en-US" sz="1600" i="1" dirty="0" err="1"/>
              <a:t>Stakeholderanalyse</a:t>
            </a:r>
            <a:r>
              <a:rPr lang="en-US" sz="1600" i="1" dirty="0"/>
              <a:t> /  </a:t>
            </a:r>
            <a:r>
              <a:rPr lang="en-US" sz="1600" i="1" dirty="0" err="1">
                <a:solidFill>
                  <a:srgbClr val="FF0000"/>
                </a:solidFill>
              </a:rPr>
              <a:t>Interactie</a:t>
            </a:r>
            <a:endParaRPr lang="en-NL" sz="1600" dirty="0">
              <a:solidFill>
                <a:srgbClr val="FF0000"/>
              </a:solidFill>
            </a:endParaRPr>
          </a:p>
          <a:p>
            <a:pPr lvl="0"/>
            <a:r>
              <a:rPr lang="en-NL" sz="1600" i="1" dirty="0">
                <a:solidFill>
                  <a:srgbClr val="C00000"/>
                </a:solidFill>
              </a:rPr>
              <a:t>S</a:t>
            </a:r>
            <a:r>
              <a:rPr lang="en-NL" sz="1600" i="1" dirty="0"/>
              <a:t>nuiven van de context (context sensitivity)</a:t>
            </a:r>
          </a:p>
          <a:p>
            <a:pPr lvl="1"/>
            <a:r>
              <a:rPr lang="en-NL" sz="1600" i="1" dirty="0">
                <a:solidFill>
                  <a:srgbClr val="FF0000"/>
                </a:solidFill>
              </a:rPr>
              <a:t>Rich pictures</a:t>
            </a:r>
            <a:endParaRPr lang="en-NL" sz="1600" dirty="0">
              <a:solidFill>
                <a:srgbClr val="FF0000"/>
              </a:solidFill>
            </a:endParaRPr>
          </a:p>
          <a:p>
            <a:pPr lvl="0"/>
            <a:r>
              <a:rPr lang="en-US" sz="1600" i="1" dirty="0" err="1">
                <a:solidFill>
                  <a:srgbClr val="C00000"/>
                </a:solidFill>
              </a:rPr>
              <a:t>A</a:t>
            </a:r>
            <a:r>
              <a:rPr lang="en-US" sz="1600" i="1" dirty="0" err="1"/>
              <a:t>anpassen</a:t>
            </a:r>
            <a:r>
              <a:rPr lang="en-US" sz="1600" i="1" dirty="0"/>
              <a:t> (adapt)</a:t>
            </a:r>
          </a:p>
          <a:p>
            <a:pPr lvl="1"/>
            <a:r>
              <a:rPr lang="en-US" sz="1600" i="1" dirty="0" err="1">
                <a:solidFill>
                  <a:srgbClr val="FF0000"/>
                </a:solidFill>
              </a:rPr>
              <a:t>Improvisatie</a:t>
            </a:r>
            <a:endParaRPr lang="en-NL" sz="1600" dirty="0">
              <a:solidFill>
                <a:srgbClr val="FF0000"/>
              </a:solidFill>
            </a:endParaRPr>
          </a:p>
          <a:p>
            <a:endParaRPr lang="en-NL" dirty="0"/>
          </a:p>
        </p:txBody>
      </p:sp>
    </p:spTree>
    <p:extLst>
      <p:ext uri="{BB962C8B-B14F-4D97-AF65-F5344CB8AC3E}">
        <p14:creationId xmlns:p14="http://schemas.microsoft.com/office/powerpoint/2010/main" val="144129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849C-E077-53DA-4A93-E20C55D10A3B}"/>
              </a:ext>
            </a:extLst>
          </p:cNvPr>
          <p:cNvSpPr>
            <a:spLocks noGrp="1"/>
          </p:cNvSpPr>
          <p:nvPr>
            <p:ph type="title"/>
          </p:nvPr>
        </p:nvSpPr>
        <p:spPr/>
        <p:txBody>
          <a:bodyPr/>
          <a:lstStyle/>
          <a:p>
            <a:r>
              <a:rPr lang="en-NL" dirty="0">
                <a:solidFill>
                  <a:srgbClr val="0FCBC2"/>
                </a:solidFill>
              </a:rPr>
              <a:t>Boeken (Teams map)</a:t>
            </a:r>
          </a:p>
        </p:txBody>
      </p:sp>
      <p:sp>
        <p:nvSpPr>
          <p:cNvPr id="6" name="TextBox 5">
            <a:extLst>
              <a:ext uri="{FF2B5EF4-FFF2-40B4-BE49-F238E27FC236}">
                <a16:creationId xmlns:a16="http://schemas.microsoft.com/office/drawing/2014/main" id="{17BBD07B-9A97-B9B2-493F-3B4C7F821F2C}"/>
              </a:ext>
            </a:extLst>
          </p:cNvPr>
          <p:cNvSpPr txBox="1"/>
          <p:nvPr/>
        </p:nvSpPr>
        <p:spPr>
          <a:xfrm>
            <a:off x="467544" y="1916832"/>
            <a:ext cx="7560840" cy="3357522"/>
          </a:xfrm>
          <a:prstGeom prst="rect">
            <a:avLst/>
          </a:prstGeom>
          <a:noFill/>
        </p:spPr>
        <p:txBody>
          <a:bodyPr wrap="square">
            <a:spAutoFit/>
          </a:bodyPr>
          <a:lstStyle/>
          <a:p>
            <a:pPr marL="342900" lvl="0" indent="-342900">
              <a:lnSpc>
                <a:spcPct val="150000"/>
              </a:lnSpc>
              <a:buClr>
                <a:srgbClr val="DE2531"/>
              </a:buClr>
              <a:buSzPts val="1400"/>
              <a:buFont typeface="Symbol" pitchFamily="2" charset="2"/>
              <a:buChar char=""/>
            </a:pP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Van </a:t>
            </a:r>
            <a:r>
              <a:rPr lang="nl-NL" sz="2400" u="none" strike="noStrike" dirty="0" err="1">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Kemenade,E.A</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(2022). </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hlinkClick r:id="rId2"/>
              </a:rPr>
              <a:t>Emergent innoveren volgens Medusa, deel 1, Theorie. Over tien reuzen en vier vensters</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uitgave in eigen beheer*</a:t>
            </a:r>
            <a:endParaRPr lang="en-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endParaRPr>
          </a:p>
          <a:p>
            <a:pPr marL="342900" lvl="0" indent="-342900">
              <a:lnSpc>
                <a:spcPct val="150000"/>
              </a:lnSpc>
              <a:buClr>
                <a:srgbClr val="DE2531"/>
              </a:buClr>
              <a:buSzPts val="1400"/>
              <a:buFont typeface="Symbol" pitchFamily="2" charset="2"/>
              <a:buChar char=""/>
            </a:pP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Van </a:t>
            </a:r>
            <a:r>
              <a:rPr lang="nl-NL" sz="2400" u="none" strike="noStrike" dirty="0" err="1">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Kemenade,E.A</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(2022). </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hlinkClick r:id="rId3"/>
              </a:rPr>
              <a:t>Emergent innoveren volgens Medusa, deel 2, Sills lab. Over  vier vensters en zes moeders</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uitgave in eigen beheer*</a:t>
            </a:r>
            <a:endParaRPr lang="en-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endParaRPr>
          </a:p>
        </p:txBody>
      </p:sp>
    </p:spTree>
    <p:extLst>
      <p:ext uri="{BB962C8B-B14F-4D97-AF65-F5344CB8AC3E}">
        <p14:creationId xmlns:p14="http://schemas.microsoft.com/office/powerpoint/2010/main" val="40559023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96C-019A-2841-9062-90C3C7E5A45D}"/>
              </a:ext>
            </a:extLst>
          </p:cNvPr>
          <p:cNvSpPr>
            <a:spLocks noGrp="1"/>
          </p:cNvSpPr>
          <p:nvPr>
            <p:ph type="title"/>
          </p:nvPr>
        </p:nvSpPr>
        <p:spPr>
          <a:xfrm>
            <a:off x="685800" y="116632"/>
            <a:ext cx="7772400" cy="1143000"/>
          </a:xfrm>
        </p:spPr>
        <p:txBody>
          <a:bodyPr/>
          <a:lstStyle/>
          <a:p>
            <a:r>
              <a:rPr lang="en-NL" dirty="0">
                <a:solidFill>
                  <a:srgbClr val="00ACB0"/>
                </a:solidFill>
              </a:rPr>
              <a:t>Mogelijk maken: 1.1. Zelforganisatie</a:t>
            </a:r>
          </a:p>
        </p:txBody>
      </p:sp>
      <p:sp>
        <p:nvSpPr>
          <p:cNvPr id="3" name="Content Placeholder 2">
            <a:extLst>
              <a:ext uri="{FF2B5EF4-FFF2-40B4-BE49-F238E27FC236}">
                <a16:creationId xmlns:a16="http://schemas.microsoft.com/office/drawing/2014/main" id="{CC5FAE5E-3907-1248-A50D-F4FF2033DDB0}"/>
              </a:ext>
            </a:extLst>
          </p:cNvPr>
          <p:cNvSpPr>
            <a:spLocks noGrp="1"/>
          </p:cNvSpPr>
          <p:nvPr>
            <p:ph idx="1"/>
          </p:nvPr>
        </p:nvSpPr>
        <p:spPr>
          <a:xfrm>
            <a:off x="755576" y="1292278"/>
            <a:ext cx="8208912" cy="1571346"/>
          </a:xfrm>
        </p:spPr>
        <p:txBody>
          <a:bodyPr/>
          <a:lstStyle/>
          <a:p>
            <a:r>
              <a:rPr lang="en-NL" sz="1800" dirty="0"/>
              <a:t>Vbd Hurricane Catarina</a:t>
            </a:r>
          </a:p>
          <a:p>
            <a:pPr marL="0" indent="0">
              <a:buNone/>
            </a:pPr>
            <a:r>
              <a:rPr lang="en-GB" sz="1800" i="1" dirty="0">
                <a:solidFill>
                  <a:srgbClr val="1E4C77"/>
                </a:solidFill>
                <a:effectLst/>
                <a:latin typeface="Arial" panose="020B0604020202020204" pitchFamily="34" charset="0"/>
              </a:rPr>
              <a:t>“[A]</a:t>
            </a:r>
            <a:r>
              <a:rPr lang="en-GB" sz="1800" i="1" dirty="0" err="1">
                <a:solidFill>
                  <a:srgbClr val="1E4C77"/>
                </a:solidFill>
                <a:effectLst/>
                <a:latin typeface="Arial" panose="020B0604020202020204" pitchFamily="34" charset="0"/>
              </a:rPr>
              <a:t>fter</a:t>
            </a:r>
            <a:r>
              <a:rPr lang="en-GB" sz="1800" i="1" dirty="0">
                <a:solidFill>
                  <a:srgbClr val="1E4C77"/>
                </a:solidFill>
                <a:effectLst/>
                <a:latin typeface="Arial" panose="020B0604020202020204" pitchFamily="34" charset="0"/>
              </a:rPr>
              <a:t> Katrina, government assistance alone was never sufficient for recovery; therefore citizens and communities had an incentive to cooperate and provide each other with assistance; therefore citizens and communities were motivated to work together to recover.”</a:t>
            </a:r>
            <a:endParaRPr lang="en-GB" sz="1800" dirty="0"/>
          </a:p>
          <a:p>
            <a:r>
              <a:rPr lang="en-GB" sz="900" dirty="0">
                <a:effectLst/>
                <a:latin typeface="ArialMT"/>
              </a:rPr>
              <a:t>Weil F (2011) Rise of community organizations, citizen engagement, and new institutions, in </a:t>
            </a:r>
            <a:r>
              <a:rPr lang="en-GB" sz="900" i="1" dirty="0">
                <a:effectLst/>
                <a:latin typeface="Arial" panose="020B0604020202020204" pitchFamily="34" charset="0"/>
              </a:rPr>
              <a:t>Resilience and opportunity: lessons from the US Gulf Coast after Katrina and Rita</a:t>
            </a:r>
            <a:r>
              <a:rPr lang="en-GB" sz="900" dirty="0">
                <a:effectLst/>
                <a:latin typeface="ArialMT"/>
              </a:rPr>
              <a:t>, Liu A, Anglin R, </a:t>
            </a:r>
            <a:r>
              <a:rPr lang="en-GB" sz="900" dirty="0" err="1">
                <a:effectLst/>
                <a:latin typeface="ArialMT"/>
              </a:rPr>
              <a:t>Mizelle</a:t>
            </a:r>
            <a:r>
              <a:rPr lang="en-GB" sz="900" dirty="0">
                <a:effectLst/>
                <a:latin typeface="ArialMT"/>
              </a:rPr>
              <a:t> R, and Plyer A (Editors) (Washington DC: Brookings Institution Press)</a:t>
            </a:r>
          </a:p>
          <a:p>
            <a:pPr marL="0" indent="0">
              <a:buNone/>
            </a:pPr>
            <a:br>
              <a:rPr lang="en-GB" sz="1800" dirty="0">
                <a:effectLst/>
                <a:latin typeface="ArialMT"/>
              </a:rPr>
            </a:br>
            <a:endParaRPr lang="en-GB" sz="1800" dirty="0">
              <a:effectLst/>
              <a:latin typeface="ArialMT"/>
            </a:endParaRPr>
          </a:p>
          <a:p>
            <a:pPr marL="0" indent="0">
              <a:buNone/>
            </a:pPr>
            <a:endParaRPr lang="en-GB" sz="1800" dirty="0">
              <a:effectLst/>
              <a:latin typeface="ArialMT"/>
            </a:endParaRPr>
          </a:p>
          <a:p>
            <a:pPr marL="0" indent="0">
              <a:buNone/>
            </a:pPr>
            <a:endParaRPr lang="en-GB" sz="1800" dirty="0">
              <a:effectLst/>
              <a:latin typeface="ArialMT"/>
            </a:endParaRPr>
          </a:p>
          <a:p>
            <a:pPr marL="0" indent="0">
              <a:buNone/>
            </a:pPr>
            <a:endParaRPr lang="en-GB" sz="1800" dirty="0">
              <a:latin typeface="ArialMT"/>
            </a:endParaRPr>
          </a:p>
          <a:p>
            <a:r>
              <a:rPr lang="en-GB" sz="1800" dirty="0" err="1">
                <a:effectLst/>
                <a:latin typeface="ArialMT"/>
              </a:rPr>
              <a:t>Vbd</a:t>
            </a:r>
            <a:r>
              <a:rPr lang="en-GB" sz="1800" dirty="0">
                <a:effectLst/>
                <a:latin typeface="ArialMT"/>
              </a:rPr>
              <a:t> Atlassian</a:t>
            </a:r>
          </a:p>
          <a:p>
            <a:pPr marL="0" indent="0">
              <a:buNone/>
            </a:pPr>
            <a:r>
              <a:rPr lang="nl-NL" sz="1800"/>
              <a:t>Daniel Pink (5.22-6.44 min)</a:t>
            </a:r>
            <a:endParaRPr lang="nl-NL" sz="1800" dirty="0"/>
          </a:p>
          <a:p>
            <a:pPr marL="0" indent="0">
              <a:buNone/>
            </a:pPr>
            <a:r>
              <a:rPr lang="nl-NL" sz="1800" dirty="0" err="1"/>
              <a:t>https</a:t>
            </a:r>
            <a:r>
              <a:rPr lang="nl-NL" sz="1800" dirty="0"/>
              <a:t>://</a:t>
            </a:r>
            <a:r>
              <a:rPr lang="nl-NL" sz="1800" dirty="0" err="1"/>
              <a:t>www.youtube.com</a:t>
            </a:r>
            <a:r>
              <a:rPr lang="nl-NL" sz="1800" dirty="0"/>
              <a:t>/</a:t>
            </a:r>
            <a:r>
              <a:rPr lang="nl-NL" sz="1800" dirty="0" err="1"/>
              <a:t>watch?v</a:t>
            </a:r>
            <a:r>
              <a:rPr lang="nl-NL" sz="1800" dirty="0"/>
              <a:t>=u6XAPnuFjJc</a:t>
            </a:r>
          </a:p>
          <a:p>
            <a:pPr marL="0" indent="0">
              <a:buNone/>
            </a:pPr>
            <a:endParaRPr lang="en-GB" dirty="0"/>
          </a:p>
          <a:p>
            <a:endParaRPr lang="en-NL" dirty="0"/>
          </a:p>
        </p:txBody>
      </p:sp>
      <p:pic>
        <p:nvPicPr>
          <p:cNvPr id="5122" name="Picture 2" descr="Solidarity After the Storms | The New Republic">
            <a:extLst>
              <a:ext uri="{FF2B5EF4-FFF2-40B4-BE49-F238E27FC236}">
                <a16:creationId xmlns:a16="http://schemas.microsoft.com/office/drawing/2014/main" id="{9D4F5795-B853-9E74-A86A-7C391A259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394320"/>
            <a:ext cx="2841086" cy="189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8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9E87-B5B5-A940-A2F5-D4C183C379A0}"/>
              </a:ext>
            </a:extLst>
          </p:cNvPr>
          <p:cNvSpPr>
            <a:spLocks noGrp="1"/>
          </p:cNvSpPr>
          <p:nvPr>
            <p:ph type="title"/>
          </p:nvPr>
        </p:nvSpPr>
        <p:spPr>
          <a:xfrm>
            <a:off x="652656" y="332656"/>
            <a:ext cx="7772400" cy="1143000"/>
          </a:xfrm>
        </p:spPr>
        <p:txBody>
          <a:bodyPr/>
          <a:lstStyle/>
          <a:p>
            <a:r>
              <a:rPr lang="en-NL" dirty="0">
                <a:solidFill>
                  <a:srgbClr val="00ACB0"/>
                </a:solidFill>
              </a:rPr>
              <a:t>Werkt lean?</a:t>
            </a:r>
          </a:p>
        </p:txBody>
      </p:sp>
      <p:sp>
        <p:nvSpPr>
          <p:cNvPr id="3" name="Content Placeholder 2">
            <a:extLst>
              <a:ext uri="{FF2B5EF4-FFF2-40B4-BE49-F238E27FC236}">
                <a16:creationId xmlns:a16="http://schemas.microsoft.com/office/drawing/2014/main" id="{2CB98CCC-DF0D-CE4D-970F-168C5BBB1C3C}"/>
              </a:ext>
            </a:extLst>
          </p:cNvPr>
          <p:cNvSpPr>
            <a:spLocks noGrp="1"/>
          </p:cNvSpPr>
          <p:nvPr>
            <p:ph idx="1"/>
          </p:nvPr>
        </p:nvSpPr>
        <p:spPr/>
        <p:txBody>
          <a:bodyPr/>
          <a:lstStyle/>
          <a:p>
            <a:pPr marL="0" indent="0">
              <a:buNone/>
            </a:pPr>
            <a:r>
              <a:rPr lang="en-GB" i="1" dirty="0"/>
              <a:t>“</a:t>
            </a:r>
            <a:r>
              <a:rPr lang="en-GB" i="1" dirty="0" err="1"/>
              <a:t>Ongeveer</a:t>
            </a:r>
            <a:r>
              <a:rPr lang="en-GB" i="1" dirty="0"/>
              <a:t> 70% van de Lean </a:t>
            </a:r>
            <a:r>
              <a:rPr lang="en-GB" i="1" dirty="0" err="1"/>
              <a:t>transformaties</a:t>
            </a:r>
            <a:r>
              <a:rPr lang="en-GB" i="1" dirty="0"/>
              <a:t>, </a:t>
            </a:r>
            <a:r>
              <a:rPr lang="en-GB" i="1" dirty="0" err="1"/>
              <a:t>behaalt</a:t>
            </a:r>
            <a:r>
              <a:rPr lang="en-GB" i="1" dirty="0"/>
              <a:t> </a:t>
            </a:r>
            <a:r>
              <a:rPr lang="en-GB" i="1" dirty="0" err="1"/>
              <a:t>niet</a:t>
            </a:r>
            <a:r>
              <a:rPr lang="en-GB" i="1" dirty="0"/>
              <a:t> het </a:t>
            </a:r>
            <a:r>
              <a:rPr lang="en-GB" i="1" dirty="0" err="1"/>
              <a:t>beoogde</a:t>
            </a:r>
            <a:r>
              <a:rPr lang="en-GB" i="1" dirty="0"/>
              <a:t> </a:t>
            </a:r>
            <a:r>
              <a:rPr lang="en-GB" i="1" dirty="0" err="1"/>
              <a:t>resultaat</a:t>
            </a:r>
            <a:r>
              <a:rPr lang="en-GB" i="1" dirty="0"/>
              <a:t>”.</a:t>
            </a:r>
            <a:r>
              <a:rPr lang="en-GB" dirty="0"/>
              <a:t> </a:t>
            </a:r>
          </a:p>
          <a:p>
            <a:pPr marL="0" indent="0">
              <a:buNone/>
            </a:pPr>
            <a:r>
              <a:rPr lang="en-GB" dirty="0" err="1"/>
              <a:t>Holt,P</a:t>
            </a:r>
            <a:r>
              <a:rPr lang="en-GB" dirty="0"/>
              <a:t>. (2016), </a:t>
            </a:r>
            <a:r>
              <a:rPr lang="en-GB" i="1" dirty="0">
                <a:hlinkClick r:id="rId3"/>
              </a:rPr>
              <a:t>Leiding geven aan lean transformaties</a:t>
            </a:r>
            <a:endParaRPr lang="en-NL" i="1" dirty="0"/>
          </a:p>
          <a:p>
            <a:pPr marL="0" indent="0">
              <a:buNone/>
            </a:pPr>
            <a:endParaRPr lang="en-GB" i="1" dirty="0"/>
          </a:p>
          <a:p>
            <a:pPr marL="0" indent="0">
              <a:buNone/>
            </a:pPr>
            <a:r>
              <a:rPr lang="en-GB" i="1" dirty="0">
                <a:hlinkClick r:id="rId4"/>
              </a:rPr>
              <a:t>” In circa 90% van de gevallen presteert de organisatie vijf jaar nadat de transformatie is opgestart niet beter, of zelfs slechter”.</a:t>
            </a:r>
            <a:endParaRPr lang="en-GB" i="1" dirty="0"/>
          </a:p>
        </p:txBody>
      </p:sp>
    </p:spTree>
    <p:extLst>
      <p:ext uri="{BB962C8B-B14F-4D97-AF65-F5344CB8AC3E}">
        <p14:creationId xmlns:p14="http://schemas.microsoft.com/office/powerpoint/2010/main" val="20173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6F-0A75-595C-B303-2EABB2087946}"/>
              </a:ext>
            </a:extLst>
          </p:cNvPr>
          <p:cNvSpPr>
            <a:spLocks noGrp="1"/>
          </p:cNvSpPr>
          <p:nvPr>
            <p:ph type="title"/>
          </p:nvPr>
        </p:nvSpPr>
        <p:spPr/>
        <p:txBody>
          <a:bodyPr/>
          <a:lstStyle/>
          <a:p>
            <a:r>
              <a:rPr lang="en-NL" dirty="0">
                <a:solidFill>
                  <a:srgbClr val="0FCBC2"/>
                </a:solidFill>
              </a:rPr>
              <a:t>2. Eenheid smeden</a:t>
            </a:r>
          </a:p>
        </p:txBody>
      </p:sp>
      <p:pic>
        <p:nvPicPr>
          <p:cNvPr id="5" name="Content Placeholder 4" descr="A white cover with words in the shape of a cross&#10;&#10;Description automatically generated">
            <a:extLst>
              <a:ext uri="{FF2B5EF4-FFF2-40B4-BE49-F238E27FC236}">
                <a16:creationId xmlns:a16="http://schemas.microsoft.com/office/drawing/2014/main" id="{D26C7406-E168-AE2B-675D-F79FA7C813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2983" y="1981200"/>
            <a:ext cx="3678033" cy="4114800"/>
          </a:xfrm>
        </p:spPr>
      </p:pic>
    </p:spTree>
    <p:extLst>
      <p:ext uri="{BB962C8B-B14F-4D97-AF65-F5344CB8AC3E}">
        <p14:creationId xmlns:p14="http://schemas.microsoft.com/office/powerpoint/2010/main" val="10719943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a:xfrm>
            <a:off x="253752" y="454729"/>
            <a:ext cx="7772400" cy="1143000"/>
          </a:xfrm>
        </p:spPr>
        <p:txBody>
          <a:bodyPr/>
          <a:lstStyle/>
          <a:p>
            <a:r>
              <a:rPr lang="en-NL" sz="2800" dirty="0">
                <a:solidFill>
                  <a:srgbClr val="00ACB0"/>
                </a:solidFill>
              </a:rPr>
              <a:t>3. Dream: Scenario denken</a:t>
            </a:r>
          </a:p>
        </p:txBody>
      </p:sp>
      <p:sp>
        <p:nvSpPr>
          <p:cNvPr id="7" name="Rectangle 5">
            <a:extLst>
              <a:ext uri="{FF2B5EF4-FFF2-40B4-BE49-F238E27FC236}">
                <a16:creationId xmlns:a16="http://schemas.microsoft.com/office/drawing/2014/main" id="{82B6F670-DCF2-414F-9D44-D7CB51A7E8D1}"/>
              </a:ext>
            </a:extLst>
          </p:cNvPr>
          <p:cNvSpPr>
            <a:spLocks noChangeArrowheads="1"/>
          </p:cNvSpPr>
          <p:nvPr/>
        </p:nvSpPr>
        <p:spPr bwMode="auto">
          <a:xfrm>
            <a:off x="1187624" y="1597729"/>
            <a:ext cx="5904656"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Het oorspronkelijke scenario-denken is ontwikkeld door Peter </a:t>
            </a:r>
            <a:r>
              <a:rPr kumimoji="0" lang="nl-NL" altLang="en-NL"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Schwarz</a:t>
            </a:r>
            <a:r>
              <a:rPr kumimoji="0" lang="nl-NL" altLang="en-NL"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(1996). Het is een vorm van toekomstonderzoek. Meestal omvat het scenario-denken eerst een omschrijving van de huidige situatie, een of liever meer beelden van de toekomstige situatie, zijnde de scenario’s, en een mogelijke weg van de huidige situatie naar de toekomstige situatie.</a:t>
            </a:r>
            <a:endParaRPr kumimoji="0" lang="nl-NL" altLang="en-NL" sz="2000" b="0" i="0" u="none" strike="noStrike" cap="none" normalizeH="0" baseline="0" dirty="0">
              <a:ln>
                <a:noFill/>
              </a:ln>
              <a:solidFill>
                <a:schemeClr val="tx1"/>
              </a:solidFill>
              <a:effectLst/>
              <a:latin typeface="Arial" panose="020B0604020202020204" pitchFamily="34" charset="0"/>
            </a:endParaRPr>
          </a:p>
          <a:p>
            <a:pPr lvl="0" eaLnBrk="0" hangingPunct="0"/>
            <a:r>
              <a:rPr lang="nl-NL" altLang="en-NL" sz="1800" dirty="0">
                <a:ea typeface="Times New Roman" panose="02020603050405020304" pitchFamily="18" charset="0"/>
              </a:rPr>
              <a:t>Het doel van scenario denken is niet de toekomst te voorspellen, het gaat erom: </a:t>
            </a:r>
            <a:r>
              <a:rPr lang="nl-NL" altLang="en-NL" sz="1800" dirty="0">
                <a:ea typeface="Calibri" panose="020F0502020204030204" pitchFamily="34" charset="0"/>
              </a:rPr>
              <a:t>'</a:t>
            </a:r>
            <a:r>
              <a:rPr lang="nl-NL" altLang="en-NL" sz="1800" dirty="0" err="1">
                <a:ea typeface="Calibri" panose="020F0502020204030204" pitchFamily="34" charset="0"/>
              </a:rPr>
              <a:t>to</a:t>
            </a:r>
            <a:r>
              <a:rPr lang="nl-NL" altLang="en-NL" sz="1800" dirty="0">
                <a:ea typeface="Calibri" panose="020F0502020204030204" pitchFamily="34" charset="0"/>
              </a:rPr>
              <a:t> </a:t>
            </a:r>
            <a:r>
              <a:rPr lang="nl-NL" altLang="en-NL" sz="1800" dirty="0" err="1">
                <a:ea typeface="Calibri" panose="020F0502020204030204" pitchFamily="34" charset="0"/>
              </a:rPr>
              <a:t>imagine</a:t>
            </a:r>
            <a:r>
              <a:rPr lang="nl-NL" altLang="en-NL" sz="1800" dirty="0">
                <a:ea typeface="Calibri" panose="020F0502020204030204" pitchFamily="34" charset="0"/>
              </a:rPr>
              <a:t> </a:t>
            </a:r>
            <a:r>
              <a:rPr lang="nl-NL" altLang="en-NL" sz="1800" dirty="0" err="1">
                <a:ea typeface="Calibri" panose="020F0502020204030204" pitchFamily="34" charset="0"/>
              </a:rPr>
              <a:t>conceivable</a:t>
            </a:r>
            <a:r>
              <a:rPr lang="nl-NL" altLang="en-NL" sz="1800" dirty="0">
                <a:ea typeface="Calibri" panose="020F0502020204030204" pitchFamily="34" charset="0"/>
              </a:rPr>
              <a:t> </a:t>
            </a:r>
            <a:r>
              <a:rPr lang="nl-NL" altLang="en-NL" sz="1800" dirty="0" err="1">
                <a:ea typeface="Calibri" panose="020F0502020204030204" pitchFamily="34" charset="0"/>
              </a:rPr>
              <a:t>futures</a:t>
            </a:r>
            <a:r>
              <a:rPr lang="nl-NL" altLang="en-NL" sz="1800" dirty="0">
                <a:ea typeface="Calibri" panose="020F0502020204030204" pitchFamily="34" charset="0"/>
              </a:rPr>
              <a:t>'. (Brian </a:t>
            </a:r>
            <a:r>
              <a:rPr lang="nl-NL" altLang="en-NL" sz="1800" dirty="0" err="1">
                <a:ea typeface="Calibri" panose="020F0502020204030204" pitchFamily="34" charset="0"/>
              </a:rPr>
              <a:t>Eno</a:t>
            </a:r>
            <a:r>
              <a:rPr lang="nl-NL" altLang="en-NL" sz="1800" dirty="0">
                <a:ea typeface="Calibri" panose="020F0502020204030204" pitchFamily="34" charset="0"/>
              </a:rPr>
              <a:t>, 1999).</a:t>
            </a:r>
            <a:r>
              <a:rPr lang="nl-NL" altLang="en-NL" sz="1800" dirty="0">
                <a:ea typeface="Times New Roman" panose="02020603050405020304" pitchFamily="18" charset="0"/>
              </a:rPr>
              <a:t> </a:t>
            </a:r>
          </a:p>
          <a:p>
            <a:pPr lvl="0" eaLnBrk="0" hangingPunct="0"/>
            <a:r>
              <a:rPr lang="nl-NL" altLang="en-NL" sz="1800" dirty="0">
                <a:ea typeface="Times New Roman" panose="02020603050405020304" pitchFamily="18" charset="0"/>
              </a:rPr>
              <a:t>Het gaat om co-creatie met alle belanghebbenden. </a:t>
            </a: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07876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526F-0AA7-00FA-044B-CE05D6DA65C3}"/>
              </a:ext>
            </a:extLst>
          </p:cNvPr>
          <p:cNvSpPr>
            <a:spLocks noGrp="1"/>
          </p:cNvSpPr>
          <p:nvPr>
            <p:ph type="title"/>
          </p:nvPr>
        </p:nvSpPr>
        <p:spPr>
          <a:xfrm>
            <a:off x="388737" y="303476"/>
            <a:ext cx="7772400" cy="1143000"/>
          </a:xfrm>
        </p:spPr>
        <p:txBody>
          <a:bodyPr/>
          <a:lstStyle/>
          <a:p>
            <a:r>
              <a:rPr lang="en-NL" dirty="0"/>
              <a:t>Vier scenario’s voor Iran</a:t>
            </a:r>
          </a:p>
        </p:txBody>
      </p:sp>
      <p:cxnSp>
        <p:nvCxnSpPr>
          <p:cNvPr id="5" name="Straight Connector 4">
            <a:extLst>
              <a:ext uri="{FF2B5EF4-FFF2-40B4-BE49-F238E27FC236}">
                <a16:creationId xmlns:a16="http://schemas.microsoft.com/office/drawing/2014/main" id="{B3949EFE-3F5D-164A-29D0-DD491591DB3C}"/>
              </a:ext>
            </a:extLst>
          </p:cNvPr>
          <p:cNvCxnSpPr/>
          <p:nvPr/>
        </p:nvCxnSpPr>
        <p:spPr bwMode="auto">
          <a:xfrm>
            <a:off x="4572000" y="1916832"/>
            <a:ext cx="0" cy="3744416"/>
          </a:xfrm>
          <a:prstGeom prst="line">
            <a:avLst/>
          </a:prstGeom>
          <a:noFill/>
          <a:ln w="9525" cap="flat" cmpd="sng" algn="ctr">
            <a:no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94180DAA-F58A-C139-F931-BA5C27D67964}"/>
              </a:ext>
            </a:extLst>
          </p:cNvPr>
          <p:cNvCxnSpPr>
            <a:cxnSpLocks/>
          </p:cNvCxnSpPr>
          <p:nvPr/>
        </p:nvCxnSpPr>
        <p:spPr bwMode="auto">
          <a:xfrm>
            <a:off x="4385132" y="1772816"/>
            <a:ext cx="0" cy="33843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9C77BD-FF46-161C-E6E7-5C35C84979AD}"/>
              </a:ext>
            </a:extLst>
          </p:cNvPr>
          <p:cNvCxnSpPr>
            <a:cxnSpLocks/>
          </p:cNvCxnSpPr>
          <p:nvPr/>
        </p:nvCxnSpPr>
        <p:spPr bwMode="auto">
          <a:xfrm flipH="1">
            <a:off x="1972864" y="3383280"/>
            <a:ext cx="482453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772D687-94FF-233E-C1D1-7075C7A9FF8A}"/>
              </a:ext>
            </a:extLst>
          </p:cNvPr>
          <p:cNvSpPr txBox="1"/>
          <p:nvPr/>
        </p:nvSpPr>
        <p:spPr>
          <a:xfrm>
            <a:off x="3300540" y="1203881"/>
            <a:ext cx="2169184" cy="461665"/>
          </a:xfrm>
          <a:prstGeom prst="rect">
            <a:avLst/>
          </a:prstGeom>
          <a:noFill/>
        </p:spPr>
        <p:txBody>
          <a:bodyPr wrap="none" rtlCol="0">
            <a:spAutoFit/>
          </a:bodyPr>
          <a:lstStyle/>
          <a:p>
            <a:r>
              <a:rPr lang="en-GB" dirty="0"/>
              <a:t>M</a:t>
            </a:r>
            <a:r>
              <a:rPr lang="en-NL" dirty="0"/>
              <a:t>eer structuur</a:t>
            </a:r>
          </a:p>
        </p:txBody>
      </p:sp>
      <p:sp>
        <p:nvSpPr>
          <p:cNvPr id="17" name="TextBox 16">
            <a:extLst>
              <a:ext uri="{FF2B5EF4-FFF2-40B4-BE49-F238E27FC236}">
                <a16:creationId xmlns:a16="http://schemas.microsoft.com/office/drawing/2014/main" id="{0D7C582D-4484-E8AC-1CC3-825667836128}"/>
              </a:ext>
            </a:extLst>
          </p:cNvPr>
          <p:cNvSpPr txBox="1"/>
          <p:nvPr/>
        </p:nvSpPr>
        <p:spPr>
          <a:xfrm>
            <a:off x="3367183" y="5102883"/>
            <a:ext cx="2409634" cy="461665"/>
          </a:xfrm>
          <a:prstGeom prst="rect">
            <a:avLst/>
          </a:prstGeom>
          <a:noFill/>
        </p:spPr>
        <p:txBody>
          <a:bodyPr wrap="none" rtlCol="0">
            <a:spAutoFit/>
          </a:bodyPr>
          <a:lstStyle/>
          <a:p>
            <a:r>
              <a:rPr lang="en-GB" dirty="0"/>
              <a:t>M</a:t>
            </a:r>
            <a:r>
              <a:rPr lang="en-NL" dirty="0"/>
              <a:t>inder structuur</a:t>
            </a:r>
          </a:p>
        </p:txBody>
      </p:sp>
      <p:sp>
        <p:nvSpPr>
          <p:cNvPr id="18" name="TextBox 17">
            <a:extLst>
              <a:ext uri="{FF2B5EF4-FFF2-40B4-BE49-F238E27FC236}">
                <a16:creationId xmlns:a16="http://schemas.microsoft.com/office/drawing/2014/main" id="{F257A12B-7C35-5712-AE1A-51F925E4824D}"/>
              </a:ext>
            </a:extLst>
          </p:cNvPr>
          <p:cNvSpPr txBox="1"/>
          <p:nvPr/>
        </p:nvSpPr>
        <p:spPr>
          <a:xfrm>
            <a:off x="6784278" y="2958043"/>
            <a:ext cx="2015295" cy="830997"/>
          </a:xfrm>
          <a:prstGeom prst="rect">
            <a:avLst/>
          </a:prstGeom>
          <a:noFill/>
        </p:spPr>
        <p:txBody>
          <a:bodyPr wrap="none" rtlCol="0">
            <a:spAutoFit/>
          </a:bodyPr>
          <a:lstStyle/>
          <a:p>
            <a:r>
              <a:rPr lang="nl-NL" dirty="0"/>
              <a:t>Meer succes </a:t>
            </a:r>
          </a:p>
          <a:p>
            <a:r>
              <a:rPr lang="nl-NL" dirty="0"/>
              <a:t>verzet</a:t>
            </a:r>
            <a:endParaRPr lang="en-NL" dirty="0"/>
          </a:p>
        </p:txBody>
      </p:sp>
      <p:sp>
        <p:nvSpPr>
          <p:cNvPr id="19" name="TextBox 18">
            <a:extLst>
              <a:ext uri="{FF2B5EF4-FFF2-40B4-BE49-F238E27FC236}">
                <a16:creationId xmlns:a16="http://schemas.microsoft.com/office/drawing/2014/main" id="{B90A76BA-AF85-4DF6-C133-9059E243F0CC}"/>
              </a:ext>
            </a:extLst>
          </p:cNvPr>
          <p:cNvSpPr txBox="1"/>
          <p:nvPr/>
        </p:nvSpPr>
        <p:spPr>
          <a:xfrm>
            <a:off x="878157" y="2958043"/>
            <a:ext cx="2255746" cy="830997"/>
          </a:xfrm>
          <a:prstGeom prst="rect">
            <a:avLst/>
          </a:prstGeom>
          <a:noFill/>
        </p:spPr>
        <p:txBody>
          <a:bodyPr wrap="none" rtlCol="0">
            <a:spAutoFit/>
          </a:bodyPr>
          <a:lstStyle/>
          <a:p>
            <a:r>
              <a:rPr lang="nl-NL" dirty="0"/>
              <a:t>Minder succes </a:t>
            </a:r>
          </a:p>
          <a:p>
            <a:r>
              <a:rPr lang="nl-NL" dirty="0"/>
              <a:t>verzet</a:t>
            </a:r>
            <a:endParaRPr lang="en-NL" dirty="0"/>
          </a:p>
        </p:txBody>
      </p:sp>
      <p:sp>
        <p:nvSpPr>
          <p:cNvPr id="3" name="TextBox 2">
            <a:extLst>
              <a:ext uri="{FF2B5EF4-FFF2-40B4-BE49-F238E27FC236}">
                <a16:creationId xmlns:a16="http://schemas.microsoft.com/office/drawing/2014/main" id="{B4AEE28F-D6CD-FAB0-6AC3-CC2F9410E795}"/>
              </a:ext>
            </a:extLst>
          </p:cNvPr>
          <p:cNvSpPr txBox="1"/>
          <p:nvPr/>
        </p:nvSpPr>
        <p:spPr>
          <a:xfrm>
            <a:off x="2006157" y="1819059"/>
            <a:ext cx="1880643" cy="830997"/>
          </a:xfrm>
          <a:prstGeom prst="rect">
            <a:avLst/>
          </a:prstGeom>
          <a:noFill/>
        </p:spPr>
        <p:txBody>
          <a:bodyPr wrap="none" rtlCol="0">
            <a:spAutoFit/>
          </a:bodyPr>
          <a:lstStyle/>
          <a:p>
            <a:r>
              <a:rPr lang="en-NL" dirty="0"/>
              <a:t>Rode garde </a:t>
            </a:r>
          </a:p>
          <a:p>
            <a:r>
              <a:rPr lang="en-NL" dirty="0"/>
              <a:t>grijpt in</a:t>
            </a:r>
          </a:p>
        </p:txBody>
      </p:sp>
      <p:sp>
        <p:nvSpPr>
          <p:cNvPr id="4" name="TextBox 3">
            <a:extLst>
              <a:ext uri="{FF2B5EF4-FFF2-40B4-BE49-F238E27FC236}">
                <a16:creationId xmlns:a16="http://schemas.microsoft.com/office/drawing/2014/main" id="{DCCD1D27-8D19-9545-B003-8219B4E35E61}"/>
              </a:ext>
            </a:extLst>
          </p:cNvPr>
          <p:cNvSpPr txBox="1"/>
          <p:nvPr/>
        </p:nvSpPr>
        <p:spPr>
          <a:xfrm>
            <a:off x="5284993" y="1916832"/>
            <a:ext cx="1760418" cy="461665"/>
          </a:xfrm>
          <a:prstGeom prst="rect">
            <a:avLst/>
          </a:prstGeom>
          <a:noFill/>
        </p:spPr>
        <p:txBody>
          <a:bodyPr wrap="none" rtlCol="0">
            <a:spAutoFit/>
          </a:bodyPr>
          <a:lstStyle/>
          <a:p>
            <a:r>
              <a:rPr lang="en-NL" dirty="0"/>
              <a:t>Democratie</a:t>
            </a:r>
          </a:p>
        </p:txBody>
      </p:sp>
      <p:sp>
        <p:nvSpPr>
          <p:cNvPr id="6" name="TextBox 5">
            <a:extLst>
              <a:ext uri="{FF2B5EF4-FFF2-40B4-BE49-F238E27FC236}">
                <a16:creationId xmlns:a16="http://schemas.microsoft.com/office/drawing/2014/main" id="{11E2E0A2-7E6A-C974-BD4D-9946D7351135}"/>
              </a:ext>
            </a:extLst>
          </p:cNvPr>
          <p:cNvSpPr txBox="1"/>
          <p:nvPr/>
        </p:nvSpPr>
        <p:spPr>
          <a:xfrm>
            <a:off x="5284993" y="4137753"/>
            <a:ext cx="2977097" cy="830997"/>
          </a:xfrm>
          <a:prstGeom prst="rect">
            <a:avLst/>
          </a:prstGeom>
          <a:noFill/>
        </p:spPr>
        <p:txBody>
          <a:bodyPr wrap="none" rtlCol="0">
            <a:spAutoFit/>
          </a:bodyPr>
          <a:lstStyle/>
          <a:p>
            <a:r>
              <a:rPr lang="en-NL" dirty="0"/>
              <a:t>Ontwrichting huidige</a:t>
            </a:r>
          </a:p>
          <a:p>
            <a:r>
              <a:rPr lang="en-NL" dirty="0"/>
              <a:t>regering</a:t>
            </a:r>
          </a:p>
        </p:txBody>
      </p:sp>
      <p:sp>
        <p:nvSpPr>
          <p:cNvPr id="8" name="TextBox 7">
            <a:extLst>
              <a:ext uri="{FF2B5EF4-FFF2-40B4-BE49-F238E27FC236}">
                <a16:creationId xmlns:a16="http://schemas.microsoft.com/office/drawing/2014/main" id="{95219ADF-1BA6-0B84-4CD1-57D24C2212D2}"/>
              </a:ext>
            </a:extLst>
          </p:cNvPr>
          <p:cNvSpPr txBox="1"/>
          <p:nvPr/>
        </p:nvSpPr>
        <p:spPr>
          <a:xfrm>
            <a:off x="1847091" y="3983444"/>
            <a:ext cx="2448106" cy="1200329"/>
          </a:xfrm>
          <a:prstGeom prst="rect">
            <a:avLst/>
          </a:prstGeom>
          <a:noFill/>
        </p:spPr>
        <p:txBody>
          <a:bodyPr wrap="none" rtlCol="0">
            <a:spAutoFit/>
          </a:bodyPr>
          <a:lstStyle/>
          <a:p>
            <a:r>
              <a:rPr lang="en-NL" dirty="0"/>
              <a:t>Huidige regering</a:t>
            </a:r>
          </a:p>
          <a:p>
            <a:r>
              <a:rPr lang="en-GB" dirty="0"/>
              <a:t>b</a:t>
            </a:r>
            <a:r>
              <a:rPr lang="en-NL" dirty="0"/>
              <a:t>lijft aan de </a:t>
            </a:r>
          </a:p>
          <a:p>
            <a:r>
              <a:rPr lang="en-NL" dirty="0"/>
              <a:t>macht</a:t>
            </a:r>
          </a:p>
        </p:txBody>
      </p:sp>
    </p:spTree>
    <p:extLst>
      <p:ext uri="{BB962C8B-B14F-4D97-AF65-F5344CB8AC3E}">
        <p14:creationId xmlns:p14="http://schemas.microsoft.com/office/powerpoint/2010/main" val="31226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3" grpId="0"/>
      <p:bldP spid="4" grpId="0"/>
      <p:bldP spid="6"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D761-8E96-992D-20B5-111149BCEE62}"/>
              </a:ext>
            </a:extLst>
          </p:cNvPr>
          <p:cNvSpPr>
            <a:spLocks noGrp="1"/>
          </p:cNvSpPr>
          <p:nvPr>
            <p:ph type="title"/>
          </p:nvPr>
        </p:nvSpPr>
        <p:spPr/>
        <p:txBody>
          <a:bodyPr/>
          <a:lstStyle/>
          <a:p>
            <a:r>
              <a:rPr lang="en-NL" dirty="0">
                <a:solidFill>
                  <a:srgbClr val="00A7A2"/>
                </a:solidFill>
              </a:rPr>
              <a:t>4. Uitwisselen: Creeer interactie</a:t>
            </a:r>
          </a:p>
        </p:txBody>
      </p:sp>
      <p:sp>
        <p:nvSpPr>
          <p:cNvPr id="3" name="Content Placeholder 2">
            <a:extLst>
              <a:ext uri="{FF2B5EF4-FFF2-40B4-BE49-F238E27FC236}">
                <a16:creationId xmlns:a16="http://schemas.microsoft.com/office/drawing/2014/main" id="{F38A035B-54A7-8E7B-7812-1C89A2A7B95A}"/>
              </a:ext>
            </a:extLst>
          </p:cNvPr>
          <p:cNvSpPr>
            <a:spLocks noGrp="1"/>
          </p:cNvSpPr>
          <p:nvPr>
            <p:ph idx="1"/>
          </p:nvPr>
        </p:nvSpPr>
        <p:spPr/>
        <p:txBody>
          <a:bodyPr/>
          <a:lstStyle/>
          <a:p>
            <a:pPr marL="0" indent="0">
              <a:buNone/>
            </a:pPr>
            <a:r>
              <a:rPr lang="nl-NL" dirty="0"/>
              <a:t>M</a:t>
            </a:r>
            <a:r>
              <a:rPr lang="nl-NL" sz="2400" dirty="0"/>
              <a:t>oedig diversiteit van personeel aan; probeer betekenisvolle verschillen in de externe omgeving te begrijpen (belangrijke verschillen).</a:t>
            </a:r>
          </a:p>
          <a:p>
            <a:pPr marL="0" indent="0">
              <a:buNone/>
            </a:pPr>
            <a:endParaRPr lang="nl-NL" dirty="0"/>
          </a:p>
          <a:p>
            <a:pPr marL="0" indent="0">
              <a:buNone/>
            </a:pPr>
            <a:r>
              <a:rPr lang="nl-NL" sz="2400" dirty="0"/>
              <a:t>Open Space Technology</a:t>
            </a:r>
          </a:p>
          <a:p>
            <a:pPr marL="0" indent="0">
              <a:buNone/>
            </a:pPr>
            <a:r>
              <a:rPr lang="nl-NL" dirty="0"/>
              <a:t>World </a:t>
            </a:r>
            <a:r>
              <a:rPr lang="nl-NL" dirty="0" err="1"/>
              <a:t>Cafe</a:t>
            </a:r>
            <a:endParaRPr lang="nl-NL" sz="2400"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3663670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p:txBody>
          <a:bodyPr/>
          <a:lstStyle/>
          <a:p>
            <a:r>
              <a:rPr lang="en-NL" sz="2800" dirty="0">
                <a:solidFill>
                  <a:srgbClr val="00ACB0"/>
                </a:solidFill>
              </a:rPr>
              <a:t>5. Snuif de context op: Rich pictures</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2">
            <a:extLst>
              <a:ext uri="{FF2B5EF4-FFF2-40B4-BE49-F238E27FC236}">
                <a16:creationId xmlns:a16="http://schemas.microsoft.com/office/drawing/2014/main" id="{CCAAFEC7-DB81-394A-8CF2-90D9D3856EFE}"/>
              </a:ext>
            </a:extLst>
          </p:cNvPr>
          <p:cNvSpPr>
            <a:spLocks noGrp="1"/>
          </p:cNvSpPr>
          <p:nvPr>
            <p:ph idx="1"/>
          </p:nvPr>
        </p:nvSpPr>
        <p:spPr>
          <a:xfrm>
            <a:off x="685800" y="1981200"/>
            <a:ext cx="7772400" cy="2455912"/>
          </a:xfrm>
        </p:spPr>
        <p:txBody>
          <a:bodyPr/>
          <a:lstStyle/>
          <a:p>
            <a:pPr marL="0" indent="0">
              <a:buNone/>
            </a:pPr>
            <a:r>
              <a:rPr lang="en-GB" dirty="0"/>
              <a:t>A cartoon-like representation that identifies all the stakeholders, their concerns, and some of</a:t>
            </a:r>
            <a:r>
              <a:rPr lang="en-GB" i="1" dirty="0"/>
              <a:t> </a:t>
            </a:r>
            <a:r>
              <a:rPr lang="en-GB" dirty="0"/>
              <a:t>the structure underlying the work context (Monk &amp; Howard, 1998, p.22). </a:t>
            </a:r>
            <a:r>
              <a:rPr lang="nl-NL" dirty="0"/>
              <a:t>Een </a:t>
            </a:r>
            <a:r>
              <a:rPr lang="nl-NL" dirty="0" err="1"/>
              <a:t>rich</a:t>
            </a:r>
            <a:r>
              <a:rPr lang="nl-NL" dirty="0"/>
              <a:t> picture beschrijft de belangrijkste stakeholders, hun relaties en hun zorgen. </a:t>
            </a:r>
            <a:endParaRPr lang="en-NL" dirty="0"/>
          </a:p>
          <a:p>
            <a:pPr marL="0" indent="0">
              <a:buNone/>
            </a:pPr>
            <a:endParaRPr lang="en-NL" dirty="0"/>
          </a:p>
        </p:txBody>
      </p:sp>
    </p:spTree>
    <p:extLst>
      <p:ext uri="{BB962C8B-B14F-4D97-AF65-F5344CB8AC3E}">
        <p14:creationId xmlns:p14="http://schemas.microsoft.com/office/powerpoint/2010/main" val="19816765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53A6-89A4-2148-9DD8-9C5F0CF6AD08}"/>
              </a:ext>
            </a:extLst>
          </p:cNvPr>
          <p:cNvSpPr>
            <a:spLocks noGrp="1"/>
          </p:cNvSpPr>
          <p:nvPr>
            <p:ph type="title"/>
          </p:nvPr>
        </p:nvSpPr>
        <p:spPr>
          <a:xfrm>
            <a:off x="525314" y="620688"/>
            <a:ext cx="7772400" cy="1143000"/>
          </a:xfrm>
        </p:spPr>
        <p:txBody>
          <a:bodyPr/>
          <a:lstStyle/>
          <a:p>
            <a:r>
              <a:rPr lang="en-NL" dirty="0">
                <a:solidFill>
                  <a:srgbClr val="00ACB0"/>
                </a:solidFill>
              </a:rPr>
              <a:t>Oefening</a:t>
            </a:r>
          </a:p>
        </p:txBody>
      </p:sp>
      <p:sp>
        <p:nvSpPr>
          <p:cNvPr id="4" name="Rectangle 2">
            <a:extLst>
              <a:ext uri="{FF2B5EF4-FFF2-40B4-BE49-F238E27FC236}">
                <a16:creationId xmlns:a16="http://schemas.microsoft.com/office/drawing/2014/main" id="{33A47BAB-D101-1443-9DE9-CFF661B56AB5}"/>
              </a:ext>
            </a:extLst>
          </p:cNvPr>
          <p:cNvSpPr>
            <a:spLocks noChangeArrowheads="1"/>
          </p:cNvSpPr>
          <p:nvPr/>
        </p:nvSpPr>
        <p:spPr bwMode="auto">
          <a:xfrm>
            <a:off x="1708150"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3" name="Rectangle 2">
            <a:extLst>
              <a:ext uri="{FF2B5EF4-FFF2-40B4-BE49-F238E27FC236}">
                <a16:creationId xmlns:a16="http://schemas.microsoft.com/office/drawing/2014/main" id="{45BE28D4-CA53-B04E-8442-8084D1B9BC91}"/>
              </a:ext>
            </a:extLst>
          </p:cNvPr>
          <p:cNvSpPr>
            <a:spLocks noChangeArrowheads="1"/>
          </p:cNvSpPr>
          <p:nvPr/>
        </p:nvSpPr>
        <p:spPr bwMode="auto">
          <a:xfrm>
            <a:off x="1911350" y="19168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6" name="Picture 5" descr="Diagram, map&#10;&#10;Description automatically generated">
            <a:extLst>
              <a:ext uri="{FF2B5EF4-FFF2-40B4-BE49-F238E27FC236}">
                <a16:creationId xmlns:a16="http://schemas.microsoft.com/office/drawing/2014/main" id="{BF9DE324-ED0D-EC49-B3C1-ECDAD3E36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150" y="1556792"/>
            <a:ext cx="5727700" cy="3961765"/>
          </a:xfrm>
          <a:prstGeom prst="rect">
            <a:avLst/>
          </a:prstGeom>
        </p:spPr>
      </p:pic>
    </p:spTree>
    <p:extLst>
      <p:ext uri="{BB962C8B-B14F-4D97-AF65-F5344CB8AC3E}">
        <p14:creationId xmlns:p14="http://schemas.microsoft.com/office/powerpoint/2010/main" val="12950808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a:xfrm>
            <a:off x="685799" y="332656"/>
            <a:ext cx="7772400" cy="1143000"/>
          </a:xfrm>
        </p:spPr>
        <p:txBody>
          <a:bodyPr/>
          <a:lstStyle/>
          <a:p>
            <a:r>
              <a:rPr lang="en-NL" dirty="0">
                <a:solidFill>
                  <a:srgbClr val="00ACB0"/>
                </a:solidFill>
              </a:rPr>
              <a:t>6. Aanpassen : Improvisatie</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CCFFFA7D-8CDB-F73F-A0F8-099F86F447EB}"/>
              </a:ext>
            </a:extLst>
          </p:cNvPr>
          <p:cNvSpPr txBox="1"/>
          <p:nvPr/>
        </p:nvSpPr>
        <p:spPr>
          <a:xfrm>
            <a:off x="125721" y="4876620"/>
            <a:ext cx="4572000" cy="461665"/>
          </a:xfrm>
          <a:prstGeom prst="rect">
            <a:avLst/>
          </a:prstGeom>
          <a:noFill/>
        </p:spPr>
        <p:txBody>
          <a:bodyPr wrap="square">
            <a:spAutoFit/>
          </a:bodyPr>
          <a:lstStyle/>
          <a:p>
            <a:pPr marL="0" indent="0">
              <a:buNone/>
            </a:pPr>
            <a:r>
              <a:rPr lang="en-GB" sz="2400" dirty="0">
                <a:solidFill>
                  <a:srgbClr val="0FCBC2"/>
                </a:solidFill>
                <a:hlinkClick r:id="rId2">
                  <a:extLst>
                    <a:ext uri="{A12FA001-AC4F-418D-AE19-62706E023703}">
                      <ahyp:hlinkClr xmlns:ahyp="http://schemas.microsoft.com/office/drawing/2018/hyperlinkcolor" val="tx"/>
                    </a:ext>
                  </a:extLst>
                </a:hlinkClick>
              </a:rPr>
              <a:t>Approximate</a:t>
            </a:r>
            <a:r>
              <a:rPr lang="en-GB" sz="2400" dirty="0">
                <a:solidFill>
                  <a:srgbClr val="B2B2B2"/>
                </a:solidFill>
                <a:hlinkClick r:id="rId2">
                  <a:extLst>
                    <a:ext uri="{A12FA001-AC4F-418D-AE19-62706E023703}">
                      <ahyp:hlinkClr xmlns:ahyp="http://schemas.microsoft.com/office/drawing/2018/hyperlinkcolor" val="tx"/>
                    </a:ext>
                  </a:extLst>
                </a:hlinkClick>
              </a:rPr>
              <a:t>:</a:t>
            </a:r>
          </a:p>
        </p:txBody>
      </p:sp>
      <p:sp>
        <p:nvSpPr>
          <p:cNvPr id="6" name="TextBox 5">
            <a:extLst>
              <a:ext uri="{FF2B5EF4-FFF2-40B4-BE49-F238E27FC236}">
                <a16:creationId xmlns:a16="http://schemas.microsoft.com/office/drawing/2014/main" id="{23009253-4E45-785C-E697-1A93F76D7F69}"/>
              </a:ext>
            </a:extLst>
          </p:cNvPr>
          <p:cNvSpPr txBox="1"/>
          <p:nvPr/>
        </p:nvSpPr>
        <p:spPr>
          <a:xfrm>
            <a:off x="1534889" y="5338285"/>
            <a:ext cx="6900287" cy="830997"/>
          </a:xfrm>
          <a:prstGeom prst="rect">
            <a:avLst/>
          </a:prstGeom>
          <a:noFill/>
        </p:spPr>
        <p:txBody>
          <a:bodyPr wrap="none" rtlCol="0">
            <a:spAutoFit/>
          </a:bodyPr>
          <a:lstStyle/>
          <a:p>
            <a:r>
              <a:rPr lang="en-GB" dirty="0">
                <a:hlinkClick r:id="rId3"/>
              </a:rPr>
              <a:t>https://www.youtube.com/watch?v=89LPVXrm_Ic</a:t>
            </a:r>
            <a:endParaRPr lang="en-GB" dirty="0"/>
          </a:p>
          <a:p>
            <a:endParaRPr lang="en-NL" dirty="0"/>
          </a:p>
        </p:txBody>
      </p:sp>
    </p:spTree>
    <p:extLst>
      <p:ext uri="{BB962C8B-B14F-4D97-AF65-F5344CB8AC3E}">
        <p14:creationId xmlns:p14="http://schemas.microsoft.com/office/powerpoint/2010/main" val="3371348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B491-F230-A647-BA29-1B04224B61C4}"/>
              </a:ext>
            </a:extLst>
          </p:cNvPr>
          <p:cNvSpPr>
            <a:spLocks noGrp="1"/>
          </p:cNvSpPr>
          <p:nvPr>
            <p:ph type="title"/>
          </p:nvPr>
        </p:nvSpPr>
        <p:spPr/>
        <p:txBody>
          <a:bodyPr/>
          <a:lstStyle/>
          <a:p>
            <a:r>
              <a:rPr lang="en-NL" sz="2800" dirty="0">
                <a:solidFill>
                  <a:srgbClr val="00ACB0"/>
                </a:solidFill>
              </a:rPr>
              <a:t>Stappen</a:t>
            </a:r>
          </a:p>
        </p:txBody>
      </p:sp>
      <p:sp>
        <p:nvSpPr>
          <p:cNvPr id="3" name="Content Placeholder 2">
            <a:extLst>
              <a:ext uri="{FF2B5EF4-FFF2-40B4-BE49-F238E27FC236}">
                <a16:creationId xmlns:a16="http://schemas.microsoft.com/office/drawing/2014/main" id="{D6E02F38-8FC6-9049-83F6-B6EE3C5288D4}"/>
              </a:ext>
            </a:extLst>
          </p:cNvPr>
          <p:cNvSpPr>
            <a:spLocks noGrp="1"/>
          </p:cNvSpPr>
          <p:nvPr>
            <p:ph idx="1"/>
          </p:nvPr>
        </p:nvSpPr>
        <p:spPr>
          <a:xfrm>
            <a:off x="685800" y="1981200"/>
            <a:ext cx="7772400" cy="2455912"/>
          </a:xfrm>
        </p:spPr>
        <p:txBody>
          <a:bodyPr/>
          <a:lstStyle/>
          <a:p>
            <a:pPr marL="0" indent="0">
              <a:buNone/>
            </a:pPr>
            <a:r>
              <a:rPr lang="en-GB" dirty="0"/>
              <a:t>They play the same one every night… spotless….</a:t>
            </a:r>
          </a:p>
          <a:p>
            <a:pPr marL="0" indent="0">
              <a:buNone/>
            </a:pPr>
            <a:r>
              <a:rPr lang="en-GB" dirty="0"/>
              <a:t>You need to have ‘the basic mechanical knowledge and imagination’. </a:t>
            </a:r>
          </a:p>
          <a:p>
            <a:pPr marL="0" indent="0">
              <a:buNone/>
            </a:pPr>
            <a:r>
              <a:rPr lang="en-GB" dirty="0"/>
              <a:t>You need ‘spontaneity’. </a:t>
            </a:r>
          </a:p>
          <a:p>
            <a:pPr marL="0" indent="0">
              <a:buNone/>
            </a:pPr>
            <a:r>
              <a:rPr lang="en-GB" dirty="0"/>
              <a:t>You take the chance to go out there and make a mistake…. </a:t>
            </a:r>
          </a:p>
          <a:p>
            <a:pPr marL="0" indent="0">
              <a:buNone/>
            </a:pPr>
            <a:r>
              <a:rPr lang="en-GB" dirty="0"/>
              <a:t>You depend on each other (on how intuitive the rhythm section is that is backing you up).</a:t>
            </a:r>
            <a:endParaRPr lang="en-NL" dirty="0"/>
          </a:p>
        </p:txBody>
      </p:sp>
    </p:spTree>
    <p:extLst>
      <p:ext uri="{BB962C8B-B14F-4D97-AF65-F5344CB8AC3E}">
        <p14:creationId xmlns:p14="http://schemas.microsoft.com/office/powerpoint/2010/main" val="2883772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EC8BE-A2D8-B24D-BAA4-6B720017657D}"/>
              </a:ext>
            </a:extLst>
          </p:cNvPr>
          <p:cNvSpPr>
            <a:spLocks noGrp="1"/>
          </p:cNvSpPr>
          <p:nvPr>
            <p:ph idx="1"/>
          </p:nvPr>
        </p:nvSpPr>
        <p:spPr>
          <a:xfrm>
            <a:off x="685800" y="404664"/>
            <a:ext cx="7772400" cy="4114800"/>
          </a:xfrm>
        </p:spPr>
        <p:txBody>
          <a:bodyPr/>
          <a:lstStyle/>
          <a:p>
            <a:pPr lvl="0"/>
            <a:r>
              <a:rPr lang="en-NL" sz="2000" dirty="0"/>
              <a:t>Fouten bestaan niet, wel inzichten. Misschien niet met de uitkomst waar je op gehoopt had. Maar beter eerder dit inzicht, dan wanneer je helemaal klaar bent met het project.</a:t>
            </a:r>
          </a:p>
          <a:p>
            <a:r>
              <a:rPr lang="en-NL" sz="2000" dirty="0"/>
              <a:t>Denk in kleine brokken. Als je een grote hypothese hebt, kijk of je die zo klein mogelijk kan maken. Dan kan je namelijk makkelijker experimenteren. </a:t>
            </a:r>
          </a:p>
          <a:p>
            <a:pPr lvl="0"/>
            <a:r>
              <a:rPr lang="en-NL" sz="2000" dirty="0"/>
              <a:t>Doe niet heel veel experimenten tegelijkertijd. Dan kan je namelijk niet zien wat het gevolg is van een experiment. Dus zorg dat het experiment afgebakend is.</a:t>
            </a:r>
          </a:p>
          <a:p>
            <a:pPr lvl="0"/>
            <a:r>
              <a:rPr lang="en-NL" sz="2000" dirty="0"/>
              <a:t>Bepaal hoe lang een experiment duurt. En hierbij geldt ook: niet te lang.</a:t>
            </a:r>
            <a:r>
              <a:rPr lang="nl-NL" sz="2000" dirty="0"/>
              <a:t> Maar probeer wel opnieuw.</a:t>
            </a:r>
            <a:endParaRPr lang="en-NL" dirty="0"/>
          </a:p>
        </p:txBody>
      </p:sp>
      <p:sp>
        <p:nvSpPr>
          <p:cNvPr id="4" name="TextBox 3">
            <a:extLst>
              <a:ext uri="{FF2B5EF4-FFF2-40B4-BE49-F238E27FC236}">
                <a16:creationId xmlns:a16="http://schemas.microsoft.com/office/drawing/2014/main" id="{0AC65E6B-22EB-CBED-F540-ED63509D8959}"/>
              </a:ext>
            </a:extLst>
          </p:cNvPr>
          <p:cNvSpPr txBox="1"/>
          <p:nvPr/>
        </p:nvSpPr>
        <p:spPr>
          <a:xfrm>
            <a:off x="685800" y="4077072"/>
            <a:ext cx="7486600" cy="1323439"/>
          </a:xfrm>
          <a:prstGeom prst="rect">
            <a:avLst/>
          </a:prstGeom>
          <a:noFill/>
        </p:spPr>
        <p:txBody>
          <a:bodyPr wrap="square">
            <a:spAutoFit/>
          </a:bodyPr>
          <a:lstStyle/>
          <a:p>
            <a:pPr marL="342900" lvl="0" indent="-342900">
              <a:buFont typeface="Arial" panose="020B0604020202020204" pitchFamily="34" charset="0"/>
              <a:buChar char="•"/>
            </a:pPr>
            <a:r>
              <a:rPr lang="en-NL" sz="2000" dirty="0"/>
              <a:t>Evalueer je experiment. En dit doe je door naar alle aspecten te kijken. Onderbuik gevoel, maar ook cijfers. Bepaal daarom van te voren wat een goede uitkomst is. En hoe je dat kan meten</a:t>
            </a:r>
            <a:r>
              <a:rPr lang="nl-NL" sz="2000" dirty="0"/>
              <a:t>/weten.</a:t>
            </a:r>
            <a:endParaRPr lang="en-NL" sz="2000" dirty="0"/>
          </a:p>
        </p:txBody>
      </p:sp>
    </p:spTree>
    <p:extLst>
      <p:ext uri="{BB962C8B-B14F-4D97-AF65-F5344CB8AC3E}">
        <p14:creationId xmlns:p14="http://schemas.microsoft.com/office/powerpoint/2010/main" val="6624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961F-875C-22D3-BEAC-957EB941BE8C}"/>
              </a:ext>
            </a:extLst>
          </p:cNvPr>
          <p:cNvSpPr>
            <a:spLocks noGrp="1"/>
          </p:cNvSpPr>
          <p:nvPr>
            <p:ph type="title"/>
          </p:nvPr>
        </p:nvSpPr>
        <p:spPr/>
        <p:txBody>
          <a:bodyPr/>
          <a:lstStyle/>
          <a:p>
            <a:r>
              <a:rPr lang="en-NL" dirty="0"/>
              <a:t>Zappa</a:t>
            </a:r>
          </a:p>
        </p:txBody>
      </p:sp>
      <p:sp>
        <p:nvSpPr>
          <p:cNvPr id="3" name="Content Placeholder 2">
            <a:extLst>
              <a:ext uri="{FF2B5EF4-FFF2-40B4-BE49-F238E27FC236}">
                <a16:creationId xmlns:a16="http://schemas.microsoft.com/office/drawing/2014/main" id="{5B59928B-5640-DA27-0EAB-251CE1371660}"/>
              </a:ext>
            </a:extLst>
          </p:cNvPr>
          <p:cNvSpPr>
            <a:spLocks noGrp="1"/>
          </p:cNvSpPr>
          <p:nvPr>
            <p:ph idx="1"/>
          </p:nvPr>
        </p:nvSpPr>
        <p:spPr>
          <a:xfrm>
            <a:off x="685800" y="1484784"/>
            <a:ext cx="7772400" cy="4114800"/>
          </a:xfrm>
        </p:spPr>
        <p:txBody>
          <a:bodyPr/>
          <a:lstStyle/>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Trouble every day</a:t>
            </a:r>
            <a:r>
              <a:rPr lang="en-GB" sz="1800" dirty="0">
                <a:solidFill>
                  <a:srgbClr val="B2B2B2"/>
                </a:solidFill>
                <a:hlinkClick r:id="rId2">
                  <a:extLst>
                    <a:ext uri="{A12FA001-AC4F-418D-AE19-62706E023703}">
                      <ahyp:hlinkClr xmlns:ahyp="http://schemas.microsoft.com/office/drawing/2018/hyperlinkcolor" val="tx"/>
                    </a:ext>
                  </a:extLst>
                </a:hlinkClick>
              </a:rPr>
              <a:t>:</a:t>
            </a:r>
          </a:p>
          <a:p>
            <a:pPr marL="0" indent="0">
              <a:buNone/>
            </a:pPr>
            <a:r>
              <a:rPr lang="en-GB" sz="1800" dirty="0">
                <a:solidFill>
                  <a:srgbClr val="B2B2B2"/>
                </a:solidFill>
                <a:hlinkClick r:id="rId2">
                  <a:extLst>
                    <a:ext uri="{A12FA001-AC4F-418D-AE19-62706E023703}">
                      <ahyp:hlinkClr xmlns:ahyp="http://schemas.microsoft.com/office/drawing/2018/hyperlinkcolor" val="tx"/>
                    </a:ext>
                  </a:extLst>
                </a:hlinkClick>
              </a:rPr>
              <a:t>https://www.youtube.com/watch?v=GL551K4CeJw</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Stinkfoot</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https://www.youtube.com/watch?v=HrmtAQvmfN8</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Approximate</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https://www.youtube.com/watch?v=89LPVXrm_Ic</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Bolero</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https://www.youtube.com/watch?v=Y2hiDYE5Qdw</a:t>
            </a:r>
            <a:endParaRPr lang="en-GB" sz="1800" dirty="0">
              <a:solidFill>
                <a:srgbClr val="B2B2B2"/>
              </a:solidFill>
            </a:endParaRPr>
          </a:p>
          <a:p>
            <a:pPr marL="0" indent="0">
              <a:buNone/>
            </a:pPr>
            <a:endParaRPr lang="en-NL" dirty="0"/>
          </a:p>
          <a:p>
            <a:pPr marL="0" indent="0">
              <a:buNone/>
            </a:pPr>
            <a:r>
              <a:rPr lang="en-NL" sz="1800" dirty="0">
                <a:solidFill>
                  <a:srgbClr val="0FCBC2"/>
                </a:solidFill>
              </a:rPr>
              <a:t>Strictly gentile</a:t>
            </a:r>
            <a:r>
              <a:rPr lang="en-NL" sz="1800" dirty="0"/>
              <a:t>: </a:t>
            </a:r>
            <a:r>
              <a:rPr lang="en-GB" sz="1800" dirty="0">
                <a:hlinkClick r:id="rId3"/>
              </a:rPr>
              <a:t>https://www.youtube.com/watch?v=9L5AJwnp6f0</a:t>
            </a:r>
            <a:endParaRPr lang="en-GB" sz="1800" dirty="0"/>
          </a:p>
          <a:p>
            <a:pPr marL="0" indent="0">
              <a:buNone/>
            </a:pPr>
            <a:endParaRPr lang="en-NL" dirty="0"/>
          </a:p>
        </p:txBody>
      </p:sp>
    </p:spTree>
    <p:extLst>
      <p:ext uri="{BB962C8B-B14F-4D97-AF65-F5344CB8AC3E}">
        <p14:creationId xmlns:p14="http://schemas.microsoft.com/office/powerpoint/2010/main" val="4273684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4E3A4-B8BD-B740-89C5-03FE46227EB2}"/>
              </a:ext>
            </a:extLst>
          </p:cNvPr>
          <p:cNvSpPr>
            <a:spLocks noGrp="1"/>
          </p:cNvSpPr>
          <p:nvPr>
            <p:ph type="title"/>
          </p:nvPr>
        </p:nvSpPr>
        <p:spPr>
          <a:xfrm>
            <a:off x="677432" y="188640"/>
            <a:ext cx="7772400" cy="1143000"/>
          </a:xfrm>
        </p:spPr>
        <p:txBody>
          <a:bodyPr/>
          <a:lstStyle/>
          <a:p>
            <a:r>
              <a:rPr lang="en-NL" dirty="0">
                <a:solidFill>
                  <a:srgbClr val="00ACB0"/>
                </a:solidFill>
              </a:rPr>
              <a:t>Werkt statistiek?</a:t>
            </a:r>
          </a:p>
        </p:txBody>
      </p:sp>
      <p:sp>
        <p:nvSpPr>
          <p:cNvPr id="3" name="Content Placeholder 2">
            <a:extLst>
              <a:ext uri="{FF2B5EF4-FFF2-40B4-BE49-F238E27FC236}">
                <a16:creationId xmlns:a16="http://schemas.microsoft.com/office/drawing/2014/main" id="{C514F201-B922-1946-8485-ED8D33F46940}"/>
              </a:ext>
            </a:extLst>
          </p:cNvPr>
          <p:cNvSpPr>
            <a:spLocks noGrp="1"/>
          </p:cNvSpPr>
          <p:nvPr>
            <p:ph idx="1"/>
          </p:nvPr>
        </p:nvSpPr>
        <p:spPr>
          <a:xfrm>
            <a:off x="1755320" y="1772816"/>
            <a:ext cx="5616624" cy="2057401"/>
          </a:xfrm>
        </p:spPr>
        <p:txBody>
          <a:bodyPr/>
          <a:lstStyle/>
          <a:p>
            <a:pPr marL="0" indent="0">
              <a:buNone/>
            </a:pPr>
            <a:r>
              <a:rPr lang="en-NL" dirty="0">
                <a:hlinkClick r:id="rId2"/>
              </a:rPr>
              <a:t>“Statistiek is totaal onbetrouwbaar.” </a:t>
            </a:r>
            <a:r>
              <a:rPr lang="en-NL" dirty="0">
                <a:hlinkClick r:id="rId3"/>
              </a:rPr>
              <a:t>(Orlin, B., 2019)</a:t>
            </a:r>
            <a:endParaRPr lang="en-NL" dirty="0"/>
          </a:p>
          <a:p>
            <a:pPr marL="0" indent="0">
              <a:buNone/>
            </a:pPr>
            <a:endParaRPr lang="en-NL" dirty="0"/>
          </a:p>
          <a:p>
            <a:pPr marL="0" indent="0">
              <a:buNone/>
            </a:pPr>
            <a:endParaRPr lang="en-NL" dirty="0"/>
          </a:p>
        </p:txBody>
      </p:sp>
      <p:pic>
        <p:nvPicPr>
          <p:cNvPr id="2050" name="Picture 2">
            <a:extLst>
              <a:ext uri="{FF2B5EF4-FFF2-40B4-BE49-F238E27FC236}">
                <a16:creationId xmlns:a16="http://schemas.microsoft.com/office/drawing/2014/main" id="{82DCE562-9EA7-274C-A51F-CF990095B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6" y="3667277"/>
            <a:ext cx="4455768" cy="21786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9A1033B-F08B-5446-96CF-4146498C8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494" y="3654257"/>
            <a:ext cx="4644010" cy="217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EEF7-9F17-6002-F667-9D06907D28D7}"/>
              </a:ext>
            </a:extLst>
          </p:cNvPr>
          <p:cNvSpPr>
            <a:spLocks noGrp="1"/>
          </p:cNvSpPr>
          <p:nvPr>
            <p:ph type="title"/>
          </p:nvPr>
        </p:nvSpPr>
        <p:spPr/>
        <p:txBody>
          <a:bodyPr/>
          <a:lstStyle/>
          <a:p>
            <a:r>
              <a:rPr lang="en-NL" dirty="0">
                <a:solidFill>
                  <a:srgbClr val="0FCBC2"/>
                </a:solidFill>
              </a:rPr>
              <a:t>Terug </a:t>
            </a:r>
          </a:p>
        </p:txBody>
      </p:sp>
      <p:sp>
        <p:nvSpPr>
          <p:cNvPr id="3" name="Content Placeholder 2">
            <a:extLst>
              <a:ext uri="{FF2B5EF4-FFF2-40B4-BE49-F238E27FC236}">
                <a16:creationId xmlns:a16="http://schemas.microsoft.com/office/drawing/2014/main" id="{B647E438-DC2B-74DC-853B-D5D9A16F00E4}"/>
              </a:ext>
            </a:extLst>
          </p:cNvPr>
          <p:cNvSpPr>
            <a:spLocks noGrp="1"/>
          </p:cNvSpPr>
          <p:nvPr>
            <p:ph idx="1"/>
          </p:nvPr>
        </p:nvSpPr>
        <p:spPr/>
        <p:txBody>
          <a:bodyPr/>
          <a:lstStyle/>
          <a:p>
            <a:r>
              <a:rPr lang="en-NL" dirty="0"/>
              <a:t>Vier paradigma’s</a:t>
            </a:r>
          </a:p>
          <a:p>
            <a:pPr lvl="1"/>
            <a:r>
              <a:rPr lang="en-GB" dirty="0"/>
              <a:t>F</a:t>
            </a:r>
            <a:r>
              <a:rPr lang="en-NL" dirty="0"/>
              <a:t>ilosoferen over wat is kwaliteit</a:t>
            </a:r>
          </a:p>
          <a:p>
            <a:pPr lvl="1"/>
            <a:r>
              <a:rPr lang="en-NL" dirty="0"/>
              <a:t>Invullen vragenlijst over vier paradigma’s</a:t>
            </a:r>
          </a:p>
          <a:p>
            <a:pPr lvl="1"/>
            <a:r>
              <a:rPr lang="en-NL" dirty="0"/>
              <a:t>Bespreken model epistemic fluency</a:t>
            </a:r>
          </a:p>
          <a:p>
            <a:pPr lvl="1"/>
            <a:r>
              <a:rPr lang="nl-NL" dirty="0"/>
              <a:t>Wilde en tamme problemen: systeem denken</a:t>
            </a:r>
          </a:p>
          <a:p>
            <a:pPr lvl="1"/>
            <a:r>
              <a:rPr lang="nl-NL" dirty="0" err="1"/>
              <a:t>Emergentie</a:t>
            </a:r>
            <a:r>
              <a:rPr lang="nl-NL" dirty="0"/>
              <a:t>, Onderstroom</a:t>
            </a:r>
          </a:p>
          <a:p>
            <a:pPr lvl="1"/>
            <a:r>
              <a:rPr lang="nl-NL" dirty="0"/>
              <a:t>Co-creatie</a:t>
            </a:r>
          </a:p>
          <a:p>
            <a:pPr lvl="1"/>
            <a:r>
              <a:rPr lang="nl-NL" dirty="0"/>
              <a:t>Leiderschap van complexiteit</a:t>
            </a:r>
            <a:endParaRPr lang="en-NL" dirty="0"/>
          </a:p>
        </p:txBody>
      </p:sp>
    </p:spTree>
    <p:extLst>
      <p:ext uri="{BB962C8B-B14F-4D97-AF65-F5344CB8AC3E}">
        <p14:creationId xmlns:p14="http://schemas.microsoft.com/office/powerpoint/2010/main" val="41839322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p:txBody>
          <a:bodyPr/>
          <a:lstStyle/>
          <a:p>
            <a:r>
              <a:rPr lang="en-NL" sz="2800" dirty="0">
                <a:solidFill>
                  <a:srgbClr val="0FCBC2"/>
                </a:solidFill>
              </a:rPr>
              <a:t>Bijlage 1:  System archetypes </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8239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4574493-32B5-5C4D-AA5C-E2FB69D36528}"/>
              </a:ext>
            </a:extLst>
          </p:cNvPr>
          <p:cNvSpPr>
            <a:spLocks noGrp="1" noChangeArrowheads="1"/>
          </p:cNvSpPr>
          <p:nvPr>
            <p:ph type="title"/>
          </p:nvPr>
        </p:nvSpPr>
        <p:spPr/>
        <p:txBody>
          <a:bodyPr/>
          <a:lstStyle/>
          <a:p>
            <a:r>
              <a:rPr lang="en-NL" altLang="en-NL" sz="2800" dirty="0">
                <a:solidFill>
                  <a:srgbClr val="00ACB0"/>
                </a:solidFill>
              </a:rPr>
              <a:t>Systeem denken helpt</a:t>
            </a:r>
          </a:p>
        </p:txBody>
      </p:sp>
      <p:sp>
        <p:nvSpPr>
          <p:cNvPr id="22530" name="Content Placeholder 2">
            <a:extLst>
              <a:ext uri="{FF2B5EF4-FFF2-40B4-BE49-F238E27FC236}">
                <a16:creationId xmlns:a16="http://schemas.microsoft.com/office/drawing/2014/main" id="{FE736F9B-A3CE-8043-874D-EE5D2491C8A7}"/>
              </a:ext>
            </a:extLst>
          </p:cNvPr>
          <p:cNvSpPr>
            <a:spLocks noGrp="1" noChangeArrowheads="1"/>
          </p:cNvSpPr>
          <p:nvPr>
            <p:ph idx="1"/>
          </p:nvPr>
        </p:nvSpPr>
        <p:spPr>
          <a:xfrm>
            <a:off x="827584" y="1916832"/>
            <a:ext cx="7881938" cy="3884613"/>
          </a:xfrm>
        </p:spPr>
        <p:txBody>
          <a:bodyPr/>
          <a:lstStyle/>
          <a:p>
            <a:r>
              <a:rPr lang="en-NL" altLang="en-NL" dirty="0"/>
              <a:t>Systeem analyse is de eerste stap bij systeeminnovatie;</a:t>
            </a:r>
          </a:p>
          <a:p>
            <a:r>
              <a:rPr lang="en-NL" altLang="en-NL" dirty="0"/>
              <a:t>We zoeken naar patronen in het systeem van de problemen;</a:t>
            </a:r>
          </a:p>
          <a:p>
            <a:r>
              <a:rPr lang="en-NL" altLang="en-NL" dirty="0"/>
              <a:t>We willen ‘double loop learning’ (Senge);</a:t>
            </a:r>
          </a:p>
          <a:p>
            <a:r>
              <a:rPr lang="en-GB" altLang="en-NL" dirty="0"/>
              <a:t>H</a:t>
            </a:r>
            <a:r>
              <a:rPr lang="en-NL" altLang="en-NL" dirty="0"/>
              <a:t>et gaat om het onderkennen van de (steeds terugkerende) verhalen in organisaties.</a:t>
            </a:r>
          </a:p>
          <a:p>
            <a:endParaRPr lang="en-NL" altLang="en-NL" dirty="0"/>
          </a:p>
        </p:txBody>
      </p:sp>
    </p:spTree>
    <p:extLst>
      <p:ext uri="{BB962C8B-B14F-4D97-AF65-F5344CB8AC3E}">
        <p14:creationId xmlns:p14="http://schemas.microsoft.com/office/powerpoint/2010/main" val="23827926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EECD590-C9C6-DD4B-9337-330193E307F6}"/>
              </a:ext>
            </a:extLst>
          </p:cNvPr>
          <p:cNvSpPr>
            <a:spLocks noGrp="1" noChangeArrowheads="1"/>
          </p:cNvSpPr>
          <p:nvPr>
            <p:ph type="title"/>
          </p:nvPr>
        </p:nvSpPr>
        <p:spPr>
          <a:xfrm>
            <a:off x="685800" y="260648"/>
            <a:ext cx="7772400" cy="1143000"/>
          </a:xfrm>
        </p:spPr>
        <p:txBody>
          <a:bodyPr/>
          <a:lstStyle/>
          <a:p>
            <a:r>
              <a:rPr lang="en-NL" altLang="en-NL" sz="2800" dirty="0">
                <a:solidFill>
                  <a:srgbClr val="00ACB0"/>
                </a:solidFill>
              </a:rPr>
              <a:t>Simpele voorbeelden</a:t>
            </a:r>
          </a:p>
        </p:txBody>
      </p:sp>
      <p:pic>
        <p:nvPicPr>
          <p:cNvPr id="23554" name="Picture 6" descr="Diagram&#10;&#10;Description automatically generated">
            <a:extLst>
              <a:ext uri="{FF2B5EF4-FFF2-40B4-BE49-F238E27FC236}">
                <a16:creationId xmlns:a16="http://schemas.microsoft.com/office/drawing/2014/main" id="{2799A52B-A2BB-6B46-AE57-82B4EFE5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1124744"/>
            <a:ext cx="7607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2776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03D1E-5E43-4224-B7E8-4A506D47BC96}"/>
              </a:ext>
            </a:extLst>
          </p:cNvPr>
          <p:cNvSpPr>
            <a:spLocks noGrp="1"/>
          </p:cNvSpPr>
          <p:nvPr>
            <p:ph type="title"/>
          </p:nvPr>
        </p:nvSpPr>
        <p:spPr/>
        <p:txBody>
          <a:bodyPr/>
          <a:lstStyle/>
          <a:p>
            <a:r>
              <a:rPr lang="nl-NL" dirty="0">
                <a:solidFill>
                  <a:srgbClr val="00ACB0"/>
                </a:solidFill>
                <a:latin typeface="Trinite Roman Wide"/>
                <a:ea typeface="Calibri" panose="020F0502020204030204" pitchFamily="34" charset="0"/>
                <a:cs typeface="Times New Roman" panose="02020603050405020304" pitchFamily="18" charset="0"/>
              </a:rPr>
              <a:t>Ad hoc reageren voorkomt aandacht voor structurele oplossingen</a:t>
            </a:r>
            <a:br>
              <a:rPr lang="nl-NL" dirty="0">
                <a:latin typeface="Calibri" panose="020F0502020204030204" pitchFamily="34" charset="0"/>
                <a:ea typeface="Calibri" panose="020F0502020204030204" pitchFamily="34" charset="0"/>
                <a:cs typeface="Times New Roman" panose="02020603050405020304" pitchFamily="18" charset="0"/>
              </a:rPr>
            </a:br>
            <a:endParaRPr lang="nl-NL" dirty="0"/>
          </a:p>
        </p:txBody>
      </p:sp>
      <p:grpSp>
        <p:nvGrpSpPr>
          <p:cNvPr id="3" name="Groep 2">
            <a:extLst>
              <a:ext uri="{FF2B5EF4-FFF2-40B4-BE49-F238E27FC236}">
                <a16:creationId xmlns:a16="http://schemas.microsoft.com/office/drawing/2014/main" id="{A713FDD5-8BCB-457E-8FAB-0AFAAB8FC1C0}"/>
              </a:ext>
            </a:extLst>
          </p:cNvPr>
          <p:cNvGrpSpPr/>
          <p:nvPr/>
        </p:nvGrpSpPr>
        <p:grpSpPr>
          <a:xfrm>
            <a:off x="698022" y="1391367"/>
            <a:ext cx="7765681" cy="4335048"/>
            <a:chOff x="698022" y="1391367"/>
            <a:chExt cx="7765681" cy="4335048"/>
          </a:xfrm>
        </p:grpSpPr>
        <p:grpSp>
          <p:nvGrpSpPr>
            <p:cNvPr id="19" name="Groep 18">
              <a:extLst>
                <a:ext uri="{FF2B5EF4-FFF2-40B4-BE49-F238E27FC236}">
                  <a16:creationId xmlns:a16="http://schemas.microsoft.com/office/drawing/2014/main" id="{C86E4AA4-0A4D-4010-BAEE-E70CD5FC73E3}"/>
                </a:ext>
              </a:extLst>
            </p:cNvPr>
            <p:cNvGrpSpPr/>
            <p:nvPr/>
          </p:nvGrpSpPr>
          <p:grpSpPr>
            <a:xfrm>
              <a:off x="698022" y="1391367"/>
              <a:ext cx="7765681" cy="3541825"/>
              <a:chOff x="-1702256" y="-401115"/>
              <a:chExt cx="8125779" cy="3541825"/>
            </a:xfrm>
          </p:grpSpPr>
          <p:grpSp>
            <p:nvGrpSpPr>
              <p:cNvPr id="20" name="Groep 19">
                <a:extLst>
                  <a:ext uri="{FF2B5EF4-FFF2-40B4-BE49-F238E27FC236}">
                    <a16:creationId xmlns:a16="http://schemas.microsoft.com/office/drawing/2014/main" id="{775350C3-E58A-4D93-AF20-89D0AA6E3B73}"/>
                  </a:ext>
                </a:extLst>
              </p:cNvPr>
              <p:cNvGrpSpPr/>
              <p:nvPr/>
            </p:nvGrpSpPr>
            <p:grpSpPr>
              <a:xfrm>
                <a:off x="-1702256" y="-401115"/>
                <a:ext cx="8125779" cy="2891404"/>
                <a:chOff x="-1702256" y="-401115"/>
                <a:chExt cx="8125779" cy="2891404"/>
              </a:xfrm>
            </p:grpSpPr>
            <p:sp>
              <p:nvSpPr>
                <p:cNvPr id="22" name="Tekstvak 2">
                  <a:extLst>
                    <a:ext uri="{FF2B5EF4-FFF2-40B4-BE49-F238E27FC236}">
                      <a16:creationId xmlns:a16="http://schemas.microsoft.com/office/drawing/2014/main" id="{34ACF81B-87D2-4A28-B022-25C48DA08CB5}"/>
                    </a:ext>
                  </a:extLst>
                </p:cNvPr>
                <p:cNvSpPr txBox="1">
                  <a:spLocks noChangeArrowheads="1"/>
                </p:cNvSpPr>
                <p:nvPr/>
              </p:nvSpPr>
              <p:spPr bwMode="auto">
                <a:xfrm>
                  <a:off x="2819042" y="1447433"/>
                  <a:ext cx="3604481"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Minder noodzaak om naar een structurele oplossing te zoeken</a:t>
                  </a:r>
                </a:p>
              </p:txBody>
            </p:sp>
            <p:sp>
              <p:nvSpPr>
                <p:cNvPr id="23" name="Tekstvak 2">
                  <a:extLst>
                    <a:ext uri="{FF2B5EF4-FFF2-40B4-BE49-F238E27FC236}">
                      <a16:creationId xmlns:a16="http://schemas.microsoft.com/office/drawing/2014/main" id="{7F2F04ED-B297-4074-B768-CDFBF13BA002}"/>
                    </a:ext>
                  </a:extLst>
                </p:cNvPr>
                <p:cNvSpPr txBox="1">
                  <a:spLocks noChangeArrowheads="1"/>
                </p:cNvSpPr>
                <p:nvPr/>
              </p:nvSpPr>
              <p:spPr bwMode="auto">
                <a:xfrm>
                  <a:off x="-958150" y="885825"/>
                  <a:ext cx="2263708" cy="40004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Ad hoc oplossingen</a:t>
                  </a:r>
                </a:p>
              </p:txBody>
            </p:sp>
            <p:sp>
              <p:nvSpPr>
                <p:cNvPr id="24" name="Tekstvak 2">
                  <a:extLst>
                    <a:ext uri="{FF2B5EF4-FFF2-40B4-BE49-F238E27FC236}">
                      <a16:creationId xmlns:a16="http://schemas.microsoft.com/office/drawing/2014/main" id="{D23278B0-7BE7-4C17-8A52-E767FA9055B9}"/>
                    </a:ext>
                  </a:extLst>
                </p:cNvPr>
                <p:cNvSpPr txBox="1">
                  <a:spLocks noChangeArrowheads="1"/>
                </p:cNvSpPr>
                <p:nvPr/>
              </p:nvSpPr>
              <p:spPr bwMode="auto">
                <a:xfrm>
                  <a:off x="1762758" y="667387"/>
                  <a:ext cx="1885950" cy="40004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Tevreden klanten</a:t>
                  </a:r>
                </a:p>
              </p:txBody>
            </p:sp>
            <p:sp>
              <p:nvSpPr>
                <p:cNvPr id="25" name="Vrije vorm: vorm 24">
                  <a:extLst>
                    <a:ext uri="{FF2B5EF4-FFF2-40B4-BE49-F238E27FC236}">
                      <a16:creationId xmlns:a16="http://schemas.microsoft.com/office/drawing/2014/main" id="{CA2515D1-28E3-4DD2-962E-4B167BB22641}"/>
                    </a:ext>
                  </a:extLst>
                </p:cNvPr>
                <p:cNvSpPr/>
                <p:nvPr/>
              </p:nvSpPr>
              <p:spPr>
                <a:xfrm>
                  <a:off x="828675" y="542925"/>
                  <a:ext cx="1885950" cy="345440"/>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6" name="Tekstvak 2">
                  <a:extLst>
                    <a:ext uri="{FF2B5EF4-FFF2-40B4-BE49-F238E27FC236}">
                      <a16:creationId xmlns:a16="http://schemas.microsoft.com/office/drawing/2014/main" id="{8EF071A8-4245-442F-BC4B-FCAAD0CFFB6B}"/>
                    </a:ext>
                  </a:extLst>
                </p:cNvPr>
                <p:cNvSpPr txBox="1">
                  <a:spLocks noChangeArrowheads="1"/>
                </p:cNvSpPr>
                <p:nvPr/>
              </p:nvSpPr>
              <p:spPr bwMode="auto">
                <a:xfrm>
                  <a:off x="-1702256" y="1447433"/>
                  <a:ext cx="2115228" cy="5702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Problemen in het bedrijf</a:t>
                  </a:r>
                </a:p>
              </p:txBody>
            </p:sp>
            <p:sp>
              <p:nvSpPr>
                <p:cNvPr id="27" name="Tekstvak 2">
                  <a:extLst>
                    <a:ext uri="{FF2B5EF4-FFF2-40B4-BE49-F238E27FC236}">
                      <a16:creationId xmlns:a16="http://schemas.microsoft.com/office/drawing/2014/main" id="{F6D2988B-3BD5-4FBC-8DA5-DFE030C21E5E}"/>
                    </a:ext>
                  </a:extLst>
                </p:cNvPr>
                <p:cNvSpPr txBox="1">
                  <a:spLocks noChangeArrowheads="1"/>
                </p:cNvSpPr>
                <p:nvPr/>
              </p:nvSpPr>
              <p:spPr bwMode="auto">
                <a:xfrm>
                  <a:off x="955408" y="1986735"/>
                  <a:ext cx="1885950"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Opbouw reparatiecultuur</a:t>
                  </a:r>
                </a:p>
              </p:txBody>
            </p:sp>
            <p:sp>
              <p:nvSpPr>
                <p:cNvPr id="28" name="Vrije vorm: vorm 27">
                  <a:extLst>
                    <a:ext uri="{FF2B5EF4-FFF2-40B4-BE49-F238E27FC236}">
                      <a16:creationId xmlns:a16="http://schemas.microsoft.com/office/drawing/2014/main" id="{940BE45D-D0DC-4B2D-A1EF-A1B6343350EB}"/>
                    </a:ext>
                  </a:extLst>
                </p:cNvPr>
                <p:cNvSpPr/>
                <p:nvPr/>
              </p:nvSpPr>
              <p:spPr>
                <a:xfrm>
                  <a:off x="2943225" y="971550"/>
                  <a:ext cx="449458" cy="504825"/>
                </a:xfrm>
                <a:custGeom>
                  <a:avLst/>
                  <a:gdLst>
                    <a:gd name="connsiteX0" fmla="*/ 0 w 449458"/>
                    <a:gd name="connsiteY0" fmla="*/ 0 h 504825"/>
                    <a:gd name="connsiteX1" fmla="*/ 381000 w 449458"/>
                    <a:gd name="connsiteY1" fmla="*/ 238125 h 504825"/>
                    <a:gd name="connsiteX2" fmla="*/ 447675 w 449458"/>
                    <a:gd name="connsiteY2" fmla="*/ 504825 h 504825"/>
                  </a:gdLst>
                  <a:ahLst/>
                  <a:cxnLst>
                    <a:cxn ang="0">
                      <a:pos x="connsiteX0" y="connsiteY0"/>
                    </a:cxn>
                    <a:cxn ang="0">
                      <a:pos x="connsiteX1" y="connsiteY1"/>
                    </a:cxn>
                    <a:cxn ang="0">
                      <a:pos x="connsiteX2" y="connsiteY2"/>
                    </a:cxn>
                  </a:cxnLst>
                  <a:rect l="l" t="t" r="r" b="b"/>
                  <a:pathLst>
                    <a:path w="449458" h="504825">
                      <a:moveTo>
                        <a:pt x="0" y="0"/>
                      </a:moveTo>
                      <a:cubicBezTo>
                        <a:pt x="153194" y="76994"/>
                        <a:pt x="306388" y="153988"/>
                        <a:pt x="381000" y="238125"/>
                      </a:cubicBezTo>
                      <a:cubicBezTo>
                        <a:pt x="455613" y="322263"/>
                        <a:pt x="451644" y="413544"/>
                        <a:pt x="447675" y="5048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9" name="Vrije vorm: vorm 28">
                  <a:extLst>
                    <a:ext uri="{FF2B5EF4-FFF2-40B4-BE49-F238E27FC236}">
                      <a16:creationId xmlns:a16="http://schemas.microsoft.com/office/drawing/2014/main" id="{E005B195-BDB0-4434-A47C-B7737C65F342}"/>
                    </a:ext>
                  </a:extLst>
                </p:cNvPr>
                <p:cNvSpPr/>
                <p:nvPr/>
              </p:nvSpPr>
              <p:spPr>
                <a:xfrm>
                  <a:off x="-705721" y="1181316"/>
                  <a:ext cx="95250" cy="342900"/>
                </a:xfrm>
                <a:custGeom>
                  <a:avLst/>
                  <a:gdLst>
                    <a:gd name="connsiteX0" fmla="*/ 199730 w 199730"/>
                    <a:gd name="connsiteY0" fmla="*/ 400050 h 400050"/>
                    <a:gd name="connsiteX1" fmla="*/ 9230 w 199730"/>
                    <a:gd name="connsiteY1" fmla="*/ 180975 h 400050"/>
                    <a:gd name="connsiteX2" fmla="*/ 47330 w 199730"/>
                    <a:gd name="connsiteY2" fmla="*/ 0 h 400050"/>
                  </a:gdLst>
                  <a:ahLst/>
                  <a:cxnLst>
                    <a:cxn ang="0">
                      <a:pos x="connsiteX0" y="connsiteY0"/>
                    </a:cxn>
                    <a:cxn ang="0">
                      <a:pos x="connsiteX1" y="connsiteY1"/>
                    </a:cxn>
                    <a:cxn ang="0">
                      <a:pos x="connsiteX2" y="connsiteY2"/>
                    </a:cxn>
                  </a:cxnLst>
                  <a:rect l="l" t="t" r="r" b="b"/>
                  <a:pathLst>
                    <a:path w="199730" h="400050">
                      <a:moveTo>
                        <a:pt x="199730" y="400050"/>
                      </a:moveTo>
                      <a:cubicBezTo>
                        <a:pt x="117180" y="323850"/>
                        <a:pt x="34630" y="247650"/>
                        <a:pt x="9230" y="180975"/>
                      </a:cubicBezTo>
                      <a:cubicBezTo>
                        <a:pt x="-16170" y="114300"/>
                        <a:pt x="15580" y="57150"/>
                        <a:pt x="47330" y="0"/>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0" name="Vrije vorm: vorm 29">
                  <a:extLst>
                    <a:ext uri="{FF2B5EF4-FFF2-40B4-BE49-F238E27FC236}">
                      <a16:creationId xmlns:a16="http://schemas.microsoft.com/office/drawing/2014/main" id="{9E5DAE48-E5F4-427D-B950-764242472770}"/>
                    </a:ext>
                  </a:extLst>
                </p:cNvPr>
                <p:cNvSpPr/>
                <p:nvPr/>
              </p:nvSpPr>
              <p:spPr>
                <a:xfrm rot="1218157">
                  <a:off x="591766" y="-401115"/>
                  <a:ext cx="3938772" cy="1992186"/>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1" name="Vrije vorm: vorm 30">
                  <a:extLst>
                    <a:ext uri="{FF2B5EF4-FFF2-40B4-BE49-F238E27FC236}">
                      <a16:creationId xmlns:a16="http://schemas.microsoft.com/office/drawing/2014/main" id="{9420C894-C614-484E-B3D8-F2912E53EC0D}"/>
                    </a:ext>
                  </a:extLst>
                </p:cNvPr>
                <p:cNvSpPr/>
                <p:nvPr/>
              </p:nvSpPr>
              <p:spPr>
                <a:xfrm>
                  <a:off x="2705732" y="2109078"/>
                  <a:ext cx="555553" cy="345018"/>
                </a:xfrm>
                <a:custGeom>
                  <a:avLst/>
                  <a:gdLst>
                    <a:gd name="connsiteX0" fmla="*/ 1228725 w 1228725"/>
                    <a:gd name="connsiteY0" fmla="*/ 0 h 366058"/>
                    <a:gd name="connsiteX1" fmla="*/ 342900 w 1228725"/>
                    <a:gd name="connsiteY1" fmla="*/ 323850 h 366058"/>
                    <a:gd name="connsiteX2" fmla="*/ 0 w 1228725"/>
                    <a:gd name="connsiteY2" fmla="*/ 352425 h 366058"/>
                  </a:gdLst>
                  <a:ahLst/>
                  <a:cxnLst>
                    <a:cxn ang="0">
                      <a:pos x="connsiteX0" y="connsiteY0"/>
                    </a:cxn>
                    <a:cxn ang="0">
                      <a:pos x="connsiteX1" y="connsiteY1"/>
                    </a:cxn>
                    <a:cxn ang="0">
                      <a:pos x="connsiteX2" y="connsiteY2"/>
                    </a:cxn>
                  </a:cxnLst>
                  <a:rect l="l" t="t" r="r" b="b"/>
                  <a:pathLst>
                    <a:path w="1228725" h="366058">
                      <a:moveTo>
                        <a:pt x="1228725" y="0"/>
                      </a:moveTo>
                      <a:cubicBezTo>
                        <a:pt x="888206" y="132556"/>
                        <a:pt x="547688" y="265112"/>
                        <a:pt x="342900" y="323850"/>
                      </a:cubicBezTo>
                      <a:cubicBezTo>
                        <a:pt x="138112" y="382588"/>
                        <a:pt x="69056" y="367506"/>
                        <a:pt x="0" y="3524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2" name="Vrije vorm: vorm 31">
                  <a:extLst>
                    <a:ext uri="{FF2B5EF4-FFF2-40B4-BE49-F238E27FC236}">
                      <a16:creationId xmlns:a16="http://schemas.microsoft.com/office/drawing/2014/main" id="{32FB781A-DFAF-4BB1-9400-47CCFEF07BE2}"/>
                    </a:ext>
                  </a:extLst>
                </p:cNvPr>
                <p:cNvSpPr/>
                <p:nvPr/>
              </p:nvSpPr>
              <p:spPr>
                <a:xfrm>
                  <a:off x="942975" y="1285873"/>
                  <a:ext cx="524551" cy="665113"/>
                </a:xfrm>
                <a:custGeom>
                  <a:avLst/>
                  <a:gdLst>
                    <a:gd name="connsiteX0" fmla="*/ 781050 w 781050"/>
                    <a:gd name="connsiteY0" fmla="*/ 895350 h 895350"/>
                    <a:gd name="connsiteX1" fmla="*/ 161925 w 781050"/>
                    <a:gd name="connsiteY1" fmla="*/ 342900 h 895350"/>
                    <a:gd name="connsiteX2" fmla="*/ 0 w 781050"/>
                    <a:gd name="connsiteY2" fmla="*/ 0 h 895350"/>
                    <a:gd name="connsiteX3" fmla="*/ 0 w 781050"/>
                    <a:gd name="connsiteY3" fmla="*/ 0 h 895350"/>
                    <a:gd name="connsiteX4" fmla="*/ 0 w 781050"/>
                    <a:gd name="connsiteY4" fmla="*/ 0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895350">
                      <a:moveTo>
                        <a:pt x="781050" y="895350"/>
                      </a:moveTo>
                      <a:cubicBezTo>
                        <a:pt x="536575" y="693737"/>
                        <a:pt x="292100" y="492125"/>
                        <a:pt x="161925" y="342900"/>
                      </a:cubicBezTo>
                      <a:cubicBezTo>
                        <a:pt x="31750" y="193675"/>
                        <a:pt x="0" y="0"/>
                        <a:pt x="0" y="0"/>
                      </a:cubicBezTo>
                      <a:lnTo>
                        <a:pt x="0" y="0"/>
                      </a:lnTo>
                      <a:lnTo>
                        <a:pt x="0" y="0"/>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21" name="Tekstvak 2">
                <a:extLst>
                  <a:ext uri="{FF2B5EF4-FFF2-40B4-BE49-F238E27FC236}">
                    <a16:creationId xmlns:a16="http://schemas.microsoft.com/office/drawing/2014/main" id="{A88917A4-67E4-4170-86B3-48E60F871DD6}"/>
                  </a:ext>
                </a:extLst>
              </p:cNvPr>
              <p:cNvSpPr txBox="1">
                <a:spLocks noChangeArrowheads="1"/>
              </p:cNvSpPr>
              <p:nvPr/>
            </p:nvSpPr>
            <p:spPr bwMode="auto">
              <a:xfrm>
                <a:off x="-958150" y="2895600"/>
                <a:ext cx="5952417" cy="24511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Vrije vorm: vorm 16">
              <a:extLst>
                <a:ext uri="{FF2B5EF4-FFF2-40B4-BE49-F238E27FC236}">
                  <a16:creationId xmlns:a16="http://schemas.microsoft.com/office/drawing/2014/main" id="{EC7C2496-34D8-4141-B0AF-597E872EE0BC}"/>
                </a:ext>
              </a:extLst>
            </p:cNvPr>
            <p:cNvSpPr/>
            <p:nvPr/>
          </p:nvSpPr>
          <p:spPr>
            <a:xfrm rot="11571335">
              <a:off x="1315890" y="3347503"/>
              <a:ext cx="5370065" cy="2378912"/>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2969433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0FC72-3B6B-412E-A9F0-3F7B422EECBD}"/>
              </a:ext>
            </a:extLst>
          </p:cNvPr>
          <p:cNvSpPr>
            <a:spLocks noGrp="1"/>
          </p:cNvSpPr>
          <p:nvPr>
            <p:ph type="title"/>
          </p:nvPr>
        </p:nvSpPr>
        <p:spPr/>
        <p:txBody>
          <a:bodyPr/>
          <a:lstStyle/>
          <a:p>
            <a:r>
              <a:rPr lang="nl-NL" dirty="0">
                <a:solidFill>
                  <a:srgbClr val="00ACB0"/>
                </a:solidFill>
              </a:rPr>
              <a:t>Opdracht in tweetal: Teken</a:t>
            </a:r>
          </a:p>
        </p:txBody>
      </p:sp>
      <p:sp>
        <p:nvSpPr>
          <p:cNvPr id="3" name="Tijdelijke aanduiding voor inhoud 2">
            <a:extLst>
              <a:ext uri="{FF2B5EF4-FFF2-40B4-BE49-F238E27FC236}">
                <a16:creationId xmlns:a16="http://schemas.microsoft.com/office/drawing/2014/main" id="{69D687B4-AC2C-4671-BA10-06C4B53C666A}"/>
              </a:ext>
            </a:extLst>
          </p:cNvPr>
          <p:cNvSpPr>
            <a:spLocks noGrp="1"/>
          </p:cNvSpPr>
          <p:nvPr>
            <p:ph idx="1"/>
          </p:nvPr>
        </p:nvSpPr>
        <p:spPr>
          <a:xfrm>
            <a:off x="685800" y="1981200"/>
            <a:ext cx="7772400" cy="1879848"/>
          </a:xfrm>
        </p:spPr>
        <p:txBody>
          <a:bodyPr/>
          <a:lstStyle/>
          <a:p>
            <a:pPr marL="0" indent="0">
              <a:buNone/>
            </a:pPr>
            <a:r>
              <a:rPr lang="nl-NL" dirty="0">
                <a:solidFill>
                  <a:schemeClr val="tx2"/>
                </a:solidFill>
              </a:rPr>
              <a:t>een voorbeeld van een ad hoc oplossing uit jullie praktijk die voorkomt dat er een structurele oplossing komt</a:t>
            </a:r>
          </a:p>
        </p:txBody>
      </p:sp>
    </p:spTree>
    <p:extLst>
      <p:ext uri="{BB962C8B-B14F-4D97-AF65-F5344CB8AC3E}">
        <p14:creationId xmlns:p14="http://schemas.microsoft.com/office/powerpoint/2010/main" val="29972019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AC90A34-2258-D444-BDA1-0505225795B5}"/>
              </a:ext>
            </a:extLst>
          </p:cNvPr>
          <p:cNvSpPr>
            <a:spLocks noGrp="1" noChangeArrowheads="1"/>
          </p:cNvSpPr>
          <p:nvPr>
            <p:ph type="title"/>
          </p:nvPr>
        </p:nvSpPr>
        <p:spPr>
          <a:xfrm>
            <a:off x="685800" y="160337"/>
            <a:ext cx="7772400" cy="1143000"/>
          </a:xfrm>
        </p:spPr>
        <p:txBody>
          <a:bodyPr/>
          <a:lstStyle/>
          <a:p>
            <a:r>
              <a:rPr lang="en-NL" altLang="en-NL" dirty="0">
                <a:solidFill>
                  <a:srgbClr val="00ACB0"/>
                </a:solidFill>
              </a:rPr>
              <a:t>Kim &amp; Anderson (1998)</a:t>
            </a:r>
          </a:p>
        </p:txBody>
      </p:sp>
      <p:sp>
        <p:nvSpPr>
          <p:cNvPr id="24578" name="Content Placeholder 2">
            <a:extLst>
              <a:ext uri="{FF2B5EF4-FFF2-40B4-BE49-F238E27FC236}">
                <a16:creationId xmlns:a16="http://schemas.microsoft.com/office/drawing/2014/main" id="{AE8F3067-D3CE-C741-A8B6-67F178C72FBF}"/>
              </a:ext>
            </a:extLst>
          </p:cNvPr>
          <p:cNvSpPr>
            <a:spLocks noGrp="1" noChangeArrowheads="1"/>
          </p:cNvSpPr>
          <p:nvPr>
            <p:ph idx="1"/>
          </p:nvPr>
        </p:nvSpPr>
        <p:spPr>
          <a:xfrm>
            <a:off x="716688" y="1246981"/>
            <a:ext cx="7881938" cy="4364038"/>
          </a:xfrm>
        </p:spPr>
        <p:txBody>
          <a:bodyPr/>
          <a:lstStyle/>
          <a:p>
            <a:r>
              <a:rPr lang="en-NL" altLang="en-NL" dirty="0"/>
              <a:t>Acht archetypen</a:t>
            </a:r>
          </a:p>
          <a:p>
            <a:pPr marL="533400" lvl="1" indent="0">
              <a:buFont typeface="Zapf Dingbats" charset="2"/>
              <a:buNone/>
            </a:pPr>
            <a:r>
              <a:rPr lang="en-NL" altLang="en-NL" dirty="0"/>
              <a:t>1. Icarus paradox (succes-leidt-tot-falen);</a:t>
            </a:r>
          </a:p>
          <a:p>
            <a:pPr marL="533400" lvl="1" indent="0">
              <a:buFont typeface="Zapf Dingbats" charset="2"/>
              <a:buNone/>
            </a:pPr>
            <a:r>
              <a:rPr lang="en-NL" altLang="en-NL" dirty="0"/>
              <a:t>2. Afschuiven;</a:t>
            </a:r>
          </a:p>
          <a:p>
            <a:pPr marL="533400" lvl="1" indent="0">
              <a:buFont typeface="Zapf Dingbats" charset="2"/>
              <a:buNone/>
            </a:pPr>
            <a:r>
              <a:rPr lang="en-NL" altLang="en-NL" dirty="0"/>
              <a:t>3. Beperkingen aan succes;</a:t>
            </a:r>
          </a:p>
          <a:p>
            <a:pPr marL="533400" lvl="1" indent="0">
              <a:buFont typeface="Zapf Dingbats" charset="2"/>
              <a:buNone/>
            </a:pPr>
            <a:r>
              <a:rPr lang="en-NL" altLang="en-NL" dirty="0"/>
              <a:t>4. Verschuivende doelen;</a:t>
            </a:r>
          </a:p>
          <a:p>
            <a:pPr marL="533400" lvl="1" indent="0">
              <a:buFont typeface="Zapf Dingbats" charset="2"/>
              <a:buNone/>
            </a:pPr>
            <a:r>
              <a:rPr lang="en-NL" altLang="en-NL" dirty="0"/>
              <a:t>5. Groei en onderinvestering;</a:t>
            </a:r>
          </a:p>
          <a:p>
            <a:pPr marL="533400" lvl="1" indent="0">
              <a:buFont typeface="Zapf Dingbats" charset="2"/>
              <a:buNone/>
            </a:pPr>
            <a:r>
              <a:rPr lang="en-NL" altLang="en-NL" dirty="0"/>
              <a:t>6. Succes-leidt-tot-aandacht;</a:t>
            </a:r>
          </a:p>
          <a:p>
            <a:pPr marL="533400" lvl="1" indent="0">
              <a:buFont typeface="Zapf Dingbats" charset="2"/>
              <a:buNone/>
            </a:pPr>
            <a:r>
              <a:rPr lang="en-NL" altLang="en-NL" dirty="0"/>
              <a:t>7. Escalatie</a:t>
            </a:r>
          </a:p>
          <a:p>
            <a:pPr marL="533400" lvl="1" indent="0">
              <a:buFont typeface="Zapf Dingbats" charset="2"/>
              <a:buNone/>
            </a:pPr>
            <a:r>
              <a:rPr lang="en-NL" altLang="en-NL" dirty="0"/>
              <a:t>8. Individueel gewin</a:t>
            </a:r>
          </a:p>
        </p:txBody>
      </p:sp>
    </p:spTree>
    <p:extLst>
      <p:ext uri="{BB962C8B-B14F-4D97-AF65-F5344CB8AC3E}">
        <p14:creationId xmlns:p14="http://schemas.microsoft.com/office/powerpoint/2010/main" val="8156722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ECF6789-4B05-814D-86C0-C6CCC2246EC5}"/>
              </a:ext>
            </a:extLst>
          </p:cNvPr>
          <p:cNvSpPr>
            <a:spLocks noGrp="1" noChangeArrowheads="1"/>
          </p:cNvSpPr>
          <p:nvPr>
            <p:ph type="title"/>
          </p:nvPr>
        </p:nvSpPr>
        <p:spPr/>
        <p:txBody>
          <a:bodyPr/>
          <a:lstStyle/>
          <a:p>
            <a:r>
              <a:rPr lang="en-NL" altLang="en-NL" dirty="0">
                <a:solidFill>
                  <a:srgbClr val="00ACB0"/>
                </a:solidFill>
              </a:rPr>
              <a:t>1. Succes-leidt-tot-falen</a:t>
            </a:r>
          </a:p>
        </p:txBody>
      </p:sp>
      <p:pic>
        <p:nvPicPr>
          <p:cNvPr id="25602" name="Picture 4" descr="Diagram&#10;&#10;Description automatically generated">
            <a:extLst>
              <a:ext uri="{FF2B5EF4-FFF2-40B4-BE49-F238E27FC236}">
                <a16:creationId xmlns:a16="http://schemas.microsoft.com/office/drawing/2014/main" id="{6A5B4B65-1D64-614C-A13D-DCFC4CAF1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773238"/>
            <a:ext cx="37084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Diagram&#10;&#10;Description automatically generated">
            <a:extLst>
              <a:ext uri="{FF2B5EF4-FFF2-40B4-BE49-F238E27FC236}">
                <a16:creationId xmlns:a16="http://schemas.microsoft.com/office/drawing/2014/main" id="{D8D507D0-06A1-064F-9D4B-481298DD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1804988"/>
            <a:ext cx="4117975"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3119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3E6E-05A8-E445-873B-35427D1F92EF}"/>
              </a:ext>
            </a:extLst>
          </p:cNvPr>
          <p:cNvSpPr>
            <a:spLocks noGrp="1"/>
          </p:cNvSpPr>
          <p:nvPr>
            <p:ph type="title"/>
          </p:nvPr>
        </p:nvSpPr>
        <p:spPr/>
        <p:txBody>
          <a:bodyPr/>
          <a:lstStyle/>
          <a:p>
            <a:endParaRPr lang="en-NL"/>
          </a:p>
        </p:txBody>
      </p:sp>
      <p:sp>
        <p:nvSpPr>
          <p:cNvPr id="6" name="Oval 5">
            <a:extLst>
              <a:ext uri="{FF2B5EF4-FFF2-40B4-BE49-F238E27FC236}">
                <a16:creationId xmlns:a16="http://schemas.microsoft.com/office/drawing/2014/main" id="{A3FF63C1-1C78-3A43-B035-E500B29AF3ED}"/>
              </a:ext>
            </a:extLst>
          </p:cNvPr>
          <p:cNvSpPr/>
          <p:nvPr/>
        </p:nvSpPr>
        <p:spPr bwMode="auto">
          <a:xfrm>
            <a:off x="1979712" y="270892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058187BE-4E9C-B04D-B830-F3648E8947B5}"/>
              </a:ext>
            </a:extLst>
          </p:cNvPr>
          <p:cNvSpPr/>
          <p:nvPr/>
        </p:nvSpPr>
        <p:spPr bwMode="auto">
          <a:xfrm>
            <a:off x="1043608" y="2492896"/>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0267EC2A-D9ED-2743-9421-E1AE8423DAFB}"/>
              </a:ext>
            </a:extLst>
          </p:cNvPr>
          <p:cNvSpPr/>
          <p:nvPr/>
        </p:nvSpPr>
        <p:spPr bwMode="auto">
          <a:xfrm rot="6529656">
            <a:off x="3203848" y="4077072"/>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3C90A803-1A14-C648-9FEA-F6E4616EF33F}"/>
              </a:ext>
            </a:extLst>
          </p:cNvPr>
          <p:cNvSpPr/>
          <p:nvPr/>
        </p:nvSpPr>
        <p:spPr bwMode="auto">
          <a:xfrm>
            <a:off x="3661048" y="3672998"/>
            <a:ext cx="2088232" cy="127787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Decreasing</a:t>
            </a:r>
            <a:r>
              <a:rPr lang="nl-NL" sz="1700" dirty="0">
                <a:latin typeface="Arial" charset="0"/>
              </a:rPr>
              <a:t> </a:t>
            </a:r>
            <a:r>
              <a:rPr lang="nl-NL" sz="1700" dirty="0" err="1">
                <a:latin typeface="Arial" charset="0"/>
              </a:rPr>
              <a:t>internal</a:t>
            </a:r>
            <a:r>
              <a:rPr lang="nl-NL" sz="1700" dirty="0">
                <a:latin typeface="Arial" charset="0"/>
              </a:rPr>
              <a:t> </a:t>
            </a:r>
            <a:r>
              <a:rPr lang="nl-NL" sz="1700" dirty="0" err="1">
                <a:latin typeface="Arial" charset="0"/>
              </a:rPr>
              <a:t>motivation</a:t>
            </a:r>
            <a:endParaRPr lang="en-NL" sz="1700" dirty="0">
              <a:latin typeface="Arial" charset="0"/>
            </a:endParaRPr>
          </a:p>
        </p:txBody>
      </p:sp>
      <p:sp>
        <p:nvSpPr>
          <p:cNvPr id="14" name="Oval 13">
            <a:extLst>
              <a:ext uri="{FF2B5EF4-FFF2-40B4-BE49-F238E27FC236}">
                <a16:creationId xmlns:a16="http://schemas.microsoft.com/office/drawing/2014/main" id="{53E99D00-A241-B840-A65B-930DFBC60B87}"/>
              </a:ext>
            </a:extLst>
          </p:cNvPr>
          <p:cNvSpPr/>
          <p:nvPr/>
        </p:nvSpPr>
        <p:spPr bwMode="auto">
          <a:xfrm>
            <a:off x="1764466" y="1813403"/>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n-GB" sz="1700" b="0" i="0" u="none" strike="noStrike" cap="none" normalizeH="0" baseline="0" dirty="0">
                <a:ln>
                  <a:noFill/>
                </a:ln>
                <a:solidFill>
                  <a:schemeClr val="tx1"/>
                </a:solidFill>
                <a:effectLst/>
                <a:latin typeface="Arial" charset="0"/>
              </a:rPr>
              <a:t>U</a:t>
            </a:r>
            <a:r>
              <a:rPr kumimoji="0" lang="en-NL" sz="1700" b="0" i="0" u="none" strike="noStrike" cap="none" normalizeH="0" baseline="0" dirty="0">
                <a:ln>
                  <a:noFill/>
                </a:ln>
                <a:solidFill>
                  <a:schemeClr val="tx1"/>
                </a:solidFill>
                <a:effectLst/>
                <a:latin typeface="Arial" charset="0"/>
              </a:rPr>
              <a:t>nder performing staff</a:t>
            </a:r>
          </a:p>
        </p:txBody>
      </p:sp>
      <p:sp>
        <p:nvSpPr>
          <p:cNvPr id="15" name="Oval 14">
            <a:extLst>
              <a:ext uri="{FF2B5EF4-FFF2-40B4-BE49-F238E27FC236}">
                <a16:creationId xmlns:a16="http://schemas.microsoft.com/office/drawing/2014/main" id="{04BCC704-83B3-E94D-B0F1-9526BC7479B3}"/>
              </a:ext>
            </a:extLst>
          </p:cNvPr>
          <p:cNvSpPr/>
          <p:nvPr/>
        </p:nvSpPr>
        <p:spPr bwMode="auto">
          <a:xfrm>
            <a:off x="5618236" y="1749161"/>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Increasing</a:t>
            </a:r>
            <a:r>
              <a:rPr lang="nl-NL" sz="1700" dirty="0">
                <a:latin typeface="Arial" charset="0"/>
              </a:rPr>
              <a:t> control</a:t>
            </a:r>
            <a:endParaRPr lang="en-NL" sz="1700" dirty="0">
              <a:latin typeface="Arial" charset="0"/>
            </a:endParaRPr>
          </a:p>
        </p:txBody>
      </p:sp>
    </p:spTree>
    <p:extLst>
      <p:ext uri="{BB962C8B-B14F-4D97-AF65-F5344CB8AC3E}">
        <p14:creationId xmlns:p14="http://schemas.microsoft.com/office/powerpoint/2010/main" val="4878025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7C32C76-DD22-BF4C-AA89-58AEA5364C96}"/>
              </a:ext>
            </a:extLst>
          </p:cNvPr>
          <p:cNvSpPr>
            <a:spLocks noGrp="1" noChangeArrowheads="1"/>
          </p:cNvSpPr>
          <p:nvPr>
            <p:ph type="title"/>
          </p:nvPr>
        </p:nvSpPr>
        <p:spPr>
          <a:xfrm>
            <a:off x="467544" y="265112"/>
            <a:ext cx="7772400" cy="1143000"/>
          </a:xfrm>
        </p:spPr>
        <p:txBody>
          <a:bodyPr/>
          <a:lstStyle/>
          <a:p>
            <a:r>
              <a:rPr lang="en-NL" altLang="en-NL" dirty="0">
                <a:solidFill>
                  <a:srgbClr val="00ACB0"/>
                </a:solidFill>
              </a:rPr>
              <a:t>2. Afschuiven</a:t>
            </a:r>
          </a:p>
        </p:txBody>
      </p:sp>
      <p:pic>
        <p:nvPicPr>
          <p:cNvPr id="26626" name="Content Placeholder 4" descr="Diagram&#10;&#10;Description automatically generated">
            <a:extLst>
              <a:ext uri="{FF2B5EF4-FFF2-40B4-BE49-F238E27FC236}">
                <a16:creationId xmlns:a16="http://schemas.microsoft.com/office/drawing/2014/main" id="{9D9C7651-5498-5C49-A70A-84A612CFFD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 y="1628775"/>
            <a:ext cx="3954463" cy="4392613"/>
          </a:xfrm>
        </p:spPr>
      </p:pic>
      <p:pic>
        <p:nvPicPr>
          <p:cNvPr id="26627" name="Picture 8" descr="Diagram&#10;&#10;Description automatically generated">
            <a:extLst>
              <a:ext uri="{FF2B5EF4-FFF2-40B4-BE49-F238E27FC236}">
                <a16:creationId xmlns:a16="http://schemas.microsoft.com/office/drawing/2014/main" id="{F0AA1053-0811-F541-8587-054807DC0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8775"/>
            <a:ext cx="395446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01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D6EB8CB3-E456-4BBB-87B0-308CC39C4166}"/>
              </a:ext>
            </a:extLst>
          </p:cNvPr>
          <p:cNvGrpSpPr/>
          <p:nvPr/>
        </p:nvGrpSpPr>
        <p:grpSpPr>
          <a:xfrm>
            <a:off x="845493" y="548680"/>
            <a:ext cx="7776864" cy="3672408"/>
            <a:chOff x="755576" y="174434"/>
            <a:chExt cx="7776864" cy="5484514"/>
          </a:xfrm>
        </p:grpSpPr>
        <p:sp>
          <p:nvSpPr>
            <p:cNvPr id="2" name="Tekstvak 1">
              <a:extLst>
                <a:ext uri="{FF2B5EF4-FFF2-40B4-BE49-F238E27FC236}">
                  <a16:creationId xmlns:a16="http://schemas.microsoft.com/office/drawing/2014/main" id="{BCEC2AC4-9055-4D8C-9E0D-E4D9E1405DA9}"/>
                </a:ext>
              </a:extLst>
            </p:cNvPr>
            <p:cNvSpPr txBox="1"/>
            <p:nvPr/>
          </p:nvSpPr>
          <p:spPr>
            <a:xfrm>
              <a:off x="755576" y="174434"/>
              <a:ext cx="7776864" cy="965255"/>
            </a:xfrm>
            <a:prstGeom prst="rect">
              <a:avLst/>
            </a:prstGeom>
            <a:noFill/>
          </p:spPr>
          <p:txBody>
            <a:bodyPr wrap="square" rtlCol="0">
              <a:spAutoFit/>
            </a:bodyPr>
            <a:lstStyle/>
            <a:p>
              <a:pPr algn="ctr"/>
              <a:r>
                <a:rPr lang="nl-NL" sz="3600" dirty="0">
                  <a:solidFill>
                    <a:srgbClr val="00ACB0"/>
                  </a:solidFill>
                </a:rPr>
                <a:t>Werkt certificering ?</a:t>
              </a:r>
            </a:p>
          </p:txBody>
        </p:sp>
        <p:sp>
          <p:nvSpPr>
            <p:cNvPr id="6" name="Tekstvak 5">
              <a:extLst>
                <a:ext uri="{FF2B5EF4-FFF2-40B4-BE49-F238E27FC236}">
                  <a16:creationId xmlns:a16="http://schemas.microsoft.com/office/drawing/2014/main" id="{350B0B0F-3723-4DE9-9BD2-1B65993EDFF9}"/>
                </a:ext>
              </a:extLst>
            </p:cNvPr>
            <p:cNvSpPr txBox="1"/>
            <p:nvPr/>
          </p:nvSpPr>
          <p:spPr>
            <a:xfrm>
              <a:off x="755576" y="3340489"/>
              <a:ext cx="1512168" cy="646331"/>
            </a:xfrm>
            <a:prstGeom prst="rect">
              <a:avLst/>
            </a:prstGeom>
            <a:noFill/>
          </p:spPr>
          <p:txBody>
            <a:bodyPr wrap="square" rtlCol="0">
              <a:spAutoFit/>
            </a:bodyPr>
            <a:lstStyle/>
            <a:p>
              <a:r>
                <a:rPr lang="nl-NL" sz="1800" kern="0" dirty="0">
                  <a:solidFill>
                    <a:srgbClr val="C00000"/>
                  </a:solidFill>
                  <a:latin typeface="Times New Roman"/>
                  <a:ea typeface="Times New Roman" panose="02020603050405020304" pitchFamily="18" charset="0"/>
                </a:rPr>
                <a:t>Streven naar certificering</a:t>
              </a:r>
              <a:endParaRPr lang="nl-NL" sz="1800" dirty="0">
                <a:solidFill>
                  <a:srgbClr val="C00000"/>
                </a:solidFill>
              </a:endParaRPr>
            </a:p>
          </p:txBody>
        </p:sp>
        <p:sp>
          <p:nvSpPr>
            <p:cNvPr id="8" name="Tekstvak 7">
              <a:extLst>
                <a:ext uri="{FF2B5EF4-FFF2-40B4-BE49-F238E27FC236}">
                  <a16:creationId xmlns:a16="http://schemas.microsoft.com/office/drawing/2014/main" id="{BF49B1F3-1239-4C0D-92E0-7D85789EE4B7}"/>
                </a:ext>
              </a:extLst>
            </p:cNvPr>
            <p:cNvSpPr txBox="1"/>
            <p:nvPr/>
          </p:nvSpPr>
          <p:spPr>
            <a:xfrm>
              <a:off x="3382970" y="2659603"/>
              <a:ext cx="1837101" cy="646331"/>
            </a:xfrm>
            <a:prstGeom prst="rect">
              <a:avLst/>
            </a:prstGeom>
            <a:noFill/>
          </p:spPr>
          <p:txBody>
            <a:bodyPr wrap="square" rtlCol="0">
              <a:spAutoFit/>
            </a:bodyPr>
            <a:lstStyle/>
            <a:p>
              <a:r>
                <a:rPr lang="nl-NL" sz="1800" kern="0" dirty="0">
                  <a:solidFill>
                    <a:srgbClr val="000000"/>
                  </a:solidFill>
                  <a:latin typeface="Times New Roman"/>
                </a:rPr>
                <a:t>Hoop op procesverbetering</a:t>
              </a:r>
            </a:p>
          </p:txBody>
        </p:sp>
        <p:sp>
          <p:nvSpPr>
            <p:cNvPr id="9" name="Tekstvak 8">
              <a:extLst>
                <a:ext uri="{FF2B5EF4-FFF2-40B4-BE49-F238E27FC236}">
                  <a16:creationId xmlns:a16="http://schemas.microsoft.com/office/drawing/2014/main" id="{4A2E101F-B6A1-4E63-ADF2-AD5401ABFF0D}"/>
                </a:ext>
              </a:extLst>
            </p:cNvPr>
            <p:cNvSpPr txBox="1"/>
            <p:nvPr/>
          </p:nvSpPr>
          <p:spPr>
            <a:xfrm>
              <a:off x="5940152" y="3212998"/>
              <a:ext cx="2592288" cy="646331"/>
            </a:xfrm>
            <a:prstGeom prst="rect">
              <a:avLst/>
            </a:prstGeom>
            <a:noFill/>
          </p:spPr>
          <p:txBody>
            <a:bodyPr wrap="square" rtlCol="0">
              <a:spAutoFit/>
            </a:bodyPr>
            <a:lstStyle/>
            <a:p>
              <a:pPr lvl="0"/>
              <a:r>
                <a:rPr lang="nl-NL" sz="1800" kern="0" dirty="0">
                  <a:solidFill>
                    <a:srgbClr val="000000"/>
                  </a:solidFill>
                  <a:latin typeface="Times New Roman"/>
                </a:rPr>
                <a:t>Hoop op verbetering van product/dienstkwaliteit</a:t>
              </a:r>
            </a:p>
          </p:txBody>
        </p:sp>
        <p:sp>
          <p:nvSpPr>
            <p:cNvPr id="10" name="Tekstvak 9">
              <a:extLst>
                <a:ext uri="{FF2B5EF4-FFF2-40B4-BE49-F238E27FC236}">
                  <a16:creationId xmlns:a16="http://schemas.microsoft.com/office/drawing/2014/main" id="{E67CC6B5-CEF8-41F0-85B2-035384ED50C9}"/>
                </a:ext>
              </a:extLst>
            </p:cNvPr>
            <p:cNvSpPr txBox="1"/>
            <p:nvPr/>
          </p:nvSpPr>
          <p:spPr>
            <a:xfrm>
              <a:off x="4967655" y="4606151"/>
              <a:ext cx="2592288" cy="923330"/>
            </a:xfrm>
            <a:prstGeom prst="rect">
              <a:avLst/>
            </a:prstGeom>
            <a:noFill/>
          </p:spPr>
          <p:txBody>
            <a:bodyPr wrap="square" rtlCol="0">
              <a:spAutoFit/>
            </a:bodyPr>
            <a:lstStyle/>
            <a:p>
              <a:r>
                <a:rPr lang="nl-NL" sz="1800" kern="0" dirty="0">
                  <a:solidFill>
                    <a:srgbClr val="000000"/>
                  </a:solidFill>
                  <a:latin typeface="Times New Roman"/>
                </a:rPr>
                <a:t>Hoop op grotere klantentrouw en aantrekkingskracht</a:t>
              </a:r>
            </a:p>
          </p:txBody>
        </p:sp>
        <p:sp>
          <p:nvSpPr>
            <p:cNvPr id="11" name="Tekstvak 10">
              <a:extLst>
                <a:ext uri="{FF2B5EF4-FFF2-40B4-BE49-F238E27FC236}">
                  <a16:creationId xmlns:a16="http://schemas.microsoft.com/office/drawing/2014/main" id="{F3AE9806-656D-4753-80F0-979B6641C2A8}"/>
                </a:ext>
              </a:extLst>
            </p:cNvPr>
            <p:cNvSpPr txBox="1"/>
            <p:nvPr/>
          </p:nvSpPr>
          <p:spPr>
            <a:xfrm>
              <a:off x="1618775" y="4606151"/>
              <a:ext cx="2592288" cy="369332"/>
            </a:xfrm>
            <a:prstGeom prst="rect">
              <a:avLst/>
            </a:prstGeom>
            <a:noFill/>
          </p:spPr>
          <p:txBody>
            <a:bodyPr wrap="square" rtlCol="0">
              <a:spAutoFit/>
            </a:bodyPr>
            <a:lstStyle/>
            <a:p>
              <a:pPr lvl="0"/>
              <a:r>
                <a:rPr lang="nl-NL" sz="1800" kern="0" dirty="0">
                  <a:solidFill>
                    <a:srgbClr val="000000"/>
                  </a:solidFill>
                  <a:latin typeface="Times New Roman"/>
                </a:rPr>
                <a:t>Hoop op meer winst</a:t>
              </a:r>
            </a:p>
          </p:txBody>
        </p:sp>
        <p:sp>
          <p:nvSpPr>
            <p:cNvPr id="14" name="Vrije vorm: vorm 13">
              <a:extLst>
                <a:ext uri="{FF2B5EF4-FFF2-40B4-BE49-F238E27FC236}">
                  <a16:creationId xmlns:a16="http://schemas.microsoft.com/office/drawing/2014/main" id="{31065787-5AA6-43FC-80A7-917F4330E16A}"/>
                </a:ext>
              </a:extLst>
            </p:cNvPr>
            <p:cNvSpPr/>
            <p:nvPr/>
          </p:nvSpPr>
          <p:spPr bwMode="auto">
            <a:xfrm>
              <a:off x="1618775" y="2835227"/>
              <a:ext cx="1710813" cy="576571"/>
            </a:xfrm>
            <a:custGeom>
              <a:avLst/>
              <a:gdLst>
                <a:gd name="connsiteX0" fmla="*/ 0 w 1710813"/>
                <a:gd name="connsiteY0" fmla="*/ 576571 h 576571"/>
                <a:gd name="connsiteX1" fmla="*/ 825910 w 1710813"/>
                <a:gd name="connsiteY1" fmla="*/ 60377 h 576571"/>
                <a:gd name="connsiteX2" fmla="*/ 1710813 w 1710813"/>
                <a:gd name="connsiteY2" fmla="*/ 30880 h 576571"/>
              </a:gdLst>
              <a:ahLst/>
              <a:cxnLst>
                <a:cxn ang="0">
                  <a:pos x="connsiteX0" y="connsiteY0"/>
                </a:cxn>
                <a:cxn ang="0">
                  <a:pos x="connsiteX1" y="connsiteY1"/>
                </a:cxn>
                <a:cxn ang="0">
                  <a:pos x="connsiteX2" y="connsiteY2"/>
                </a:cxn>
              </a:cxnLst>
              <a:rect l="l" t="t" r="r" b="b"/>
              <a:pathLst>
                <a:path w="1710813" h="576571">
                  <a:moveTo>
                    <a:pt x="0" y="576571"/>
                  </a:moveTo>
                  <a:cubicBezTo>
                    <a:pt x="270387" y="363948"/>
                    <a:pt x="540775" y="151325"/>
                    <a:pt x="825910" y="60377"/>
                  </a:cubicBezTo>
                  <a:cubicBezTo>
                    <a:pt x="1111045" y="-30571"/>
                    <a:pt x="1410929" y="154"/>
                    <a:pt x="1710813" y="3088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6" name="Vrije vorm: vorm 15">
              <a:extLst>
                <a:ext uri="{FF2B5EF4-FFF2-40B4-BE49-F238E27FC236}">
                  <a16:creationId xmlns:a16="http://schemas.microsoft.com/office/drawing/2014/main" id="{D6FE80A4-6E0F-40B2-8379-F5C48B9A74E4}"/>
                </a:ext>
              </a:extLst>
            </p:cNvPr>
            <p:cNvSpPr/>
            <p:nvPr/>
          </p:nvSpPr>
          <p:spPr bwMode="auto">
            <a:xfrm rot="12461001">
              <a:off x="2599453" y="4913855"/>
              <a:ext cx="2118670" cy="745093"/>
            </a:xfrm>
            <a:custGeom>
              <a:avLst/>
              <a:gdLst>
                <a:gd name="connsiteX0" fmla="*/ 0 w 1710813"/>
                <a:gd name="connsiteY0" fmla="*/ 576571 h 576571"/>
                <a:gd name="connsiteX1" fmla="*/ 825910 w 1710813"/>
                <a:gd name="connsiteY1" fmla="*/ 60377 h 576571"/>
                <a:gd name="connsiteX2" fmla="*/ 1710813 w 1710813"/>
                <a:gd name="connsiteY2" fmla="*/ 30880 h 576571"/>
              </a:gdLst>
              <a:ahLst/>
              <a:cxnLst>
                <a:cxn ang="0">
                  <a:pos x="connsiteX0" y="connsiteY0"/>
                </a:cxn>
                <a:cxn ang="0">
                  <a:pos x="connsiteX1" y="connsiteY1"/>
                </a:cxn>
                <a:cxn ang="0">
                  <a:pos x="connsiteX2" y="connsiteY2"/>
                </a:cxn>
              </a:cxnLst>
              <a:rect l="l" t="t" r="r" b="b"/>
              <a:pathLst>
                <a:path w="1710813" h="576571">
                  <a:moveTo>
                    <a:pt x="0" y="576571"/>
                  </a:moveTo>
                  <a:cubicBezTo>
                    <a:pt x="270387" y="363948"/>
                    <a:pt x="540775" y="151325"/>
                    <a:pt x="825910" y="60377"/>
                  </a:cubicBezTo>
                  <a:cubicBezTo>
                    <a:pt x="1111045" y="-30571"/>
                    <a:pt x="1410929" y="154"/>
                    <a:pt x="1710813" y="3088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7" name="Vrije vorm: vorm 16">
              <a:extLst>
                <a:ext uri="{FF2B5EF4-FFF2-40B4-BE49-F238E27FC236}">
                  <a16:creationId xmlns:a16="http://schemas.microsoft.com/office/drawing/2014/main" id="{C0866456-F52A-4BC3-9A1A-EC4A9C4A4C14}"/>
                </a:ext>
              </a:extLst>
            </p:cNvPr>
            <p:cNvSpPr/>
            <p:nvPr/>
          </p:nvSpPr>
          <p:spPr bwMode="auto">
            <a:xfrm rot="16875032">
              <a:off x="1476278" y="4021086"/>
              <a:ext cx="539124" cy="602606"/>
            </a:xfrm>
            <a:custGeom>
              <a:avLst/>
              <a:gdLst>
                <a:gd name="connsiteX0" fmla="*/ 0 w 1710813"/>
                <a:gd name="connsiteY0" fmla="*/ 576571 h 576571"/>
                <a:gd name="connsiteX1" fmla="*/ 825910 w 1710813"/>
                <a:gd name="connsiteY1" fmla="*/ 60377 h 576571"/>
                <a:gd name="connsiteX2" fmla="*/ 1710813 w 1710813"/>
                <a:gd name="connsiteY2" fmla="*/ 30880 h 576571"/>
              </a:gdLst>
              <a:ahLst/>
              <a:cxnLst>
                <a:cxn ang="0">
                  <a:pos x="connsiteX0" y="connsiteY0"/>
                </a:cxn>
                <a:cxn ang="0">
                  <a:pos x="connsiteX1" y="connsiteY1"/>
                </a:cxn>
                <a:cxn ang="0">
                  <a:pos x="connsiteX2" y="connsiteY2"/>
                </a:cxn>
              </a:cxnLst>
              <a:rect l="l" t="t" r="r" b="b"/>
              <a:pathLst>
                <a:path w="1710813" h="576571">
                  <a:moveTo>
                    <a:pt x="0" y="576571"/>
                  </a:moveTo>
                  <a:cubicBezTo>
                    <a:pt x="270387" y="363948"/>
                    <a:pt x="540775" y="151325"/>
                    <a:pt x="825910" y="60377"/>
                  </a:cubicBezTo>
                  <a:cubicBezTo>
                    <a:pt x="1111045" y="-30571"/>
                    <a:pt x="1410929" y="154"/>
                    <a:pt x="1710813" y="3088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8" name="Vrije vorm: vorm 17">
              <a:extLst>
                <a:ext uri="{FF2B5EF4-FFF2-40B4-BE49-F238E27FC236}">
                  <a16:creationId xmlns:a16="http://schemas.microsoft.com/office/drawing/2014/main" id="{61F14DCE-1BA5-48F5-9AC3-88E0FEEE3E8D}"/>
                </a:ext>
              </a:extLst>
            </p:cNvPr>
            <p:cNvSpPr/>
            <p:nvPr/>
          </p:nvSpPr>
          <p:spPr bwMode="auto">
            <a:xfrm rot="1532669">
              <a:off x="4568558" y="2683138"/>
              <a:ext cx="2160305" cy="633480"/>
            </a:xfrm>
            <a:custGeom>
              <a:avLst/>
              <a:gdLst>
                <a:gd name="connsiteX0" fmla="*/ 0 w 1710813"/>
                <a:gd name="connsiteY0" fmla="*/ 576571 h 576571"/>
                <a:gd name="connsiteX1" fmla="*/ 825910 w 1710813"/>
                <a:gd name="connsiteY1" fmla="*/ 60377 h 576571"/>
                <a:gd name="connsiteX2" fmla="*/ 1710813 w 1710813"/>
                <a:gd name="connsiteY2" fmla="*/ 30880 h 576571"/>
              </a:gdLst>
              <a:ahLst/>
              <a:cxnLst>
                <a:cxn ang="0">
                  <a:pos x="connsiteX0" y="connsiteY0"/>
                </a:cxn>
                <a:cxn ang="0">
                  <a:pos x="connsiteX1" y="connsiteY1"/>
                </a:cxn>
                <a:cxn ang="0">
                  <a:pos x="connsiteX2" y="connsiteY2"/>
                </a:cxn>
              </a:cxnLst>
              <a:rect l="l" t="t" r="r" b="b"/>
              <a:pathLst>
                <a:path w="1710813" h="576571">
                  <a:moveTo>
                    <a:pt x="0" y="576571"/>
                  </a:moveTo>
                  <a:cubicBezTo>
                    <a:pt x="270387" y="363948"/>
                    <a:pt x="540775" y="151325"/>
                    <a:pt x="825910" y="60377"/>
                  </a:cubicBezTo>
                  <a:cubicBezTo>
                    <a:pt x="1111045" y="-30571"/>
                    <a:pt x="1410929" y="154"/>
                    <a:pt x="1710813" y="3088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5" name="Boog 14">
              <a:extLst>
                <a:ext uri="{FF2B5EF4-FFF2-40B4-BE49-F238E27FC236}">
                  <a16:creationId xmlns:a16="http://schemas.microsoft.com/office/drawing/2014/main" id="{04605A26-B9FE-49B4-AEB6-F1F0B29984ED}"/>
                </a:ext>
              </a:extLst>
            </p:cNvPr>
            <p:cNvSpPr/>
            <p:nvPr/>
          </p:nvSpPr>
          <p:spPr bwMode="auto">
            <a:xfrm>
              <a:off x="7164288" y="3859329"/>
              <a:ext cx="45719" cy="45719"/>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9" name="Vrije vorm: vorm 18">
              <a:extLst>
                <a:ext uri="{FF2B5EF4-FFF2-40B4-BE49-F238E27FC236}">
                  <a16:creationId xmlns:a16="http://schemas.microsoft.com/office/drawing/2014/main" id="{C63BEFAD-AE56-49F7-AFAB-C2FF0239B2C0}"/>
                </a:ext>
              </a:extLst>
            </p:cNvPr>
            <p:cNvSpPr/>
            <p:nvPr/>
          </p:nvSpPr>
          <p:spPr bwMode="auto">
            <a:xfrm>
              <a:off x="6548284" y="3849329"/>
              <a:ext cx="480480" cy="811161"/>
            </a:xfrm>
            <a:custGeom>
              <a:avLst/>
              <a:gdLst>
                <a:gd name="connsiteX0" fmla="*/ 427703 w 480480"/>
                <a:gd name="connsiteY0" fmla="*/ 0 h 811161"/>
                <a:gd name="connsiteX1" fmla="*/ 442451 w 480480"/>
                <a:gd name="connsiteY1" fmla="*/ 471948 h 811161"/>
                <a:gd name="connsiteX2" fmla="*/ 0 w 480480"/>
                <a:gd name="connsiteY2" fmla="*/ 811161 h 811161"/>
              </a:gdLst>
              <a:ahLst/>
              <a:cxnLst>
                <a:cxn ang="0">
                  <a:pos x="connsiteX0" y="connsiteY0"/>
                </a:cxn>
                <a:cxn ang="0">
                  <a:pos x="connsiteX1" y="connsiteY1"/>
                </a:cxn>
                <a:cxn ang="0">
                  <a:pos x="connsiteX2" y="connsiteY2"/>
                </a:cxn>
              </a:cxnLst>
              <a:rect l="l" t="t" r="r" b="b"/>
              <a:pathLst>
                <a:path w="480480" h="811161">
                  <a:moveTo>
                    <a:pt x="427703" y="0"/>
                  </a:moveTo>
                  <a:cubicBezTo>
                    <a:pt x="470719" y="168377"/>
                    <a:pt x="513735" y="336755"/>
                    <a:pt x="442451" y="471948"/>
                  </a:cubicBezTo>
                  <a:cubicBezTo>
                    <a:pt x="371167" y="607142"/>
                    <a:pt x="185583" y="709151"/>
                    <a:pt x="0" y="811161"/>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1711364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41BF0B5E-5CF4-FF4C-A919-3A97D530574F}"/>
              </a:ext>
            </a:extLst>
          </p:cNvPr>
          <p:cNvSpPr>
            <a:spLocks noGrp="1" noChangeArrowheads="1"/>
          </p:cNvSpPr>
          <p:nvPr>
            <p:ph type="title"/>
          </p:nvPr>
        </p:nvSpPr>
        <p:spPr>
          <a:xfrm>
            <a:off x="685800" y="336550"/>
            <a:ext cx="7772400" cy="1143000"/>
          </a:xfrm>
        </p:spPr>
        <p:txBody>
          <a:bodyPr/>
          <a:lstStyle/>
          <a:p>
            <a:r>
              <a:rPr lang="en-NL" altLang="en-NL" dirty="0">
                <a:solidFill>
                  <a:srgbClr val="00ACB0"/>
                </a:solidFill>
              </a:rPr>
              <a:t>3. Beperkingen aan succes</a:t>
            </a:r>
          </a:p>
        </p:txBody>
      </p:sp>
      <p:pic>
        <p:nvPicPr>
          <p:cNvPr id="27650" name="Picture 4" descr="Diagram&#10;&#10;Description automatically generated">
            <a:extLst>
              <a:ext uri="{FF2B5EF4-FFF2-40B4-BE49-F238E27FC236}">
                <a16:creationId xmlns:a16="http://schemas.microsoft.com/office/drawing/2014/main" id="{8EA1AB23-94ED-2747-B9BD-42E1B94C2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367091"/>
            <a:ext cx="59309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Diagram&#10;&#10;Description automatically generated">
            <a:extLst>
              <a:ext uri="{FF2B5EF4-FFF2-40B4-BE49-F238E27FC236}">
                <a16:creationId xmlns:a16="http://schemas.microsoft.com/office/drawing/2014/main" id="{8711AA28-6E6E-354B-B9BD-78308E91C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722434"/>
            <a:ext cx="59309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9300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E33B8-DFB4-42BE-83F9-11CD1B3D020E}"/>
              </a:ext>
            </a:extLst>
          </p:cNvPr>
          <p:cNvSpPr>
            <a:spLocks noGrp="1"/>
          </p:cNvSpPr>
          <p:nvPr>
            <p:ph type="title"/>
          </p:nvPr>
        </p:nvSpPr>
        <p:spPr>
          <a:xfrm>
            <a:off x="656263" y="190500"/>
            <a:ext cx="7772400" cy="1143000"/>
          </a:xfrm>
        </p:spPr>
        <p:txBody>
          <a:bodyPr/>
          <a:lstStyle/>
          <a:p>
            <a:r>
              <a:rPr lang="nl-NL" sz="3200" dirty="0">
                <a:solidFill>
                  <a:srgbClr val="00ACB0"/>
                </a:solidFill>
              </a:rPr>
              <a:t>Frankrijk raakt achterop door kwaliteit</a:t>
            </a:r>
          </a:p>
        </p:txBody>
      </p:sp>
      <p:sp>
        <p:nvSpPr>
          <p:cNvPr id="3" name="Tijdelijke aanduiding voor inhoud 2">
            <a:extLst>
              <a:ext uri="{FF2B5EF4-FFF2-40B4-BE49-F238E27FC236}">
                <a16:creationId xmlns:a16="http://schemas.microsoft.com/office/drawing/2014/main" id="{836116BC-7E4A-4A92-BC63-DF433E0B3BAB}"/>
              </a:ext>
            </a:extLst>
          </p:cNvPr>
          <p:cNvSpPr>
            <a:spLocks noGrp="1"/>
          </p:cNvSpPr>
          <p:nvPr>
            <p:ph idx="1"/>
          </p:nvPr>
        </p:nvSpPr>
        <p:spPr>
          <a:xfrm>
            <a:off x="652835" y="1333041"/>
            <a:ext cx="7772400" cy="2593435"/>
          </a:xfrm>
        </p:spPr>
        <p:txBody>
          <a:bodyPr/>
          <a:lstStyle/>
          <a:p>
            <a:pPr marL="0" indent="0">
              <a:buNone/>
            </a:pPr>
            <a:r>
              <a:rPr lang="nl-NL" sz="1800" dirty="0"/>
              <a:t>Frankrijk kijkt enigszins ongerust naar de snelle groei van nieuwe wijnlanden als Nieuw Zeeland, de Verenigde Staten, Australië, Zuid Afrika en Chili. Het probleem heeft te maken met de overtuiging van de Fransen dat elke streek die wijn produceert haar eigen onderscheidend karakter heeft die ten koste van alles beschermd moet worden. De stringente wetten die hieruit voortvloeien (appellation </a:t>
            </a:r>
            <a:r>
              <a:rPr lang="nl-NL" sz="1800" dirty="0" err="1"/>
              <a:t>contrôlée</a:t>
            </a:r>
            <a:r>
              <a:rPr lang="nl-NL" sz="1800" dirty="0"/>
              <a:t>) reguleren vrijwel elk aspect van het maken van wijn. Dat zorgt voor kwaliteitsgarantie, maar het maakt het ook moeilijk om de wijn aan te passen aan voorkeuren van klanten en aan nieuwe technologie</a:t>
            </a:r>
          </a:p>
        </p:txBody>
      </p:sp>
      <p:grpSp>
        <p:nvGrpSpPr>
          <p:cNvPr id="4" name="Groep 3">
            <a:extLst>
              <a:ext uri="{FF2B5EF4-FFF2-40B4-BE49-F238E27FC236}">
                <a16:creationId xmlns:a16="http://schemas.microsoft.com/office/drawing/2014/main" id="{C46317D4-B458-43B6-9C33-8333A8CE2FE9}"/>
              </a:ext>
            </a:extLst>
          </p:cNvPr>
          <p:cNvGrpSpPr/>
          <p:nvPr/>
        </p:nvGrpSpPr>
        <p:grpSpPr>
          <a:xfrm>
            <a:off x="904135" y="4149080"/>
            <a:ext cx="7269799" cy="1097399"/>
            <a:chOff x="686577" y="4572560"/>
            <a:chExt cx="7269799" cy="1097399"/>
          </a:xfrm>
        </p:grpSpPr>
        <p:sp>
          <p:nvSpPr>
            <p:cNvPr id="5" name="Tekstvak 4">
              <a:extLst>
                <a:ext uri="{FF2B5EF4-FFF2-40B4-BE49-F238E27FC236}">
                  <a16:creationId xmlns:a16="http://schemas.microsoft.com/office/drawing/2014/main" id="{C6013EF6-A866-498A-8621-1DAFE04E2995}"/>
                </a:ext>
              </a:extLst>
            </p:cNvPr>
            <p:cNvSpPr txBox="1"/>
            <p:nvPr/>
          </p:nvSpPr>
          <p:spPr>
            <a:xfrm>
              <a:off x="686577" y="4572560"/>
              <a:ext cx="2376264" cy="338554"/>
            </a:xfrm>
            <a:prstGeom prst="rect">
              <a:avLst/>
            </a:prstGeom>
            <a:noFill/>
          </p:spPr>
          <p:txBody>
            <a:bodyPr wrap="square" rtlCol="0">
              <a:spAutoFit/>
            </a:bodyPr>
            <a:lstStyle/>
            <a:p>
              <a:r>
                <a:rPr lang="nl-NL" sz="1600" kern="0" dirty="0">
                  <a:solidFill>
                    <a:srgbClr val="C00000"/>
                  </a:solidFill>
                </a:rPr>
                <a:t>appellation </a:t>
              </a:r>
              <a:r>
                <a:rPr lang="nl-NL" sz="1600" kern="0" dirty="0" err="1">
                  <a:solidFill>
                    <a:srgbClr val="C00000"/>
                  </a:solidFill>
                </a:rPr>
                <a:t>contrôlée</a:t>
              </a:r>
              <a:endParaRPr lang="nl-NL" sz="1600" dirty="0">
                <a:solidFill>
                  <a:srgbClr val="C00000"/>
                </a:solidFill>
              </a:endParaRPr>
            </a:p>
          </p:txBody>
        </p:sp>
        <p:sp>
          <p:nvSpPr>
            <p:cNvPr id="6" name="Tekstvak 5">
              <a:extLst>
                <a:ext uri="{FF2B5EF4-FFF2-40B4-BE49-F238E27FC236}">
                  <a16:creationId xmlns:a16="http://schemas.microsoft.com/office/drawing/2014/main" id="{525B4C13-AD96-4B55-9DA8-509727814CBC}"/>
                </a:ext>
              </a:extLst>
            </p:cNvPr>
            <p:cNvSpPr txBox="1"/>
            <p:nvPr/>
          </p:nvSpPr>
          <p:spPr>
            <a:xfrm>
              <a:off x="896443" y="5186404"/>
              <a:ext cx="2378496" cy="338554"/>
            </a:xfrm>
            <a:prstGeom prst="rect">
              <a:avLst/>
            </a:prstGeom>
            <a:noFill/>
          </p:spPr>
          <p:txBody>
            <a:bodyPr wrap="square" rtlCol="0">
              <a:spAutoFit/>
            </a:bodyPr>
            <a:lstStyle/>
            <a:p>
              <a:r>
                <a:rPr lang="nl-NL" sz="1600" kern="0" dirty="0">
                  <a:solidFill>
                    <a:srgbClr val="000000"/>
                  </a:solidFill>
                </a:rPr>
                <a:t>kwaliteitsgarantie</a:t>
              </a:r>
            </a:p>
          </p:txBody>
        </p:sp>
        <p:sp>
          <p:nvSpPr>
            <p:cNvPr id="7" name="Tekstvak 6">
              <a:extLst>
                <a:ext uri="{FF2B5EF4-FFF2-40B4-BE49-F238E27FC236}">
                  <a16:creationId xmlns:a16="http://schemas.microsoft.com/office/drawing/2014/main" id="{78B1B99D-B391-4C20-9E96-1A428CAA4A62}"/>
                </a:ext>
              </a:extLst>
            </p:cNvPr>
            <p:cNvSpPr txBox="1"/>
            <p:nvPr/>
          </p:nvSpPr>
          <p:spPr>
            <a:xfrm>
              <a:off x="4349106" y="4572560"/>
              <a:ext cx="2919389" cy="338554"/>
            </a:xfrm>
            <a:prstGeom prst="rect">
              <a:avLst/>
            </a:prstGeom>
            <a:noFill/>
          </p:spPr>
          <p:txBody>
            <a:bodyPr wrap="none" rtlCol="0">
              <a:spAutoFit/>
            </a:bodyPr>
            <a:lstStyle/>
            <a:p>
              <a:r>
                <a:rPr lang="nl-NL" sz="1600" kern="0" dirty="0">
                  <a:solidFill>
                    <a:srgbClr val="000000"/>
                  </a:solidFill>
                </a:rPr>
                <a:t>Gering aanpassingsvermogen</a:t>
              </a:r>
            </a:p>
          </p:txBody>
        </p:sp>
        <p:sp>
          <p:nvSpPr>
            <p:cNvPr id="8" name="Tekstvak 7">
              <a:extLst>
                <a:ext uri="{FF2B5EF4-FFF2-40B4-BE49-F238E27FC236}">
                  <a16:creationId xmlns:a16="http://schemas.microsoft.com/office/drawing/2014/main" id="{CC7C21DC-429F-4C57-99A5-9BA22250C102}"/>
                </a:ext>
              </a:extLst>
            </p:cNvPr>
            <p:cNvSpPr txBox="1"/>
            <p:nvPr/>
          </p:nvSpPr>
          <p:spPr>
            <a:xfrm>
              <a:off x="4542463" y="5085184"/>
              <a:ext cx="2189777" cy="584775"/>
            </a:xfrm>
            <a:prstGeom prst="rect">
              <a:avLst/>
            </a:prstGeom>
            <a:noFill/>
          </p:spPr>
          <p:txBody>
            <a:bodyPr wrap="square" rtlCol="0">
              <a:spAutoFit/>
            </a:bodyPr>
            <a:lstStyle/>
            <a:p>
              <a:r>
                <a:rPr lang="nl-NL" sz="1600" dirty="0"/>
                <a:t>Marktaandeel</a:t>
              </a:r>
            </a:p>
            <a:p>
              <a:r>
                <a:rPr lang="nl-NL" sz="1600" dirty="0"/>
                <a:t>Wordt kleiner</a:t>
              </a:r>
            </a:p>
          </p:txBody>
        </p:sp>
        <p:cxnSp>
          <p:nvCxnSpPr>
            <p:cNvPr id="10" name="Rechte verbindingslijn 9">
              <a:extLst>
                <a:ext uri="{FF2B5EF4-FFF2-40B4-BE49-F238E27FC236}">
                  <a16:creationId xmlns:a16="http://schemas.microsoft.com/office/drawing/2014/main" id="{10EDA5F8-0A14-441A-9938-FAA74146D348}"/>
                </a:ext>
              </a:extLst>
            </p:cNvPr>
            <p:cNvCxnSpPr/>
            <p:nvPr/>
          </p:nvCxnSpPr>
          <p:spPr bwMode="auto">
            <a:xfrm>
              <a:off x="1619672" y="4911114"/>
              <a:ext cx="0" cy="275290"/>
            </a:xfrm>
            <a:prstGeom prst="line">
              <a:avLst/>
            </a:prstGeom>
            <a:noFill/>
            <a:ln w="19050" cap="flat" cmpd="sng" algn="ctr">
              <a:solidFill>
                <a:srgbClr val="FF0000"/>
              </a:solidFill>
              <a:prstDash val="solid"/>
              <a:round/>
              <a:headEnd type="arrow" w="med" len="med"/>
              <a:tailEnd type="none" w="med" len="med"/>
            </a:ln>
            <a:effectLst/>
          </p:spPr>
        </p:cxnSp>
        <p:cxnSp>
          <p:nvCxnSpPr>
            <p:cNvPr id="12" name="Rechte verbindingslijn met pijl 11">
              <a:extLst>
                <a:ext uri="{FF2B5EF4-FFF2-40B4-BE49-F238E27FC236}">
                  <a16:creationId xmlns:a16="http://schemas.microsoft.com/office/drawing/2014/main" id="{6296E402-BF36-41DE-A297-695FAA3A590D}"/>
                </a:ext>
              </a:extLst>
            </p:cNvPr>
            <p:cNvCxnSpPr/>
            <p:nvPr/>
          </p:nvCxnSpPr>
          <p:spPr bwMode="auto">
            <a:xfrm>
              <a:off x="2843808" y="4741837"/>
              <a:ext cx="1440160" cy="0"/>
            </a:xfrm>
            <a:prstGeom prst="straightConnector1">
              <a:avLst/>
            </a:prstGeom>
            <a:noFill/>
            <a:ln w="9525" cap="flat" cmpd="sng" algn="ctr">
              <a:solidFill>
                <a:srgbClr val="FF0000"/>
              </a:solidFill>
              <a:prstDash val="solid"/>
              <a:round/>
              <a:headEnd type="none" w="med" len="med"/>
              <a:tailEnd type="triangle"/>
            </a:ln>
            <a:effectLst/>
          </p:spPr>
        </p:cxnSp>
        <p:sp>
          <p:nvSpPr>
            <p:cNvPr id="15" name="Boog 14">
              <a:extLst>
                <a:ext uri="{FF2B5EF4-FFF2-40B4-BE49-F238E27FC236}">
                  <a16:creationId xmlns:a16="http://schemas.microsoft.com/office/drawing/2014/main" id="{D6D0D72E-906A-4185-9F72-FD67C86A6808}"/>
                </a:ext>
              </a:extLst>
            </p:cNvPr>
            <p:cNvSpPr/>
            <p:nvPr/>
          </p:nvSpPr>
          <p:spPr bwMode="auto">
            <a:xfrm>
              <a:off x="7380312" y="4712513"/>
              <a:ext cx="576064" cy="45719"/>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6" name="Vrije vorm: vorm 15">
              <a:extLst>
                <a:ext uri="{FF2B5EF4-FFF2-40B4-BE49-F238E27FC236}">
                  <a16:creationId xmlns:a16="http://schemas.microsoft.com/office/drawing/2014/main" id="{E2050608-141B-432E-B29E-713C4BFB960A}"/>
                </a:ext>
              </a:extLst>
            </p:cNvPr>
            <p:cNvSpPr/>
            <p:nvPr/>
          </p:nvSpPr>
          <p:spPr bwMode="auto">
            <a:xfrm>
              <a:off x="6017342" y="4734232"/>
              <a:ext cx="1803437" cy="530942"/>
            </a:xfrm>
            <a:custGeom>
              <a:avLst/>
              <a:gdLst>
                <a:gd name="connsiteX0" fmla="*/ 1253613 w 1803437"/>
                <a:gd name="connsiteY0" fmla="*/ 0 h 530942"/>
                <a:gd name="connsiteX1" fmla="*/ 1740310 w 1803437"/>
                <a:gd name="connsiteY1" fmla="*/ 309716 h 530942"/>
                <a:gd name="connsiteX2" fmla="*/ 0 w 1803437"/>
                <a:gd name="connsiteY2" fmla="*/ 530942 h 530942"/>
              </a:gdLst>
              <a:ahLst/>
              <a:cxnLst>
                <a:cxn ang="0">
                  <a:pos x="connsiteX0" y="connsiteY0"/>
                </a:cxn>
                <a:cxn ang="0">
                  <a:pos x="connsiteX1" y="connsiteY1"/>
                </a:cxn>
                <a:cxn ang="0">
                  <a:pos x="connsiteX2" y="connsiteY2"/>
                </a:cxn>
              </a:cxnLst>
              <a:rect l="l" t="t" r="r" b="b"/>
              <a:pathLst>
                <a:path w="1803437" h="530942">
                  <a:moveTo>
                    <a:pt x="1253613" y="0"/>
                  </a:moveTo>
                  <a:cubicBezTo>
                    <a:pt x="1601429" y="110613"/>
                    <a:pt x="1949245" y="221226"/>
                    <a:pt x="1740310" y="309716"/>
                  </a:cubicBezTo>
                  <a:cubicBezTo>
                    <a:pt x="1531375" y="398206"/>
                    <a:pt x="765687" y="464574"/>
                    <a:pt x="0" y="530942"/>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
        <p:nvSpPr>
          <p:cNvPr id="9" name="Vrije vorm: vorm 8">
            <a:extLst>
              <a:ext uri="{FF2B5EF4-FFF2-40B4-BE49-F238E27FC236}">
                <a16:creationId xmlns:a16="http://schemas.microsoft.com/office/drawing/2014/main" id="{0299CAE1-200F-42E0-8F4D-144340047289}"/>
              </a:ext>
            </a:extLst>
          </p:cNvPr>
          <p:cNvSpPr/>
          <p:nvPr/>
        </p:nvSpPr>
        <p:spPr bwMode="auto">
          <a:xfrm>
            <a:off x="2728452" y="4557252"/>
            <a:ext cx="1961535" cy="353961"/>
          </a:xfrm>
          <a:custGeom>
            <a:avLst/>
            <a:gdLst>
              <a:gd name="connsiteX0" fmla="*/ 1961535 w 1961535"/>
              <a:gd name="connsiteY0" fmla="*/ 353961 h 353961"/>
              <a:gd name="connsiteX1" fmla="*/ 398206 w 1961535"/>
              <a:gd name="connsiteY1" fmla="*/ 206477 h 353961"/>
              <a:gd name="connsiteX2" fmla="*/ 0 w 1961535"/>
              <a:gd name="connsiteY2" fmla="*/ 0 h 353961"/>
              <a:gd name="connsiteX3" fmla="*/ 0 w 1961535"/>
              <a:gd name="connsiteY3" fmla="*/ 0 h 353961"/>
            </a:gdLst>
            <a:ahLst/>
            <a:cxnLst>
              <a:cxn ang="0">
                <a:pos x="connsiteX0" y="connsiteY0"/>
              </a:cxn>
              <a:cxn ang="0">
                <a:pos x="connsiteX1" y="connsiteY1"/>
              </a:cxn>
              <a:cxn ang="0">
                <a:pos x="connsiteX2" y="connsiteY2"/>
              </a:cxn>
              <a:cxn ang="0">
                <a:pos x="connsiteX3" y="connsiteY3"/>
              </a:cxn>
            </a:cxnLst>
            <a:rect l="l" t="t" r="r" b="b"/>
            <a:pathLst>
              <a:path w="1961535" h="353961">
                <a:moveTo>
                  <a:pt x="1961535" y="353961"/>
                </a:moveTo>
                <a:cubicBezTo>
                  <a:pt x="1343331" y="309715"/>
                  <a:pt x="725128" y="265470"/>
                  <a:pt x="398206" y="206477"/>
                </a:cubicBezTo>
                <a:cubicBezTo>
                  <a:pt x="71283" y="147483"/>
                  <a:pt x="0" y="0"/>
                  <a:pt x="0" y="0"/>
                </a:cubicBezTo>
                <a:lnTo>
                  <a:pt x="0" y="0"/>
                </a:ln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842057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6BBAAB8-1D67-324C-9D1A-50094CDA080E}"/>
              </a:ext>
            </a:extLst>
          </p:cNvPr>
          <p:cNvSpPr>
            <a:spLocks noGrp="1" noChangeArrowheads="1"/>
          </p:cNvSpPr>
          <p:nvPr>
            <p:ph type="title"/>
          </p:nvPr>
        </p:nvSpPr>
        <p:spPr>
          <a:xfrm>
            <a:off x="685800" y="332656"/>
            <a:ext cx="7772400" cy="1143000"/>
          </a:xfrm>
        </p:spPr>
        <p:txBody>
          <a:bodyPr/>
          <a:lstStyle/>
          <a:p>
            <a:r>
              <a:rPr lang="en-NL" altLang="en-NL" dirty="0">
                <a:solidFill>
                  <a:srgbClr val="00ACB0"/>
                </a:solidFill>
              </a:rPr>
              <a:t>4. Verschuivende doelen</a:t>
            </a:r>
          </a:p>
        </p:txBody>
      </p:sp>
      <p:pic>
        <p:nvPicPr>
          <p:cNvPr id="28674" name="Picture 4" descr="Diagram&#10;&#10;Description automatically generated">
            <a:extLst>
              <a:ext uri="{FF2B5EF4-FFF2-40B4-BE49-F238E27FC236}">
                <a16:creationId xmlns:a16="http://schemas.microsoft.com/office/drawing/2014/main" id="{93BE2062-6E99-FB41-8488-4DE21D9A5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824038"/>
            <a:ext cx="36544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Diagram&#10;&#10;Description automatically generated">
            <a:extLst>
              <a:ext uri="{FF2B5EF4-FFF2-40B4-BE49-F238E27FC236}">
                <a16:creationId xmlns:a16="http://schemas.microsoft.com/office/drawing/2014/main" id="{E4D53BC1-8D66-7341-AA7C-6C651B3A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24038"/>
            <a:ext cx="388620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412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5200D0B0-F1F7-3546-B75D-3321C9EB86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900" y="836712"/>
            <a:ext cx="2870200" cy="3873500"/>
          </a:xfrm>
        </p:spPr>
      </p:pic>
    </p:spTree>
    <p:extLst>
      <p:ext uri="{BB962C8B-B14F-4D97-AF65-F5344CB8AC3E}">
        <p14:creationId xmlns:p14="http://schemas.microsoft.com/office/powerpoint/2010/main" val="1718521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6B125-46F0-4354-A966-2EEEAEA4E4C3}"/>
              </a:ext>
            </a:extLst>
          </p:cNvPr>
          <p:cNvSpPr>
            <a:spLocks noGrp="1"/>
          </p:cNvSpPr>
          <p:nvPr>
            <p:ph type="title"/>
          </p:nvPr>
        </p:nvSpPr>
        <p:spPr>
          <a:xfrm>
            <a:off x="755576" y="262048"/>
            <a:ext cx="7772400" cy="1143000"/>
          </a:xfrm>
        </p:spPr>
        <p:txBody>
          <a:bodyPr/>
          <a:lstStyle/>
          <a:p>
            <a:r>
              <a:rPr lang="nl-NL" dirty="0">
                <a:solidFill>
                  <a:srgbClr val="00ACB0"/>
                </a:solidFill>
              </a:rPr>
              <a:t>Verschuivende doelen</a:t>
            </a:r>
          </a:p>
        </p:txBody>
      </p:sp>
      <p:grpSp>
        <p:nvGrpSpPr>
          <p:cNvPr id="4" name="Groep 3">
            <a:extLst>
              <a:ext uri="{FF2B5EF4-FFF2-40B4-BE49-F238E27FC236}">
                <a16:creationId xmlns:a16="http://schemas.microsoft.com/office/drawing/2014/main" id="{C9B79D61-4135-49C1-8258-BA526CA599C7}"/>
              </a:ext>
            </a:extLst>
          </p:cNvPr>
          <p:cNvGrpSpPr/>
          <p:nvPr/>
        </p:nvGrpSpPr>
        <p:grpSpPr>
          <a:xfrm>
            <a:off x="387436" y="1700808"/>
            <a:ext cx="8369128" cy="3707090"/>
            <a:chOff x="501181" y="638175"/>
            <a:chExt cx="4051952" cy="2070974"/>
          </a:xfrm>
        </p:grpSpPr>
        <p:grpSp>
          <p:nvGrpSpPr>
            <p:cNvPr id="5" name="Groep 4">
              <a:extLst>
                <a:ext uri="{FF2B5EF4-FFF2-40B4-BE49-F238E27FC236}">
                  <a16:creationId xmlns:a16="http://schemas.microsoft.com/office/drawing/2014/main" id="{9D1E1DED-C92B-4A09-9D16-924B4427C7AB}"/>
                </a:ext>
              </a:extLst>
            </p:cNvPr>
            <p:cNvGrpSpPr/>
            <p:nvPr/>
          </p:nvGrpSpPr>
          <p:grpSpPr>
            <a:xfrm>
              <a:off x="914273" y="638175"/>
              <a:ext cx="3638860" cy="1630262"/>
              <a:chOff x="-127" y="0"/>
              <a:chExt cx="3638860" cy="1630262"/>
            </a:xfrm>
          </p:grpSpPr>
          <p:sp>
            <p:nvSpPr>
              <p:cNvPr id="7" name="Tekstvak 2">
                <a:extLst>
                  <a:ext uri="{FF2B5EF4-FFF2-40B4-BE49-F238E27FC236}">
                    <a16:creationId xmlns:a16="http://schemas.microsoft.com/office/drawing/2014/main" id="{FB884B46-006A-4F18-B7CE-76F6A5F2CCE5}"/>
                  </a:ext>
                </a:extLst>
              </p:cNvPr>
              <p:cNvSpPr txBox="1">
                <a:spLocks noChangeArrowheads="1"/>
              </p:cNvSpPr>
              <p:nvPr/>
            </p:nvSpPr>
            <p:spPr bwMode="auto">
              <a:xfrm>
                <a:off x="-127" y="95048"/>
                <a:ext cx="924559" cy="5708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Doelen die gesteld zijn</a:t>
                </a:r>
              </a:p>
            </p:txBody>
          </p:sp>
          <p:sp>
            <p:nvSpPr>
              <p:cNvPr id="8" name="Tekstvak 2">
                <a:extLst>
                  <a:ext uri="{FF2B5EF4-FFF2-40B4-BE49-F238E27FC236}">
                    <a16:creationId xmlns:a16="http://schemas.microsoft.com/office/drawing/2014/main" id="{F5793FCC-DCEA-4024-A182-8ACC9CD3DFA8}"/>
                  </a:ext>
                </a:extLst>
              </p:cNvPr>
              <p:cNvSpPr txBox="1">
                <a:spLocks noChangeArrowheads="1"/>
              </p:cNvSpPr>
              <p:nvPr/>
            </p:nvSpPr>
            <p:spPr bwMode="auto">
              <a:xfrm>
                <a:off x="2323649" y="95048"/>
                <a:ext cx="1315084" cy="5708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Resultaten blijken onder de maat</a:t>
                </a:r>
              </a:p>
            </p:txBody>
          </p:sp>
          <p:sp>
            <p:nvSpPr>
              <p:cNvPr id="9" name="Tekstvak 2">
                <a:extLst>
                  <a:ext uri="{FF2B5EF4-FFF2-40B4-BE49-F238E27FC236}">
                    <a16:creationId xmlns:a16="http://schemas.microsoft.com/office/drawing/2014/main" id="{1E03ED6E-23E0-434C-92D6-76BF60BE7E33}"/>
                  </a:ext>
                </a:extLst>
              </p:cNvPr>
              <p:cNvSpPr txBox="1">
                <a:spLocks noChangeArrowheads="1"/>
              </p:cNvSpPr>
              <p:nvPr/>
            </p:nvSpPr>
            <p:spPr bwMode="auto">
              <a:xfrm>
                <a:off x="904549" y="875883"/>
                <a:ext cx="1743074" cy="75437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Normen voor het halen van doelen worden naar beneden bijgesteld</a:t>
                </a:r>
              </a:p>
            </p:txBody>
          </p:sp>
          <p:sp>
            <p:nvSpPr>
              <p:cNvPr id="10" name="Vrije vorm: vorm 9">
                <a:extLst>
                  <a:ext uri="{FF2B5EF4-FFF2-40B4-BE49-F238E27FC236}">
                    <a16:creationId xmlns:a16="http://schemas.microsoft.com/office/drawing/2014/main" id="{46399048-9F2F-4357-856F-ACC1C778A79A}"/>
                  </a:ext>
                </a:extLst>
              </p:cNvPr>
              <p:cNvSpPr/>
              <p:nvPr/>
            </p:nvSpPr>
            <p:spPr>
              <a:xfrm>
                <a:off x="942975" y="0"/>
                <a:ext cx="1381125" cy="257315"/>
              </a:xfrm>
              <a:custGeom>
                <a:avLst/>
                <a:gdLst>
                  <a:gd name="connsiteX0" fmla="*/ 0 w 1381125"/>
                  <a:gd name="connsiteY0" fmla="*/ 257315 h 257315"/>
                  <a:gd name="connsiteX1" fmla="*/ 476250 w 1381125"/>
                  <a:gd name="connsiteY1" fmla="*/ 140 h 257315"/>
                  <a:gd name="connsiteX2" fmla="*/ 1381125 w 1381125"/>
                  <a:gd name="connsiteY2" fmla="*/ 228740 h 257315"/>
                </a:gdLst>
                <a:ahLst/>
                <a:cxnLst>
                  <a:cxn ang="0">
                    <a:pos x="connsiteX0" y="connsiteY0"/>
                  </a:cxn>
                  <a:cxn ang="0">
                    <a:pos x="connsiteX1" y="connsiteY1"/>
                  </a:cxn>
                  <a:cxn ang="0">
                    <a:pos x="connsiteX2" y="connsiteY2"/>
                  </a:cxn>
                </a:cxnLst>
                <a:rect l="l" t="t" r="r" b="b"/>
                <a:pathLst>
                  <a:path w="1381125" h="257315">
                    <a:moveTo>
                      <a:pt x="0" y="257315"/>
                    </a:moveTo>
                    <a:cubicBezTo>
                      <a:pt x="123031" y="131108"/>
                      <a:pt x="246063" y="4902"/>
                      <a:pt x="476250" y="140"/>
                    </a:cubicBezTo>
                    <a:cubicBezTo>
                      <a:pt x="706437" y="-4622"/>
                      <a:pt x="1043781" y="112059"/>
                      <a:pt x="1381125" y="22874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1" name="Vrije vorm: vorm 10">
                <a:extLst>
                  <a:ext uri="{FF2B5EF4-FFF2-40B4-BE49-F238E27FC236}">
                    <a16:creationId xmlns:a16="http://schemas.microsoft.com/office/drawing/2014/main" id="{0A4F3F71-738C-46A6-BCC1-5EAF99C7D6E2}"/>
                  </a:ext>
                </a:extLst>
              </p:cNvPr>
              <p:cNvSpPr/>
              <p:nvPr/>
            </p:nvSpPr>
            <p:spPr>
              <a:xfrm>
                <a:off x="2657475" y="459788"/>
                <a:ext cx="328429" cy="711788"/>
              </a:xfrm>
              <a:custGeom>
                <a:avLst/>
                <a:gdLst>
                  <a:gd name="connsiteX0" fmla="*/ 457200 w 501194"/>
                  <a:gd name="connsiteY0" fmla="*/ 0 h 495300"/>
                  <a:gd name="connsiteX1" fmla="*/ 457200 w 501194"/>
                  <a:gd name="connsiteY1" fmla="*/ 276225 h 495300"/>
                  <a:gd name="connsiteX2" fmla="*/ 0 w 501194"/>
                  <a:gd name="connsiteY2" fmla="*/ 495300 h 495300"/>
                </a:gdLst>
                <a:ahLst/>
                <a:cxnLst>
                  <a:cxn ang="0">
                    <a:pos x="connsiteX0" y="connsiteY0"/>
                  </a:cxn>
                  <a:cxn ang="0">
                    <a:pos x="connsiteX1" y="connsiteY1"/>
                  </a:cxn>
                  <a:cxn ang="0">
                    <a:pos x="connsiteX2" y="connsiteY2"/>
                  </a:cxn>
                </a:cxnLst>
                <a:rect l="l" t="t" r="r" b="b"/>
                <a:pathLst>
                  <a:path w="501194" h="495300">
                    <a:moveTo>
                      <a:pt x="457200" y="0"/>
                    </a:moveTo>
                    <a:cubicBezTo>
                      <a:pt x="495300" y="96837"/>
                      <a:pt x="533400" y="193675"/>
                      <a:pt x="457200" y="276225"/>
                    </a:cubicBezTo>
                    <a:cubicBezTo>
                      <a:pt x="381000" y="358775"/>
                      <a:pt x="190500" y="427037"/>
                      <a:pt x="0" y="49530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Vrije vorm: vorm 11">
                <a:extLst>
                  <a:ext uri="{FF2B5EF4-FFF2-40B4-BE49-F238E27FC236}">
                    <a16:creationId xmlns:a16="http://schemas.microsoft.com/office/drawing/2014/main" id="{E313D03E-4993-4F36-A499-DA00C8393DED}"/>
                  </a:ext>
                </a:extLst>
              </p:cNvPr>
              <p:cNvSpPr/>
              <p:nvPr/>
            </p:nvSpPr>
            <p:spPr>
              <a:xfrm>
                <a:off x="361950" y="685800"/>
                <a:ext cx="540878" cy="533400"/>
              </a:xfrm>
              <a:custGeom>
                <a:avLst/>
                <a:gdLst>
                  <a:gd name="connsiteX0" fmla="*/ 540878 w 540878"/>
                  <a:gd name="connsiteY0" fmla="*/ 533400 h 533400"/>
                  <a:gd name="connsiteX1" fmla="*/ 17003 w 540878"/>
                  <a:gd name="connsiteY1" fmla="*/ 304800 h 533400"/>
                  <a:gd name="connsiteX2" fmla="*/ 178928 w 540878"/>
                  <a:gd name="connsiteY2" fmla="*/ 0 h 533400"/>
                </a:gdLst>
                <a:ahLst/>
                <a:cxnLst>
                  <a:cxn ang="0">
                    <a:pos x="connsiteX0" y="connsiteY0"/>
                  </a:cxn>
                  <a:cxn ang="0">
                    <a:pos x="connsiteX1" y="connsiteY1"/>
                  </a:cxn>
                  <a:cxn ang="0">
                    <a:pos x="connsiteX2" y="connsiteY2"/>
                  </a:cxn>
                </a:cxnLst>
                <a:rect l="l" t="t" r="r" b="b"/>
                <a:pathLst>
                  <a:path w="540878" h="533400">
                    <a:moveTo>
                      <a:pt x="540878" y="533400"/>
                    </a:moveTo>
                    <a:cubicBezTo>
                      <a:pt x="309103" y="463550"/>
                      <a:pt x="77328" y="393700"/>
                      <a:pt x="17003" y="304800"/>
                    </a:cubicBezTo>
                    <a:cubicBezTo>
                      <a:pt x="-43322" y="215900"/>
                      <a:pt x="67803" y="107950"/>
                      <a:pt x="178928" y="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6" name="Tekstvak 2">
              <a:extLst>
                <a:ext uri="{FF2B5EF4-FFF2-40B4-BE49-F238E27FC236}">
                  <a16:creationId xmlns:a16="http://schemas.microsoft.com/office/drawing/2014/main" id="{9C34C7E7-06B9-4B5F-A5FC-0F0B9BD512D4}"/>
                </a:ext>
              </a:extLst>
            </p:cNvPr>
            <p:cNvSpPr txBox="1">
              <a:spLocks noChangeArrowheads="1"/>
            </p:cNvSpPr>
            <p:nvPr/>
          </p:nvSpPr>
          <p:spPr bwMode="auto">
            <a:xfrm>
              <a:off x="501181" y="2426502"/>
              <a:ext cx="2742311" cy="2826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Patroon: doelen worden naar beneden bijgesteld</a:t>
              </a:r>
            </a:p>
          </p:txBody>
        </p:sp>
      </p:grpSp>
    </p:spTree>
    <p:extLst>
      <p:ext uri="{BB962C8B-B14F-4D97-AF65-F5344CB8AC3E}">
        <p14:creationId xmlns:p14="http://schemas.microsoft.com/office/powerpoint/2010/main" val="13506872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3771B3B4-0A63-724A-BE55-A686B14B2734}"/>
              </a:ext>
            </a:extLst>
          </p:cNvPr>
          <p:cNvSpPr>
            <a:spLocks noGrp="1" noChangeArrowheads="1"/>
          </p:cNvSpPr>
          <p:nvPr>
            <p:ph type="title"/>
          </p:nvPr>
        </p:nvSpPr>
        <p:spPr>
          <a:xfrm>
            <a:off x="685800" y="404664"/>
            <a:ext cx="7772400" cy="1143000"/>
          </a:xfrm>
        </p:spPr>
        <p:txBody>
          <a:bodyPr/>
          <a:lstStyle/>
          <a:p>
            <a:r>
              <a:rPr lang="en-NL" altLang="en-NL" dirty="0">
                <a:solidFill>
                  <a:srgbClr val="00ACB0"/>
                </a:solidFill>
              </a:rPr>
              <a:t>5. Groei en onderinvestering</a:t>
            </a:r>
          </a:p>
        </p:txBody>
      </p:sp>
      <p:pic>
        <p:nvPicPr>
          <p:cNvPr id="29698" name="Picture 4" descr="Diagram&#10;&#10;Description automatically generated">
            <a:extLst>
              <a:ext uri="{FF2B5EF4-FFF2-40B4-BE49-F238E27FC236}">
                <a16:creationId xmlns:a16="http://schemas.microsoft.com/office/drawing/2014/main" id="{66F2B7B4-12E0-5945-A317-2F306926E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40322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a:extLst>
              <a:ext uri="{FF2B5EF4-FFF2-40B4-BE49-F238E27FC236}">
                <a16:creationId xmlns:a16="http://schemas.microsoft.com/office/drawing/2014/main" id="{B243E4AF-213D-B449-AFF8-7F30B2372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700213"/>
            <a:ext cx="42973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9646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E385A10-AFCA-434C-A98F-13CD452ACCC1}"/>
              </a:ext>
            </a:extLst>
          </p:cNvPr>
          <p:cNvSpPr>
            <a:spLocks noGrp="1" noChangeArrowheads="1"/>
          </p:cNvSpPr>
          <p:nvPr>
            <p:ph type="title"/>
          </p:nvPr>
        </p:nvSpPr>
        <p:spPr>
          <a:xfrm>
            <a:off x="838200" y="604838"/>
            <a:ext cx="6172200" cy="584200"/>
          </a:xfrm>
        </p:spPr>
        <p:txBody>
          <a:bodyPr/>
          <a:lstStyle/>
          <a:p>
            <a:r>
              <a:rPr lang="en-NL" altLang="en-NL" dirty="0">
                <a:solidFill>
                  <a:srgbClr val="00ACB0"/>
                </a:solidFill>
              </a:rPr>
              <a:t>6. Succes-leidt-tot-aandacht</a:t>
            </a:r>
          </a:p>
        </p:txBody>
      </p:sp>
      <p:pic>
        <p:nvPicPr>
          <p:cNvPr id="30722" name="Picture 4">
            <a:extLst>
              <a:ext uri="{FF2B5EF4-FFF2-40B4-BE49-F238E27FC236}">
                <a16:creationId xmlns:a16="http://schemas.microsoft.com/office/drawing/2014/main" id="{9D6309D7-245B-7347-953A-1D48C23E9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356992"/>
            <a:ext cx="50482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Diagram&#10;&#10;Description automatically generated">
            <a:extLst>
              <a:ext uri="{FF2B5EF4-FFF2-40B4-BE49-F238E27FC236}">
                <a16:creationId xmlns:a16="http://schemas.microsoft.com/office/drawing/2014/main" id="{030A1863-F864-A240-896D-119339959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77668"/>
            <a:ext cx="50482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6505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D20B9F65-F818-AC41-B573-B971A3887B0A}"/>
              </a:ext>
            </a:extLst>
          </p:cNvPr>
          <p:cNvSpPr>
            <a:spLocks noGrp="1" noChangeArrowheads="1"/>
          </p:cNvSpPr>
          <p:nvPr>
            <p:ph type="title"/>
          </p:nvPr>
        </p:nvSpPr>
        <p:spPr>
          <a:xfrm>
            <a:off x="231775" y="228069"/>
            <a:ext cx="7772400" cy="1143000"/>
          </a:xfrm>
        </p:spPr>
        <p:txBody>
          <a:bodyPr/>
          <a:lstStyle/>
          <a:p>
            <a:r>
              <a:rPr lang="en-NL" altLang="en-NL" dirty="0">
                <a:solidFill>
                  <a:srgbClr val="00ACB0"/>
                </a:solidFill>
              </a:rPr>
              <a:t>7. Escalatie</a:t>
            </a:r>
          </a:p>
        </p:txBody>
      </p:sp>
      <p:pic>
        <p:nvPicPr>
          <p:cNvPr id="31746" name="Picture 4" descr="Diagram&#10;&#10;Description automatically generated">
            <a:extLst>
              <a:ext uri="{FF2B5EF4-FFF2-40B4-BE49-F238E27FC236}">
                <a16:creationId xmlns:a16="http://schemas.microsoft.com/office/drawing/2014/main" id="{112FEF0C-AF04-924E-B36B-3C54B497F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1371069"/>
            <a:ext cx="4708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Diagram&#10;&#10;Description automatically generated">
            <a:extLst>
              <a:ext uri="{FF2B5EF4-FFF2-40B4-BE49-F238E27FC236}">
                <a16:creationId xmlns:a16="http://schemas.microsoft.com/office/drawing/2014/main" id="{EA1F0EFE-0286-8141-914C-6F06F298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22131"/>
            <a:ext cx="4708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6276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1DFD6517-89F6-A04A-B140-3CF5A7DF3A6C}"/>
              </a:ext>
            </a:extLst>
          </p:cNvPr>
          <p:cNvSpPr>
            <a:spLocks noGrp="1" noChangeArrowheads="1"/>
          </p:cNvSpPr>
          <p:nvPr>
            <p:ph type="title"/>
          </p:nvPr>
        </p:nvSpPr>
        <p:spPr/>
        <p:txBody>
          <a:bodyPr/>
          <a:lstStyle/>
          <a:p>
            <a:r>
              <a:rPr lang="en-NL" altLang="en-NL" dirty="0">
                <a:solidFill>
                  <a:srgbClr val="00ACB0"/>
                </a:solidFill>
              </a:rPr>
              <a:t>8. Individueel gewin</a:t>
            </a:r>
          </a:p>
        </p:txBody>
      </p:sp>
      <p:pic>
        <p:nvPicPr>
          <p:cNvPr id="32770" name="Picture 6" descr="Diagram&#10;&#10;Description automatically generated">
            <a:extLst>
              <a:ext uri="{FF2B5EF4-FFF2-40B4-BE49-F238E27FC236}">
                <a16:creationId xmlns:a16="http://schemas.microsoft.com/office/drawing/2014/main" id="{96941831-2136-F444-A389-1DBA610D8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857375"/>
            <a:ext cx="3886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Diagram&#10;&#10;Description automatically generated">
            <a:extLst>
              <a:ext uri="{FF2B5EF4-FFF2-40B4-BE49-F238E27FC236}">
                <a16:creationId xmlns:a16="http://schemas.microsoft.com/office/drawing/2014/main" id="{20C53A21-365A-7E42-A4FC-EAB720D3B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675"/>
            <a:ext cx="4173538"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675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D66949A-88B2-8746-B090-EABE696B34D0}"/>
              </a:ext>
            </a:extLst>
          </p:cNvPr>
          <p:cNvSpPr>
            <a:spLocks noGrp="1" noChangeArrowheads="1"/>
          </p:cNvSpPr>
          <p:nvPr>
            <p:ph type="title"/>
          </p:nvPr>
        </p:nvSpPr>
        <p:spPr>
          <a:xfrm>
            <a:off x="685800" y="188640"/>
            <a:ext cx="7772400" cy="1143000"/>
          </a:xfrm>
        </p:spPr>
        <p:txBody>
          <a:bodyPr/>
          <a:lstStyle/>
          <a:p>
            <a:r>
              <a:rPr lang="en-NL" altLang="en-NL" sz="2800" dirty="0">
                <a:solidFill>
                  <a:srgbClr val="00ACB0"/>
                </a:solidFill>
              </a:rPr>
              <a:t>Oefening in tweetallen</a:t>
            </a:r>
          </a:p>
        </p:txBody>
      </p:sp>
      <p:sp>
        <p:nvSpPr>
          <p:cNvPr id="4" name="Rectangle 3">
            <a:extLst>
              <a:ext uri="{FF2B5EF4-FFF2-40B4-BE49-F238E27FC236}">
                <a16:creationId xmlns:a16="http://schemas.microsoft.com/office/drawing/2014/main" id="{AD36411F-E65A-1842-AE93-C9895016F18B}"/>
              </a:ext>
            </a:extLst>
          </p:cNvPr>
          <p:cNvSpPr/>
          <p:nvPr/>
        </p:nvSpPr>
        <p:spPr>
          <a:xfrm>
            <a:off x="865187" y="1124744"/>
            <a:ext cx="7593013" cy="3416320"/>
          </a:xfrm>
          <a:prstGeom prst="rect">
            <a:avLst/>
          </a:prstGeom>
        </p:spPr>
        <p:txBody>
          <a:bodyPr>
            <a:spAutoFit/>
          </a:bodyPr>
          <a:lstStyle/>
          <a:p>
            <a:pPr marL="342900" indent="-342900">
              <a:buFontTx/>
              <a:buAutoNum type="arabicPeriod"/>
              <a:defRPr/>
            </a:pPr>
            <a:r>
              <a:rPr lang="en-GB" sz="2400" dirty="0" err="1">
                <a:latin typeface="Times" pitchFamily="2" charset="0"/>
              </a:rPr>
              <a:t>Herken</a:t>
            </a:r>
            <a:r>
              <a:rPr lang="en-GB" sz="2400" dirty="0">
                <a:latin typeface="Times" pitchFamily="2" charset="0"/>
              </a:rPr>
              <a:t> je </a:t>
            </a:r>
            <a:r>
              <a:rPr lang="en-GB" sz="2400" dirty="0" err="1">
                <a:latin typeface="Times" pitchFamily="2" charset="0"/>
              </a:rPr>
              <a:t>een</a:t>
            </a:r>
            <a:r>
              <a:rPr lang="en-GB" sz="2400" dirty="0">
                <a:latin typeface="Times" pitchFamily="2" charset="0"/>
              </a:rPr>
              <a:t> archetype in </a:t>
            </a:r>
            <a:r>
              <a:rPr lang="en-GB" sz="2400" dirty="0" err="1">
                <a:latin typeface="Times" pitchFamily="2" charset="0"/>
              </a:rPr>
              <a:t>jouw</a:t>
            </a:r>
            <a:r>
              <a:rPr lang="en-GB" sz="2400" dirty="0">
                <a:latin typeface="Times" pitchFamily="2" charset="0"/>
              </a:rPr>
              <a:t> </a:t>
            </a:r>
            <a:r>
              <a:rPr lang="en-GB" sz="2400" dirty="0" err="1">
                <a:latin typeface="Times" pitchFamily="2" charset="0"/>
              </a:rPr>
              <a:t>organisatie</a:t>
            </a:r>
            <a:r>
              <a:rPr lang="en-GB" sz="2400" dirty="0">
                <a:latin typeface="Times" pitchFamily="2" charset="0"/>
              </a:rPr>
              <a:t>?</a:t>
            </a:r>
          </a:p>
          <a:p>
            <a:pPr marL="342900" indent="-342900">
              <a:buFontTx/>
              <a:buAutoNum type="arabicPeriod"/>
              <a:defRPr/>
            </a:pPr>
            <a:r>
              <a:rPr lang="en-GB" sz="2400" dirty="0" err="1">
                <a:latin typeface="Times" pitchFamily="2" charset="0"/>
              </a:rPr>
              <a:t>Teken</a:t>
            </a:r>
            <a:r>
              <a:rPr lang="en-GB" sz="2400" dirty="0">
                <a:latin typeface="Times" pitchFamily="2" charset="0"/>
              </a:rPr>
              <a:t> het </a:t>
            </a:r>
            <a:r>
              <a:rPr lang="en-GB" sz="2400" dirty="0" err="1">
                <a:latin typeface="Times" pitchFamily="2" charset="0"/>
              </a:rPr>
              <a:t>gedrag</a:t>
            </a:r>
            <a:r>
              <a:rPr lang="en-GB" sz="2400" dirty="0">
                <a:latin typeface="Times" pitchFamily="2" charset="0"/>
              </a:rPr>
              <a:t> in </a:t>
            </a:r>
            <a:r>
              <a:rPr lang="en-GB" sz="2400" dirty="0" err="1">
                <a:latin typeface="Times" pitchFamily="2" charset="0"/>
              </a:rPr>
              <a:t>een</a:t>
            </a:r>
            <a:r>
              <a:rPr lang="en-GB" sz="2400" dirty="0">
                <a:latin typeface="Times" pitchFamily="2" charset="0"/>
              </a:rPr>
              <a:t> </a:t>
            </a:r>
            <a:r>
              <a:rPr lang="en-GB" sz="2400" dirty="0" err="1">
                <a:latin typeface="Times" pitchFamily="2" charset="0"/>
              </a:rPr>
              <a:t>systeemtekening</a:t>
            </a:r>
            <a:r>
              <a:rPr lang="en-GB" sz="2400" dirty="0">
                <a:latin typeface="Times" pitchFamily="2" charset="0"/>
              </a:rPr>
              <a:t>.</a:t>
            </a:r>
          </a:p>
          <a:p>
            <a:pPr marL="342900" indent="-342900">
              <a:buFontTx/>
              <a:buAutoNum type="arabicPeriod" startAt="4"/>
              <a:defRPr/>
            </a:pPr>
            <a:r>
              <a:rPr lang="en-GB" sz="2400" dirty="0" err="1">
                <a:latin typeface="Times" pitchFamily="2" charset="0"/>
              </a:rPr>
              <a:t>Als</a:t>
            </a:r>
            <a:r>
              <a:rPr lang="en-GB" sz="2400" dirty="0">
                <a:latin typeface="Times" pitchFamily="2" charset="0"/>
              </a:rPr>
              <a:t> je de </a:t>
            </a:r>
            <a:r>
              <a:rPr lang="en-GB" sz="2400" dirty="0" err="1">
                <a:latin typeface="Times" pitchFamily="2" charset="0"/>
              </a:rPr>
              <a:t>tekening</a:t>
            </a:r>
            <a:r>
              <a:rPr lang="en-GB" sz="2400" dirty="0">
                <a:latin typeface="Times" pitchFamily="2" charset="0"/>
              </a:rPr>
              <a:t> </a:t>
            </a:r>
            <a:r>
              <a:rPr lang="en-GB" sz="2400" dirty="0" err="1">
                <a:latin typeface="Times" pitchFamily="2" charset="0"/>
              </a:rPr>
              <a:t>gemaakt</a:t>
            </a:r>
            <a:r>
              <a:rPr lang="en-GB" sz="2400" dirty="0">
                <a:latin typeface="Times" pitchFamily="2" charset="0"/>
              </a:rPr>
              <a:t> </a:t>
            </a:r>
            <a:r>
              <a:rPr lang="en-GB" sz="2400" dirty="0" err="1">
                <a:latin typeface="Times" pitchFamily="2" charset="0"/>
              </a:rPr>
              <a:t>hebt</a:t>
            </a:r>
            <a:r>
              <a:rPr lang="en-GB" sz="2400" dirty="0">
                <a:latin typeface="Times" pitchFamily="2" charset="0"/>
              </a:rPr>
              <a:t>, check </a:t>
            </a:r>
            <a:r>
              <a:rPr lang="en-GB" sz="2400" dirty="0" err="1">
                <a:latin typeface="Times" pitchFamily="2" charset="0"/>
              </a:rPr>
              <a:t>deze</a:t>
            </a:r>
            <a:r>
              <a:rPr lang="en-GB" sz="2400" dirty="0">
                <a:latin typeface="Times" pitchFamily="2" charset="0"/>
              </a:rPr>
              <a:t> </a:t>
            </a:r>
            <a:r>
              <a:rPr lang="en-GB" sz="2400" dirty="0" err="1">
                <a:latin typeface="Times" pitchFamily="2" charset="0"/>
              </a:rPr>
              <a:t>nog</a:t>
            </a:r>
            <a:r>
              <a:rPr lang="en-GB" sz="2400" dirty="0">
                <a:latin typeface="Times" pitchFamily="2" charset="0"/>
              </a:rPr>
              <a:t> </a:t>
            </a:r>
            <a:r>
              <a:rPr lang="en-GB" sz="2400" dirty="0" err="1">
                <a:latin typeface="Times" pitchFamily="2" charset="0"/>
              </a:rPr>
              <a:t>eens</a:t>
            </a:r>
            <a:r>
              <a:rPr lang="en-GB" sz="2400" dirty="0">
                <a:latin typeface="Times" pitchFamily="2" charset="0"/>
              </a:rPr>
              <a:t> met de </a:t>
            </a:r>
            <a:r>
              <a:rPr lang="en-GB" sz="2400" dirty="0" err="1">
                <a:latin typeface="Times" pitchFamily="2" charset="0"/>
              </a:rPr>
              <a:t>werkelijkheid</a:t>
            </a:r>
            <a:r>
              <a:rPr lang="en-GB" sz="2400" dirty="0">
                <a:latin typeface="Times" pitchFamily="2" charset="0"/>
              </a:rPr>
              <a:t> van je </a:t>
            </a:r>
            <a:r>
              <a:rPr lang="en-GB" sz="2400" dirty="0" err="1">
                <a:latin typeface="Times" pitchFamily="2" charset="0"/>
              </a:rPr>
              <a:t>verhaal</a:t>
            </a:r>
            <a:r>
              <a:rPr lang="en-GB" sz="2400" dirty="0">
                <a:latin typeface="Times" pitchFamily="2" charset="0"/>
              </a:rPr>
              <a:t>.</a:t>
            </a:r>
          </a:p>
          <a:p>
            <a:pPr marL="342900" indent="-342900">
              <a:buFontTx/>
              <a:buAutoNum type="arabicPeriod" startAt="5"/>
              <a:defRPr/>
            </a:pPr>
            <a:r>
              <a:rPr lang="en-GB" sz="2400" dirty="0" err="1">
                <a:latin typeface="Times" pitchFamily="2" charset="0"/>
              </a:rPr>
              <a:t>Als</a:t>
            </a:r>
            <a:r>
              <a:rPr lang="en-GB" sz="2400" dirty="0">
                <a:latin typeface="Times" pitchFamily="2" charset="0"/>
              </a:rPr>
              <a:t> je </a:t>
            </a:r>
            <a:r>
              <a:rPr lang="en-GB" sz="2400" dirty="0" err="1">
                <a:latin typeface="Times" pitchFamily="2" charset="0"/>
              </a:rPr>
              <a:t>naar</a:t>
            </a:r>
            <a:r>
              <a:rPr lang="en-GB" sz="2400" dirty="0">
                <a:latin typeface="Times" pitchFamily="2" charset="0"/>
              </a:rPr>
              <a:t> het diagram </a:t>
            </a:r>
            <a:r>
              <a:rPr lang="en-GB" sz="2400" dirty="0" err="1">
                <a:latin typeface="Times" pitchFamily="2" charset="0"/>
              </a:rPr>
              <a:t>kijkt</a:t>
            </a:r>
            <a:r>
              <a:rPr lang="en-GB" sz="2400" dirty="0">
                <a:latin typeface="Times" pitchFamily="2" charset="0"/>
              </a:rPr>
              <a:t>, </a:t>
            </a:r>
            <a:r>
              <a:rPr lang="en-GB" sz="2400" dirty="0" err="1">
                <a:latin typeface="Times" pitchFamily="2" charset="0"/>
              </a:rPr>
              <a:t>zie</a:t>
            </a:r>
            <a:r>
              <a:rPr lang="en-GB" sz="2400" dirty="0">
                <a:latin typeface="Times" pitchFamily="2" charset="0"/>
              </a:rPr>
              <a:t> je </a:t>
            </a:r>
            <a:r>
              <a:rPr lang="en-GB" sz="2400" dirty="0" err="1">
                <a:latin typeface="Times" pitchFamily="2" charset="0"/>
              </a:rPr>
              <a:t>dat</a:t>
            </a:r>
            <a:r>
              <a:rPr lang="en-GB" sz="2400" dirty="0">
                <a:latin typeface="Times" pitchFamily="2" charset="0"/>
              </a:rPr>
              <a:t> het archetype </a:t>
            </a:r>
            <a:r>
              <a:rPr lang="en-GB" sz="2400" dirty="0" err="1">
                <a:latin typeface="Times" pitchFamily="2" charset="0"/>
              </a:rPr>
              <a:t>inderdaad</a:t>
            </a:r>
            <a:r>
              <a:rPr lang="en-GB" sz="2400" dirty="0">
                <a:latin typeface="Times" pitchFamily="2" charset="0"/>
              </a:rPr>
              <a:t> </a:t>
            </a:r>
            <a:r>
              <a:rPr lang="en-GB" sz="2400" dirty="0" err="1">
                <a:latin typeface="Times" pitchFamily="2" charset="0"/>
              </a:rPr>
              <a:t>terug</a:t>
            </a:r>
            <a:r>
              <a:rPr lang="en-GB" sz="2400" dirty="0">
                <a:latin typeface="Times" pitchFamily="2" charset="0"/>
              </a:rPr>
              <a:t>?</a:t>
            </a:r>
          </a:p>
          <a:p>
            <a:pPr marL="342900" indent="-342900">
              <a:buFontTx/>
              <a:buAutoNum type="arabicPeriod" startAt="6"/>
              <a:defRPr/>
            </a:pPr>
            <a:r>
              <a:rPr lang="en-GB" sz="2400" dirty="0" err="1">
                <a:latin typeface="Times" pitchFamily="2" charset="0"/>
              </a:rPr>
              <a:t>Welke</a:t>
            </a:r>
            <a:r>
              <a:rPr lang="en-GB" sz="2400" dirty="0">
                <a:latin typeface="Times" pitchFamily="2" charset="0"/>
              </a:rPr>
              <a:t> </a:t>
            </a:r>
            <a:r>
              <a:rPr lang="en-GB" sz="2400" dirty="0" err="1">
                <a:latin typeface="Times" pitchFamily="2" charset="0"/>
              </a:rPr>
              <a:t>andere</a:t>
            </a:r>
            <a:r>
              <a:rPr lang="en-GB" sz="2400" dirty="0">
                <a:latin typeface="Times" pitchFamily="2" charset="0"/>
              </a:rPr>
              <a:t> archetypes </a:t>
            </a:r>
            <a:r>
              <a:rPr lang="en-GB" sz="2400" dirty="0" err="1">
                <a:latin typeface="Times" pitchFamily="2" charset="0"/>
              </a:rPr>
              <a:t>zijn</a:t>
            </a:r>
            <a:r>
              <a:rPr lang="en-GB" sz="2400" dirty="0">
                <a:latin typeface="Times" pitchFamily="2" charset="0"/>
              </a:rPr>
              <a:t> </a:t>
            </a:r>
            <a:r>
              <a:rPr lang="en-GB" sz="2400" dirty="0" err="1">
                <a:latin typeface="Times" pitchFamily="2" charset="0"/>
              </a:rPr>
              <a:t>misschien</a:t>
            </a:r>
            <a:r>
              <a:rPr lang="en-GB" sz="2400" dirty="0">
                <a:latin typeface="Times" pitchFamily="2" charset="0"/>
              </a:rPr>
              <a:t> van </a:t>
            </a:r>
            <a:r>
              <a:rPr lang="en-GB" sz="2400" dirty="0" err="1">
                <a:latin typeface="Times" pitchFamily="2" charset="0"/>
              </a:rPr>
              <a:t>toepassing</a:t>
            </a:r>
            <a:r>
              <a:rPr lang="en-GB" sz="2400" dirty="0">
                <a:latin typeface="Times" pitchFamily="2" charset="0"/>
              </a:rPr>
              <a:t>?</a:t>
            </a:r>
          </a:p>
          <a:p>
            <a:pPr marL="342900" indent="-342900">
              <a:buFontTx/>
              <a:buAutoNum type="arabicPeriod" startAt="7"/>
              <a:defRPr/>
            </a:pPr>
            <a:r>
              <a:rPr lang="en-GB" sz="2400" dirty="0" err="1">
                <a:latin typeface="Times" pitchFamily="2" charset="0"/>
              </a:rPr>
              <a:t>Welke</a:t>
            </a:r>
            <a:r>
              <a:rPr lang="en-GB" sz="2400" dirty="0">
                <a:latin typeface="Times" pitchFamily="2" charset="0"/>
              </a:rPr>
              <a:t> </a:t>
            </a:r>
            <a:r>
              <a:rPr lang="en-GB" sz="2400" dirty="0" err="1">
                <a:latin typeface="Times" pitchFamily="2" charset="0"/>
              </a:rPr>
              <a:t>andere</a:t>
            </a:r>
            <a:r>
              <a:rPr lang="en-GB" sz="2400" dirty="0">
                <a:latin typeface="Times" pitchFamily="2" charset="0"/>
              </a:rPr>
              <a:t> archetypes </a:t>
            </a:r>
            <a:r>
              <a:rPr lang="en-GB" sz="2400" dirty="0" err="1">
                <a:latin typeface="Times" pitchFamily="2" charset="0"/>
              </a:rPr>
              <a:t>gaan</a:t>
            </a:r>
            <a:r>
              <a:rPr lang="en-GB" sz="2400" dirty="0">
                <a:latin typeface="Times" pitchFamily="2" charset="0"/>
              </a:rPr>
              <a:t> </a:t>
            </a:r>
            <a:r>
              <a:rPr lang="en-GB" sz="2400" dirty="0" err="1">
                <a:latin typeface="Times" pitchFamily="2" charset="0"/>
              </a:rPr>
              <a:t>wellicht</a:t>
            </a:r>
            <a:r>
              <a:rPr lang="en-GB" sz="2400" dirty="0">
                <a:latin typeface="Times" pitchFamily="2" charset="0"/>
              </a:rPr>
              <a:t> in de </a:t>
            </a:r>
            <a:r>
              <a:rPr lang="en-GB" sz="2400" dirty="0" err="1">
                <a:latin typeface="Times" pitchFamily="2" charset="0"/>
              </a:rPr>
              <a:t>toekomst</a:t>
            </a:r>
            <a:r>
              <a:rPr lang="en-GB" sz="2400" dirty="0">
                <a:latin typeface="Times" pitchFamily="2" charset="0"/>
              </a:rPr>
              <a:t> </a:t>
            </a:r>
            <a:r>
              <a:rPr lang="en-GB" sz="2400" dirty="0" err="1">
                <a:latin typeface="Times" pitchFamily="2" charset="0"/>
              </a:rPr>
              <a:t>nog</a:t>
            </a:r>
            <a:r>
              <a:rPr lang="en-GB" sz="2400" dirty="0">
                <a:latin typeface="Times" pitchFamily="2" charset="0"/>
              </a:rPr>
              <a:t> </a:t>
            </a:r>
            <a:r>
              <a:rPr lang="en-GB" sz="2400" dirty="0" err="1">
                <a:latin typeface="Times" pitchFamily="2" charset="0"/>
              </a:rPr>
              <a:t>spelen</a:t>
            </a:r>
            <a:r>
              <a:rPr lang="en-GB" sz="2400" dirty="0">
                <a:latin typeface="Times" pitchFamily="2" charset="0"/>
              </a:rPr>
              <a:t>?</a:t>
            </a:r>
            <a:endParaRPr lang="en-GB" dirty="0">
              <a:latin typeface="Times" pitchFamily="2" charset="0"/>
            </a:endParaRPr>
          </a:p>
        </p:txBody>
      </p:sp>
    </p:spTree>
    <p:extLst>
      <p:ext uri="{BB962C8B-B14F-4D97-AF65-F5344CB8AC3E}">
        <p14:creationId xmlns:p14="http://schemas.microsoft.com/office/powerpoint/2010/main" val="317904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DECF7-5A53-4CA7-9248-3F7D6D77C98C}"/>
              </a:ext>
            </a:extLst>
          </p:cNvPr>
          <p:cNvSpPr>
            <a:spLocks noGrp="1"/>
          </p:cNvSpPr>
          <p:nvPr>
            <p:ph type="title"/>
          </p:nvPr>
        </p:nvSpPr>
        <p:spPr>
          <a:xfrm>
            <a:off x="0" y="190500"/>
            <a:ext cx="9144000" cy="1143000"/>
          </a:xfrm>
        </p:spPr>
        <p:txBody>
          <a:bodyPr/>
          <a:lstStyle/>
          <a:p>
            <a:r>
              <a:rPr lang="nl-NL" dirty="0">
                <a:solidFill>
                  <a:srgbClr val="00ACB0"/>
                </a:solidFill>
              </a:rPr>
              <a:t>De werkelijkheid van certificering</a:t>
            </a:r>
          </a:p>
        </p:txBody>
      </p:sp>
      <p:grpSp>
        <p:nvGrpSpPr>
          <p:cNvPr id="3" name="Groep 2">
            <a:extLst>
              <a:ext uri="{FF2B5EF4-FFF2-40B4-BE49-F238E27FC236}">
                <a16:creationId xmlns:a16="http://schemas.microsoft.com/office/drawing/2014/main" id="{B72E581B-59C8-4E1E-AF11-025418873964}"/>
              </a:ext>
            </a:extLst>
          </p:cNvPr>
          <p:cNvGrpSpPr/>
          <p:nvPr/>
        </p:nvGrpSpPr>
        <p:grpSpPr>
          <a:xfrm>
            <a:off x="-108520" y="1348418"/>
            <a:ext cx="8784976" cy="4161163"/>
            <a:chOff x="144813" y="1428077"/>
            <a:chExt cx="8784976" cy="4341324"/>
          </a:xfrm>
        </p:grpSpPr>
        <p:sp>
          <p:nvSpPr>
            <p:cNvPr id="4" name="Rechthoek 3">
              <a:extLst>
                <a:ext uri="{FF2B5EF4-FFF2-40B4-BE49-F238E27FC236}">
                  <a16:creationId xmlns:a16="http://schemas.microsoft.com/office/drawing/2014/main" id="{1354D139-AC13-44AB-9142-FA9A9664D169}"/>
                </a:ext>
              </a:extLst>
            </p:cNvPr>
            <p:cNvSpPr/>
            <p:nvPr/>
          </p:nvSpPr>
          <p:spPr>
            <a:xfrm>
              <a:off x="144813" y="1428077"/>
              <a:ext cx="8784976" cy="1569660"/>
            </a:xfrm>
            <a:prstGeom prst="rect">
              <a:avLst/>
            </a:prstGeom>
          </p:spPr>
          <p:txBody>
            <a:bodyPr wrap="square">
              <a:spAutoFit/>
            </a:bodyPr>
            <a:lstStyle/>
            <a:p>
              <a:pPr marL="571500" indent="-342900">
                <a:spcAft>
                  <a:spcPts val="0"/>
                </a:spcAft>
                <a:buFont typeface="Arial" panose="020B0604020202020204" pitchFamily="34" charset="0"/>
                <a:buChar char="•"/>
              </a:pPr>
              <a:r>
                <a:rPr lang="nl-NL" dirty="0">
                  <a:latin typeface="Trinite Roman Wide"/>
                  <a:ea typeface="Times New Roman" panose="02020603050405020304" pitchFamily="18" charset="0"/>
                </a:rPr>
                <a:t>veel medewerkers laten zich niet graag in een keurslijf dwingen,</a:t>
              </a:r>
            </a:p>
            <a:p>
              <a:pPr marL="571500" indent="-342900">
                <a:spcAft>
                  <a:spcPts val="0"/>
                </a:spcAft>
                <a:buFont typeface="Arial" panose="020B0604020202020204" pitchFamily="34" charset="0"/>
                <a:buChar char="•"/>
              </a:pPr>
              <a:r>
                <a:rPr lang="nl-NL" dirty="0">
                  <a:latin typeface="Trinite Roman Wide"/>
                  <a:ea typeface="Times New Roman" panose="02020603050405020304" pitchFamily="18" charset="0"/>
                </a:rPr>
                <a:t>bureaucratie neemt toe en doet kosten stijgen,</a:t>
              </a:r>
            </a:p>
            <a:p>
              <a:pPr marL="571500" indent="-342900">
                <a:spcAft>
                  <a:spcPts val="0"/>
                </a:spcAft>
                <a:buFont typeface="Arial" panose="020B0604020202020204" pitchFamily="34" charset="0"/>
                <a:buChar char="•"/>
              </a:pPr>
              <a:r>
                <a:rPr lang="nl-NL" dirty="0">
                  <a:latin typeface="Trinite Roman Wide"/>
                  <a:ea typeface="Times New Roman" panose="02020603050405020304" pitchFamily="18" charset="0"/>
                </a:rPr>
                <a:t>de focus ligt op het behalen van het certificaat in plaats van op de doelstellingen van de onderneming.</a:t>
              </a:r>
              <a:endParaRPr lang="nl-NL" dirty="0">
                <a:latin typeface="Times New Roman" panose="02020603050405020304" pitchFamily="18" charset="0"/>
                <a:ea typeface="Times New Roman" panose="02020603050405020304" pitchFamily="18" charset="0"/>
              </a:endParaRPr>
            </a:p>
          </p:txBody>
        </p:sp>
        <p:sp>
          <p:nvSpPr>
            <p:cNvPr id="6" name="Text Box 78">
              <a:extLst>
                <a:ext uri="{FF2B5EF4-FFF2-40B4-BE49-F238E27FC236}">
                  <a16:creationId xmlns:a16="http://schemas.microsoft.com/office/drawing/2014/main" id="{AD34704D-80CF-4592-97DA-5BEBCCE69E09}"/>
                </a:ext>
              </a:extLst>
            </p:cNvPr>
            <p:cNvSpPr txBox="1">
              <a:spLocks noChangeArrowheads="1"/>
            </p:cNvSpPr>
            <p:nvPr/>
          </p:nvSpPr>
          <p:spPr bwMode="auto">
            <a:xfrm>
              <a:off x="827584" y="3933056"/>
              <a:ext cx="1584176" cy="3657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nl-NL" sz="2000" dirty="0">
                  <a:solidFill>
                    <a:srgbClr val="C00000"/>
                  </a:solidFill>
                  <a:effectLst/>
                  <a:latin typeface="Times New Roman" panose="02020603050405020304" pitchFamily="18" charset="0"/>
                  <a:ea typeface="Times New Roman" panose="02020603050405020304" pitchFamily="18" charset="0"/>
                </a:rPr>
                <a:t>certificering</a:t>
              </a:r>
            </a:p>
          </p:txBody>
        </p:sp>
        <p:sp>
          <p:nvSpPr>
            <p:cNvPr id="7" name="Text Box 79">
              <a:extLst>
                <a:ext uri="{FF2B5EF4-FFF2-40B4-BE49-F238E27FC236}">
                  <a16:creationId xmlns:a16="http://schemas.microsoft.com/office/drawing/2014/main" id="{473A2A43-ACE4-44D7-8B7D-CAC59A103CCA}"/>
                </a:ext>
              </a:extLst>
            </p:cNvPr>
            <p:cNvSpPr txBox="1">
              <a:spLocks noChangeArrowheads="1"/>
            </p:cNvSpPr>
            <p:nvPr/>
          </p:nvSpPr>
          <p:spPr bwMode="auto">
            <a:xfrm>
              <a:off x="4537301" y="3588713"/>
              <a:ext cx="2232248" cy="12730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nl-NL" sz="2000" dirty="0">
                  <a:latin typeface="Times New Roman" panose="02020603050405020304" pitchFamily="18" charset="0"/>
                </a:rPr>
                <a:t>Keurslijfgevoel</a:t>
              </a:r>
            </a:p>
            <a:p>
              <a:pPr>
                <a:spcAft>
                  <a:spcPts val="0"/>
                </a:spcAft>
              </a:pPr>
              <a:r>
                <a:rPr lang="nl-NL" sz="2000" dirty="0">
                  <a:latin typeface="Times New Roman" panose="02020603050405020304" pitchFamily="18" charset="0"/>
                </a:rPr>
                <a:t>Toename kosten</a:t>
              </a:r>
            </a:p>
            <a:p>
              <a:pPr>
                <a:spcAft>
                  <a:spcPts val="0"/>
                </a:spcAft>
              </a:pPr>
              <a:r>
                <a:rPr lang="nl-NL" sz="2000" dirty="0">
                  <a:latin typeface="Times New Roman" panose="02020603050405020304" pitchFamily="18" charset="0"/>
                </a:rPr>
                <a:t>Focus op behalen </a:t>
              </a:r>
            </a:p>
            <a:p>
              <a:pPr>
                <a:spcAft>
                  <a:spcPts val="0"/>
                </a:spcAft>
              </a:pPr>
              <a:r>
                <a:rPr lang="nl-NL" sz="2000" dirty="0">
                  <a:latin typeface="Times New Roman" panose="02020603050405020304" pitchFamily="18" charset="0"/>
                </a:rPr>
                <a:t>van certificaat</a:t>
              </a:r>
            </a:p>
          </p:txBody>
        </p:sp>
        <p:sp>
          <p:nvSpPr>
            <p:cNvPr id="8" name="Rechthoek 7">
              <a:extLst>
                <a:ext uri="{FF2B5EF4-FFF2-40B4-BE49-F238E27FC236}">
                  <a16:creationId xmlns:a16="http://schemas.microsoft.com/office/drawing/2014/main" id="{E68A581E-373D-4B39-AF79-87ACC872A078}"/>
                </a:ext>
              </a:extLst>
            </p:cNvPr>
            <p:cNvSpPr/>
            <p:nvPr/>
          </p:nvSpPr>
          <p:spPr>
            <a:xfrm>
              <a:off x="648905" y="5061515"/>
              <a:ext cx="2060179" cy="707886"/>
            </a:xfrm>
            <a:prstGeom prst="rect">
              <a:avLst/>
            </a:prstGeom>
          </p:spPr>
          <p:txBody>
            <a:bodyPr wrap="none">
              <a:spAutoFit/>
            </a:bodyPr>
            <a:lstStyle/>
            <a:p>
              <a:pPr>
                <a:spcAft>
                  <a:spcPts val="0"/>
                </a:spcAft>
              </a:pPr>
              <a:r>
                <a:rPr lang="nl-NL" sz="2000" dirty="0">
                  <a:latin typeface="Times New Roman" panose="02020603050405020304" pitchFamily="18" charset="0"/>
                </a:rPr>
                <a:t>Minder realiseren </a:t>
              </a:r>
            </a:p>
            <a:p>
              <a:pPr>
                <a:spcAft>
                  <a:spcPts val="0"/>
                </a:spcAft>
              </a:pPr>
              <a:r>
                <a:rPr lang="nl-NL" sz="2000" dirty="0">
                  <a:latin typeface="Times New Roman" panose="02020603050405020304" pitchFamily="18" charset="0"/>
                </a:rPr>
                <a:t>van doelstellingen</a:t>
              </a:r>
            </a:p>
          </p:txBody>
        </p:sp>
        <p:sp>
          <p:nvSpPr>
            <p:cNvPr id="10" name="Vrije vorm: vorm 9">
              <a:extLst>
                <a:ext uri="{FF2B5EF4-FFF2-40B4-BE49-F238E27FC236}">
                  <a16:creationId xmlns:a16="http://schemas.microsoft.com/office/drawing/2014/main" id="{4146732A-872B-4D7E-8A5A-ECD9C6AF0D21}"/>
                </a:ext>
              </a:extLst>
            </p:cNvPr>
            <p:cNvSpPr/>
            <p:nvPr/>
          </p:nvSpPr>
          <p:spPr bwMode="auto">
            <a:xfrm rot="9816500">
              <a:off x="2741566" y="5148478"/>
              <a:ext cx="2109020" cy="533960"/>
            </a:xfrm>
            <a:custGeom>
              <a:avLst/>
              <a:gdLst>
                <a:gd name="connsiteX0" fmla="*/ 0 w 2109020"/>
                <a:gd name="connsiteY0" fmla="*/ 533960 h 533960"/>
                <a:gd name="connsiteX1" fmla="*/ 825910 w 2109020"/>
                <a:gd name="connsiteY1" fmla="*/ 3018 h 533960"/>
                <a:gd name="connsiteX2" fmla="*/ 2109020 w 2109020"/>
                <a:gd name="connsiteY2" fmla="*/ 356979 h 533960"/>
              </a:gdLst>
              <a:ahLst/>
              <a:cxnLst>
                <a:cxn ang="0">
                  <a:pos x="connsiteX0" y="connsiteY0"/>
                </a:cxn>
                <a:cxn ang="0">
                  <a:pos x="connsiteX1" y="connsiteY1"/>
                </a:cxn>
                <a:cxn ang="0">
                  <a:pos x="connsiteX2" y="connsiteY2"/>
                </a:cxn>
              </a:cxnLst>
              <a:rect l="l" t="t" r="r" b="b"/>
              <a:pathLst>
                <a:path w="2109020" h="533960">
                  <a:moveTo>
                    <a:pt x="0" y="533960"/>
                  </a:moveTo>
                  <a:cubicBezTo>
                    <a:pt x="237203" y="283237"/>
                    <a:pt x="474407" y="32515"/>
                    <a:pt x="825910" y="3018"/>
                  </a:cubicBezTo>
                  <a:cubicBezTo>
                    <a:pt x="1177413" y="-26479"/>
                    <a:pt x="1643216" y="165250"/>
                    <a:pt x="2109020" y="356979"/>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1" name="Vrije vorm: vorm 10">
              <a:extLst>
                <a:ext uri="{FF2B5EF4-FFF2-40B4-BE49-F238E27FC236}">
                  <a16:creationId xmlns:a16="http://schemas.microsoft.com/office/drawing/2014/main" id="{D05CA2EA-E0CD-48B4-AC06-01839CCE1A2B}"/>
                </a:ext>
              </a:extLst>
            </p:cNvPr>
            <p:cNvSpPr/>
            <p:nvPr/>
          </p:nvSpPr>
          <p:spPr bwMode="auto">
            <a:xfrm>
              <a:off x="2314771" y="3587654"/>
              <a:ext cx="2232247" cy="533960"/>
            </a:xfrm>
            <a:custGeom>
              <a:avLst/>
              <a:gdLst>
                <a:gd name="connsiteX0" fmla="*/ 0 w 2109020"/>
                <a:gd name="connsiteY0" fmla="*/ 533960 h 533960"/>
                <a:gd name="connsiteX1" fmla="*/ 825910 w 2109020"/>
                <a:gd name="connsiteY1" fmla="*/ 3018 h 533960"/>
                <a:gd name="connsiteX2" fmla="*/ 2109020 w 2109020"/>
                <a:gd name="connsiteY2" fmla="*/ 356979 h 533960"/>
              </a:gdLst>
              <a:ahLst/>
              <a:cxnLst>
                <a:cxn ang="0">
                  <a:pos x="connsiteX0" y="connsiteY0"/>
                </a:cxn>
                <a:cxn ang="0">
                  <a:pos x="connsiteX1" y="connsiteY1"/>
                </a:cxn>
                <a:cxn ang="0">
                  <a:pos x="connsiteX2" y="connsiteY2"/>
                </a:cxn>
              </a:cxnLst>
              <a:rect l="l" t="t" r="r" b="b"/>
              <a:pathLst>
                <a:path w="2109020" h="533960">
                  <a:moveTo>
                    <a:pt x="0" y="533960"/>
                  </a:moveTo>
                  <a:cubicBezTo>
                    <a:pt x="237203" y="283237"/>
                    <a:pt x="474407" y="32515"/>
                    <a:pt x="825910" y="3018"/>
                  </a:cubicBezTo>
                  <a:cubicBezTo>
                    <a:pt x="1177413" y="-26479"/>
                    <a:pt x="1643216" y="165250"/>
                    <a:pt x="2109020" y="356979"/>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2" name="Vrije vorm: vorm 11">
              <a:extLst>
                <a:ext uri="{FF2B5EF4-FFF2-40B4-BE49-F238E27FC236}">
                  <a16:creationId xmlns:a16="http://schemas.microsoft.com/office/drawing/2014/main" id="{38A8937B-1F56-479E-B74F-2C8E9D1F3282}"/>
                </a:ext>
              </a:extLst>
            </p:cNvPr>
            <p:cNvSpPr/>
            <p:nvPr/>
          </p:nvSpPr>
          <p:spPr bwMode="auto">
            <a:xfrm>
              <a:off x="1636917" y="4311334"/>
              <a:ext cx="275002" cy="791608"/>
            </a:xfrm>
            <a:custGeom>
              <a:avLst/>
              <a:gdLst>
                <a:gd name="connsiteX0" fmla="*/ 221380 w 275002"/>
                <a:gd name="connsiteY0" fmla="*/ 791608 h 791608"/>
                <a:gd name="connsiteX1" fmla="*/ 154 w 275002"/>
                <a:gd name="connsiteY1" fmla="*/ 496640 h 791608"/>
                <a:gd name="connsiteX2" fmla="*/ 250877 w 275002"/>
                <a:gd name="connsiteY2" fmla="*/ 39440 h 791608"/>
                <a:gd name="connsiteX3" fmla="*/ 250877 w 275002"/>
                <a:gd name="connsiteY3" fmla="*/ 54189 h 791608"/>
              </a:gdLst>
              <a:ahLst/>
              <a:cxnLst>
                <a:cxn ang="0">
                  <a:pos x="connsiteX0" y="connsiteY0"/>
                </a:cxn>
                <a:cxn ang="0">
                  <a:pos x="connsiteX1" y="connsiteY1"/>
                </a:cxn>
                <a:cxn ang="0">
                  <a:pos x="connsiteX2" y="connsiteY2"/>
                </a:cxn>
                <a:cxn ang="0">
                  <a:pos x="connsiteX3" y="connsiteY3"/>
                </a:cxn>
              </a:cxnLst>
              <a:rect l="l" t="t" r="r" b="b"/>
              <a:pathLst>
                <a:path w="275002" h="791608">
                  <a:moveTo>
                    <a:pt x="221380" y="791608"/>
                  </a:moveTo>
                  <a:cubicBezTo>
                    <a:pt x="108309" y="706804"/>
                    <a:pt x="-4762" y="622001"/>
                    <a:pt x="154" y="496640"/>
                  </a:cubicBezTo>
                  <a:cubicBezTo>
                    <a:pt x="5070" y="371279"/>
                    <a:pt x="250877" y="39440"/>
                    <a:pt x="250877" y="39440"/>
                  </a:cubicBezTo>
                  <a:cubicBezTo>
                    <a:pt x="292664" y="-34302"/>
                    <a:pt x="271770" y="9943"/>
                    <a:pt x="250877" y="54189"/>
                  </a:cubicBezTo>
                </a:path>
              </a:pathLst>
            </a:custGeom>
            <a:noFill/>
            <a:ln w="9525" cap="flat" cmpd="sng" algn="ctr">
              <a:solidFill>
                <a:srgbClr val="FF0000"/>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652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2672240-7CC4-4A34-B40A-359CEF7C0DA5}"/>
              </a:ext>
            </a:extLst>
          </p:cNvPr>
          <p:cNvSpPr txBox="1"/>
          <p:nvPr/>
        </p:nvSpPr>
        <p:spPr>
          <a:xfrm>
            <a:off x="547382" y="188640"/>
            <a:ext cx="727280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dirty="0">
                <a:solidFill>
                  <a:srgbClr val="00ACB0"/>
                </a:solidFill>
              </a:rPr>
              <a:t>Voorbeeld: overvolle steden</a:t>
            </a:r>
            <a:endParaRPr kumimoji="0" lang="nl-NL" sz="2400" b="0" i="0" u="none" strike="noStrike" kern="1200" cap="none" spc="0" normalizeH="0" baseline="0" noProof="0" dirty="0">
              <a:ln>
                <a:noFill/>
              </a:ln>
              <a:solidFill>
                <a:srgbClr val="00ACB0"/>
              </a:solidFill>
              <a:effectLst/>
              <a:uLnTx/>
              <a:uFillTx/>
              <a:latin typeface="Arial" pitchFamily="34" charset="0"/>
              <a:ea typeface="+mn-ea"/>
              <a:cs typeface="Arial" pitchFamily="34" charset="0"/>
            </a:endParaRPr>
          </a:p>
        </p:txBody>
      </p:sp>
      <p:grpSp>
        <p:nvGrpSpPr>
          <p:cNvPr id="4" name="Image">
            <a:extLst>
              <a:ext uri="{FF2B5EF4-FFF2-40B4-BE49-F238E27FC236}">
                <a16:creationId xmlns:a16="http://schemas.microsoft.com/office/drawing/2014/main" id="{E4011931-C4C7-4B41-9878-D9135D52EF1B}"/>
              </a:ext>
            </a:extLst>
          </p:cNvPr>
          <p:cNvGrpSpPr/>
          <p:nvPr/>
        </p:nvGrpSpPr>
        <p:grpSpPr>
          <a:xfrm>
            <a:off x="323528" y="980728"/>
            <a:ext cx="7995274" cy="4608512"/>
            <a:chOff x="0" y="0"/>
            <a:chExt cx="8436838" cy="6684638"/>
          </a:xfrm>
        </p:grpSpPr>
        <p:pic>
          <p:nvPicPr>
            <p:cNvPr id="5" name="Image" descr="Image">
              <a:extLst>
                <a:ext uri="{FF2B5EF4-FFF2-40B4-BE49-F238E27FC236}">
                  <a16:creationId xmlns:a16="http://schemas.microsoft.com/office/drawing/2014/main" id="{7E7D12BF-762C-42E0-BA7C-7D4B77907A24}"/>
                </a:ext>
              </a:extLst>
            </p:cNvPr>
            <p:cNvPicPr>
              <a:picLocks noChangeAspect="1"/>
            </p:cNvPicPr>
            <p:nvPr/>
          </p:nvPicPr>
          <p:blipFill>
            <a:blip r:embed="rId2"/>
            <a:stretch>
              <a:fillRect/>
            </a:stretch>
          </p:blipFill>
          <p:spPr>
            <a:xfrm>
              <a:off x="127000" y="88900"/>
              <a:ext cx="8182839" cy="6354439"/>
            </a:xfrm>
            <a:prstGeom prst="rect">
              <a:avLst/>
            </a:prstGeom>
            <a:ln>
              <a:noFill/>
            </a:ln>
            <a:effectLst/>
          </p:spPr>
        </p:pic>
        <p:pic>
          <p:nvPicPr>
            <p:cNvPr id="8" name="Image" descr="Image">
              <a:extLst>
                <a:ext uri="{FF2B5EF4-FFF2-40B4-BE49-F238E27FC236}">
                  <a16:creationId xmlns:a16="http://schemas.microsoft.com/office/drawing/2014/main" id="{797484E1-01D8-4064-B349-3CFFB3BDB1CD}"/>
                </a:ext>
              </a:extLst>
            </p:cNvPr>
            <p:cNvPicPr>
              <a:picLocks/>
            </p:cNvPicPr>
            <p:nvPr/>
          </p:nvPicPr>
          <p:blipFill>
            <a:blip r:embed="rId3"/>
            <a:stretch>
              <a:fillRect/>
            </a:stretch>
          </p:blipFill>
          <p:spPr>
            <a:xfrm>
              <a:off x="0" y="-1"/>
              <a:ext cx="8436839" cy="6684640"/>
            </a:xfrm>
            <a:prstGeom prst="rect">
              <a:avLst/>
            </a:prstGeom>
            <a:effectLst/>
          </p:spPr>
        </p:pic>
      </p:grpSp>
    </p:spTree>
    <p:extLst>
      <p:ext uri="{BB962C8B-B14F-4D97-AF65-F5344CB8AC3E}">
        <p14:creationId xmlns:p14="http://schemas.microsoft.com/office/powerpoint/2010/main" val="38803504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0AF4D-CEE3-493F-AC86-B1A765F67728}"/>
              </a:ext>
            </a:extLst>
          </p:cNvPr>
          <p:cNvSpPr>
            <a:spLocks noGrp="1"/>
          </p:cNvSpPr>
          <p:nvPr>
            <p:ph type="title"/>
          </p:nvPr>
        </p:nvSpPr>
        <p:spPr>
          <a:xfrm>
            <a:off x="685800" y="161999"/>
            <a:ext cx="7772400" cy="667696"/>
          </a:xfrm>
        </p:spPr>
        <p:txBody>
          <a:bodyPr/>
          <a:lstStyle/>
          <a:p>
            <a:r>
              <a:rPr lang="nl-NL" dirty="0">
                <a:solidFill>
                  <a:srgbClr val="00ACB0"/>
                </a:solidFill>
              </a:rPr>
              <a:t>COVID-19 crisis</a:t>
            </a:r>
          </a:p>
        </p:txBody>
      </p:sp>
      <p:grpSp>
        <p:nvGrpSpPr>
          <p:cNvPr id="4" name="Groep 3">
            <a:extLst>
              <a:ext uri="{FF2B5EF4-FFF2-40B4-BE49-F238E27FC236}">
                <a16:creationId xmlns:a16="http://schemas.microsoft.com/office/drawing/2014/main" id="{7261CF28-F6E9-49FD-8A5D-06B20242B05A}"/>
              </a:ext>
            </a:extLst>
          </p:cNvPr>
          <p:cNvGrpSpPr/>
          <p:nvPr/>
        </p:nvGrpSpPr>
        <p:grpSpPr>
          <a:xfrm>
            <a:off x="685800" y="873250"/>
            <a:ext cx="8398122" cy="4517899"/>
            <a:chOff x="0" y="0"/>
            <a:chExt cx="5629616" cy="4638039"/>
          </a:xfrm>
        </p:grpSpPr>
        <p:grpSp>
          <p:nvGrpSpPr>
            <p:cNvPr id="5" name="Groep 4">
              <a:extLst>
                <a:ext uri="{FF2B5EF4-FFF2-40B4-BE49-F238E27FC236}">
                  <a16:creationId xmlns:a16="http://schemas.microsoft.com/office/drawing/2014/main" id="{E9E35C67-B6DB-4B5E-AF2C-04916A0975DE}"/>
                </a:ext>
              </a:extLst>
            </p:cNvPr>
            <p:cNvGrpSpPr/>
            <p:nvPr/>
          </p:nvGrpSpPr>
          <p:grpSpPr>
            <a:xfrm>
              <a:off x="0" y="0"/>
              <a:ext cx="5629616" cy="4638039"/>
              <a:chOff x="28575" y="-539916"/>
              <a:chExt cx="5667228" cy="5842801"/>
            </a:xfrm>
          </p:grpSpPr>
          <p:sp>
            <p:nvSpPr>
              <p:cNvPr id="22" name="Tekstvak 2">
                <a:extLst>
                  <a:ext uri="{FF2B5EF4-FFF2-40B4-BE49-F238E27FC236}">
                    <a16:creationId xmlns:a16="http://schemas.microsoft.com/office/drawing/2014/main" id="{2D4B19CA-EF56-4849-9FF6-AB1564728584}"/>
                  </a:ext>
                </a:extLst>
              </p:cNvPr>
              <p:cNvSpPr txBox="1">
                <a:spLocks noChangeArrowheads="1"/>
              </p:cNvSpPr>
              <p:nvPr/>
            </p:nvSpPr>
            <p:spPr bwMode="auto">
              <a:xfrm>
                <a:off x="669511" y="1335733"/>
                <a:ext cx="1366076" cy="80415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 variety of quick fixes without systems solutions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2">
                <a:extLst>
                  <a:ext uri="{FF2B5EF4-FFF2-40B4-BE49-F238E27FC236}">
                    <a16:creationId xmlns:a16="http://schemas.microsoft.com/office/drawing/2014/main" id="{E1046B81-A0A6-4E7F-B4E3-3CF1D0FB22F3}"/>
                  </a:ext>
                </a:extLst>
              </p:cNvPr>
              <p:cNvSpPr txBox="1">
                <a:spLocks noChangeArrowheads="1"/>
              </p:cNvSpPr>
              <p:nvPr/>
            </p:nvSpPr>
            <p:spPr bwMode="auto">
              <a:xfrm>
                <a:off x="28575" y="-507771"/>
                <a:ext cx="1771650" cy="9157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Growth of population, global travel and urban penetration into wild habitats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vak 2">
                <a:extLst>
                  <a:ext uri="{FF2B5EF4-FFF2-40B4-BE49-F238E27FC236}">
                    <a16:creationId xmlns:a16="http://schemas.microsoft.com/office/drawing/2014/main" id="{211E990D-9296-4C6F-AD33-674B61F7B994}"/>
                  </a:ext>
                </a:extLst>
              </p:cNvPr>
              <p:cNvSpPr txBox="1">
                <a:spLocks noChangeArrowheads="1"/>
              </p:cNvSpPr>
              <p:nvPr/>
            </p:nvSpPr>
            <p:spPr bwMode="auto">
              <a:xfrm>
                <a:off x="4485221" y="-435372"/>
                <a:ext cx="1123950" cy="86143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Covid-19 virus outbreak in Wuhan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vak 26">
                <a:extLst>
                  <a:ext uri="{FF2B5EF4-FFF2-40B4-BE49-F238E27FC236}">
                    <a16:creationId xmlns:a16="http://schemas.microsoft.com/office/drawing/2014/main" id="{545CA3D8-DAE8-461B-A46E-893DC0612B24}"/>
                  </a:ext>
                </a:extLst>
              </p:cNvPr>
              <p:cNvSpPr txBox="1">
                <a:spLocks noChangeArrowheads="1"/>
              </p:cNvSpPr>
              <p:nvPr/>
            </p:nvSpPr>
            <p:spPr bwMode="auto">
              <a:xfrm>
                <a:off x="2150904" y="-539916"/>
                <a:ext cx="1667110" cy="14608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Growing risk of local virus outbreaks (HIV, SARS, Ebola, MERS, Zika) becoming pandemic disasters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kstvak 2">
                <a:extLst>
                  <a:ext uri="{FF2B5EF4-FFF2-40B4-BE49-F238E27FC236}">
                    <a16:creationId xmlns:a16="http://schemas.microsoft.com/office/drawing/2014/main" id="{90C62D67-1615-4610-92A6-049935DF64FC}"/>
                  </a:ext>
                </a:extLst>
              </p:cNvPr>
              <p:cNvSpPr txBox="1">
                <a:spLocks noChangeArrowheads="1"/>
              </p:cNvSpPr>
              <p:nvPr/>
            </p:nvSpPr>
            <p:spPr bwMode="auto">
              <a:xfrm>
                <a:off x="3614889" y="2132388"/>
                <a:ext cx="2080914" cy="2041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Reactive, defensive and copycat measures everywhere: lock down, social distancing, hand hygiene, face mask, testing and tracing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9AAE400E-5BE9-4E1B-80C7-A485D4195D7B}"/>
                  </a:ext>
                </a:extLst>
              </p:cNvPr>
              <p:cNvSpPr txBox="1">
                <a:spLocks noChangeArrowheads="1"/>
              </p:cNvSpPr>
              <p:nvPr/>
            </p:nvSpPr>
            <p:spPr bwMode="auto">
              <a:xfrm>
                <a:off x="974326" y="2819853"/>
                <a:ext cx="1193834" cy="14854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 kinds of problems for people, companies, governments, etc.</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2">
                <a:extLst>
                  <a:ext uri="{FF2B5EF4-FFF2-40B4-BE49-F238E27FC236}">
                    <a16:creationId xmlns:a16="http://schemas.microsoft.com/office/drawing/2014/main" id="{0EBA87AC-1C06-4FBF-945F-CF5DD705E708}"/>
                  </a:ext>
                </a:extLst>
              </p:cNvPr>
              <p:cNvSpPr txBox="1">
                <a:spLocks noChangeArrowheads="1"/>
              </p:cNvSpPr>
              <p:nvPr/>
            </p:nvSpPr>
            <p:spPr bwMode="auto">
              <a:xfrm>
                <a:off x="4330242" y="935723"/>
                <a:ext cx="1123950" cy="6096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Epidemic spread across the world</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vak 2">
                <a:extLst>
                  <a:ext uri="{FF2B5EF4-FFF2-40B4-BE49-F238E27FC236}">
                    <a16:creationId xmlns:a16="http://schemas.microsoft.com/office/drawing/2014/main" id="{DDA1EFC4-03C6-4DFF-8D5C-4E1104B3AEBE}"/>
                  </a:ext>
                </a:extLst>
              </p:cNvPr>
              <p:cNvSpPr txBox="1">
                <a:spLocks noChangeArrowheads="1"/>
              </p:cNvSpPr>
              <p:nvPr/>
            </p:nvSpPr>
            <p:spPr bwMode="auto">
              <a:xfrm>
                <a:off x="3221097" y="4431126"/>
                <a:ext cx="1193834" cy="8587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Global crises: economic, cultural, social, psychological</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kstvak 2">
                <a:extLst>
                  <a:ext uri="{FF2B5EF4-FFF2-40B4-BE49-F238E27FC236}">
                    <a16:creationId xmlns:a16="http://schemas.microsoft.com/office/drawing/2014/main" id="{144A3580-36BA-4A47-8946-AD77362E6529}"/>
                  </a:ext>
                </a:extLst>
              </p:cNvPr>
              <p:cNvSpPr txBox="1">
                <a:spLocks noChangeArrowheads="1"/>
              </p:cNvSpPr>
              <p:nvPr/>
            </p:nvSpPr>
            <p:spPr bwMode="auto">
              <a:xfrm>
                <a:off x="466725" y="4933950"/>
                <a:ext cx="1771650" cy="36893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Vrije vorm: vorm 14">
                <a:extLst>
                  <a:ext uri="{FF2B5EF4-FFF2-40B4-BE49-F238E27FC236}">
                    <a16:creationId xmlns:a16="http://schemas.microsoft.com/office/drawing/2014/main" id="{1D17484F-0FCE-46A5-B054-A16D28ECC90D}"/>
                  </a:ext>
                </a:extLst>
              </p:cNvPr>
              <p:cNvSpPr/>
              <p:nvPr/>
            </p:nvSpPr>
            <p:spPr>
              <a:xfrm>
                <a:off x="1672937" y="-266463"/>
                <a:ext cx="477967" cy="962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 name="Vrije vorm: vorm 15">
                <a:extLst>
                  <a:ext uri="{FF2B5EF4-FFF2-40B4-BE49-F238E27FC236}">
                    <a16:creationId xmlns:a16="http://schemas.microsoft.com/office/drawing/2014/main" id="{68462C26-2B5F-4E3C-A0DD-70889E5519DC}"/>
                  </a:ext>
                </a:extLst>
              </p:cNvPr>
              <p:cNvSpPr/>
              <p:nvPr/>
            </p:nvSpPr>
            <p:spPr>
              <a:xfrm rot="1023418">
                <a:off x="3634673" y="-462849"/>
                <a:ext cx="860601" cy="35679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 name="Vrije vorm: vorm 16">
                <a:extLst>
                  <a:ext uri="{FF2B5EF4-FFF2-40B4-BE49-F238E27FC236}">
                    <a16:creationId xmlns:a16="http://schemas.microsoft.com/office/drawing/2014/main" id="{CF96C528-F91E-412A-B0A5-F983C88C46CD}"/>
                  </a:ext>
                </a:extLst>
              </p:cNvPr>
              <p:cNvSpPr/>
              <p:nvPr/>
            </p:nvSpPr>
            <p:spPr>
              <a:xfrm rot="6186877">
                <a:off x="4456539" y="555440"/>
                <a:ext cx="675045" cy="11950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8" name="Vrije vorm: vorm 17">
                <a:extLst>
                  <a:ext uri="{FF2B5EF4-FFF2-40B4-BE49-F238E27FC236}">
                    <a16:creationId xmlns:a16="http://schemas.microsoft.com/office/drawing/2014/main" id="{EE559C68-1E68-45D4-B9CE-5F2E1EC41FE8}"/>
                  </a:ext>
                </a:extLst>
              </p:cNvPr>
              <p:cNvSpPr/>
              <p:nvPr/>
            </p:nvSpPr>
            <p:spPr>
              <a:xfrm rot="18011142" flipV="1">
                <a:off x="1320734" y="1126215"/>
                <a:ext cx="1441009" cy="347069"/>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9" name="Vrije vorm: vorm 18">
                <a:extLst>
                  <a:ext uri="{FF2B5EF4-FFF2-40B4-BE49-F238E27FC236}">
                    <a16:creationId xmlns:a16="http://schemas.microsoft.com/office/drawing/2014/main" id="{57C8B229-A538-4B11-B05E-DDF9CE07E007}"/>
                  </a:ext>
                </a:extLst>
              </p:cNvPr>
              <p:cNvSpPr/>
              <p:nvPr/>
            </p:nvSpPr>
            <p:spPr>
              <a:xfrm rot="7433819">
                <a:off x="4471839" y="1917401"/>
                <a:ext cx="622652" cy="8683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0" name="Vrije vorm: vorm 19">
                <a:extLst>
                  <a:ext uri="{FF2B5EF4-FFF2-40B4-BE49-F238E27FC236}">
                    <a16:creationId xmlns:a16="http://schemas.microsoft.com/office/drawing/2014/main" id="{DED02944-F9DB-4D0A-BD04-833FB2981445}"/>
                  </a:ext>
                </a:extLst>
              </p:cNvPr>
              <p:cNvSpPr/>
              <p:nvPr/>
            </p:nvSpPr>
            <p:spPr>
              <a:xfrm rot="7745563">
                <a:off x="3555264" y="4039777"/>
                <a:ext cx="1259038" cy="165221"/>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1" name="Vrije vorm: vorm 20">
                <a:extLst>
                  <a:ext uri="{FF2B5EF4-FFF2-40B4-BE49-F238E27FC236}">
                    <a16:creationId xmlns:a16="http://schemas.microsoft.com/office/drawing/2014/main" id="{E544828B-CD5B-4736-BD10-A8B82D6A50D3}"/>
                  </a:ext>
                </a:extLst>
              </p:cNvPr>
              <p:cNvSpPr/>
              <p:nvPr/>
            </p:nvSpPr>
            <p:spPr>
              <a:xfrm rot="12140492">
                <a:off x="1998602" y="4399485"/>
                <a:ext cx="1279996" cy="591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 name="Vrije vorm: vorm 22">
                <a:extLst>
                  <a:ext uri="{FF2B5EF4-FFF2-40B4-BE49-F238E27FC236}">
                    <a16:creationId xmlns:a16="http://schemas.microsoft.com/office/drawing/2014/main" id="{7AE98871-E3D1-45F6-82CB-28657842DDD0}"/>
                  </a:ext>
                </a:extLst>
              </p:cNvPr>
              <p:cNvSpPr/>
              <p:nvPr/>
            </p:nvSpPr>
            <p:spPr>
              <a:xfrm rot="15629485">
                <a:off x="331370" y="2413853"/>
                <a:ext cx="897644" cy="347007"/>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6" name="Vrije vorm: vorm 5">
              <a:extLst>
                <a:ext uri="{FF2B5EF4-FFF2-40B4-BE49-F238E27FC236}">
                  <a16:creationId xmlns:a16="http://schemas.microsoft.com/office/drawing/2014/main" id="{922F9D1D-A022-4FB6-884E-AC9EEDBBE70F}"/>
                </a:ext>
              </a:extLst>
            </p:cNvPr>
            <p:cNvSpPr/>
            <p:nvPr/>
          </p:nvSpPr>
          <p:spPr>
            <a:xfrm rot="1693876">
              <a:off x="1210123" y="1729057"/>
              <a:ext cx="2703852" cy="1161073"/>
            </a:xfrm>
            <a:custGeom>
              <a:avLst/>
              <a:gdLst>
                <a:gd name="connsiteX0" fmla="*/ 0 w 2390775"/>
                <a:gd name="connsiteY0" fmla="*/ 666 h 715041"/>
                <a:gd name="connsiteX1" fmla="*/ 1666875 w 2390775"/>
                <a:gd name="connsiteY1" fmla="*/ 114966 h 715041"/>
                <a:gd name="connsiteX2" fmla="*/ 2390775 w 2390775"/>
                <a:gd name="connsiteY2" fmla="*/ 715041 h 715041"/>
              </a:gdLst>
              <a:ahLst/>
              <a:cxnLst>
                <a:cxn ang="0">
                  <a:pos x="connsiteX0" y="connsiteY0"/>
                </a:cxn>
                <a:cxn ang="0">
                  <a:pos x="connsiteX1" y="connsiteY1"/>
                </a:cxn>
                <a:cxn ang="0">
                  <a:pos x="connsiteX2" y="connsiteY2"/>
                </a:cxn>
              </a:cxnLst>
              <a:rect l="l" t="t" r="r" b="b"/>
              <a:pathLst>
                <a:path w="2390775" h="715041">
                  <a:moveTo>
                    <a:pt x="0" y="666"/>
                  </a:moveTo>
                  <a:cubicBezTo>
                    <a:pt x="634206" y="-1715"/>
                    <a:pt x="1268413" y="-4096"/>
                    <a:pt x="1666875" y="114966"/>
                  </a:cubicBezTo>
                  <a:cubicBezTo>
                    <a:pt x="2065337" y="234028"/>
                    <a:pt x="2228056" y="474534"/>
                    <a:pt x="2390775" y="715041"/>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29316709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DB24-5D62-E2D5-2D05-0FB63F67432C}"/>
              </a:ext>
            </a:extLst>
          </p:cNvPr>
          <p:cNvSpPr>
            <a:spLocks noGrp="1"/>
          </p:cNvSpPr>
          <p:nvPr>
            <p:ph type="title"/>
          </p:nvPr>
        </p:nvSpPr>
        <p:spPr/>
        <p:txBody>
          <a:bodyPr/>
          <a:lstStyle/>
          <a:p>
            <a:r>
              <a:rPr lang="en-NL" dirty="0"/>
              <a:t>Literatuur</a:t>
            </a:r>
          </a:p>
        </p:txBody>
      </p:sp>
      <p:sp>
        <p:nvSpPr>
          <p:cNvPr id="3" name="Content Placeholder 2">
            <a:extLst>
              <a:ext uri="{FF2B5EF4-FFF2-40B4-BE49-F238E27FC236}">
                <a16:creationId xmlns:a16="http://schemas.microsoft.com/office/drawing/2014/main" id="{D6D10DEB-14D8-C95D-B14D-B94036E8871C}"/>
              </a:ext>
            </a:extLst>
          </p:cNvPr>
          <p:cNvSpPr>
            <a:spLocks noGrp="1"/>
          </p:cNvSpPr>
          <p:nvPr>
            <p:ph idx="1"/>
          </p:nvPr>
        </p:nvSpPr>
        <p:spPr/>
        <p:txBody>
          <a:bodyPr/>
          <a:lstStyle/>
          <a:p>
            <a:r>
              <a:rPr lang="en-GB" dirty="0">
                <a:effectLst/>
                <a:latin typeface="Helvetica" pitchFamily="2" charset="0"/>
              </a:rPr>
              <a:t>Crosby, P. B. (1979). </a:t>
            </a:r>
            <a:r>
              <a:rPr lang="en-GB" i="1" dirty="0">
                <a:effectLst/>
                <a:latin typeface="Helvetica" pitchFamily="2" charset="0"/>
              </a:rPr>
              <a:t>Quality is free. </a:t>
            </a:r>
            <a:r>
              <a:rPr lang="en-GB" dirty="0">
                <a:effectLst/>
                <a:latin typeface="Helvetica" pitchFamily="2" charset="0"/>
              </a:rPr>
              <a:t>New York, McGraw-Hill.</a:t>
            </a:r>
          </a:p>
          <a:p>
            <a:r>
              <a:rPr lang="en-GB" dirty="0" err="1">
                <a:effectLst/>
                <a:latin typeface="Helvetica" pitchFamily="2" charset="0"/>
              </a:rPr>
              <a:t>Juran</a:t>
            </a:r>
            <a:r>
              <a:rPr lang="en-GB" dirty="0">
                <a:effectLst/>
                <a:latin typeface="Helvetica" pitchFamily="2" charset="0"/>
              </a:rPr>
              <a:t>, J.M. (1992). </a:t>
            </a:r>
            <a:r>
              <a:rPr lang="en-GB" i="1" dirty="0" err="1">
                <a:effectLst/>
                <a:latin typeface="Helvetica" pitchFamily="2" charset="0"/>
              </a:rPr>
              <a:t>Juran</a:t>
            </a:r>
            <a:r>
              <a:rPr lang="en-GB" i="1" dirty="0">
                <a:effectLst/>
                <a:latin typeface="Helvetica" pitchFamily="2" charset="0"/>
              </a:rPr>
              <a:t> over </a:t>
            </a:r>
            <a:r>
              <a:rPr lang="en-GB" i="1" dirty="0" err="1">
                <a:effectLst/>
                <a:latin typeface="Helvetica" pitchFamily="2" charset="0"/>
              </a:rPr>
              <a:t>Kwaliteitsmanagement</a:t>
            </a:r>
            <a:r>
              <a:rPr lang="en-GB" i="1" dirty="0">
                <a:effectLst/>
                <a:latin typeface="Helvetica" pitchFamily="2" charset="0"/>
              </a:rPr>
              <a:t>: </a:t>
            </a:r>
            <a:r>
              <a:rPr lang="en-GB" i="1" dirty="0" err="1">
                <a:effectLst/>
                <a:latin typeface="Helvetica" pitchFamily="2" charset="0"/>
              </a:rPr>
              <a:t>plannen</a:t>
            </a:r>
            <a:r>
              <a:rPr lang="en-GB" i="1" dirty="0">
                <a:effectLst/>
                <a:latin typeface="Helvetica" pitchFamily="2" charset="0"/>
              </a:rPr>
              <a:t>, </a:t>
            </a:r>
            <a:r>
              <a:rPr lang="en-GB" i="1" dirty="0" err="1">
                <a:effectLst/>
                <a:latin typeface="Helvetica" pitchFamily="2" charset="0"/>
              </a:rPr>
              <a:t>besturen</a:t>
            </a:r>
            <a:r>
              <a:rPr lang="en-GB" i="1" dirty="0">
                <a:effectLst/>
                <a:latin typeface="Helvetica" pitchFamily="2" charset="0"/>
              </a:rPr>
              <a:t>, </a:t>
            </a:r>
            <a:r>
              <a:rPr lang="en-GB" i="1" dirty="0" err="1">
                <a:effectLst/>
                <a:latin typeface="Helvetica" pitchFamily="2" charset="0"/>
              </a:rPr>
              <a:t>verbeteren</a:t>
            </a:r>
            <a:r>
              <a:rPr lang="en-GB" i="1" dirty="0">
                <a:effectLst/>
                <a:latin typeface="Helvetica" pitchFamily="2" charset="0"/>
              </a:rPr>
              <a:t>. </a:t>
            </a:r>
            <a:r>
              <a:rPr lang="en-GB" dirty="0">
                <a:effectLst/>
                <a:latin typeface="Helvetica" pitchFamily="2" charset="0"/>
              </a:rPr>
              <a:t>Kluwer. ISBN 9020126873.</a:t>
            </a:r>
          </a:p>
          <a:p>
            <a:endParaRPr lang="en-GB" dirty="0">
              <a:effectLst/>
              <a:latin typeface="Helvetica" pitchFamily="2" charset="0"/>
            </a:endParaRPr>
          </a:p>
          <a:p>
            <a:endParaRPr lang="en-NL" dirty="0"/>
          </a:p>
        </p:txBody>
      </p:sp>
    </p:spTree>
    <p:extLst>
      <p:ext uri="{BB962C8B-B14F-4D97-AF65-F5344CB8AC3E}">
        <p14:creationId xmlns:p14="http://schemas.microsoft.com/office/powerpoint/2010/main" val="986030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FC73-17E9-8140-AD48-8F447ADC9366}"/>
              </a:ext>
            </a:extLst>
          </p:cNvPr>
          <p:cNvSpPr>
            <a:spLocks noGrp="1"/>
          </p:cNvSpPr>
          <p:nvPr>
            <p:ph type="title"/>
          </p:nvPr>
        </p:nvSpPr>
        <p:spPr>
          <a:xfrm>
            <a:off x="685800" y="836712"/>
            <a:ext cx="7772400" cy="1143000"/>
          </a:xfrm>
        </p:spPr>
        <p:txBody>
          <a:bodyPr/>
          <a:lstStyle/>
          <a:p>
            <a:r>
              <a:rPr lang="nl-NL" dirty="0">
                <a:solidFill>
                  <a:srgbClr val="00ACB0"/>
                </a:solidFill>
              </a:rPr>
              <a:t>Certificering hoger onderwijs:</a:t>
            </a:r>
            <a:br>
              <a:rPr lang="nl-NL" dirty="0">
                <a:solidFill>
                  <a:srgbClr val="00ACB0"/>
                </a:solidFill>
              </a:rPr>
            </a:br>
            <a:r>
              <a:rPr lang="nl-NL" dirty="0">
                <a:solidFill>
                  <a:srgbClr val="00ACB0"/>
                </a:solidFill>
              </a:rPr>
              <a:t>een toneelstukje?</a:t>
            </a:r>
            <a:br>
              <a:rPr lang="nl-NL" dirty="0">
                <a:solidFill>
                  <a:srgbClr val="C00000"/>
                </a:solidFill>
              </a:rPr>
            </a:br>
            <a:endParaRPr lang="en-NL" dirty="0">
              <a:solidFill>
                <a:srgbClr val="FF0000"/>
              </a:solidFill>
            </a:endParaRPr>
          </a:p>
        </p:txBody>
      </p:sp>
      <p:pic>
        <p:nvPicPr>
          <p:cNvPr id="4" name="Content Placeholder 3">
            <a:extLst>
              <a:ext uri="{FF2B5EF4-FFF2-40B4-BE49-F238E27FC236}">
                <a16:creationId xmlns:a16="http://schemas.microsoft.com/office/drawing/2014/main" id="{CAA35577-FB03-1342-8BCC-E48AD9824F19}"/>
              </a:ext>
            </a:extLst>
          </p:cNvPr>
          <p:cNvPicPr>
            <a:picLocks noGrp="1" noChangeAspect="1"/>
          </p:cNvPicPr>
          <p:nvPr>
            <p:ph idx="1"/>
          </p:nvPr>
        </p:nvPicPr>
        <p:blipFill>
          <a:blip r:embed="rId3"/>
          <a:stretch>
            <a:fillRect/>
          </a:stretch>
        </p:blipFill>
        <p:spPr>
          <a:xfrm>
            <a:off x="2559050" y="2132856"/>
            <a:ext cx="4025900" cy="2952328"/>
          </a:xfrm>
          <a:prstGeom prst="rect">
            <a:avLst/>
          </a:prstGeom>
        </p:spPr>
      </p:pic>
      <p:sp>
        <p:nvSpPr>
          <p:cNvPr id="3" name="TextBox 2">
            <a:extLst>
              <a:ext uri="{FF2B5EF4-FFF2-40B4-BE49-F238E27FC236}">
                <a16:creationId xmlns:a16="http://schemas.microsoft.com/office/drawing/2014/main" id="{B815A2CE-43A7-D34E-B6F0-8AD3012799ED}"/>
              </a:ext>
            </a:extLst>
          </p:cNvPr>
          <p:cNvSpPr txBox="1"/>
          <p:nvPr/>
        </p:nvSpPr>
        <p:spPr>
          <a:xfrm>
            <a:off x="685800" y="5238328"/>
            <a:ext cx="3431965" cy="461665"/>
          </a:xfrm>
          <a:prstGeom prst="rect">
            <a:avLst/>
          </a:prstGeom>
          <a:noFill/>
        </p:spPr>
        <p:txBody>
          <a:bodyPr wrap="none" rtlCol="0">
            <a:spAutoFit/>
          </a:bodyPr>
          <a:lstStyle/>
          <a:p>
            <a:r>
              <a:rPr lang="en-NL" dirty="0"/>
              <a:t>Van Kemenade, (2009).</a:t>
            </a:r>
          </a:p>
        </p:txBody>
      </p:sp>
    </p:spTree>
    <p:extLst>
      <p:ext uri="{BB962C8B-B14F-4D97-AF65-F5344CB8AC3E}">
        <p14:creationId xmlns:p14="http://schemas.microsoft.com/office/powerpoint/2010/main" val="3927931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3ED8-0E85-D375-3B20-60D159AFE18D}"/>
              </a:ext>
            </a:extLst>
          </p:cNvPr>
          <p:cNvSpPr>
            <a:spLocks noGrp="1"/>
          </p:cNvSpPr>
          <p:nvPr>
            <p:ph type="title"/>
          </p:nvPr>
        </p:nvSpPr>
        <p:spPr/>
        <p:txBody>
          <a:bodyPr/>
          <a:lstStyle/>
          <a:p>
            <a:r>
              <a:rPr lang="en-NL" dirty="0">
                <a:solidFill>
                  <a:srgbClr val="0FCBC2"/>
                </a:solidFill>
              </a:rPr>
              <a:t>Standaarden??? Frank Zappa (1940-1993)</a:t>
            </a:r>
          </a:p>
        </p:txBody>
      </p:sp>
      <p:pic>
        <p:nvPicPr>
          <p:cNvPr id="8" name="Picture 7" descr="A person with long curly hair and mustache&#10;&#10;Description automatically generated">
            <a:extLst>
              <a:ext uri="{FF2B5EF4-FFF2-40B4-BE49-F238E27FC236}">
                <a16:creationId xmlns:a16="http://schemas.microsoft.com/office/drawing/2014/main" id="{2948B2E8-8C24-D11F-5253-A47C505A5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916832"/>
            <a:ext cx="3766517" cy="3798168"/>
          </a:xfrm>
          <a:prstGeom prst="rect">
            <a:avLst/>
          </a:prstGeom>
        </p:spPr>
      </p:pic>
    </p:spTree>
    <p:extLst>
      <p:ext uri="{BB962C8B-B14F-4D97-AF65-F5344CB8AC3E}">
        <p14:creationId xmlns:p14="http://schemas.microsoft.com/office/powerpoint/2010/main" val="34705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55E2-B6F4-A045-C83E-55A1A11F51CE}"/>
              </a:ext>
            </a:extLst>
          </p:cNvPr>
          <p:cNvSpPr>
            <a:spLocks noGrp="1"/>
          </p:cNvSpPr>
          <p:nvPr>
            <p:ph type="title"/>
          </p:nvPr>
        </p:nvSpPr>
        <p:spPr>
          <a:xfrm>
            <a:off x="457200" y="274638"/>
            <a:ext cx="8229600" cy="1143000"/>
          </a:xfrm>
        </p:spPr>
        <p:txBody>
          <a:bodyPr wrap="square" anchor="ctr">
            <a:normAutofit/>
          </a:bodyPr>
          <a:lstStyle/>
          <a:p>
            <a:r>
              <a:rPr lang="en-NL" dirty="0">
                <a:solidFill>
                  <a:srgbClr val="0FCBC2"/>
                </a:solidFill>
              </a:rPr>
              <a:t>“Treating dandruff by decapitation”</a:t>
            </a:r>
          </a:p>
        </p:txBody>
      </p:sp>
      <p:sp>
        <p:nvSpPr>
          <p:cNvPr id="3" name="Content Placeholder 2">
            <a:extLst>
              <a:ext uri="{FF2B5EF4-FFF2-40B4-BE49-F238E27FC236}">
                <a16:creationId xmlns:a16="http://schemas.microsoft.com/office/drawing/2014/main" id="{BC0A0C85-DF89-1233-EFF2-33A3E88F8F7A}"/>
              </a:ext>
            </a:extLst>
          </p:cNvPr>
          <p:cNvSpPr>
            <a:spLocks noGrp="1"/>
          </p:cNvSpPr>
          <p:nvPr>
            <p:ph sz="half" idx="2"/>
          </p:nvPr>
        </p:nvSpPr>
        <p:spPr>
          <a:xfrm>
            <a:off x="457200" y="2174875"/>
            <a:ext cx="4040188" cy="3951288"/>
          </a:xfrm>
        </p:spPr>
        <p:txBody>
          <a:bodyPr wrap="square" anchor="t">
            <a:normAutofit/>
          </a:bodyPr>
          <a:lstStyle/>
          <a:p>
            <a:pPr marL="0" indent="0">
              <a:lnSpc>
                <a:spcPct val="90000"/>
              </a:lnSpc>
              <a:buNone/>
            </a:pPr>
            <a:r>
              <a:rPr lang="en-NL" sz="1900"/>
              <a:t>Parents Music Resource Centre: </a:t>
            </a:r>
            <a:r>
              <a:rPr lang="en-GB" sz="1900"/>
              <a:t>‘B</a:t>
            </a:r>
            <a:r>
              <a:rPr lang="en-NL" sz="1900"/>
              <a:t>escherming van onze kinderen tegenover sexueel of gewldadig getinte muziekteksten’ (mei 1985).</a:t>
            </a:r>
          </a:p>
          <a:p>
            <a:pPr marL="0" indent="0">
              <a:lnSpc>
                <a:spcPct val="90000"/>
              </a:lnSpc>
              <a:buNone/>
            </a:pPr>
            <a:endParaRPr lang="en-NL" sz="1900"/>
          </a:p>
          <a:p>
            <a:pPr marL="0" indent="0">
              <a:lnSpc>
                <a:spcPct val="90000"/>
              </a:lnSpc>
              <a:buNone/>
            </a:pPr>
            <a:r>
              <a:rPr lang="en-NL" sz="1900" i="1"/>
              <a:t>“The establishment of a rating system voluntary or otherwise, opens the door to an endless parade of Moral Quality Control Programs based on ‘Things  Certain Christians Don’t like”.  </a:t>
            </a:r>
            <a:r>
              <a:rPr lang="en-NL" sz="1900"/>
              <a:t>Zappa &amp; Occhiogrosso (1989, page 272).</a:t>
            </a:r>
          </a:p>
          <a:p>
            <a:pPr marL="0" indent="0">
              <a:lnSpc>
                <a:spcPct val="90000"/>
              </a:lnSpc>
              <a:buNone/>
            </a:pPr>
            <a:endParaRPr lang="en-NL" sz="1900"/>
          </a:p>
        </p:txBody>
      </p:sp>
      <p:pic>
        <p:nvPicPr>
          <p:cNvPr id="5" name="Picture 4" descr="A black and white sign with white text&#10;&#10;Description automatically generated">
            <a:extLst>
              <a:ext uri="{FF2B5EF4-FFF2-40B4-BE49-F238E27FC236}">
                <a16:creationId xmlns:a16="http://schemas.microsoft.com/office/drawing/2014/main" id="{BFD77078-5442-DF26-6A18-A4FCC4C2D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814" y="2564904"/>
            <a:ext cx="4041775" cy="2374542"/>
          </a:xfrm>
          <a:prstGeom prst="rect">
            <a:avLst/>
          </a:prstGeom>
          <a:noFill/>
        </p:spPr>
      </p:pic>
    </p:spTree>
    <p:extLst>
      <p:ext uri="{BB962C8B-B14F-4D97-AF65-F5344CB8AC3E}">
        <p14:creationId xmlns:p14="http://schemas.microsoft.com/office/powerpoint/2010/main" val="10195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79C0-EBE6-ACF7-DBD2-78DBE3106F43}"/>
              </a:ext>
            </a:extLst>
          </p:cNvPr>
          <p:cNvSpPr>
            <a:spLocks noGrp="1"/>
          </p:cNvSpPr>
          <p:nvPr>
            <p:ph type="title"/>
          </p:nvPr>
        </p:nvSpPr>
        <p:spPr/>
        <p:txBody>
          <a:bodyPr/>
          <a:lstStyle/>
          <a:p>
            <a:r>
              <a:rPr lang="en-NL" dirty="0">
                <a:solidFill>
                  <a:srgbClr val="0FCBC2"/>
                </a:solidFill>
              </a:rPr>
              <a:t>Werkt SMART?</a:t>
            </a:r>
          </a:p>
        </p:txBody>
      </p:sp>
      <p:sp>
        <p:nvSpPr>
          <p:cNvPr id="3" name="Content Placeholder 2">
            <a:extLst>
              <a:ext uri="{FF2B5EF4-FFF2-40B4-BE49-F238E27FC236}">
                <a16:creationId xmlns:a16="http://schemas.microsoft.com/office/drawing/2014/main" id="{744C1BC8-FC02-9EAC-6260-1F18B71E3657}"/>
              </a:ext>
            </a:extLst>
          </p:cNvPr>
          <p:cNvSpPr>
            <a:spLocks noGrp="1"/>
          </p:cNvSpPr>
          <p:nvPr>
            <p:ph idx="1"/>
          </p:nvPr>
        </p:nvSpPr>
        <p:spPr>
          <a:xfrm>
            <a:off x="1006624" y="1765176"/>
            <a:ext cx="7772400" cy="4114800"/>
          </a:xfrm>
        </p:spPr>
        <p:txBody>
          <a:bodyPr/>
          <a:lstStyle/>
          <a:p>
            <a:r>
              <a:rPr lang="en-NL" dirty="0"/>
              <a:t>Specificering stuurt teveel in 1 richting</a:t>
            </a:r>
          </a:p>
        </p:txBody>
      </p:sp>
      <p:pic>
        <p:nvPicPr>
          <p:cNvPr id="2050" name="Picture 2" descr="Elliot Eisner Quote: “Not everything important is measurable, and not everything  measurable is important.”">
            <a:extLst>
              <a:ext uri="{FF2B5EF4-FFF2-40B4-BE49-F238E27FC236}">
                <a16:creationId xmlns:a16="http://schemas.microsoft.com/office/drawing/2014/main" id="{3A97D49D-2854-EC90-426C-49045A91C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636912"/>
            <a:ext cx="38100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2200" dirty="0"/>
              <a:t>9.30   start met welkom en programma van de dag</a:t>
            </a:r>
          </a:p>
          <a:p>
            <a:pPr marL="0" indent="0">
              <a:buNone/>
            </a:pPr>
            <a:r>
              <a:rPr lang="en-NL" sz="2200" dirty="0"/>
              <a:t>          korte kennismaking: naam, functie</a:t>
            </a:r>
          </a:p>
          <a:p>
            <a:pPr marL="0" indent="0">
              <a:buNone/>
            </a:pPr>
            <a:r>
              <a:rPr lang="en-NL" sz="2200" dirty="0"/>
              <a:t>10.00  huiswerk, materialen</a:t>
            </a:r>
          </a:p>
          <a:p>
            <a:pPr marL="0" indent="0">
              <a:buNone/>
            </a:pPr>
            <a:r>
              <a:rPr lang="en-NL" sz="2200" dirty="0"/>
              <a:t>10.15  1. Kwaliteit, ja maar….</a:t>
            </a:r>
          </a:p>
          <a:p>
            <a:pPr marL="0" indent="0">
              <a:buNone/>
            </a:pPr>
            <a:r>
              <a:rPr lang="en-NL" sz="2200" dirty="0"/>
              <a:t>11.00  2. Complexiteit</a:t>
            </a:r>
          </a:p>
          <a:p>
            <a:pPr marL="0" indent="0">
              <a:buNone/>
            </a:pPr>
            <a:r>
              <a:rPr lang="en-NL" sz="2200" dirty="0"/>
              <a:t>13.00  3. Vier mentale modellen / vensters</a:t>
            </a:r>
          </a:p>
          <a:p>
            <a:pPr marL="0" indent="0">
              <a:buNone/>
            </a:pPr>
            <a:r>
              <a:rPr lang="en-NL" sz="2200" dirty="0"/>
              <a:t>14.00  4. Emergentie en zelforganisatie</a:t>
            </a:r>
          </a:p>
          <a:p>
            <a:pPr marL="0" indent="0">
              <a:buNone/>
            </a:pPr>
            <a:r>
              <a:rPr lang="en-NL" sz="2200" dirty="0"/>
              <a:t>15.00  5. Co-creatie</a:t>
            </a:r>
          </a:p>
          <a:p>
            <a:pPr marL="0" indent="0">
              <a:buNone/>
            </a:pPr>
            <a:r>
              <a:rPr lang="en-NL" sz="2200" dirty="0"/>
              <a:t>15.30  6. Leiderschap in complexiteit</a:t>
            </a:r>
          </a:p>
          <a:p>
            <a:pPr marL="0" indent="0">
              <a:buNone/>
            </a:pPr>
            <a:r>
              <a:rPr lang="en-NL" sz="2200" dirty="0"/>
              <a:t>16.15  korte evaluatie en toets (Ed W.)</a:t>
            </a:r>
          </a:p>
          <a:p>
            <a:pPr marL="0" indent="0">
              <a:buNone/>
            </a:pPr>
            <a:r>
              <a:rPr lang="en-NL" sz="2200" dirty="0"/>
              <a:t>16.45  einde</a:t>
            </a:r>
          </a:p>
        </p:txBody>
      </p:sp>
    </p:spTree>
    <p:extLst>
      <p:ext uri="{BB962C8B-B14F-4D97-AF65-F5344CB8AC3E}">
        <p14:creationId xmlns:p14="http://schemas.microsoft.com/office/powerpoint/2010/main" val="5372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742B-7F99-04F6-1ADE-F21E8BC48767}"/>
              </a:ext>
            </a:extLst>
          </p:cNvPr>
          <p:cNvSpPr>
            <a:spLocks noGrp="1"/>
          </p:cNvSpPr>
          <p:nvPr>
            <p:ph type="title"/>
          </p:nvPr>
        </p:nvSpPr>
        <p:spPr/>
        <p:txBody>
          <a:bodyPr/>
          <a:lstStyle/>
          <a:p>
            <a:r>
              <a:rPr lang="en-NL" dirty="0">
                <a:solidFill>
                  <a:srgbClr val="0FCBC2"/>
                </a:solidFill>
              </a:rPr>
              <a:t>The Tyranny of Metrics</a:t>
            </a:r>
          </a:p>
        </p:txBody>
      </p:sp>
      <p:sp>
        <p:nvSpPr>
          <p:cNvPr id="3" name="Content Placeholder 2">
            <a:extLst>
              <a:ext uri="{FF2B5EF4-FFF2-40B4-BE49-F238E27FC236}">
                <a16:creationId xmlns:a16="http://schemas.microsoft.com/office/drawing/2014/main" id="{B25A31CA-7836-E19F-288F-8A6281F66225}"/>
              </a:ext>
            </a:extLst>
          </p:cNvPr>
          <p:cNvSpPr>
            <a:spLocks noGrp="1"/>
          </p:cNvSpPr>
          <p:nvPr>
            <p:ph idx="1"/>
          </p:nvPr>
        </p:nvSpPr>
        <p:spPr/>
        <p:txBody>
          <a:bodyPr/>
          <a:lstStyle/>
          <a:p>
            <a:pPr marL="0" indent="0">
              <a:buNone/>
            </a:pPr>
            <a:r>
              <a:rPr lang="en-NL" dirty="0"/>
              <a:t>We meten alleen wat te tellen is, niet wat BELANGRIJK is.</a:t>
            </a:r>
          </a:p>
          <a:p>
            <a:pPr marL="0" indent="0">
              <a:buNone/>
            </a:pPr>
            <a:endParaRPr lang="en-NL" dirty="0"/>
          </a:p>
          <a:p>
            <a:pPr marL="0" indent="0">
              <a:buNone/>
            </a:pPr>
            <a:r>
              <a:rPr lang="en-NL" dirty="0"/>
              <a:t>JEFFREY Z. MULLER</a:t>
            </a:r>
          </a:p>
        </p:txBody>
      </p:sp>
    </p:spTree>
    <p:extLst>
      <p:ext uri="{BB962C8B-B14F-4D97-AF65-F5344CB8AC3E}">
        <p14:creationId xmlns:p14="http://schemas.microsoft.com/office/powerpoint/2010/main" val="821532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07AA-33E1-13CA-14C5-6F457DE06252}"/>
              </a:ext>
            </a:extLst>
          </p:cNvPr>
          <p:cNvSpPr>
            <a:spLocks noGrp="1"/>
          </p:cNvSpPr>
          <p:nvPr>
            <p:ph type="title"/>
          </p:nvPr>
        </p:nvSpPr>
        <p:spPr/>
        <p:txBody>
          <a:bodyPr/>
          <a:lstStyle/>
          <a:p>
            <a:r>
              <a:rPr lang="en-NL" dirty="0">
                <a:solidFill>
                  <a:srgbClr val="0FCBC2"/>
                </a:solidFill>
              </a:rPr>
              <a:t>PDCA: de kern van kwaliteitsmanagement</a:t>
            </a:r>
          </a:p>
        </p:txBody>
      </p:sp>
      <p:pic>
        <p:nvPicPr>
          <p:cNvPr id="1026" name="Picture 2" descr="PDCA - Wikipedia">
            <a:extLst>
              <a:ext uri="{FF2B5EF4-FFF2-40B4-BE49-F238E27FC236}">
                <a16:creationId xmlns:a16="http://schemas.microsoft.com/office/drawing/2014/main" id="{7EAE0713-3534-250C-213A-C8BCF241E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293" y="1988840"/>
            <a:ext cx="5217413" cy="35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6D47-5E5C-3A4F-85C5-13B8BEDD36AA}"/>
              </a:ext>
            </a:extLst>
          </p:cNvPr>
          <p:cNvSpPr>
            <a:spLocks noGrp="1"/>
          </p:cNvSpPr>
          <p:nvPr>
            <p:ph type="title"/>
          </p:nvPr>
        </p:nvSpPr>
        <p:spPr>
          <a:xfrm>
            <a:off x="685800" y="190500"/>
            <a:ext cx="7772400" cy="1143000"/>
          </a:xfrm>
        </p:spPr>
        <p:txBody>
          <a:bodyPr/>
          <a:lstStyle/>
          <a:p>
            <a:r>
              <a:rPr lang="en-NL" dirty="0">
                <a:solidFill>
                  <a:srgbClr val="0FCBC2"/>
                </a:solidFill>
              </a:rPr>
              <a:t>Werkt de PDCA-Cyclus ?</a:t>
            </a:r>
          </a:p>
        </p:txBody>
      </p:sp>
      <p:sp>
        <p:nvSpPr>
          <p:cNvPr id="3" name="Content Placeholder 2">
            <a:extLst>
              <a:ext uri="{FF2B5EF4-FFF2-40B4-BE49-F238E27FC236}">
                <a16:creationId xmlns:a16="http://schemas.microsoft.com/office/drawing/2014/main" id="{288AF933-553A-B144-87DD-26DB5D46BDDB}"/>
              </a:ext>
            </a:extLst>
          </p:cNvPr>
          <p:cNvSpPr>
            <a:spLocks noGrp="1"/>
          </p:cNvSpPr>
          <p:nvPr>
            <p:ph idx="1"/>
          </p:nvPr>
        </p:nvSpPr>
        <p:spPr>
          <a:xfrm>
            <a:off x="685800" y="1196752"/>
            <a:ext cx="7772400" cy="4536504"/>
          </a:xfrm>
        </p:spPr>
        <p:txBody>
          <a:bodyPr/>
          <a:lstStyle/>
          <a:p>
            <a:pPr marL="0" indent="0">
              <a:buNone/>
            </a:pPr>
            <a:r>
              <a:rPr lang="en-NL" dirty="0"/>
              <a:t>“PDCA? We moeten op zoek naar een alternatief”. </a:t>
            </a:r>
          </a:p>
          <a:p>
            <a:pPr marL="0" indent="0">
              <a:buNone/>
            </a:pPr>
            <a:r>
              <a:rPr lang="en-NL" dirty="0">
                <a:hlinkClick r:id="rId3"/>
              </a:rPr>
              <a:t>Van Kemenade (2013), De mythe van de PDCA-cyclus, </a:t>
            </a:r>
            <a:r>
              <a:rPr lang="en-NL" i="1" dirty="0">
                <a:hlinkClick r:id="rId3"/>
              </a:rPr>
              <a:t>Sigma, 5</a:t>
            </a:r>
            <a:r>
              <a:rPr lang="en-NL" dirty="0">
                <a:hlinkClick r:id="rId3"/>
              </a:rPr>
              <a:t>, 32-36</a:t>
            </a:r>
            <a:endParaRPr lang="en-NL" dirty="0"/>
          </a:p>
          <a:p>
            <a:pPr marL="0" indent="0">
              <a:buNone/>
            </a:pPr>
            <a:endParaRPr lang="en-NL" dirty="0"/>
          </a:p>
          <a:p>
            <a:r>
              <a:rPr lang="en-NL" sz="2000" dirty="0"/>
              <a:t>PLAN?</a:t>
            </a:r>
          </a:p>
          <a:p>
            <a:pPr lvl="1"/>
            <a:r>
              <a:rPr lang="en-NL" sz="2000" dirty="0"/>
              <a:t>Vermeend universeel: andere visie op ‘plannen’</a:t>
            </a:r>
          </a:p>
          <a:p>
            <a:pPr lvl="1"/>
            <a:r>
              <a:rPr lang="en-GB" sz="2000" dirty="0"/>
              <a:t>S</a:t>
            </a:r>
            <a:r>
              <a:rPr lang="en-NL" sz="2000" dirty="0"/>
              <a:t>nelle veranderingen : RaRa: Planbaarheid/maakbaarheid?</a:t>
            </a:r>
          </a:p>
          <a:p>
            <a:r>
              <a:rPr lang="en-GB" sz="2000" dirty="0"/>
              <a:t>DO?</a:t>
            </a:r>
          </a:p>
          <a:p>
            <a:pPr lvl="1"/>
            <a:r>
              <a:rPr lang="en-GB" sz="2000" dirty="0" err="1"/>
              <a:t>Doen</a:t>
            </a:r>
            <a:r>
              <a:rPr lang="en-GB" sz="2000" dirty="0"/>
              <a:t> we wat we </a:t>
            </a:r>
            <a:r>
              <a:rPr lang="en-GB" sz="2000" dirty="0" err="1"/>
              <a:t>zeggen</a:t>
            </a:r>
            <a:r>
              <a:rPr lang="en-GB" sz="2000" dirty="0"/>
              <a:t>? </a:t>
            </a:r>
          </a:p>
          <a:p>
            <a:r>
              <a:rPr lang="en-GB" sz="2000" dirty="0"/>
              <a:t>CHECK? Study? </a:t>
            </a:r>
            <a:r>
              <a:rPr lang="en-GB" sz="2000" dirty="0" err="1"/>
              <a:t>Meten</a:t>
            </a:r>
            <a:r>
              <a:rPr lang="en-GB" sz="2000" dirty="0"/>
              <a:t> is </a:t>
            </a:r>
            <a:r>
              <a:rPr lang="en-GB" sz="2000" dirty="0" err="1"/>
              <a:t>weten</a:t>
            </a:r>
            <a:r>
              <a:rPr lang="en-GB" sz="2000" dirty="0"/>
              <a:t>?  R</a:t>
            </a:r>
            <a:r>
              <a:rPr lang="en-NL" sz="2000" dirty="0"/>
              <a:t>igide toepassing</a:t>
            </a:r>
            <a:endParaRPr lang="en-GB" sz="2000" dirty="0"/>
          </a:p>
          <a:p>
            <a:r>
              <a:rPr lang="en-NL" sz="2000" dirty="0"/>
              <a:t>ACT? Mensen willen niet veranderen….</a:t>
            </a:r>
          </a:p>
          <a:p>
            <a:endParaRPr lang="en-NL" dirty="0"/>
          </a:p>
        </p:txBody>
      </p:sp>
    </p:spTree>
    <p:extLst>
      <p:ext uri="{BB962C8B-B14F-4D97-AF65-F5344CB8AC3E}">
        <p14:creationId xmlns:p14="http://schemas.microsoft.com/office/powerpoint/2010/main" val="45863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8C1C-59D0-31B7-7FD6-AE8F5655E63C}"/>
              </a:ext>
            </a:extLst>
          </p:cNvPr>
          <p:cNvSpPr>
            <a:spLocks noGrp="1"/>
          </p:cNvSpPr>
          <p:nvPr>
            <p:ph type="title"/>
          </p:nvPr>
        </p:nvSpPr>
        <p:spPr/>
        <p:txBody>
          <a:bodyPr/>
          <a:lstStyle/>
          <a:p>
            <a:r>
              <a:rPr lang="en-NL" dirty="0">
                <a:solidFill>
                  <a:srgbClr val="00A7A2"/>
                </a:solidFill>
              </a:rPr>
              <a:t>Innovatie?</a:t>
            </a:r>
          </a:p>
        </p:txBody>
      </p:sp>
      <p:sp>
        <p:nvSpPr>
          <p:cNvPr id="3" name="Content Placeholder 2">
            <a:extLst>
              <a:ext uri="{FF2B5EF4-FFF2-40B4-BE49-F238E27FC236}">
                <a16:creationId xmlns:a16="http://schemas.microsoft.com/office/drawing/2014/main" id="{72E5740B-D884-E3D6-5490-9106DAFED489}"/>
              </a:ext>
            </a:extLst>
          </p:cNvPr>
          <p:cNvSpPr>
            <a:spLocks noGrp="1"/>
          </p:cNvSpPr>
          <p:nvPr>
            <p:ph idx="1"/>
          </p:nvPr>
        </p:nvSpPr>
        <p:spPr/>
        <p:txBody>
          <a:bodyPr/>
          <a:lstStyle/>
          <a:p>
            <a:endParaRPr lang="en-NL"/>
          </a:p>
        </p:txBody>
      </p:sp>
      <p:pic>
        <p:nvPicPr>
          <p:cNvPr id="1025" name="Picture 1" descr="page4image1552570912">
            <a:extLst>
              <a:ext uri="{FF2B5EF4-FFF2-40B4-BE49-F238E27FC236}">
                <a16:creationId xmlns:a16="http://schemas.microsoft.com/office/drawing/2014/main" id="{4E908DD7-C36F-5053-E95F-728D8776B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page4image1552570912">
            <a:extLst>
              <a:ext uri="{FF2B5EF4-FFF2-40B4-BE49-F238E27FC236}">
                <a16:creationId xmlns:a16="http://schemas.microsoft.com/office/drawing/2014/main" id="{370A25BF-F58C-54B4-0D1A-DF8075063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A0D5F79-5163-2578-87EE-F15A5B6C01FB}"/>
              </a:ext>
            </a:extLst>
          </p:cNvPr>
          <p:cNvSpPr txBox="1">
            <a:spLocks/>
          </p:cNvSpPr>
          <p:nvPr/>
        </p:nvSpPr>
        <p:spPr bwMode="auto">
          <a:xfrm>
            <a:off x="685800" y="4191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a:lstStyle>
          <a:p>
            <a:r>
              <a:rPr lang="en-NL" kern="0" dirty="0">
                <a:solidFill>
                  <a:srgbClr val="00A7A2"/>
                </a:solidFill>
              </a:rPr>
              <a:t>Organisatieverandering</a:t>
            </a:r>
          </a:p>
        </p:txBody>
      </p:sp>
    </p:spTree>
    <p:extLst>
      <p:ext uri="{BB962C8B-B14F-4D97-AF65-F5344CB8AC3E}">
        <p14:creationId xmlns:p14="http://schemas.microsoft.com/office/powerpoint/2010/main" val="2210256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F9A4-E81C-913A-DCCC-B7DCFAAFD436}"/>
              </a:ext>
            </a:extLst>
          </p:cNvPr>
          <p:cNvSpPr>
            <a:spLocks noGrp="1"/>
          </p:cNvSpPr>
          <p:nvPr>
            <p:ph type="title"/>
          </p:nvPr>
        </p:nvSpPr>
        <p:spPr/>
        <p:txBody>
          <a:bodyPr/>
          <a:lstStyle/>
          <a:p>
            <a:r>
              <a:rPr lang="en-NL" dirty="0">
                <a:solidFill>
                  <a:srgbClr val="0FCBC2"/>
                </a:solidFill>
              </a:rPr>
              <a:t>Werkt organisatieverandering?</a:t>
            </a:r>
          </a:p>
        </p:txBody>
      </p:sp>
      <p:sp>
        <p:nvSpPr>
          <p:cNvPr id="3" name="Content Placeholder 2">
            <a:extLst>
              <a:ext uri="{FF2B5EF4-FFF2-40B4-BE49-F238E27FC236}">
                <a16:creationId xmlns:a16="http://schemas.microsoft.com/office/drawing/2014/main" id="{1FD510B0-C751-EF19-F61A-85D5B982717F}"/>
              </a:ext>
            </a:extLst>
          </p:cNvPr>
          <p:cNvSpPr>
            <a:spLocks noGrp="1"/>
          </p:cNvSpPr>
          <p:nvPr>
            <p:ph idx="1"/>
          </p:nvPr>
        </p:nvSpPr>
        <p:spPr/>
        <p:txBody>
          <a:bodyPr/>
          <a:lstStyle/>
          <a:p>
            <a:r>
              <a:rPr lang="en-GB" b="0" i="0" u="none" strike="noStrike" dirty="0">
                <a:solidFill>
                  <a:srgbClr val="000000"/>
                </a:solidFill>
                <a:effectLst/>
                <a:latin typeface="robotoslab"/>
              </a:rPr>
              <a:t>70 tot 80 </a:t>
            </a:r>
            <a:r>
              <a:rPr lang="en-GB" b="0" i="0" u="none" strike="noStrike" dirty="0" err="1">
                <a:solidFill>
                  <a:srgbClr val="000000"/>
                </a:solidFill>
                <a:effectLst/>
                <a:latin typeface="robotoslab"/>
              </a:rPr>
              <a:t>procent</a:t>
            </a:r>
            <a:r>
              <a:rPr lang="en-GB" b="0" i="0" u="none" strike="noStrike" dirty="0">
                <a:solidFill>
                  <a:srgbClr val="000000"/>
                </a:solidFill>
                <a:effectLst/>
                <a:latin typeface="robotoslab"/>
              </a:rPr>
              <a:t> van de </a:t>
            </a:r>
            <a:r>
              <a:rPr lang="en-GB" b="0" i="0" u="none" strike="noStrike" dirty="0" err="1">
                <a:solidFill>
                  <a:srgbClr val="000000"/>
                </a:solidFill>
                <a:effectLst/>
                <a:latin typeface="robotoslab"/>
              </a:rPr>
              <a:t>geplande</a:t>
            </a:r>
            <a:r>
              <a:rPr lang="en-GB" b="0" i="0" u="none" strike="noStrike" dirty="0">
                <a:solidFill>
                  <a:srgbClr val="000000"/>
                </a:solidFill>
                <a:effectLst/>
                <a:latin typeface="robotoslab"/>
              </a:rPr>
              <a:t> </a:t>
            </a:r>
            <a:r>
              <a:rPr lang="en-GB" b="0" i="0" u="none" strike="noStrike" dirty="0" err="1">
                <a:solidFill>
                  <a:srgbClr val="000000"/>
                </a:solidFill>
                <a:effectLst/>
                <a:latin typeface="robotoslab"/>
              </a:rPr>
              <a:t>organisatieveranderingen</a:t>
            </a:r>
            <a:r>
              <a:rPr lang="en-GB" b="0" i="0" u="none" strike="noStrike" dirty="0">
                <a:solidFill>
                  <a:srgbClr val="000000"/>
                </a:solidFill>
                <a:effectLst/>
                <a:latin typeface="robotoslab"/>
              </a:rPr>
              <a:t> </a:t>
            </a:r>
            <a:r>
              <a:rPr lang="en-GB" b="0" i="0" u="none" strike="noStrike" dirty="0" err="1">
                <a:solidFill>
                  <a:srgbClr val="000000"/>
                </a:solidFill>
                <a:effectLst/>
                <a:latin typeface="robotoslab"/>
              </a:rPr>
              <a:t>blijken</a:t>
            </a:r>
            <a:r>
              <a:rPr lang="en-GB" b="0" i="0" u="none" strike="noStrike" dirty="0">
                <a:solidFill>
                  <a:srgbClr val="000000"/>
                </a:solidFill>
                <a:effectLst/>
                <a:latin typeface="robotoslab"/>
              </a:rPr>
              <a:t> </a:t>
            </a:r>
            <a:r>
              <a:rPr lang="en-GB" b="0" i="0" u="none" strike="noStrike" dirty="0" err="1">
                <a:solidFill>
                  <a:srgbClr val="000000"/>
                </a:solidFill>
                <a:effectLst/>
                <a:latin typeface="robotoslab"/>
              </a:rPr>
              <a:t>te</a:t>
            </a:r>
            <a:r>
              <a:rPr lang="en-GB" b="0" i="0" u="none" strike="noStrike" dirty="0">
                <a:solidFill>
                  <a:srgbClr val="000000"/>
                </a:solidFill>
                <a:effectLst/>
                <a:latin typeface="robotoslab"/>
              </a:rPr>
              <a:t> </a:t>
            </a:r>
            <a:r>
              <a:rPr lang="en-GB" b="0" i="0" u="none" strike="noStrike" dirty="0" err="1">
                <a:solidFill>
                  <a:srgbClr val="000000"/>
                </a:solidFill>
                <a:effectLst/>
                <a:latin typeface="robotoslab"/>
              </a:rPr>
              <a:t>mislukken</a:t>
            </a:r>
            <a:endParaRPr lang="en-GB" b="0" i="0" u="none" strike="noStrike" dirty="0">
              <a:solidFill>
                <a:srgbClr val="000000"/>
              </a:solidFill>
              <a:effectLst/>
              <a:latin typeface="robotoslab"/>
            </a:endParaRPr>
          </a:p>
          <a:p>
            <a:endParaRPr lang="en-GB" dirty="0">
              <a:solidFill>
                <a:srgbClr val="000000"/>
              </a:solidFill>
              <a:latin typeface="robotoslab"/>
            </a:endParaRPr>
          </a:p>
          <a:p>
            <a:r>
              <a:rPr lang="en-GB" dirty="0">
                <a:solidFill>
                  <a:srgbClr val="000000"/>
                </a:solidFill>
                <a:latin typeface="robotoslab"/>
              </a:rPr>
              <a:t>Homan T. (2013), </a:t>
            </a:r>
            <a:r>
              <a:rPr lang="en-GB" i="1" dirty="0">
                <a:solidFill>
                  <a:srgbClr val="000000"/>
                </a:solidFill>
                <a:latin typeface="robotoslab"/>
              </a:rPr>
              <a:t>Het et-cetera </a:t>
            </a:r>
            <a:r>
              <a:rPr lang="en-GB" i="1" dirty="0" err="1">
                <a:solidFill>
                  <a:srgbClr val="000000"/>
                </a:solidFill>
                <a:latin typeface="robotoslab"/>
              </a:rPr>
              <a:t>principe</a:t>
            </a:r>
            <a:r>
              <a:rPr lang="en-GB" dirty="0">
                <a:solidFill>
                  <a:srgbClr val="000000"/>
                </a:solidFill>
                <a:latin typeface="robotoslab"/>
              </a:rPr>
              <a:t>, Boom </a:t>
            </a:r>
            <a:r>
              <a:rPr lang="en-GB" dirty="0" err="1">
                <a:solidFill>
                  <a:srgbClr val="000000"/>
                </a:solidFill>
                <a:latin typeface="robotoslab"/>
              </a:rPr>
              <a:t>uitgeverijen</a:t>
            </a:r>
            <a:endParaRPr lang="en-NL" dirty="0"/>
          </a:p>
        </p:txBody>
      </p:sp>
    </p:spTree>
    <p:extLst>
      <p:ext uri="{BB962C8B-B14F-4D97-AF65-F5344CB8AC3E}">
        <p14:creationId xmlns:p14="http://schemas.microsoft.com/office/powerpoint/2010/main" val="17680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B39D-A312-6FAE-95DF-D29EB375DDEB}"/>
              </a:ext>
            </a:extLst>
          </p:cNvPr>
          <p:cNvSpPr>
            <a:spLocks noGrp="1"/>
          </p:cNvSpPr>
          <p:nvPr>
            <p:ph type="title"/>
          </p:nvPr>
        </p:nvSpPr>
        <p:spPr/>
        <p:txBody>
          <a:bodyPr/>
          <a:lstStyle/>
          <a:p>
            <a:r>
              <a:rPr lang="en-NL" dirty="0">
                <a:solidFill>
                  <a:srgbClr val="0FCBC2"/>
                </a:solidFill>
              </a:rPr>
              <a:t>Verwarring</a:t>
            </a:r>
          </a:p>
        </p:txBody>
      </p:sp>
      <p:sp>
        <p:nvSpPr>
          <p:cNvPr id="3" name="Content Placeholder 2">
            <a:extLst>
              <a:ext uri="{FF2B5EF4-FFF2-40B4-BE49-F238E27FC236}">
                <a16:creationId xmlns:a16="http://schemas.microsoft.com/office/drawing/2014/main" id="{EFBFF40B-97A4-ED71-FD79-E7813B4AA27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8993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B75B-100D-7EBF-981A-BC81F3B7F558}"/>
              </a:ext>
            </a:extLst>
          </p:cNvPr>
          <p:cNvSpPr>
            <a:spLocks noGrp="1"/>
          </p:cNvSpPr>
          <p:nvPr>
            <p:ph type="title"/>
          </p:nvPr>
        </p:nvSpPr>
        <p:spPr/>
        <p:txBody>
          <a:bodyPr/>
          <a:lstStyle/>
          <a:p>
            <a:r>
              <a:rPr lang="en-NL" dirty="0">
                <a:solidFill>
                  <a:srgbClr val="0FCBC2"/>
                </a:solidFill>
              </a:rPr>
              <a:t>Wat is waar?</a:t>
            </a:r>
          </a:p>
        </p:txBody>
      </p:sp>
      <p:sp>
        <p:nvSpPr>
          <p:cNvPr id="3" name="Content Placeholder 2">
            <a:extLst>
              <a:ext uri="{FF2B5EF4-FFF2-40B4-BE49-F238E27FC236}">
                <a16:creationId xmlns:a16="http://schemas.microsoft.com/office/drawing/2014/main" id="{B62E8D8D-F118-C746-B219-E5697AC35233}"/>
              </a:ext>
            </a:extLst>
          </p:cNvPr>
          <p:cNvSpPr>
            <a:spLocks noGrp="1"/>
          </p:cNvSpPr>
          <p:nvPr>
            <p:ph idx="1"/>
          </p:nvPr>
        </p:nvSpPr>
        <p:spPr/>
        <p:txBody>
          <a:bodyPr/>
          <a:lstStyle/>
          <a:p>
            <a:r>
              <a:rPr lang="en-GB" dirty="0"/>
              <a:t>F</a:t>
            </a:r>
            <a:r>
              <a:rPr lang="en-NL" dirty="0"/>
              <a:t>ake news</a:t>
            </a:r>
          </a:p>
          <a:p>
            <a:r>
              <a:rPr lang="en-NL" dirty="0"/>
              <a:t>AI</a:t>
            </a:r>
          </a:p>
        </p:txBody>
      </p:sp>
    </p:spTree>
    <p:extLst>
      <p:ext uri="{BB962C8B-B14F-4D97-AF65-F5344CB8AC3E}">
        <p14:creationId xmlns:p14="http://schemas.microsoft.com/office/powerpoint/2010/main" val="1644687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2860"/>
            <a:ext cx="7772400" cy="1143000"/>
          </a:xfrm>
        </p:spPr>
        <p:txBody>
          <a:bodyPr/>
          <a:lstStyle/>
          <a:p>
            <a:r>
              <a:rPr lang="nl-NL" sz="2400" dirty="0">
                <a:solidFill>
                  <a:srgbClr val="0FCBC2"/>
                </a:solidFill>
              </a:rPr>
              <a:t>Vier redenen voor een aparte bijeenkomst over kwaliteit in dynamische en complexe omgevingen (duo’s)</a:t>
            </a:r>
          </a:p>
        </p:txBody>
      </p:sp>
      <p:sp>
        <p:nvSpPr>
          <p:cNvPr id="3" name="Tijdelijke aanduiding voor inhoud 2"/>
          <p:cNvSpPr>
            <a:spLocks noGrp="1"/>
          </p:cNvSpPr>
          <p:nvPr>
            <p:ph idx="1"/>
          </p:nvPr>
        </p:nvSpPr>
        <p:spPr>
          <a:xfrm>
            <a:off x="539552" y="1556792"/>
            <a:ext cx="8064896" cy="4114800"/>
          </a:xfrm>
        </p:spPr>
        <p:txBody>
          <a:bodyPr/>
          <a:lstStyle/>
          <a:p>
            <a:pPr marL="457200" indent="-457200">
              <a:buAutoNum type="arabicPeriod"/>
            </a:pPr>
            <a:r>
              <a:rPr lang="nl-NL" sz="2200" dirty="0"/>
              <a:t>We verschillen van mening over wat kwaliteit is.</a:t>
            </a:r>
          </a:p>
          <a:p>
            <a:pPr marL="457200" indent="-457200">
              <a:buAutoNum type="arabicPeriod"/>
            </a:pPr>
            <a:r>
              <a:rPr lang="nl-NL" sz="2200" dirty="0"/>
              <a:t>De wereld is complex, onzeker,.. Kwaliteit is onder dergelijke omstandigheden moeilijk te beheersen. Traditionele manieren van kwaliteitszorg werken niet meer (optimaal).</a:t>
            </a:r>
          </a:p>
          <a:p>
            <a:pPr marL="457200" indent="-457200">
              <a:buAutoNum type="arabicPeriod"/>
            </a:pPr>
            <a:r>
              <a:rPr lang="nl-NL" sz="2200" dirty="0"/>
              <a:t>Veel kwaliteit is niet georganiseerd via de formele organisatiekanalen maar ontstaat (</a:t>
            </a:r>
            <a:r>
              <a:rPr lang="nl-NL" sz="2200" dirty="0" err="1"/>
              <a:t>emergeert</a:t>
            </a:r>
            <a:r>
              <a:rPr lang="nl-NL" sz="2200" dirty="0"/>
              <a:t>) door zelforganisatie. </a:t>
            </a:r>
          </a:p>
          <a:p>
            <a:pPr marL="457200" indent="-457200">
              <a:buAutoNum type="arabicPeriod"/>
            </a:pPr>
            <a:r>
              <a:rPr lang="nl-NL" sz="2200" dirty="0"/>
              <a:t>We kunnen de huidige problemen alleen maar oplossen door middel van co-creatie / co-design.</a:t>
            </a:r>
          </a:p>
          <a:p>
            <a:pPr marL="0" indent="0">
              <a:buNone/>
            </a:pPr>
            <a:endParaRPr lang="nl-NL" dirty="0"/>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6862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dirty="0">
                <a:solidFill>
                  <a:schemeClr val="bg1">
                    <a:lumMod val="65000"/>
                  </a:schemeClr>
                </a:solidFill>
              </a:rPr>
              <a:t>9.30   start welkom</a:t>
            </a:r>
          </a:p>
          <a:p>
            <a:pPr marL="0" indent="0">
              <a:buNone/>
            </a:pPr>
            <a:r>
              <a:rPr lang="en-NL" dirty="0">
                <a:solidFill>
                  <a:schemeClr val="bg1">
                    <a:lumMod val="65000"/>
                  </a:schemeClr>
                </a:solidFill>
              </a:rPr>
              <a:t>	korte kennismaking: naam, functie, reden KM 	master, passie in Q</a:t>
            </a:r>
          </a:p>
          <a:p>
            <a:pPr marL="0" indent="0">
              <a:buNone/>
            </a:pPr>
            <a:r>
              <a:rPr lang="en-NL" dirty="0">
                <a:solidFill>
                  <a:schemeClr val="bg1">
                    <a:lumMod val="65000"/>
                  </a:schemeClr>
                </a:solidFill>
              </a:rPr>
              <a:t>10.00  huiswerk, materialen</a:t>
            </a:r>
          </a:p>
          <a:p>
            <a:pPr marL="0" indent="0">
              <a:buNone/>
            </a:pPr>
            <a:r>
              <a:rPr lang="en-NL" dirty="0">
                <a:solidFill>
                  <a:schemeClr val="bg1">
                    <a:lumMod val="65000"/>
                  </a:schemeClr>
                </a:solidFill>
              </a:rPr>
              <a:t>10.30  1. Kwaliteit, ja maar…</a:t>
            </a:r>
          </a:p>
          <a:p>
            <a:pPr marL="0" indent="0">
              <a:buNone/>
            </a:pPr>
            <a:r>
              <a:rPr lang="en-NL" dirty="0"/>
              <a:t>11.00  2. Complexiteit</a:t>
            </a:r>
          </a:p>
        </p:txBody>
      </p:sp>
    </p:spTree>
    <p:extLst>
      <p:ext uri="{BB962C8B-B14F-4D97-AF65-F5344CB8AC3E}">
        <p14:creationId xmlns:p14="http://schemas.microsoft.com/office/powerpoint/2010/main" val="2562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771DDB2-CADF-AB48-B87E-78FC7F6991CD}"/>
              </a:ext>
            </a:extLst>
          </p:cNvPr>
          <p:cNvSpPr>
            <a:spLocks noGrp="1" noChangeArrowheads="1"/>
          </p:cNvSpPr>
          <p:nvPr>
            <p:ph type="title"/>
          </p:nvPr>
        </p:nvSpPr>
        <p:spPr>
          <a:xfrm>
            <a:off x="685800" y="43640"/>
            <a:ext cx="7772400" cy="1143000"/>
          </a:xfrm>
        </p:spPr>
        <p:txBody>
          <a:bodyPr/>
          <a:lstStyle/>
          <a:p>
            <a:r>
              <a:rPr lang="en-GB" altLang="en-NL" sz="3200" dirty="0">
                <a:solidFill>
                  <a:srgbClr val="0FCBC2"/>
                </a:solidFill>
              </a:rPr>
              <a:t>2. </a:t>
            </a:r>
            <a:r>
              <a:rPr lang="nl-NL" altLang="en-NL" sz="3200" dirty="0">
                <a:solidFill>
                  <a:srgbClr val="0FCBC2"/>
                </a:solidFill>
              </a:rPr>
              <a:t>Complexiteit</a:t>
            </a:r>
            <a:endParaRPr lang="en-NL" altLang="en-NL" sz="3200" dirty="0">
              <a:solidFill>
                <a:srgbClr val="0FCBC2"/>
              </a:solidFill>
            </a:endParaRPr>
          </a:p>
        </p:txBody>
      </p:sp>
      <p:sp>
        <p:nvSpPr>
          <p:cNvPr id="17410" name="Content Placeholder 2">
            <a:extLst>
              <a:ext uri="{FF2B5EF4-FFF2-40B4-BE49-F238E27FC236}">
                <a16:creationId xmlns:a16="http://schemas.microsoft.com/office/drawing/2014/main" id="{91344E86-D93A-E245-84AF-690480DD903E}"/>
              </a:ext>
            </a:extLst>
          </p:cNvPr>
          <p:cNvSpPr>
            <a:spLocks noGrp="1" noChangeArrowheads="1"/>
          </p:cNvSpPr>
          <p:nvPr>
            <p:ph idx="1"/>
          </p:nvPr>
        </p:nvSpPr>
        <p:spPr>
          <a:xfrm>
            <a:off x="827584" y="1186640"/>
            <a:ext cx="7881938" cy="4402600"/>
          </a:xfrm>
        </p:spPr>
        <p:txBody>
          <a:bodyPr/>
          <a:lstStyle/>
          <a:p>
            <a:r>
              <a:rPr lang="en-NL" altLang="en-NL" sz="2400" dirty="0"/>
              <a:t>Vaak denken we te weten wat het probleem is, maar is dat nog maar de vraag (vbd obesitas);</a:t>
            </a:r>
          </a:p>
          <a:p>
            <a:r>
              <a:rPr lang="en-NL" altLang="en-NL" sz="2400" dirty="0"/>
              <a:t>We maken problemen soms moeilijker dan ze zijn (vbd vaccinatie Corona);</a:t>
            </a:r>
          </a:p>
          <a:p>
            <a:r>
              <a:rPr lang="en-NL" altLang="en-NL" sz="2400" dirty="0"/>
              <a:t>We maken problemen soms makkelijker dan ze zijn (vbd algoritmen bij fraude);</a:t>
            </a:r>
          </a:p>
          <a:p>
            <a:r>
              <a:rPr lang="en-NL" altLang="en-NL" sz="2400" dirty="0"/>
              <a:t>Sommige oplossingen zorgen voor nieuwe problemen (vbd jeugdzorg bezuinigen waardoor maatwerk verdwijnt);</a:t>
            </a:r>
          </a:p>
          <a:p>
            <a:r>
              <a:rPr lang="en-NL" altLang="en-NL" dirty="0"/>
              <a:t>Een probleem en de context daarvan zijn dynamisch, niet statisch (vbd Corona).</a:t>
            </a:r>
          </a:p>
          <a:p>
            <a:endParaRPr lang="en-NL" altLang="en-NL" sz="2400" dirty="0"/>
          </a:p>
          <a:p>
            <a:endParaRPr lang="en-NL" altLang="en-NL" sz="2400" dirty="0"/>
          </a:p>
          <a:p>
            <a:endParaRPr lang="en-NL" altLang="en-NL" dirty="0"/>
          </a:p>
        </p:txBody>
      </p:sp>
    </p:spTree>
    <p:extLst>
      <p:ext uri="{BB962C8B-B14F-4D97-AF65-F5344CB8AC3E}">
        <p14:creationId xmlns:p14="http://schemas.microsoft.com/office/powerpoint/2010/main" val="38151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dirty="0"/>
              <a:t>9.30   start met welkom en programma van de dag</a:t>
            </a:r>
          </a:p>
          <a:p>
            <a:pPr marL="0" indent="0">
              <a:buNone/>
            </a:pPr>
            <a:r>
              <a:rPr lang="en-NL" dirty="0"/>
              <a:t>	korte kennismaking: naam, functie</a:t>
            </a:r>
          </a:p>
        </p:txBody>
      </p:sp>
    </p:spTree>
    <p:extLst>
      <p:ext uri="{BB962C8B-B14F-4D97-AF65-F5344CB8AC3E}">
        <p14:creationId xmlns:p14="http://schemas.microsoft.com/office/powerpoint/2010/main" val="23526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42EA-95DC-0049-986E-D9A74E78B885}"/>
              </a:ext>
            </a:extLst>
          </p:cNvPr>
          <p:cNvSpPr>
            <a:spLocks noGrp="1"/>
          </p:cNvSpPr>
          <p:nvPr>
            <p:ph type="title"/>
          </p:nvPr>
        </p:nvSpPr>
        <p:spPr>
          <a:xfrm>
            <a:off x="685800" y="188640"/>
            <a:ext cx="7772400" cy="1143000"/>
          </a:xfrm>
        </p:spPr>
        <p:txBody>
          <a:bodyPr/>
          <a:lstStyle/>
          <a:p>
            <a:r>
              <a:rPr lang="en-NL" dirty="0">
                <a:solidFill>
                  <a:srgbClr val="00ACB0"/>
                </a:solidFill>
              </a:rPr>
              <a:t>Contexten</a:t>
            </a:r>
          </a:p>
        </p:txBody>
      </p:sp>
      <p:pic>
        <p:nvPicPr>
          <p:cNvPr id="4" name="Picture 2" descr="cynefin_framework_feb_2011">
            <a:extLst>
              <a:ext uri="{FF2B5EF4-FFF2-40B4-BE49-F238E27FC236}">
                <a16:creationId xmlns:a16="http://schemas.microsoft.com/office/drawing/2014/main" id="{4BAAC401-77C0-6A48-BEBD-DD28FBB89A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331640"/>
            <a:ext cx="3810000" cy="375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F78DFB-455A-4D46-B9EE-D7C5BF3DBD79}"/>
              </a:ext>
            </a:extLst>
          </p:cNvPr>
          <p:cNvSpPr txBox="1"/>
          <p:nvPr/>
        </p:nvSpPr>
        <p:spPr>
          <a:xfrm>
            <a:off x="1475656" y="5157192"/>
            <a:ext cx="5012911" cy="461665"/>
          </a:xfrm>
          <a:prstGeom prst="rect">
            <a:avLst/>
          </a:prstGeom>
          <a:noFill/>
        </p:spPr>
        <p:txBody>
          <a:bodyPr wrap="none" rtlCol="0">
            <a:spAutoFit/>
          </a:bodyPr>
          <a:lstStyle/>
          <a:p>
            <a:r>
              <a:rPr lang="en-NL" dirty="0"/>
              <a:t>Cynefin. Snowden &amp; Boone (2007)</a:t>
            </a:r>
          </a:p>
        </p:txBody>
      </p:sp>
    </p:spTree>
    <p:extLst>
      <p:ext uri="{BB962C8B-B14F-4D97-AF65-F5344CB8AC3E}">
        <p14:creationId xmlns:p14="http://schemas.microsoft.com/office/powerpoint/2010/main" val="3899088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81CE0717-B87A-4783-BD5F-5C92AE2E9948}"/>
              </a:ext>
            </a:extLst>
          </p:cNvPr>
          <p:cNvGrpSpPr/>
          <p:nvPr/>
        </p:nvGrpSpPr>
        <p:grpSpPr>
          <a:xfrm>
            <a:off x="239323" y="50800"/>
            <a:ext cx="8904677" cy="5738812"/>
            <a:chOff x="239323" y="50800"/>
            <a:chExt cx="8904677" cy="5738812"/>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23" y="1284287"/>
              <a:ext cx="4144962"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341438"/>
              <a:ext cx="4176712"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50800"/>
              <a:ext cx="18351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a:extLst>
                <a:ext uri="{FF2B5EF4-FFF2-40B4-BE49-F238E27FC236}">
                  <a16:creationId xmlns:a16="http://schemas.microsoft.com/office/drawing/2014/main" id="{88048F99-AE20-4376-ACF5-25FBE5A4CB83}"/>
                </a:ext>
              </a:extLst>
            </p:cNvPr>
            <p:cNvSpPr txBox="1"/>
            <p:nvPr/>
          </p:nvSpPr>
          <p:spPr>
            <a:xfrm>
              <a:off x="251520" y="476672"/>
              <a:ext cx="7200800" cy="461665"/>
            </a:xfrm>
            <a:prstGeom prst="rect">
              <a:avLst/>
            </a:prstGeom>
            <a:noFill/>
          </p:spPr>
          <p:txBody>
            <a:bodyPr wrap="square" rtlCol="0">
              <a:spAutoFit/>
            </a:bodyPr>
            <a:lstStyle/>
            <a:p>
              <a:r>
                <a:rPr lang="nl-NL" dirty="0">
                  <a:solidFill>
                    <a:srgbClr val="0070C0"/>
                  </a:solidFill>
                </a:rPr>
                <a:t>Getemde Wereld                        </a:t>
              </a:r>
              <a:r>
                <a:rPr lang="nl-NL" dirty="0">
                  <a:solidFill>
                    <a:srgbClr val="00ACB0"/>
                  </a:solidFill>
                </a:rPr>
                <a:t>Wilde wereld</a:t>
              </a:r>
            </a:p>
          </p:txBody>
        </p:sp>
      </p:grpSp>
    </p:spTree>
    <p:extLst>
      <p:ext uri="{BB962C8B-B14F-4D97-AF65-F5344CB8AC3E}">
        <p14:creationId xmlns:p14="http://schemas.microsoft.com/office/powerpoint/2010/main" val="12628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DB300CB-AFBD-4F41-A255-07027EF8A8F4}"/>
              </a:ext>
            </a:extLst>
          </p:cNvPr>
          <p:cNvGrpSpPr/>
          <p:nvPr/>
        </p:nvGrpSpPr>
        <p:grpSpPr>
          <a:xfrm>
            <a:off x="87312" y="-117810"/>
            <a:ext cx="9056688" cy="6427131"/>
            <a:chOff x="0" y="-57150"/>
            <a:chExt cx="9056688" cy="6427131"/>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08050"/>
              <a:ext cx="413385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944563"/>
              <a:ext cx="4133850"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9"/>
              <a:ext cx="3803650" cy="48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513" y="1520825"/>
              <a:ext cx="49561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1538" y="-57150"/>
              <a:ext cx="183515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a:extLst>
              <a:ext uri="{FF2B5EF4-FFF2-40B4-BE49-F238E27FC236}">
                <a16:creationId xmlns:a16="http://schemas.microsoft.com/office/drawing/2014/main" id="{D0B13B61-50DA-4743-9B71-73173FBCD0C6}"/>
              </a:ext>
            </a:extLst>
          </p:cNvPr>
          <p:cNvSpPr txBox="1"/>
          <p:nvPr/>
        </p:nvSpPr>
        <p:spPr>
          <a:xfrm>
            <a:off x="1376764" y="297649"/>
            <a:ext cx="5566973" cy="523220"/>
          </a:xfrm>
          <a:prstGeom prst="rect">
            <a:avLst/>
          </a:prstGeom>
          <a:noFill/>
        </p:spPr>
        <p:txBody>
          <a:bodyPr wrap="none" rtlCol="0">
            <a:spAutoFit/>
          </a:bodyPr>
          <a:lstStyle/>
          <a:p>
            <a:r>
              <a:rPr lang="en-NL" sz="2800" dirty="0">
                <a:solidFill>
                  <a:srgbClr val="00ACB0"/>
                </a:solidFill>
              </a:rPr>
              <a:t>Vergelijking: </a:t>
            </a:r>
            <a:r>
              <a:rPr lang="en-NL" sz="2800" dirty="0">
                <a:solidFill>
                  <a:srgbClr val="0070C0"/>
                </a:solidFill>
              </a:rPr>
              <a:t>order</a:t>
            </a:r>
            <a:r>
              <a:rPr lang="en-NL" sz="2800" dirty="0">
                <a:solidFill>
                  <a:srgbClr val="00ACB0"/>
                </a:solidFill>
              </a:rPr>
              <a:t> versus unorder</a:t>
            </a:r>
          </a:p>
        </p:txBody>
      </p:sp>
    </p:spTree>
    <p:extLst>
      <p:ext uri="{BB962C8B-B14F-4D97-AF65-F5344CB8AC3E}">
        <p14:creationId xmlns:p14="http://schemas.microsoft.com/office/powerpoint/2010/main" val="39548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rgbClr val="C00000"/>
                </a:solidFill>
                <a:hlinkClick r:id="rId3"/>
              </a:rPr>
              <a:t>Nog meer voorbeelden van wilde problemen</a:t>
            </a:r>
            <a:endParaRPr lang="nl-NL" sz="2800" dirty="0">
              <a:solidFill>
                <a:srgbClr val="C00000"/>
              </a:solidFill>
            </a:endParaRPr>
          </a:p>
        </p:txBody>
      </p:sp>
      <p:sp>
        <p:nvSpPr>
          <p:cNvPr id="3" name="Tijdelijke aanduiding voor inhoud 2"/>
          <p:cNvSpPr>
            <a:spLocks noGrp="1"/>
          </p:cNvSpPr>
          <p:nvPr>
            <p:ph idx="1"/>
          </p:nvPr>
        </p:nvSpPr>
        <p:spPr/>
        <p:txBody>
          <a:bodyPr/>
          <a:lstStyle/>
          <a:p>
            <a:pPr marL="0" indent="0">
              <a:buNone/>
            </a:pPr>
            <a:r>
              <a:rPr lang="nl-NL" dirty="0"/>
              <a:t>Obesitas, asielzoekers, banenverlies en robotisering, terrorisme, economische crisis, trek naar de stad (</a:t>
            </a:r>
            <a:r>
              <a:rPr lang="nl-NL" dirty="0" err="1"/>
              <a:t>urban</a:t>
            </a:r>
            <a:r>
              <a:rPr lang="nl-NL" dirty="0"/>
              <a:t> </a:t>
            </a:r>
            <a:r>
              <a:rPr lang="nl-NL" dirty="0" err="1"/>
              <a:t>growth</a:t>
            </a:r>
            <a:r>
              <a:rPr lang="nl-NL" dirty="0"/>
              <a:t>) en ontvolking van het platteland (</a:t>
            </a:r>
            <a:r>
              <a:rPr lang="nl-NL" dirty="0" err="1"/>
              <a:t>lagged</a:t>
            </a:r>
            <a:r>
              <a:rPr lang="nl-NL" dirty="0"/>
              <a:t> </a:t>
            </a:r>
            <a:r>
              <a:rPr lang="nl-NL" dirty="0" err="1"/>
              <a:t>regions</a:t>
            </a:r>
            <a:r>
              <a:rPr lang="nl-NL" dirty="0"/>
              <a:t>), klimaatverandering, gasboringen en aardbevingen, ebola-uitbraak, toekomst EU, samenleving van ouderen, invloed van Uber, </a:t>
            </a:r>
            <a:r>
              <a:rPr lang="nl-NL" dirty="0" err="1"/>
              <a:t>Airbnb</a:t>
            </a:r>
            <a:r>
              <a:rPr lang="nl-NL" dirty="0"/>
              <a:t> e.a., </a:t>
            </a:r>
            <a:r>
              <a:rPr lang="nl-NL" dirty="0" err="1"/>
              <a:t>the</a:t>
            </a:r>
            <a:r>
              <a:rPr lang="nl-NL" dirty="0"/>
              <a:t> internet of </a:t>
            </a:r>
            <a:r>
              <a:rPr lang="nl-NL" dirty="0" err="1"/>
              <a:t>things</a:t>
            </a:r>
            <a:r>
              <a:rPr lang="nl-NL" dirty="0"/>
              <a:t>, drugscriminaliteit en drugsmoorden, financiële beurs, </a:t>
            </a:r>
            <a:r>
              <a:rPr lang="nl-NL" dirty="0" err="1"/>
              <a:t>Trump’s</a:t>
            </a:r>
            <a:r>
              <a:rPr lang="nl-NL" dirty="0"/>
              <a:t> Amerika, enz.</a:t>
            </a:r>
          </a:p>
        </p:txBody>
      </p:sp>
    </p:spTree>
    <p:extLst>
      <p:ext uri="{BB962C8B-B14F-4D97-AF65-F5344CB8AC3E}">
        <p14:creationId xmlns:p14="http://schemas.microsoft.com/office/powerpoint/2010/main" val="27841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E1F4414-3041-423C-8C42-DF304A4A17F5}"/>
              </a:ext>
            </a:extLst>
          </p:cNvPr>
          <p:cNvSpPr>
            <a:spLocks noGrp="1"/>
          </p:cNvSpPr>
          <p:nvPr>
            <p:ph type="title"/>
          </p:nvPr>
        </p:nvSpPr>
        <p:spPr>
          <a:xfrm>
            <a:off x="827584" y="116632"/>
            <a:ext cx="7560835" cy="648418"/>
          </a:xfrm>
        </p:spPr>
        <p:txBody>
          <a:bodyPr/>
          <a:lstStyle/>
          <a:p>
            <a:r>
              <a:rPr lang="nl-NL" sz="3200" dirty="0">
                <a:solidFill>
                  <a:srgbClr val="0070C0"/>
                </a:solidFill>
              </a:rPr>
              <a:t>Tamme</a:t>
            </a:r>
            <a:r>
              <a:rPr lang="nl-NL" sz="3200" dirty="0">
                <a:solidFill>
                  <a:srgbClr val="C00000"/>
                </a:solidFill>
              </a:rPr>
              <a:t> </a:t>
            </a:r>
            <a:r>
              <a:rPr lang="nl-NL" sz="3200" dirty="0">
                <a:solidFill>
                  <a:srgbClr val="00ACB0"/>
                </a:solidFill>
              </a:rPr>
              <a:t>en Wilde Problemen</a:t>
            </a:r>
          </a:p>
        </p:txBody>
      </p:sp>
      <p:grpSp>
        <p:nvGrpSpPr>
          <p:cNvPr id="6" name="Groep 5">
            <a:extLst>
              <a:ext uri="{FF2B5EF4-FFF2-40B4-BE49-F238E27FC236}">
                <a16:creationId xmlns:a16="http://schemas.microsoft.com/office/drawing/2014/main" id="{F63BB0C3-D9EA-4EB2-AC49-09F1F3A1A033}"/>
              </a:ext>
            </a:extLst>
          </p:cNvPr>
          <p:cNvGrpSpPr/>
          <p:nvPr/>
        </p:nvGrpSpPr>
        <p:grpSpPr>
          <a:xfrm>
            <a:off x="-47237" y="-1395536"/>
            <a:ext cx="9083732" cy="8750922"/>
            <a:chOff x="1687403" y="-1167503"/>
            <a:chExt cx="9116490" cy="9228616"/>
          </a:xfrm>
        </p:grpSpPr>
        <p:grpSp>
          <p:nvGrpSpPr>
            <p:cNvPr id="7" name="Groep 6">
              <a:extLst>
                <a:ext uri="{FF2B5EF4-FFF2-40B4-BE49-F238E27FC236}">
                  <a16:creationId xmlns:a16="http://schemas.microsoft.com/office/drawing/2014/main" id="{C7678A07-038D-4292-926C-D5268DB2AC80}"/>
                </a:ext>
              </a:extLst>
            </p:cNvPr>
            <p:cNvGrpSpPr/>
            <p:nvPr/>
          </p:nvGrpSpPr>
          <p:grpSpPr>
            <a:xfrm>
              <a:off x="2465821" y="1457968"/>
              <a:ext cx="6708400" cy="4766024"/>
              <a:chOff x="2465821" y="1457968"/>
              <a:chExt cx="6708400" cy="4766024"/>
            </a:xfrm>
          </p:grpSpPr>
          <p:sp>
            <p:nvSpPr>
              <p:cNvPr id="13" name="Line">
                <a:extLst>
                  <a:ext uri="{FF2B5EF4-FFF2-40B4-BE49-F238E27FC236}">
                    <a16:creationId xmlns:a16="http://schemas.microsoft.com/office/drawing/2014/main" id="{90746AD1-7D0E-4D6C-9AEB-371F16147177}"/>
                  </a:ext>
                </a:extLst>
              </p:cNvPr>
              <p:cNvSpPr/>
              <p:nvPr/>
            </p:nvSpPr>
            <p:spPr>
              <a:xfrm flipV="1">
                <a:off x="3515321" y="1596584"/>
                <a:ext cx="1" cy="3664833"/>
              </a:xfrm>
              <a:prstGeom prst="line">
                <a:avLst/>
              </a:prstGeom>
              <a:ln w="63500">
                <a:solidFill>
                  <a:srgbClr val="70AD47">
                    <a:hueOff val="268947"/>
                    <a:satOff val="-2541"/>
                    <a:lumOff val="-27730"/>
                  </a:srgbClr>
                </a:solidFill>
                <a:miter lim="400000"/>
              </a:ln>
            </p:spPr>
            <p:txBody>
              <a:bodyPr lIns="35719" tIns="35719" rIns="35719" bIns="35719" anchor="ctr"/>
              <a:lstStyle/>
              <a:p>
                <a:pPr marL="0" marR="0" lvl="0" indent="0" algn="ctr" defTabSz="914400" eaLnBrk="1" fontAlgn="auto" latinLnBrk="0" hangingPunct="1">
                  <a:lnSpc>
                    <a:spcPct val="100000"/>
                  </a:lnSpc>
                  <a:spcBef>
                    <a:spcPts val="0"/>
                  </a:spcBef>
                  <a:spcAft>
                    <a:spcPts val="0"/>
                  </a:spcAft>
                  <a:buClrTx/>
                  <a:buSzTx/>
                  <a:buFontTx/>
                  <a:buNone/>
                  <a:tabLst/>
                  <a:defRPr sz="2400" i="0" spc="0">
                    <a:latin typeface="DIN Alternate"/>
                    <a:ea typeface="DIN Alternate"/>
                    <a:cs typeface="DIN Alternate"/>
                    <a:sym typeface="DIN Alternate"/>
                  </a:defRPr>
                </a:pPr>
                <a:endParaRPr kumimoji="0" sz="1687" b="0" i="0" u="none" strike="noStrike" kern="0" cap="none" spc="0" normalizeH="0" baseline="0" noProof="0">
                  <a:ln>
                    <a:noFill/>
                  </a:ln>
                  <a:solidFill>
                    <a:prstClr val="black"/>
                  </a:solidFill>
                  <a:effectLst/>
                  <a:uLnTx/>
                  <a:uFillTx/>
                  <a:latin typeface="DIN Alternate"/>
                  <a:ea typeface="DIN Alternate"/>
                  <a:cs typeface="DIN Alternate"/>
                  <a:sym typeface="DIN Alternate"/>
                </a:endParaRPr>
              </a:p>
            </p:txBody>
          </p:sp>
          <p:sp>
            <p:nvSpPr>
              <p:cNvPr id="14" name="Line">
                <a:extLst>
                  <a:ext uri="{FF2B5EF4-FFF2-40B4-BE49-F238E27FC236}">
                    <a16:creationId xmlns:a16="http://schemas.microsoft.com/office/drawing/2014/main" id="{65D4DE6F-17A1-4724-9EDF-3EDA88022C75}"/>
                  </a:ext>
                </a:extLst>
              </p:cNvPr>
              <p:cNvSpPr/>
              <p:nvPr/>
            </p:nvSpPr>
            <p:spPr>
              <a:xfrm>
                <a:off x="3506390" y="5275457"/>
                <a:ext cx="5667831" cy="1"/>
              </a:xfrm>
              <a:prstGeom prst="line">
                <a:avLst/>
              </a:prstGeom>
              <a:ln w="63500">
                <a:solidFill>
                  <a:srgbClr val="70AD47">
                    <a:hueOff val="268947"/>
                    <a:satOff val="-2541"/>
                    <a:lumOff val="-27730"/>
                  </a:srgbClr>
                </a:solidFill>
                <a:miter lim="400000"/>
              </a:ln>
            </p:spPr>
            <p:txBody>
              <a:bodyPr lIns="35719" tIns="35719" rIns="35719" bIns="35719" anchor="ctr"/>
              <a:lstStyle/>
              <a:p>
                <a:pPr marL="0" marR="0" lvl="0" indent="0" algn="ctr" defTabSz="914400" eaLnBrk="1" fontAlgn="auto" latinLnBrk="0" hangingPunct="1">
                  <a:lnSpc>
                    <a:spcPct val="100000"/>
                  </a:lnSpc>
                  <a:spcBef>
                    <a:spcPts val="0"/>
                  </a:spcBef>
                  <a:spcAft>
                    <a:spcPts val="0"/>
                  </a:spcAft>
                  <a:buClrTx/>
                  <a:buSzTx/>
                  <a:buFontTx/>
                  <a:buNone/>
                  <a:tabLst/>
                  <a:defRPr sz="2400" i="0" spc="0">
                    <a:latin typeface="DIN Alternate"/>
                    <a:ea typeface="DIN Alternate"/>
                    <a:cs typeface="DIN Alternate"/>
                    <a:sym typeface="DIN Alternate"/>
                  </a:defRPr>
                </a:pPr>
                <a:endParaRPr kumimoji="0" sz="1687" b="0" i="0" u="none" strike="noStrike" kern="0" cap="none" spc="0" normalizeH="0" baseline="0" noProof="0">
                  <a:ln>
                    <a:noFill/>
                  </a:ln>
                  <a:solidFill>
                    <a:prstClr val="black"/>
                  </a:solidFill>
                  <a:effectLst/>
                  <a:uLnTx/>
                  <a:uFillTx/>
                  <a:latin typeface="DIN Alternate"/>
                  <a:ea typeface="DIN Alternate"/>
                  <a:cs typeface="DIN Alternate"/>
                  <a:sym typeface="DIN Alternate"/>
                </a:endParaRPr>
              </a:p>
            </p:txBody>
          </p:sp>
          <p:sp>
            <p:nvSpPr>
              <p:cNvPr id="15" name="VALUE CONFLICT">
                <a:extLst>
                  <a:ext uri="{FF2B5EF4-FFF2-40B4-BE49-F238E27FC236}">
                    <a16:creationId xmlns:a16="http://schemas.microsoft.com/office/drawing/2014/main" id="{015A7CBB-0F7C-4416-9CCD-B48BCB259F3D}"/>
                  </a:ext>
                </a:extLst>
              </p:cNvPr>
              <p:cNvSpPr/>
              <p:nvPr/>
            </p:nvSpPr>
            <p:spPr>
              <a:xfrm>
                <a:off x="4216592" y="5331023"/>
                <a:ext cx="4247428" cy="892969"/>
              </a:xfrm>
              <a:custGeom>
                <a:avLst/>
                <a:gdLst/>
                <a:ahLst/>
                <a:cxnLst>
                  <a:cxn ang="0">
                    <a:pos x="wd2" y="hd2"/>
                  </a:cxn>
                  <a:cxn ang="5400000">
                    <a:pos x="wd2" y="hd2"/>
                  </a:cxn>
                  <a:cxn ang="10800000">
                    <a:pos x="wd2" y="hd2"/>
                  </a:cxn>
                  <a:cxn ang="16200000">
                    <a:pos x="wd2" y="hd2"/>
                  </a:cxn>
                </a:cxnLst>
                <a:rect l="0" t="0" r="r" b="b"/>
                <a:pathLst>
                  <a:path w="21600" h="21600" extrusionOk="0">
                    <a:moveTo>
                      <a:pt x="18224" y="14524"/>
                    </a:moveTo>
                    <a:lnTo>
                      <a:pt x="18224" y="21600"/>
                    </a:lnTo>
                    <a:lnTo>
                      <a:pt x="21600" y="10800"/>
                    </a:lnTo>
                    <a:lnTo>
                      <a:pt x="18224" y="0"/>
                    </a:lnTo>
                    <a:lnTo>
                      <a:pt x="18224" y="7076"/>
                    </a:lnTo>
                    <a:lnTo>
                      <a:pt x="0" y="7076"/>
                    </a:lnTo>
                    <a:lnTo>
                      <a:pt x="0" y="14524"/>
                    </a:lnTo>
                    <a:lnTo>
                      <a:pt x="18224" y="14524"/>
                    </a:lnTo>
                    <a:close/>
                  </a:path>
                </a:pathLst>
              </a:custGeom>
              <a:solidFill>
                <a:srgbClr val="4472C4">
                  <a:hueOff val="-522454"/>
                  <a:satOff val="1153"/>
                  <a:lumOff val="13444"/>
                </a:srgbClr>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a:ln>
                      <a:noFill/>
                    </a:ln>
                    <a:solidFill>
                      <a:srgbClr val="000000"/>
                    </a:solidFill>
                    <a:effectLst/>
                    <a:uLnTx/>
                    <a:uFillTx/>
                    <a:latin typeface="DIN Alternate"/>
                    <a:sym typeface="DIN Alternate"/>
                  </a:rPr>
                  <a:t>VALUE CONFLICT</a:t>
                </a:r>
              </a:p>
            </p:txBody>
          </p:sp>
          <p:sp>
            <p:nvSpPr>
              <p:cNvPr id="16" name="Low">
                <a:extLst>
                  <a:ext uri="{FF2B5EF4-FFF2-40B4-BE49-F238E27FC236}">
                    <a16:creationId xmlns:a16="http://schemas.microsoft.com/office/drawing/2014/main" id="{335E50A1-9DF4-412C-8F9D-2552CD3C6E9C}"/>
                  </a:ext>
                </a:extLst>
              </p:cNvPr>
              <p:cNvSpPr txBox="1"/>
              <p:nvPr/>
            </p:nvSpPr>
            <p:spPr>
              <a:xfrm>
                <a:off x="3547501" y="5622401"/>
                <a:ext cx="399982"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a:ln>
                      <a:noFill/>
                    </a:ln>
                    <a:solidFill>
                      <a:srgbClr val="000000"/>
                    </a:solidFill>
                    <a:effectLst/>
                    <a:uLnTx/>
                    <a:uFillTx/>
                    <a:latin typeface="DIN Alternate"/>
                    <a:sym typeface="DIN Alternate"/>
                  </a:rPr>
                  <a:t>Low</a:t>
                </a:r>
              </a:p>
            </p:txBody>
          </p:sp>
          <p:sp>
            <p:nvSpPr>
              <p:cNvPr id="17" name="Low">
                <a:extLst>
                  <a:ext uri="{FF2B5EF4-FFF2-40B4-BE49-F238E27FC236}">
                    <a16:creationId xmlns:a16="http://schemas.microsoft.com/office/drawing/2014/main" id="{C346E220-CB4F-4DBB-838F-CC48D818612F}"/>
                  </a:ext>
                </a:extLst>
              </p:cNvPr>
              <p:cNvSpPr txBox="1"/>
              <p:nvPr/>
            </p:nvSpPr>
            <p:spPr>
              <a:xfrm>
                <a:off x="2715945" y="4997323"/>
                <a:ext cx="399982"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a:ln>
                      <a:noFill/>
                    </a:ln>
                    <a:solidFill>
                      <a:srgbClr val="000000"/>
                    </a:solidFill>
                    <a:effectLst/>
                    <a:uLnTx/>
                    <a:uFillTx/>
                    <a:latin typeface="DIN Alternate"/>
                    <a:sym typeface="DIN Alternate"/>
                  </a:rPr>
                  <a:t>Low</a:t>
                </a:r>
              </a:p>
            </p:txBody>
          </p:sp>
          <p:sp>
            <p:nvSpPr>
              <p:cNvPr id="18" name="High">
                <a:extLst>
                  <a:ext uri="{FF2B5EF4-FFF2-40B4-BE49-F238E27FC236}">
                    <a16:creationId xmlns:a16="http://schemas.microsoft.com/office/drawing/2014/main" id="{F98544D1-3560-47D0-9018-829FF7CB56C1}"/>
                  </a:ext>
                </a:extLst>
              </p:cNvPr>
              <p:cNvSpPr txBox="1"/>
              <p:nvPr/>
            </p:nvSpPr>
            <p:spPr>
              <a:xfrm>
                <a:off x="8730568" y="5622401"/>
                <a:ext cx="43762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dirty="0">
                    <a:ln>
                      <a:noFill/>
                    </a:ln>
                    <a:solidFill>
                      <a:srgbClr val="000000"/>
                    </a:solidFill>
                    <a:effectLst/>
                    <a:uLnTx/>
                    <a:uFillTx/>
                    <a:latin typeface="DIN Alternate"/>
                    <a:sym typeface="DIN Alternate"/>
                  </a:rPr>
                  <a:t>High</a:t>
                </a:r>
              </a:p>
            </p:txBody>
          </p:sp>
          <p:sp>
            <p:nvSpPr>
              <p:cNvPr id="19" name="High">
                <a:extLst>
                  <a:ext uri="{FF2B5EF4-FFF2-40B4-BE49-F238E27FC236}">
                    <a16:creationId xmlns:a16="http://schemas.microsoft.com/office/drawing/2014/main" id="{24E937F6-4909-4A3C-9078-E2A81BD32270}"/>
                  </a:ext>
                </a:extLst>
              </p:cNvPr>
              <p:cNvSpPr txBox="1"/>
              <p:nvPr/>
            </p:nvSpPr>
            <p:spPr>
              <a:xfrm>
                <a:off x="2697126" y="1457968"/>
                <a:ext cx="43762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a:ln>
                      <a:noFill/>
                    </a:ln>
                    <a:solidFill>
                      <a:srgbClr val="000000"/>
                    </a:solidFill>
                    <a:effectLst/>
                    <a:uLnTx/>
                    <a:uFillTx/>
                    <a:latin typeface="DIN Alternate"/>
                    <a:sym typeface="DIN Alternate"/>
                  </a:rPr>
                  <a:t>High</a:t>
                </a:r>
              </a:p>
            </p:txBody>
          </p:sp>
          <p:sp>
            <p:nvSpPr>
              <p:cNvPr id="20" name="UNCERTAINTY">
                <a:extLst>
                  <a:ext uri="{FF2B5EF4-FFF2-40B4-BE49-F238E27FC236}">
                    <a16:creationId xmlns:a16="http://schemas.microsoft.com/office/drawing/2014/main" id="{FA3F7919-9C61-4950-A71F-E2F877C2199E}"/>
                  </a:ext>
                </a:extLst>
              </p:cNvPr>
              <p:cNvSpPr/>
              <p:nvPr/>
            </p:nvSpPr>
            <p:spPr>
              <a:xfrm rot="16202930">
                <a:off x="1329469" y="2923842"/>
                <a:ext cx="3171364" cy="898659"/>
              </a:xfrm>
              <a:custGeom>
                <a:avLst/>
                <a:gdLst/>
                <a:ahLst/>
                <a:cxnLst>
                  <a:cxn ang="0">
                    <a:pos x="wd2" y="hd2"/>
                  </a:cxn>
                  <a:cxn ang="5400000">
                    <a:pos x="wd2" y="hd2"/>
                  </a:cxn>
                  <a:cxn ang="10800000">
                    <a:pos x="wd2" y="hd2"/>
                  </a:cxn>
                  <a:cxn ang="16200000">
                    <a:pos x="wd2" y="hd2"/>
                  </a:cxn>
                </a:cxnLst>
                <a:rect l="0" t="0" r="r" b="b"/>
                <a:pathLst>
                  <a:path w="21600" h="21600" extrusionOk="0">
                    <a:moveTo>
                      <a:pt x="18224" y="14524"/>
                    </a:moveTo>
                    <a:lnTo>
                      <a:pt x="18224" y="21600"/>
                    </a:lnTo>
                    <a:lnTo>
                      <a:pt x="21600" y="10800"/>
                    </a:lnTo>
                    <a:lnTo>
                      <a:pt x="18224" y="0"/>
                    </a:lnTo>
                    <a:lnTo>
                      <a:pt x="18224" y="7076"/>
                    </a:lnTo>
                    <a:lnTo>
                      <a:pt x="0" y="7076"/>
                    </a:lnTo>
                    <a:lnTo>
                      <a:pt x="0" y="14524"/>
                    </a:lnTo>
                    <a:lnTo>
                      <a:pt x="18224" y="14524"/>
                    </a:lnTo>
                    <a:close/>
                  </a:path>
                </a:pathLst>
              </a:custGeom>
              <a:solidFill>
                <a:srgbClr val="4472C4">
                  <a:hueOff val="-522454"/>
                  <a:satOff val="1153"/>
                  <a:lumOff val="13444"/>
                </a:srgbClr>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gn="ctr">
                  <a:spcBef>
                    <a:spcPts val="0"/>
                  </a:spcBef>
                  <a:defRPr sz="2200" i="0" spc="0">
                    <a:solidFill>
                      <a:srgbClr val="000000"/>
                    </a:solidFill>
                    <a:latin typeface="DIN Alternate"/>
                    <a:ea typeface="DIN Alternate"/>
                    <a:cs typeface="DIN Alternate"/>
                    <a:sym typeface="DIN Alternate"/>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547" b="0" i="0" u="none" strike="noStrike" kern="0" cap="none" spc="0" normalizeH="0" baseline="0" noProof="0">
                    <a:ln>
                      <a:noFill/>
                    </a:ln>
                    <a:solidFill>
                      <a:srgbClr val="000000"/>
                    </a:solidFill>
                    <a:effectLst/>
                    <a:uLnTx/>
                    <a:uFillTx/>
                    <a:latin typeface="DIN Alternate"/>
                    <a:sym typeface="DIN Alternate"/>
                  </a:rPr>
                  <a:t>UNCERTAINTY</a:t>
                </a:r>
              </a:p>
            </p:txBody>
          </p:sp>
        </p:grpSp>
        <p:sp>
          <p:nvSpPr>
            <p:cNvPr id="8" name="Tekstvak 7">
              <a:extLst>
                <a:ext uri="{FF2B5EF4-FFF2-40B4-BE49-F238E27FC236}">
                  <a16:creationId xmlns:a16="http://schemas.microsoft.com/office/drawing/2014/main" id="{3C036AFD-D5D6-4970-9E75-EC98B6EF454F}"/>
                </a:ext>
              </a:extLst>
            </p:cNvPr>
            <p:cNvSpPr txBox="1"/>
            <p:nvPr/>
          </p:nvSpPr>
          <p:spPr>
            <a:xfrm>
              <a:off x="3634714" y="3079997"/>
              <a:ext cx="2994989" cy="20928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panose="020F0502020204030204"/>
                  <a:cs typeface="+mn-cs"/>
                </a:rPr>
                <a:t>Tame Problems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Top down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Designed as a machine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Linking parts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Planning and norming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Standardising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Use of protocols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Measuring and controlling</a:t>
              </a:r>
            </a:p>
          </p:txBody>
        </p:sp>
        <p:sp>
          <p:nvSpPr>
            <p:cNvPr id="9" name="Tekstvak 8">
              <a:extLst>
                <a:ext uri="{FF2B5EF4-FFF2-40B4-BE49-F238E27FC236}">
                  <a16:creationId xmlns:a16="http://schemas.microsoft.com/office/drawing/2014/main" id="{B13EC151-2CF7-4F26-BD7F-845B65F5EDD3}"/>
                </a:ext>
              </a:extLst>
            </p:cNvPr>
            <p:cNvSpPr txBox="1"/>
            <p:nvPr/>
          </p:nvSpPr>
          <p:spPr>
            <a:xfrm>
              <a:off x="6634158" y="1368785"/>
              <a:ext cx="3273286" cy="26468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cs typeface="+mn-cs"/>
                </a:rPr>
                <a:t>Wicked Problems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Bottom-up and top down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Context is important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Self-organisation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Stakeholders visions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Variety of approaches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Accelerations and stabilisations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cs typeface="+mn-cs"/>
                </a:rPr>
                <a:t>Interactions for results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0" cap="none" spc="0" normalizeH="0" baseline="0" noProof="0" dirty="0">
                <a:ln>
                  <a:noFill/>
                </a:ln>
                <a:solidFill>
                  <a:prstClr val="black"/>
                </a:solidFill>
                <a:effectLst/>
                <a:uLnTx/>
                <a:uFillTx/>
                <a:latin typeface="Calibri" panose="020F0502020204030204"/>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 name="Boog 9">
              <a:extLst>
                <a:ext uri="{FF2B5EF4-FFF2-40B4-BE49-F238E27FC236}">
                  <a16:creationId xmlns:a16="http://schemas.microsoft.com/office/drawing/2014/main" id="{388AB625-0012-4B76-B62C-44F38CEBBC8E}"/>
                </a:ext>
              </a:extLst>
            </p:cNvPr>
            <p:cNvSpPr/>
            <p:nvPr/>
          </p:nvSpPr>
          <p:spPr>
            <a:xfrm>
              <a:off x="2674081" y="2553961"/>
              <a:ext cx="3783748" cy="5507152"/>
            </a:xfrm>
            <a:prstGeom prst="arc">
              <a:avLst>
                <a:gd name="adj1" fmla="val 14685119"/>
                <a:gd name="adj2" fmla="val 21464182"/>
              </a:avLst>
            </a:prstGeom>
            <a:noFill/>
            <a:ln w="6350" cap="flat" cmpd="sng" algn="ctr">
              <a:solidFill>
                <a:srgbClr val="4472C4"/>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Boog 10">
              <a:extLst>
                <a:ext uri="{FF2B5EF4-FFF2-40B4-BE49-F238E27FC236}">
                  <a16:creationId xmlns:a16="http://schemas.microsoft.com/office/drawing/2014/main" id="{9CBD23C7-46E9-40F1-A5A7-95AD9D4E9C44}"/>
                </a:ext>
              </a:extLst>
            </p:cNvPr>
            <p:cNvSpPr/>
            <p:nvPr/>
          </p:nvSpPr>
          <p:spPr>
            <a:xfrm rot="11280000">
              <a:off x="5956147" y="-1167503"/>
              <a:ext cx="4847746" cy="5368846"/>
            </a:xfrm>
            <a:prstGeom prst="arc">
              <a:avLst>
                <a:gd name="adj1" fmla="val 14811058"/>
                <a:gd name="adj2" fmla="val 21464182"/>
              </a:avLst>
            </a:prstGeom>
            <a:noFill/>
            <a:ln w="6350" cap="flat" cmpd="sng" algn="ctr">
              <a:solidFill>
                <a:srgbClr val="4472C4"/>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Ondertitel 2">
              <a:extLst>
                <a:ext uri="{FF2B5EF4-FFF2-40B4-BE49-F238E27FC236}">
                  <a16:creationId xmlns:a16="http://schemas.microsoft.com/office/drawing/2014/main" id="{E40EEB92-3AE0-4967-8F78-679F8D51523F}"/>
                </a:ext>
              </a:extLst>
            </p:cNvPr>
            <p:cNvSpPr txBox="1">
              <a:spLocks/>
            </p:cNvSpPr>
            <p:nvPr/>
          </p:nvSpPr>
          <p:spPr>
            <a:xfrm>
              <a:off x="1687403" y="6144845"/>
              <a:ext cx="1554265" cy="355944"/>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effectLst/>
                  <a:uLnTx/>
                  <a:uFillTx/>
                  <a:latin typeface="Calibri" panose="020F0502020204030204"/>
                  <a:ea typeface="+mn-ea"/>
                  <a:cs typeface="+mn-cs"/>
                </a:rPr>
                <a:t>Anu Manickam &amp; Karel van Berkel, 2019</a:t>
              </a:r>
            </a:p>
          </p:txBody>
        </p:sp>
      </p:grpSp>
    </p:spTree>
    <p:extLst>
      <p:ext uri="{BB962C8B-B14F-4D97-AF65-F5344CB8AC3E}">
        <p14:creationId xmlns:p14="http://schemas.microsoft.com/office/powerpoint/2010/main" val="596459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2672240-7CC4-4A34-B40A-359CEF7C0DA5}"/>
              </a:ext>
            </a:extLst>
          </p:cNvPr>
          <p:cNvSpPr txBox="1"/>
          <p:nvPr/>
        </p:nvSpPr>
        <p:spPr>
          <a:xfrm>
            <a:off x="547382" y="188640"/>
            <a:ext cx="727280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dirty="0">
                <a:solidFill>
                  <a:srgbClr val="00ACB0"/>
                </a:solidFill>
              </a:rPr>
              <a:t>Zoeken naar patronen : overvolle steden</a:t>
            </a:r>
            <a:endParaRPr kumimoji="0" lang="nl-NL" sz="2400" b="0" i="0" u="none" strike="noStrike" kern="1200" cap="none" spc="0" normalizeH="0" baseline="0" noProof="0" dirty="0">
              <a:ln>
                <a:noFill/>
              </a:ln>
              <a:solidFill>
                <a:srgbClr val="00ACB0"/>
              </a:solidFill>
              <a:effectLst/>
              <a:uLnTx/>
              <a:uFillTx/>
              <a:latin typeface="Arial" pitchFamily="34" charset="0"/>
              <a:ea typeface="+mn-ea"/>
              <a:cs typeface="Arial" pitchFamily="34" charset="0"/>
            </a:endParaRPr>
          </a:p>
        </p:txBody>
      </p:sp>
      <p:grpSp>
        <p:nvGrpSpPr>
          <p:cNvPr id="4" name="Image">
            <a:extLst>
              <a:ext uri="{FF2B5EF4-FFF2-40B4-BE49-F238E27FC236}">
                <a16:creationId xmlns:a16="http://schemas.microsoft.com/office/drawing/2014/main" id="{E4011931-C4C7-4B41-9878-D9135D52EF1B}"/>
              </a:ext>
            </a:extLst>
          </p:cNvPr>
          <p:cNvGrpSpPr/>
          <p:nvPr/>
        </p:nvGrpSpPr>
        <p:grpSpPr>
          <a:xfrm>
            <a:off x="323528" y="980728"/>
            <a:ext cx="7995274" cy="4608512"/>
            <a:chOff x="0" y="0"/>
            <a:chExt cx="8436838" cy="6684638"/>
          </a:xfrm>
        </p:grpSpPr>
        <p:pic>
          <p:nvPicPr>
            <p:cNvPr id="5" name="Image" descr="Image">
              <a:extLst>
                <a:ext uri="{FF2B5EF4-FFF2-40B4-BE49-F238E27FC236}">
                  <a16:creationId xmlns:a16="http://schemas.microsoft.com/office/drawing/2014/main" id="{7E7D12BF-762C-42E0-BA7C-7D4B77907A24}"/>
                </a:ext>
              </a:extLst>
            </p:cNvPr>
            <p:cNvPicPr>
              <a:picLocks noChangeAspect="1"/>
            </p:cNvPicPr>
            <p:nvPr/>
          </p:nvPicPr>
          <p:blipFill>
            <a:blip r:embed="rId2"/>
            <a:stretch>
              <a:fillRect/>
            </a:stretch>
          </p:blipFill>
          <p:spPr>
            <a:xfrm>
              <a:off x="127000" y="88900"/>
              <a:ext cx="8182839" cy="6354439"/>
            </a:xfrm>
            <a:prstGeom prst="rect">
              <a:avLst/>
            </a:prstGeom>
            <a:ln>
              <a:noFill/>
            </a:ln>
            <a:effectLst/>
          </p:spPr>
        </p:pic>
        <p:pic>
          <p:nvPicPr>
            <p:cNvPr id="8" name="Image" descr="Image">
              <a:extLst>
                <a:ext uri="{FF2B5EF4-FFF2-40B4-BE49-F238E27FC236}">
                  <a16:creationId xmlns:a16="http://schemas.microsoft.com/office/drawing/2014/main" id="{797484E1-01D8-4064-B349-3CFFB3BDB1CD}"/>
                </a:ext>
              </a:extLst>
            </p:cNvPr>
            <p:cNvPicPr>
              <a:picLocks/>
            </p:cNvPicPr>
            <p:nvPr/>
          </p:nvPicPr>
          <p:blipFill>
            <a:blip r:embed="rId3"/>
            <a:stretch>
              <a:fillRect/>
            </a:stretch>
          </p:blipFill>
          <p:spPr>
            <a:xfrm>
              <a:off x="0" y="-1"/>
              <a:ext cx="8436839" cy="6684640"/>
            </a:xfrm>
            <a:prstGeom prst="rect">
              <a:avLst/>
            </a:prstGeom>
            <a:effectLst/>
          </p:spPr>
        </p:pic>
      </p:grpSp>
    </p:spTree>
    <p:extLst>
      <p:ext uri="{BB962C8B-B14F-4D97-AF65-F5344CB8AC3E}">
        <p14:creationId xmlns:p14="http://schemas.microsoft.com/office/powerpoint/2010/main" val="2132432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0AF4D-CEE3-493F-AC86-B1A765F67728}"/>
              </a:ext>
            </a:extLst>
          </p:cNvPr>
          <p:cNvSpPr>
            <a:spLocks noGrp="1"/>
          </p:cNvSpPr>
          <p:nvPr>
            <p:ph type="title"/>
          </p:nvPr>
        </p:nvSpPr>
        <p:spPr>
          <a:xfrm>
            <a:off x="685800" y="161999"/>
            <a:ext cx="7772400" cy="667696"/>
          </a:xfrm>
        </p:spPr>
        <p:txBody>
          <a:bodyPr/>
          <a:lstStyle/>
          <a:p>
            <a:r>
              <a:rPr lang="nl-NL" dirty="0">
                <a:solidFill>
                  <a:srgbClr val="00ACB0"/>
                </a:solidFill>
              </a:rPr>
              <a:t>COVID-19 crisis</a:t>
            </a:r>
          </a:p>
        </p:txBody>
      </p:sp>
      <p:grpSp>
        <p:nvGrpSpPr>
          <p:cNvPr id="4" name="Groep 3">
            <a:extLst>
              <a:ext uri="{FF2B5EF4-FFF2-40B4-BE49-F238E27FC236}">
                <a16:creationId xmlns:a16="http://schemas.microsoft.com/office/drawing/2014/main" id="{7261CF28-F6E9-49FD-8A5D-06B20242B05A}"/>
              </a:ext>
            </a:extLst>
          </p:cNvPr>
          <p:cNvGrpSpPr/>
          <p:nvPr/>
        </p:nvGrpSpPr>
        <p:grpSpPr>
          <a:xfrm>
            <a:off x="685800" y="873250"/>
            <a:ext cx="8398122" cy="4517899"/>
            <a:chOff x="0" y="0"/>
            <a:chExt cx="5629616" cy="4638039"/>
          </a:xfrm>
        </p:grpSpPr>
        <p:grpSp>
          <p:nvGrpSpPr>
            <p:cNvPr id="5" name="Groep 4">
              <a:extLst>
                <a:ext uri="{FF2B5EF4-FFF2-40B4-BE49-F238E27FC236}">
                  <a16:creationId xmlns:a16="http://schemas.microsoft.com/office/drawing/2014/main" id="{E9E35C67-B6DB-4B5E-AF2C-04916A0975DE}"/>
                </a:ext>
              </a:extLst>
            </p:cNvPr>
            <p:cNvGrpSpPr/>
            <p:nvPr/>
          </p:nvGrpSpPr>
          <p:grpSpPr>
            <a:xfrm>
              <a:off x="0" y="0"/>
              <a:ext cx="5629616" cy="4638039"/>
              <a:chOff x="28575" y="-539916"/>
              <a:chExt cx="5667228" cy="5842801"/>
            </a:xfrm>
          </p:grpSpPr>
          <p:sp>
            <p:nvSpPr>
              <p:cNvPr id="22" name="Tekstvak 2">
                <a:extLst>
                  <a:ext uri="{FF2B5EF4-FFF2-40B4-BE49-F238E27FC236}">
                    <a16:creationId xmlns:a16="http://schemas.microsoft.com/office/drawing/2014/main" id="{2D4B19CA-EF56-4849-9FF6-AB1564728584}"/>
                  </a:ext>
                </a:extLst>
              </p:cNvPr>
              <p:cNvSpPr txBox="1">
                <a:spLocks noChangeArrowheads="1"/>
              </p:cNvSpPr>
              <p:nvPr/>
            </p:nvSpPr>
            <p:spPr bwMode="auto">
              <a:xfrm>
                <a:off x="669511" y="1335733"/>
                <a:ext cx="1366076" cy="80415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 variety of quick fixes without systems solutions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2">
                <a:extLst>
                  <a:ext uri="{FF2B5EF4-FFF2-40B4-BE49-F238E27FC236}">
                    <a16:creationId xmlns:a16="http://schemas.microsoft.com/office/drawing/2014/main" id="{E1046B81-A0A6-4E7F-B4E3-3CF1D0FB22F3}"/>
                  </a:ext>
                </a:extLst>
              </p:cNvPr>
              <p:cNvSpPr txBox="1">
                <a:spLocks noChangeArrowheads="1"/>
              </p:cNvSpPr>
              <p:nvPr/>
            </p:nvSpPr>
            <p:spPr bwMode="auto">
              <a:xfrm>
                <a:off x="28575" y="-507771"/>
                <a:ext cx="1771650" cy="9157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Growth of population, global travel and urban penetration into wild habitats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vak 2">
                <a:extLst>
                  <a:ext uri="{FF2B5EF4-FFF2-40B4-BE49-F238E27FC236}">
                    <a16:creationId xmlns:a16="http://schemas.microsoft.com/office/drawing/2014/main" id="{211E990D-9296-4C6F-AD33-674B61F7B994}"/>
                  </a:ext>
                </a:extLst>
              </p:cNvPr>
              <p:cNvSpPr txBox="1">
                <a:spLocks noChangeArrowheads="1"/>
              </p:cNvSpPr>
              <p:nvPr/>
            </p:nvSpPr>
            <p:spPr bwMode="auto">
              <a:xfrm>
                <a:off x="4485221" y="-435372"/>
                <a:ext cx="1123950" cy="86143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Covid-19 virus outbreak in Wuhan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vak 26">
                <a:extLst>
                  <a:ext uri="{FF2B5EF4-FFF2-40B4-BE49-F238E27FC236}">
                    <a16:creationId xmlns:a16="http://schemas.microsoft.com/office/drawing/2014/main" id="{545CA3D8-DAE8-461B-A46E-893DC0612B24}"/>
                  </a:ext>
                </a:extLst>
              </p:cNvPr>
              <p:cNvSpPr txBox="1">
                <a:spLocks noChangeArrowheads="1"/>
              </p:cNvSpPr>
              <p:nvPr/>
            </p:nvSpPr>
            <p:spPr bwMode="auto">
              <a:xfrm>
                <a:off x="2150904" y="-539916"/>
                <a:ext cx="1667110" cy="14608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Growing risk of local virus outbreaks (HIV, SARS, Ebola, MERS, Zika) becoming pandemic disasters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kstvak 2">
                <a:extLst>
                  <a:ext uri="{FF2B5EF4-FFF2-40B4-BE49-F238E27FC236}">
                    <a16:creationId xmlns:a16="http://schemas.microsoft.com/office/drawing/2014/main" id="{90C62D67-1615-4610-92A6-049935DF64FC}"/>
                  </a:ext>
                </a:extLst>
              </p:cNvPr>
              <p:cNvSpPr txBox="1">
                <a:spLocks noChangeArrowheads="1"/>
              </p:cNvSpPr>
              <p:nvPr/>
            </p:nvSpPr>
            <p:spPr bwMode="auto">
              <a:xfrm>
                <a:off x="3614889" y="2132388"/>
                <a:ext cx="2080914" cy="2041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Reactive, defensive and copycat measures everywhere: lock down, social distancing, hand hygiene, face mask, testing and tracing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9AAE400E-5BE9-4E1B-80C7-A485D4195D7B}"/>
                  </a:ext>
                </a:extLst>
              </p:cNvPr>
              <p:cNvSpPr txBox="1">
                <a:spLocks noChangeArrowheads="1"/>
              </p:cNvSpPr>
              <p:nvPr/>
            </p:nvSpPr>
            <p:spPr bwMode="auto">
              <a:xfrm>
                <a:off x="974326" y="2819853"/>
                <a:ext cx="1193834" cy="14854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 kinds of problems for people, companies, governments, etc.</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2">
                <a:extLst>
                  <a:ext uri="{FF2B5EF4-FFF2-40B4-BE49-F238E27FC236}">
                    <a16:creationId xmlns:a16="http://schemas.microsoft.com/office/drawing/2014/main" id="{0EBA87AC-1C06-4FBF-945F-CF5DD705E708}"/>
                  </a:ext>
                </a:extLst>
              </p:cNvPr>
              <p:cNvSpPr txBox="1">
                <a:spLocks noChangeArrowheads="1"/>
              </p:cNvSpPr>
              <p:nvPr/>
            </p:nvSpPr>
            <p:spPr bwMode="auto">
              <a:xfrm>
                <a:off x="4330242" y="935723"/>
                <a:ext cx="1123950" cy="6096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Epidemic spread across the world</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vak 2">
                <a:extLst>
                  <a:ext uri="{FF2B5EF4-FFF2-40B4-BE49-F238E27FC236}">
                    <a16:creationId xmlns:a16="http://schemas.microsoft.com/office/drawing/2014/main" id="{DDA1EFC4-03C6-4DFF-8D5C-4E1104B3AEBE}"/>
                  </a:ext>
                </a:extLst>
              </p:cNvPr>
              <p:cNvSpPr txBox="1">
                <a:spLocks noChangeArrowheads="1"/>
              </p:cNvSpPr>
              <p:nvPr/>
            </p:nvSpPr>
            <p:spPr bwMode="auto">
              <a:xfrm>
                <a:off x="3221097" y="4431126"/>
                <a:ext cx="1193834" cy="8587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Global crises: economic, cultural, social, psychological</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kstvak 2">
                <a:extLst>
                  <a:ext uri="{FF2B5EF4-FFF2-40B4-BE49-F238E27FC236}">
                    <a16:creationId xmlns:a16="http://schemas.microsoft.com/office/drawing/2014/main" id="{144A3580-36BA-4A47-8946-AD77362E6529}"/>
                  </a:ext>
                </a:extLst>
              </p:cNvPr>
              <p:cNvSpPr txBox="1">
                <a:spLocks noChangeArrowheads="1"/>
              </p:cNvSpPr>
              <p:nvPr/>
            </p:nvSpPr>
            <p:spPr bwMode="auto">
              <a:xfrm>
                <a:off x="466725" y="4933950"/>
                <a:ext cx="1771650" cy="36893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Vrije vorm: vorm 14">
                <a:extLst>
                  <a:ext uri="{FF2B5EF4-FFF2-40B4-BE49-F238E27FC236}">
                    <a16:creationId xmlns:a16="http://schemas.microsoft.com/office/drawing/2014/main" id="{1D17484F-0FCE-46A5-B054-A16D28ECC90D}"/>
                  </a:ext>
                </a:extLst>
              </p:cNvPr>
              <p:cNvSpPr/>
              <p:nvPr/>
            </p:nvSpPr>
            <p:spPr>
              <a:xfrm>
                <a:off x="1672937" y="-266463"/>
                <a:ext cx="477967" cy="962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 name="Vrije vorm: vorm 15">
                <a:extLst>
                  <a:ext uri="{FF2B5EF4-FFF2-40B4-BE49-F238E27FC236}">
                    <a16:creationId xmlns:a16="http://schemas.microsoft.com/office/drawing/2014/main" id="{68462C26-2B5F-4E3C-A0DD-70889E5519DC}"/>
                  </a:ext>
                </a:extLst>
              </p:cNvPr>
              <p:cNvSpPr/>
              <p:nvPr/>
            </p:nvSpPr>
            <p:spPr>
              <a:xfrm rot="1023418">
                <a:off x="3634673" y="-462849"/>
                <a:ext cx="860601" cy="35679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 name="Vrije vorm: vorm 16">
                <a:extLst>
                  <a:ext uri="{FF2B5EF4-FFF2-40B4-BE49-F238E27FC236}">
                    <a16:creationId xmlns:a16="http://schemas.microsoft.com/office/drawing/2014/main" id="{CF96C528-F91E-412A-B0A5-F983C88C46CD}"/>
                  </a:ext>
                </a:extLst>
              </p:cNvPr>
              <p:cNvSpPr/>
              <p:nvPr/>
            </p:nvSpPr>
            <p:spPr>
              <a:xfrm rot="6186877">
                <a:off x="4456539" y="555440"/>
                <a:ext cx="675045" cy="11950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8" name="Vrije vorm: vorm 17">
                <a:extLst>
                  <a:ext uri="{FF2B5EF4-FFF2-40B4-BE49-F238E27FC236}">
                    <a16:creationId xmlns:a16="http://schemas.microsoft.com/office/drawing/2014/main" id="{EE559C68-1E68-45D4-B9CE-5F2E1EC41FE8}"/>
                  </a:ext>
                </a:extLst>
              </p:cNvPr>
              <p:cNvSpPr/>
              <p:nvPr/>
            </p:nvSpPr>
            <p:spPr>
              <a:xfrm rot="18011142" flipV="1">
                <a:off x="1320734" y="1126215"/>
                <a:ext cx="1441009" cy="347069"/>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9" name="Vrije vorm: vorm 18">
                <a:extLst>
                  <a:ext uri="{FF2B5EF4-FFF2-40B4-BE49-F238E27FC236}">
                    <a16:creationId xmlns:a16="http://schemas.microsoft.com/office/drawing/2014/main" id="{57C8B229-A538-4B11-B05E-DDF9CE07E007}"/>
                  </a:ext>
                </a:extLst>
              </p:cNvPr>
              <p:cNvSpPr/>
              <p:nvPr/>
            </p:nvSpPr>
            <p:spPr>
              <a:xfrm rot="7433819">
                <a:off x="4471839" y="1917401"/>
                <a:ext cx="622652" cy="8683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0" name="Vrije vorm: vorm 19">
                <a:extLst>
                  <a:ext uri="{FF2B5EF4-FFF2-40B4-BE49-F238E27FC236}">
                    <a16:creationId xmlns:a16="http://schemas.microsoft.com/office/drawing/2014/main" id="{DED02944-F9DB-4D0A-BD04-833FB2981445}"/>
                  </a:ext>
                </a:extLst>
              </p:cNvPr>
              <p:cNvSpPr/>
              <p:nvPr/>
            </p:nvSpPr>
            <p:spPr>
              <a:xfrm rot="7745563">
                <a:off x="3555264" y="4039777"/>
                <a:ext cx="1259038" cy="165221"/>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1" name="Vrije vorm: vorm 20">
                <a:extLst>
                  <a:ext uri="{FF2B5EF4-FFF2-40B4-BE49-F238E27FC236}">
                    <a16:creationId xmlns:a16="http://schemas.microsoft.com/office/drawing/2014/main" id="{E544828B-CD5B-4736-BD10-A8B82D6A50D3}"/>
                  </a:ext>
                </a:extLst>
              </p:cNvPr>
              <p:cNvSpPr/>
              <p:nvPr/>
            </p:nvSpPr>
            <p:spPr>
              <a:xfrm rot="12140492">
                <a:off x="1998602" y="4399485"/>
                <a:ext cx="1279996" cy="591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 name="Vrije vorm: vorm 22">
                <a:extLst>
                  <a:ext uri="{FF2B5EF4-FFF2-40B4-BE49-F238E27FC236}">
                    <a16:creationId xmlns:a16="http://schemas.microsoft.com/office/drawing/2014/main" id="{7AE98871-E3D1-45F6-82CB-28657842DDD0}"/>
                  </a:ext>
                </a:extLst>
              </p:cNvPr>
              <p:cNvSpPr/>
              <p:nvPr/>
            </p:nvSpPr>
            <p:spPr>
              <a:xfrm rot="15629485">
                <a:off x="331370" y="2413853"/>
                <a:ext cx="897644" cy="347007"/>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6" name="Vrije vorm: vorm 5">
              <a:extLst>
                <a:ext uri="{FF2B5EF4-FFF2-40B4-BE49-F238E27FC236}">
                  <a16:creationId xmlns:a16="http://schemas.microsoft.com/office/drawing/2014/main" id="{922F9D1D-A022-4FB6-884E-AC9EEDBBE70F}"/>
                </a:ext>
              </a:extLst>
            </p:cNvPr>
            <p:cNvSpPr/>
            <p:nvPr/>
          </p:nvSpPr>
          <p:spPr>
            <a:xfrm rot="1693876">
              <a:off x="1210123" y="1729057"/>
              <a:ext cx="2703852" cy="1161073"/>
            </a:xfrm>
            <a:custGeom>
              <a:avLst/>
              <a:gdLst>
                <a:gd name="connsiteX0" fmla="*/ 0 w 2390775"/>
                <a:gd name="connsiteY0" fmla="*/ 666 h 715041"/>
                <a:gd name="connsiteX1" fmla="*/ 1666875 w 2390775"/>
                <a:gd name="connsiteY1" fmla="*/ 114966 h 715041"/>
                <a:gd name="connsiteX2" fmla="*/ 2390775 w 2390775"/>
                <a:gd name="connsiteY2" fmla="*/ 715041 h 715041"/>
              </a:gdLst>
              <a:ahLst/>
              <a:cxnLst>
                <a:cxn ang="0">
                  <a:pos x="connsiteX0" y="connsiteY0"/>
                </a:cxn>
                <a:cxn ang="0">
                  <a:pos x="connsiteX1" y="connsiteY1"/>
                </a:cxn>
                <a:cxn ang="0">
                  <a:pos x="connsiteX2" y="connsiteY2"/>
                </a:cxn>
              </a:cxnLst>
              <a:rect l="l" t="t" r="r" b="b"/>
              <a:pathLst>
                <a:path w="2390775" h="715041">
                  <a:moveTo>
                    <a:pt x="0" y="666"/>
                  </a:moveTo>
                  <a:cubicBezTo>
                    <a:pt x="634206" y="-1715"/>
                    <a:pt x="1268413" y="-4096"/>
                    <a:pt x="1666875" y="114966"/>
                  </a:cubicBezTo>
                  <a:cubicBezTo>
                    <a:pt x="2065337" y="234028"/>
                    <a:pt x="2228056" y="474534"/>
                    <a:pt x="2390775" y="715041"/>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1536994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el 1"/>
          <p:cNvSpPr>
            <a:spLocks noGrp="1"/>
          </p:cNvSpPr>
          <p:nvPr>
            <p:ph type="title"/>
          </p:nvPr>
        </p:nvSpPr>
        <p:spPr>
          <a:xfrm>
            <a:off x="763588" y="188913"/>
            <a:ext cx="7772400" cy="803275"/>
          </a:xfrm>
        </p:spPr>
        <p:txBody>
          <a:bodyPr/>
          <a:lstStyle/>
          <a:p>
            <a:r>
              <a:rPr lang="nl-NL" altLang="nl-NL" sz="2800" dirty="0">
                <a:solidFill>
                  <a:srgbClr val="00ACB0"/>
                </a:solidFill>
              </a:rPr>
              <a:t>Systeemdynamiek en kwaliteit</a:t>
            </a:r>
          </a:p>
        </p:txBody>
      </p:sp>
      <p:grpSp>
        <p:nvGrpSpPr>
          <p:cNvPr id="18" name="Groep 17">
            <a:extLst>
              <a:ext uri="{FF2B5EF4-FFF2-40B4-BE49-F238E27FC236}">
                <a16:creationId xmlns:a16="http://schemas.microsoft.com/office/drawing/2014/main" id="{130C57EC-A608-4863-B042-B5F3C79FD557}"/>
              </a:ext>
            </a:extLst>
          </p:cNvPr>
          <p:cNvGrpSpPr/>
          <p:nvPr/>
        </p:nvGrpSpPr>
        <p:grpSpPr>
          <a:xfrm>
            <a:off x="190853" y="1104367"/>
            <a:ext cx="8773635" cy="4556881"/>
            <a:chOff x="190853" y="1104367"/>
            <a:chExt cx="8773635" cy="4901314"/>
          </a:xfrm>
        </p:grpSpPr>
        <p:sp>
          <p:nvSpPr>
            <p:cNvPr id="12" name="Boog 11"/>
            <p:cNvSpPr/>
            <p:nvPr/>
          </p:nvSpPr>
          <p:spPr bwMode="auto">
            <a:xfrm>
              <a:off x="900113" y="2219325"/>
              <a:ext cx="1008062" cy="912813"/>
            </a:xfrm>
            <a:prstGeom prst="arc">
              <a:avLst/>
            </a:prstGeom>
            <a:no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nl-NL">
                <a:latin typeface="Arial" charset="0"/>
                <a:cs typeface="+mn-cs"/>
              </a:endParaRPr>
            </a:p>
          </p:txBody>
        </p:sp>
        <p:cxnSp>
          <p:nvCxnSpPr>
            <p:cNvPr id="7173" name="Gekromde verbindingslijn 13"/>
            <p:cNvCxnSpPr>
              <a:cxnSpLocks noChangeShapeType="1"/>
            </p:cNvCxnSpPr>
            <p:nvPr/>
          </p:nvCxnSpPr>
          <p:spPr bwMode="auto">
            <a:xfrm rot="5400000" flipH="1" flipV="1">
              <a:off x="898525" y="2220913"/>
              <a:ext cx="849313" cy="846137"/>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15" name="Boog 14"/>
            <p:cNvSpPr/>
            <p:nvPr/>
          </p:nvSpPr>
          <p:spPr bwMode="auto">
            <a:xfrm>
              <a:off x="1042988" y="2349500"/>
              <a:ext cx="865187" cy="719138"/>
            </a:xfrm>
            <a:prstGeom prst="arc">
              <a:avLst/>
            </a:prstGeom>
            <a:no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nl-NL">
                <a:latin typeface="Arial" charset="0"/>
                <a:cs typeface="+mn-cs"/>
              </a:endParaRPr>
            </a:p>
          </p:txBody>
        </p:sp>
        <p:sp>
          <p:nvSpPr>
            <p:cNvPr id="3" name="Tekstvak 2"/>
            <p:cNvSpPr txBox="1"/>
            <p:nvPr/>
          </p:nvSpPr>
          <p:spPr>
            <a:xfrm>
              <a:off x="1042988" y="1628800"/>
              <a:ext cx="1800820" cy="461665"/>
            </a:xfrm>
            <a:prstGeom prst="rect">
              <a:avLst/>
            </a:prstGeom>
            <a:noFill/>
          </p:spPr>
          <p:txBody>
            <a:bodyPr wrap="square" rtlCol="0">
              <a:spAutoFit/>
            </a:bodyPr>
            <a:lstStyle/>
            <a:p>
              <a:r>
                <a:rPr lang="nl-NL" dirty="0"/>
                <a:t>Winst</a:t>
              </a:r>
            </a:p>
          </p:txBody>
        </p:sp>
        <p:sp>
          <p:nvSpPr>
            <p:cNvPr id="4" name="Tekstvak 3"/>
            <p:cNvSpPr txBox="1"/>
            <p:nvPr/>
          </p:nvSpPr>
          <p:spPr>
            <a:xfrm>
              <a:off x="4283968" y="1661865"/>
              <a:ext cx="3024336" cy="461665"/>
            </a:xfrm>
            <a:prstGeom prst="rect">
              <a:avLst/>
            </a:prstGeom>
            <a:noFill/>
          </p:spPr>
          <p:txBody>
            <a:bodyPr wrap="square" rtlCol="0">
              <a:spAutoFit/>
            </a:bodyPr>
            <a:lstStyle/>
            <a:p>
              <a:r>
                <a:rPr lang="nl-NL" dirty="0"/>
                <a:t>Proceskosten</a:t>
              </a:r>
            </a:p>
          </p:txBody>
        </p:sp>
        <p:sp>
          <p:nvSpPr>
            <p:cNvPr id="5" name="Tekstvak 4"/>
            <p:cNvSpPr txBox="1"/>
            <p:nvPr/>
          </p:nvSpPr>
          <p:spPr>
            <a:xfrm>
              <a:off x="3058418" y="2709069"/>
              <a:ext cx="2520280" cy="496560"/>
            </a:xfrm>
            <a:prstGeom prst="rect">
              <a:avLst/>
            </a:prstGeom>
            <a:noFill/>
          </p:spPr>
          <p:txBody>
            <a:bodyPr wrap="square" rtlCol="0">
              <a:spAutoFit/>
            </a:bodyPr>
            <a:lstStyle/>
            <a:p>
              <a:r>
                <a:rPr lang="nl-NL" b="1" dirty="0">
                  <a:solidFill>
                    <a:srgbClr val="C00000"/>
                  </a:solidFill>
                </a:rPr>
                <a:t>KWALITEIT</a:t>
              </a:r>
            </a:p>
          </p:txBody>
        </p:sp>
        <p:sp>
          <p:nvSpPr>
            <p:cNvPr id="6" name="Tekstvak 5"/>
            <p:cNvSpPr txBox="1"/>
            <p:nvPr/>
          </p:nvSpPr>
          <p:spPr>
            <a:xfrm>
              <a:off x="340680" y="4033598"/>
              <a:ext cx="2880320" cy="461665"/>
            </a:xfrm>
            <a:prstGeom prst="rect">
              <a:avLst/>
            </a:prstGeom>
            <a:noFill/>
          </p:spPr>
          <p:txBody>
            <a:bodyPr wrap="square" rtlCol="0">
              <a:spAutoFit/>
            </a:bodyPr>
            <a:lstStyle/>
            <a:p>
              <a:r>
                <a:rPr lang="nl-NL" dirty="0"/>
                <a:t>Marktaandeel</a:t>
              </a:r>
            </a:p>
          </p:txBody>
        </p:sp>
        <p:sp>
          <p:nvSpPr>
            <p:cNvPr id="8" name="Tekstvak 7"/>
            <p:cNvSpPr txBox="1"/>
            <p:nvPr/>
          </p:nvSpPr>
          <p:spPr>
            <a:xfrm>
              <a:off x="1780840" y="4972525"/>
              <a:ext cx="2537718" cy="461665"/>
            </a:xfrm>
            <a:prstGeom prst="rect">
              <a:avLst/>
            </a:prstGeom>
            <a:noFill/>
          </p:spPr>
          <p:txBody>
            <a:bodyPr wrap="square" rtlCol="0">
              <a:spAutoFit/>
            </a:bodyPr>
            <a:lstStyle/>
            <a:p>
              <a:r>
                <a:rPr lang="nl-NL" dirty="0"/>
                <a:t>Loyaliteit klant</a:t>
              </a:r>
            </a:p>
          </p:txBody>
        </p:sp>
        <p:sp>
          <p:nvSpPr>
            <p:cNvPr id="9" name="Tekstvak 8"/>
            <p:cNvSpPr txBox="1"/>
            <p:nvPr/>
          </p:nvSpPr>
          <p:spPr>
            <a:xfrm>
              <a:off x="6156176" y="2643981"/>
              <a:ext cx="2808312" cy="461665"/>
            </a:xfrm>
            <a:prstGeom prst="rect">
              <a:avLst/>
            </a:prstGeom>
            <a:noFill/>
          </p:spPr>
          <p:txBody>
            <a:bodyPr wrap="square" rtlCol="0">
              <a:spAutoFit/>
            </a:bodyPr>
            <a:lstStyle/>
            <a:p>
              <a:r>
                <a:rPr lang="nl-NL" dirty="0"/>
                <a:t>Druk op winst</a:t>
              </a:r>
            </a:p>
          </p:txBody>
        </p:sp>
        <p:sp>
          <p:nvSpPr>
            <p:cNvPr id="10" name="Tekstvak 9"/>
            <p:cNvSpPr txBox="1"/>
            <p:nvPr/>
          </p:nvSpPr>
          <p:spPr>
            <a:xfrm>
              <a:off x="5796136" y="4005064"/>
              <a:ext cx="3168352" cy="830997"/>
            </a:xfrm>
            <a:prstGeom prst="rect">
              <a:avLst/>
            </a:prstGeom>
            <a:noFill/>
          </p:spPr>
          <p:txBody>
            <a:bodyPr wrap="square" rtlCol="0">
              <a:spAutoFit/>
            </a:bodyPr>
            <a:lstStyle/>
            <a:p>
              <a:r>
                <a:rPr lang="nl-NL" dirty="0"/>
                <a:t>Noodzaak kostenreductie</a:t>
              </a:r>
            </a:p>
          </p:txBody>
        </p:sp>
        <p:sp>
          <p:nvSpPr>
            <p:cNvPr id="11" name="Tekstvak 10"/>
            <p:cNvSpPr txBox="1"/>
            <p:nvPr/>
          </p:nvSpPr>
          <p:spPr>
            <a:xfrm>
              <a:off x="5148064" y="5157192"/>
              <a:ext cx="3816424" cy="496560"/>
            </a:xfrm>
            <a:prstGeom prst="rect">
              <a:avLst/>
            </a:prstGeom>
            <a:noFill/>
          </p:spPr>
          <p:txBody>
            <a:bodyPr wrap="square" rtlCol="0">
              <a:spAutoFit/>
            </a:bodyPr>
            <a:lstStyle/>
            <a:p>
              <a:r>
                <a:rPr lang="nl-NL" dirty="0">
                  <a:solidFill>
                    <a:srgbClr val="C00000"/>
                  </a:solidFill>
                </a:rPr>
                <a:t>Prijs van het aandeel</a:t>
              </a:r>
            </a:p>
          </p:txBody>
        </p:sp>
        <p:sp>
          <p:nvSpPr>
            <p:cNvPr id="14" name="Vrije vorm 13"/>
            <p:cNvSpPr/>
            <p:nvPr/>
          </p:nvSpPr>
          <p:spPr bwMode="auto">
            <a:xfrm>
              <a:off x="2386013" y="1785378"/>
              <a:ext cx="1071562" cy="957822"/>
            </a:xfrm>
            <a:custGeom>
              <a:avLst/>
              <a:gdLst>
                <a:gd name="connsiteX0" fmla="*/ 1071562 w 1071562"/>
                <a:gd name="connsiteY0" fmla="*/ 957822 h 957822"/>
                <a:gd name="connsiteX1" fmla="*/ 814387 w 1071562"/>
                <a:gd name="connsiteY1" fmla="*/ 129147 h 957822"/>
                <a:gd name="connsiteX2" fmla="*/ 0 w 1071562"/>
                <a:gd name="connsiteY2" fmla="*/ 14847 h 957822"/>
              </a:gdLst>
              <a:ahLst/>
              <a:cxnLst>
                <a:cxn ang="0">
                  <a:pos x="connsiteX0" y="connsiteY0"/>
                </a:cxn>
                <a:cxn ang="0">
                  <a:pos x="connsiteX1" y="connsiteY1"/>
                </a:cxn>
                <a:cxn ang="0">
                  <a:pos x="connsiteX2" y="connsiteY2"/>
                </a:cxn>
              </a:cxnLst>
              <a:rect l="l" t="t" r="r" b="b"/>
              <a:pathLst>
                <a:path w="1071562" h="957822">
                  <a:moveTo>
                    <a:pt x="1071562" y="957822"/>
                  </a:moveTo>
                  <a:cubicBezTo>
                    <a:pt x="1032271" y="622065"/>
                    <a:pt x="992981" y="286309"/>
                    <a:pt x="814387" y="129147"/>
                  </a:cubicBezTo>
                  <a:cubicBezTo>
                    <a:pt x="635793" y="-28015"/>
                    <a:pt x="317896" y="-6584"/>
                    <a:pt x="0" y="14847"/>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cxnSp>
          <p:nvCxnSpPr>
            <p:cNvPr id="20" name="Rechte verbindingslijn met pijl 19"/>
            <p:cNvCxnSpPr>
              <a:cxnSpLocks/>
              <a:stCxn id="14" idx="0"/>
            </p:cNvCxnSpPr>
            <p:nvPr/>
          </p:nvCxnSpPr>
          <p:spPr bwMode="auto">
            <a:xfrm flipH="1" flipV="1">
              <a:off x="2067621" y="1885169"/>
              <a:ext cx="1389954" cy="858031"/>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22" name="Rechte verbindingslijn met pijl 21"/>
            <p:cNvCxnSpPr/>
            <p:nvPr/>
          </p:nvCxnSpPr>
          <p:spPr bwMode="auto">
            <a:xfrm flipH="1">
              <a:off x="1404144" y="2090465"/>
              <a:ext cx="71437" cy="1914599"/>
            </a:xfrm>
            <a:prstGeom prst="straightConnector1">
              <a:avLst/>
            </a:prstGeom>
            <a:noFill/>
            <a:ln w="12700" cap="flat" cmpd="sng" algn="ctr">
              <a:solidFill>
                <a:schemeClr val="tx1"/>
              </a:solidFill>
              <a:prstDash val="solid"/>
              <a:round/>
              <a:headEnd type="arrow" w="med" len="med"/>
              <a:tailEnd type="none" w="med" len="med"/>
            </a:ln>
            <a:effectLst/>
          </p:spPr>
        </p:cxnSp>
        <p:cxnSp>
          <p:nvCxnSpPr>
            <p:cNvPr id="26" name="Rechte verbindingslijn met pijl 25"/>
            <p:cNvCxnSpPr>
              <a:cxnSpLocks/>
              <a:stCxn id="8" idx="1"/>
            </p:cNvCxnSpPr>
            <p:nvPr/>
          </p:nvCxnSpPr>
          <p:spPr bwMode="auto">
            <a:xfrm flipH="1" flipV="1">
              <a:off x="1404144" y="4466730"/>
              <a:ext cx="376696" cy="736627"/>
            </a:xfrm>
            <a:prstGeom prst="straightConnector1">
              <a:avLst/>
            </a:prstGeom>
            <a:noFill/>
            <a:ln w="9525" cap="flat" cmpd="sng" algn="ctr">
              <a:solidFill>
                <a:schemeClr val="tx1"/>
              </a:solidFill>
              <a:prstDash val="solid"/>
              <a:round/>
              <a:headEnd type="none" w="med" len="med"/>
              <a:tailEnd type="triangle" w="med" len="med"/>
            </a:ln>
            <a:effectLst/>
          </p:spPr>
        </p:cxnSp>
        <p:cxnSp>
          <p:nvCxnSpPr>
            <p:cNvPr id="32" name="Rechte verbindingslijn met pijl 31"/>
            <p:cNvCxnSpPr>
              <a:cxnSpLocks/>
            </p:cNvCxnSpPr>
            <p:nvPr/>
          </p:nvCxnSpPr>
          <p:spPr bwMode="auto">
            <a:xfrm flipH="1" flipV="1">
              <a:off x="6425406" y="2016138"/>
              <a:ext cx="1134925" cy="548766"/>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34" name="Rechte verbindingslijn met pijl 33"/>
            <p:cNvCxnSpPr/>
            <p:nvPr/>
          </p:nvCxnSpPr>
          <p:spPr bwMode="auto">
            <a:xfrm flipV="1">
              <a:off x="7056276" y="3047765"/>
              <a:ext cx="404936" cy="957299"/>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36" name="Rechte verbindingslijn met pijl 35"/>
            <p:cNvCxnSpPr/>
            <p:nvPr/>
          </p:nvCxnSpPr>
          <p:spPr bwMode="auto">
            <a:xfrm>
              <a:off x="4716016" y="3170734"/>
              <a:ext cx="1224136" cy="834330"/>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42" name="Rechte verbindingslijn met pijl 41"/>
            <p:cNvCxnSpPr>
              <a:cxnSpLocks/>
            </p:cNvCxnSpPr>
            <p:nvPr/>
          </p:nvCxnSpPr>
          <p:spPr bwMode="auto">
            <a:xfrm flipH="1" flipV="1">
              <a:off x="6904143" y="4829598"/>
              <a:ext cx="90858" cy="399752"/>
            </a:xfrm>
            <a:prstGeom prst="straightConnector1">
              <a:avLst/>
            </a:prstGeom>
            <a:noFill/>
            <a:ln w="9525" cap="flat" cmpd="sng" algn="ctr">
              <a:solidFill>
                <a:schemeClr val="tx1"/>
              </a:solidFill>
              <a:prstDash val="solid"/>
              <a:round/>
              <a:headEnd type="arrow" w="med" len="med"/>
              <a:tailEnd type="arrow" w="med" len="med"/>
            </a:ln>
            <a:effectLst/>
          </p:spPr>
        </p:cxnSp>
        <p:cxnSp>
          <p:nvCxnSpPr>
            <p:cNvPr id="44" name="Rechte verbindingslijn met pijl 43"/>
            <p:cNvCxnSpPr/>
            <p:nvPr/>
          </p:nvCxnSpPr>
          <p:spPr bwMode="auto">
            <a:xfrm flipV="1">
              <a:off x="4663591" y="2063106"/>
              <a:ext cx="672393" cy="657396"/>
            </a:xfrm>
            <a:prstGeom prst="straightConnector1">
              <a:avLst/>
            </a:prstGeom>
            <a:noFill/>
            <a:ln w="9525" cap="flat" cmpd="sng" algn="ctr">
              <a:solidFill>
                <a:schemeClr val="tx1"/>
              </a:solidFill>
              <a:prstDash val="solid"/>
              <a:round/>
              <a:headEnd type="none" w="med" len="med"/>
              <a:tailEnd type="triangle" w="med" len="med"/>
            </a:ln>
            <a:effectLst/>
          </p:spPr>
        </p:cxnSp>
        <p:cxnSp>
          <p:nvCxnSpPr>
            <p:cNvPr id="46" name="Rechte verbindingslijn met pijl 45"/>
            <p:cNvCxnSpPr/>
            <p:nvPr/>
          </p:nvCxnSpPr>
          <p:spPr bwMode="auto">
            <a:xfrm flipH="1">
              <a:off x="3457575" y="3170734"/>
              <a:ext cx="483096" cy="1756642"/>
            </a:xfrm>
            <a:prstGeom prst="straightConnector1">
              <a:avLst/>
            </a:prstGeom>
            <a:noFill/>
            <a:ln w="9525" cap="flat" cmpd="sng" algn="ctr">
              <a:solidFill>
                <a:schemeClr val="tx1"/>
              </a:solidFill>
              <a:prstDash val="solid"/>
              <a:round/>
              <a:headEnd type="none" w="med" len="med"/>
              <a:tailEnd type="triangle" w="med" len="med"/>
            </a:ln>
            <a:effectLst/>
          </p:spPr>
        </p:cxnSp>
        <p:sp>
          <p:nvSpPr>
            <p:cNvPr id="7178" name="Tekstvak 7177"/>
            <p:cNvSpPr txBox="1"/>
            <p:nvPr/>
          </p:nvSpPr>
          <p:spPr>
            <a:xfrm>
              <a:off x="962620" y="2743200"/>
              <a:ext cx="360561" cy="461665"/>
            </a:xfrm>
            <a:prstGeom prst="rect">
              <a:avLst/>
            </a:prstGeom>
            <a:noFill/>
          </p:spPr>
          <p:txBody>
            <a:bodyPr wrap="square" rtlCol="0">
              <a:spAutoFit/>
            </a:bodyPr>
            <a:lstStyle/>
            <a:p>
              <a:r>
                <a:rPr lang="nl-NL" dirty="0"/>
                <a:t>+</a:t>
              </a:r>
            </a:p>
          </p:txBody>
        </p:sp>
        <p:sp>
          <p:nvSpPr>
            <p:cNvPr id="50" name="Tekstvak 49"/>
            <p:cNvSpPr txBox="1"/>
            <p:nvPr/>
          </p:nvSpPr>
          <p:spPr>
            <a:xfrm>
              <a:off x="7380050" y="3295581"/>
              <a:ext cx="360561" cy="461665"/>
            </a:xfrm>
            <a:prstGeom prst="rect">
              <a:avLst/>
            </a:prstGeom>
            <a:noFill/>
          </p:spPr>
          <p:txBody>
            <a:bodyPr wrap="square" rtlCol="0">
              <a:spAutoFit/>
            </a:bodyPr>
            <a:lstStyle/>
            <a:p>
              <a:r>
                <a:rPr lang="nl-NL" dirty="0"/>
                <a:t>+</a:t>
              </a:r>
            </a:p>
          </p:txBody>
        </p:sp>
        <p:sp>
          <p:nvSpPr>
            <p:cNvPr id="51" name="Tekstvak 50"/>
            <p:cNvSpPr txBox="1"/>
            <p:nvPr/>
          </p:nvSpPr>
          <p:spPr>
            <a:xfrm>
              <a:off x="6954386" y="1765152"/>
              <a:ext cx="360561" cy="461665"/>
            </a:xfrm>
            <a:prstGeom prst="rect">
              <a:avLst/>
            </a:prstGeom>
            <a:noFill/>
          </p:spPr>
          <p:txBody>
            <a:bodyPr wrap="square" rtlCol="0">
              <a:spAutoFit/>
            </a:bodyPr>
            <a:lstStyle/>
            <a:p>
              <a:r>
                <a:rPr lang="nl-NL" dirty="0"/>
                <a:t>+</a:t>
              </a:r>
            </a:p>
          </p:txBody>
        </p:sp>
        <p:sp>
          <p:nvSpPr>
            <p:cNvPr id="52" name="Tekstvak 51"/>
            <p:cNvSpPr txBox="1"/>
            <p:nvPr/>
          </p:nvSpPr>
          <p:spPr>
            <a:xfrm>
              <a:off x="4336162" y="2113707"/>
              <a:ext cx="360561" cy="461665"/>
            </a:xfrm>
            <a:prstGeom prst="rect">
              <a:avLst/>
            </a:prstGeom>
            <a:noFill/>
          </p:spPr>
          <p:txBody>
            <a:bodyPr wrap="square" rtlCol="0">
              <a:spAutoFit/>
            </a:bodyPr>
            <a:lstStyle/>
            <a:p>
              <a:r>
                <a:rPr lang="nl-NL" dirty="0"/>
                <a:t>+</a:t>
              </a:r>
            </a:p>
          </p:txBody>
        </p:sp>
        <p:sp>
          <p:nvSpPr>
            <p:cNvPr id="53" name="Tekstvak 52"/>
            <p:cNvSpPr txBox="1"/>
            <p:nvPr/>
          </p:nvSpPr>
          <p:spPr>
            <a:xfrm>
              <a:off x="2663527" y="1649809"/>
              <a:ext cx="360561" cy="461665"/>
            </a:xfrm>
            <a:prstGeom prst="rect">
              <a:avLst/>
            </a:prstGeom>
            <a:noFill/>
          </p:spPr>
          <p:txBody>
            <a:bodyPr wrap="square" rtlCol="0">
              <a:spAutoFit/>
            </a:bodyPr>
            <a:lstStyle/>
            <a:p>
              <a:r>
                <a:rPr lang="nl-NL" dirty="0"/>
                <a:t>+</a:t>
              </a:r>
            </a:p>
          </p:txBody>
        </p:sp>
        <p:sp>
          <p:nvSpPr>
            <p:cNvPr id="54" name="Tekstvak 53"/>
            <p:cNvSpPr txBox="1"/>
            <p:nvPr/>
          </p:nvSpPr>
          <p:spPr>
            <a:xfrm>
              <a:off x="3627548" y="4215455"/>
              <a:ext cx="360561" cy="461665"/>
            </a:xfrm>
            <a:prstGeom prst="rect">
              <a:avLst/>
            </a:prstGeom>
            <a:noFill/>
          </p:spPr>
          <p:txBody>
            <a:bodyPr wrap="square" rtlCol="0">
              <a:spAutoFit/>
            </a:bodyPr>
            <a:lstStyle/>
            <a:p>
              <a:r>
                <a:rPr lang="nl-NL" dirty="0"/>
                <a:t>+</a:t>
              </a:r>
            </a:p>
          </p:txBody>
        </p:sp>
        <p:sp>
          <p:nvSpPr>
            <p:cNvPr id="55" name="Tekstvak 54"/>
            <p:cNvSpPr txBox="1"/>
            <p:nvPr/>
          </p:nvSpPr>
          <p:spPr>
            <a:xfrm>
              <a:off x="1164771" y="4732396"/>
              <a:ext cx="360561" cy="461665"/>
            </a:xfrm>
            <a:prstGeom prst="rect">
              <a:avLst/>
            </a:prstGeom>
            <a:noFill/>
          </p:spPr>
          <p:txBody>
            <a:bodyPr wrap="square" rtlCol="0">
              <a:spAutoFit/>
            </a:bodyPr>
            <a:lstStyle/>
            <a:p>
              <a:r>
                <a:rPr lang="nl-NL" dirty="0"/>
                <a:t>+</a:t>
              </a:r>
            </a:p>
          </p:txBody>
        </p:sp>
        <p:sp>
          <p:nvSpPr>
            <p:cNvPr id="56" name="Tekstvak 55"/>
            <p:cNvSpPr txBox="1"/>
            <p:nvPr/>
          </p:nvSpPr>
          <p:spPr>
            <a:xfrm>
              <a:off x="4907756" y="3366815"/>
              <a:ext cx="360561" cy="461665"/>
            </a:xfrm>
            <a:prstGeom prst="rect">
              <a:avLst/>
            </a:prstGeom>
            <a:noFill/>
          </p:spPr>
          <p:txBody>
            <a:bodyPr wrap="square" rtlCol="0">
              <a:spAutoFit/>
            </a:bodyPr>
            <a:lstStyle/>
            <a:p>
              <a:r>
                <a:rPr lang="nl-NL" dirty="0"/>
                <a:t>-</a:t>
              </a:r>
            </a:p>
          </p:txBody>
        </p:sp>
        <p:sp>
          <p:nvSpPr>
            <p:cNvPr id="2" name="Vrije vorm 1"/>
            <p:cNvSpPr/>
            <p:nvPr/>
          </p:nvSpPr>
          <p:spPr bwMode="auto">
            <a:xfrm>
              <a:off x="238291" y="1971675"/>
              <a:ext cx="4962359" cy="4034006"/>
            </a:xfrm>
            <a:custGeom>
              <a:avLst/>
              <a:gdLst>
                <a:gd name="connsiteX0" fmla="*/ 4962359 w 4962359"/>
                <a:gd name="connsiteY0" fmla="*/ 3557588 h 4034006"/>
                <a:gd name="connsiteX1" fmla="*/ 2033422 w 4962359"/>
                <a:gd name="connsiteY1" fmla="*/ 3943350 h 4034006"/>
                <a:gd name="connsiteX2" fmla="*/ 533234 w 4962359"/>
                <a:gd name="connsiteY2" fmla="*/ 3757613 h 4034006"/>
                <a:gd name="connsiteX3" fmla="*/ 4597 w 4962359"/>
                <a:gd name="connsiteY3" fmla="*/ 1214438 h 4034006"/>
                <a:gd name="connsiteX4" fmla="*/ 776122 w 4962359"/>
                <a:gd name="connsiteY4" fmla="*/ 0 h 4034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2359" h="4034006">
                  <a:moveTo>
                    <a:pt x="4962359" y="3557588"/>
                  </a:moveTo>
                  <a:cubicBezTo>
                    <a:pt x="3866984" y="3733800"/>
                    <a:pt x="2771609" y="3910013"/>
                    <a:pt x="2033422" y="3943350"/>
                  </a:cubicBezTo>
                  <a:cubicBezTo>
                    <a:pt x="1295234" y="3976688"/>
                    <a:pt x="871372" y="4212432"/>
                    <a:pt x="533234" y="3757613"/>
                  </a:cubicBezTo>
                  <a:cubicBezTo>
                    <a:pt x="195096" y="3302794"/>
                    <a:pt x="-35884" y="1840707"/>
                    <a:pt x="4597" y="1214438"/>
                  </a:cubicBezTo>
                  <a:cubicBezTo>
                    <a:pt x="45078" y="588169"/>
                    <a:pt x="410600" y="294084"/>
                    <a:pt x="776122"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7" name="Vrije vorm 6"/>
            <p:cNvSpPr/>
            <p:nvPr/>
          </p:nvSpPr>
          <p:spPr bwMode="auto">
            <a:xfrm>
              <a:off x="298548" y="1914525"/>
              <a:ext cx="4730652" cy="3986811"/>
            </a:xfrm>
            <a:custGeom>
              <a:avLst/>
              <a:gdLst>
                <a:gd name="connsiteX0" fmla="*/ 701577 w 4730652"/>
                <a:gd name="connsiteY0" fmla="*/ 0 h 3986811"/>
                <a:gd name="connsiteX1" fmla="*/ 15777 w 4730652"/>
                <a:gd name="connsiteY1" fmla="*/ 2414588 h 3986811"/>
                <a:gd name="connsiteX2" fmla="*/ 1301652 w 4730652"/>
                <a:gd name="connsiteY2" fmla="*/ 3943350 h 3986811"/>
                <a:gd name="connsiteX3" fmla="*/ 4730652 w 4730652"/>
                <a:gd name="connsiteY3" fmla="*/ 3600450 h 3986811"/>
                <a:gd name="connsiteX4" fmla="*/ 4730652 w 4730652"/>
                <a:gd name="connsiteY4" fmla="*/ 3600450 h 398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652" h="3986811">
                  <a:moveTo>
                    <a:pt x="701577" y="0"/>
                  </a:moveTo>
                  <a:cubicBezTo>
                    <a:pt x="308670" y="878681"/>
                    <a:pt x="-84236" y="1757363"/>
                    <a:pt x="15777" y="2414588"/>
                  </a:cubicBezTo>
                  <a:cubicBezTo>
                    <a:pt x="115789" y="3071813"/>
                    <a:pt x="515840" y="3745706"/>
                    <a:pt x="1301652" y="3943350"/>
                  </a:cubicBezTo>
                  <a:cubicBezTo>
                    <a:pt x="2087464" y="4140994"/>
                    <a:pt x="4730652" y="3600450"/>
                    <a:pt x="4730652" y="3600450"/>
                  </a:cubicBezTo>
                  <a:lnTo>
                    <a:pt x="4730652" y="3600450"/>
                  </a:ln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3" name="Vrije vorm 12"/>
            <p:cNvSpPr/>
            <p:nvPr/>
          </p:nvSpPr>
          <p:spPr bwMode="auto">
            <a:xfrm>
              <a:off x="190853" y="1104367"/>
              <a:ext cx="4909785" cy="4864837"/>
            </a:xfrm>
            <a:custGeom>
              <a:avLst/>
              <a:gdLst>
                <a:gd name="connsiteX0" fmla="*/ 4909785 w 4909785"/>
                <a:gd name="connsiteY0" fmla="*/ 4224871 h 4864837"/>
                <a:gd name="connsiteX1" fmla="*/ 4081110 w 4909785"/>
                <a:gd name="connsiteY1" fmla="*/ 4224871 h 4864837"/>
                <a:gd name="connsiteX2" fmla="*/ 1895122 w 4909785"/>
                <a:gd name="connsiteY2" fmla="*/ 4839233 h 4864837"/>
                <a:gd name="connsiteX3" fmla="*/ 52035 w 4909785"/>
                <a:gd name="connsiteY3" fmla="*/ 3239033 h 4864837"/>
                <a:gd name="connsiteX4" fmla="*/ 566385 w 4909785"/>
                <a:gd name="connsiteY4" fmla="*/ 224371 h 4864837"/>
                <a:gd name="connsiteX5" fmla="*/ 1195035 w 4909785"/>
                <a:gd name="connsiteY5" fmla="*/ 452971 h 48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785" h="4864837">
                  <a:moveTo>
                    <a:pt x="4909785" y="4224871"/>
                  </a:moveTo>
                  <a:cubicBezTo>
                    <a:pt x="4746669" y="4173674"/>
                    <a:pt x="4583554" y="4122477"/>
                    <a:pt x="4081110" y="4224871"/>
                  </a:cubicBezTo>
                  <a:cubicBezTo>
                    <a:pt x="3578666" y="4327265"/>
                    <a:pt x="2566634" y="5003539"/>
                    <a:pt x="1895122" y="4839233"/>
                  </a:cubicBezTo>
                  <a:cubicBezTo>
                    <a:pt x="1223610" y="4674927"/>
                    <a:pt x="273491" y="4008177"/>
                    <a:pt x="52035" y="3239033"/>
                  </a:cubicBezTo>
                  <a:cubicBezTo>
                    <a:pt x="-169421" y="2469889"/>
                    <a:pt x="375885" y="688715"/>
                    <a:pt x="566385" y="224371"/>
                  </a:cubicBezTo>
                  <a:cubicBezTo>
                    <a:pt x="756885" y="-239973"/>
                    <a:pt x="975960" y="106499"/>
                    <a:pt x="1195035" y="452971"/>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8049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E33B8-DFB4-42BE-83F9-11CD1B3D020E}"/>
              </a:ext>
            </a:extLst>
          </p:cNvPr>
          <p:cNvSpPr>
            <a:spLocks noGrp="1"/>
          </p:cNvSpPr>
          <p:nvPr>
            <p:ph type="title"/>
          </p:nvPr>
        </p:nvSpPr>
        <p:spPr>
          <a:xfrm>
            <a:off x="656263" y="190500"/>
            <a:ext cx="7772400" cy="1143000"/>
          </a:xfrm>
        </p:spPr>
        <p:txBody>
          <a:bodyPr/>
          <a:lstStyle/>
          <a:p>
            <a:r>
              <a:rPr lang="nl-NL" sz="3200" dirty="0">
                <a:solidFill>
                  <a:srgbClr val="00ACB0"/>
                </a:solidFill>
              </a:rPr>
              <a:t>Frankrijk raakt achterop door kwaliteit</a:t>
            </a:r>
          </a:p>
        </p:txBody>
      </p:sp>
      <p:sp>
        <p:nvSpPr>
          <p:cNvPr id="3" name="Tijdelijke aanduiding voor inhoud 2">
            <a:extLst>
              <a:ext uri="{FF2B5EF4-FFF2-40B4-BE49-F238E27FC236}">
                <a16:creationId xmlns:a16="http://schemas.microsoft.com/office/drawing/2014/main" id="{836116BC-7E4A-4A92-BC63-DF433E0B3BAB}"/>
              </a:ext>
            </a:extLst>
          </p:cNvPr>
          <p:cNvSpPr>
            <a:spLocks noGrp="1"/>
          </p:cNvSpPr>
          <p:nvPr>
            <p:ph idx="1"/>
          </p:nvPr>
        </p:nvSpPr>
        <p:spPr>
          <a:xfrm>
            <a:off x="652835" y="1333041"/>
            <a:ext cx="7772400" cy="2593435"/>
          </a:xfrm>
        </p:spPr>
        <p:txBody>
          <a:bodyPr/>
          <a:lstStyle/>
          <a:p>
            <a:pPr marL="0" indent="0">
              <a:buNone/>
            </a:pPr>
            <a:r>
              <a:rPr lang="nl-NL" sz="1800" dirty="0"/>
              <a:t>Frankrijk kijkt enigszins ongerust naar de snelle groei van nieuwe wijnlanden als Nieuw Zeeland, de Verenigde Staten, Australië, Zuid Afrika en Chili. Het probleem heeft te maken met de overtuiging van de Fransen dat elke streek die wijn produceert haar eigen onderscheidend karakter heeft die ten koste van alles beschermd moet worden. De stringente wetten die hieruit voortvloeien (appellation </a:t>
            </a:r>
            <a:r>
              <a:rPr lang="nl-NL" sz="1800" dirty="0" err="1"/>
              <a:t>contrôlée</a:t>
            </a:r>
            <a:r>
              <a:rPr lang="nl-NL" sz="1800" dirty="0"/>
              <a:t>) reguleren vrijwel elk aspect van het maken van wijn. Dat zorgt voor kwaliteitsgarantie, maar het maakt het ook moeilijk om de wijn aan te passen aan voorkeuren van klanten en aan nieuwe technologie</a:t>
            </a:r>
          </a:p>
        </p:txBody>
      </p:sp>
      <p:grpSp>
        <p:nvGrpSpPr>
          <p:cNvPr id="4" name="Groep 3">
            <a:extLst>
              <a:ext uri="{FF2B5EF4-FFF2-40B4-BE49-F238E27FC236}">
                <a16:creationId xmlns:a16="http://schemas.microsoft.com/office/drawing/2014/main" id="{C46317D4-B458-43B6-9C33-8333A8CE2FE9}"/>
              </a:ext>
            </a:extLst>
          </p:cNvPr>
          <p:cNvGrpSpPr/>
          <p:nvPr/>
        </p:nvGrpSpPr>
        <p:grpSpPr>
          <a:xfrm>
            <a:off x="904135" y="4149080"/>
            <a:ext cx="7269799" cy="1097399"/>
            <a:chOff x="686577" y="4572560"/>
            <a:chExt cx="7269799" cy="1097399"/>
          </a:xfrm>
        </p:grpSpPr>
        <p:sp>
          <p:nvSpPr>
            <p:cNvPr id="5" name="Tekstvak 4">
              <a:extLst>
                <a:ext uri="{FF2B5EF4-FFF2-40B4-BE49-F238E27FC236}">
                  <a16:creationId xmlns:a16="http://schemas.microsoft.com/office/drawing/2014/main" id="{C6013EF6-A866-498A-8621-1DAFE04E2995}"/>
                </a:ext>
              </a:extLst>
            </p:cNvPr>
            <p:cNvSpPr txBox="1"/>
            <p:nvPr/>
          </p:nvSpPr>
          <p:spPr>
            <a:xfrm>
              <a:off x="686577" y="4572560"/>
              <a:ext cx="2376264" cy="338554"/>
            </a:xfrm>
            <a:prstGeom prst="rect">
              <a:avLst/>
            </a:prstGeom>
            <a:noFill/>
          </p:spPr>
          <p:txBody>
            <a:bodyPr wrap="square" rtlCol="0">
              <a:spAutoFit/>
            </a:bodyPr>
            <a:lstStyle/>
            <a:p>
              <a:r>
                <a:rPr lang="nl-NL" sz="1600" kern="0" dirty="0">
                  <a:solidFill>
                    <a:srgbClr val="C00000"/>
                  </a:solidFill>
                </a:rPr>
                <a:t>appellation </a:t>
              </a:r>
              <a:r>
                <a:rPr lang="nl-NL" sz="1600" kern="0" dirty="0" err="1">
                  <a:solidFill>
                    <a:srgbClr val="C00000"/>
                  </a:solidFill>
                </a:rPr>
                <a:t>contrôlée</a:t>
              </a:r>
              <a:endParaRPr lang="nl-NL" sz="1600" dirty="0">
                <a:solidFill>
                  <a:srgbClr val="C00000"/>
                </a:solidFill>
              </a:endParaRPr>
            </a:p>
          </p:txBody>
        </p:sp>
        <p:sp>
          <p:nvSpPr>
            <p:cNvPr id="6" name="Tekstvak 5">
              <a:extLst>
                <a:ext uri="{FF2B5EF4-FFF2-40B4-BE49-F238E27FC236}">
                  <a16:creationId xmlns:a16="http://schemas.microsoft.com/office/drawing/2014/main" id="{525B4C13-AD96-4B55-9DA8-509727814CBC}"/>
                </a:ext>
              </a:extLst>
            </p:cNvPr>
            <p:cNvSpPr txBox="1"/>
            <p:nvPr/>
          </p:nvSpPr>
          <p:spPr>
            <a:xfrm>
              <a:off x="896443" y="5186404"/>
              <a:ext cx="2378496" cy="338554"/>
            </a:xfrm>
            <a:prstGeom prst="rect">
              <a:avLst/>
            </a:prstGeom>
            <a:noFill/>
          </p:spPr>
          <p:txBody>
            <a:bodyPr wrap="square" rtlCol="0">
              <a:spAutoFit/>
            </a:bodyPr>
            <a:lstStyle/>
            <a:p>
              <a:r>
                <a:rPr lang="nl-NL" sz="1600" kern="0" dirty="0">
                  <a:solidFill>
                    <a:srgbClr val="000000"/>
                  </a:solidFill>
                </a:rPr>
                <a:t>kwaliteitsgarantie</a:t>
              </a:r>
            </a:p>
          </p:txBody>
        </p:sp>
        <p:sp>
          <p:nvSpPr>
            <p:cNvPr id="7" name="Tekstvak 6">
              <a:extLst>
                <a:ext uri="{FF2B5EF4-FFF2-40B4-BE49-F238E27FC236}">
                  <a16:creationId xmlns:a16="http://schemas.microsoft.com/office/drawing/2014/main" id="{78B1B99D-B391-4C20-9E96-1A428CAA4A62}"/>
                </a:ext>
              </a:extLst>
            </p:cNvPr>
            <p:cNvSpPr txBox="1"/>
            <p:nvPr/>
          </p:nvSpPr>
          <p:spPr>
            <a:xfrm>
              <a:off x="4349106" y="4572560"/>
              <a:ext cx="2919389" cy="338554"/>
            </a:xfrm>
            <a:prstGeom prst="rect">
              <a:avLst/>
            </a:prstGeom>
            <a:noFill/>
          </p:spPr>
          <p:txBody>
            <a:bodyPr wrap="none" rtlCol="0">
              <a:spAutoFit/>
            </a:bodyPr>
            <a:lstStyle/>
            <a:p>
              <a:r>
                <a:rPr lang="nl-NL" sz="1600" kern="0" dirty="0">
                  <a:solidFill>
                    <a:srgbClr val="000000"/>
                  </a:solidFill>
                </a:rPr>
                <a:t>Gering aanpassingsvermogen</a:t>
              </a:r>
            </a:p>
          </p:txBody>
        </p:sp>
        <p:sp>
          <p:nvSpPr>
            <p:cNvPr id="8" name="Tekstvak 7">
              <a:extLst>
                <a:ext uri="{FF2B5EF4-FFF2-40B4-BE49-F238E27FC236}">
                  <a16:creationId xmlns:a16="http://schemas.microsoft.com/office/drawing/2014/main" id="{CC7C21DC-429F-4C57-99A5-9BA22250C102}"/>
                </a:ext>
              </a:extLst>
            </p:cNvPr>
            <p:cNvSpPr txBox="1"/>
            <p:nvPr/>
          </p:nvSpPr>
          <p:spPr>
            <a:xfrm>
              <a:off x="4542463" y="5085184"/>
              <a:ext cx="2189777" cy="584775"/>
            </a:xfrm>
            <a:prstGeom prst="rect">
              <a:avLst/>
            </a:prstGeom>
            <a:noFill/>
          </p:spPr>
          <p:txBody>
            <a:bodyPr wrap="square" rtlCol="0">
              <a:spAutoFit/>
            </a:bodyPr>
            <a:lstStyle/>
            <a:p>
              <a:r>
                <a:rPr lang="nl-NL" sz="1600" dirty="0"/>
                <a:t>Marktaandeel</a:t>
              </a:r>
            </a:p>
            <a:p>
              <a:r>
                <a:rPr lang="nl-NL" sz="1600" dirty="0"/>
                <a:t>Wordt kleiner</a:t>
              </a:r>
            </a:p>
          </p:txBody>
        </p:sp>
        <p:cxnSp>
          <p:nvCxnSpPr>
            <p:cNvPr id="10" name="Rechte verbindingslijn 9">
              <a:extLst>
                <a:ext uri="{FF2B5EF4-FFF2-40B4-BE49-F238E27FC236}">
                  <a16:creationId xmlns:a16="http://schemas.microsoft.com/office/drawing/2014/main" id="{10EDA5F8-0A14-441A-9938-FAA74146D348}"/>
                </a:ext>
              </a:extLst>
            </p:cNvPr>
            <p:cNvCxnSpPr/>
            <p:nvPr/>
          </p:nvCxnSpPr>
          <p:spPr bwMode="auto">
            <a:xfrm>
              <a:off x="1619672" y="4911114"/>
              <a:ext cx="0" cy="275290"/>
            </a:xfrm>
            <a:prstGeom prst="line">
              <a:avLst/>
            </a:prstGeom>
            <a:noFill/>
            <a:ln w="19050" cap="flat" cmpd="sng" algn="ctr">
              <a:solidFill>
                <a:srgbClr val="FF0000"/>
              </a:solidFill>
              <a:prstDash val="solid"/>
              <a:round/>
              <a:headEnd type="arrow" w="med" len="med"/>
              <a:tailEnd type="none" w="med" len="med"/>
            </a:ln>
            <a:effectLst/>
          </p:spPr>
        </p:cxnSp>
        <p:cxnSp>
          <p:nvCxnSpPr>
            <p:cNvPr id="12" name="Rechte verbindingslijn met pijl 11">
              <a:extLst>
                <a:ext uri="{FF2B5EF4-FFF2-40B4-BE49-F238E27FC236}">
                  <a16:creationId xmlns:a16="http://schemas.microsoft.com/office/drawing/2014/main" id="{6296E402-BF36-41DE-A297-695FAA3A590D}"/>
                </a:ext>
              </a:extLst>
            </p:cNvPr>
            <p:cNvCxnSpPr/>
            <p:nvPr/>
          </p:nvCxnSpPr>
          <p:spPr bwMode="auto">
            <a:xfrm>
              <a:off x="2843808" y="4741837"/>
              <a:ext cx="1440160" cy="0"/>
            </a:xfrm>
            <a:prstGeom prst="straightConnector1">
              <a:avLst/>
            </a:prstGeom>
            <a:noFill/>
            <a:ln w="9525" cap="flat" cmpd="sng" algn="ctr">
              <a:solidFill>
                <a:srgbClr val="FF0000"/>
              </a:solidFill>
              <a:prstDash val="solid"/>
              <a:round/>
              <a:headEnd type="none" w="med" len="med"/>
              <a:tailEnd type="triangle"/>
            </a:ln>
            <a:effectLst/>
          </p:spPr>
        </p:cxnSp>
        <p:sp>
          <p:nvSpPr>
            <p:cNvPr id="15" name="Boog 14">
              <a:extLst>
                <a:ext uri="{FF2B5EF4-FFF2-40B4-BE49-F238E27FC236}">
                  <a16:creationId xmlns:a16="http://schemas.microsoft.com/office/drawing/2014/main" id="{D6D0D72E-906A-4185-9F72-FD67C86A6808}"/>
                </a:ext>
              </a:extLst>
            </p:cNvPr>
            <p:cNvSpPr/>
            <p:nvPr/>
          </p:nvSpPr>
          <p:spPr bwMode="auto">
            <a:xfrm>
              <a:off x="7380312" y="4712513"/>
              <a:ext cx="576064" cy="45719"/>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6" name="Vrije vorm: vorm 15">
              <a:extLst>
                <a:ext uri="{FF2B5EF4-FFF2-40B4-BE49-F238E27FC236}">
                  <a16:creationId xmlns:a16="http://schemas.microsoft.com/office/drawing/2014/main" id="{E2050608-141B-432E-B29E-713C4BFB960A}"/>
                </a:ext>
              </a:extLst>
            </p:cNvPr>
            <p:cNvSpPr/>
            <p:nvPr/>
          </p:nvSpPr>
          <p:spPr bwMode="auto">
            <a:xfrm>
              <a:off x="6017342" y="4734232"/>
              <a:ext cx="1803437" cy="530942"/>
            </a:xfrm>
            <a:custGeom>
              <a:avLst/>
              <a:gdLst>
                <a:gd name="connsiteX0" fmla="*/ 1253613 w 1803437"/>
                <a:gd name="connsiteY0" fmla="*/ 0 h 530942"/>
                <a:gd name="connsiteX1" fmla="*/ 1740310 w 1803437"/>
                <a:gd name="connsiteY1" fmla="*/ 309716 h 530942"/>
                <a:gd name="connsiteX2" fmla="*/ 0 w 1803437"/>
                <a:gd name="connsiteY2" fmla="*/ 530942 h 530942"/>
              </a:gdLst>
              <a:ahLst/>
              <a:cxnLst>
                <a:cxn ang="0">
                  <a:pos x="connsiteX0" y="connsiteY0"/>
                </a:cxn>
                <a:cxn ang="0">
                  <a:pos x="connsiteX1" y="connsiteY1"/>
                </a:cxn>
                <a:cxn ang="0">
                  <a:pos x="connsiteX2" y="connsiteY2"/>
                </a:cxn>
              </a:cxnLst>
              <a:rect l="l" t="t" r="r" b="b"/>
              <a:pathLst>
                <a:path w="1803437" h="530942">
                  <a:moveTo>
                    <a:pt x="1253613" y="0"/>
                  </a:moveTo>
                  <a:cubicBezTo>
                    <a:pt x="1601429" y="110613"/>
                    <a:pt x="1949245" y="221226"/>
                    <a:pt x="1740310" y="309716"/>
                  </a:cubicBezTo>
                  <a:cubicBezTo>
                    <a:pt x="1531375" y="398206"/>
                    <a:pt x="765687" y="464574"/>
                    <a:pt x="0" y="530942"/>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
        <p:nvSpPr>
          <p:cNvPr id="9" name="Vrije vorm: vorm 8">
            <a:extLst>
              <a:ext uri="{FF2B5EF4-FFF2-40B4-BE49-F238E27FC236}">
                <a16:creationId xmlns:a16="http://schemas.microsoft.com/office/drawing/2014/main" id="{0299CAE1-200F-42E0-8F4D-144340047289}"/>
              </a:ext>
            </a:extLst>
          </p:cNvPr>
          <p:cNvSpPr/>
          <p:nvPr/>
        </p:nvSpPr>
        <p:spPr bwMode="auto">
          <a:xfrm>
            <a:off x="2728452" y="4557252"/>
            <a:ext cx="1961535" cy="353961"/>
          </a:xfrm>
          <a:custGeom>
            <a:avLst/>
            <a:gdLst>
              <a:gd name="connsiteX0" fmla="*/ 1961535 w 1961535"/>
              <a:gd name="connsiteY0" fmla="*/ 353961 h 353961"/>
              <a:gd name="connsiteX1" fmla="*/ 398206 w 1961535"/>
              <a:gd name="connsiteY1" fmla="*/ 206477 h 353961"/>
              <a:gd name="connsiteX2" fmla="*/ 0 w 1961535"/>
              <a:gd name="connsiteY2" fmla="*/ 0 h 353961"/>
              <a:gd name="connsiteX3" fmla="*/ 0 w 1961535"/>
              <a:gd name="connsiteY3" fmla="*/ 0 h 353961"/>
            </a:gdLst>
            <a:ahLst/>
            <a:cxnLst>
              <a:cxn ang="0">
                <a:pos x="connsiteX0" y="connsiteY0"/>
              </a:cxn>
              <a:cxn ang="0">
                <a:pos x="connsiteX1" y="connsiteY1"/>
              </a:cxn>
              <a:cxn ang="0">
                <a:pos x="connsiteX2" y="connsiteY2"/>
              </a:cxn>
              <a:cxn ang="0">
                <a:pos x="connsiteX3" y="connsiteY3"/>
              </a:cxn>
            </a:cxnLst>
            <a:rect l="l" t="t" r="r" b="b"/>
            <a:pathLst>
              <a:path w="1961535" h="353961">
                <a:moveTo>
                  <a:pt x="1961535" y="353961"/>
                </a:moveTo>
                <a:cubicBezTo>
                  <a:pt x="1343331" y="309715"/>
                  <a:pt x="725128" y="265470"/>
                  <a:pt x="398206" y="206477"/>
                </a:cubicBezTo>
                <a:cubicBezTo>
                  <a:pt x="71283" y="147483"/>
                  <a:pt x="0" y="0"/>
                  <a:pt x="0" y="0"/>
                </a:cubicBezTo>
                <a:lnTo>
                  <a:pt x="0" y="0"/>
                </a:ln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7949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4E9C-D21D-29AA-E355-8ADAB9E3BFD0}"/>
              </a:ext>
            </a:extLst>
          </p:cNvPr>
          <p:cNvSpPr>
            <a:spLocks noGrp="1"/>
          </p:cNvSpPr>
          <p:nvPr>
            <p:ph type="title"/>
          </p:nvPr>
        </p:nvSpPr>
        <p:spPr>
          <a:xfrm>
            <a:off x="685800" y="419100"/>
            <a:ext cx="7772400" cy="1143000"/>
          </a:xfrm>
        </p:spPr>
        <p:txBody>
          <a:bodyPr/>
          <a:lstStyle/>
          <a:p>
            <a:r>
              <a:rPr lang="en-GB" dirty="0">
                <a:solidFill>
                  <a:srgbClr val="0FCBC2"/>
                </a:solidFill>
              </a:rPr>
              <a:t>O</a:t>
            </a:r>
            <a:r>
              <a:rPr lang="en-NL" dirty="0">
                <a:solidFill>
                  <a:srgbClr val="0FCBC2"/>
                </a:solidFill>
              </a:rPr>
              <a:t>efening in trio’s</a:t>
            </a:r>
          </a:p>
        </p:txBody>
      </p:sp>
      <p:sp>
        <p:nvSpPr>
          <p:cNvPr id="3" name="Content Placeholder 2">
            <a:extLst>
              <a:ext uri="{FF2B5EF4-FFF2-40B4-BE49-F238E27FC236}">
                <a16:creationId xmlns:a16="http://schemas.microsoft.com/office/drawing/2014/main" id="{859382D5-A663-8CEA-17C9-DE7131EE776B}"/>
              </a:ext>
            </a:extLst>
          </p:cNvPr>
          <p:cNvSpPr>
            <a:spLocks noGrp="1"/>
          </p:cNvSpPr>
          <p:nvPr>
            <p:ph idx="1"/>
          </p:nvPr>
        </p:nvSpPr>
        <p:spPr>
          <a:xfrm>
            <a:off x="700196" y="1583234"/>
            <a:ext cx="7772400" cy="4114800"/>
          </a:xfrm>
        </p:spPr>
        <p:txBody>
          <a:bodyPr/>
          <a:lstStyle/>
          <a:p>
            <a:pPr marL="0" indent="0">
              <a:buNone/>
            </a:pPr>
            <a:r>
              <a:rPr lang="en-GB" dirty="0" err="1"/>
              <a:t>Een</a:t>
            </a:r>
            <a:r>
              <a:rPr lang="en-GB" dirty="0"/>
              <a:t> wild </a:t>
            </a:r>
            <a:r>
              <a:rPr lang="en-GB" dirty="0" err="1"/>
              <a:t>probleem</a:t>
            </a:r>
            <a:r>
              <a:rPr lang="en-GB" dirty="0"/>
              <a:t>: </a:t>
            </a:r>
            <a:r>
              <a:rPr lang="nl-NL" dirty="0"/>
              <a:t>Gebrek aan motivatie </a:t>
            </a:r>
            <a:r>
              <a:rPr lang="en-NL" dirty="0"/>
              <a:t>van medewerkers ten aanzien van kwaliteit van het werk</a:t>
            </a:r>
          </a:p>
          <a:p>
            <a:pPr marL="0" indent="0">
              <a:buNone/>
            </a:pPr>
            <a:r>
              <a:rPr lang="en-NL" dirty="0"/>
              <a:t>Wat is er aan de hand? (wie, waar, wanneer, hoe) doet het verschijnsel zich voor?</a:t>
            </a:r>
          </a:p>
          <a:p>
            <a:pPr marL="0" indent="0">
              <a:buNone/>
            </a:pPr>
            <a:r>
              <a:rPr lang="en-NL" dirty="0"/>
              <a:t>Teken</a:t>
            </a:r>
          </a:p>
          <a:p>
            <a:pPr marL="0" indent="0">
              <a:buNone/>
            </a:pPr>
            <a:endParaRPr lang="en-NL" dirty="0"/>
          </a:p>
          <a:p>
            <a:pPr marL="0" indent="0">
              <a:buNone/>
            </a:pPr>
            <a:r>
              <a:rPr lang="en-NL" dirty="0"/>
              <a:t>1. Relaties: </a:t>
            </a:r>
            <a:r>
              <a:rPr lang="en-GB" dirty="0"/>
              <a:t>W</a:t>
            </a:r>
            <a:r>
              <a:rPr lang="en-NL" dirty="0"/>
              <a:t>at stimuleert het gedrag (+) ?</a:t>
            </a:r>
          </a:p>
          <a:p>
            <a:pPr marL="0" indent="0">
              <a:buNone/>
            </a:pPr>
            <a:r>
              <a:rPr lang="en-NL" dirty="0"/>
              <a:t>2. Relaties: wat vermindert het gedrag (-)?</a:t>
            </a:r>
          </a:p>
          <a:p>
            <a:pPr marL="0" indent="0">
              <a:buNone/>
            </a:pPr>
            <a:r>
              <a:rPr lang="en-NL" dirty="0"/>
              <a:t>3. </a:t>
            </a:r>
            <a:r>
              <a:rPr lang="en-GB" dirty="0"/>
              <a:t>K</a:t>
            </a:r>
            <a:r>
              <a:rPr lang="en-NL" dirty="0"/>
              <a:t>un je daarin patronen onderscheiden?</a:t>
            </a:r>
          </a:p>
          <a:p>
            <a:pPr marL="0" indent="0">
              <a:buNone/>
            </a:pPr>
            <a:endParaRPr lang="en-NL" dirty="0"/>
          </a:p>
        </p:txBody>
      </p:sp>
    </p:spTree>
    <p:extLst>
      <p:ext uri="{BB962C8B-B14F-4D97-AF65-F5344CB8AC3E}">
        <p14:creationId xmlns:p14="http://schemas.microsoft.com/office/powerpoint/2010/main" val="429255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dirty="0">
                <a:solidFill>
                  <a:schemeClr val="bg1">
                    <a:lumMod val="85000"/>
                  </a:schemeClr>
                </a:solidFill>
              </a:rPr>
              <a:t>9.30   start welkom</a:t>
            </a:r>
          </a:p>
          <a:p>
            <a:pPr marL="0" indent="0">
              <a:buNone/>
            </a:pPr>
            <a:r>
              <a:rPr lang="en-NL" dirty="0"/>
              <a:t>10.00  materialen</a:t>
            </a:r>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r>
              <a:rPr lang="en-NL" dirty="0"/>
              <a:t>www.vankemenade-act.nl</a:t>
            </a:r>
          </a:p>
          <a:p>
            <a:pPr marL="0" indent="0">
              <a:buNone/>
            </a:pPr>
            <a:r>
              <a:rPr lang="en-NL" dirty="0"/>
              <a:t>		</a:t>
            </a:r>
          </a:p>
        </p:txBody>
      </p:sp>
      <p:pic>
        <p:nvPicPr>
          <p:cNvPr id="5" name="Picture 4" descr="Graphical user interface, text, application, email&#10;&#10;Description automatically generated">
            <a:extLst>
              <a:ext uri="{FF2B5EF4-FFF2-40B4-BE49-F238E27FC236}">
                <a16:creationId xmlns:a16="http://schemas.microsoft.com/office/drawing/2014/main" id="{A1E5D455-80C5-5C5C-78E5-2F7D51E3D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85" y="2204865"/>
            <a:ext cx="5911386" cy="2973471"/>
          </a:xfrm>
          <a:prstGeom prst="rect">
            <a:avLst/>
          </a:prstGeom>
        </p:spPr>
      </p:pic>
      <p:pic>
        <p:nvPicPr>
          <p:cNvPr id="4" name="Picture 3" descr="A book cover with a picture of a landscape&#10;&#10;Description automatically generated">
            <a:extLst>
              <a:ext uri="{FF2B5EF4-FFF2-40B4-BE49-F238E27FC236}">
                <a16:creationId xmlns:a16="http://schemas.microsoft.com/office/drawing/2014/main" id="{6C722181-8299-1E49-CECF-2C3FCCACA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470893"/>
            <a:ext cx="2092169" cy="2973472"/>
          </a:xfrm>
          <a:prstGeom prst="rect">
            <a:avLst/>
          </a:prstGeom>
        </p:spPr>
      </p:pic>
      <p:pic>
        <p:nvPicPr>
          <p:cNvPr id="8" name="Picture 7" descr="A computer with a rocket flying out of it&#10;&#10;Description automatically generated">
            <a:extLst>
              <a:ext uri="{FF2B5EF4-FFF2-40B4-BE49-F238E27FC236}">
                <a16:creationId xmlns:a16="http://schemas.microsoft.com/office/drawing/2014/main" id="{2E3CADC5-4A44-35DB-ED4F-27E8DC96C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3607593"/>
            <a:ext cx="2104713" cy="1603859"/>
          </a:xfrm>
          <a:prstGeom prst="rect">
            <a:avLst/>
          </a:prstGeom>
        </p:spPr>
      </p:pic>
    </p:spTree>
    <p:extLst>
      <p:ext uri="{BB962C8B-B14F-4D97-AF65-F5344CB8AC3E}">
        <p14:creationId xmlns:p14="http://schemas.microsoft.com/office/powerpoint/2010/main" val="8916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4574493-32B5-5C4D-AA5C-E2FB69D36528}"/>
              </a:ext>
            </a:extLst>
          </p:cNvPr>
          <p:cNvSpPr>
            <a:spLocks noGrp="1" noChangeArrowheads="1"/>
          </p:cNvSpPr>
          <p:nvPr>
            <p:ph type="title"/>
          </p:nvPr>
        </p:nvSpPr>
        <p:spPr/>
        <p:txBody>
          <a:bodyPr/>
          <a:lstStyle/>
          <a:p>
            <a:r>
              <a:rPr lang="en-NL" altLang="en-NL" sz="2800" dirty="0">
                <a:solidFill>
                  <a:srgbClr val="00ACB0"/>
                </a:solidFill>
              </a:rPr>
              <a:t>Systeem denken helpt</a:t>
            </a:r>
          </a:p>
        </p:txBody>
      </p:sp>
      <p:sp>
        <p:nvSpPr>
          <p:cNvPr id="22530" name="Content Placeholder 2">
            <a:extLst>
              <a:ext uri="{FF2B5EF4-FFF2-40B4-BE49-F238E27FC236}">
                <a16:creationId xmlns:a16="http://schemas.microsoft.com/office/drawing/2014/main" id="{FE736F9B-A3CE-8043-874D-EE5D2491C8A7}"/>
              </a:ext>
            </a:extLst>
          </p:cNvPr>
          <p:cNvSpPr>
            <a:spLocks noGrp="1" noChangeArrowheads="1"/>
          </p:cNvSpPr>
          <p:nvPr>
            <p:ph idx="1"/>
          </p:nvPr>
        </p:nvSpPr>
        <p:spPr>
          <a:xfrm>
            <a:off x="827584" y="1916832"/>
            <a:ext cx="7881938" cy="3884613"/>
          </a:xfrm>
        </p:spPr>
        <p:txBody>
          <a:bodyPr/>
          <a:lstStyle/>
          <a:p>
            <a:r>
              <a:rPr lang="en-NL" altLang="en-NL" dirty="0"/>
              <a:t>Systeem analyse is de eerste stap bij systeeminnovatie;</a:t>
            </a:r>
          </a:p>
          <a:p>
            <a:r>
              <a:rPr lang="en-NL" altLang="en-NL" dirty="0"/>
              <a:t>We zoeken naar patronen in het systeem van de problemen;</a:t>
            </a:r>
          </a:p>
          <a:p>
            <a:r>
              <a:rPr lang="en-NL" altLang="en-NL" dirty="0"/>
              <a:t>We willen ‘double loop learning’ (Senge);</a:t>
            </a:r>
          </a:p>
          <a:p>
            <a:r>
              <a:rPr lang="en-GB" altLang="en-NL" dirty="0"/>
              <a:t>H</a:t>
            </a:r>
            <a:r>
              <a:rPr lang="en-NL" altLang="en-NL" dirty="0"/>
              <a:t>et gaat om het onderkennen van de (steeds terugkerende) verhalen in organisaties.</a:t>
            </a:r>
          </a:p>
          <a:p>
            <a:endParaRPr lang="en-NL" altLang="en-NL" dirty="0"/>
          </a:p>
        </p:txBody>
      </p:sp>
    </p:spTree>
    <p:extLst>
      <p:ext uri="{BB962C8B-B14F-4D97-AF65-F5344CB8AC3E}">
        <p14:creationId xmlns:p14="http://schemas.microsoft.com/office/powerpoint/2010/main" val="413033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EECD590-C9C6-DD4B-9337-330193E307F6}"/>
              </a:ext>
            </a:extLst>
          </p:cNvPr>
          <p:cNvSpPr>
            <a:spLocks noGrp="1" noChangeArrowheads="1"/>
          </p:cNvSpPr>
          <p:nvPr>
            <p:ph type="title"/>
          </p:nvPr>
        </p:nvSpPr>
        <p:spPr>
          <a:xfrm>
            <a:off x="685800" y="260648"/>
            <a:ext cx="7772400" cy="1143000"/>
          </a:xfrm>
        </p:spPr>
        <p:txBody>
          <a:bodyPr/>
          <a:lstStyle/>
          <a:p>
            <a:r>
              <a:rPr lang="en-NL" altLang="en-NL" sz="2800" dirty="0">
                <a:solidFill>
                  <a:srgbClr val="00ACB0"/>
                </a:solidFill>
              </a:rPr>
              <a:t>Simpele voorbeelden</a:t>
            </a:r>
          </a:p>
        </p:txBody>
      </p:sp>
      <p:pic>
        <p:nvPicPr>
          <p:cNvPr id="23554" name="Picture 6" descr="Diagram&#10;&#10;Description automatically generated">
            <a:extLst>
              <a:ext uri="{FF2B5EF4-FFF2-40B4-BE49-F238E27FC236}">
                <a16:creationId xmlns:a16="http://schemas.microsoft.com/office/drawing/2014/main" id="{2799A52B-A2BB-6B46-AE57-82B4EFE5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1124744"/>
            <a:ext cx="7607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396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ECF6789-4B05-814D-86C0-C6CCC2246EC5}"/>
              </a:ext>
            </a:extLst>
          </p:cNvPr>
          <p:cNvSpPr>
            <a:spLocks noGrp="1" noChangeArrowheads="1"/>
          </p:cNvSpPr>
          <p:nvPr>
            <p:ph type="title"/>
          </p:nvPr>
        </p:nvSpPr>
        <p:spPr/>
        <p:txBody>
          <a:bodyPr/>
          <a:lstStyle/>
          <a:p>
            <a:r>
              <a:rPr lang="en-NL" altLang="en-NL" dirty="0">
                <a:solidFill>
                  <a:srgbClr val="00ACB0"/>
                </a:solidFill>
              </a:rPr>
              <a:t>Patroon1. Succes-leidt-tot-falen</a:t>
            </a:r>
          </a:p>
        </p:txBody>
      </p:sp>
      <p:pic>
        <p:nvPicPr>
          <p:cNvPr id="25602" name="Picture 4" descr="Diagram&#10;&#10;Description automatically generated">
            <a:extLst>
              <a:ext uri="{FF2B5EF4-FFF2-40B4-BE49-F238E27FC236}">
                <a16:creationId xmlns:a16="http://schemas.microsoft.com/office/drawing/2014/main" id="{6A5B4B65-1D64-614C-A13D-DCFC4CAF1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773238"/>
            <a:ext cx="37084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Diagram&#10;&#10;Description automatically generated">
            <a:extLst>
              <a:ext uri="{FF2B5EF4-FFF2-40B4-BE49-F238E27FC236}">
                <a16:creationId xmlns:a16="http://schemas.microsoft.com/office/drawing/2014/main" id="{D8D507D0-06A1-064F-9D4B-481298DD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1804988"/>
            <a:ext cx="4117975"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447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3E6E-05A8-E445-873B-35427D1F92EF}"/>
              </a:ext>
            </a:extLst>
          </p:cNvPr>
          <p:cNvSpPr>
            <a:spLocks noGrp="1"/>
          </p:cNvSpPr>
          <p:nvPr>
            <p:ph type="title"/>
          </p:nvPr>
        </p:nvSpPr>
        <p:spPr/>
        <p:txBody>
          <a:bodyPr/>
          <a:lstStyle/>
          <a:p>
            <a:endParaRPr lang="en-NL"/>
          </a:p>
        </p:txBody>
      </p:sp>
      <p:sp>
        <p:nvSpPr>
          <p:cNvPr id="6" name="Oval 5">
            <a:extLst>
              <a:ext uri="{FF2B5EF4-FFF2-40B4-BE49-F238E27FC236}">
                <a16:creationId xmlns:a16="http://schemas.microsoft.com/office/drawing/2014/main" id="{A3FF63C1-1C78-3A43-B035-E500B29AF3ED}"/>
              </a:ext>
            </a:extLst>
          </p:cNvPr>
          <p:cNvSpPr/>
          <p:nvPr/>
        </p:nvSpPr>
        <p:spPr bwMode="auto">
          <a:xfrm>
            <a:off x="1979712" y="270892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058187BE-4E9C-B04D-B830-F3648E8947B5}"/>
              </a:ext>
            </a:extLst>
          </p:cNvPr>
          <p:cNvSpPr/>
          <p:nvPr/>
        </p:nvSpPr>
        <p:spPr bwMode="auto">
          <a:xfrm>
            <a:off x="1043608" y="2492896"/>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0267EC2A-D9ED-2743-9421-E1AE8423DAFB}"/>
              </a:ext>
            </a:extLst>
          </p:cNvPr>
          <p:cNvSpPr/>
          <p:nvPr/>
        </p:nvSpPr>
        <p:spPr bwMode="auto">
          <a:xfrm rot="6529656">
            <a:off x="3203848" y="4077072"/>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3C90A803-1A14-C648-9FEA-F6E4616EF33F}"/>
              </a:ext>
            </a:extLst>
          </p:cNvPr>
          <p:cNvSpPr/>
          <p:nvPr/>
        </p:nvSpPr>
        <p:spPr bwMode="auto">
          <a:xfrm>
            <a:off x="3661048" y="3672998"/>
            <a:ext cx="2088232" cy="127787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Decreasing</a:t>
            </a:r>
            <a:r>
              <a:rPr lang="nl-NL" sz="1700" dirty="0">
                <a:latin typeface="Arial" charset="0"/>
              </a:rPr>
              <a:t> </a:t>
            </a:r>
            <a:r>
              <a:rPr lang="nl-NL" sz="1700" dirty="0" err="1">
                <a:latin typeface="Arial" charset="0"/>
              </a:rPr>
              <a:t>internal</a:t>
            </a:r>
            <a:r>
              <a:rPr lang="nl-NL" sz="1700" dirty="0">
                <a:latin typeface="Arial" charset="0"/>
              </a:rPr>
              <a:t> </a:t>
            </a:r>
            <a:r>
              <a:rPr lang="nl-NL" sz="1700" dirty="0" err="1">
                <a:latin typeface="Arial" charset="0"/>
              </a:rPr>
              <a:t>motivation</a:t>
            </a:r>
            <a:endParaRPr lang="en-NL" sz="1700" dirty="0">
              <a:latin typeface="Arial" charset="0"/>
            </a:endParaRPr>
          </a:p>
        </p:txBody>
      </p:sp>
      <p:sp>
        <p:nvSpPr>
          <p:cNvPr id="14" name="Oval 13">
            <a:extLst>
              <a:ext uri="{FF2B5EF4-FFF2-40B4-BE49-F238E27FC236}">
                <a16:creationId xmlns:a16="http://schemas.microsoft.com/office/drawing/2014/main" id="{53E99D00-A241-B840-A65B-930DFBC60B87}"/>
              </a:ext>
            </a:extLst>
          </p:cNvPr>
          <p:cNvSpPr/>
          <p:nvPr/>
        </p:nvSpPr>
        <p:spPr bwMode="auto">
          <a:xfrm>
            <a:off x="1764466" y="1813403"/>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n-GB" sz="1700" b="0" i="0" u="none" strike="noStrike" cap="none" normalizeH="0" baseline="0" dirty="0">
                <a:ln>
                  <a:noFill/>
                </a:ln>
                <a:solidFill>
                  <a:schemeClr val="tx1"/>
                </a:solidFill>
                <a:effectLst/>
                <a:latin typeface="Arial" charset="0"/>
              </a:rPr>
              <a:t>U</a:t>
            </a:r>
            <a:r>
              <a:rPr kumimoji="0" lang="en-NL" sz="1700" b="0" i="0" u="none" strike="noStrike" cap="none" normalizeH="0" baseline="0" dirty="0">
                <a:ln>
                  <a:noFill/>
                </a:ln>
                <a:solidFill>
                  <a:schemeClr val="tx1"/>
                </a:solidFill>
                <a:effectLst/>
                <a:latin typeface="Arial" charset="0"/>
              </a:rPr>
              <a:t>nder performing staff</a:t>
            </a:r>
          </a:p>
        </p:txBody>
      </p:sp>
      <p:sp>
        <p:nvSpPr>
          <p:cNvPr id="15" name="Oval 14">
            <a:extLst>
              <a:ext uri="{FF2B5EF4-FFF2-40B4-BE49-F238E27FC236}">
                <a16:creationId xmlns:a16="http://schemas.microsoft.com/office/drawing/2014/main" id="{04BCC704-83B3-E94D-B0F1-9526BC7479B3}"/>
              </a:ext>
            </a:extLst>
          </p:cNvPr>
          <p:cNvSpPr/>
          <p:nvPr/>
        </p:nvSpPr>
        <p:spPr bwMode="auto">
          <a:xfrm>
            <a:off x="5618236" y="1749161"/>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Increasing</a:t>
            </a:r>
            <a:r>
              <a:rPr lang="nl-NL" sz="1700" dirty="0">
                <a:latin typeface="Arial" charset="0"/>
              </a:rPr>
              <a:t> control</a:t>
            </a:r>
            <a:endParaRPr lang="en-NL" sz="1700" dirty="0">
              <a:latin typeface="Arial" charset="0"/>
            </a:endParaRPr>
          </a:p>
        </p:txBody>
      </p:sp>
    </p:spTree>
    <p:extLst>
      <p:ext uri="{BB962C8B-B14F-4D97-AF65-F5344CB8AC3E}">
        <p14:creationId xmlns:p14="http://schemas.microsoft.com/office/powerpoint/2010/main" val="566099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7C32C76-DD22-BF4C-AA89-58AEA5364C96}"/>
              </a:ext>
            </a:extLst>
          </p:cNvPr>
          <p:cNvSpPr>
            <a:spLocks noGrp="1" noChangeArrowheads="1"/>
          </p:cNvSpPr>
          <p:nvPr>
            <p:ph type="title"/>
          </p:nvPr>
        </p:nvSpPr>
        <p:spPr>
          <a:xfrm>
            <a:off x="467544" y="265112"/>
            <a:ext cx="7772400" cy="1143000"/>
          </a:xfrm>
        </p:spPr>
        <p:txBody>
          <a:bodyPr/>
          <a:lstStyle/>
          <a:p>
            <a:r>
              <a:rPr lang="en-GB" altLang="en-NL" dirty="0">
                <a:solidFill>
                  <a:srgbClr val="00ACB0"/>
                </a:solidFill>
              </a:rPr>
              <a:t>P</a:t>
            </a:r>
            <a:r>
              <a:rPr lang="en-NL" altLang="en-NL" dirty="0">
                <a:solidFill>
                  <a:srgbClr val="00ACB0"/>
                </a:solidFill>
              </a:rPr>
              <a:t>atroon 2. Afschuiven</a:t>
            </a:r>
          </a:p>
        </p:txBody>
      </p:sp>
      <p:pic>
        <p:nvPicPr>
          <p:cNvPr id="26626" name="Content Placeholder 4" descr="Diagram&#10;&#10;Description automatically generated">
            <a:extLst>
              <a:ext uri="{FF2B5EF4-FFF2-40B4-BE49-F238E27FC236}">
                <a16:creationId xmlns:a16="http://schemas.microsoft.com/office/drawing/2014/main" id="{9D9C7651-5498-5C49-A70A-84A612CFFD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 y="1628775"/>
            <a:ext cx="3954463" cy="4392613"/>
          </a:xfrm>
        </p:spPr>
      </p:pic>
      <p:pic>
        <p:nvPicPr>
          <p:cNvPr id="26627" name="Picture 8" descr="Diagram&#10;&#10;Description automatically generated">
            <a:extLst>
              <a:ext uri="{FF2B5EF4-FFF2-40B4-BE49-F238E27FC236}">
                <a16:creationId xmlns:a16="http://schemas.microsoft.com/office/drawing/2014/main" id="{F0AA1053-0811-F541-8587-054807DC0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8775"/>
            <a:ext cx="395446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55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51466A86-763D-412E-B8F2-A55C2ACB230F}"/>
              </a:ext>
            </a:extLst>
          </p:cNvPr>
          <p:cNvGrpSpPr/>
          <p:nvPr/>
        </p:nvGrpSpPr>
        <p:grpSpPr>
          <a:xfrm>
            <a:off x="251519" y="260648"/>
            <a:ext cx="8441624" cy="5196051"/>
            <a:chOff x="251519" y="260648"/>
            <a:chExt cx="8441624" cy="5196051"/>
          </a:xfrm>
        </p:grpSpPr>
        <p:grpSp>
          <p:nvGrpSpPr>
            <p:cNvPr id="31" name="Groep 30">
              <a:extLst>
                <a:ext uri="{FF2B5EF4-FFF2-40B4-BE49-F238E27FC236}">
                  <a16:creationId xmlns:a16="http://schemas.microsoft.com/office/drawing/2014/main" id="{1B601524-C85E-4C49-B7FE-1D6355496BDC}"/>
                </a:ext>
              </a:extLst>
            </p:cNvPr>
            <p:cNvGrpSpPr/>
            <p:nvPr/>
          </p:nvGrpSpPr>
          <p:grpSpPr>
            <a:xfrm>
              <a:off x="251519" y="449528"/>
              <a:ext cx="8441624" cy="5007171"/>
              <a:chOff x="537799" y="-6769"/>
              <a:chExt cx="8441624" cy="5007171"/>
            </a:xfrm>
          </p:grpSpPr>
          <p:sp>
            <p:nvSpPr>
              <p:cNvPr id="6" name="Tekstvak 5">
                <a:extLst>
                  <a:ext uri="{FF2B5EF4-FFF2-40B4-BE49-F238E27FC236}">
                    <a16:creationId xmlns:a16="http://schemas.microsoft.com/office/drawing/2014/main" id="{A29989E6-F5F7-430B-B030-5263E85F3496}"/>
                  </a:ext>
                </a:extLst>
              </p:cNvPr>
              <p:cNvSpPr txBox="1"/>
              <p:nvPr/>
            </p:nvSpPr>
            <p:spPr>
              <a:xfrm>
                <a:off x="827584" y="2492896"/>
                <a:ext cx="2736304" cy="646331"/>
              </a:xfrm>
              <a:prstGeom prst="rect">
                <a:avLst/>
              </a:prstGeom>
              <a:noFill/>
            </p:spPr>
            <p:txBody>
              <a:bodyPr wrap="square" rtlCol="0">
                <a:spAutoFit/>
              </a:bodyPr>
              <a:lstStyle/>
              <a:p>
                <a:r>
                  <a:rPr lang="nl-NL" sz="1800" dirty="0">
                    <a:solidFill>
                      <a:srgbClr val="C00000"/>
                    </a:solidFill>
                  </a:rPr>
                  <a:t>Problemen bij het leveren aan klanten</a:t>
                </a:r>
              </a:p>
            </p:txBody>
          </p:sp>
          <p:sp>
            <p:nvSpPr>
              <p:cNvPr id="8" name="Tekstvak 7">
                <a:extLst>
                  <a:ext uri="{FF2B5EF4-FFF2-40B4-BE49-F238E27FC236}">
                    <a16:creationId xmlns:a16="http://schemas.microsoft.com/office/drawing/2014/main" id="{28907E20-97E8-45AC-BA66-752EEB52A3E7}"/>
                  </a:ext>
                </a:extLst>
              </p:cNvPr>
              <p:cNvSpPr txBox="1"/>
              <p:nvPr/>
            </p:nvSpPr>
            <p:spPr>
              <a:xfrm>
                <a:off x="2104571" y="918168"/>
                <a:ext cx="2088232" cy="1477328"/>
              </a:xfrm>
              <a:prstGeom prst="rect">
                <a:avLst/>
              </a:prstGeom>
              <a:noFill/>
            </p:spPr>
            <p:txBody>
              <a:bodyPr wrap="square" rtlCol="0">
                <a:spAutoFit/>
              </a:bodyPr>
              <a:lstStyle/>
              <a:p>
                <a:r>
                  <a:rPr lang="nl-NL" sz="1800" dirty="0"/>
                  <a:t>Heroïsche reddingsoperatie van Jan om problemen op te lossen</a:t>
                </a:r>
              </a:p>
            </p:txBody>
          </p:sp>
          <p:sp>
            <p:nvSpPr>
              <p:cNvPr id="9" name="Tekstvak 8">
                <a:extLst>
                  <a:ext uri="{FF2B5EF4-FFF2-40B4-BE49-F238E27FC236}">
                    <a16:creationId xmlns:a16="http://schemas.microsoft.com/office/drawing/2014/main" id="{5145C743-0B8A-41CC-8F92-0073003FCBD3}"/>
                  </a:ext>
                </a:extLst>
              </p:cNvPr>
              <p:cNvSpPr txBox="1"/>
              <p:nvPr/>
            </p:nvSpPr>
            <p:spPr>
              <a:xfrm>
                <a:off x="4901891" y="1795331"/>
                <a:ext cx="3024336" cy="646331"/>
              </a:xfrm>
              <a:prstGeom prst="rect">
                <a:avLst/>
              </a:prstGeom>
              <a:noFill/>
            </p:spPr>
            <p:txBody>
              <a:bodyPr wrap="square" rtlCol="0">
                <a:spAutoFit/>
              </a:bodyPr>
              <a:lstStyle/>
              <a:p>
                <a:r>
                  <a:rPr lang="nl-NL" sz="1800" dirty="0"/>
                  <a:t>Beloning volgt voor de ‘redding’</a:t>
                </a:r>
              </a:p>
            </p:txBody>
          </p:sp>
          <p:sp>
            <p:nvSpPr>
              <p:cNvPr id="11" name="Tekstvak 10">
                <a:extLst>
                  <a:ext uri="{FF2B5EF4-FFF2-40B4-BE49-F238E27FC236}">
                    <a16:creationId xmlns:a16="http://schemas.microsoft.com/office/drawing/2014/main" id="{F6981F26-8FB0-46AE-A72A-9A9DA5C94BB4}"/>
                  </a:ext>
                </a:extLst>
              </p:cNvPr>
              <p:cNvSpPr txBox="1"/>
              <p:nvPr/>
            </p:nvSpPr>
            <p:spPr>
              <a:xfrm>
                <a:off x="4860032" y="3573016"/>
                <a:ext cx="3456384" cy="923330"/>
              </a:xfrm>
              <a:prstGeom prst="rect">
                <a:avLst/>
              </a:prstGeom>
              <a:noFill/>
            </p:spPr>
            <p:txBody>
              <a:bodyPr wrap="square" rtlCol="0">
                <a:spAutoFit/>
              </a:bodyPr>
              <a:lstStyle/>
              <a:p>
                <a:r>
                  <a:rPr lang="nl-NL" sz="1800" dirty="0"/>
                  <a:t>Verbeteren en herontwerpen van leverancier-klant-proces is niet in het belang van de ‘</a:t>
                </a:r>
                <a:r>
                  <a:rPr lang="nl-NL" sz="1800" dirty="0" err="1"/>
                  <a:t>hero</a:t>
                </a:r>
                <a:r>
                  <a:rPr lang="nl-NL" sz="1800" dirty="0"/>
                  <a:t>’ </a:t>
                </a:r>
              </a:p>
            </p:txBody>
          </p:sp>
          <p:sp>
            <p:nvSpPr>
              <p:cNvPr id="12" name="Tekstvak 11">
                <a:extLst>
                  <a:ext uri="{FF2B5EF4-FFF2-40B4-BE49-F238E27FC236}">
                    <a16:creationId xmlns:a16="http://schemas.microsoft.com/office/drawing/2014/main" id="{CB66FAAC-17EA-47FB-96EA-7B621340F859}"/>
                  </a:ext>
                </a:extLst>
              </p:cNvPr>
              <p:cNvSpPr txBox="1"/>
              <p:nvPr/>
            </p:nvSpPr>
            <p:spPr>
              <a:xfrm>
                <a:off x="1475656" y="4077072"/>
                <a:ext cx="2736304" cy="923330"/>
              </a:xfrm>
              <a:prstGeom prst="rect">
                <a:avLst/>
              </a:prstGeom>
              <a:noFill/>
            </p:spPr>
            <p:txBody>
              <a:bodyPr wrap="square" rtlCol="0">
                <a:spAutoFit/>
              </a:bodyPr>
              <a:lstStyle/>
              <a:p>
                <a:r>
                  <a:rPr lang="nl-NL" sz="1800" dirty="0"/>
                  <a:t>Effectiviteit van het distributiesysteem wordt</a:t>
                </a:r>
              </a:p>
              <a:p>
                <a:r>
                  <a:rPr lang="nl-NL" sz="1800" dirty="0"/>
                  <a:t>niet verbeterd</a:t>
                </a:r>
              </a:p>
            </p:txBody>
          </p:sp>
          <p:sp>
            <p:nvSpPr>
              <p:cNvPr id="13" name="Vrije vorm: vorm 12">
                <a:extLst>
                  <a:ext uri="{FF2B5EF4-FFF2-40B4-BE49-F238E27FC236}">
                    <a16:creationId xmlns:a16="http://schemas.microsoft.com/office/drawing/2014/main" id="{E4B29C1C-CA5A-452B-A006-C3B8B9917D7C}"/>
                  </a:ext>
                </a:extLst>
              </p:cNvPr>
              <p:cNvSpPr/>
              <p:nvPr/>
            </p:nvSpPr>
            <p:spPr bwMode="auto">
              <a:xfrm>
                <a:off x="537799" y="1538514"/>
                <a:ext cx="1566772" cy="1117600"/>
              </a:xfrm>
              <a:custGeom>
                <a:avLst/>
                <a:gdLst>
                  <a:gd name="connsiteX0" fmla="*/ 245972 w 1566772"/>
                  <a:gd name="connsiteY0" fmla="*/ 1117600 h 1117600"/>
                  <a:gd name="connsiteX1" fmla="*/ 100830 w 1566772"/>
                  <a:gd name="connsiteY1" fmla="*/ 290286 h 1117600"/>
                  <a:gd name="connsiteX2" fmla="*/ 1566772 w 1566772"/>
                  <a:gd name="connsiteY2" fmla="*/ 0 h 1117600"/>
                </a:gdLst>
                <a:ahLst/>
                <a:cxnLst>
                  <a:cxn ang="0">
                    <a:pos x="connsiteX0" y="connsiteY0"/>
                  </a:cxn>
                  <a:cxn ang="0">
                    <a:pos x="connsiteX1" y="connsiteY1"/>
                  </a:cxn>
                  <a:cxn ang="0">
                    <a:pos x="connsiteX2" y="connsiteY2"/>
                  </a:cxn>
                </a:cxnLst>
                <a:rect l="l" t="t" r="r" b="b"/>
                <a:pathLst>
                  <a:path w="1566772" h="1117600">
                    <a:moveTo>
                      <a:pt x="245972" y="1117600"/>
                    </a:moveTo>
                    <a:cubicBezTo>
                      <a:pt x="63334" y="797076"/>
                      <a:pt x="-119303" y="476553"/>
                      <a:pt x="100830" y="290286"/>
                    </a:cubicBezTo>
                    <a:cubicBezTo>
                      <a:pt x="320963" y="104019"/>
                      <a:pt x="943867" y="52009"/>
                      <a:pt x="1566772" y="0"/>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4" name="Vrije vorm: vorm 13">
                <a:extLst>
                  <a:ext uri="{FF2B5EF4-FFF2-40B4-BE49-F238E27FC236}">
                    <a16:creationId xmlns:a16="http://schemas.microsoft.com/office/drawing/2014/main" id="{5666D461-7615-4CD6-A2E3-F60903A309CB}"/>
                  </a:ext>
                </a:extLst>
              </p:cNvPr>
              <p:cNvSpPr/>
              <p:nvPr/>
            </p:nvSpPr>
            <p:spPr bwMode="auto">
              <a:xfrm>
                <a:off x="2989943" y="1915886"/>
                <a:ext cx="901124" cy="856343"/>
              </a:xfrm>
              <a:custGeom>
                <a:avLst/>
                <a:gdLst>
                  <a:gd name="connsiteX0" fmla="*/ 841828 w 901124"/>
                  <a:gd name="connsiteY0" fmla="*/ 0 h 856343"/>
                  <a:gd name="connsiteX1" fmla="*/ 812800 w 901124"/>
                  <a:gd name="connsiteY1" fmla="*/ 551543 h 856343"/>
                  <a:gd name="connsiteX2" fmla="*/ 0 w 901124"/>
                  <a:gd name="connsiteY2" fmla="*/ 856343 h 856343"/>
                  <a:gd name="connsiteX3" fmla="*/ 0 w 901124"/>
                  <a:gd name="connsiteY3" fmla="*/ 856343 h 856343"/>
                </a:gdLst>
                <a:ahLst/>
                <a:cxnLst>
                  <a:cxn ang="0">
                    <a:pos x="connsiteX0" y="connsiteY0"/>
                  </a:cxn>
                  <a:cxn ang="0">
                    <a:pos x="connsiteX1" y="connsiteY1"/>
                  </a:cxn>
                  <a:cxn ang="0">
                    <a:pos x="connsiteX2" y="connsiteY2"/>
                  </a:cxn>
                  <a:cxn ang="0">
                    <a:pos x="connsiteX3" y="connsiteY3"/>
                  </a:cxn>
                </a:cxnLst>
                <a:rect l="l" t="t" r="r" b="b"/>
                <a:pathLst>
                  <a:path w="901124" h="856343">
                    <a:moveTo>
                      <a:pt x="841828" y="0"/>
                    </a:moveTo>
                    <a:cubicBezTo>
                      <a:pt x="897466" y="204409"/>
                      <a:pt x="953105" y="408819"/>
                      <a:pt x="812800" y="551543"/>
                    </a:cubicBezTo>
                    <a:cubicBezTo>
                      <a:pt x="672495" y="694267"/>
                      <a:pt x="0" y="856343"/>
                      <a:pt x="0" y="856343"/>
                    </a:cubicBezTo>
                    <a:lnTo>
                      <a:pt x="0" y="856343"/>
                    </a:ln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7" name="Vrije vorm: vorm 16">
                <a:extLst>
                  <a:ext uri="{FF2B5EF4-FFF2-40B4-BE49-F238E27FC236}">
                    <a16:creationId xmlns:a16="http://schemas.microsoft.com/office/drawing/2014/main" id="{8F748062-1929-4269-A555-55D9E9E337B7}"/>
                  </a:ext>
                </a:extLst>
              </p:cNvPr>
              <p:cNvSpPr/>
              <p:nvPr/>
            </p:nvSpPr>
            <p:spPr bwMode="auto">
              <a:xfrm rot="542931">
                <a:off x="3667339" y="1087849"/>
                <a:ext cx="2170831" cy="487608"/>
              </a:xfrm>
              <a:custGeom>
                <a:avLst/>
                <a:gdLst>
                  <a:gd name="connsiteX0" fmla="*/ 0 w 2743200"/>
                  <a:gd name="connsiteY0" fmla="*/ 259989 h 826046"/>
                  <a:gd name="connsiteX1" fmla="*/ 1756229 w 2743200"/>
                  <a:gd name="connsiteY1" fmla="*/ 27760 h 826046"/>
                  <a:gd name="connsiteX2" fmla="*/ 2743200 w 2743200"/>
                  <a:gd name="connsiteY2" fmla="*/ 826046 h 826046"/>
                  <a:gd name="connsiteX3" fmla="*/ 2743200 w 2743200"/>
                  <a:gd name="connsiteY3" fmla="*/ 826046 h 826046"/>
                </a:gdLst>
                <a:ahLst/>
                <a:cxnLst>
                  <a:cxn ang="0">
                    <a:pos x="connsiteX0" y="connsiteY0"/>
                  </a:cxn>
                  <a:cxn ang="0">
                    <a:pos x="connsiteX1" y="connsiteY1"/>
                  </a:cxn>
                  <a:cxn ang="0">
                    <a:pos x="connsiteX2" y="connsiteY2"/>
                  </a:cxn>
                  <a:cxn ang="0">
                    <a:pos x="connsiteX3" y="connsiteY3"/>
                  </a:cxn>
                </a:cxnLst>
                <a:rect l="l" t="t" r="r" b="b"/>
                <a:pathLst>
                  <a:path w="2743200" h="826046">
                    <a:moveTo>
                      <a:pt x="0" y="259989"/>
                    </a:moveTo>
                    <a:cubicBezTo>
                      <a:pt x="649514" y="96703"/>
                      <a:pt x="1299029" y="-66583"/>
                      <a:pt x="1756229" y="27760"/>
                    </a:cubicBezTo>
                    <a:cubicBezTo>
                      <a:pt x="2213429" y="122103"/>
                      <a:pt x="2743200" y="826046"/>
                      <a:pt x="2743200" y="826046"/>
                    </a:cubicBezTo>
                    <a:lnTo>
                      <a:pt x="2743200" y="826046"/>
                    </a:lnTo>
                  </a:path>
                </a:pathLst>
              </a:custGeom>
              <a:noFill/>
              <a:ln w="127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8" name="Vrije vorm: vorm 17">
                <a:extLst>
                  <a:ext uri="{FF2B5EF4-FFF2-40B4-BE49-F238E27FC236}">
                    <a16:creationId xmlns:a16="http://schemas.microsoft.com/office/drawing/2014/main" id="{7B01B8CF-2243-4BC8-A4D3-C99267E95E68}"/>
                  </a:ext>
                </a:extLst>
              </p:cNvPr>
              <p:cNvSpPr/>
              <p:nvPr/>
            </p:nvSpPr>
            <p:spPr bwMode="auto">
              <a:xfrm>
                <a:off x="3130087" y="4527876"/>
                <a:ext cx="1773272" cy="335616"/>
              </a:xfrm>
              <a:custGeom>
                <a:avLst/>
                <a:gdLst>
                  <a:gd name="connsiteX0" fmla="*/ 2206171 w 2206171"/>
                  <a:gd name="connsiteY0" fmla="*/ 0 h 592160"/>
                  <a:gd name="connsiteX1" fmla="*/ 798285 w 2206171"/>
                  <a:gd name="connsiteY1" fmla="*/ 551543 h 592160"/>
                  <a:gd name="connsiteX2" fmla="*/ 0 w 2206171"/>
                  <a:gd name="connsiteY2" fmla="*/ 508000 h 592160"/>
                </a:gdLst>
                <a:ahLst/>
                <a:cxnLst>
                  <a:cxn ang="0">
                    <a:pos x="connsiteX0" y="connsiteY0"/>
                  </a:cxn>
                  <a:cxn ang="0">
                    <a:pos x="connsiteX1" y="connsiteY1"/>
                  </a:cxn>
                  <a:cxn ang="0">
                    <a:pos x="connsiteX2" y="connsiteY2"/>
                  </a:cxn>
                </a:cxnLst>
                <a:rect l="l" t="t" r="r" b="b"/>
                <a:pathLst>
                  <a:path w="2206171" h="592160">
                    <a:moveTo>
                      <a:pt x="2206171" y="0"/>
                    </a:moveTo>
                    <a:cubicBezTo>
                      <a:pt x="1686075" y="233438"/>
                      <a:pt x="1165980" y="466876"/>
                      <a:pt x="798285" y="551543"/>
                    </a:cubicBezTo>
                    <a:cubicBezTo>
                      <a:pt x="430590" y="636210"/>
                      <a:pt x="215295" y="572105"/>
                      <a:pt x="0" y="508000"/>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9" name="Vrije vorm: vorm 18">
                <a:extLst>
                  <a:ext uri="{FF2B5EF4-FFF2-40B4-BE49-F238E27FC236}">
                    <a16:creationId xmlns:a16="http://schemas.microsoft.com/office/drawing/2014/main" id="{29374C6D-56CC-46BF-B832-C557B15C6AF5}"/>
                  </a:ext>
                </a:extLst>
              </p:cNvPr>
              <p:cNvSpPr/>
              <p:nvPr/>
            </p:nvSpPr>
            <p:spPr bwMode="auto">
              <a:xfrm>
                <a:off x="763176" y="3134796"/>
                <a:ext cx="636968" cy="1361550"/>
              </a:xfrm>
              <a:custGeom>
                <a:avLst/>
                <a:gdLst>
                  <a:gd name="connsiteX0" fmla="*/ 636968 w 636968"/>
                  <a:gd name="connsiteY0" fmla="*/ 899885 h 899885"/>
                  <a:gd name="connsiteX1" fmla="*/ 70911 w 636968"/>
                  <a:gd name="connsiteY1" fmla="*/ 595085 h 899885"/>
                  <a:gd name="connsiteX2" fmla="*/ 27368 w 636968"/>
                  <a:gd name="connsiteY2" fmla="*/ 0 h 899885"/>
                </a:gdLst>
                <a:ahLst/>
                <a:cxnLst>
                  <a:cxn ang="0">
                    <a:pos x="connsiteX0" y="connsiteY0"/>
                  </a:cxn>
                  <a:cxn ang="0">
                    <a:pos x="connsiteX1" y="connsiteY1"/>
                  </a:cxn>
                  <a:cxn ang="0">
                    <a:pos x="connsiteX2" y="connsiteY2"/>
                  </a:cxn>
                </a:cxnLst>
                <a:rect l="l" t="t" r="r" b="b"/>
                <a:pathLst>
                  <a:path w="636968" h="899885">
                    <a:moveTo>
                      <a:pt x="636968" y="899885"/>
                    </a:moveTo>
                    <a:cubicBezTo>
                      <a:pt x="404739" y="822475"/>
                      <a:pt x="172511" y="745066"/>
                      <a:pt x="70911" y="595085"/>
                    </a:cubicBezTo>
                    <a:cubicBezTo>
                      <a:pt x="-30689" y="445104"/>
                      <a:pt x="-1661" y="222552"/>
                      <a:pt x="27368" y="0"/>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27" name="Vrije vorm: vorm 26">
                <a:extLst>
                  <a:ext uri="{FF2B5EF4-FFF2-40B4-BE49-F238E27FC236}">
                    <a16:creationId xmlns:a16="http://schemas.microsoft.com/office/drawing/2014/main" id="{1BC5F203-B39F-4A79-A2F2-59B97CA9D8AE}"/>
                  </a:ext>
                </a:extLst>
              </p:cNvPr>
              <p:cNvSpPr/>
              <p:nvPr/>
            </p:nvSpPr>
            <p:spPr bwMode="auto">
              <a:xfrm>
                <a:off x="2946400" y="3018971"/>
                <a:ext cx="1973943" cy="522515"/>
              </a:xfrm>
              <a:custGeom>
                <a:avLst/>
                <a:gdLst>
                  <a:gd name="connsiteX0" fmla="*/ 0 w 1973943"/>
                  <a:gd name="connsiteY0" fmla="*/ 0 h 522515"/>
                  <a:gd name="connsiteX1" fmla="*/ 1538514 w 1973943"/>
                  <a:gd name="connsiteY1" fmla="*/ 159658 h 522515"/>
                  <a:gd name="connsiteX2" fmla="*/ 1973943 w 1973943"/>
                  <a:gd name="connsiteY2" fmla="*/ 522515 h 522515"/>
                </a:gdLst>
                <a:ahLst/>
                <a:cxnLst>
                  <a:cxn ang="0">
                    <a:pos x="connsiteX0" y="connsiteY0"/>
                  </a:cxn>
                  <a:cxn ang="0">
                    <a:pos x="connsiteX1" y="connsiteY1"/>
                  </a:cxn>
                  <a:cxn ang="0">
                    <a:pos x="connsiteX2" y="connsiteY2"/>
                  </a:cxn>
                </a:cxnLst>
                <a:rect l="l" t="t" r="r" b="b"/>
                <a:pathLst>
                  <a:path w="1973943" h="522515">
                    <a:moveTo>
                      <a:pt x="0" y="0"/>
                    </a:moveTo>
                    <a:cubicBezTo>
                      <a:pt x="604762" y="36286"/>
                      <a:pt x="1209524" y="72572"/>
                      <a:pt x="1538514" y="159658"/>
                    </a:cubicBezTo>
                    <a:cubicBezTo>
                      <a:pt x="1867504" y="246744"/>
                      <a:pt x="1920723" y="384629"/>
                      <a:pt x="1973943" y="522515"/>
                    </a:cubicBezTo>
                  </a:path>
                </a:pathLst>
              </a:custGeom>
              <a:noFill/>
              <a:ln w="12700" cap="flat" cmpd="sng" algn="ctr">
                <a:solidFill>
                  <a:schemeClr val="tx1"/>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28" name="Gedachtewolkje: wolk 27">
                <a:extLst>
                  <a:ext uri="{FF2B5EF4-FFF2-40B4-BE49-F238E27FC236}">
                    <a16:creationId xmlns:a16="http://schemas.microsoft.com/office/drawing/2014/main" id="{124433B9-B48B-4435-84CD-75DAF445BC78}"/>
                  </a:ext>
                </a:extLst>
              </p:cNvPr>
              <p:cNvSpPr/>
              <p:nvPr/>
            </p:nvSpPr>
            <p:spPr bwMode="auto">
              <a:xfrm>
                <a:off x="2204151" y="-6769"/>
                <a:ext cx="2472707" cy="820543"/>
              </a:xfrm>
              <a:prstGeom prst="cloudCallou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lang="nl-NL" sz="1400" dirty="0">
                    <a:solidFill>
                      <a:schemeClr val="tx1"/>
                    </a:solidFill>
                    <a:latin typeface="Arial" charset="0"/>
                  </a:rPr>
                  <a:t>Ik krijg misschien promotie</a:t>
                </a:r>
                <a:endParaRPr kumimoji="0" lang="nl-NL" sz="1400" b="0" i="0" u="none" strike="noStrike" cap="none" normalizeH="0" baseline="0" dirty="0">
                  <a:ln>
                    <a:noFill/>
                  </a:ln>
                  <a:solidFill>
                    <a:schemeClr val="tx1"/>
                  </a:solidFill>
                  <a:effectLst/>
                  <a:latin typeface="Arial" charset="0"/>
                </a:endParaRPr>
              </a:p>
            </p:txBody>
          </p:sp>
          <p:sp>
            <p:nvSpPr>
              <p:cNvPr id="29" name="Gedachtewolkje: wolk 28">
                <a:extLst>
                  <a:ext uri="{FF2B5EF4-FFF2-40B4-BE49-F238E27FC236}">
                    <a16:creationId xmlns:a16="http://schemas.microsoft.com/office/drawing/2014/main" id="{A473AD2D-27CE-4FC4-91D7-220FC321D1C8}"/>
                  </a:ext>
                </a:extLst>
              </p:cNvPr>
              <p:cNvSpPr/>
              <p:nvPr/>
            </p:nvSpPr>
            <p:spPr bwMode="auto">
              <a:xfrm>
                <a:off x="6675167" y="2704889"/>
                <a:ext cx="2304256" cy="820543"/>
              </a:xfrm>
              <a:prstGeom prst="cloudCallou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30" name="Tekstvak 29">
                <a:extLst>
                  <a:ext uri="{FF2B5EF4-FFF2-40B4-BE49-F238E27FC236}">
                    <a16:creationId xmlns:a16="http://schemas.microsoft.com/office/drawing/2014/main" id="{F45F7177-C8BD-4235-914E-D50AE2920DC4}"/>
                  </a:ext>
                </a:extLst>
              </p:cNvPr>
              <p:cNvSpPr txBox="1"/>
              <p:nvPr/>
            </p:nvSpPr>
            <p:spPr>
              <a:xfrm>
                <a:off x="7077127" y="2845959"/>
                <a:ext cx="1500336" cy="523220"/>
              </a:xfrm>
              <a:prstGeom prst="rect">
                <a:avLst/>
              </a:prstGeom>
              <a:noFill/>
            </p:spPr>
            <p:txBody>
              <a:bodyPr wrap="square" rtlCol="0">
                <a:spAutoFit/>
              </a:bodyPr>
              <a:lstStyle/>
              <a:p>
                <a:r>
                  <a:rPr lang="nl-NL" sz="1400" dirty="0"/>
                  <a:t>Jan: “Heb ik geen belang bij”</a:t>
                </a:r>
              </a:p>
            </p:txBody>
          </p:sp>
        </p:grpSp>
        <p:sp>
          <p:nvSpPr>
            <p:cNvPr id="32" name="Tekstvak 31">
              <a:extLst>
                <a:ext uri="{FF2B5EF4-FFF2-40B4-BE49-F238E27FC236}">
                  <a16:creationId xmlns:a16="http://schemas.microsoft.com/office/drawing/2014/main" id="{D273710D-841C-4136-BA99-C686B6D76F40}"/>
                </a:ext>
              </a:extLst>
            </p:cNvPr>
            <p:cNvSpPr txBox="1"/>
            <p:nvPr/>
          </p:nvSpPr>
          <p:spPr>
            <a:xfrm>
              <a:off x="5364088" y="260648"/>
              <a:ext cx="3329055" cy="523220"/>
            </a:xfrm>
            <a:prstGeom prst="rect">
              <a:avLst/>
            </a:prstGeom>
            <a:noFill/>
          </p:spPr>
          <p:txBody>
            <a:bodyPr wrap="square" rtlCol="0">
              <a:spAutoFit/>
            </a:bodyPr>
            <a:lstStyle/>
            <a:p>
              <a:r>
                <a:rPr lang="nl-NL" sz="2800" dirty="0">
                  <a:solidFill>
                    <a:srgbClr val="00ACB0"/>
                  </a:solidFill>
                </a:rPr>
                <a:t>Patroon 3: ad hoc</a:t>
              </a:r>
            </a:p>
          </p:txBody>
        </p:sp>
        <p:sp>
          <p:nvSpPr>
            <p:cNvPr id="2" name="Vrije vorm: vorm 1">
              <a:extLst>
                <a:ext uri="{FF2B5EF4-FFF2-40B4-BE49-F238E27FC236}">
                  <a16:creationId xmlns:a16="http://schemas.microsoft.com/office/drawing/2014/main" id="{A1FAF0FC-3659-4701-A991-A8EA59FFA488}"/>
                </a:ext>
              </a:extLst>
            </p:cNvPr>
            <p:cNvSpPr/>
            <p:nvPr/>
          </p:nvSpPr>
          <p:spPr bwMode="auto">
            <a:xfrm rot="5726880">
              <a:off x="4043784" y="1972362"/>
              <a:ext cx="254774" cy="941153"/>
            </a:xfrm>
            <a:custGeom>
              <a:avLst/>
              <a:gdLst>
                <a:gd name="connsiteX0" fmla="*/ 117987 w 326707"/>
                <a:gd name="connsiteY0" fmla="*/ 0 h 1356852"/>
                <a:gd name="connsiteX1" fmla="*/ 324465 w 326707"/>
                <a:gd name="connsiteY1" fmla="*/ 884903 h 1356852"/>
                <a:gd name="connsiteX2" fmla="*/ 0 w 326707"/>
                <a:gd name="connsiteY2" fmla="*/ 1356852 h 1356852"/>
              </a:gdLst>
              <a:ahLst/>
              <a:cxnLst>
                <a:cxn ang="0">
                  <a:pos x="connsiteX0" y="connsiteY0"/>
                </a:cxn>
                <a:cxn ang="0">
                  <a:pos x="connsiteX1" y="connsiteY1"/>
                </a:cxn>
                <a:cxn ang="0">
                  <a:pos x="connsiteX2" y="connsiteY2"/>
                </a:cxn>
              </a:cxnLst>
              <a:rect l="l" t="t" r="r" b="b"/>
              <a:pathLst>
                <a:path w="326707" h="1356852">
                  <a:moveTo>
                    <a:pt x="117987" y="0"/>
                  </a:moveTo>
                  <a:cubicBezTo>
                    <a:pt x="231058" y="329380"/>
                    <a:pt x="344129" y="658761"/>
                    <a:pt x="324465" y="884903"/>
                  </a:cubicBezTo>
                  <a:cubicBezTo>
                    <a:pt x="304801" y="1111045"/>
                    <a:pt x="152400" y="1233948"/>
                    <a:pt x="0" y="1356852"/>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735508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03D1E-5E43-4224-B7E8-4A506D47BC96}"/>
              </a:ext>
            </a:extLst>
          </p:cNvPr>
          <p:cNvSpPr>
            <a:spLocks noGrp="1"/>
          </p:cNvSpPr>
          <p:nvPr>
            <p:ph type="title"/>
          </p:nvPr>
        </p:nvSpPr>
        <p:spPr/>
        <p:txBody>
          <a:bodyPr/>
          <a:lstStyle/>
          <a:p>
            <a:r>
              <a:rPr lang="nl-NL" dirty="0">
                <a:solidFill>
                  <a:srgbClr val="00ACB0"/>
                </a:solidFill>
                <a:latin typeface="Trinite Roman Wide"/>
                <a:ea typeface="Calibri" panose="020F0502020204030204" pitchFamily="34" charset="0"/>
                <a:cs typeface="Times New Roman" panose="02020603050405020304" pitchFamily="18" charset="0"/>
              </a:rPr>
              <a:t>Ad hoc reageren voorkomt aandacht voor structurele oplossingen</a:t>
            </a:r>
            <a:br>
              <a:rPr lang="nl-NL" dirty="0">
                <a:latin typeface="Calibri" panose="020F0502020204030204" pitchFamily="34" charset="0"/>
                <a:ea typeface="Calibri" panose="020F0502020204030204" pitchFamily="34" charset="0"/>
                <a:cs typeface="Times New Roman" panose="02020603050405020304" pitchFamily="18" charset="0"/>
              </a:rPr>
            </a:br>
            <a:endParaRPr lang="nl-NL" dirty="0"/>
          </a:p>
        </p:txBody>
      </p:sp>
      <p:grpSp>
        <p:nvGrpSpPr>
          <p:cNvPr id="3" name="Groep 2">
            <a:extLst>
              <a:ext uri="{FF2B5EF4-FFF2-40B4-BE49-F238E27FC236}">
                <a16:creationId xmlns:a16="http://schemas.microsoft.com/office/drawing/2014/main" id="{A713FDD5-8BCB-457E-8FAB-0AFAAB8FC1C0}"/>
              </a:ext>
            </a:extLst>
          </p:cNvPr>
          <p:cNvGrpSpPr/>
          <p:nvPr/>
        </p:nvGrpSpPr>
        <p:grpSpPr>
          <a:xfrm>
            <a:off x="698022" y="1391367"/>
            <a:ext cx="7765681" cy="4335048"/>
            <a:chOff x="698022" y="1391367"/>
            <a:chExt cx="7765681" cy="4335048"/>
          </a:xfrm>
        </p:grpSpPr>
        <p:grpSp>
          <p:nvGrpSpPr>
            <p:cNvPr id="19" name="Groep 18">
              <a:extLst>
                <a:ext uri="{FF2B5EF4-FFF2-40B4-BE49-F238E27FC236}">
                  <a16:creationId xmlns:a16="http://schemas.microsoft.com/office/drawing/2014/main" id="{C86E4AA4-0A4D-4010-BAEE-E70CD5FC73E3}"/>
                </a:ext>
              </a:extLst>
            </p:cNvPr>
            <p:cNvGrpSpPr/>
            <p:nvPr/>
          </p:nvGrpSpPr>
          <p:grpSpPr>
            <a:xfrm>
              <a:off x="698022" y="1391367"/>
              <a:ext cx="7765681" cy="3541825"/>
              <a:chOff x="-1702256" y="-401115"/>
              <a:chExt cx="8125779" cy="3541825"/>
            </a:xfrm>
          </p:grpSpPr>
          <p:grpSp>
            <p:nvGrpSpPr>
              <p:cNvPr id="20" name="Groep 19">
                <a:extLst>
                  <a:ext uri="{FF2B5EF4-FFF2-40B4-BE49-F238E27FC236}">
                    <a16:creationId xmlns:a16="http://schemas.microsoft.com/office/drawing/2014/main" id="{775350C3-E58A-4D93-AF20-89D0AA6E3B73}"/>
                  </a:ext>
                </a:extLst>
              </p:cNvPr>
              <p:cNvGrpSpPr/>
              <p:nvPr/>
            </p:nvGrpSpPr>
            <p:grpSpPr>
              <a:xfrm>
                <a:off x="-1702256" y="-401115"/>
                <a:ext cx="8125779" cy="2891404"/>
                <a:chOff x="-1702256" y="-401115"/>
                <a:chExt cx="8125779" cy="2891404"/>
              </a:xfrm>
            </p:grpSpPr>
            <p:sp>
              <p:nvSpPr>
                <p:cNvPr id="22" name="Tekstvak 2">
                  <a:extLst>
                    <a:ext uri="{FF2B5EF4-FFF2-40B4-BE49-F238E27FC236}">
                      <a16:creationId xmlns:a16="http://schemas.microsoft.com/office/drawing/2014/main" id="{34ACF81B-87D2-4A28-B022-25C48DA08CB5}"/>
                    </a:ext>
                  </a:extLst>
                </p:cNvPr>
                <p:cNvSpPr txBox="1">
                  <a:spLocks noChangeArrowheads="1"/>
                </p:cNvSpPr>
                <p:nvPr/>
              </p:nvSpPr>
              <p:spPr bwMode="auto">
                <a:xfrm>
                  <a:off x="2819042" y="1447433"/>
                  <a:ext cx="3604481"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Minder noodzaak om naar een structurele oplossing te zoeken</a:t>
                  </a:r>
                </a:p>
              </p:txBody>
            </p:sp>
            <p:sp>
              <p:nvSpPr>
                <p:cNvPr id="23" name="Tekstvak 2">
                  <a:extLst>
                    <a:ext uri="{FF2B5EF4-FFF2-40B4-BE49-F238E27FC236}">
                      <a16:creationId xmlns:a16="http://schemas.microsoft.com/office/drawing/2014/main" id="{7F2F04ED-B297-4074-B768-CDFBF13BA002}"/>
                    </a:ext>
                  </a:extLst>
                </p:cNvPr>
                <p:cNvSpPr txBox="1">
                  <a:spLocks noChangeArrowheads="1"/>
                </p:cNvSpPr>
                <p:nvPr/>
              </p:nvSpPr>
              <p:spPr bwMode="auto">
                <a:xfrm>
                  <a:off x="-958150" y="885825"/>
                  <a:ext cx="2263708" cy="40004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Ad hoc oplossingen</a:t>
                  </a:r>
                </a:p>
              </p:txBody>
            </p:sp>
            <p:sp>
              <p:nvSpPr>
                <p:cNvPr id="24" name="Tekstvak 2">
                  <a:extLst>
                    <a:ext uri="{FF2B5EF4-FFF2-40B4-BE49-F238E27FC236}">
                      <a16:creationId xmlns:a16="http://schemas.microsoft.com/office/drawing/2014/main" id="{D23278B0-7BE7-4C17-8A52-E767FA9055B9}"/>
                    </a:ext>
                  </a:extLst>
                </p:cNvPr>
                <p:cNvSpPr txBox="1">
                  <a:spLocks noChangeArrowheads="1"/>
                </p:cNvSpPr>
                <p:nvPr/>
              </p:nvSpPr>
              <p:spPr bwMode="auto">
                <a:xfrm>
                  <a:off x="1762758" y="667387"/>
                  <a:ext cx="1885950" cy="40004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Tevreden klanten</a:t>
                  </a:r>
                </a:p>
              </p:txBody>
            </p:sp>
            <p:sp>
              <p:nvSpPr>
                <p:cNvPr id="25" name="Vrije vorm: vorm 24">
                  <a:extLst>
                    <a:ext uri="{FF2B5EF4-FFF2-40B4-BE49-F238E27FC236}">
                      <a16:creationId xmlns:a16="http://schemas.microsoft.com/office/drawing/2014/main" id="{CA2515D1-28E3-4DD2-962E-4B167BB22641}"/>
                    </a:ext>
                  </a:extLst>
                </p:cNvPr>
                <p:cNvSpPr/>
                <p:nvPr/>
              </p:nvSpPr>
              <p:spPr>
                <a:xfrm>
                  <a:off x="828675" y="542925"/>
                  <a:ext cx="1885950" cy="345440"/>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6" name="Tekstvak 2">
                  <a:extLst>
                    <a:ext uri="{FF2B5EF4-FFF2-40B4-BE49-F238E27FC236}">
                      <a16:creationId xmlns:a16="http://schemas.microsoft.com/office/drawing/2014/main" id="{8EF071A8-4245-442F-BC4B-FCAAD0CFFB6B}"/>
                    </a:ext>
                  </a:extLst>
                </p:cNvPr>
                <p:cNvSpPr txBox="1">
                  <a:spLocks noChangeArrowheads="1"/>
                </p:cNvSpPr>
                <p:nvPr/>
              </p:nvSpPr>
              <p:spPr bwMode="auto">
                <a:xfrm>
                  <a:off x="-1702256" y="1447433"/>
                  <a:ext cx="2115228" cy="5702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Problemen in het bedrijf</a:t>
                  </a:r>
                </a:p>
              </p:txBody>
            </p:sp>
            <p:sp>
              <p:nvSpPr>
                <p:cNvPr id="27" name="Tekstvak 2">
                  <a:extLst>
                    <a:ext uri="{FF2B5EF4-FFF2-40B4-BE49-F238E27FC236}">
                      <a16:creationId xmlns:a16="http://schemas.microsoft.com/office/drawing/2014/main" id="{F6D2988B-3BD5-4FBC-8DA5-DFE030C21E5E}"/>
                    </a:ext>
                  </a:extLst>
                </p:cNvPr>
                <p:cNvSpPr txBox="1">
                  <a:spLocks noChangeArrowheads="1"/>
                </p:cNvSpPr>
                <p:nvPr/>
              </p:nvSpPr>
              <p:spPr bwMode="auto">
                <a:xfrm>
                  <a:off x="955408" y="1986735"/>
                  <a:ext cx="1885950"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Opbouw reparatiecultuur</a:t>
                  </a:r>
                </a:p>
              </p:txBody>
            </p:sp>
            <p:sp>
              <p:nvSpPr>
                <p:cNvPr id="28" name="Vrije vorm: vorm 27">
                  <a:extLst>
                    <a:ext uri="{FF2B5EF4-FFF2-40B4-BE49-F238E27FC236}">
                      <a16:creationId xmlns:a16="http://schemas.microsoft.com/office/drawing/2014/main" id="{940BE45D-D0DC-4B2D-A1EF-A1B6343350EB}"/>
                    </a:ext>
                  </a:extLst>
                </p:cNvPr>
                <p:cNvSpPr/>
                <p:nvPr/>
              </p:nvSpPr>
              <p:spPr>
                <a:xfrm>
                  <a:off x="2943225" y="971550"/>
                  <a:ext cx="449458" cy="504825"/>
                </a:xfrm>
                <a:custGeom>
                  <a:avLst/>
                  <a:gdLst>
                    <a:gd name="connsiteX0" fmla="*/ 0 w 449458"/>
                    <a:gd name="connsiteY0" fmla="*/ 0 h 504825"/>
                    <a:gd name="connsiteX1" fmla="*/ 381000 w 449458"/>
                    <a:gd name="connsiteY1" fmla="*/ 238125 h 504825"/>
                    <a:gd name="connsiteX2" fmla="*/ 447675 w 449458"/>
                    <a:gd name="connsiteY2" fmla="*/ 504825 h 504825"/>
                  </a:gdLst>
                  <a:ahLst/>
                  <a:cxnLst>
                    <a:cxn ang="0">
                      <a:pos x="connsiteX0" y="connsiteY0"/>
                    </a:cxn>
                    <a:cxn ang="0">
                      <a:pos x="connsiteX1" y="connsiteY1"/>
                    </a:cxn>
                    <a:cxn ang="0">
                      <a:pos x="connsiteX2" y="connsiteY2"/>
                    </a:cxn>
                  </a:cxnLst>
                  <a:rect l="l" t="t" r="r" b="b"/>
                  <a:pathLst>
                    <a:path w="449458" h="504825">
                      <a:moveTo>
                        <a:pt x="0" y="0"/>
                      </a:moveTo>
                      <a:cubicBezTo>
                        <a:pt x="153194" y="76994"/>
                        <a:pt x="306388" y="153988"/>
                        <a:pt x="381000" y="238125"/>
                      </a:cubicBezTo>
                      <a:cubicBezTo>
                        <a:pt x="455613" y="322263"/>
                        <a:pt x="451644" y="413544"/>
                        <a:pt x="447675" y="5048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9" name="Vrije vorm: vorm 28">
                  <a:extLst>
                    <a:ext uri="{FF2B5EF4-FFF2-40B4-BE49-F238E27FC236}">
                      <a16:creationId xmlns:a16="http://schemas.microsoft.com/office/drawing/2014/main" id="{E005B195-BDB0-4434-A47C-B7737C65F342}"/>
                    </a:ext>
                  </a:extLst>
                </p:cNvPr>
                <p:cNvSpPr/>
                <p:nvPr/>
              </p:nvSpPr>
              <p:spPr>
                <a:xfrm>
                  <a:off x="-705721" y="1181316"/>
                  <a:ext cx="95250" cy="342900"/>
                </a:xfrm>
                <a:custGeom>
                  <a:avLst/>
                  <a:gdLst>
                    <a:gd name="connsiteX0" fmla="*/ 199730 w 199730"/>
                    <a:gd name="connsiteY0" fmla="*/ 400050 h 400050"/>
                    <a:gd name="connsiteX1" fmla="*/ 9230 w 199730"/>
                    <a:gd name="connsiteY1" fmla="*/ 180975 h 400050"/>
                    <a:gd name="connsiteX2" fmla="*/ 47330 w 199730"/>
                    <a:gd name="connsiteY2" fmla="*/ 0 h 400050"/>
                  </a:gdLst>
                  <a:ahLst/>
                  <a:cxnLst>
                    <a:cxn ang="0">
                      <a:pos x="connsiteX0" y="connsiteY0"/>
                    </a:cxn>
                    <a:cxn ang="0">
                      <a:pos x="connsiteX1" y="connsiteY1"/>
                    </a:cxn>
                    <a:cxn ang="0">
                      <a:pos x="connsiteX2" y="connsiteY2"/>
                    </a:cxn>
                  </a:cxnLst>
                  <a:rect l="l" t="t" r="r" b="b"/>
                  <a:pathLst>
                    <a:path w="199730" h="400050">
                      <a:moveTo>
                        <a:pt x="199730" y="400050"/>
                      </a:moveTo>
                      <a:cubicBezTo>
                        <a:pt x="117180" y="323850"/>
                        <a:pt x="34630" y="247650"/>
                        <a:pt x="9230" y="180975"/>
                      </a:cubicBezTo>
                      <a:cubicBezTo>
                        <a:pt x="-16170" y="114300"/>
                        <a:pt x="15580" y="57150"/>
                        <a:pt x="47330" y="0"/>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0" name="Vrije vorm: vorm 29">
                  <a:extLst>
                    <a:ext uri="{FF2B5EF4-FFF2-40B4-BE49-F238E27FC236}">
                      <a16:creationId xmlns:a16="http://schemas.microsoft.com/office/drawing/2014/main" id="{9E5DAE48-E5F4-427D-B950-764242472770}"/>
                    </a:ext>
                  </a:extLst>
                </p:cNvPr>
                <p:cNvSpPr/>
                <p:nvPr/>
              </p:nvSpPr>
              <p:spPr>
                <a:xfrm rot="1218157">
                  <a:off x="591766" y="-401115"/>
                  <a:ext cx="3938772" cy="1992186"/>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1" name="Vrije vorm: vorm 30">
                  <a:extLst>
                    <a:ext uri="{FF2B5EF4-FFF2-40B4-BE49-F238E27FC236}">
                      <a16:creationId xmlns:a16="http://schemas.microsoft.com/office/drawing/2014/main" id="{9420C894-C614-484E-B3D8-F2912E53EC0D}"/>
                    </a:ext>
                  </a:extLst>
                </p:cNvPr>
                <p:cNvSpPr/>
                <p:nvPr/>
              </p:nvSpPr>
              <p:spPr>
                <a:xfrm>
                  <a:off x="2705732" y="2109078"/>
                  <a:ext cx="555553" cy="345018"/>
                </a:xfrm>
                <a:custGeom>
                  <a:avLst/>
                  <a:gdLst>
                    <a:gd name="connsiteX0" fmla="*/ 1228725 w 1228725"/>
                    <a:gd name="connsiteY0" fmla="*/ 0 h 366058"/>
                    <a:gd name="connsiteX1" fmla="*/ 342900 w 1228725"/>
                    <a:gd name="connsiteY1" fmla="*/ 323850 h 366058"/>
                    <a:gd name="connsiteX2" fmla="*/ 0 w 1228725"/>
                    <a:gd name="connsiteY2" fmla="*/ 352425 h 366058"/>
                  </a:gdLst>
                  <a:ahLst/>
                  <a:cxnLst>
                    <a:cxn ang="0">
                      <a:pos x="connsiteX0" y="connsiteY0"/>
                    </a:cxn>
                    <a:cxn ang="0">
                      <a:pos x="connsiteX1" y="connsiteY1"/>
                    </a:cxn>
                    <a:cxn ang="0">
                      <a:pos x="connsiteX2" y="connsiteY2"/>
                    </a:cxn>
                  </a:cxnLst>
                  <a:rect l="l" t="t" r="r" b="b"/>
                  <a:pathLst>
                    <a:path w="1228725" h="366058">
                      <a:moveTo>
                        <a:pt x="1228725" y="0"/>
                      </a:moveTo>
                      <a:cubicBezTo>
                        <a:pt x="888206" y="132556"/>
                        <a:pt x="547688" y="265112"/>
                        <a:pt x="342900" y="323850"/>
                      </a:cubicBezTo>
                      <a:cubicBezTo>
                        <a:pt x="138112" y="382588"/>
                        <a:pt x="69056" y="367506"/>
                        <a:pt x="0" y="3524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2" name="Vrije vorm: vorm 31">
                  <a:extLst>
                    <a:ext uri="{FF2B5EF4-FFF2-40B4-BE49-F238E27FC236}">
                      <a16:creationId xmlns:a16="http://schemas.microsoft.com/office/drawing/2014/main" id="{32FB781A-DFAF-4BB1-9400-47CCFEF07BE2}"/>
                    </a:ext>
                  </a:extLst>
                </p:cNvPr>
                <p:cNvSpPr/>
                <p:nvPr/>
              </p:nvSpPr>
              <p:spPr>
                <a:xfrm>
                  <a:off x="942975" y="1285873"/>
                  <a:ext cx="524551" cy="665113"/>
                </a:xfrm>
                <a:custGeom>
                  <a:avLst/>
                  <a:gdLst>
                    <a:gd name="connsiteX0" fmla="*/ 781050 w 781050"/>
                    <a:gd name="connsiteY0" fmla="*/ 895350 h 895350"/>
                    <a:gd name="connsiteX1" fmla="*/ 161925 w 781050"/>
                    <a:gd name="connsiteY1" fmla="*/ 342900 h 895350"/>
                    <a:gd name="connsiteX2" fmla="*/ 0 w 781050"/>
                    <a:gd name="connsiteY2" fmla="*/ 0 h 895350"/>
                    <a:gd name="connsiteX3" fmla="*/ 0 w 781050"/>
                    <a:gd name="connsiteY3" fmla="*/ 0 h 895350"/>
                    <a:gd name="connsiteX4" fmla="*/ 0 w 781050"/>
                    <a:gd name="connsiteY4" fmla="*/ 0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895350">
                      <a:moveTo>
                        <a:pt x="781050" y="895350"/>
                      </a:moveTo>
                      <a:cubicBezTo>
                        <a:pt x="536575" y="693737"/>
                        <a:pt x="292100" y="492125"/>
                        <a:pt x="161925" y="342900"/>
                      </a:cubicBezTo>
                      <a:cubicBezTo>
                        <a:pt x="31750" y="193675"/>
                        <a:pt x="0" y="0"/>
                        <a:pt x="0" y="0"/>
                      </a:cubicBezTo>
                      <a:lnTo>
                        <a:pt x="0" y="0"/>
                      </a:lnTo>
                      <a:lnTo>
                        <a:pt x="0" y="0"/>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21" name="Tekstvak 2">
                <a:extLst>
                  <a:ext uri="{FF2B5EF4-FFF2-40B4-BE49-F238E27FC236}">
                    <a16:creationId xmlns:a16="http://schemas.microsoft.com/office/drawing/2014/main" id="{A88917A4-67E4-4170-86B3-48E60F871DD6}"/>
                  </a:ext>
                </a:extLst>
              </p:cNvPr>
              <p:cNvSpPr txBox="1">
                <a:spLocks noChangeArrowheads="1"/>
              </p:cNvSpPr>
              <p:nvPr/>
            </p:nvSpPr>
            <p:spPr bwMode="auto">
              <a:xfrm>
                <a:off x="-958150" y="2895600"/>
                <a:ext cx="5952417" cy="24511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Vrije vorm: vorm 16">
              <a:extLst>
                <a:ext uri="{FF2B5EF4-FFF2-40B4-BE49-F238E27FC236}">
                  <a16:creationId xmlns:a16="http://schemas.microsoft.com/office/drawing/2014/main" id="{EC7C2496-34D8-4141-B0AF-597E872EE0BC}"/>
                </a:ext>
              </a:extLst>
            </p:cNvPr>
            <p:cNvSpPr/>
            <p:nvPr/>
          </p:nvSpPr>
          <p:spPr>
            <a:xfrm rot="11571335">
              <a:off x="1315890" y="3347503"/>
              <a:ext cx="5370065" cy="2378912"/>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428778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231C-02CD-7979-8931-A29924832D00}"/>
              </a:ext>
            </a:extLst>
          </p:cNvPr>
          <p:cNvSpPr>
            <a:spLocks noGrp="1"/>
          </p:cNvSpPr>
          <p:nvPr>
            <p:ph type="title"/>
          </p:nvPr>
        </p:nvSpPr>
        <p:spPr/>
        <p:txBody>
          <a:bodyPr/>
          <a:lstStyle/>
          <a:p>
            <a:r>
              <a:rPr lang="en-NL" dirty="0"/>
              <a:t>Van relaties naar patronen</a:t>
            </a:r>
          </a:p>
        </p:txBody>
      </p:sp>
      <p:sp>
        <p:nvSpPr>
          <p:cNvPr id="3" name="Content Placeholder 2">
            <a:extLst>
              <a:ext uri="{FF2B5EF4-FFF2-40B4-BE49-F238E27FC236}">
                <a16:creationId xmlns:a16="http://schemas.microsoft.com/office/drawing/2014/main" id="{1628E6A3-EC37-2918-A2A7-ADA0876FD27A}"/>
              </a:ext>
            </a:extLst>
          </p:cNvPr>
          <p:cNvSpPr>
            <a:spLocks noGrp="1"/>
          </p:cNvSpPr>
          <p:nvPr>
            <p:ph idx="1"/>
          </p:nvPr>
        </p:nvSpPr>
        <p:spPr/>
        <p:txBody>
          <a:bodyPr/>
          <a:lstStyle/>
          <a:p>
            <a:r>
              <a:rPr lang="en-NL" dirty="0"/>
              <a:t>Danielle Braun, antropologe </a:t>
            </a:r>
          </a:p>
          <a:p>
            <a:r>
              <a:rPr lang="en-GB" dirty="0"/>
              <a:t>L</a:t>
            </a:r>
            <a:r>
              <a:rPr lang="en-NL" dirty="0"/>
              <a:t>inkedin.com/in/daniellebraundr</a:t>
            </a:r>
          </a:p>
          <a:p>
            <a:endParaRPr lang="en-NL" dirty="0"/>
          </a:p>
          <a:p>
            <a:endParaRPr lang="en-NL" dirty="0"/>
          </a:p>
        </p:txBody>
      </p:sp>
      <p:pic>
        <p:nvPicPr>
          <p:cNvPr id="5" name="Picture 4" descr="A spiral staircase with people walking&#10;&#10;Description automatically generated">
            <a:extLst>
              <a:ext uri="{FF2B5EF4-FFF2-40B4-BE49-F238E27FC236}">
                <a16:creationId xmlns:a16="http://schemas.microsoft.com/office/drawing/2014/main" id="{22DBEC7E-4F4C-D600-9C68-6466D7F7A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996952"/>
            <a:ext cx="2690025" cy="2588515"/>
          </a:xfrm>
          <a:prstGeom prst="rect">
            <a:avLst/>
          </a:prstGeom>
        </p:spPr>
      </p:pic>
      <p:pic>
        <p:nvPicPr>
          <p:cNvPr id="7" name="Picture 6" descr="A person sitting on a hill with a computer&#10;&#10;Description automatically generated">
            <a:extLst>
              <a:ext uri="{FF2B5EF4-FFF2-40B4-BE49-F238E27FC236}">
                <a16:creationId xmlns:a16="http://schemas.microsoft.com/office/drawing/2014/main" id="{5DB059BA-A144-21F2-6B37-99F32A23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32" y="2996952"/>
            <a:ext cx="2386658" cy="2571502"/>
          </a:xfrm>
          <a:prstGeom prst="rect">
            <a:avLst/>
          </a:prstGeom>
        </p:spPr>
      </p:pic>
    </p:spTree>
    <p:extLst>
      <p:ext uri="{BB962C8B-B14F-4D97-AF65-F5344CB8AC3E}">
        <p14:creationId xmlns:p14="http://schemas.microsoft.com/office/powerpoint/2010/main" val="2379267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0599-85AD-4267-65FD-12BBAA3FF736}"/>
              </a:ext>
            </a:extLst>
          </p:cNvPr>
          <p:cNvSpPr>
            <a:spLocks noGrp="1"/>
          </p:cNvSpPr>
          <p:nvPr>
            <p:ph type="title"/>
          </p:nvPr>
        </p:nvSpPr>
        <p:spPr/>
        <p:txBody>
          <a:bodyPr/>
          <a:lstStyle/>
          <a:p>
            <a:r>
              <a:rPr lang="en-NL" dirty="0"/>
              <a:t>Patronen herkennen</a:t>
            </a:r>
          </a:p>
        </p:txBody>
      </p:sp>
      <p:sp>
        <p:nvSpPr>
          <p:cNvPr id="3" name="Content Placeholder 2">
            <a:extLst>
              <a:ext uri="{FF2B5EF4-FFF2-40B4-BE49-F238E27FC236}">
                <a16:creationId xmlns:a16="http://schemas.microsoft.com/office/drawing/2014/main" id="{D4EF8240-77A8-69FA-2B9A-791BD1D72CBE}"/>
              </a:ext>
            </a:extLst>
          </p:cNvPr>
          <p:cNvSpPr>
            <a:spLocks noGrp="1"/>
          </p:cNvSpPr>
          <p:nvPr>
            <p:ph idx="1"/>
          </p:nvPr>
        </p:nvSpPr>
        <p:spPr>
          <a:xfrm>
            <a:off x="323528" y="1832919"/>
            <a:ext cx="4620682" cy="2744268"/>
          </a:xfrm>
        </p:spPr>
        <p:txBody>
          <a:bodyPr/>
          <a:lstStyle/>
          <a:p>
            <a:pPr marL="0" indent="0">
              <a:buNone/>
            </a:pPr>
            <a:r>
              <a:rPr lang="en-NL" dirty="0"/>
              <a:t>1. Grounded theory</a:t>
            </a:r>
          </a:p>
          <a:p>
            <a:pPr marL="0" indent="0">
              <a:buNone/>
            </a:pPr>
            <a:endParaRPr lang="en-NL" dirty="0"/>
          </a:p>
        </p:txBody>
      </p:sp>
      <p:pic>
        <p:nvPicPr>
          <p:cNvPr id="2050" name="Picture 2" descr="grounded theory definition, pros and cons, explained below">
            <a:extLst>
              <a:ext uri="{FF2B5EF4-FFF2-40B4-BE49-F238E27FC236}">
                <a16:creationId xmlns:a16="http://schemas.microsoft.com/office/drawing/2014/main" id="{10534ADF-3D4F-CF64-5902-F5273CCF3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752600"/>
            <a:ext cx="5385542" cy="380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19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3013-B415-27B0-9384-4D3AAFD074B1}"/>
              </a:ext>
            </a:extLst>
          </p:cNvPr>
          <p:cNvSpPr>
            <a:spLocks noGrp="1"/>
          </p:cNvSpPr>
          <p:nvPr>
            <p:ph type="title"/>
          </p:nvPr>
        </p:nvSpPr>
        <p:spPr/>
        <p:txBody>
          <a:bodyPr/>
          <a:lstStyle/>
          <a:p>
            <a:r>
              <a:rPr lang="en-NL" dirty="0"/>
              <a:t>Patronen herkennen</a:t>
            </a:r>
          </a:p>
        </p:txBody>
      </p:sp>
      <p:sp>
        <p:nvSpPr>
          <p:cNvPr id="3" name="Content Placeholder 2">
            <a:extLst>
              <a:ext uri="{FF2B5EF4-FFF2-40B4-BE49-F238E27FC236}">
                <a16:creationId xmlns:a16="http://schemas.microsoft.com/office/drawing/2014/main" id="{89D880AF-507D-06F5-605E-4D43B09BBC1E}"/>
              </a:ext>
            </a:extLst>
          </p:cNvPr>
          <p:cNvSpPr>
            <a:spLocks noGrp="1"/>
          </p:cNvSpPr>
          <p:nvPr>
            <p:ph idx="1"/>
          </p:nvPr>
        </p:nvSpPr>
        <p:spPr>
          <a:xfrm>
            <a:off x="395536" y="1484784"/>
            <a:ext cx="4375854" cy="2144157"/>
          </a:xfrm>
        </p:spPr>
        <p:txBody>
          <a:bodyPr/>
          <a:lstStyle/>
          <a:p>
            <a:pPr marL="0" indent="0">
              <a:buNone/>
            </a:pPr>
            <a:r>
              <a:rPr lang="en-GB" dirty="0"/>
              <a:t>2. D</a:t>
            </a:r>
            <a:r>
              <a:rPr lang="en-NL" dirty="0"/>
              <a:t>imensies</a:t>
            </a:r>
          </a:p>
          <a:p>
            <a:pPr marL="0" indent="0">
              <a:buNone/>
            </a:pPr>
            <a:r>
              <a:rPr lang="en-NL" dirty="0"/>
              <a:t>Quinn/Cameron</a:t>
            </a:r>
          </a:p>
          <a:p>
            <a:pPr marL="0" indent="0">
              <a:buNone/>
            </a:pPr>
            <a:r>
              <a:rPr lang="en-NL" dirty="0"/>
              <a:t>Concurrerende\</a:t>
            </a:r>
          </a:p>
          <a:p>
            <a:pPr marL="0" indent="0">
              <a:buNone/>
            </a:pPr>
            <a:r>
              <a:rPr lang="en-GB" dirty="0"/>
              <a:t>W</a:t>
            </a:r>
            <a:r>
              <a:rPr lang="en-NL" dirty="0"/>
              <a:t>aardenmodel</a:t>
            </a:r>
          </a:p>
          <a:p>
            <a:pPr marL="857250" lvl="1" indent="-457200">
              <a:buAutoNum type="arabicPeriod"/>
            </a:pPr>
            <a:endParaRPr lang="en-NL" dirty="0"/>
          </a:p>
        </p:txBody>
      </p:sp>
      <p:pic>
        <p:nvPicPr>
          <p:cNvPr id="1026" name="Picture 2">
            <a:extLst>
              <a:ext uri="{FF2B5EF4-FFF2-40B4-BE49-F238E27FC236}">
                <a16:creationId xmlns:a16="http://schemas.microsoft.com/office/drawing/2014/main" id="{E9B0F01D-A911-15FD-513A-BC8D92961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682" y="1578010"/>
            <a:ext cx="5148064" cy="382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3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464496"/>
          </a:xfrm>
        </p:spPr>
        <p:txBody>
          <a:bodyPr/>
          <a:lstStyle/>
          <a:p>
            <a:pPr marL="0" indent="0">
              <a:buNone/>
            </a:pPr>
            <a:r>
              <a:rPr lang="en-NL" dirty="0">
                <a:solidFill>
                  <a:schemeClr val="bg1">
                    <a:lumMod val="85000"/>
                  </a:schemeClr>
                </a:solidFill>
              </a:rPr>
              <a:t>9.30    start welkom</a:t>
            </a:r>
          </a:p>
          <a:p>
            <a:pPr marL="0" indent="0">
              <a:buNone/>
            </a:pPr>
            <a:r>
              <a:rPr lang="en-NL" dirty="0"/>
              <a:t>10.00  materialen (boeken)</a:t>
            </a:r>
          </a:p>
          <a:p>
            <a:pPr marL="0" indent="0">
              <a:buNone/>
            </a:pPr>
            <a:r>
              <a:rPr lang="en-NL" dirty="0"/>
              <a:t>           en huiswerk</a:t>
            </a:r>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endParaRPr lang="en-NL" dirty="0"/>
          </a:p>
          <a:p>
            <a:pPr marL="0" indent="0">
              <a:buNone/>
            </a:pPr>
            <a:r>
              <a:rPr lang="en-NL" dirty="0"/>
              <a:t>		</a:t>
            </a:r>
          </a:p>
        </p:txBody>
      </p:sp>
      <p:graphicFrame>
        <p:nvGraphicFramePr>
          <p:cNvPr id="4" name="Object 3">
            <a:extLst>
              <a:ext uri="{FF2B5EF4-FFF2-40B4-BE49-F238E27FC236}">
                <a16:creationId xmlns:a16="http://schemas.microsoft.com/office/drawing/2014/main" id="{F81D33D5-335F-B6F2-AF40-4665FC2FF5A9}"/>
              </a:ext>
            </a:extLst>
          </p:cNvPr>
          <p:cNvGraphicFramePr>
            <a:graphicFrameLocks noChangeAspect="1"/>
          </p:cNvGraphicFramePr>
          <p:nvPr>
            <p:extLst>
              <p:ext uri="{D42A27DB-BD31-4B8C-83A1-F6EECF244321}">
                <p14:modId xmlns:p14="http://schemas.microsoft.com/office/powerpoint/2010/main" val="3182401160"/>
              </p:ext>
            </p:extLst>
          </p:nvPr>
        </p:nvGraphicFramePr>
        <p:xfrm>
          <a:off x="5436096" y="1117119"/>
          <a:ext cx="2814637" cy="4064000"/>
        </p:xfrm>
        <a:graphic>
          <a:graphicData uri="http://schemas.openxmlformats.org/presentationml/2006/ole">
            <mc:AlternateContent xmlns:mc="http://schemas.openxmlformats.org/markup-compatibility/2006">
              <mc:Choice xmlns:v="urn:schemas-microsoft-com:vml" Requires="v">
                <p:oleObj name="Document" r:id="rId2" imgW="5753100" imgH="8305800" progId="Word.Document.12">
                  <p:embed/>
                </p:oleObj>
              </mc:Choice>
              <mc:Fallback>
                <p:oleObj name="Document" r:id="rId2" imgW="5753100" imgH="8305800" progId="Word.Document.12">
                  <p:embed/>
                  <p:pic>
                    <p:nvPicPr>
                      <p:cNvPr id="0" name=""/>
                      <p:cNvPicPr/>
                      <p:nvPr/>
                    </p:nvPicPr>
                    <p:blipFill>
                      <a:blip r:embed="rId3"/>
                      <a:stretch>
                        <a:fillRect/>
                      </a:stretch>
                    </p:blipFill>
                    <p:spPr>
                      <a:xfrm>
                        <a:off x="5436096" y="1117119"/>
                        <a:ext cx="2814637" cy="4064000"/>
                      </a:xfrm>
                      <a:prstGeom prst="rect">
                        <a:avLst/>
                      </a:prstGeom>
                    </p:spPr>
                  </p:pic>
                </p:oleObj>
              </mc:Fallback>
            </mc:AlternateContent>
          </a:graphicData>
        </a:graphic>
      </p:graphicFrame>
      <p:pic>
        <p:nvPicPr>
          <p:cNvPr id="1026" name="Picture 2" descr="What is a good question? | Dragonfly Training">
            <a:extLst>
              <a:ext uri="{FF2B5EF4-FFF2-40B4-BE49-F238E27FC236}">
                <a16:creationId xmlns:a16="http://schemas.microsoft.com/office/drawing/2014/main" id="{677A5B04-30EC-168B-12AF-1EBA45981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01" y="2348880"/>
            <a:ext cx="3185592" cy="318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4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BABE-BA33-0470-692C-C86501BF059B}"/>
              </a:ext>
            </a:extLst>
          </p:cNvPr>
          <p:cNvSpPr>
            <a:spLocks noGrp="1"/>
          </p:cNvSpPr>
          <p:nvPr>
            <p:ph type="title"/>
          </p:nvPr>
        </p:nvSpPr>
        <p:spPr/>
        <p:txBody>
          <a:bodyPr/>
          <a:lstStyle/>
          <a:p>
            <a:r>
              <a:rPr lang="en-NL" dirty="0"/>
              <a:t>Patronen herkennen</a:t>
            </a:r>
          </a:p>
        </p:txBody>
      </p:sp>
      <p:sp>
        <p:nvSpPr>
          <p:cNvPr id="3" name="Content Placeholder 2">
            <a:extLst>
              <a:ext uri="{FF2B5EF4-FFF2-40B4-BE49-F238E27FC236}">
                <a16:creationId xmlns:a16="http://schemas.microsoft.com/office/drawing/2014/main" id="{B60B8463-418F-CCD5-169C-357095F71490}"/>
              </a:ext>
            </a:extLst>
          </p:cNvPr>
          <p:cNvSpPr>
            <a:spLocks noGrp="1"/>
          </p:cNvSpPr>
          <p:nvPr>
            <p:ph idx="1"/>
          </p:nvPr>
        </p:nvSpPr>
        <p:spPr/>
        <p:txBody>
          <a:bodyPr/>
          <a:lstStyle/>
          <a:p>
            <a:pPr marL="0" indent="0">
              <a:buNone/>
            </a:pPr>
            <a:r>
              <a:rPr lang="en-NL" dirty="0"/>
              <a:t>3. Typologie</a:t>
            </a:r>
          </a:p>
          <a:p>
            <a:pPr marL="0" indent="0">
              <a:buNone/>
            </a:pPr>
            <a:endParaRPr lang="en-NL" dirty="0"/>
          </a:p>
        </p:txBody>
      </p:sp>
      <p:pic>
        <p:nvPicPr>
          <p:cNvPr id="4" name="Picture 3" descr="Chart, diagram&#10;&#10;Description automatically generated">
            <a:extLst>
              <a:ext uri="{FF2B5EF4-FFF2-40B4-BE49-F238E27FC236}">
                <a16:creationId xmlns:a16="http://schemas.microsoft.com/office/drawing/2014/main" id="{5E3FFD31-501D-F6A5-9835-759B09231533}"/>
              </a:ext>
            </a:extLst>
          </p:cNvPr>
          <p:cNvPicPr>
            <a:picLocks noChangeAspect="1"/>
          </p:cNvPicPr>
          <p:nvPr/>
        </p:nvPicPr>
        <p:blipFill>
          <a:blip r:embed="rId2"/>
          <a:stretch>
            <a:fillRect/>
          </a:stretch>
        </p:blipFill>
        <p:spPr>
          <a:xfrm>
            <a:off x="2771800" y="2132856"/>
            <a:ext cx="6150702" cy="3450394"/>
          </a:xfrm>
          <a:prstGeom prst="rect">
            <a:avLst/>
          </a:prstGeom>
        </p:spPr>
      </p:pic>
    </p:spTree>
    <p:extLst>
      <p:ext uri="{BB962C8B-B14F-4D97-AF65-F5344CB8AC3E}">
        <p14:creationId xmlns:p14="http://schemas.microsoft.com/office/powerpoint/2010/main" val="193047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829E026-F36A-BC47-B514-7B9F6F402937}"/>
              </a:ext>
            </a:extLst>
          </p:cNvPr>
          <p:cNvSpPr txBox="1">
            <a:spLocks noChangeArrowheads="1"/>
          </p:cNvSpPr>
          <p:nvPr/>
        </p:nvSpPr>
        <p:spPr bwMode="auto">
          <a:xfrm>
            <a:off x="1835696" y="620688"/>
            <a:ext cx="47581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3200" b="1">
                <a:solidFill>
                  <a:srgbClr val="000000"/>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00000"/>
                </a:solidFill>
                <a:latin typeface="Arial" charset="0"/>
              </a:defRPr>
            </a:lvl6pPr>
            <a:lvl7pPr marL="914400" algn="l" rtl="0" fontAlgn="base">
              <a:spcBef>
                <a:spcPct val="0"/>
              </a:spcBef>
              <a:spcAft>
                <a:spcPct val="0"/>
              </a:spcAft>
              <a:defRPr sz="3200" b="1">
                <a:solidFill>
                  <a:srgbClr val="000000"/>
                </a:solidFill>
                <a:latin typeface="Arial" charset="0"/>
              </a:defRPr>
            </a:lvl7pPr>
            <a:lvl8pPr marL="1371600" algn="l" rtl="0" fontAlgn="base">
              <a:spcBef>
                <a:spcPct val="0"/>
              </a:spcBef>
              <a:spcAft>
                <a:spcPct val="0"/>
              </a:spcAft>
              <a:defRPr sz="3200" b="1">
                <a:solidFill>
                  <a:srgbClr val="000000"/>
                </a:solidFill>
                <a:latin typeface="Arial" charset="0"/>
              </a:defRPr>
            </a:lvl8pPr>
            <a:lvl9pPr marL="1828800" algn="l" rtl="0" fontAlgn="base">
              <a:spcBef>
                <a:spcPct val="0"/>
              </a:spcBef>
              <a:spcAft>
                <a:spcPct val="0"/>
              </a:spcAft>
              <a:defRPr sz="3200" b="1">
                <a:solidFill>
                  <a:srgbClr val="000000"/>
                </a:solidFill>
                <a:latin typeface="Arial" charset="0"/>
              </a:defRPr>
            </a:lvl9pPr>
          </a:lstStyle>
          <a:p>
            <a:pPr algn="ctr"/>
            <a:r>
              <a:rPr lang="nl-NL" altLang="en-NL" sz="3600" b="0" kern="0" dirty="0">
                <a:solidFill>
                  <a:srgbClr val="00ACB0"/>
                </a:solidFill>
                <a:latin typeface="Arial" panose="020B0604020202020204" pitchFamily="34" charset="0"/>
                <a:ea typeface="ＭＳ Ｐゴシック" panose="020B0600070205080204" pitchFamily="34" charset="-128"/>
                <a:cs typeface="Arial" panose="020B0604020202020204" pitchFamily="34" charset="0"/>
              </a:rPr>
              <a:t>3. Typologie in Vier mentale modellen</a:t>
            </a:r>
          </a:p>
        </p:txBody>
      </p:sp>
      <p:pic>
        <p:nvPicPr>
          <p:cNvPr id="5" name="Picture 4" descr="A picture containing building, window, fire, arch&#10;&#10;Description automatically generated">
            <a:extLst>
              <a:ext uri="{FF2B5EF4-FFF2-40B4-BE49-F238E27FC236}">
                <a16:creationId xmlns:a16="http://schemas.microsoft.com/office/drawing/2014/main" id="{1A9DF651-8A5B-3848-9F70-EED7220D2F07}"/>
              </a:ext>
            </a:extLst>
          </p:cNvPr>
          <p:cNvPicPr/>
          <p:nvPr/>
        </p:nvPicPr>
        <p:blipFill>
          <a:blip r:embed="rId2">
            <a:extLst>
              <a:ext uri="{28A0092B-C50C-407E-A947-70E740481C1C}">
                <a14:useLocalDpi xmlns:a14="http://schemas.microsoft.com/office/drawing/2010/main" val="0"/>
              </a:ext>
            </a:extLst>
          </a:blip>
          <a:stretch>
            <a:fillRect/>
          </a:stretch>
        </p:blipFill>
        <p:spPr>
          <a:xfrm>
            <a:off x="1349007" y="2255202"/>
            <a:ext cx="5731510" cy="2347595"/>
          </a:xfrm>
          <a:prstGeom prst="rect">
            <a:avLst/>
          </a:prstGeom>
        </p:spPr>
      </p:pic>
      <p:sp>
        <p:nvSpPr>
          <p:cNvPr id="2" name="TextBox 1">
            <a:extLst>
              <a:ext uri="{FF2B5EF4-FFF2-40B4-BE49-F238E27FC236}">
                <a16:creationId xmlns:a16="http://schemas.microsoft.com/office/drawing/2014/main" id="{42B153EC-59EF-B15C-F62D-982F7F9E2319}"/>
              </a:ext>
            </a:extLst>
          </p:cNvPr>
          <p:cNvSpPr txBox="1"/>
          <p:nvPr/>
        </p:nvSpPr>
        <p:spPr>
          <a:xfrm>
            <a:off x="2987824" y="5036982"/>
            <a:ext cx="3060453" cy="461665"/>
          </a:xfrm>
          <a:prstGeom prst="rect">
            <a:avLst/>
          </a:prstGeom>
          <a:noFill/>
        </p:spPr>
        <p:txBody>
          <a:bodyPr wrap="none" rtlCol="0">
            <a:spAutoFit/>
          </a:bodyPr>
          <a:lstStyle/>
          <a:p>
            <a:r>
              <a:rPr lang="en-NL" dirty="0">
                <a:hlinkClick r:id="rId3"/>
              </a:rPr>
              <a:t>Er is niet 1 waarheid</a:t>
            </a:r>
            <a:r>
              <a:rPr lang="en-NL" dirty="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a:extLst>
              <a:ext uri="{FF2B5EF4-FFF2-40B4-BE49-F238E27FC236}">
                <a16:creationId xmlns:a16="http://schemas.microsoft.com/office/drawing/2014/main" id="{7272AEE4-2DF2-FC47-BDD3-E9FA1C37B7AC}"/>
              </a:ext>
            </a:extLst>
          </p:cNvPr>
          <p:cNvSpPr>
            <a:spLocks noGrp="1" noChangeArrowheads="1"/>
          </p:cNvSpPr>
          <p:nvPr>
            <p:ph type="title"/>
          </p:nvPr>
        </p:nvSpPr>
        <p:spPr>
          <a:xfrm>
            <a:off x="755576" y="404664"/>
            <a:ext cx="6172200" cy="584775"/>
          </a:xfrm>
        </p:spPr>
        <p:txBody>
          <a:bodyPr/>
          <a:lstStyle/>
          <a:p>
            <a:r>
              <a:rPr lang="en-GB" altLang="en-NL" dirty="0">
                <a:solidFill>
                  <a:srgbClr val="C00000"/>
                </a:solidFill>
                <a:ea typeface="ＭＳ Ｐゴシック" panose="020B0600070205080204" pitchFamily="34" charset="-128"/>
              </a:rPr>
              <a:t>    </a:t>
            </a:r>
            <a:r>
              <a:rPr lang="en-GB" altLang="en-NL" sz="2800" dirty="0" err="1">
                <a:solidFill>
                  <a:srgbClr val="C00000"/>
                </a:solidFill>
                <a:ea typeface="ＭＳ Ｐゴシック" panose="020B0600070205080204" pitchFamily="34" charset="-128"/>
              </a:rPr>
              <a:t>Vier</a:t>
            </a:r>
            <a:r>
              <a:rPr lang="en-GB" altLang="en-NL" sz="2800" dirty="0">
                <a:solidFill>
                  <a:srgbClr val="C00000"/>
                </a:solidFill>
                <a:ea typeface="ＭＳ Ｐゴシック" panose="020B0600070205080204" pitchFamily="34" charset="-128"/>
              </a:rPr>
              <a:t> “</a:t>
            </a:r>
            <a:r>
              <a:rPr lang="en-GB" altLang="en-NL" sz="2800" dirty="0" err="1">
                <a:solidFill>
                  <a:srgbClr val="C00000"/>
                </a:solidFill>
                <a:ea typeface="ＭＳ Ｐゴシック" panose="020B0600070205080204" pitchFamily="34" charset="-128"/>
              </a:rPr>
              <a:t>vensters</a:t>
            </a:r>
            <a:r>
              <a:rPr lang="en-GB" altLang="en-NL" sz="2800" dirty="0">
                <a:solidFill>
                  <a:srgbClr val="C00000"/>
                </a:solidFill>
                <a:ea typeface="ＭＳ Ｐゴシック" panose="020B0600070205080204" pitchFamily="34" charset="-128"/>
              </a:rPr>
              <a:t> op </a:t>
            </a:r>
            <a:r>
              <a:rPr lang="en-GB" altLang="en-NL" sz="2800" dirty="0" err="1">
                <a:solidFill>
                  <a:srgbClr val="C00000"/>
                </a:solidFill>
                <a:ea typeface="ＭＳ Ｐゴシック" panose="020B0600070205080204" pitchFamily="34" charset="-128"/>
              </a:rPr>
              <a:t>kwaliteit</a:t>
            </a:r>
            <a:r>
              <a:rPr lang="en-GB" altLang="en-NL" sz="2800" dirty="0">
                <a:solidFill>
                  <a:srgbClr val="C00000"/>
                </a:solidFill>
                <a:ea typeface="ＭＳ Ｐゴシック" panose="020B0600070205080204" pitchFamily="34" charset="-128"/>
              </a:rPr>
              <a:t>”</a:t>
            </a:r>
          </a:p>
        </p:txBody>
      </p:sp>
      <p:sp>
        <p:nvSpPr>
          <p:cNvPr id="3" name="Tijdelijke aanduiding voor inhoud 2">
            <a:extLst>
              <a:ext uri="{FF2B5EF4-FFF2-40B4-BE49-F238E27FC236}">
                <a16:creationId xmlns:a16="http://schemas.microsoft.com/office/drawing/2014/main" id="{F3A36871-CB4B-7740-827A-20B458B52DD3}"/>
              </a:ext>
            </a:extLst>
          </p:cNvPr>
          <p:cNvSpPr>
            <a:spLocks noGrp="1"/>
          </p:cNvSpPr>
          <p:nvPr>
            <p:ph idx="1"/>
          </p:nvPr>
        </p:nvSpPr>
        <p:spPr>
          <a:xfrm>
            <a:off x="395536" y="1113158"/>
            <a:ext cx="8496944" cy="5349157"/>
          </a:xfrm>
        </p:spPr>
        <p:txBody>
          <a:bodyPr/>
          <a:lstStyle/>
          <a:p>
            <a:pPr>
              <a:buFont typeface="Zapf Dingbats" charset="0"/>
              <a:buChar char="n"/>
              <a:defRPr/>
            </a:pPr>
            <a:endParaRPr lang="en-GB" dirty="0">
              <a:cs typeface="+mn-cs"/>
            </a:endParaRPr>
          </a:p>
          <a:p>
            <a:pPr>
              <a:buFont typeface="Wingdings" pitchFamily="2" charset="2"/>
              <a:buChar char="v"/>
              <a:defRPr/>
            </a:pPr>
            <a:r>
              <a:rPr lang="en-GB" dirty="0" err="1">
                <a:cs typeface="+mn-cs"/>
              </a:rPr>
              <a:t>Er</a:t>
            </a:r>
            <a:r>
              <a:rPr lang="en-GB" dirty="0">
                <a:cs typeface="+mn-cs"/>
              </a:rPr>
              <a:t> is </a:t>
            </a:r>
            <a:r>
              <a:rPr lang="en-GB" dirty="0" err="1">
                <a:cs typeface="+mn-cs"/>
              </a:rPr>
              <a:t>veel</a:t>
            </a:r>
            <a:r>
              <a:rPr lang="en-GB" dirty="0">
                <a:cs typeface="+mn-cs"/>
              </a:rPr>
              <a:t> </a:t>
            </a:r>
            <a:r>
              <a:rPr lang="en-GB" dirty="0" err="1">
                <a:cs typeface="+mn-cs"/>
              </a:rPr>
              <a:t>onbegrip</a:t>
            </a:r>
            <a:r>
              <a:rPr lang="en-GB" dirty="0">
                <a:cs typeface="+mn-cs"/>
              </a:rPr>
              <a:t> </a:t>
            </a:r>
            <a:r>
              <a:rPr lang="en-GB" dirty="0" err="1">
                <a:cs typeface="+mn-cs"/>
              </a:rPr>
              <a:t>tussen</a:t>
            </a:r>
            <a:r>
              <a:rPr lang="en-GB" dirty="0">
                <a:cs typeface="+mn-cs"/>
              </a:rPr>
              <a:t> </a:t>
            </a:r>
            <a:r>
              <a:rPr lang="en-GB" dirty="0" err="1">
                <a:cs typeface="+mn-cs"/>
              </a:rPr>
              <a:t>mensen</a:t>
            </a:r>
            <a:r>
              <a:rPr lang="en-GB" dirty="0">
                <a:cs typeface="+mn-cs"/>
              </a:rPr>
              <a:t> over </a:t>
            </a:r>
            <a:r>
              <a:rPr lang="en-GB" dirty="0" err="1">
                <a:cs typeface="+mn-cs"/>
              </a:rPr>
              <a:t>wat</a:t>
            </a:r>
            <a:r>
              <a:rPr lang="en-GB" dirty="0">
                <a:cs typeface="+mn-cs"/>
              </a:rPr>
              <a:t> </a:t>
            </a:r>
            <a:r>
              <a:rPr lang="en-GB" dirty="0" err="1">
                <a:cs typeface="+mn-cs"/>
              </a:rPr>
              <a:t>kwaliteit</a:t>
            </a:r>
            <a:r>
              <a:rPr lang="en-GB" dirty="0">
                <a:cs typeface="+mn-cs"/>
              </a:rPr>
              <a:t> en </a:t>
            </a:r>
            <a:r>
              <a:rPr lang="en-GB" dirty="0" err="1">
                <a:cs typeface="+mn-cs"/>
              </a:rPr>
              <a:t>kwaliteitsmanagement</a:t>
            </a:r>
            <a:r>
              <a:rPr lang="en-GB" dirty="0">
                <a:cs typeface="+mn-cs"/>
              </a:rPr>
              <a:t> is.</a:t>
            </a:r>
          </a:p>
          <a:p>
            <a:pPr>
              <a:buFont typeface="Wingdings" pitchFamily="2" charset="2"/>
              <a:buChar char="v"/>
              <a:defRPr/>
            </a:pPr>
            <a:r>
              <a:rPr lang="en-GB" dirty="0">
                <a:cs typeface="+mn-cs"/>
              </a:rPr>
              <a:t>Zo is er </a:t>
            </a:r>
            <a:r>
              <a:rPr lang="en-GB" dirty="0" err="1">
                <a:cs typeface="+mn-cs"/>
              </a:rPr>
              <a:t>ook</a:t>
            </a:r>
            <a:r>
              <a:rPr lang="en-GB" dirty="0">
                <a:cs typeface="+mn-cs"/>
              </a:rPr>
              <a:t> </a:t>
            </a:r>
            <a:r>
              <a:rPr lang="en-GB" dirty="0" err="1">
                <a:cs typeface="+mn-cs"/>
              </a:rPr>
              <a:t>veel</a:t>
            </a:r>
            <a:r>
              <a:rPr lang="en-GB" dirty="0">
                <a:cs typeface="+mn-cs"/>
              </a:rPr>
              <a:t> </a:t>
            </a:r>
            <a:r>
              <a:rPr lang="en-GB" dirty="0" err="1">
                <a:cs typeface="+mn-cs"/>
              </a:rPr>
              <a:t>onbegrip</a:t>
            </a:r>
            <a:r>
              <a:rPr lang="en-GB" dirty="0">
                <a:cs typeface="+mn-cs"/>
              </a:rPr>
              <a:t> </a:t>
            </a:r>
            <a:r>
              <a:rPr lang="en-GB" dirty="0" err="1">
                <a:cs typeface="+mn-cs"/>
              </a:rPr>
              <a:t>tussen</a:t>
            </a:r>
            <a:r>
              <a:rPr lang="en-GB" dirty="0">
                <a:cs typeface="+mn-cs"/>
              </a:rPr>
              <a:t> </a:t>
            </a:r>
            <a:r>
              <a:rPr lang="en-GB" dirty="0" err="1">
                <a:cs typeface="+mn-cs"/>
              </a:rPr>
              <a:t>beroepsgroepen</a:t>
            </a:r>
            <a:r>
              <a:rPr lang="en-GB" dirty="0">
                <a:cs typeface="+mn-cs"/>
              </a:rPr>
              <a:t>  -</a:t>
            </a:r>
            <a:r>
              <a:rPr lang="en-GB" dirty="0" err="1">
                <a:cs typeface="+mn-cs"/>
              </a:rPr>
              <a:t>vaak</a:t>
            </a:r>
            <a:r>
              <a:rPr lang="en-GB" dirty="0">
                <a:cs typeface="+mn-cs"/>
              </a:rPr>
              <a:t> </a:t>
            </a:r>
            <a:r>
              <a:rPr lang="en-GB" dirty="0" err="1">
                <a:cs typeface="+mn-cs"/>
              </a:rPr>
              <a:t>ook</a:t>
            </a:r>
            <a:r>
              <a:rPr lang="en-GB" dirty="0">
                <a:cs typeface="+mn-cs"/>
              </a:rPr>
              <a:t> </a:t>
            </a:r>
            <a:r>
              <a:rPr lang="en-GB" dirty="0" err="1">
                <a:cs typeface="+mn-cs"/>
              </a:rPr>
              <a:t>binnen</a:t>
            </a:r>
            <a:r>
              <a:rPr lang="en-GB" dirty="0">
                <a:cs typeface="+mn-cs"/>
              </a:rPr>
              <a:t> </a:t>
            </a:r>
            <a:r>
              <a:rPr lang="en-GB" dirty="0" err="1">
                <a:cs typeface="+mn-cs"/>
              </a:rPr>
              <a:t>beroepsgroepen</a:t>
            </a:r>
            <a:r>
              <a:rPr lang="en-GB" dirty="0">
                <a:cs typeface="+mn-cs"/>
              </a:rPr>
              <a:t>- over </a:t>
            </a:r>
            <a:r>
              <a:rPr lang="en-GB" dirty="0" err="1">
                <a:cs typeface="+mn-cs"/>
              </a:rPr>
              <a:t>kwaliteit</a:t>
            </a:r>
            <a:r>
              <a:rPr lang="en-GB" dirty="0">
                <a:cs typeface="+mn-cs"/>
              </a:rPr>
              <a:t> en hoe </a:t>
            </a:r>
            <a:r>
              <a:rPr lang="en-GB" dirty="0" err="1">
                <a:cs typeface="+mn-cs"/>
              </a:rPr>
              <a:t>daarvoor</a:t>
            </a:r>
            <a:r>
              <a:rPr lang="en-GB" dirty="0">
                <a:cs typeface="+mn-cs"/>
              </a:rPr>
              <a:t> </a:t>
            </a:r>
            <a:r>
              <a:rPr lang="en-GB" dirty="0" err="1">
                <a:cs typeface="+mn-cs"/>
              </a:rPr>
              <a:t>zorg</a:t>
            </a:r>
            <a:r>
              <a:rPr lang="en-GB" dirty="0">
                <a:cs typeface="+mn-cs"/>
              </a:rPr>
              <a:t> </a:t>
            </a:r>
            <a:r>
              <a:rPr lang="en-GB" dirty="0" err="1">
                <a:cs typeface="+mn-cs"/>
              </a:rPr>
              <a:t>te</a:t>
            </a:r>
            <a:r>
              <a:rPr lang="en-GB" dirty="0">
                <a:cs typeface="+mn-cs"/>
              </a:rPr>
              <a:t> </a:t>
            </a:r>
            <a:r>
              <a:rPr lang="en-GB" dirty="0" err="1">
                <a:cs typeface="+mn-cs"/>
              </a:rPr>
              <a:t>dragen</a:t>
            </a:r>
            <a:r>
              <a:rPr lang="en-GB" dirty="0">
                <a:cs typeface="+mn-cs"/>
              </a:rPr>
              <a:t>.</a:t>
            </a:r>
          </a:p>
          <a:p>
            <a:pPr>
              <a:buFont typeface="Wingdings" pitchFamily="2" charset="2"/>
              <a:buChar char="v"/>
              <a:defRPr/>
            </a:pPr>
            <a:r>
              <a:rPr lang="en-GB" dirty="0">
                <a:cs typeface="+mn-cs"/>
              </a:rPr>
              <a:t>Elk </a:t>
            </a:r>
            <a:r>
              <a:rPr lang="en-GB" dirty="0" err="1">
                <a:cs typeface="+mn-cs"/>
              </a:rPr>
              <a:t>venster</a:t>
            </a:r>
            <a:r>
              <a:rPr lang="en-GB" dirty="0">
                <a:cs typeface="+mn-cs"/>
              </a:rPr>
              <a:t> / patroon heft eigen </a:t>
            </a:r>
            <a:r>
              <a:rPr lang="en-GB" dirty="0" err="1">
                <a:cs typeface="+mn-cs"/>
              </a:rPr>
              <a:t>voor</a:t>
            </a:r>
            <a:r>
              <a:rPr lang="en-GB" dirty="0">
                <a:cs typeface="+mn-cs"/>
              </a:rPr>
              <a:t>- </a:t>
            </a:r>
            <a:r>
              <a:rPr lang="en-GB" dirty="0" err="1">
                <a:cs typeface="+mn-cs"/>
              </a:rPr>
              <a:t>en</a:t>
            </a:r>
            <a:r>
              <a:rPr lang="en-GB" dirty="0">
                <a:cs typeface="+mn-cs"/>
              </a:rPr>
              <a:t> </a:t>
            </a:r>
            <a:r>
              <a:rPr lang="en-GB" dirty="0" err="1">
                <a:cs typeface="+mn-cs"/>
              </a:rPr>
              <a:t>nadelen</a:t>
            </a:r>
            <a:r>
              <a:rPr lang="en-GB" dirty="0">
                <a:cs typeface="+mn-cs"/>
              </a:rPr>
              <a:t>.</a:t>
            </a:r>
          </a:p>
          <a:p>
            <a:pPr>
              <a:buFont typeface="Zapf Dingbats" charset="0"/>
              <a:buChar char="n"/>
              <a:defRPr/>
            </a:pPr>
            <a:endParaRPr lang="en-GB" dirty="0">
              <a:cs typeface="+mn-cs"/>
            </a:endParaRPr>
          </a:p>
          <a:p>
            <a:pPr marL="0" indent="0">
              <a:buFont typeface="Zapf Dingbats" charset="0"/>
              <a:buNone/>
              <a:defRPr/>
            </a:pPr>
            <a:r>
              <a:rPr lang="en-GB" dirty="0">
                <a:cs typeface="+mn-cs"/>
              </a:rPr>
              <a:t>   Stelling </a:t>
            </a:r>
          </a:p>
          <a:p>
            <a:pPr marL="0" indent="0">
              <a:buFont typeface="Zapf Dingbats" charset="0"/>
              <a:buNone/>
              <a:defRPr/>
            </a:pPr>
            <a:r>
              <a:rPr lang="en-GB" dirty="0">
                <a:cs typeface="+mn-cs"/>
              </a:rPr>
              <a:t>   </a:t>
            </a:r>
            <a:r>
              <a:rPr lang="en-GB" dirty="0" err="1">
                <a:cs typeface="+mn-cs"/>
              </a:rPr>
              <a:t>Onbegrip</a:t>
            </a:r>
            <a:r>
              <a:rPr lang="en-GB" dirty="0">
                <a:cs typeface="+mn-cs"/>
              </a:rPr>
              <a:t> </a:t>
            </a:r>
            <a:r>
              <a:rPr lang="en-GB" dirty="0" err="1">
                <a:cs typeface="+mn-cs"/>
              </a:rPr>
              <a:t>wortelt</a:t>
            </a:r>
            <a:r>
              <a:rPr lang="en-GB" dirty="0">
                <a:cs typeface="+mn-cs"/>
              </a:rPr>
              <a:t> in het </a:t>
            </a:r>
            <a:r>
              <a:rPr lang="en-GB" dirty="0" err="1">
                <a:cs typeface="+mn-cs"/>
              </a:rPr>
              <a:t>denken</a:t>
            </a:r>
            <a:r>
              <a:rPr lang="en-GB" dirty="0">
                <a:cs typeface="+mn-cs"/>
              </a:rPr>
              <a:t> </a:t>
            </a:r>
            <a:r>
              <a:rPr lang="en-GB" dirty="0" err="1">
                <a:cs typeface="+mn-cs"/>
              </a:rPr>
              <a:t>vanuit</a:t>
            </a:r>
            <a:r>
              <a:rPr lang="en-GB" dirty="0">
                <a:cs typeface="+mn-cs"/>
              </a:rPr>
              <a:t> </a:t>
            </a:r>
            <a:r>
              <a:rPr lang="en-GB" dirty="0" err="1">
                <a:cs typeface="+mn-cs"/>
              </a:rPr>
              <a:t>verschillende</a:t>
            </a:r>
            <a:endParaRPr lang="en-GB" dirty="0">
              <a:cs typeface="+mn-cs"/>
            </a:endParaRPr>
          </a:p>
          <a:p>
            <a:pPr marL="0" indent="0">
              <a:buFont typeface="Zapf Dingbats" charset="0"/>
              <a:buNone/>
              <a:defRPr/>
            </a:pPr>
            <a:r>
              <a:rPr lang="en-GB" dirty="0">
                <a:cs typeface="+mn-cs"/>
              </a:rPr>
              <a:t>   </a:t>
            </a:r>
            <a:r>
              <a:rPr lang="en-GB" dirty="0" err="1">
                <a:cs typeface="+mn-cs"/>
              </a:rPr>
              <a:t>waarden</a:t>
            </a:r>
            <a:r>
              <a:rPr lang="en-GB" dirty="0">
                <a:cs typeface="+mn-cs"/>
              </a:rPr>
              <a:t> / </a:t>
            </a:r>
            <a:r>
              <a:rPr lang="en-GB" dirty="0" err="1">
                <a:cs typeface="+mn-cs"/>
              </a:rPr>
              <a:t>werelden</a:t>
            </a:r>
            <a:r>
              <a:rPr lang="en-GB" dirty="0">
                <a:cs typeface="+mn-cs"/>
              </a:rPr>
              <a:t> / </a:t>
            </a:r>
            <a:r>
              <a:rPr lang="en-GB" dirty="0" err="1">
                <a:cs typeface="+mn-cs"/>
              </a:rPr>
              <a:t>systemen</a:t>
            </a:r>
            <a:r>
              <a:rPr lang="en-GB" dirty="0">
                <a:cs typeface="+mn-cs"/>
              </a:rPr>
              <a:t> / </a:t>
            </a:r>
            <a:r>
              <a:rPr lang="en-GB" dirty="0" err="1">
                <a:cs typeface="+mn-cs"/>
              </a:rPr>
              <a:t>patronen</a:t>
            </a:r>
            <a:r>
              <a:rPr lang="en-GB" dirty="0">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kstvak 1">
            <a:extLst>
              <a:ext uri="{FF2B5EF4-FFF2-40B4-BE49-F238E27FC236}">
                <a16:creationId xmlns:a16="http://schemas.microsoft.com/office/drawing/2014/main" id="{8C8C9B01-D5B4-0040-94C5-C418E286A879}"/>
              </a:ext>
            </a:extLst>
          </p:cNvPr>
          <p:cNvSpPr txBox="1">
            <a:spLocks noChangeArrowheads="1"/>
          </p:cNvSpPr>
          <p:nvPr/>
        </p:nvSpPr>
        <p:spPr bwMode="auto">
          <a:xfrm>
            <a:off x="0" y="146050"/>
            <a:ext cx="9144000" cy="677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p:txBody>
      </p:sp>
      <p:cxnSp>
        <p:nvCxnSpPr>
          <p:cNvPr id="22" name="Rechte verbindingslijn 21">
            <a:extLst>
              <a:ext uri="{FF2B5EF4-FFF2-40B4-BE49-F238E27FC236}">
                <a16:creationId xmlns:a16="http://schemas.microsoft.com/office/drawing/2014/main" id="{717B46EB-238E-D043-B0A2-96274A22F525}"/>
              </a:ext>
            </a:extLst>
          </p:cNvPr>
          <p:cNvCxnSpPr>
            <a:cxnSpLocks/>
          </p:cNvCxnSpPr>
          <p:nvPr/>
        </p:nvCxnSpPr>
        <p:spPr>
          <a:xfrm flipH="1">
            <a:off x="4518025" y="1135063"/>
            <a:ext cx="82550" cy="5019675"/>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2301E160-A8DE-A142-B748-6063CC38F0AE}"/>
              </a:ext>
            </a:extLst>
          </p:cNvPr>
          <p:cNvCxnSpPr/>
          <p:nvPr/>
        </p:nvCxnSpPr>
        <p:spPr>
          <a:xfrm flipV="1">
            <a:off x="458788" y="3384550"/>
            <a:ext cx="8289925" cy="7938"/>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412" name="Tekstvak 4">
            <a:extLst>
              <a:ext uri="{FF2B5EF4-FFF2-40B4-BE49-F238E27FC236}">
                <a16:creationId xmlns:a16="http://schemas.microsoft.com/office/drawing/2014/main" id="{67F63B9C-A13E-8342-AAF0-9DF513455333}"/>
              </a:ext>
            </a:extLst>
          </p:cNvPr>
          <p:cNvSpPr txBox="1">
            <a:spLocks noChangeArrowheads="1"/>
          </p:cNvSpPr>
          <p:nvPr/>
        </p:nvSpPr>
        <p:spPr bwMode="auto">
          <a:xfrm>
            <a:off x="2618083" y="146050"/>
            <a:ext cx="3847508"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nl-NL" altLang="en-NL" dirty="0">
                <a:solidFill>
                  <a:srgbClr val="C00000"/>
                </a:solidFill>
              </a:rPr>
              <a:t>Herkennen jullie deze?</a:t>
            </a:r>
          </a:p>
        </p:txBody>
      </p:sp>
      <p:pic>
        <p:nvPicPr>
          <p:cNvPr id="17413" name="Picture 1">
            <a:extLst>
              <a:ext uri="{FF2B5EF4-FFF2-40B4-BE49-F238E27FC236}">
                <a16:creationId xmlns:a16="http://schemas.microsoft.com/office/drawing/2014/main" id="{14B7B677-C344-A34F-8202-C6CF98B4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920750"/>
            <a:ext cx="2895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a:extLst>
              <a:ext uri="{FF2B5EF4-FFF2-40B4-BE49-F238E27FC236}">
                <a16:creationId xmlns:a16="http://schemas.microsoft.com/office/drawing/2014/main" id="{A4A38A3B-18D8-DA41-8A4E-D139CDE14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541713"/>
            <a:ext cx="20510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a:extLst>
              <a:ext uri="{FF2B5EF4-FFF2-40B4-BE49-F238E27FC236}">
                <a16:creationId xmlns:a16="http://schemas.microsoft.com/office/drawing/2014/main" id="{8BDB1C0C-0DCE-7845-86D3-2AFD2CACF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75" y="965200"/>
            <a:ext cx="28956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
            <a:extLst>
              <a:ext uri="{FF2B5EF4-FFF2-40B4-BE49-F238E27FC236}">
                <a16:creationId xmlns:a16="http://schemas.microsoft.com/office/drawing/2014/main" id="{8A11307B-7714-ED41-BF77-A2C249AC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644900"/>
            <a:ext cx="35909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3C9E-4F8F-4076-99EA-287CA0443E63}"/>
              </a:ext>
            </a:extLst>
          </p:cNvPr>
          <p:cNvSpPr>
            <a:spLocks noGrp="1"/>
          </p:cNvSpPr>
          <p:nvPr>
            <p:ph type="title"/>
          </p:nvPr>
        </p:nvSpPr>
        <p:spPr/>
        <p:txBody>
          <a:bodyPr/>
          <a:lstStyle/>
          <a:p>
            <a:r>
              <a:rPr lang="en-GB" dirty="0">
                <a:solidFill>
                  <a:srgbClr val="0FCBC2"/>
                </a:solidFill>
              </a:rPr>
              <a:t>W</a:t>
            </a:r>
            <a:r>
              <a:rPr lang="en-NL" dirty="0">
                <a:solidFill>
                  <a:srgbClr val="0FCBC2"/>
                </a:solidFill>
              </a:rPr>
              <a:t>at is kwaliteit?</a:t>
            </a:r>
          </a:p>
        </p:txBody>
      </p:sp>
      <p:sp>
        <p:nvSpPr>
          <p:cNvPr id="3" name="Content Placeholder 2">
            <a:extLst>
              <a:ext uri="{FF2B5EF4-FFF2-40B4-BE49-F238E27FC236}">
                <a16:creationId xmlns:a16="http://schemas.microsoft.com/office/drawing/2014/main" id="{DDB71240-1500-03C1-249D-33CD0A06187E}"/>
              </a:ext>
            </a:extLst>
          </p:cNvPr>
          <p:cNvSpPr>
            <a:spLocks noGrp="1"/>
          </p:cNvSpPr>
          <p:nvPr>
            <p:ph idx="1"/>
          </p:nvPr>
        </p:nvSpPr>
        <p:spPr>
          <a:xfrm>
            <a:off x="395536" y="1844824"/>
            <a:ext cx="7990656" cy="4114800"/>
          </a:xfrm>
        </p:spPr>
        <p:txBody>
          <a:bodyPr/>
          <a:lstStyle/>
          <a:p>
            <a:r>
              <a:rPr lang="en-NL" i="1" dirty="0"/>
              <a:t>Quality is conformance to requirements </a:t>
            </a:r>
            <a:r>
              <a:rPr lang="en-NL" dirty="0"/>
              <a:t>(Crosby, 1979)</a:t>
            </a:r>
          </a:p>
          <a:p>
            <a:pPr lvl="1"/>
            <a:r>
              <a:rPr lang="en-GB" dirty="0"/>
              <a:t>de ‘</a:t>
            </a:r>
            <a:r>
              <a:rPr lang="en-GB" dirty="0" err="1"/>
              <a:t>preciezen</a:t>
            </a:r>
            <a:r>
              <a:rPr lang="en-GB" dirty="0"/>
              <a:t>’</a:t>
            </a:r>
            <a:endParaRPr lang="en-NL" dirty="0"/>
          </a:p>
          <a:p>
            <a:r>
              <a:rPr lang="en-NL" i="1" dirty="0"/>
              <a:t>Quality is dynamic </a:t>
            </a:r>
            <a:r>
              <a:rPr lang="en-NL" dirty="0"/>
              <a:t>(Pirsig, 1991)</a:t>
            </a:r>
          </a:p>
          <a:p>
            <a:pPr lvl="1"/>
            <a:r>
              <a:rPr lang="nl-NL" dirty="0"/>
              <a:t>De ‘rekkelijken’</a:t>
            </a:r>
            <a:endParaRPr lang="en-NL" dirty="0"/>
          </a:p>
          <a:p>
            <a:r>
              <a:rPr lang="en-NL" i="1" dirty="0"/>
              <a:t>Quality is fitness for use </a:t>
            </a:r>
            <a:r>
              <a:rPr lang="en-NL" dirty="0"/>
              <a:t>(Juran, 1992)</a:t>
            </a:r>
          </a:p>
          <a:p>
            <a:pPr lvl="1"/>
            <a:r>
              <a:rPr lang="en-GB" dirty="0"/>
              <a:t>d</a:t>
            </a:r>
            <a:r>
              <a:rPr lang="en-NL" dirty="0"/>
              <a:t>e klant</a:t>
            </a:r>
          </a:p>
          <a:p>
            <a:r>
              <a:rPr lang="en-NL" i="1" dirty="0"/>
              <a:t>Quality cannot be defined </a:t>
            </a:r>
            <a:r>
              <a:rPr lang="en-NL" dirty="0"/>
              <a:t>(Pirsig, 1972).</a:t>
            </a:r>
          </a:p>
          <a:p>
            <a:pPr lvl="1"/>
            <a:r>
              <a:rPr lang="nl-NL" dirty="0"/>
              <a:t>de filosoof / professional</a:t>
            </a:r>
            <a:endParaRPr lang="en-NL" dirty="0"/>
          </a:p>
        </p:txBody>
      </p:sp>
    </p:spTree>
    <p:extLst>
      <p:ext uri="{BB962C8B-B14F-4D97-AF65-F5344CB8AC3E}">
        <p14:creationId xmlns:p14="http://schemas.microsoft.com/office/powerpoint/2010/main" val="378034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AF49-1B71-8849-8090-DE5B174D7F6B}"/>
              </a:ext>
            </a:extLst>
          </p:cNvPr>
          <p:cNvSpPr>
            <a:spLocks noGrp="1"/>
          </p:cNvSpPr>
          <p:nvPr>
            <p:ph type="title"/>
          </p:nvPr>
        </p:nvSpPr>
        <p:spPr>
          <a:xfrm>
            <a:off x="685800" y="404664"/>
            <a:ext cx="7772400" cy="1143000"/>
          </a:xfrm>
        </p:spPr>
        <p:txBody>
          <a:bodyPr/>
          <a:lstStyle/>
          <a:p>
            <a:r>
              <a:rPr lang="en-NL" dirty="0">
                <a:solidFill>
                  <a:srgbClr val="00ACB0"/>
                </a:solidFill>
              </a:rPr>
              <a:t>Pirsig (1972)</a:t>
            </a:r>
          </a:p>
        </p:txBody>
      </p:sp>
      <p:pic>
        <p:nvPicPr>
          <p:cNvPr id="3074" name="Picture 2" descr="Zen and the Art of Motorcycle Maintenance - Pirsig, Robert M. -  9780553277470 | HPB">
            <a:extLst>
              <a:ext uri="{FF2B5EF4-FFF2-40B4-BE49-F238E27FC236}">
                <a16:creationId xmlns:a16="http://schemas.microsoft.com/office/drawing/2014/main" id="{D4FE82D5-F93E-3C46-96E8-CBB18F7AA9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1970708" cy="3144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Reading Robert Pirsig Taught Me About Writing (And Life) ‹ Literary Hub">
            <a:extLst>
              <a:ext uri="{FF2B5EF4-FFF2-40B4-BE49-F238E27FC236}">
                <a16:creationId xmlns:a16="http://schemas.microsoft.com/office/drawing/2014/main" id="{CB92E8E5-EBC4-674A-AB61-4BAFE3633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316" y="1751285"/>
            <a:ext cx="5596747" cy="3146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9C90DE-F4A8-874C-9E52-44B7391F33CB}"/>
              </a:ext>
            </a:extLst>
          </p:cNvPr>
          <p:cNvSpPr txBox="1"/>
          <p:nvPr/>
        </p:nvSpPr>
        <p:spPr>
          <a:xfrm>
            <a:off x="1979712" y="5101133"/>
            <a:ext cx="6102953" cy="461665"/>
          </a:xfrm>
          <a:prstGeom prst="rect">
            <a:avLst/>
          </a:prstGeom>
          <a:noFill/>
        </p:spPr>
        <p:txBody>
          <a:bodyPr wrap="none" rtlCol="0">
            <a:spAutoFit/>
          </a:bodyPr>
          <a:lstStyle/>
          <a:p>
            <a:r>
              <a:rPr lang="en-NL" i="1" dirty="0"/>
              <a:t>“Quality is not a thing, it is an event”, </a:t>
            </a:r>
            <a:r>
              <a:rPr lang="en-NL" dirty="0"/>
              <a:t>p. 215</a:t>
            </a:r>
          </a:p>
        </p:txBody>
      </p:sp>
    </p:spTree>
    <p:extLst>
      <p:ext uri="{BB962C8B-B14F-4D97-AF65-F5344CB8AC3E}">
        <p14:creationId xmlns:p14="http://schemas.microsoft.com/office/powerpoint/2010/main" val="25875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2478-0858-CC4C-A77D-05218B99A016}"/>
              </a:ext>
            </a:extLst>
          </p:cNvPr>
          <p:cNvSpPr>
            <a:spLocks noGrp="1"/>
          </p:cNvSpPr>
          <p:nvPr>
            <p:ph type="title"/>
          </p:nvPr>
        </p:nvSpPr>
        <p:spPr/>
        <p:txBody>
          <a:bodyPr/>
          <a:lstStyle/>
          <a:p>
            <a:r>
              <a:rPr lang="en-NL" dirty="0">
                <a:solidFill>
                  <a:srgbClr val="00ACB0"/>
                </a:solidFill>
              </a:rPr>
              <a:t>Pirsig (1991) !!!</a:t>
            </a:r>
          </a:p>
        </p:txBody>
      </p:sp>
      <p:pic>
        <p:nvPicPr>
          <p:cNvPr id="5122" name="Picture 2">
            <a:extLst>
              <a:ext uri="{FF2B5EF4-FFF2-40B4-BE49-F238E27FC236}">
                <a16:creationId xmlns:a16="http://schemas.microsoft.com/office/drawing/2014/main" id="{5D3C5278-EED6-8844-A7B9-761CBC086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16" y="1752600"/>
            <a:ext cx="2068884" cy="31115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3200929-6086-B945-865D-52183B5E4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1" y="1752600"/>
            <a:ext cx="4181413" cy="310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26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188" y="333375"/>
            <a:ext cx="7772400" cy="1143000"/>
          </a:xfrm>
        </p:spPr>
        <p:txBody>
          <a:bodyPr/>
          <a:lstStyle/>
          <a:p>
            <a:pPr>
              <a:defRPr/>
            </a:pPr>
            <a:r>
              <a:rPr lang="nl-NL" sz="1800" i="1" dirty="0">
                <a:solidFill>
                  <a:schemeClr val="accent6">
                    <a:lumMod val="50000"/>
                  </a:schemeClr>
                </a:solidFill>
              </a:rPr>
              <a:t>“Als je een heleboel statische wetten uitvaardigt om het ergste te voorkomen, dan zal ook het beste in de kiem worden gesmoord, dan zal de vonk verdwijnen en blijft er niets anders over dan de saaiheid van een forensendorp”</a:t>
            </a:r>
          </a:p>
        </p:txBody>
      </p:sp>
      <p:sp>
        <p:nvSpPr>
          <p:cNvPr id="5123" name="Tijdelijke aanduiding voor inhoud 2"/>
          <p:cNvSpPr>
            <a:spLocks noGrp="1"/>
          </p:cNvSpPr>
          <p:nvPr>
            <p:ph idx="1"/>
          </p:nvPr>
        </p:nvSpPr>
        <p:spPr>
          <a:xfrm>
            <a:off x="539750" y="1549400"/>
            <a:ext cx="8135938" cy="3457575"/>
          </a:xfrm>
        </p:spPr>
        <p:txBody>
          <a:bodyPr/>
          <a:lstStyle/>
          <a:p>
            <a:pPr marL="0" indent="0">
              <a:buFontTx/>
              <a:buNone/>
            </a:pPr>
            <a:r>
              <a:rPr lang="nl-NL" altLang="nl-NL" i="1" dirty="0">
                <a:solidFill>
                  <a:srgbClr val="00ACB0"/>
                </a:solidFill>
              </a:rPr>
              <a:t>Statische kwaliteit</a:t>
            </a:r>
            <a:r>
              <a:rPr lang="nl-NL" altLang="nl-NL" i="1" dirty="0"/>
              <a:t>			</a:t>
            </a:r>
            <a:r>
              <a:rPr lang="nl-NL" altLang="nl-NL" i="1" dirty="0">
                <a:solidFill>
                  <a:srgbClr val="00ACB0"/>
                </a:solidFill>
              </a:rPr>
              <a:t>Dynamische kwaliteit</a:t>
            </a:r>
          </a:p>
          <a:p>
            <a:pPr marL="0" indent="0">
              <a:buFontTx/>
              <a:buNone/>
            </a:pPr>
            <a:r>
              <a:rPr lang="nl-NL" altLang="nl-NL" sz="1800" dirty="0"/>
              <a:t>Procesbeheersing			Evolutie, onzekerheid</a:t>
            </a:r>
          </a:p>
          <a:p>
            <a:pPr marL="0" indent="0">
              <a:buFontTx/>
              <a:buNone/>
            </a:pPr>
            <a:r>
              <a:rPr lang="nl-NL" altLang="nl-NL" sz="1800" dirty="0"/>
              <a:t>Erkend en genormeerd			Verrassend, choquerend</a:t>
            </a:r>
          </a:p>
          <a:p>
            <a:pPr marL="0" indent="0">
              <a:buFontTx/>
              <a:buNone/>
            </a:pPr>
            <a:r>
              <a:rPr lang="nl-NL" altLang="nl-NL" sz="1800" dirty="0"/>
              <a:t>ISO, TQM				Afwijkend, anders denkend</a:t>
            </a:r>
          </a:p>
          <a:p>
            <a:pPr marL="0" indent="0">
              <a:buFontTx/>
              <a:buNone/>
            </a:pPr>
            <a:r>
              <a:rPr lang="nl-NL" altLang="nl-NL" sz="1800" dirty="0"/>
              <a:t>Priester					Sjamaan</a:t>
            </a:r>
          </a:p>
          <a:p>
            <a:pPr marL="0" indent="0">
              <a:buFontTx/>
              <a:buNone/>
            </a:pPr>
            <a:r>
              <a:rPr lang="nl-NL" altLang="nl-NL" sz="1800" dirty="0"/>
              <a:t>Lineair, hiërarchisch			Dynamisch, systemisch</a:t>
            </a:r>
          </a:p>
          <a:p>
            <a:pPr marL="0" indent="0">
              <a:buFontTx/>
              <a:buNone/>
            </a:pPr>
            <a:r>
              <a:rPr lang="nl-NL" altLang="nl-NL" sz="1800" dirty="0"/>
              <a:t>Vastgelegd, zeker			Nieuw, ontregelend</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844675"/>
            <a:ext cx="19050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629524" y="4985544"/>
            <a:ext cx="8208962" cy="646112"/>
          </a:xfrm>
          <a:prstGeom prst="rect">
            <a:avLst/>
          </a:prstGeom>
          <a:noFill/>
        </p:spPr>
        <p:txBody>
          <a:bodyPr>
            <a:spAutoFit/>
          </a:bodyPr>
          <a:lstStyle/>
          <a:p>
            <a:pPr>
              <a:spcBef>
                <a:spcPct val="20000"/>
              </a:spcBef>
              <a:defRPr/>
            </a:pPr>
            <a:r>
              <a:rPr lang="nl-NL" sz="1800" dirty="0">
                <a:solidFill>
                  <a:schemeClr val="accent6">
                    <a:lumMod val="50000"/>
                  </a:schemeClr>
                </a:solidFill>
                <a:cs typeface="+mn-cs"/>
              </a:rPr>
              <a:t> (“</a:t>
            </a:r>
            <a:r>
              <a:rPr lang="nl-NL" sz="1800" i="1" dirty="0">
                <a:solidFill>
                  <a:schemeClr val="accent6">
                    <a:lumMod val="50000"/>
                  </a:schemeClr>
                </a:solidFill>
                <a:cs typeface="+mn-cs"/>
              </a:rPr>
              <a:t>Zonder Dynamische Kwaliteit kan het organisme niet groeien. Zonder statische kwaliteit kan het organisme niet blijven bestaan. Beide zijn nodig”)</a:t>
            </a:r>
          </a:p>
        </p:txBody>
      </p:sp>
    </p:spTree>
    <p:extLst>
      <p:ext uri="{BB962C8B-B14F-4D97-AF65-F5344CB8AC3E}">
        <p14:creationId xmlns:p14="http://schemas.microsoft.com/office/powerpoint/2010/main" val="3604241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685800" y="190500"/>
            <a:ext cx="7772400" cy="1143000"/>
          </a:xfrm>
        </p:spPr>
        <p:txBody>
          <a:bodyPr/>
          <a:lstStyle/>
          <a:p>
            <a:r>
              <a:rPr lang="nl-NL" altLang="nl-NL" dirty="0">
                <a:solidFill>
                  <a:srgbClr val="00ACB0"/>
                </a:solidFill>
              </a:rPr>
              <a:t>Statische en Dynamische kwaliteit</a:t>
            </a:r>
          </a:p>
        </p:txBody>
      </p:sp>
    </p:spTree>
    <p:extLst>
      <p:ext uri="{BB962C8B-B14F-4D97-AF65-F5344CB8AC3E}">
        <p14:creationId xmlns:p14="http://schemas.microsoft.com/office/powerpoint/2010/main" val="3742800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kstvak 1">
            <a:extLst>
              <a:ext uri="{FF2B5EF4-FFF2-40B4-BE49-F238E27FC236}">
                <a16:creationId xmlns:a16="http://schemas.microsoft.com/office/drawing/2014/main" id="{973806ED-44BD-F745-A717-A62713A37B31}"/>
              </a:ext>
            </a:extLst>
          </p:cNvPr>
          <p:cNvSpPr txBox="1">
            <a:spLocks noChangeArrowheads="1"/>
          </p:cNvSpPr>
          <p:nvPr/>
        </p:nvSpPr>
        <p:spPr bwMode="auto">
          <a:xfrm>
            <a:off x="0" y="260350"/>
            <a:ext cx="9144000" cy="677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p:txBody>
      </p:sp>
      <p:pic>
        <p:nvPicPr>
          <p:cNvPr id="22530" name="Afbeelding 10">
            <a:extLst>
              <a:ext uri="{FF2B5EF4-FFF2-40B4-BE49-F238E27FC236}">
                <a16:creationId xmlns:a16="http://schemas.microsoft.com/office/drawing/2014/main" id="{78403800-C8FC-2B49-8DF9-90A989562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1868488"/>
            <a:ext cx="239712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Afbeelding 3">
            <a:extLst>
              <a:ext uri="{FF2B5EF4-FFF2-40B4-BE49-F238E27FC236}">
                <a16:creationId xmlns:a16="http://schemas.microsoft.com/office/drawing/2014/main" id="{D0FD709D-5068-F045-9792-E55D634D0E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8863" y="1879600"/>
            <a:ext cx="2222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a:extLst>
              <a:ext uri="{FF2B5EF4-FFF2-40B4-BE49-F238E27FC236}">
                <a16:creationId xmlns:a16="http://schemas.microsoft.com/office/drawing/2014/main" id="{0DEC5804-3C47-ED4B-8E89-7759FEF97441}"/>
              </a:ext>
            </a:extLst>
          </p:cNvPr>
          <p:cNvCxnSpPr>
            <a:cxnSpLocks/>
          </p:cNvCxnSpPr>
          <p:nvPr/>
        </p:nvCxnSpPr>
        <p:spPr>
          <a:xfrm flipH="1">
            <a:off x="4511675" y="857250"/>
            <a:ext cx="82550" cy="5019675"/>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537" name="Tekstvak 27">
            <a:extLst>
              <a:ext uri="{FF2B5EF4-FFF2-40B4-BE49-F238E27FC236}">
                <a16:creationId xmlns:a16="http://schemas.microsoft.com/office/drawing/2014/main" id="{5AB5AD0D-F475-8241-BBE6-C9DADB78A40D}"/>
              </a:ext>
            </a:extLst>
          </p:cNvPr>
          <p:cNvSpPr txBox="1">
            <a:spLocks noChangeArrowheads="1"/>
          </p:cNvSpPr>
          <p:nvPr/>
        </p:nvSpPr>
        <p:spPr bwMode="auto">
          <a:xfrm>
            <a:off x="7012949" y="1059632"/>
            <a:ext cx="1547198"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900" b="1" dirty="0">
                <a:solidFill>
                  <a:srgbClr val="0000FF"/>
                </a:solidFill>
              </a:rPr>
              <a:t>Empirie</a:t>
            </a:r>
          </a:p>
        </p:txBody>
      </p:sp>
      <p:sp>
        <p:nvSpPr>
          <p:cNvPr id="22538" name="Tekstvak 28">
            <a:extLst>
              <a:ext uri="{FF2B5EF4-FFF2-40B4-BE49-F238E27FC236}">
                <a16:creationId xmlns:a16="http://schemas.microsoft.com/office/drawing/2014/main" id="{9A89269E-3068-FE43-B1D9-2C5F87924C95}"/>
              </a:ext>
            </a:extLst>
          </p:cNvPr>
          <p:cNvSpPr txBox="1">
            <a:spLocks noChangeArrowheads="1"/>
          </p:cNvSpPr>
          <p:nvPr/>
        </p:nvSpPr>
        <p:spPr bwMode="auto">
          <a:xfrm>
            <a:off x="7012949" y="5218876"/>
            <a:ext cx="2002451"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900" b="1" dirty="0">
                <a:solidFill>
                  <a:srgbClr val="FF6600"/>
                </a:solidFill>
              </a:rPr>
              <a:t>Referentie</a:t>
            </a:r>
          </a:p>
        </p:txBody>
      </p:sp>
      <p:sp>
        <p:nvSpPr>
          <p:cNvPr id="30" name="Tekstvak 29">
            <a:extLst>
              <a:ext uri="{FF2B5EF4-FFF2-40B4-BE49-F238E27FC236}">
                <a16:creationId xmlns:a16="http://schemas.microsoft.com/office/drawing/2014/main" id="{DE51BBB4-EE66-B84A-BC97-772197A4E02A}"/>
              </a:ext>
            </a:extLst>
          </p:cNvPr>
          <p:cNvSpPr txBox="1">
            <a:spLocks noChangeArrowheads="1"/>
          </p:cNvSpPr>
          <p:nvPr/>
        </p:nvSpPr>
        <p:spPr bwMode="auto">
          <a:xfrm>
            <a:off x="233895" y="5253784"/>
            <a:ext cx="2209239"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900" b="1" dirty="0" err="1">
                <a:solidFill>
                  <a:srgbClr val="00A7A2"/>
                </a:solidFill>
              </a:rPr>
              <a:t>Emergentie</a:t>
            </a:r>
            <a:endParaRPr lang="nl-NL" altLang="en-NL" sz="2900" b="1" dirty="0">
              <a:solidFill>
                <a:srgbClr val="00A7A2"/>
              </a:solidFill>
            </a:endParaRPr>
          </a:p>
        </p:txBody>
      </p:sp>
      <p:sp>
        <p:nvSpPr>
          <p:cNvPr id="22540" name="Tekstvak 30">
            <a:extLst>
              <a:ext uri="{FF2B5EF4-FFF2-40B4-BE49-F238E27FC236}">
                <a16:creationId xmlns:a16="http://schemas.microsoft.com/office/drawing/2014/main" id="{5264F782-B750-5249-9F22-4DB38A41C1CE}"/>
              </a:ext>
            </a:extLst>
          </p:cNvPr>
          <p:cNvSpPr txBox="1">
            <a:spLocks noChangeArrowheads="1"/>
          </p:cNvSpPr>
          <p:nvPr/>
        </p:nvSpPr>
        <p:spPr bwMode="auto">
          <a:xfrm>
            <a:off x="310378" y="1029495"/>
            <a:ext cx="1733147" cy="5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900" b="1" dirty="0">
                <a:solidFill>
                  <a:srgbClr val="008000"/>
                </a:solidFill>
              </a:rPr>
              <a:t>Reflectie</a:t>
            </a:r>
          </a:p>
        </p:txBody>
      </p:sp>
      <p:cxnSp>
        <p:nvCxnSpPr>
          <p:cNvPr id="33" name="Rechte verbindingslijn 32">
            <a:extLst>
              <a:ext uri="{FF2B5EF4-FFF2-40B4-BE49-F238E27FC236}">
                <a16:creationId xmlns:a16="http://schemas.microsoft.com/office/drawing/2014/main" id="{3ADFB625-8DF4-884C-9F58-88942BA0244C}"/>
              </a:ext>
            </a:extLst>
          </p:cNvPr>
          <p:cNvCxnSpPr/>
          <p:nvPr/>
        </p:nvCxnSpPr>
        <p:spPr>
          <a:xfrm flipV="1">
            <a:off x="458788" y="3384550"/>
            <a:ext cx="8289925" cy="7938"/>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F6FEAF12-1EE1-6F42-90BB-7EE5A7487B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6638" y="3455988"/>
            <a:ext cx="21844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Afbeelding 19">
            <a:extLst>
              <a:ext uri="{FF2B5EF4-FFF2-40B4-BE49-F238E27FC236}">
                <a16:creationId xmlns:a16="http://schemas.microsoft.com/office/drawing/2014/main" id="{34447C40-1983-CC44-888F-AC5C2F4480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3446463"/>
            <a:ext cx="23542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kstvak 4">
            <a:extLst>
              <a:ext uri="{FF2B5EF4-FFF2-40B4-BE49-F238E27FC236}">
                <a16:creationId xmlns:a16="http://schemas.microsoft.com/office/drawing/2014/main" id="{359B9AF2-916C-8E4B-9B5C-0A3498667DCB}"/>
              </a:ext>
            </a:extLst>
          </p:cNvPr>
          <p:cNvSpPr txBox="1">
            <a:spLocks noChangeArrowheads="1"/>
          </p:cNvSpPr>
          <p:nvPr/>
        </p:nvSpPr>
        <p:spPr bwMode="auto">
          <a:xfrm>
            <a:off x="1653260" y="130437"/>
            <a:ext cx="5109007"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b="1" dirty="0">
                <a:solidFill>
                  <a:srgbClr val="C00000"/>
                </a:solidFill>
              </a:rPr>
              <a:t>   Vier </a:t>
            </a:r>
            <a:r>
              <a:rPr lang="nl-NL" altLang="en-NL" b="1" dirty="0" err="1">
                <a:solidFill>
                  <a:srgbClr val="C00000"/>
                </a:solidFill>
              </a:rPr>
              <a:t>paradigmas</a:t>
            </a:r>
            <a:r>
              <a:rPr lang="nl-NL" altLang="en-NL" b="1" dirty="0">
                <a:solidFill>
                  <a:srgbClr val="C00000"/>
                </a:solidFill>
              </a:rPr>
              <a:t> / patronen</a:t>
            </a:r>
          </a:p>
        </p:txBody>
      </p:sp>
      <p:sp>
        <p:nvSpPr>
          <p:cNvPr id="14" name="Rechthoek 10">
            <a:extLst>
              <a:ext uri="{FF2B5EF4-FFF2-40B4-BE49-F238E27FC236}">
                <a16:creationId xmlns:a16="http://schemas.microsoft.com/office/drawing/2014/main" id="{146D278B-8B43-4E4C-9E64-7B740B8E18C2}"/>
              </a:ext>
            </a:extLst>
          </p:cNvPr>
          <p:cNvSpPr/>
          <p:nvPr/>
        </p:nvSpPr>
        <p:spPr>
          <a:xfrm rot="5400000">
            <a:off x="7356474" y="3182143"/>
            <a:ext cx="1462087" cy="4937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r>
              <a:rPr lang="nl-NL" sz="2000" dirty="0">
                <a:solidFill>
                  <a:schemeClr val="tx1"/>
                </a:solidFill>
              </a:rPr>
              <a:t>ORDER</a:t>
            </a:r>
          </a:p>
        </p:txBody>
      </p:sp>
      <p:sp>
        <p:nvSpPr>
          <p:cNvPr id="15" name="Rechthoek 6">
            <a:extLst>
              <a:ext uri="{FF2B5EF4-FFF2-40B4-BE49-F238E27FC236}">
                <a16:creationId xmlns:a16="http://schemas.microsoft.com/office/drawing/2014/main" id="{91DABD82-8317-A34F-8929-43D349C9ADAE}"/>
              </a:ext>
            </a:extLst>
          </p:cNvPr>
          <p:cNvSpPr/>
          <p:nvPr/>
        </p:nvSpPr>
        <p:spPr>
          <a:xfrm rot="5400000" flipV="1">
            <a:off x="136527" y="3142133"/>
            <a:ext cx="1598612" cy="6588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r>
              <a:rPr lang="nl-NL" sz="2000" dirty="0">
                <a:solidFill>
                  <a:schemeClr val="tx1"/>
                </a:solidFill>
              </a:rPr>
              <a:t>UNORDER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Effect transition="in" filter="blinds(horizontal)">
                                      <p:cBhvr>
                                        <p:cTn id="36" dur="500"/>
                                        <p:tgtEl>
                                          <p:spTgt spid="3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40" grpId="0"/>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299616" y="836712"/>
            <a:ext cx="7772400" cy="4680520"/>
          </a:xfrm>
        </p:spPr>
        <p:txBody>
          <a:bodyPr/>
          <a:lstStyle/>
          <a:p>
            <a:pPr marL="0" indent="0">
              <a:buNone/>
            </a:pPr>
            <a:r>
              <a:rPr lang="en-NL" dirty="0">
                <a:solidFill>
                  <a:schemeClr val="bg1">
                    <a:lumMod val="65000"/>
                  </a:schemeClr>
                </a:solidFill>
              </a:rPr>
              <a:t>9.30   start welkom</a:t>
            </a:r>
          </a:p>
          <a:p>
            <a:pPr marL="0" indent="0">
              <a:buNone/>
            </a:pPr>
            <a:r>
              <a:rPr lang="en-NL" dirty="0">
                <a:solidFill>
                  <a:schemeClr val="bg1">
                    <a:lumMod val="65000"/>
                  </a:schemeClr>
                </a:solidFill>
              </a:rPr>
              <a:t>	korte kennismaking: naam, functie, reden KM 	master, passie in Q</a:t>
            </a:r>
          </a:p>
          <a:p>
            <a:pPr marL="0" indent="0">
              <a:buNone/>
            </a:pPr>
            <a:r>
              <a:rPr lang="en-NL" dirty="0">
                <a:solidFill>
                  <a:schemeClr val="bg1">
                    <a:lumMod val="65000"/>
                  </a:schemeClr>
                </a:solidFill>
              </a:rPr>
              <a:t>10.00  materialen en huiswerk</a:t>
            </a:r>
          </a:p>
          <a:p>
            <a:pPr marL="0" indent="0">
              <a:buNone/>
            </a:pPr>
            <a:r>
              <a:rPr lang="en-NL" dirty="0"/>
              <a:t>10.15  1. Kwaliteit</a:t>
            </a:r>
          </a:p>
          <a:p>
            <a:pPr marL="0" indent="0">
              <a:buNone/>
            </a:pPr>
            <a:endParaRPr lang="en-NL" dirty="0"/>
          </a:p>
        </p:txBody>
      </p:sp>
      <p:pic>
        <p:nvPicPr>
          <p:cNvPr id="1026" name="Picture 2" descr="Ja Maar BV | LinkedIn">
            <a:extLst>
              <a:ext uri="{FF2B5EF4-FFF2-40B4-BE49-F238E27FC236}">
                <a16:creationId xmlns:a16="http://schemas.microsoft.com/office/drawing/2014/main" id="{863D243F-00DC-6E27-C715-425A1D38A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70892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a:extLst>
              <a:ext uri="{FF2B5EF4-FFF2-40B4-BE49-F238E27FC236}">
                <a16:creationId xmlns:a16="http://schemas.microsoft.com/office/drawing/2014/main" id="{4BBE85DB-CEB0-C841-8738-2571C7D2CC97}"/>
              </a:ext>
            </a:extLst>
          </p:cNvPr>
          <p:cNvSpPr>
            <a:spLocks noGrp="1" noChangeArrowheads="1"/>
          </p:cNvSpPr>
          <p:nvPr>
            <p:ph type="title"/>
          </p:nvPr>
        </p:nvSpPr>
        <p:spPr>
          <a:xfrm>
            <a:off x="395536" y="650900"/>
            <a:ext cx="7489080" cy="663550"/>
          </a:xfrm>
        </p:spPr>
        <p:txBody>
          <a:bodyPr/>
          <a:lstStyle/>
          <a:p>
            <a:r>
              <a:rPr lang="en-GB" altLang="en-NL" sz="2800" dirty="0" err="1">
                <a:solidFill>
                  <a:srgbClr val="00ACB0"/>
                </a:solidFill>
                <a:ea typeface="ＭＳ Ｐゴシック" panose="020B0600070205080204" pitchFamily="34" charset="-128"/>
              </a:rPr>
              <a:t>Discussie</a:t>
            </a:r>
            <a:r>
              <a:rPr lang="en-GB" altLang="en-NL" sz="2800" dirty="0">
                <a:solidFill>
                  <a:srgbClr val="00ACB0"/>
                </a:solidFill>
                <a:ea typeface="ＭＳ Ｐゴシック" panose="020B0600070205080204" pitchFamily="34" charset="-128"/>
              </a:rPr>
              <a:t> Dutch Academy for Quality</a:t>
            </a:r>
          </a:p>
        </p:txBody>
      </p:sp>
      <p:sp>
        <p:nvSpPr>
          <p:cNvPr id="3" name="Tijdelijke aanduiding voor inhoud 2">
            <a:extLst>
              <a:ext uri="{FF2B5EF4-FFF2-40B4-BE49-F238E27FC236}">
                <a16:creationId xmlns:a16="http://schemas.microsoft.com/office/drawing/2014/main" id="{242FD9AD-5F16-2941-9016-BDD086047EC7}"/>
              </a:ext>
            </a:extLst>
          </p:cNvPr>
          <p:cNvSpPr>
            <a:spLocks noGrp="1" noChangeArrowheads="1"/>
          </p:cNvSpPr>
          <p:nvPr>
            <p:ph idx="1"/>
          </p:nvPr>
        </p:nvSpPr>
        <p:spPr>
          <a:xfrm>
            <a:off x="762000" y="1762125"/>
            <a:ext cx="7881938" cy="3108325"/>
          </a:xfrm>
        </p:spPr>
        <p:txBody>
          <a:bodyPr/>
          <a:lstStyle/>
          <a:p>
            <a:pPr marL="0" indent="0">
              <a:buFont typeface="Zapf Dingbats" pitchFamily="123" charset="2"/>
              <a:buNone/>
            </a:pPr>
            <a:r>
              <a:rPr lang="en-GB" altLang="en-NL">
                <a:ea typeface="ＭＳ Ｐゴシック" panose="020B0600070205080204" pitchFamily="34" charset="-128"/>
              </a:rPr>
              <a:t>Initiator:</a:t>
            </a:r>
          </a:p>
          <a:p>
            <a:pPr marL="0" indent="0">
              <a:buFont typeface="Zapf Dingbats" pitchFamily="123" charset="2"/>
              <a:buNone/>
            </a:pPr>
            <a:endParaRPr lang="en-GB" altLang="en-NL">
              <a:ea typeface="ＭＳ Ｐゴシック" panose="020B0600070205080204" pitchFamily="34" charset="-128"/>
            </a:endParaRPr>
          </a:p>
          <a:p>
            <a:pPr marL="0" indent="0">
              <a:buFont typeface="Zapf Dingbats" pitchFamily="123" charset="2"/>
              <a:buNone/>
            </a:pPr>
            <a:r>
              <a:rPr lang="en-GB" altLang="en-NL">
                <a:ea typeface="ＭＳ Ｐゴシック" panose="020B0600070205080204" pitchFamily="34" charset="-128"/>
              </a:rPr>
              <a:t>Vinkenburg, H. (2010), </a:t>
            </a:r>
          </a:p>
          <a:p>
            <a:pPr marL="0" indent="0">
              <a:buFont typeface="Zapf Dingbats" pitchFamily="123" charset="2"/>
              <a:buNone/>
            </a:pPr>
            <a:r>
              <a:rPr lang="en-GB" altLang="en-NL">
                <a:ea typeface="ＭＳ Ｐゴシック" panose="020B0600070205080204" pitchFamily="34" charset="-128"/>
              </a:rPr>
              <a:t>Naar een derde school</a:t>
            </a:r>
          </a:p>
          <a:p>
            <a:pPr marL="0" indent="0">
              <a:buFont typeface="Zapf Dingbats" pitchFamily="123" charset="2"/>
              <a:buNone/>
            </a:pPr>
            <a:r>
              <a:rPr lang="en-GB" altLang="en-NL">
                <a:ea typeface="ＭＳ Ｐゴシック" panose="020B0600070205080204" pitchFamily="34" charset="-128"/>
              </a:rPr>
              <a:t> in de kwaliteitskunde, </a:t>
            </a:r>
          </a:p>
          <a:p>
            <a:pPr marL="0" indent="0">
              <a:buFont typeface="Zapf Dingbats" pitchFamily="123" charset="2"/>
              <a:buNone/>
            </a:pPr>
            <a:r>
              <a:rPr lang="en-GB" altLang="en-NL" i="1">
                <a:ea typeface="ＭＳ Ｐゴシック" panose="020B0600070205080204" pitchFamily="34" charset="-128"/>
              </a:rPr>
              <a:t>Synaps 31</a:t>
            </a:r>
            <a:r>
              <a:rPr lang="en-GB" altLang="en-NL">
                <a:ea typeface="ＭＳ Ｐゴシック" panose="020B0600070205080204" pitchFamily="34" charset="-128"/>
              </a:rPr>
              <a:t>, pp 3-5</a:t>
            </a:r>
          </a:p>
        </p:txBody>
      </p:sp>
      <p:pic>
        <p:nvPicPr>
          <p:cNvPr id="6" name="Afbeelding 5">
            <a:extLst>
              <a:ext uri="{FF2B5EF4-FFF2-40B4-BE49-F238E27FC236}">
                <a16:creationId xmlns:a16="http://schemas.microsoft.com/office/drawing/2014/main" id="{9A64DCF7-BBC4-2141-B644-1AFD740C5D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7788" y="2168525"/>
            <a:ext cx="2271712"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23917556-8293-5F4E-93C1-75EDE30A4943}"/>
              </a:ext>
            </a:extLst>
          </p:cNvPr>
          <p:cNvSpPr txBox="1">
            <a:spLocks noChangeArrowheads="1"/>
          </p:cNvSpPr>
          <p:nvPr/>
        </p:nvSpPr>
        <p:spPr bwMode="auto">
          <a:xfrm>
            <a:off x="5127625" y="5173663"/>
            <a:ext cx="232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800">
                <a:solidFill>
                  <a:schemeClr val="tx1"/>
                </a:solidFill>
              </a:rPr>
              <a:t>Dr. Huub Vinkenburg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a:extLst>
              <a:ext uri="{FF2B5EF4-FFF2-40B4-BE49-F238E27FC236}">
                <a16:creationId xmlns:a16="http://schemas.microsoft.com/office/drawing/2014/main" id="{EA214186-3603-244F-8EB3-3B0A1D371AA9}"/>
              </a:ext>
            </a:extLst>
          </p:cNvPr>
          <p:cNvSpPr>
            <a:spLocks noGrp="1" noChangeArrowheads="1"/>
          </p:cNvSpPr>
          <p:nvPr>
            <p:ph type="title"/>
          </p:nvPr>
        </p:nvSpPr>
        <p:spPr>
          <a:xfrm>
            <a:off x="395536" y="395287"/>
            <a:ext cx="7561088" cy="540643"/>
          </a:xfrm>
        </p:spPr>
        <p:txBody>
          <a:bodyPr/>
          <a:lstStyle/>
          <a:p>
            <a:r>
              <a:rPr lang="en-GB" altLang="en-NL" sz="2800" dirty="0" err="1">
                <a:solidFill>
                  <a:srgbClr val="00ACB0"/>
                </a:solidFill>
                <a:ea typeface="ＭＳ Ｐゴシック" panose="020B0600070205080204" pitchFamily="34" charset="-128"/>
              </a:rPr>
              <a:t>Discussie</a:t>
            </a:r>
            <a:r>
              <a:rPr lang="en-GB" altLang="en-NL" sz="2800" dirty="0">
                <a:solidFill>
                  <a:srgbClr val="00ACB0"/>
                </a:solidFill>
                <a:ea typeface="ＭＳ Ｐゴシック" panose="020B0600070205080204" pitchFamily="34" charset="-128"/>
              </a:rPr>
              <a:t> Dutch Academy for Quality</a:t>
            </a:r>
          </a:p>
        </p:txBody>
      </p:sp>
      <p:sp>
        <p:nvSpPr>
          <p:cNvPr id="3" name="Tijdelijke aanduiding voor inhoud 2">
            <a:extLst>
              <a:ext uri="{FF2B5EF4-FFF2-40B4-BE49-F238E27FC236}">
                <a16:creationId xmlns:a16="http://schemas.microsoft.com/office/drawing/2014/main" id="{FC0DB2BF-BFB0-E441-8A51-F6FC2FA81DB8}"/>
              </a:ext>
            </a:extLst>
          </p:cNvPr>
          <p:cNvSpPr>
            <a:spLocks noGrp="1"/>
          </p:cNvSpPr>
          <p:nvPr>
            <p:ph idx="1"/>
          </p:nvPr>
        </p:nvSpPr>
        <p:spPr>
          <a:xfrm>
            <a:off x="755650" y="1572601"/>
            <a:ext cx="7881938" cy="2326791"/>
          </a:xfrm>
        </p:spPr>
        <p:txBody>
          <a:bodyPr/>
          <a:lstStyle/>
          <a:p>
            <a:pPr marL="0" indent="0">
              <a:buFont typeface="Zapf Dingbats" charset="0"/>
              <a:buNone/>
              <a:defRPr/>
            </a:pPr>
            <a:r>
              <a:rPr lang="en-GB" sz="1800" dirty="0">
                <a:cs typeface="+mn-cs"/>
              </a:rPr>
              <a:t>Van Kemenade E.A. &amp; </a:t>
            </a:r>
            <a:r>
              <a:rPr lang="en-GB" sz="1800" dirty="0" err="1">
                <a:cs typeface="+mn-cs"/>
              </a:rPr>
              <a:t>Hardjono</a:t>
            </a:r>
            <a:r>
              <a:rPr lang="en-GB" sz="1800" dirty="0">
                <a:cs typeface="+mn-cs"/>
              </a:rPr>
              <a:t> T.W. (2018) "Twenty-first century Total Quality Management: the Emergence Paradigm", </a:t>
            </a:r>
            <a:r>
              <a:rPr lang="en-GB" sz="1800" i="1" dirty="0">
                <a:cs typeface="+mn-cs"/>
              </a:rPr>
              <a:t>The TQM Journal</a:t>
            </a:r>
            <a:r>
              <a:rPr lang="en-GB" sz="1800" dirty="0">
                <a:cs typeface="+mn-cs"/>
              </a:rPr>
              <a:t>, </a:t>
            </a:r>
            <a:r>
              <a:rPr lang="en-GB" sz="1800" dirty="0">
                <a:cs typeface="+mn-cs"/>
                <a:hlinkClick r:id="rId2"/>
              </a:rPr>
              <a:t>https://doi.org/10.1108/TQM-04-2018-0045</a:t>
            </a:r>
            <a:endParaRPr lang="en-GB" sz="1800" dirty="0">
              <a:cs typeface="+mn-cs"/>
            </a:endParaRPr>
          </a:p>
          <a:p>
            <a:pPr marL="0" indent="0">
              <a:buFont typeface="Zapf Dingbats" charset="0"/>
              <a:buNone/>
              <a:defRPr/>
            </a:pPr>
            <a:r>
              <a:rPr lang="en-GB" sz="1800" dirty="0" err="1">
                <a:cs typeface="+mn-cs"/>
              </a:rPr>
              <a:t>Hardjono</a:t>
            </a:r>
            <a:r>
              <a:rPr lang="en-GB" sz="1800" dirty="0">
                <a:cs typeface="+mn-cs"/>
              </a:rPr>
              <a:t>, T.W. &amp;  Van Kemenade E.A. (2020),  </a:t>
            </a:r>
            <a:r>
              <a:rPr lang="en-GB" sz="1800" i="1" dirty="0">
                <a:cs typeface="+mn-cs"/>
              </a:rPr>
              <a:t>The emergence paradigm</a:t>
            </a:r>
            <a:r>
              <a:rPr lang="en-GB" sz="1800" dirty="0">
                <a:cs typeface="+mn-cs"/>
              </a:rPr>
              <a:t>. </a:t>
            </a:r>
            <a:r>
              <a:rPr lang="en-GB" sz="1800" i="1" dirty="0">
                <a:cs typeface="+mn-cs"/>
              </a:rPr>
              <a:t>A way towards radical innovation. </a:t>
            </a:r>
            <a:r>
              <a:rPr lang="en-GB" sz="1800" dirty="0">
                <a:cs typeface="+mn-cs"/>
              </a:rPr>
              <a:t>Cham: Springer</a:t>
            </a:r>
            <a:endParaRPr lang="en-GB" dirty="0">
              <a:cs typeface="+mn-cs"/>
            </a:endParaRPr>
          </a:p>
        </p:txBody>
      </p:sp>
      <p:pic>
        <p:nvPicPr>
          <p:cNvPr id="7" name="Afbeelding 6">
            <a:extLst>
              <a:ext uri="{FF2B5EF4-FFF2-40B4-BE49-F238E27FC236}">
                <a16:creationId xmlns:a16="http://schemas.microsoft.com/office/drawing/2014/main" id="{F0BDD972-721E-4446-B455-3539A90DA7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9169" y="3339088"/>
            <a:ext cx="237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213313C-97C0-8744-AB9A-DB36741E0A33}"/>
              </a:ext>
            </a:extLst>
          </p:cNvPr>
          <p:cNvSpPr txBox="1">
            <a:spLocks noChangeArrowheads="1"/>
          </p:cNvSpPr>
          <p:nvPr/>
        </p:nvSpPr>
        <p:spPr bwMode="auto">
          <a:xfrm>
            <a:off x="3724275" y="5967477"/>
            <a:ext cx="2990850" cy="369888"/>
          </a:xfrm>
          <a:prstGeom prst="rect">
            <a:avLst/>
          </a:prstGeom>
          <a:blipFill>
            <a:blip r:embed="rId4"/>
            <a:tile tx="0" ty="0" sx="100000" sy="100000" flip="none" algn="tl"/>
          </a:blipFill>
          <a:ln>
            <a:noFill/>
          </a:ln>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800" dirty="0">
                <a:solidFill>
                  <a:schemeClr val="tx1"/>
                </a:solidFill>
              </a:rPr>
              <a:t>Prof. </a:t>
            </a:r>
            <a:r>
              <a:rPr lang="en-GB" altLang="en-NL" sz="1800" dirty="0" err="1">
                <a:solidFill>
                  <a:schemeClr val="tx1"/>
                </a:solidFill>
              </a:rPr>
              <a:t>dr.</a:t>
            </a:r>
            <a:r>
              <a:rPr lang="en-GB" altLang="en-NL" sz="1800" dirty="0">
                <a:solidFill>
                  <a:schemeClr val="tx1"/>
                </a:solidFill>
              </a:rPr>
              <a:t> </a:t>
            </a:r>
            <a:r>
              <a:rPr lang="en-GB" altLang="en-NL" sz="1800" dirty="0" err="1">
                <a:solidFill>
                  <a:schemeClr val="tx1"/>
                </a:solidFill>
              </a:rPr>
              <a:t>ing</a:t>
            </a:r>
            <a:r>
              <a:rPr lang="en-GB" altLang="en-NL" sz="1800" dirty="0">
                <a:solidFill>
                  <a:schemeClr val="tx1"/>
                </a:solidFill>
              </a:rPr>
              <a:t>. Teun </a:t>
            </a:r>
            <a:r>
              <a:rPr lang="en-GB" altLang="en-NL" sz="1800" dirty="0" err="1">
                <a:solidFill>
                  <a:schemeClr val="tx1"/>
                </a:solidFill>
              </a:rPr>
              <a:t>Hardjono</a:t>
            </a:r>
            <a:endParaRPr lang="en-GB" altLang="en-NL" sz="1800" dirty="0">
              <a:solidFill>
                <a:schemeClr val="tx1"/>
              </a:solidFill>
            </a:endParaRPr>
          </a:p>
        </p:txBody>
      </p:sp>
      <p:pic>
        <p:nvPicPr>
          <p:cNvPr id="9" name="Afbeelding 8">
            <a:extLst>
              <a:ext uri="{FF2B5EF4-FFF2-40B4-BE49-F238E27FC236}">
                <a16:creationId xmlns:a16="http://schemas.microsoft.com/office/drawing/2014/main" id="{296676A5-BAD6-254B-9389-E125CC5E42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8038" y="3358138"/>
            <a:ext cx="2540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23B8A82D-8E37-8548-B07F-E8D342B41F30}"/>
              </a:ext>
            </a:extLst>
          </p:cNvPr>
          <p:cNvSpPr txBox="1">
            <a:spLocks noChangeArrowheads="1"/>
          </p:cNvSpPr>
          <p:nvPr/>
        </p:nvSpPr>
        <p:spPr bwMode="auto">
          <a:xfrm>
            <a:off x="755650" y="5969065"/>
            <a:ext cx="2968625" cy="368300"/>
          </a:xfrm>
          <a:prstGeom prst="rect">
            <a:avLst/>
          </a:prstGeom>
          <a:blipFill>
            <a:blip r:embed="rId4"/>
            <a:tile tx="0" ty="0" sx="100000" sy="100000" flip="none" algn="tl"/>
          </a:blipFill>
          <a:ln>
            <a:noFill/>
          </a:ln>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800" dirty="0" err="1">
                <a:solidFill>
                  <a:schemeClr val="tx1"/>
                </a:solidFill>
              </a:rPr>
              <a:t>Dr.</a:t>
            </a:r>
            <a:r>
              <a:rPr lang="en-GB" altLang="en-NL" sz="1800" dirty="0">
                <a:solidFill>
                  <a:schemeClr val="tx1"/>
                </a:solidFill>
              </a:rPr>
              <a:t> Everard van Kemenade</a:t>
            </a:r>
          </a:p>
        </p:txBody>
      </p:sp>
      <p:pic>
        <p:nvPicPr>
          <p:cNvPr id="4" name="Picture 3" descr="A red book on a table&#10;&#10;Description automatically generated with low confidence">
            <a:extLst>
              <a:ext uri="{FF2B5EF4-FFF2-40B4-BE49-F238E27FC236}">
                <a16:creationId xmlns:a16="http://schemas.microsoft.com/office/drawing/2014/main" id="{7A9AD0CC-7C3F-5689-60CB-AA24FBBF5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624" y="3358138"/>
            <a:ext cx="2157338" cy="2355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kstvak 2">
            <a:extLst>
              <a:ext uri="{FF2B5EF4-FFF2-40B4-BE49-F238E27FC236}">
                <a16:creationId xmlns:a16="http://schemas.microsoft.com/office/drawing/2014/main" id="{A457E7FB-940C-1B41-85B7-E8E6E75E7ECC}"/>
              </a:ext>
            </a:extLst>
          </p:cNvPr>
          <p:cNvSpPr txBox="1">
            <a:spLocks noChangeArrowheads="1"/>
          </p:cNvSpPr>
          <p:nvPr/>
        </p:nvSpPr>
        <p:spPr bwMode="auto">
          <a:xfrm>
            <a:off x="0" y="0"/>
            <a:ext cx="9144000" cy="6556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a:p>
            <a:pPr>
              <a:spcBef>
                <a:spcPct val="0"/>
              </a:spcBef>
              <a:buClrTx/>
              <a:buSzTx/>
              <a:buFontTx/>
              <a:buNone/>
            </a:pPr>
            <a:endParaRPr lang="en-GB" altLang="en-NL" sz="1400">
              <a:solidFill>
                <a:schemeClr val="tx1"/>
              </a:solidFill>
            </a:endParaRPr>
          </a:p>
        </p:txBody>
      </p:sp>
      <p:sp>
        <p:nvSpPr>
          <p:cNvPr id="21506" name="Tekstvak 4">
            <a:extLst>
              <a:ext uri="{FF2B5EF4-FFF2-40B4-BE49-F238E27FC236}">
                <a16:creationId xmlns:a16="http://schemas.microsoft.com/office/drawing/2014/main" id="{1DD146AA-3C25-3F43-A801-060BF89F5790}"/>
              </a:ext>
            </a:extLst>
          </p:cNvPr>
          <p:cNvSpPr txBox="1">
            <a:spLocks noChangeArrowheads="1"/>
          </p:cNvSpPr>
          <p:nvPr/>
        </p:nvSpPr>
        <p:spPr bwMode="auto">
          <a:xfrm>
            <a:off x="4286250" y="1643063"/>
            <a:ext cx="46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nl-NL" altLang="en-NL" sz="1400">
              <a:solidFill>
                <a:schemeClr val="tx1"/>
              </a:solidFill>
            </a:endParaRPr>
          </a:p>
        </p:txBody>
      </p:sp>
      <p:sp>
        <p:nvSpPr>
          <p:cNvPr id="12" name="Rechthoek 11">
            <a:extLst>
              <a:ext uri="{FF2B5EF4-FFF2-40B4-BE49-F238E27FC236}">
                <a16:creationId xmlns:a16="http://schemas.microsoft.com/office/drawing/2014/main" id="{21AC5697-04FA-5047-B392-F674781135FF}"/>
              </a:ext>
            </a:extLst>
          </p:cNvPr>
          <p:cNvSpPr/>
          <p:nvPr/>
        </p:nvSpPr>
        <p:spPr>
          <a:xfrm>
            <a:off x="2638425" y="147002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nl-NL" sz="2400" b="1" i="1" dirty="0">
              <a:solidFill>
                <a:schemeClr val="tx1"/>
              </a:solidFill>
            </a:endParaRPr>
          </a:p>
        </p:txBody>
      </p:sp>
      <p:sp>
        <p:nvSpPr>
          <p:cNvPr id="13" name="Rechthoek 12">
            <a:extLst>
              <a:ext uri="{FF2B5EF4-FFF2-40B4-BE49-F238E27FC236}">
                <a16:creationId xmlns:a16="http://schemas.microsoft.com/office/drawing/2014/main" id="{2521ECB5-025F-1A42-8A66-C696C612CB7D}"/>
              </a:ext>
            </a:extLst>
          </p:cNvPr>
          <p:cNvSpPr/>
          <p:nvPr/>
        </p:nvSpPr>
        <p:spPr>
          <a:xfrm>
            <a:off x="5133975" y="1474788"/>
            <a:ext cx="3392488" cy="245903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defRPr/>
            </a:pPr>
            <a:r>
              <a:rPr lang="nl-NL" b="1" dirty="0">
                <a:solidFill>
                  <a:srgbClr val="FFFFFF"/>
                </a:solidFill>
              </a:rPr>
              <a:t>    </a:t>
            </a:r>
          </a:p>
        </p:txBody>
      </p:sp>
      <p:grpSp>
        <p:nvGrpSpPr>
          <p:cNvPr id="21509" name="Groeperen 2">
            <a:extLst>
              <a:ext uri="{FF2B5EF4-FFF2-40B4-BE49-F238E27FC236}">
                <a16:creationId xmlns:a16="http://schemas.microsoft.com/office/drawing/2014/main" id="{4E104C8F-87DD-794C-AE3A-E0E9DE88BEB0}"/>
              </a:ext>
            </a:extLst>
          </p:cNvPr>
          <p:cNvGrpSpPr>
            <a:grpSpLocks/>
          </p:cNvGrpSpPr>
          <p:nvPr/>
        </p:nvGrpSpPr>
        <p:grpSpPr bwMode="auto">
          <a:xfrm>
            <a:off x="1890713" y="1468438"/>
            <a:ext cx="6632575" cy="4803775"/>
            <a:chOff x="1890584" y="1467851"/>
            <a:chExt cx="6633091" cy="4803588"/>
          </a:xfrm>
        </p:grpSpPr>
        <p:sp>
          <p:nvSpPr>
            <p:cNvPr id="4" name="Rechthoek 3">
              <a:extLst>
                <a:ext uri="{FF2B5EF4-FFF2-40B4-BE49-F238E27FC236}">
                  <a16:creationId xmlns:a16="http://schemas.microsoft.com/office/drawing/2014/main" id="{1C4DFDD6-8C14-8D43-AB06-7B24CCCD3FEE}"/>
                </a:ext>
              </a:extLst>
            </p:cNvPr>
            <p:cNvSpPr/>
            <p:nvPr/>
          </p:nvSpPr>
          <p:spPr>
            <a:xfrm>
              <a:off x="1890584" y="1467851"/>
              <a:ext cx="3267329" cy="2428780"/>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defRPr/>
              </a:pPr>
              <a:endParaRPr lang="nl-NL" b="1" dirty="0">
                <a:solidFill>
                  <a:srgbClr val="FFFFFF"/>
                </a:solidFill>
              </a:endParaRPr>
            </a:p>
          </p:txBody>
        </p:sp>
        <p:sp>
          <p:nvSpPr>
            <p:cNvPr id="14" name="Rechthoek 13">
              <a:extLst>
                <a:ext uri="{FF2B5EF4-FFF2-40B4-BE49-F238E27FC236}">
                  <a16:creationId xmlns:a16="http://schemas.microsoft.com/office/drawing/2014/main" id="{4A433968-0D0A-8946-96E5-624DA5FA85E7}"/>
                </a:ext>
              </a:extLst>
            </p:cNvPr>
            <p:cNvSpPr/>
            <p:nvPr/>
          </p:nvSpPr>
          <p:spPr>
            <a:xfrm>
              <a:off x="1903285" y="3899806"/>
              <a:ext cx="3237164" cy="2365283"/>
            </a:xfrm>
            <a:prstGeom prst="rect">
              <a:avLst/>
            </a:prstGeom>
            <a:solidFill>
              <a:srgbClr val="00A0D2"/>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defRPr/>
              </a:pPr>
              <a:endParaRPr lang="nl-NL" sz="2000" b="1" dirty="0">
                <a:solidFill>
                  <a:srgbClr val="FFFFFF"/>
                </a:solidFill>
                <a:ea typeface="MS PGothic" charset="0"/>
                <a:cs typeface="MS PGothic" charset="0"/>
              </a:endParaRPr>
            </a:p>
            <a:p>
              <a:pPr>
                <a:defRPr/>
              </a:pPr>
              <a:endParaRPr lang="nl-NL" b="1" dirty="0">
                <a:solidFill>
                  <a:srgbClr val="FFFFFF"/>
                </a:solidFill>
                <a:ea typeface="MS PGothic" charset="0"/>
                <a:cs typeface="MS PGothic" charset="0"/>
              </a:endParaRPr>
            </a:p>
            <a:p>
              <a:pPr>
                <a:buFont typeface="Arial" charset="0"/>
                <a:buChar char="•"/>
                <a:defRPr/>
              </a:pPr>
              <a:endParaRPr lang="nl-NL" b="1" dirty="0">
                <a:solidFill>
                  <a:srgbClr val="FFFFFF"/>
                </a:solidFill>
                <a:ea typeface="MS PGothic" charset="0"/>
                <a:cs typeface="MS PGothic" charset="0"/>
              </a:endParaRPr>
            </a:p>
            <a:p>
              <a:pPr>
                <a:buFont typeface="Arial" charset="0"/>
                <a:buChar char="•"/>
                <a:defRPr/>
              </a:pPr>
              <a:endParaRPr lang="nl-NL" b="1" dirty="0">
                <a:solidFill>
                  <a:srgbClr val="FFFFFF"/>
                </a:solidFill>
                <a:ea typeface="MS PGothic" charset="0"/>
                <a:cs typeface="MS PGothic" charset="0"/>
              </a:endParaRPr>
            </a:p>
          </p:txBody>
        </p:sp>
        <p:sp>
          <p:nvSpPr>
            <p:cNvPr id="15" name="Rechthoek 14">
              <a:extLst>
                <a:ext uri="{FF2B5EF4-FFF2-40B4-BE49-F238E27FC236}">
                  <a16:creationId xmlns:a16="http://schemas.microsoft.com/office/drawing/2014/main" id="{AE1ADBA6-2E5C-C148-9BB0-6E746419726A}"/>
                </a:ext>
              </a:extLst>
            </p:cNvPr>
            <p:cNvSpPr/>
            <p:nvPr/>
          </p:nvSpPr>
          <p:spPr>
            <a:xfrm>
              <a:off x="5157913" y="3914093"/>
              <a:ext cx="3365762" cy="2357346"/>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nl-NL" sz="2400" b="1" dirty="0">
                <a:solidFill>
                  <a:schemeClr val="tx1"/>
                </a:solidFill>
              </a:endParaRPr>
            </a:p>
            <a:p>
              <a:pPr algn="ctr">
                <a:defRPr/>
              </a:pPr>
              <a:endParaRPr lang="nl-NL" sz="2400" b="1" dirty="0">
                <a:solidFill>
                  <a:schemeClr val="tx1"/>
                </a:solidFill>
              </a:endParaRPr>
            </a:p>
            <a:p>
              <a:pPr algn="ctr">
                <a:defRPr/>
              </a:pPr>
              <a:endParaRPr lang="nl-NL" sz="2400" b="1" dirty="0">
                <a:solidFill>
                  <a:schemeClr val="tx1"/>
                </a:solidFill>
              </a:endParaRPr>
            </a:p>
          </p:txBody>
        </p:sp>
      </p:grpSp>
      <p:sp>
        <p:nvSpPr>
          <p:cNvPr id="9" name="Rechthoek 8">
            <a:extLst>
              <a:ext uri="{FF2B5EF4-FFF2-40B4-BE49-F238E27FC236}">
                <a16:creationId xmlns:a16="http://schemas.microsoft.com/office/drawing/2014/main" id="{CBB6ECE3-21A9-E649-9C7D-BBE04618397B}"/>
              </a:ext>
            </a:extLst>
          </p:cNvPr>
          <p:cNvSpPr/>
          <p:nvPr/>
        </p:nvSpPr>
        <p:spPr>
          <a:xfrm>
            <a:off x="3944938" y="860425"/>
            <a:ext cx="2214562" cy="500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nl-NL" sz="2000" dirty="0">
              <a:solidFill>
                <a:schemeClr val="tx1"/>
              </a:solidFill>
            </a:endParaRPr>
          </a:p>
        </p:txBody>
      </p:sp>
      <p:sp>
        <p:nvSpPr>
          <p:cNvPr id="21513" name="Tekstvak 16">
            <a:extLst>
              <a:ext uri="{FF2B5EF4-FFF2-40B4-BE49-F238E27FC236}">
                <a16:creationId xmlns:a16="http://schemas.microsoft.com/office/drawing/2014/main" id="{DFB8CCD7-88F7-774A-955A-99CFE7651E14}"/>
              </a:ext>
            </a:extLst>
          </p:cNvPr>
          <p:cNvSpPr txBox="1">
            <a:spLocks noChangeArrowheads="1"/>
          </p:cNvSpPr>
          <p:nvPr/>
        </p:nvSpPr>
        <p:spPr bwMode="auto">
          <a:xfrm>
            <a:off x="5545138" y="4006850"/>
            <a:ext cx="1300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800" b="1" i="1">
                <a:solidFill>
                  <a:srgbClr val="FFFF00"/>
                </a:solidFill>
              </a:rPr>
              <a:t>Reference</a:t>
            </a:r>
          </a:p>
        </p:txBody>
      </p:sp>
      <p:sp>
        <p:nvSpPr>
          <p:cNvPr id="21514" name="Tekstvak 18">
            <a:extLst>
              <a:ext uri="{FF2B5EF4-FFF2-40B4-BE49-F238E27FC236}">
                <a16:creationId xmlns:a16="http://schemas.microsoft.com/office/drawing/2014/main" id="{CC566654-6083-884D-A3BB-A23F035A1115}"/>
              </a:ext>
            </a:extLst>
          </p:cNvPr>
          <p:cNvSpPr txBox="1">
            <a:spLocks noChangeArrowheads="1"/>
          </p:cNvSpPr>
          <p:nvPr/>
        </p:nvSpPr>
        <p:spPr bwMode="auto">
          <a:xfrm>
            <a:off x="2306638" y="14890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800" b="1" i="1">
                <a:solidFill>
                  <a:srgbClr val="FFFF00"/>
                </a:solidFill>
              </a:rPr>
              <a:t>Reflective</a:t>
            </a:r>
          </a:p>
        </p:txBody>
      </p:sp>
      <p:sp>
        <p:nvSpPr>
          <p:cNvPr id="21515" name="Tekstvak 19">
            <a:extLst>
              <a:ext uri="{FF2B5EF4-FFF2-40B4-BE49-F238E27FC236}">
                <a16:creationId xmlns:a16="http://schemas.microsoft.com/office/drawing/2014/main" id="{FB57CC39-F7FF-BE43-AA39-BADF23687340}"/>
              </a:ext>
            </a:extLst>
          </p:cNvPr>
          <p:cNvSpPr txBox="1">
            <a:spLocks noChangeArrowheads="1"/>
          </p:cNvSpPr>
          <p:nvPr/>
        </p:nvSpPr>
        <p:spPr bwMode="auto">
          <a:xfrm>
            <a:off x="5519738" y="1490663"/>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800" b="1" i="1">
                <a:solidFill>
                  <a:srgbClr val="FFFF00"/>
                </a:solidFill>
              </a:rPr>
              <a:t>Empirical</a:t>
            </a:r>
          </a:p>
        </p:txBody>
      </p:sp>
      <p:sp>
        <p:nvSpPr>
          <p:cNvPr id="21516" name="Tekstvak 20">
            <a:extLst>
              <a:ext uri="{FF2B5EF4-FFF2-40B4-BE49-F238E27FC236}">
                <a16:creationId xmlns:a16="http://schemas.microsoft.com/office/drawing/2014/main" id="{C23591C6-07E4-634A-88AA-0D6D2F93F601}"/>
              </a:ext>
            </a:extLst>
          </p:cNvPr>
          <p:cNvSpPr txBox="1">
            <a:spLocks noChangeArrowheads="1"/>
          </p:cNvSpPr>
          <p:nvPr/>
        </p:nvSpPr>
        <p:spPr bwMode="auto">
          <a:xfrm>
            <a:off x="2352675" y="3975100"/>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800" b="1" i="1">
                <a:solidFill>
                  <a:srgbClr val="FFFF00"/>
                </a:solidFill>
              </a:rPr>
              <a:t>Emergence</a:t>
            </a:r>
          </a:p>
        </p:txBody>
      </p:sp>
      <p:sp>
        <p:nvSpPr>
          <p:cNvPr id="21517" name="Tekstvak 21">
            <a:extLst>
              <a:ext uri="{FF2B5EF4-FFF2-40B4-BE49-F238E27FC236}">
                <a16:creationId xmlns:a16="http://schemas.microsoft.com/office/drawing/2014/main" id="{3298DD18-3FD1-C643-9D42-02003D06CEA0}"/>
              </a:ext>
            </a:extLst>
          </p:cNvPr>
          <p:cNvSpPr txBox="1">
            <a:spLocks noChangeArrowheads="1"/>
          </p:cNvSpPr>
          <p:nvPr/>
        </p:nvSpPr>
        <p:spPr bwMode="auto">
          <a:xfrm>
            <a:off x="201613" y="1599287"/>
            <a:ext cx="15716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i="1" dirty="0">
                <a:solidFill>
                  <a:schemeClr val="tx1"/>
                </a:solidFill>
              </a:rPr>
              <a:t>Quality:</a:t>
            </a:r>
          </a:p>
          <a:p>
            <a:pPr>
              <a:spcBef>
                <a:spcPct val="0"/>
              </a:spcBef>
              <a:buClrTx/>
              <a:buSzTx/>
              <a:buFontTx/>
              <a:buNone/>
            </a:pPr>
            <a:r>
              <a:rPr lang="nl-NL" altLang="en-NL" sz="1400" i="1" dirty="0" err="1">
                <a:solidFill>
                  <a:schemeClr val="tx1"/>
                </a:solidFill>
              </a:rPr>
              <a:t>Decision</a:t>
            </a:r>
            <a:r>
              <a:rPr lang="nl-NL" altLang="en-NL" sz="1400" i="1" dirty="0">
                <a:solidFill>
                  <a:schemeClr val="tx1"/>
                </a:solidFill>
              </a:rPr>
              <a:t>:</a:t>
            </a:r>
          </a:p>
          <a:p>
            <a:pPr>
              <a:spcBef>
                <a:spcPct val="0"/>
              </a:spcBef>
              <a:buClrTx/>
              <a:buSzTx/>
              <a:buFontTx/>
              <a:buNone/>
            </a:pPr>
            <a:r>
              <a:rPr lang="nl-NL" altLang="en-NL" sz="1400" i="1" dirty="0">
                <a:solidFill>
                  <a:schemeClr val="tx1"/>
                </a:solidFill>
              </a:rPr>
              <a:t>Motto:</a:t>
            </a:r>
          </a:p>
          <a:p>
            <a:pPr>
              <a:spcBef>
                <a:spcPct val="0"/>
              </a:spcBef>
              <a:buClrTx/>
              <a:buSzTx/>
              <a:buNone/>
            </a:pPr>
            <a:r>
              <a:rPr lang="nl-NL" altLang="en-NL" sz="1400" i="1" dirty="0" err="1">
                <a:solidFill>
                  <a:schemeClr val="tx1"/>
                </a:solidFill>
              </a:rPr>
              <a:t>Metaphor</a:t>
            </a:r>
            <a:r>
              <a:rPr lang="nl-NL" altLang="en-NL" sz="1400" i="1" dirty="0">
                <a:solidFill>
                  <a:schemeClr val="tx1"/>
                </a:solidFill>
              </a:rPr>
              <a:t>:</a:t>
            </a:r>
          </a:p>
          <a:p>
            <a:pPr>
              <a:spcBef>
                <a:spcPct val="0"/>
              </a:spcBef>
              <a:buClrTx/>
              <a:buSzTx/>
              <a:buNone/>
            </a:pPr>
            <a:r>
              <a:rPr lang="nl-NL" altLang="en-NL" sz="1400" i="1" dirty="0">
                <a:solidFill>
                  <a:schemeClr val="tx1"/>
                </a:solidFill>
              </a:rPr>
              <a:t>Logic (</a:t>
            </a:r>
            <a:r>
              <a:rPr lang="nl-NL" altLang="en-NL" sz="1400" i="1" dirty="0" err="1">
                <a:solidFill>
                  <a:schemeClr val="tx1"/>
                </a:solidFill>
              </a:rPr>
              <a:t>Freidson</a:t>
            </a:r>
            <a:r>
              <a:rPr lang="nl-NL" altLang="en-NL" sz="1400" i="1" dirty="0">
                <a:solidFill>
                  <a:schemeClr val="tx1"/>
                </a:solidFill>
              </a:rPr>
              <a:t>)</a:t>
            </a:r>
          </a:p>
          <a:p>
            <a:pPr>
              <a:spcBef>
                <a:spcPct val="0"/>
              </a:spcBef>
              <a:buClrTx/>
              <a:buSzTx/>
              <a:buFontTx/>
              <a:buNone/>
            </a:pPr>
            <a:r>
              <a:rPr lang="nl-NL" altLang="en-NL" sz="1400" i="1" dirty="0" err="1">
                <a:solidFill>
                  <a:schemeClr val="tx1"/>
                </a:solidFill>
              </a:rPr>
              <a:t>Science</a:t>
            </a:r>
            <a:r>
              <a:rPr lang="nl-NL" altLang="en-NL" sz="1400" i="1" dirty="0">
                <a:solidFill>
                  <a:schemeClr val="tx1"/>
                </a:solidFill>
              </a:rPr>
              <a:t>:</a:t>
            </a:r>
          </a:p>
          <a:p>
            <a:pPr>
              <a:spcBef>
                <a:spcPct val="0"/>
              </a:spcBef>
              <a:buClrTx/>
              <a:buSzTx/>
              <a:buFontTx/>
              <a:buNone/>
            </a:pPr>
            <a:r>
              <a:rPr lang="nl-NL" altLang="en-NL" sz="1400" i="1" dirty="0">
                <a:solidFill>
                  <a:schemeClr val="tx1"/>
                </a:solidFill>
              </a:rPr>
              <a:t>Risk:</a:t>
            </a:r>
          </a:p>
          <a:p>
            <a:pPr>
              <a:spcBef>
                <a:spcPct val="0"/>
              </a:spcBef>
              <a:buClrTx/>
              <a:buSzTx/>
              <a:buFontTx/>
              <a:buNone/>
            </a:pPr>
            <a:r>
              <a:rPr lang="nl-NL" altLang="en-NL" sz="1400" i="1" dirty="0" err="1">
                <a:solidFill>
                  <a:schemeClr val="tx1"/>
                </a:solidFill>
              </a:rPr>
              <a:t>Leadershipstyle</a:t>
            </a:r>
            <a:r>
              <a:rPr lang="nl-NL" altLang="en-NL" sz="1400" i="1" dirty="0">
                <a:solidFill>
                  <a:schemeClr val="tx1"/>
                </a:solidFill>
              </a:rPr>
              <a:t>:</a:t>
            </a:r>
          </a:p>
          <a:p>
            <a:pPr>
              <a:spcBef>
                <a:spcPct val="0"/>
              </a:spcBef>
              <a:buClrTx/>
              <a:buSzTx/>
              <a:buFontTx/>
              <a:buNone/>
            </a:pPr>
            <a:r>
              <a:rPr lang="nl-NL" altLang="en-NL" sz="1400" i="1" dirty="0">
                <a:solidFill>
                  <a:schemeClr val="tx1"/>
                </a:solidFill>
              </a:rPr>
              <a:t>Tools:</a:t>
            </a:r>
          </a:p>
        </p:txBody>
      </p:sp>
      <p:sp>
        <p:nvSpPr>
          <p:cNvPr id="21518" name="Tekstvak 22">
            <a:extLst>
              <a:ext uri="{FF2B5EF4-FFF2-40B4-BE49-F238E27FC236}">
                <a16:creationId xmlns:a16="http://schemas.microsoft.com/office/drawing/2014/main" id="{0B805B03-DFE4-3F4E-97B2-4C06FC4CB1C4}"/>
              </a:ext>
            </a:extLst>
          </p:cNvPr>
          <p:cNvSpPr txBox="1">
            <a:spLocks noChangeArrowheads="1"/>
          </p:cNvSpPr>
          <p:nvPr/>
        </p:nvSpPr>
        <p:spPr bwMode="auto">
          <a:xfrm>
            <a:off x="225425" y="4077831"/>
            <a:ext cx="17875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i="1" dirty="0">
                <a:solidFill>
                  <a:schemeClr val="tx1"/>
                </a:solidFill>
              </a:rPr>
              <a:t>Quality:</a:t>
            </a:r>
          </a:p>
          <a:p>
            <a:pPr>
              <a:spcBef>
                <a:spcPct val="0"/>
              </a:spcBef>
              <a:buClrTx/>
              <a:buSzTx/>
              <a:buFontTx/>
              <a:buNone/>
            </a:pPr>
            <a:r>
              <a:rPr lang="nl-NL" altLang="en-NL" sz="1400" i="1" dirty="0" err="1">
                <a:solidFill>
                  <a:schemeClr val="tx1"/>
                </a:solidFill>
              </a:rPr>
              <a:t>Decision</a:t>
            </a:r>
            <a:r>
              <a:rPr lang="nl-NL" altLang="en-NL" sz="1400" i="1" dirty="0">
                <a:solidFill>
                  <a:schemeClr val="tx1"/>
                </a:solidFill>
              </a:rPr>
              <a:t>:</a:t>
            </a:r>
          </a:p>
          <a:p>
            <a:pPr>
              <a:spcBef>
                <a:spcPct val="0"/>
              </a:spcBef>
              <a:buClrTx/>
              <a:buSzTx/>
              <a:buFontTx/>
              <a:buNone/>
            </a:pPr>
            <a:r>
              <a:rPr lang="nl-NL" altLang="en-NL" sz="1400" i="1" dirty="0">
                <a:solidFill>
                  <a:schemeClr val="tx1"/>
                </a:solidFill>
              </a:rPr>
              <a:t>Motto:</a:t>
            </a:r>
          </a:p>
          <a:p>
            <a:pPr>
              <a:spcBef>
                <a:spcPct val="0"/>
              </a:spcBef>
              <a:buClrTx/>
              <a:buSzTx/>
              <a:buNone/>
            </a:pPr>
            <a:r>
              <a:rPr lang="nl-NL" altLang="en-NL" sz="1400" i="1" dirty="0" err="1">
                <a:solidFill>
                  <a:schemeClr val="tx1"/>
                </a:solidFill>
              </a:rPr>
              <a:t>Metaphor</a:t>
            </a:r>
            <a:r>
              <a:rPr lang="nl-NL" altLang="en-NL" sz="1400" i="1" dirty="0">
                <a:solidFill>
                  <a:schemeClr val="tx1"/>
                </a:solidFill>
              </a:rPr>
              <a:t>:</a:t>
            </a:r>
          </a:p>
          <a:p>
            <a:pPr>
              <a:spcBef>
                <a:spcPct val="0"/>
              </a:spcBef>
              <a:buClrTx/>
              <a:buSzTx/>
              <a:buFontTx/>
              <a:buNone/>
            </a:pPr>
            <a:r>
              <a:rPr lang="nl-NL" altLang="en-NL" sz="1400" i="1" dirty="0">
                <a:solidFill>
                  <a:schemeClr val="tx1"/>
                </a:solidFill>
              </a:rPr>
              <a:t>Logic (</a:t>
            </a:r>
            <a:r>
              <a:rPr lang="nl-NL" altLang="en-NL" sz="1400" i="1" dirty="0" err="1">
                <a:solidFill>
                  <a:schemeClr val="tx1"/>
                </a:solidFill>
              </a:rPr>
              <a:t>Freidson</a:t>
            </a:r>
            <a:r>
              <a:rPr lang="nl-NL" altLang="en-NL" sz="1400" i="1" dirty="0">
                <a:solidFill>
                  <a:schemeClr val="tx1"/>
                </a:solidFill>
              </a:rPr>
              <a:t>):</a:t>
            </a:r>
          </a:p>
          <a:p>
            <a:pPr>
              <a:spcBef>
                <a:spcPct val="0"/>
              </a:spcBef>
              <a:buClrTx/>
              <a:buSzTx/>
              <a:buFontTx/>
              <a:buNone/>
            </a:pPr>
            <a:r>
              <a:rPr lang="nl-NL" altLang="en-NL" sz="1400" i="1" dirty="0" err="1">
                <a:solidFill>
                  <a:schemeClr val="tx1"/>
                </a:solidFill>
              </a:rPr>
              <a:t>Science</a:t>
            </a:r>
            <a:r>
              <a:rPr lang="nl-NL" altLang="en-NL" sz="1400" i="1" dirty="0">
                <a:solidFill>
                  <a:schemeClr val="tx1"/>
                </a:solidFill>
              </a:rPr>
              <a:t>:</a:t>
            </a:r>
          </a:p>
          <a:p>
            <a:pPr>
              <a:spcBef>
                <a:spcPct val="0"/>
              </a:spcBef>
              <a:buClrTx/>
              <a:buSzTx/>
              <a:buFontTx/>
              <a:buNone/>
            </a:pPr>
            <a:r>
              <a:rPr lang="nl-NL" altLang="en-NL" sz="1400" i="1" dirty="0">
                <a:solidFill>
                  <a:schemeClr val="tx1"/>
                </a:solidFill>
              </a:rPr>
              <a:t>Risk:</a:t>
            </a:r>
          </a:p>
          <a:p>
            <a:pPr>
              <a:spcBef>
                <a:spcPct val="0"/>
              </a:spcBef>
              <a:buClrTx/>
              <a:buSzTx/>
              <a:buFontTx/>
              <a:buNone/>
            </a:pPr>
            <a:r>
              <a:rPr lang="nl-NL" altLang="en-NL" sz="1400" i="1" dirty="0" err="1">
                <a:solidFill>
                  <a:schemeClr val="tx1"/>
                </a:solidFill>
              </a:rPr>
              <a:t>Leadershipstyle</a:t>
            </a:r>
            <a:r>
              <a:rPr lang="nl-NL" altLang="en-NL" sz="1400" i="1" dirty="0">
                <a:solidFill>
                  <a:schemeClr val="tx1"/>
                </a:solidFill>
              </a:rPr>
              <a:t>:</a:t>
            </a:r>
          </a:p>
          <a:p>
            <a:pPr>
              <a:spcBef>
                <a:spcPct val="0"/>
              </a:spcBef>
              <a:buClrTx/>
              <a:buSzTx/>
              <a:buFontTx/>
              <a:buNone/>
            </a:pPr>
            <a:r>
              <a:rPr lang="nl-NL" altLang="en-NL" sz="1400" i="1" dirty="0">
                <a:solidFill>
                  <a:schemeClr val="tx1"/>
                </a:solidFill>
              </a:rPr>
              <a:t>Tools:</a:t>
            </a:r>
          </a:p>
        </p:txBody>
      </p:sp>
      <p:sp>
        <p:nvSpPr>
          <p:cNvPr id="21519" name="Tekstvak 20">
            <a:extLst>
              <a:ext uri="{FF2B5EF4-FFF2-40B4-BE49-F238E27FC236}">
                <a16:creationId xmlns:a16="http://schemas.microsoft.com/office/drawing/2014/main" id="{79B627A3-1FF9-4244-A6CC-1C6F03C12DD5}"/>
              </a:ext>
            </a:extLst>
          </p:cNvPr>
          <p:cNvSpPr txBox="1">
            <a:spLocks noChangeArrowheads="1"/>
          </p:cNvSpPr>
          <p:nvPr/>
        </p:nvSpPr>
        <p:spPr bwMode="auto">
          <a:xfrm>
            <a:off x="323850" y="333375"/>
            <a:ext cx="4156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dirty="0">
                <a:solidFill>
                  <a:srgbClr val="00ACB0"/>
                </a:solidFill>
              </a:rPr>
              <a:t>Vier vensters</a:t>
            </a:r>
          </a:p>
        </p:txBody>
      </p:sp>
    </p:spTree>
  </p:cSld>
  <p:clrMapOvr>
    <a:masterClrMapping/>
  </p:clrMapOvr>
  <p:transition spd="slow" advTm="2121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B803-80F9-064D-944E-2792E11EF9B2}"/>
              </a:ext>
            </a:extLst>
          </p:cNvPr>
          <p:cNvSpPr>
            <a:spLocks noGrp="1"/>
          </p:cNvSpPr>
          <p:nvPr>
            <p:ph type="title"/>
          </p:nvPr>
        </p:nvSpPr>
        <p:spPr>
          <a:xfrm>
            <a:off x="1281473" y="96250"/>
            <a:ext cx="6686128" cy="796900"/>
          </a:xfrm>
        </p:spPr>
        <p:txBody>
          <a:bodyPr/>
          <a:lstStyle/>
          <a:p>
            <a:r>
              <a:rPr lang="en-NL" sz="2800" dirty="0">
                <a:solidFill>
                  <a:srgbClr val="00ACB0"/>
                </a:solidFill>
              </a:rPr>
              <a:t>De vier vensters</a:t>
            </a:r>
          </a:p>
        </p:txBody>
      </p:sp>
      <p:graphicFrame>
        <p:nvGraphicFramePr>
          <p:cNvPr id="4" name="Content Placeholder 3">
            <a:extLst>
              <a:ext uri="{FF2B5EF4-FFF2-40B4-BE49-F238E27FC236}">
                <a16:creationId xmlns:a16="http://schemas.microsoft.com/office/drawing/2014/main" id="{2904DC85-9B4A-A946-B895-EEF6C8C36336}"/>
              </a:ext>
            </a:extLst>
          </p:cNvPr>
          <p:cNvGraphicFramePr>
            <a:graphicFrameLocks noGrp="1"/>
          </p:cNvGraphicFramePr>
          <p:nvPr>
            <p:ph idx="1"/>
          </p:nvPr>
        </p:nvGraphicFramePr>
        <p:xfrm>
          <a:off x="251520" y="908720"/>
          <a:ext cx="8746035" cy="4865377"/>
        </p:xfrm>
        <a:graphic>
          <a:graphicData uri="http://schemas.openxmlformats.org/drawingml/2006/table">
            <a:tbl>
              <a:tblPr firstRow="1" bandRow="1">
                <a:tableStyleId>{2D5ABB26-0587-4C30-8999-92F81FD0307C}</a:tableStyleId>
              </a:tblPr>
              <a:tblGrid>
                <a:gridCol w="1656184">
                  <a:extLst>
                    <a:ext uri="{9D8B030D-6E8A-4147-A177-3AD203B41FA5}">
                      <a16:colId xmlns:a16="http://schemas.microsoft.com/office/drawing/2014/main" val="2482761863"/>
                    </a:ext>
                  </a:extLst>
                </a:gridCol>
                <a:gridCol w="1842230">
                  <a:extLst>
                    <a:ext uri="{9D8B030D-6E8A-4147-A177-3AD203B41FA5}">
                      <a16:colId xmlns:a16="http://schemas.microsoft.com/office/drawing/2014/main" val="1808102806"/>
                    </a:ext>
                  </a:extLst>
                </a:gridCol>
                <a:gridCol w="1749207">
                  <a:extLst>
                    <a:ext uri="{9D8B030D-6E8A-4147-A177-3AD203B41FA5}">
                      <a16:colId xmlns:a16="http://schemas.microsoft.com/office/drawing/2014/main" val="1299170648"/>
                    </a:ext>
                  </a:extLst>
                </a:gridCol>
                <a:gridCol w="1749207">
                  <a:extLst>
                    <a:ext uri="{9D8B030D-6E8A-4147-A177-3AD203B41FA5}">
                      <a16:colId xmlns:a16="http://schemas.microsoft.com/office/drawing/2014/main" val="2659604515"/>
                    </a:ext>
                  </a:extLst>
                </a:gridCol>
                <a:gridCol w="1749207">
                  <a:extLst>
                    <a:ext uri="{9D8B030D-6E8A-4147-A177-3AD203B41FA5}">
                      <a16:colId xmlns:a16="http://schemas.microsoft.com/office/drawing/2014/main" val="2797989875"/>
                    </a:ext>
                  </a:extLst>
                </a:gridCol>
              </a:tblGrid>
              <a:tr h="396684">
                <a:tc>
                  <a:txBody>
                    <a:bodyPr/>
                    <a:lstStyle/>
                    <a:p>
                      <a:r>
                        <a:rPr lang="en-NL" dirty="0"/>
                        <a:t>Aspect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dirty="0">
                          <a:solidFill>
                            <a:schemeClr val="bg1"/>
                          </a:solidFill>
                        </a:rPr>
                        <a:t>Empirie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NL" dirty="0">
                          <a:solidFill>
                            <a:schemeClr val="bg1"/>
                          </a:solidFill>
                        </a:rPr>
                        <a:t>Referentie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NL" dirty="0">
                          <a:solidFill>
                            <a:schemeClr val="bg1"/>
                          </a:solidFill>
                        </a:rPr>
                        <a:t>Reflectie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NL" dirty="0">
                          <a:solidFill>
                            <a:schemeClr val="bg1"/>
                          </a:solidFill>
                        </a:rPr>
                        <a:t>Emergentie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CBC2"/>
                    </a:solidFill>
                  </a:tcPr>
                </a:tc>
                <a:extLst>
                  <a:ext uri="{0D108BD9-81ED-4DB2-BD59-A6C34878D82A}">
                    <a16:rowId xmlns:a16="http://schemas.microsoft.com/office/drawing/2014/main" val="936325018"/>
                  </a:ext>
                </a:extLst>
              </a:tr>
              <a:tr h="554270">
                <a:tc>
                  <a:txBody>
                    <a:bodyPr/>
                    <a:lstStyle/>
                    <a:p>
                      <a:r>
                        <a:rPr lang="en-NL" sz="1400" b="1" dirty="0">
                          <a:solidFill>
                            <a:schemeClr val="tx1"/>
                          </a:solidFill>
                        </a:rPr>
                        <a:t>Quality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b="1" dirty="0">
                          <a:solidFill>
                            <a:schemeClr val="tx1"/>
                          </a:solidFill>
                        </a:rPr>
                        <a:t>Conformance to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b="1" dirty="0">
                          <a:solidFill>
                            <a:schemeClr val="tx1"/>
                          </a:solidFill>
                        </a:rPr>
                        <a:t>Fitness for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solidFill>
                            <a:schemeClr val="tx1"/>
                          </a:solidFill>
                        </a:rPr>
                        <a:t>A</a:t>
                      </a:r>
                      <a:r>
                        <a:rPr lang="en-NL" sz="1400" b="1" dirty="0">
                          <a:solidFill>
                            <a:schemeClr val="tx1"/>
                          </a:solidFill>
                        </a:rPr>
                        <a:t>n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b="1" dirty="0">
                          <a:solidFill>
                            <a:schemeClr val="tx1"/>
                          </a:solidFill>
                        </a:rPr>
                        <a:t>Dynamic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333480"/>
                  </a:ext>
                </a:extLst>
              </a:tr>
              <a:tr h="782499">
                <a:tc>
                  <a:txBody>
                    <a:bodyPr/>
                    <a:lstStyle/>
                    <a:p>
                      <a:r>
                        <a:rPr lang="en-NL" sz="1400" dirty="0"/>
                        <a:t>Decision based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Rules, standards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Models, guidelines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P</a:t>
                      </a:r>
                      <a:r>
                        <a:rPr lang="en-NL" sz="1400" dirty="0"/>
                        <a:t>rofessional principles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Shared values, interaction between 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7145863"/>
                  </a:ext>
                </a:extLst>
              </a:tr>
              <a:tr h="396684">
                <a:tc>
                  <a:txBody>
                    <a:bodyPr/>
                    <a:lstStyle/>
                    <a:p>
                      <a:r>
                        <a:rPr lang="en-NL" sz="1400" dirty="0"/>
                        <a:t>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A</a:t>
                      </a:r>
                      <a:r>
                        <a:rPr lang="en-NL" sz="1400" dirty="0"/>
                        <a:t>ccountability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Professionalism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Flexibility, agility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115657"/>
                  </a:ext>
                </a:extLst>
              </a:tr>
              <a:tr h="554270">
                <a:tc>
                  <a:txBody>
                    <a:bodyPr/>
                    <a:lstStyle/>
                    <a:p>
                      <a:r>
                        <a:rPr lang="en-NL" sz="1400" dirty="0"/>
                        <a:t>Metaphor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Army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Google Home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The Thinker (Rodin)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An improvising jazz combo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241115"/>
                  </a:ext>
                </a:extLst>
              </a:tr>
              <a:tr h="554270">
                <a:tc>
                  <a:txBody>
                    <a:bodyPr/>
                    <a:lstStyle/>
                    <a:p>
                      <a:r>
                        <a:rPr lang="en-NL" sz="1400" dirty="0"/>
                        <a:t>Logic (Freidson), who is in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Customer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Professional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382463"/>
                  </a:ext>
                </a:extLst>
              </a:tr>
              <a:tr h="505739">
                <a:tc>
                  <a:txBody>
                    <a:bodyPr/>
                    <a:lstStyle/>
                    <a:p>
                      <a:r>
                        <a:rPr lang="en-NL" sz="1400" dirty="0"/>
                        <a:t>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Management science, systems theory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Philosophy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Complexity Theory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096245"/>
                  </a:ext>
                </a:extLst>
              </a:tr>
              <a:tr h="554270">
                <a:tc>
                  <a:txBody>
                    <a:bodyPr/>
                    <a:lstStyle/>
                    <a:p>
                      <a:r>
                        <a:rPr lang="en-NL" sz="1400" dirty="0"/>
                        <a:t>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Bureaucracy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Pampering the customer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Arrogance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Chaos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0481706"/>
                  </a:ext>
                </a:extLst>
              </a:tr>
              <a:tr h="554270">
                <a:tc>
                  <a:txBody>
                    <a:bodyPr/>
                    <a:lstStyle/>
                    <a:p>
                      <a:r>
                        <a:rPr lang="en-NL" sz="1400" dirty="0"/>
                        <a:t>Leadership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Directive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Coaching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Delegative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NL" sz="1400" dirty="0"/>
                        <a:t>Participative, shared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514395"/>
                  </a:ext>
                </a:extLst>
              </a:tr>
            </a:tbl>
          </a:graphicData>
        </a:graphic>
      </p:graphicFrame>
    </p:spTree>
    <p:extLst>
      <p:ext uri="{BB962C8B-B14F-4D97-AF65-F5344CB8AC3E}">
        <p14:creationId xmlns:p14="http://schemas.microsoft.com/office/powerpoint/2010/main" val="4234008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a:extLst>
              <a:ext uri="{FF2B5EF4-FFF2-40B4-BE49-F238E27FC236}">
                <a16:creationId xmlns:a16="http://schemas.microsoft.com/office/drawing/2014/main" id="{7D7C2866-A76C-FA4A-8371-9ACCB0A35167}"/>
              </a:ext>
            </a:extLst>
          </p:cNvPr>
          <p:cNvSpPr>
            <a:spLocks noGrp="1" noChangeArrowheads="1"/>
          </p:cNvSpPr>
          <p:nvPr>
            <p:ph type="title"/>
          </p:nvPr>
        </p:nvSpPr>
        <p:spPr/>
        <p:txBody>
          <a:bodyPr/>
          <a:lstStyle/>
          <a:p>
            <a:r>
              <a:rPr lang="en-GB" altLang="en-NL" dirty="0" err="1">
                <a:solidFill>
                  <a:srgbClr val="00ACB0"/>
                </a:solidFill>
                <a:ea typeface="ＭＳ Ｐゴシック" panose="020B0600070205080204" pitchFamily="34" charset="-128"/>
              </a:rPr>
              <a:t>Vraag</a:t>
            </a:r>
            <a:endParaRPr lang="en-GB" altLang="en-NL" dirty="0">
              <a:solidFill>
                <a:srgbClr val="00ACB0"/>
              </a:solidFill>
              <a:ea typeface="ＭＳ Ｐゴシック" panose="020B0600070205080204" pitchFamily="34" charset="-128"/>
            </a:endParaRPr>
          </a:p>
        </p:txBody>
      </p:sp>
      <p:sp>
        <p:nvSpPr>
          <p:cNvPr id="53250" name="Tijdelijke aanduiding voor inhoud 2">
            <a:extLst>
              <a:ext uri="{FF2B5EF4-FFF2-40B4-BE49-F238E27FC236}">
                <a16:creationId xmlns:a16="http://schemas.microsoft.com/office/drawing/2014/main" id="{EAB39BAB-86C0-0241-B206-5A12F4A2B901}"/>
              </a:ext>
            </a:extLst>
          </p:cNvPr>
          <p:cNvSpPr>
            <a:spLocks noGrp="1" noChangeArrowheads="1"/>
          </p:cNvSpPr>
          <p:nvPr>
            <p:ph idx="1"/>
          </p:nvPr>
        </p:nvSpPr>
        <p:spPr>
          <a:xfrm>
            <a:off x="762000" y="1762125"/>
            <a:ext cx="7881938" cy="954088"/>
          </a:xfrm>
        </p:spPr>
        <p:txBody>
          <a:bodyPr/>
          <a:lstStyle/>
          <a:p>
            <a:pPr marL="0" indent="0">
              <a:buFont typeface="Zapf Dingbats" pitchFamily="123" charset="2"/>
              <a:buNone/>
            </a:pPr>
            <a:r>
              <a:rPr lang="en-GB" altLang="en-NL" dirty="0" err="1">
                <a:ea typeface="ＭＳ Ｐゴシック" panose="020B0600070205080204" pitchFamily="34" charset="-128"/>
              </a:rPr>
              <a:t>Waar</a:t>
            </a:r>
            <a:r>
              <a:rPr lang="en-GB" altLang="en-NL" dirty="0">
                <a:ea typeface="ＭＳ Ｐゴシック" panose="020B0600070205080204" pitchFamily="34" charset="-128"/>
              </a:rPr>
              <a:t> in de </a:t>
            </a:r>
            <a:r>
              <a:rPr lang="en-GB" altLang="en-NL" dirty="0" err="1">
                <a:ea typeface="ＭＳ Ｐゴシック" panose="020B0600070205080204" pitchFamily="34" charset="-128"/>
              </a:rPr>
              <a:t>opleiding</a:t>
            </a:r>
            <a:r>
              <a:rPr lang="en-GB" altLang="en-NL" dirty="0">
                <a:ea typeface="ＭＳ Ｐゴシック" panose="020B0600070205080204" pitchFamily="34" charset="-128"/>
              </a:rPr>
              <a:t> </a:t>
            </a:r>
            <a:r>
              <a:rPr lang="en-GB" altLang="en-NL" dirty="0" err="1">
                <a:ea typeface="ＭＳ Ｐゴシック" panose="020B0600070205080204" pitchFamily="34" charset="-128"/>
              </a:rPr>
              <a:t>herken</a:t>
            </a:r>
            <a:r>
              <a:rPr lang="en-GB" altLang="en-NL" dirty="0">
                <a:ea typeface="ＭＳ Ｐゴシック" panose="020B0600070205080204" pitchFamily="34" charset="-128"/>
              </a:rPr>
              <a:t> je </a:t>
            </a:r>
            <a:r>
              <a:rPr lang="en-GB" altLang="en-NL" dirty="0" err="1">
                <a:ea typeface="ＭＳ Ｐゴシック" panose="020B0600070205080204" pitchFamily="34" charset="-128"/>
              </a:rPr>
              <a:t>een</a:t>
            </a:r>
            <a:r>
              <a:rPr lang="en-GB" altLang="en-NL" dirty="0">
                <a:ea typeface="ＭＳ Ｐゴシック" panose="020B0600070205080204" pitchFamily="34" charset="-128"/>
              </a:rPr>
              <a:t> of </a:t>
            </a:r>
            <a:r>
              <a:rPr lang="en-GB" altLang="en-NL" dirty="0" err="1">
                <a:ea typeface="ＭＳ Ｐゴシック" panose="020B0600070205080204" pitchFamily="34" charset="-128"/>
              </a:rPr>
              <a:t>meer</a:t>
            </a:r>
            <a:r>
              <a:rPr lang="en-GB" altLang="en-NL" dirty="0">
                <a:ea typeface="ＭＳ Ｐゴシック" panose="020B0600070205080204" pitchFamily="34" charset="-128"/>
              </a:rPr>
              <a:t> van de </a:t>
            </a:r>
            <a:r>
              <a:rPr lang="en-GB" altLang="en-NL" dirty="0" err="1">
                <a:ea typeface="ＭＳ Ｐゴシック" panose="020B0600070205080204" pitchFamily="34" charset="-128"/>
              </a:rPr>
              <a:t>vensters</a:t>
            </a:r>
            <a:r>
              <a:rPr lang="en-GB" altLang="en-NL" dirty="0">
                <a:ea typeface="ＭＳ Ｐゴシック" panose="020B0600070205080204" pitchFamily="34" charset="-128"/>
              </a:rPr>
              <a:t>?</a:t>
            </a:r>
          </a:p>
          <a:p>
            <a:pPr marL="0" indent="0">
              <a:buFont typeface="Zapf Dingbats" pitchFamily="123" charset="2"/>
              <a:buNone/>
            </a:pPr>
            <a:r>
              <a:rPr lang="en-GB" altLang="en-NL" dirty="0">
                <a:ea typeface="ＭＳ Ｐゴシック" panose="020B0600070205080204" pitchFamily="34" charset="-128"/>
              </a:rPr>
              <a:t>	</a:t>
            </a:r>
            <a:r>
              <a:rPr lang="en-GB" altLang="en-NL" dirty="0" err="1">
                <a:ea typeface="ＭＳ Ｐゴシック" panose="020B0600070205080204" pitchFamily="34" charset="-128"/>
              </a:rPr>
              <a:t>empirie</a:t>
            </a:r>
            <a:r>
              <a:rPr lang="en-GB" altLang="en-NL" dirty="0">
                <a:ea typeface="ＭＳ Ｐゴシック" panose="020B0600070205080204" pitchFamily="34" charset="-128"/>
              </a:rPr>
              <a:t> van het </a:t>
            </a:r>
            <a:r>
              <a:rPr lang="en-GB" altLang="en-NL" dirty="0" err="1">
                <a:ea typeface="ＭＳ Ｐゴシック" panose="020B0600070205080204" pitchFamily="34" charset="-128"/>
              </a:rPr>
              <a:t>meten</a:t>
            </a:r>
            <a:endParaRPr lang="en-GB" altLang="en-NL" dirty="0">
              <a:ea typeface="ＭＳ Ｐゴシック" panose="020B0600070205080204" pitchFamily="34" charset="-128"/>
            </a:endParaRPr>
          </a:p>
          <a:p>
            <a:pPr marL="0" indent="0">
              <a:buFont typeface="Zapf Dingbats" pitchFamily="123" charset="2"/>
              <a:buNone/>
            </a:pPr>
            <a:r>
              <a:rPr lang="en-GB" altLang="en-NL" dirty="0">
                <a:ea typeface="ＭＳ Ｐゴシック" panose="020B0600070205080204" pitchFamily="34" charset="-128"/>
              </a:rPr>
              <a:t>	</a:t>
            </a:r>
            <a:r>
              <a:rPr lang="en-GB" altLang="en-NL" dirty="0" err="1">
                <a:ea typeface="ＭＳ Ｐゴシック" panose="020B0600070205080204" pitchFamily="34" charset="-128"/>
              </a:rPr>
              <a:t>referentie</a:t>
            </a:r>
            <a:r>
              <a:rPr lang="en-GB" altLang="en-NL" dirty="0">
                <a:ea typeface="ＭＳ Ｐゴシック" panose="020B0600070205080204" pitchFamily="34" charset="-128"/>
              </a:rPr>
              <a:t> van de </a:t>
            </a:r>
            <a:r>
              <a:rPr lang="en-GB" altLang="en-NL" dirty="0" err="1">
                <a:ea typeface="ＭＳ Ｐゴシック" panose="020B0600070205080204" pitchFamily="34" charset="-128"/>
              </a:rPr>
              <a:t>modellen</a:t>
            </a:r>
            <a:endParaRPr lang="en-GB" altLang="en-NL" dirty="0">
              <a:ea typeface="ＭＳ Ｐゴシック" panose="020B0600070205080204" pitchFamily="34" charset="-128"/>
            </a:endParaRPr>
          </a:p>
          <a:p>
            <a:pPr marL="0" indent="0">
              <a:buFont typeface="Zapf Dingbats" pitchFamily="123" charset="2"/>
              <a:buNone/>
            </a:pPr>
            <a:r>
              <a:rPr lang="en-GB" altLang="en-NL" dirty="0">
                <a:ea typeface="ＭＳ Ｐゴシック" panose="020B0600070205080204" pitchFamily="34" charset="-128"/>
              </a:rPr>
              <a:t>	</a:t>
            </a:r>
            <a:r>
              <a:rPr lang="en-GB" altLang="en-NL" dirty="0" err="1">
                <a:ea typeface="ＭＳ Ｐゴシック" panose="020B0600070205080204" pitchFamily="34" charset="-128"/>
              </a:rPr>
              <a:t>reflectie</a:t>
            </a:r>
            <a:r>
              <a:rPr lang="en-GB" altLang="en-NL" dirty="0">
                <a:ea typeface="ＭＳ Ｐゴシック" panose="020B0600070205080204" pitchFamily="34" charset="-128"/>
              </a:rPr>
              <a:t> van de professionals</a:t>
            </a:r>
          </a:p>
          <a:p>
            <a:pPr marL="0" indent="0">
              <a:buFont typeface="Zapf Dingbats" pitchFamily="123" charset="2"/>
              <a:buNone/>
            </a:pPr>
            <a:r>
              <a:rPr lang="en-GB" altLang="en-NL" dirty="0">
                <a:ea typeface="ＭＳ Ｐゴシック" panose="020B0600070205080204" pitchFamily="34" charset="-128"/>
              </a:rPr>
              <a:t>	</a:t>
            </a:r>
            <a:r>
              <a:rPr lang="en-GB" altLang="en-NL" dirty="0" err="1">
                <a:ea typeface="ＭＳ Ｐゴシック" panose="020B0600070205080204" pitchFamily="34" charset="-128"/>
              </a:rPr>
              <a:t>emergentie</a:t>
            </a:r>
            <a:r>
              <a:rPr lang="en-GB" altLang="en-NL" dirty="0">
                <a:ea typeface="ＭＳ Ｐゴシック" panose="020B0600070205080204" pitchFamily="34" charset="-128"/>
              </a:rPr>
              <a:t> </a:t>
            </a:r>
            <a:r>
              <a:rPr lang="en-GB" altLang="en-NL" dirty="0" err="1">
                <a:ea typeface="ＭＳ Ｐゴシック" panose="020B0600070205080204" pitchFamily="34" charset="-128"/>
              </a:rPr>
              <a:t>uit</a:t>
            </a:r>
            <a:r>
              <a:rPr lang="en-GB" altLang="en-NL" dirty="0">
                <a:ea typeface="ＭＳ Ｐゴシック" panose="020B0600070205080204" pitchFamily="34" charset="-128"/>
              </a:rPr>
              <a:t> co-</a:t>
            </a:r>
            <a:r>
              <a:rPr lang="en-GB" altLang="en-NL" dirty="0" err="1">
                <a:ea typeface="ＭＳ Ｐゴシック" panose="020B0600070205080204" pitchFamily="34" charset="-128"/>
              </a:rPr>
              <a:t>creatie</a:t>
            </a:r>
            <a:endParaRPr lang="en-GB" altLang="en-NL" dirty="0">
              <a:ea typeface="ＭＳ Ｐゴシック" panose="020B0600070205080204" pitchFamily="34" charset="-128"/>
            </a:endParaRPr>
          </a:p>
          <a:p>
            <a:pPr marL="0" indent="0">
              <a:buFont typeface="Zapf Dingbats" pitchFamily="123" charset="2"/>
              <a:buNone/>
            </a:pPr>
            <a:r>
              <a:rPr lang="en-GB" altLang="en-NL" dirty="0">
                <a:ea typeface="ＭＳ Ｐゴシック" panose="020B0600070205080204" pitchFamily="34" charset="-128"/>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04664"/>
            <a:ext cx="7772400" cy="1438300"/>
          </a:xfrm>
        </p:spPr>
        <p:txBody>
          <a:bodyPr/>
          <a:lstStyle/>
          <a:p>
            <a:pPr algn="l"/>
            <a:br>
              <a:rPr lang="nl-NL" sz="2800" dirty="0"/>
            </a:br>
            <a:br>
              <a:rPr lang="nl-NL" sz="2400" dirty="0"/>
            </a:br>
            <a:r>
              <a:rPr lang="nl-NL" sz="2400" dirty="0"/>
              <a:t> 				</a:t>
            </a:r>
          </a:p>
        </p:txBody>
      </p:sp>
      <p:sp>
        <p:nvSpPr>
          <p:cNvPr id="5" name="Tijdelijke aanduiding voor inhoud 4"/>
          <p:cNvSpPr>
            <a:spLocks noGrp="1"/>
          </p:cNvSpPr>
          <p:nvPr>
            <p:ph sz="half" idx="1"/>
          </p:nvPr>
        </p:nvSpPr>
        <p:spPr/>
        <p:txBody>
          <a:bodyPr/>
          <a:lstStyle/>
          <a:p>
            <a:pPr marL="0" indent="0">
              <a:buNone/>
            </a:pPr>
            <a:r>
              <a:rPr lang="nl-NL" dirty="0">
                <a:solidFill>
                  <a:srgbClr val="00ACB0"/>
                </a:solidFill>
              </a:rPr>
              <a:t>Vragenlijst</a:t>
            </a:r>
          </a:p>
        </p:txBody>
      </p:sp>
      <p:sp>
        <p:nvSpPr>
          <p:cNvPr id="2" name="Content Placeholder 1">
            <a:extLst>
              <a:ext uri="{FF2B5EF4-FFF2-40B4-BE49-F238E27FC236}">
                <a16:creationId xmlns:a16="http://schemas.microsoft.com/office/drawing/2014/main" id="{5F32D2A9-CC49-AB43-8840-396F2CEA3E9A}"/>
              </a:ext>
            </a:extLst>
          </p:cNvPr>
          <p:cNvSpPr>
            <a:spLocks noGrp="1"/>
          </p:cNvSpPr>
          <p:nvPr>
            <p:ph sz="half" idx="2"/>
          </p:nvPr>
        </p:nvSpPr>
        <p:spPr/>
        <p:txBody>
          <a:bodyPr/>
          <a:lstStyle/>
          <a:p>
            <a:r>
              <a:rPr lang="en-NL" dirty="0"/>
              <a:t>Individueel invullen</a:t>
            </a:r>
          </a:p>
          <a:p>
            <a:r>
              <a:rPr lang="en-NL" dirty="0"/>
              <a:t>Scoren</a:t>
            </a:r>
          </a:p>
          <a:p>
            <a:endParaRPr lang="en-NL" dirty="0"/>
          </a:p>
          <a:p>
            <a:r>
              <a:rPr lang="en-NL" dirty="0"/>
              <a:t>Reactie?</a:t>
            </a:r>
          </a:p>
        </p:txBody>
      </p:sp>
    </p:spTree>
    <p:extLst>
      <p:ext uri="{BB962C8B-B14F-4D97-AF65-F5344CB8AC3E}">
        <p14:creationId xmlns:p14="http://schemas.microsoft.com/office/powerpoint/2010/main" val="1886225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115-27F1-8F49-88EB-1B213E3AF467}"/>
              </a:ext>
            </a:extLst>
          </p:cNvPr>
          <p:cNvSpPr>
            <a:spLocks noGrp="1"/>
          </p:cNvSpPr>
          <p:nvPr>
            <p:ph type="title"/>
          </p:nvPr>
        </p:nvSpPr>
        <p:spPr/>
        <p:txBody>
          <a:bodyPr/>
          <a:lstStyle/>
          <a:p>
            <a:r>
              <a:rPr lang="en-NL" dirty="0">
                <a:solidFill>
                  <a:srgbClr val="00ACB0"/>
                </a:solidFill>
              </a:rPr>
              <a:t>Organisatie</a:t>
            </a:r>
          </a:p>
        </p:txBody>
      </p:sp>
      <p:sp>
        <p:nvSpPr>
          <p:cNvPr id="3" name="Content Placeholder 2">
            <a:extLst>
              <a:ext uri="{FF2B5EF4-FFF2-40B4-BE49-F238E27FC236}">
                <a16:creationId xmlns:a16="http://schemas.microsoft.com/office/drawing/2014/main" id="{76B6B6F2-075E-6B43-B40A-1023507A7183}"/>
              </a:ext>
            </a:extLst>
          </p:cNvPr>
          <p:cNvSpPr>
            <a:spLocks noGrp="1"/>
          </p:cNvSpPr>
          <p:nvPr>
            <p:ph sz="half" idx="1"/>
          </p:nvPr>
        </p:nvSpPr>
        <p:spPr>
          <a:xfrm>
            <a:off x="685800" y="1981200"/>
            <a:ext cx="3810000" cy="4472136"/>
          </a:xfrm>
        </p:spPr>
        <p:txBody>
          <a:bodyPr/>
          <a:lstStyle/>
          <a:p>
            <a:r>
              <a:rPr lang="en-GB" dirty="0"/>
              <a:t>The R2E2 Dialogue© for Total Quality Management</a:t>
            </a:r>
          </a:p>
          <a:p>
            <a:endParaRPr lang="en-GB" dirty="0"/>
          </a:p>
          <a:p>
            <a:r>
              <a:rPr lang="en-GB" dirty="0"/>
              <a:t>St Maarten Medical Centre</a:t>
            </a:r>
          </a:p>
          <a:p>
            <a:endParaRPr lang="en-GB" dirty="0"/>
          </a:p>
          <a:p>
            <a:r>
              <a:rPr lang="en-GB" dirty="0"/>
              <a:t>March 2019</a:t>
            </a:r>
          </a:p>
          <a:p>
            <a:endParaRPr lang="en-NL" dirty="0"/>
          </a:p>
        </p:txBody>
      </p:sp>
      <p:sp>
        <p:nvSpPr>
          <p:cNvPr id="4" name="Content Placeholder 3">
            <a:extLst>
              <a:ext uri="{FF2B5EF4-FFF2-40B4-BE49-F238E27FC236}">
                <a16:creationId xmlns:a16="http://schemas.microsoft.com/office/drawing/2014/main" id="{C6F8422D-BF8A-0749-AA81-2A3A90E4BAD4}"/>
              </a:ext>
            </a:extLst>
          </p:cNvPr>
          <p:cNvSpPr>
            <a:spLocks noGrp="1"/>
          </p:cNvSpPr>
          <p:nvPr>
            <p:ph sz="half" idx="2"/>
          </p:nvPr>
        </p:nvSpPr>
        <p:spPr/>
        <p:txBody>
          <a:bodyPr/>
          <a:lstStyle/>
          <a:p>
            <a:endParaRPr lang="en-NL"/>
          </a:p>
        </p:txBody>
      </p:sp>
    </p:spTree>
    <p:extLst>
      <p:ext uri="{BB962C8B-B14F-4D97-AF65-F5344CB8AC3E}">
        <p14:creationId xmlns:p14="http://schemas.microsoft.com/office/powerpoint/2010/main" val="3076002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5CDAE687-3101-9DEF-7177-47664D1B4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031" y="0"/>
            <a:ext cx="4901938" cy="6858000"/>
          </a:xfrm>
          <a:prstGeom prst="rect">
            <a:avLst/>
          </a:prstGeom>
        </p:spPr>
      </p:pic>
    </p:spTree>
    <p:extLst>
      <p:ext uri="{BB962C8B-B14F-4D97-AF65-F5344CB8AC3E}">
        <p14:creationId xmlns:p14="http://schemas.microsoft.com/office/powerpoint/2010/main" val="3333573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CFB42C16-C545-3BA2-7426-4EE44F30B91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086" y="505604"/>
            <a:ext cx="7609337" cy="5838610"/>
          </a:xfrm>
        </p:spPr>
      </p:pic>
    </p:spTree>
    <p:extLst>
      <p:ext uri="{BB962C8B-B14F-4D97-AF65-F5344CB8AC3E}">
        <p14:creationId xmlns:p14="http://schemas.microsoft.com/office/powerpoint/2010/main" val="2291275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1577A798-E17E-6277-34D3-C1F9433EA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96752"/>
            <a:ext cx="7772400" cy="4003371"/>
          </a:xfrm>
          <a:prstGeom prst="rect">
            <a:avLst/>
          </a:prstGeom>
        </p:spPr>
      </p:pic>
    </p:spTree>
    <p:extLst>
      <p:ext uri="{BB962C8B-B14F-4D97-AF65-F5344CB8AC3E}">
        <p14:creationId xmlns:p14="http://schemas.microsoft.com/office/powerpoint/2010/main" val="220437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5091-0C16-8947-0E17-4D1FDCE9DF9E}"/>
              </a:ext>
            </a:extLst>
          </p:cNvPr>
          <p:cNvSpPr>
            <a:spLocks noGrp="1"/>
          </p:cNvSpPr>
          <p:nvPr>
            <p:ph type="title"/>
          </p:nvPr>
        </p:nvSpPr>
        <p:spPr/>
        <p:txBody>
          <a:bodyPr/>
          <a:lstStyle/>
          <a:p>
            <a:r>
              <a:rPr lang="en-NL" dirty="0"/>
              <a:t>Opdracht</a:t>
            </a:r>
          </a:p>
        </p:txBody>
      </p:sp>
      <p:sp>
        <p:nvSpPr>
          <p:cNvPr id="3" name="Content Placeholder 2">
            <a:extLst>
              <a:ext uri="{FF2B5EF4-FFF2-40B4-BE49-F238E27FC236}">
                <a16:creationId xmlns:a16="http://schemas.microsoft.com/office/drawing/2014/main" id="{73429EF8-62E1-EB81-13B4-45423D4E94B0}"/>
              </a:ext>
            </a:extLst>
          </p:cNvPr>
          <p:cNvSpPr>
            <a:spLocks noGrp="1"/>
          </p:cNvSpPr>
          <p:nvPr>
            <p:ph idx="1"/>
          </p:nvPr>
        </p:nvSpPr>
        <p:spPr>
          <a:xfrm>
            <a:off x="685800" y="2139404"/>
            <a:ext cx="7772400" cy="4114800"/>
          </a:xfrm>
        </p:spPr>
        <p:txBody>
          <a:bodyPr/>
          <a:lstStyle/>
          <a:p>
            <a:pPr marL="0" indent="0">
              <a:buNone/>
            </a:pPr>
            <a:r>
              <a:rPr lang="en-NL" dirty="0"/>
              <a:t>Kies een foto die voor jou uitdrukt, </a:t>
            </a:r>
          </a:p>
          <a:p>
            <a:pPr marL="0" indent="0">
              <a:buNone/>
            </a:pPr>
            <a:r>
              <a:rPr lang="en-NL" dirty="0"/>
              <a:t>wat kwaliteit is </a:t>
            </a:r>
          </a:p>
          <a:p>
            <a:pPr marL="0" indent="0">
              <a:buNone/>
            </a:pPr>
            <a:r>
              <a:rPr lang="en-NL" dirty="0"/>
              <a:t>(liefst gerelateerd aan je werk). </a:t>
            </a:r>
          </a:p>
        </p:txBody>
      </p:sp>
    </p:spTree>
    <p:extLst>
      <p:ext uri="{BB962C8B-B14F-4D97-AF65-F5344CB8AC3E}">
        <p14:creationId xmlns:p14="http://schemas.microsoft.com/office/powerpoint/2010/main" val="2637439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4D8A003C-CEAE-598A-D4C0-1FD585C1C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124" y="0"/>
            <a:ext cx="6611752" cy="6858000"/>
          </a:xfrm>
          <a:prstGeom prst="rect">
            <a:avLst/>
          </a:prstGeom>
        </p:spPr>
      </p:pic>
    </p:spTree>
    <p:extLst>
      <p:ext uri="{BB962C8B-B14F-4D97-AF65-F5344CB8AC3E}">
        <p14:creationId xmlns:p14="http://schemas.microsoft.com/office/powerpoint/2010/main" val="2408089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9F986B4D-BD5D-AD80-479C-5E3C09D10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0" y="980728"/>
            <a:ext cx="6819900" cy="4267200"/>
          </a:xfrm>
          <a:prstGeom prst="rect">
            <a:avLst/>
          </a:prstGeom>
        </p:spPr>
      </p:pic>
    </p:spTree>
    <p:extLst>
      <p:ext uri="{BB962C8B-B14F-4D97-AF65-F5344CB8AC3E}">
        <p14:creationId xmlns:p14="http://schemas.microsoft.com/office/powerpoint/2010/main" val="2890405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9C8CCF08-F4D6-692E-2595-054D1920E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1149350"/>
            <a:ext cx="6731000" cy="4559300"/>
          </a:xfrm>
          <a:prstGeom prst="rect">
            <a:avLst/>
          </a:prstGeom>
        </p:spPr>
      </p:pic>
    </p:spTree>
    <p:extLst>
      <p:ext uri="{BB962C8B-B14F-4D97-AF65-F5344CB8AC3E}">
        <p14:creationId xmlns:p14="http://schemas.microsoft.com/office/powerpoint/2010/main" val="3256726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4500B7E1-65E4-5B59-0AA9-FD1E947D5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193800"/>
            <a:ext cx="6756400" cy="4470400"/>
          </a:xfrm>
          <a:prstGeom prst="rect">
            <a:avLst/>
          </a:prstGeom>
        </p:spPr>
      </p:pic>
    </p:spTree>
    <p:extLst>
      <p:ext uri="{BB962C8B-B14F-4D97-AF65-F5344CB8AC3E}">
        <p14:creationId xmlns:p14="http://schemas.microsoft.com/office/powerpoint/2010/main" val="2601615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F94D8FF8-6214-AD88-EB26-F7F1E3A1C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245" y="0"/>
            <a:ext cx="5949509" cy="6858000"/>
          </a:xfrm>
          <a:prstGeom prst="rect">
            <a:avLst/>
          </a:prstGeom>
        </p:spPr>
      </p:pic>
    </p:spTree>
    <p:extLst>
      <p:ext uri="{BB962C8B-B14F-4D97-AF65-F5344CB8AC3E}">
        <p14:creationId xmlns:p14="http://schemas.microsoft.com/office/powerpoint/2010/main" val="1389621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EAF49EA-86AA-D24F-AC6C-AC39A2E908A7}"/>
              </a:ext>
            </a:extLst>
          </p:cNvPr>
          <p:cNvSpPr>
            <a:spLocks noGrp="1" noChangeArrowheads="1"/>
          </p:cNvSpPr>
          <p:nvPr>
            <p:ph type="title"/>
          </p:nvPr>
        </p:nvSpPr>
        <p:spPr/>
        <p:txBody>
          <a:bodyPr/>
          <a:lstStyle/>
          <a:p>
            <a:r>
              <a:rPr lang="en-NL" altLang="en-NL" dirty="0">
                <a:solidFill>
                  <a:srgbClr val="00ACB0"/>
                </a:solidFill>
                <a:ea typeface="ＭＳ Ｐゴシック" panose="020B0600070205080204" pitchFamily="34" charset="-128"/>
              </a:rPr>
              <a:t>Verder onderzoek</a:t>
            </a:r>
          </a:p>
        </p:txBody>
      </p:sp>
      <p:sp>
        <p:nvSpPr>
          <p:cNvPr id="63490" name="Content Placeholder 2">
            <a:extLst>
              <a:ext uri="{FF2B5EF4-FFF2-40B4-BE49-F238E27FC236}">
                <a16:creationId xmlns:a16="http://schemas.microsoft.com/office/drawing/2014/main" id="{90B58740-EB82-354F-A018-0E7B3CEC6A83}"/>
              </a:ext>
            </a:extLst>
          </p:cNvPr>
          <p:cNvSpPr>
            <a:spLocks noGrp="1" noChangeArrowheads="1"/>
          </p:cNvSpPr>
          <p:nvPr>
            <p:ph idx="1"/>
          </p:nvPr>
        </p:nvSpPr>
        <p:spPr>
          <a:xfrm>
            <a:off x="762000" y="1762125"/>
            <a:ext cx="7881938" cy="4142673"/>
          </a:xfrm>
        </p:spPr>
        <p:txBody>
          <a:bodyPr/>
          <a:lstStyle/>
          <a:p>
            <a:r>
              <a:rPr lang="en-GB" altLang="en-NL" dirty="0">
                <a:ea typeface="ＭＳ Ｐゴシック" panose="020B0600070205080204" pitchFamily="34" charset="-128"/>
              </a:rPr>
              <a:t>Van Kemenade &amp; Van der </a:t>
            </a:r>
            <a:r>
              <a:rPr lang="en-GB" altLang="en-NL" dirty="0" err="1">
                <a:ea typeface="ＭＳ Ｐゴシック" panose="020B0600070205080204" pitchFamily="34" charset="-128"/>
              </a:rPr>
              <a:t>Vlegel</a:t>
            </a:r>
            <a:r>
              <a:rPr lang="en-GB" altLang="en-NL" dirty="0">
                <a:ea typeface="ＭＳ Ｐゴシック" panose="020B0600070205080204" pitchFamily="34" charset="-128"/>
              </a:rPr>
              <a:t>-Brouwer, Van der </a:t>
            </a:r>
            <a:r>
              <a:rPr lang="en-GB" altLang="en-NL" dirty="0" err="1">
                <a:ea typeface="ＭＳ Ｐゴシック" panose="020B0600070205080204" pitchFamily="34" charset="-128"/>
              </a:rPr>
              <a:t>Vlegel</a:t>
            </a:r>
            <a:r>
              <a:rPr lang="en-GB" altLang="en-NL" dirty="0">
                <a:ea typeface="ＭＳ Ｐゴシック" panose="020B0600070205080204" pitchFamily="34" charset="-128"/>
              </a:rPr>
              <a:t> (2019)</a:t>
            </a:r>
          </a:p>
          <a:p>
            <a:r>
              <a:rPr lang="en-GB" altLang="en-NL" dirty="0" err="1">
                <a:ea typeface="ＭＳ Ｐゴシック" panose="020B0600070205080204" pitchFamily="34" charset="-128"/>
              </a:rPr>
              <a:t>Onderzoek</a:t>
            </a:r>
            <a:r>
              <a:rPr lang="en-GB" altLang="en-NL" dirty="0">
                <a:ea typeface="ＭＳ Ｐゴシック" panose="020B0600070205080204" pitchFamily="34" charset="-128"/>
              </a:rPr>
              <a:t> </a:t>
            </a:r>
            <a:r>
              <a:rPr lang="en-GB" altLang="en-NL" dirty="0" err="1">
                <a:ea typeface="ＭＳ Ｐゴシック" panose="020B0600070205080204" pitchFamily="34" charset="-128"/>
              </a:rPr>
              <a:t>naar</a:t>
            </a:r>
            <a:r>
              <a:rPr lang="en-GB" altLang="en-NL" dirty="0">
                <a:ea typeface="ＭＳ Ｐゴシック" panose="020B0600070205080204" pitchFamily="34" charset="-128"/>
              </a:rPr>
              <a:t> de </a:t>
            </a:r>
            <a:r>
              <a:rPr lang="en-GB" altLang="en-NL" dirty="0" err="1">
                <a:ea typeface="ＭＳ Ｐゴシック" panose="020B0600070205080204" pitchFamily="34" charset="-128"/>
              </a:rPr>
              <a:t>vier</a:t>
            </a:r>
            <a:r>
              <a:rPr lang="en-GB" altLang="en-NL" dirty="0">
                <a:ea typeface="ＭＳ Ｐゴシック" panose="020B0600070205080204" pitchFamily="34" charset="-128"/>
              </a:rPr>
              <a:t> </a:t>
            </a:r>
            <a:r>
              <a:rPr lang="en-GB" altLang="en-NL" dirty="0" err="1">
                <a:ea typeface="ＭＳ Ｐゴシック" panose="020B0600070205080204" pitchFamily="34" charset="-128"/>
              </a:rPr>
              <a:t>paradigma’s</a:t>
            </a:r>
            <a:r>
              <a:rPr lang="en-GB" altLang="en-NL" dirty="0">
                <a:ea typeface="ＭＳ Ｐゴシック" panose="020B0600070205080204" pitchFamily="34" charset="-128"/>
              </a:rPr>
              <a:t> in het</a:t>
            </a:r>
          </a:p>
          <a:p>
            <a:pPr marL="0" indent="0">
              <a:buNone/>
            </a:pPr>
            <a:r>
              <a:rPr lang="en-GB" altLang="en-NL" dirty="0">
                <a:ea typeface="ＭＳ Ｐゴシック" panose="020B0600070205080204" pitchFamily="34" charset="-128"/>
              </a:rPr>
              <a:t>    International Journal for Integrated Care</a:t>
            </a:r>
          </a:p>
          <a:p>
            <a:r>
              <a:rPr lang="en-GB" altLang="en-NL" dirty="0">
                <a:ea typeface="ＭＳ Ｐゴシック" panose="020B0600070205080204" pitchFamily="34" charset="-128"/>
              </a:rPr>
              <a:t>2014-2019: 255 </a:t>
            </a:r>
            <a:r>
              <a:rPr lang="en-GB" altLang="en-NL" dirty="0" err="1">
                <a:ea typeface="ＭＳ Ｐゴシック" panose="020B0600070205080204" pitchFamily="34" charset="-128"/>
              </a:rPr>
              <a:t>artikelen</a:t>
            </a:r>
            <a:endParaRPr lang="en-GB" altLang="en-NL" dirty="0">
              <a:ea typeface="ＭＳ Ｐゴシック" panose="020B0600070205080204" pitchFamily="34" charset="-128"/>
            </a:endParaRPr>
          </a:p>
          <a:p>
            <a:endParaRPr lang="en-GB" altLang="en-NL" dirty="0">
              <a:ea typeface="ＭＳ Ｐゴシック" panose="020B0600070205080204" pitchFamily="34" charset="-128"/>
            </a:endParaRPr>
          </a:p>
          <a:p>
            <a:endParaRPr lang="en-GB" altLang="en-NL" dirty="0">
              <a:ea typeface="ＭＳ Ｐゴシック" panose="020B0600070205080204" pitchFamily="34" charset="-128"/>
            </a:endParaRPr>
          </a:p>
          <a:p>
            <a:endParaRPr lang="en-NL" altLang="en-NL" dirty="0">
              <a:ea typeface="ＭＳ Ｐゴシック" panose="020B0600070205080204" pitchFamily="34" charset="-128"/>
            </a:endParaRPr>
          </a:p>
        </p:txBody>
      </p:sp>
    </p:spTree>
    <p:extLst>
      <p:ext uri="{BB962C8B-B14F-4D97-AF65-F5344CB8AC3E}">
        <p14:creationId xmlns:p14="http://schemas.microsoft.com/office/powerpoint/2010/main" val="2700219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C74A-26CD-7445-A4AA-47D3FBC8FADE}"/>
              </a:ext>
            </a:extLst>
          </p:cNvPr>
          <p:cNvSpPr>
            <a:spLocks noGrp="1"/>
          </p:cNvSpPr>
          <p:nvPr>
            <p:ph type="title"/>
          </p:nvPr>
        </p:nvSpPr>
        <p:spPr>
          <a:xfrm>
            <a:off x="685800" y="188640"/>
            <a:ext cx="7772400" cy="1143000"/>
          </a:xfrm>
        </p:spPr>
        <p:txBody>
          <a:bodyPr/>
          <a:lstStyle/>
          <a:p>
            <a:r>
              <a:rPr lang="en-NL" dirty="0">
                <a:solidFill>
                  <a:srgbClr val="C00000"/>
                </a:solidFill>
              </a:rPr>
              <a:t>Results</a:t>
            </a:r>
          </a:p>
        </p:txBody>
      </p:sp>
      <p:graphicFrame>
        <p:nvGraphicFramePr>
          <p:cNvPr id="4" name="Content Placeholder 3">
            <a:extLst>
              <a:ext uri="{FF2B5EF4-FFF2-40B4-BE49-F238E27FC236}">
                <a16:creationId xmlns:a16="http://schemas.microsoft.com/office/drawing/2014/main" id="{301991BA-C0F7-6746-8292-89447B782FBE}"/>
              </a:ext>
            </a:extLst>
          </p:cNvPr>
          <p:cNvGraphicFramePr>
            <a:graphicFrameLocks noGrp="1"/>
          </p:cNvGraphicFramePr>
          <p:nvPr>
            <p:ph idx="1"/>
          </p:nvPr>
        </p:nvGraphicFramePr>
        <p:xfrm>
          <a:off x="827584" y="975382"/>
          <a:ext cx="7881938" cy="49072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739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5416-0212-BC4F-A4BB-C354D05C928D}"/>
              </a:ext>
            </a:extLst>
          </p:cNvPr>
          <p:cNvSpPr>
            <a:spLocks noGrp="1"/>
          </p:cNvSpPr>
          <p:nvPr>
            <p:ph type="title"/>
          </p:nvPr>
        </p:nvSpPr>
        <p:spPr>
          <a:xfrm>
            <a:off x="685800" y="188640"/>
            <a:ext cx="7772400" cy="1143000"/>
          </a:xfrm>
        </p:spPr>
        <p:txBody>
          <a:bodyPr/>
          <a:lstStyle/>
          <a:p>
            <a:r>
              <a:rPr lang="en-NL" dirty="0">
                <a:solidFill>
                  <a:srgbClr val="00ACB0"/>
                </a:solidFill>
              </a:rPr>
              <a:t>Verder onderzoek</a:t>
            </a:r>
          </a:p>
        </p:txBody>
      </p:sp>
      <p:sp>
        <p:nvSpPr>
          <p:cNvPr id="3" name="Content Placeholder 2">
            <a:extLst>
              <a:ext uri="{FF2B5EF4-FFF2-40B4-BE49-F238E27FC236}">
                <a16:creationId xmlns:a16="http://schemas.microsoft.com/office/drawing/2014/main" id="{E2C8A6C7-3378-4A42-9C4C-2005C4FADD12}"/>
              </a:ext>
            </a:extLst>
          </p:cNvPr>
          <p:cNvSpPr>
            <a:spLocks noGrp="1"/>
          </p:cNvSpPr>
          <p:nvPr>
            <p:ph idx="1"/>
          </p:nvPr>
        </p:nvSpPr>
        <p:spPr>
          <a:xfrm>
            <a:off x="838200" y="1484785"/>
            <a:ext cx="7881938" cy="1656184"/>
          </a:xfrm>
        </p:spPr>
        <p:txBody>
          <a:bodyPr/>
          <a:lstStyle/>
          <a:p>
            <a:r>
              <a:rPr lang="en-NL" dirty="0"/>
              <a:t>Van Kemenade (2021) </a:t>
            </a:r>
          </a:p>
          <a:p>
            <a:r>
              <a:rPr lang="en-NL" dirty="0"/>
              <a:t>Onderzoek naar de vier paradigma’s in het Total Quality Management Journal,</a:t>
            </a:r>
          </a:p>
          <a:p>
            <a:r>
              <a:rPr lang="en-NL" dirty="0"/>
              <a:t>2016-2021: 283 artikelen</a:t>
            </a:r>
          </a:p>
          <a:p>
            <a:endParaRPr lang="en-NL" dirty="0"/>
          </a:p>
        </p:txBody>
      </p:sp>
      <p:graphicFrame>
        <p:nvGraphicFramePr>
          <p:cNvPr id="4" name="Chart 3">
            <a:extLst>
              <a:ext uri="{FF2B5EF4-FFF2-40B4-BE49-F238E27FC236}">
                <a16:creationId xmlns:a16="http://schemas.microsoft.com/office/drawing/2014/main" id="{8B140CE8-FD3C-7A4B-8214-81141451BE74}"/>
              </a:ext>
            </a:extLst>
          </p:cNvPr>
          <p:cNvGraphicFramePr/>
          <p:nvPr/>
        </p:nvGraphicFramePr>
        <p:xfrm>
          <a:off x="107504" y="3308824"/>
          <a:ext cx="4032448" cy="252027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Chart, pie chart&#10;&#10;Description automatically generated">
            <a:extLst>
              <a:ext uri="{FF2B5EF4-FFF2-40B4-BE49-F238E27FC236}">
                <a16:creationId xmlns:a16="http://schemas.microsoft.com/office/drawing/2014/main" id="{C1959A9C-E620-2F40-AF95-0061A2091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53" y="3428999"/>
            <a:ext cx="3492613" cy="1944215"/>
          </a:xfrm>
          <a:prstGeom prst="rect">
            <a:avLst/>
          </a:prstGeom>
        </p:spPr>
      </p:pic>
    </p:spTree>
    <p:extLst>
      <p:ext uri="{BB962C8B-B14F-4D97-AF65-F5344CB8AC3E}">
        <p14:creationId xmlns:p14="http://schemas.microsoft.com/office/powerpoint/2010/main" val="293940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6AE3-7F8D-1441-FB13-7A5785409AF2}"/>
              </a:ext>
            </a:extLst>
          </p:cNvPr>
          <p:cNvSpPr>
            <a:spLocks noGrp="1"/>
          </p:cNvSpPr>
          <p:nvPr>
            <p:ph type="title"/>
          </p:nvPr>
        </p:nvSpPr>
        <p:spPr>
          <a:xfrm>
            <a:off x="685800" y="609600"/>
            <a:ext cx="7772400" cy="1143000"/>
          </a:xfrm>
        </p:spPr>
        <p:txBody>
          <a:bodyPr wrap="square" anchor="ctr">
            <a:normAutofit/>
          </a:bodyPr>
          <a:lstStyle/>
          <a:p>
            <a:r>
              <a:rPr lang="en-NL"/>
              <a:t>Verder onderzoek</a:t>
            </a:r>
          </a:p>
        </p:txBody>
      </p:sp>
      <p:sp>
        <p:nvSpPr>
          <p:cNvPr id="3" name="Content Placeholder 2">
            <a:extLst>
              <a:ext uri="{FF2B5EF4-FFF2-40B4-BE49-F238E27FC236}">
                <a16:creationId xmlns:a16="http://schemas.microsoft.com/office/drawing/2014/main" id="{41906BDF-8518-1044-B644-291DCAEE85EB}"/>
              </a:ext>
            </a:extLst>
          </p:cNvPr>
          <p:cNvSpPr>
            <a:spLocks noGrp="1"/>
          </p:cNvSpPr>
          <p:nvPr>
            <p:ph sz="half" idx="2"/>
          </p:nvPr>
        </p:nvSpPr>
        <p:spPr>
          <a:xfrm>
            <a:off x="4648200" y="1981200"/>
            <a:ext cx="3810000" cy="4114800"/>
          </a:xfrm>
        </p:spPr>
        <p:txBody>
          <a:bodyPr wrap="square" anchor="t">
            <a:normAutofit/>
          </a:bodyPr>
          <a:lstStyle/>
          <a:p>
            <a:pPr marL="0" indent="0">
              <a:buNone/>
            </a:pPr>
            <a:r>
              <a:rPr lang="en-NL" dirty="0"/>
              <a:t>Leiderschap voor emergentie:</a:t>
            </a:r>
            <a:endParaRPr lang="en-NL"/>
          </a:p>
          <a:p>
            <a:pPr marL="0" indent="0">
              <a:buNone/>
            </a:pPr>
            <a:r>
              <a:rPr lang="en-NL" dirty="0"/>
              <a:t>Medusa</a:t>
            </a:r>
            <a:endParaRPr lang="en-NL"/>
          </a:p>
          <a:p>
            <a:pPr marL="0" indent="0">
              <a:buNone/>
            </a:pPr>
            <a:endParaRPr lang="en-NL"/>
          </a:p>
          <a:p>
            <a:pPr marL="0" indent="0">
              <a:buNone/>
            </a:pPr>
            <a:endParaRPr lang="en-NL"/>
          </a:p>
          <a:p>
            <a:pPr marL="0" indent="0">
              <a:buNone/>
            </a:pPr>
            <a:endParaRPr lang="en-NL"/>
          </a:p>
        </p:txBody>
      </p:sp>
    </p:spTree>
    <p:extLst>
      <p:ext uri="{BB962C8B-B14F-4D97-AF65-F5344CB8AC3E}">
        <p14:creationId xmlns:p14="http://schemas.microsoft.com/office/powerpoint/2010/main" val="310572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2D23-B640-969F-238B-AB2ADA1109F7}"/>
              </a:ext>
            </a:extLst>
          </p:cNvPr>
          <p:cNvSpPr>
            <a:spLocks noGrp="1"/>
          </p:cNvSpPr>
          <p:nvPr>
            <p:ph type="title"/>
          </p:nvPr>
        </p:nvSpPr>
        <p:spPr/>
        <p:txBody>
          <a:bodyPr/>
          <a:lstStyle/>
          <a:p>
            <a:r>
              <a:rPr lang="en-NL" dirty="0">
                <a:solidFill>
                  <a:srgbClr val="0FCBC2"/>
                </a:solidFill>
              </a:rPr>
              <a:t>Trio’s</a:t>
            </a:r>
          </a:p>
        </p:txBody>
      </p:sp>
      <p:sp>
        <p:nvSpPr>
          <p:cNvPr id="3" name="Content Placeholder 2">
            <a:extLst>
              <a:ext uri="{FF2B5EF4-FFF2-40B4-BE49-F238E27FC236}">
                <a16:creationId xmlns:a16="http://schemas.microsoft.com/office/drawing/2014/main" id="{0AAEE2D4-478C-F55D-3470-8E57628F7627}"/>
              </a:ext>
            </a:extLst>
          </p:cNvPr>
          <p:cNvSpPr>
            <a:spLocks noGrp="1"/>
          </p:cNvSpPr>
          <p:nvPr>
            <p:ph idx="1"/>
          </p:nvPr>
        </p:nvSpPr>
        <p:spPr>
          <a:xfrm>
            <a:off x="1259632" y="1988840"/>
            <a:ext cx="7772400" cy="4114800"/>
          </a:xfrm>
        </p:spPr>
        <p:txBody>
          <a:bodyPr/>
          <a:lstStyle/>
          <a:p>
            <a:pPr marL="0" indent="0">
              <a:buNone/>
            </a:pPr>
            <a:r>
              <a:rPr lang="en-NL" dirty="0">
                <a:solidFill>
                  <a:srgbClr val="0FCBC2"/>
                </a:solidFill>
              </a:rPr>
              <a:t>Wat kun je met de paradigma’s in jouw situatie?</a:t>
            </a:r>
          </a:p>
        </p:txBody>
      </p:sp>
    </p:spTree>
    <p:extLst>
      <p:ext uri="{BB962C8B-B14F-4D97-AF65-F5344CB8AC3E}">
        <p14:creationId xmlns:p14="http://schemas.microsoft.com/office/powerpoint/2010/main" val="88676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685800" y="0"/>
            <a:ext cx="7772400" cy="1752600"/>
          </a:xfrm>
        </p:spPr>
        <p:txBody>
          <a:bodyPr/>
          <a:lstStyle/>
          <a:p>
            <a:r>
              <a:rPr lang="nl-NL" altLang="nl-NL" sz="2800" dirty="0">
                <a:solidFill>
                  <a:srgbClr val="00ACB0"/>
                </a:solidFill>
              </a:rPr>
              <a:t>Systeemdynamiek en kwaliteit: </a:t>
            </a:r>
            <a:r>
              <a:rPr lang="nl-NL" altLang="nl-NL" sz="2800" dirty="0"/>
              <a:t>spanning tussen overeenkomsten en verschillen</a:t>
            </a:r>
          </a:p>
        </p:txBody>
      </p:sp>
      <p:grpSp>
        <p:nvGrpSpPr>
          <p:cNvPr id="3" name="Groep 2">
            <a:extLst>
              <a:ext uri="{FF2B5EF4-FFF2-40B4-BE49-F238E27FC236}">
                <a16:creationId xmlns:a16="http://schemas.microsoft.com/office/drawing/2014/main" id="{3D05DE13-3CA4-4BE6-B0AE-34DFDBF1DD5B}"/>
              </a:ext>
            </a:extLst>
          </p:cNvPr>
          <p:cNvGrpSpPr/>
          <p:nvPr/>
        </p:nvGrpSpPr>
        <p:grpSpPr>
          <a:xfrm>
            <a:off x="881062" y="1844824"/>
            <a:ext cx="7381875" cy="3492500"/>
            <a:chOff x="358775" y="1952625"/>
            <a:chExt cx="7381875" cy="3492500"/>
          </a:xfrm>
        </p:grpSpPr>
        <p:sp>
          <p:nvSpPr>
            <p:cNvPr id="6" name="Ovaal 5"/>
            <p:cNvSpPr/>
            <p:nvPr/>
          </p:nvSpPr>
          <p:spPr bwMode="auto">
            <a:xfrm>
              <a:off x="358775" y="1952625"/>
              <a:ext cx="3673475" cy="1800225"/>
            </a:xfrm>
            <a:prstGeom prst="ellipse">
              <a:avLst/>
            </a:prstGeom>
            <a:noFill/>
            <a:ln w="9525" cap="flat" cmpd="sng" algn="ctr">
              <a:solidFill>
                <a:srgbClr val="FF0000"/>
              </a:solidFill>
              <a:prstDash val="solid"/>
              <a:round/>
              <a:headEnd type="none" w="med" len="med"/>
              <a:tailEnd type="none" w="med" len="med"/>
            </a:ln>
            <a:effectLst/>
          </p:spPr>
          <p:txBody>
            <a:bodyPr/>
            <a:lstStyle/>
            <a:p>
              <a:pPr>
                <a:spcBef>
                  <a:spcPct val="20000"/>
                </a:spcBef>
                <a:defRPr/>
              </a:pPr>
              <a:r>
                <a:rPr lang="nl-NL" dirty="0">
                  <a:latin typeface="Arial" charset="0"/>
                  <a:cs typeface="+mn-cs"/>
                </a:rPr>
                <a:t>Management</a:t>
              </a:r>
            </a:p>
            <a:p>
              <a:pPr marL="285750" indent="-285750">
                <a:spcBef>
                  <a:spcPct val="20000"/>
                </a:spcBef>
                <a:buFontTx/>
                <a:buChar char="•"/>
                <a:defRPr/>
              </a:pPr>
              <a:r>
                <a:rPr lang="nl-NL" sz="1800" dirty="0">
                  <a:latin typeface="Arial" charset="0"/>
                  <a:cs typeface="+mn-cs"/>
                </a:rPr>
                <a:t>Deadlines</a:t>
              </a:r>
            </a:p>
            <a:p>
              <a:pPr marL="285750" indent="-285750">
                <a:spcBef>
                  <a:spcPct val="20000"/>
                </a:spcBef>
                <a:buFontTx/>
                <a:buChar char="•"/>
                <a:defRPr/>
              </a:pPr>
              <a:r>
                <a:rPr lang="nl-NL" sz="1800" dirty="0">
                  <a:latin typeface="Arial" charset="0"/>
                  <a:cs typeface="+mn-cs"/>
                </a:rPr>
                <a:t>Budget</a:t>
              </a:r>
            </a:p>
            <a:p>
              <a:pPr marL="285750" indent="-285750">
                <a:spcBef>
                  <a:spcPct val="20000"/>
                </a:spcBef>
                <a:buFontTx/>
                <a:buChar char="•"/>
                <a:defRPr/>
              </a:pPr>
              <a:r>
                <a:rPr lang="nl-NL" sz="1800" dirty="0">
                  <a:latin typeface="Arial" charset="0"/>
                  <a:cs typeface="+mn-cs"/>
                </a:rPr>
                <a:t>Winst</a:t>
              </a:r>
            </a:p>
          </p:txBody>
        </p:sp>
        <p:sp>
          <p:nvSpPr>
            <p:cNvPr id="9" name="Ovaal 8"/>
            <p:cNvSpPr/>
            <p:nvPr/>
          </p:nvSpPr>
          <p:spPr bwMode="auto">
            <a:xfrm>
              <a:off x="4067175" y="1989138"/>
              <a:ext cx="3673475" cy="1871662"/>
            </a:xfrm>
            <a:prstGeom prst="ellipse">
              <a:avLst/>
            </a:prstGeom>
            <a:noFill/>
            <a:ln w="9525" cap="flat" cmpd="sng" algn="ctr">
              <a:solidFill>
                <a:srgbClr val="FF0000"/>
              </a:solidFill>
              <a:prstDash val="solid"/>
              <a:round/>
              <a:headEnd type="none" w="med" len="med"/>
              <a:tailEnd type="none" w="med" len="med"/>
            </a:ln>
            <a:effectLst/>
          </p:spPr>
          <p:txBody>
            <a:bodyPr/>
            <a:lstStyle/>
            <a:p>
              <a:pPr>
                <a:spcBef>
                  <a:spcPct val="20000"/>
                </a:spcBef>
                <a:defRPr/>
              </a:pPr>
              <a:r>
                <a:rPr lang="nl-NL" dirty="0">
                  <a:latin typeface="Arial" charset="0"/>
                  <a:cs typeface="+mn-cs"/>
                </a:rPr>
                <a:t>Kwaliteitsafdeling</a:t>
              </a:r>
            </a:p>
            <a:p>
              <a:pPr marL="285750" indent="-285750">
                <a:spcBef>
                  <a:spcPct val="20000"/>
                </a:spcBef>
                <a:buFontTx/>
                <a:buChar char="•"/>
                <a:defRPr/>
              </a:pPr>
              <a:r>
                <a:rPr lang="nl-NL" sz="1800" dirty="0">
                  <a:latin typeface="Arial" charset="0"/>
                  <a:cs typeface="+mn-cs"/>
                </a:rPr>
                <a:t>Kwaliteit</a:t>
              </a:r>
            </a:p>
            <a:p>
              <a:pPr marL="285750" indent="-285750">
                <a:spcBef>
                  <a:spcPct val="20000"/>
                </a:spcBef>
                <a:buFontTx/>
                <a:buChar char="•"/>
                <a:defRPr/>
              </a:pPr>
              <a:r>
                <a:rPr lang="nl-NL" sz="1800" dirty="0">
                  <a:latin typeface="Arial" charset="0"/>
                  <a:cs typeface="+mn-cs"/>
                </a:rPr>
                <a:t>Procescontrole</a:t>
              </a:r>
            </a:p>
            <a:p>
              <a:pPr marL="285750" indent="-285750">
                <a:spcBef>
                  <a:spcPct val="20000"/>
                </a:spcBef>
                <a:buFontTx/>
                <a:buChar char="•"/>
                <a:defRPr/>
              </a:pPr>
              <a:r>
                <a:rPr lang="nl-NL" sz="1800" dirty="0">
                  <a:latin typeface="Arial" charset="0"/>
                  <a:cs typeface="+mn-cs"/>
                </a:rPr>
                <a:t>Betrouwbaarheid</a:t>
              </a:r>
            </a:p>
            <a:p>
              <a:pPr marL="285750" indent="-285750">
                <a:spcBef>
                  <a:spcPct val="20000"/>
                </a:spcBef>
                <a:buFontTx/>
                <a:buChar char="•"/>
                <a:defRPr/>
              </a:pPr>
              <a:endParaRPr lang="nl-NL" sz="1800" dirty="0">
                <a:latin typeface="Arial" charset="0"/>
                <a:cs typeface="+mn-cs"/>
              </a:endParaRPr>
            </a:p>
          </p:txBody>
        </p:sp>
        <p:sp>
          <p:nvSpPr>
            <p:cNvPr id="10" name="Ovaal 9"/>
            <p:cNvSpPr/>
            <p:nvPr/>
          </p:nvSpPr>
          <p:spPr bwMode="auto">
            <a:xfrm>
              <a:off x="1979613" y="3573463"/>
              <a:ext cx="3671887" cy="1871662"/>
            </a:xfrm>
            <a:prstGeom prst="ellipse">
              <a:avLst/>
            </a:prstGeom>
            <a:noFill/>
            <a:ln w="9525" cap="flat" cmpd="sng" algn="ctr">
              <a:solidFill>
                <a:srgbClr val="FF0000"/>
              </a:solidFill>
              <a:prstDash val="solid"/>
              <a:round/>
              <a:headEnd type="none" w="med" len="med"/>
              <a:tailEnd type="none" w="med" len="med"/>
            </a:ln>
            <a:effectLst/>
          </p:spPr>
          <p:txBody>
            <a:bodyPr/>
            <a:lstStyle/>
            <a:p>
              <a:pPr>
                <a:spcBef>
                  <a:spcPct val="20000"/>
                </a:spcBef>
                <a:defRPr/>
              </a:pPr>
              <a:r>
                <a:rPr lang="nl-NL" dirty="0">
                  <a:latin typeface="Arial" charset="0"/>
                  <a:cs typeface="+mn-cs"/>
                </a:rPr>
                <a:t>Verkoopafdeling</a:t>
              </a:r>
            </a:p>
            <a:p>
              <a:pPr marL="285750" indent="-285750">
                <a:spcBef>
                  <a:spcPct val="20000"/>
                </a:spcBef>
                <a:buFontTx/>
                <a:buChar char="•"/>
                <a:defRPr/>
              </a:pPr>
              <a:r>
                <a:rPr lang="nl-NL" sz="1800" dirty="0">
                  <a:latin typeface="Arial" charset="0"/>
                  <a:cs typeface="+mn-cs"/>
                </a:rPr>
                <a:t>Flexibiliteit</a:t>
              </a:r>
            </a:p>
            <a:p>
              <a:pPr marL="285750" indent="-285750">
                <a:spcBef>
                  <a:spcPct val="20000"/>
                </a:spcBef>
                <a:buFontTx/>
                <a:buChar char="•"/>
                <a:defRPr/>
              </a:pPr>
              <a:r>
                <a:rPr lang="nl-NL" sz="1800" dirty="0">
                  <a:latin typeface="Arial" charset="0"/>
                  <a:cs typeface="+mn-cs"/>
                </a:rPr>
                <a:t>Maatwerk</a:t>
              </a:r>
              <a:endParaRPr lang="nl-NL" sz="1800" b="1" dirty="0">
                <a:latin typeface="Arial" charset="0"/>
                <a:cs typeface="+mn-cs"/>
              </a:endParaRPr>
            </a:p>
            <a:p>
              <a:pPr marL="285750" indent="-285750">
                <a:spcBef>
                  <a:spcPct val="20000"/>
                </a:spcBef>
                <a:buFontTx/>
                <a:buChar char="•"/>
                <a:defRPr/>
              </a:pPr>
              <a:r>
                <a:rPr lang="nl-NL" sz="1800" dirty="0">
                  <a:latin typeface="Arial" charset="0"/>
                  <a:cs typeface="+mn-cs"/>
                </a:rPr>
                <a:t>Kwantiteit</a:t>
              </a:r>
            </a:p>
            <a:p>
              <a:pPr marL="285750" indent="-285750">
                <a:spcBef>
                  <a:spcPct val="20000"/>
                </a:spcBef>
                <a:buFontTx/>
                <a:buChar char="•"/>
                <a:defRPr/>
              </a:pPr>
              <a:endParaRPr lang="nl-NL" sz="1800" dirty="0">
                <a:latin typeface="Arial" charset="0"/>
                <a:cs typeface="+mn-cs"/>
              </a:endParaRPr>
            </a:p>
          </p:txBody>
        </p:sp>
        <p:sp>
          <p:nvSpPr>
            <p:cNvPr id="11273" name="Ovaal 6"/>
            <p:cNvSpPr>
              <a:spLocks noChangeArrowheads="1"/>
            </p:cNvSpPr>
            <p:nvPr/>
          </p:nvSpPr>
          <p:spPr bwMode="auto">
            <a:xfrm>
              <a:off x="4067175" y="2349500"/>
              <a:ext cx="576263" cy="5032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endParaRPr lang="nl-NL" altLang="nl-NL"/>
            </a:p>
          </p:txBody>
        </p:sp>
        <p:sp>
          <p:nvSpPr>
            <p:cNvPr id="8" name="Afgeronde rechthoek 7"/>
            <p:cNvSpPr/>
            <p:nvPr/>
          </p:nvSpPr>
          <p:spPr bwMode="auto">
            <a:xfrm>
              <a:off x="3059880" y="2600325"/>
              <a:ext cx="1512888" cy="1152525"/>
            </a:xfrm>
            <a:prstGeom prst="roundRect">
              <a:avLst/>
            </a:prstGeom>
            <a:solidFill>
              <a:schemeClr val="accent3">
                <a:lumMod val="85000"/>
              </a:schemeClr>
            </a:solidFill>
            <a:ln w="9525" cap="flat" cmpd="sng" algn="ctr">
              <a:solidFill>
                <a:srgbClr val="002060"/>
              </a:solidFill>
              <a:prstDash val="solid"/>
              <a:round/>
              <a:headEnd type="none" w="med" len="med"/>
              <a:tailEnd type="none" w="med" len="med"/>
            </a:ln>
            <a:effectLst/>
          </p:spPr>
          <p:txBody>
            <a:bodyPr/>
            <a:lstStyle/>
            <a:p>
              <a:pPr>
                <a:spcBef>
                  <a:spcPct val="20000"/>
                </a:spcBef>
                <a:defRPr/>
              </a:pPr>
              <a:r>
                <a:rPr lang="nl-NL" dirty="0">
                  <a:solidFill>
                    <a:srgbClr val="C00000"/>
                  </a:solidFill>
                  <a:latin typeface="Arial" charset="0"/>
                  <a:cs typeface="+mn-cs"/>
                </a:rPr>
                <a:t> Mentale</a:t>
              </a:r>
            </a:p>
            <a:p>
              <a:pPr>
                <a:spcBef>
                  <a:spcPct val="20000"/>
                </a:spcBef>
                <a:defRPr/>
              </a:pPr>
              <a:r>
                <a:rPr lang="nl-NL" dirty="0">
                  <a:solidFill>
                    <a:srgbClr val="C00000"/>
                  </a:solidFill>
                  <a:latin typeface="Arial" charset="0"/>
                  <a:cs typeface="+mn-cs"/>
                </a:rPr>
                <a:t> model</a:t>
              </a:r>
            </a:p>
          </p:txBody>
        </p:sp>
      </p:grpSp>
    </p:spTree>
    <p:extLst>
      <p:ext uri="{BB962C8B-B14F-4D97-AF65-F5344CB8AC3E}">
        <p14:creationId xmlns:p14="http://schemas.microsoft.com/office/powerpoint/2010/main" val="3263917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60648"/>
            <a:ext cx="7772400" cy="1143000"/>
          </a:xfrm>
        </p:spPr>
        <p:txBody>
          <a:bodyPr/>
          <a:lstStyle/>
          <a:p>
            <a:r>
              <a:rPr lang="nl-NL" sz="2800" dirty="0">
                <a:solidFill>
                  <a:srgbClr val="0FCBC2"/>
                </a:solidFill>
              </a:rPr>
              <a:t>Vier redenen voor een aparte bijeenkomst over kwaliteit in dynamische en complexe omgevingen (duo’s)</a:t>
            </a:r>
          </a:p>
        </p:txBody>
      </p:sp>
      <p:sp>
        <p:nvSpPr>
          <p:cNvPr id="3" name="Tijdelijke aanduiding voor inhoud 2"/>
          <p:cNvSpPr>
            <a:spLocks noGrp="1"/>
          </p:cNvSpPr>
          <p:nvPr>
            <p:ph idx="1"/>
          </p:nvPr>
        </p:nvSpPr>
        <p:spPr>
          <a:xfrm>
            <a:off x="539552" y="1772816"/>
            <a:ext cx="8064896" cy="4114800"/>
          </a:xfrm>
        </p:spPr>
        <p:txBody>
          <a:bodyPr/>
          <a:lstStyle/>
          <a:p>
            <a:pPr marL="457200" indent="-457200">
              <a:buAutoNum type="arabicPeriod"/>
            </a:pPr>
            <a:r>
              <a:rPr lang="nl-NL" sz="2200" dirty="0">
                <a:solidFill>
                  <a:schemeClr val="bg1">
                    <a:lumMod val="75000"/>
                  </a:schemeClr>
                </a:solidFill>
              </a:rPr>
              <a:t>We verschillen van mening over wat kwaliteit is.</a:t>
            </a:r>
          </a:p>
          <a:p>
            <a:pPr marL="457200" indent="-457200">
              <a:buAutoNum type="arabicPeriod"/>
            </a:pPr>
            <a:r>
              <a:rPr lang="nl-NL" sz="2200" dirty="0"/>
              <a:t>De wereld is complex, onzeker,.. Kwaliteit is onder dergelijke omstandigheden moeilijk te beheersen. Traditionele manieren van kwaliteitszorg werken niet meer (optimaal).</a:t>
            </a:r>
          </a:p>
          <a:p>
            <a:pPr marL="457200" indent="-457200">
              <a:buAutoNum type="arabicPeriod"/>
            </a:pPr>
            <a:r>
              <a:rPr lang="nl-NL" sz="2200" dirty="0"/>
              <a:t>Veel kwaliteit is niet georganiseerd via de formele organisatiekanalen maar ontstaat (</a:t>
            </a:r>
            <a:r>
              <a:rPr lang="nl-NL" sz="2200" dirty="0" err="1"/>
              <a:t>emergeert</a:t>
            </a:r>
            <a:r>
              <a:rPr lang="nl-NL" sz="2200" dirty="0"/>
              <a:t>) door zelforganisatie. </a:t>
            </a:r>
          </a:p>
          <a:p>
            <a:pPr marL="457200" indent="-457200">
              <a:buAutoNum type="arabicPeriod"/>
            </a:pPr>
            <a:r>
              <a:rPr lang="nl-NL" sz="2200" dirty="0"/>
              <a:t>We kunnen de huidige problemen alleen maar oplossen door middel van co-creatie / co-design.</a:t>
            </a:r>
          </a:p>
          <a:p>
            <a:pPr marL="0" indent="0">
              <a:buNone/>
            </a:pPr>
            <a:endParaRPr lang="nl-NL" dirty="0"/>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33346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2200" dirty="0">
                <a:solidFill>
                  <a:schemeClr val="bg1">
                    <a:lumMod val="65000"/>
                  </a:schemeClr>
                </a:solidFill>
              </a:rPr>
              <a:t>9.30   start met welkom en programma van de dag</a:t>
            </a:r>
          </a:p>
          <a:p>
            <a:pPr marL="0" indent="0">
              <a:buNone/>
            </a:pPr>
            <a:r>
              <a:rPr lang="en-NL" sz="2200" dirty="0">
                <a:solidFill>
                  <a:schemeClr val="bg1">
                    <a:lumMod val="65000"/>
                  </a:schemeClr>
                </a:solidFill>
              </a:rPr>
              <a:t>          korte kennismaking: naam, functie, passie</a:t>
            </a:r>
          </a:p>
          <a:p>
            <a:pPr marL="0" indent="0">
              <a:buNone/>
            </a:pPr>
            <a:r>
              <a:rPr lang="en-NL" sz="2200" dirty="0">
                <a:solidFill>
                  <a:schemeClr val="bg1">
                    <a:lumMod val="65000"/>
                  </a:schemeClr>
                </a:solidFill>
              </a:rPr>
              <a:t>10.15  huiswerk, materialen</a:t>
            </a:r>
          </a:p>
          <a:p>
            <a:pPr marL="0" indent="0">
              <a:buNone/>
            </a:pPr>
            <a:r>
              <a:rPr lang="en-NL" sz="2200" dirty="0">
                <a:solidFill>
                  <a:schemeClr val="bg1">
                    <a:lumMod val="65000"/>
                  </a:schemeClr>
                </a:solidFill>
              </a:rPr>
              <a:t>10.30  1. Kwaliteit, ja maar…</a:t>
            </a:r>
          </a:p>
          <a:p>
            <a:pPr marL="0" indent="0">
              <a:buNone/>
            </a:pPr>
            <a:r>
              <a:rPr lang="en-NL" sz="2200" dirty="0">
                <a:solidFill>
                  <a:schemeClr val="bg1">
                    <a:lumMod val="65000"/>
                  </a:schemeClr>
                </a:solidFill>
              </a:rPr>
              <a:t>11.00  2. Complexiteit</a:t>
            </a:r>
          </a:p>
          <a:p>
            <a:pPr marL="0" indent="0">
              <a:buNone/>
            </a:pPr>
            <a:r>
              <a:rPr lang="en-NL" sz="2200" dirty="0"/>
              <a:t>13.00  3. Verschillen : Vier mentale modellen / vensters</a:t>
            </a:r>
          </a:p>
          <a:p>
            <a:pPr marL="0" indent="0">
              <a:buNone/>
            </a:pPr>
            <a:endParaRPr lang="en-NL" sz="2200" dirty="0"/>
          </a:p>
        </p:txBody>
      </p:sp>
    </p:spTree>
    <p:extLst>
      <p:ext uri="{BB962C8B-B14F-4D97-AF65-F5344CB8AC3E}">
        <p14:creationId xmlns:p14="http://schemas.microsoft.com/office/powerpoint/2010/main" val="85943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2860"/>
            <a:ext cx="7772400" cy="1143000"/>
          </a:xfrm>
        </p:spPr>
        <p:txBody>
          <a:bodyPr/>
          <a:lstStyle/>
          <a:p>
            <a:r>
              <a:rPr lang="nl-NL" sz="2400" dirty="0">
                <a:solidFill>
                  <a:srgbClr val="0FCBC2"/>
                </a:solidFill>
              </a:rPr>
              <a:t>Vier redenen voor een aparte bijeenkomst over kwaliteit in dynamische en complexe omgevingen (duo’s)</a:t>
            </a:r>
          </a:p>
        </p:txBody>
      </p:sp>
      <p:sp>
        <p:nvSpPr>
          <p:cNvPr id="3" name="Tijdelijke aanduiding voor inhoud 2"/>
          <p:cNvSpPr>
            <a:spLocks noGrp="1"/>
          </p:cNvSpPr>
          <p:nvPr>
            <p:ph idx="1"/>
          </p:nvPr>
        </p:nvSpPr>
        <p:spPr>
          <a:xfrm>
            <a:off x="539552" y="1556792"/>
            <a:ext cx="8064896" cy="4114800"/>
          </a:xfrm>
        </p:spPr>
        <p:txBody>
          <a:bodyPr/>
          <a:lstStyle/>
          <a:p>
            <a:pPr marL="457200" indent="-457200">
              <a:buAutoNum type="arabicPeriod"/>
            </a:pPr>
            <a:r>
              <a:rPr lang="nl-NL" sz="2200" dirty="0">
                <a:solidFill>
                  <a:schemeClr val="bg1">
                    <a:lumMod val="75000"/>
                  </a:schemeClr>
                </a:solidFill>
              </a:rPr>
              <a:t>We verschillen van mening over wat kwaliteit is.</a:t>
            </a:r>
          </a:p>
          <a:p>
            <a:pPr marL="457200" indent="-457200">
              <a:buAutoNum type="arabicPeriod"/>
            </a:pPr>
            <a:r>
              <a:rPr lang="nl-NL" sz="2200" dirty="0">
                <a:solidFill>
                  <a:schemeClr val="bg1">
                    <a:lumMod val="75000"/>
                  </a:schemeClr>
                </a:solidFill>
              </a:rPr>
              <a:t>De wereld is complex, onzeker,.. Kwaliteit is onder dergelijke omstandigheden moeilijk te beheersen.</a:t>
            </a:r>
            <a:r>
              <a:rPr lang="nl-NL" sz="2200" dirty="0"/>
              <a:t> </a:t>
            </a:r>
            <a:r>
              <a:rPr lang="nl-NL" sz="2200" dirty="0">
                <a:solidFill>
                  <a:schemeClr val="bg1">
                    <a:lumMod val="75000"/>
                  </a:schemeClr>
                </a:solidFill>
              </a:rPr>
              <a:t>Traditionele manieren van kwaliteitszorg werken niet meer (optimaal).</a:t>
            </a:r>
          </a:p>
          <a:p>
            <a:pPr marL="457200" indent="-457200">
              <a:buAutoNum type="arabicPeriod"/>
            </a:pPr>
            <a:r>
              <a:rPr lang="nl-NL" sz="2200" dirty="0"/>
              <a:t>Veel kwaliteit is niet georganiseerd via de formele organisatiekanalen maar ontstaat (</a:t>
            </a:r>
            <a:r>
              <a:rPr lang="nl-NL" sz="2200" dirty="0" err="1"/>
              <a:t>emergeert</a:t>
            </a:r>
            <a:r>
              <a:rPr lang="nl-NL" sz="2200" dirty="0"/>
              <a:t>) door zelforganisatie. </a:t>
            </a:r>
          </a:p>
          <a:p>
            <a:pPr marL="457200" indent="-457200">
              <a:buAutoNum type="arabicPeriod"/>
            </a:pPr>
            <a:r>
              <a:rPr lang="nl-NL" sz="2200" dirty="0"/>
              <a:t>We kunnen de huidige problemen alleen maar oplossen door middel van co-creatie / co-design.</a:t>
            </a:r>
          </a:p>
          <a:p>
            <a:pPr marL="0" indent="0">
              <a:buNone/>
            </a:pPr>
            <a:endParaRPr lang="nl-NL" dirty="0"/>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42580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2200" dirty="0">
                <a:solidFill>
                  <a:schemeClr val="bg1">
                    <a:lumMod val="65000"/>
                  </a:schemeClr>
                </a:solidFill>
              </a:rPr>
              <a:t>9.30   start met welkom en programma van de dag</a:t>
            </a:r>
          </a:p>
          <a:p>
            <a:pPr marL="0" indent="0">
              <a:buNone/>
            </a:pPr>
            <a:r>
              <a:rPr lang="en-NL" sz="2200" dirty="0">
                <a:solidFill>
                  <a:schemeClr val="bg1">
                    <a:lumMod val="65000"/>
                  </a:schemeClr>
                </a:solidFill>
              </a:rPr>
              <a:t>          korte kennismaking: naam, functie, passie</a:t>
            </a:r>
          </a:p>
          <a:p>
            <a:pPr marL="0" indent="0">
              <a:buNone/>
            </a:pPr>
            <a:r>
              <a:rPr lang="en-NL" sz="2200" dirty="0">
                <a:solidFill>
                  <a:schemeClr val="bg1">
                    <a:lumMod val="65000"/>
                  </a:schemeClr>
                </a:solidFill>
              </a:rPr>
              <a:t>10.15  huiswerk, materialen</a:t>
            </a:r>
          </a:p>
          <a:p>
            <a:pPr marL="0" indent="0">
              <a:buNone/>
            </a:pPr>
            <a:r>
              <a:rPr lang="en-NL" sz="2200" dirty="0">
                <a:solidFill>
                  <a:schemeClr val="bg1">
                    <a:lumMod val="65000"/>
                  </a:schemeClr>
                </a:solidFill>
              </a:rPr>
              <a:t>10.30  1. Kwaliteit, ja maar…</a:t>
            </a:r>
          </a:p>
          <a:p>
            <a:pPr marL="0" indent="0">
              <a:buNone/>
            </a:pPr>
            <a:r>
              <a:rPr lang="en-NL" sz="2200" dirty="0">
                <a:solidFill>
                  <a:schemeClr val="bg1">
                    <a:lumMod val="65000"/>
                  </a:schemeClr>
                </a:solidFill>
              </a:rPr>
              <a:t>11.00  2. Complexiteit</a:t>
            </a:r>
          </a:p>
          <a:p>
            <a:pPr marL="0" indent="0">
              <a:buNone/>
            </a:pPr>
            <a:r>
              <a:rPr lang="en-NL" sz="2200" dirty="0">
                <a:solidFill>
                  <a:schemeClr val="bg1">
                    <a:lumMod val="65000"/>
                  </a:schemeClr>
                </a:solidFill>
              </a:rPr>
              <a:t>13.00</a:t>
            </a:r>
            <a:r>
              <a:rPr lang="en-NL" sz="2200" dirty="0"/>
              <a:t>  </a:t>
            </a:r>
            <a:r>
              <a:rPr lang="en-NL" sz="2200" dirty="0">
                <a:solidFill>
                  <a:schemeClr val="bg1">
                    <a:lumMod val="65000"/>
                  </a:schemeClr>
                </a:solidFill>
              </a:rPr>
              <a:t>3. Verschillen : Vier mentale modellen / vensters</a:t>
            </a:r>
          </a:p>
          <a:p>
            <a:pPr marL="0" indent="0">
              <a:buNone/>
            </a:pPr>
            <a:r>
              <a:rPr lang="en-NL" sz="2200" dirty="0"/>
              <a:t>14.00  4. Emergentie en zelforganisatie</a:t>
            </a:r>
          </a:p>
        </p:txBody>
      </p:sp>
    </p:spTree>
    <p:extLst>
      <p:ext uri="{BB962C8B-B14F-4D97-AF65-F5344CB8AC3E}">
        <p14:creationId xmlns:p14="http://schemas.microsoft.com/office/powerpoint/2010/main" val="31643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8A78-69AA-2C4D-A15F-2E9BE99C70F5}"/>
              </a:ext>
            </a:extLst>
          </p:cNvPr>
          <p:cNvSpPr>
            <a:spLocks noGrp="1"/>
          </p:cNvSpPr>
          <p:nvPr>
            <p:ph type="title"/>
          </p:nvPr>
        </p:nvSpPr>
        <p:spPr>
          <a:xfrm>
            <a:off x="900319" y="190500"/>
            <a:ext cx="7772400" cy="1143000"/>
          </a:xfrm>
        </p:spPr>
        <p:txBody>
          <a:bodyPr/>
          <a:lstStyle/>
          <a:p>
            <a:r>
              <a:rPr lang="en-NL" dirty="0">
                <a:solidFill>
                  <a:srgbClr val="00ACB0"/>
                </a:solidFill>
              </a:rPr>
              <a:t>4. Emergentie en zelforganisatie</a:t>
            </a:r>
          </a:p>
        </p:txBody>
      </p:sp>
      <p:sp>
        <p:nvSpPr>
          <p:cNvPr id="3" name="Content Placeholder 2">
            <a:extLst>
              <a:ext uri="{FF2B5EF4-FFF2-40B4-BE49-F238E27FC236}">
                <a16:creationId xmlns:a16="http://schemas.microsoft.com/office/drawing/2014/main" id="{3AD150F8-F499-A6A6-7DBD-3468BC715C0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394100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3EDD-04CB-364D-88DF-16D0EFFD098B}"/>
              </a:ext>
            </a:extLst>
          </p:cNvPr>
          <p:cNvSpPr>
            <a:spLocks noGrp="1"/>
          </p:cNvSpPr>
          <p:nvPr>
            <p:ph type="title"/>
          </p:nvPr>
        </p:nvSpPr>
        <p:spPr>
          <a:xfrm>
            <a:off x="838200" y="111820"/>
            <a:ext cx="6172200" cy="1077218"/>
          </a:xfrm>
        </p:spPr>
        <p:txBody>
          <a:bodyPr/>
          <a:lstStyle/>
          <a:p>
            <a:r>
              <a:rPr lang="en-NL" dirty="0">
                <a:solidFill>
                  <a:srgbClr val="00ACB0"/>
                </a:solidFill>
              </a:rPr>
              <a:t>Emergentie</a:t>
            </a:r>
          </a:p>
        </p:txBody>
      </p:sp>
      <p:sp>
        <p:nvSpPr>
          <p:cNvPr id="3" name="Content Placeholder 2">
            <a:extLst>
              <a:ext uri="{FF2B5EF4-FFF2-40B4-BE49-F238E27FC236}">
                <a16:creationId xmlns:a16="http://schemas.microsoft.com/office/drawing/2014/main" id="{09BCDDEE-5A07-E140-8801-FCC897F21B9D}"/>
              </a:ext>
            </a:extLst>
          </p:cNvPr>
          <p:cNvSpPr>
            <a:spLocks noGrp="1"/>
          </p:cNvSpPr>
          <p:nvPr>
            <p:ph idx="1"/>
          </p:nvPr>
        </p:nvSpPr>
        <p:spPr>
          <a:xfrm>
            <a:off x="838200" y="1189038"/>
            <a:ext cx="7881938" cy="5004447"/>
          </a:xfrm>
        </p:spPr>
        <p:txBody>
          <a:bodyPr/>
          <a:lstStyle/>
          <a:p>
            <a:r>
              <a:rPr lang="en-GB" dirty="0"/>
              <a:t>the whole is different than the sum of its parts;</a:t>
            </a:r>
          </a:p>
          <a:p>
            <a:r>
              <a:rPr lang="en-GB" dirty="0"/>
              <a:t>but irreducible to the separate parts;</a:t>
            </a:r>
          </a:p>
          <a:p>
            <a:r>
              <a:rPr lang="en-GB" dirty="0"/>
              <a:t>interaction/synergy between internal and external elements (co-creation);</a:t>
            </a:r>
          </a:p>
          <a:p>
            <a:r>
              <a:rPr lang="en-GB" dirty="0"/>
              <a:t>that occur at the same time (synchronicity);</a:t>
            </a:r>
          </a:p>
          <a:p>
            <a:r>
              <a:rPr lang="en-GB" dirty="0"/>
              <a:t>unpredictable;</a:t>
            </a:r>
          </a:p>
          <a:p>
            <a:r>
              <a:rPr lang="en-GB" dirty="0"/>
              <a:t>unexpected;</a:t>
            </a:r>
          </a:p>
          <a:p>
            <a:r>
              <a:rPr lang="en-GB" b="1" dirty="0"/>
              <a:t>unplanned;</a:t>
            </a:r>
          </a:p>
          <a:p>
            <a:r>
              <a:rPr lang="en-GB" b="1" dirty="0"/>
              <a:t>leading to new coherent pattern (novelty / radical innovation). </a:t>
            </a:r>
          </a:p>
        </p:txBody>
      </p:sp>
    </p:spTree>
    <p:extLst>
      <p:ext uri="{BB962C8B-B14F-4D97-AF65-F5344CB8AC3E}">
        <p14:creationId xmlns:p14="http://schemas.microsoft.com/office/powerpoint/2010/main" val="32691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a:extLst>
              <a:ext uri="{FF2B5EF4-FFF2-40B4-BE49-F238E27FC236}">
                <a16:creationId xmlns:a16="http://schemas.microsoft.com/office/drawing/2014/main" id="{1C90B7CA-240E-5F41-842C-7A36721BD13B}"/>
              </a:ext>
            </a:extLst>
          </p:cNvPr>
          <p:cNvSpPr>
            <a:spLocks noGrp="1" noChangeArrowheads="1"/>
          </p:cNvSpPr>
          <p:nvPr>
            <p:ph type="title"/>
          </p:nvPr>
        </p:nvSpPr>
        <p:spPr>
          <a:xfrm>
            <a:off x="468313" y="260350"/>
            <a:ext cx="6172200" cy="1077913"/>
          </a:xfrm>
        </p:spPr>
        <p:txBody>
          <a:bodyPr/>
          <a:lstStyle/>
          <a:p>
            <a:r>
              <a:rPr lang="en-GB" altLang="en-NL" dirty="0" err="1">
                <a:solidFill>
                  <a:srgbClr val="00ACB0"/>
                </a:solidFill>
                <a:ea typeface="ＭＳ Ｐゴシック" panose="020B0600070205080204" pitchFamily="34" charset="-128"/>
              </a:rPr>
              <a:t>Definitie</a:t>
            </a:r>
            <a:r>
              <a:rPr lang="en-GB" altLang="en-NL" dirty="0">
                <a:solidFill>
                  <a:srgbClr val="00ACB0"/>
                </a:solidFill>
                <a:ea typeface="ＭＳ Ｐゴシック" panose="020B0600070205080204" pitchFamily="34" charset="-128"/>
              </a:rPr>
              <a:t> </a:t>
            </a:r>
            <a:r>
              <a:rPr lang="en-GB" altLang="ja-JP" dirty="0" err="1">
                <a:solidFill>
                  <a:srgbClr val="00ACB0"/>
                </a:solidFill>
                <a:ea typeface="ＭＳ Ｐゴシック" panose="020B0600070205080204" pitchFamily="34" charset="-128"/>
              </a:rPr>
              <a:t>Emergentie</a:t>
            </a:r>
            <a:r>
              <a:rPr lang="en-GB" altLang="ja-JP" dirty="0">
                <a:solidFill>
                  <a:srgbClr val="00ACB0"/>
                </a:solidFill>
                <a:ea typeface="ＭＳ Ｐゴシック" panose="020B0600070205080204" pitchFamily="34" charset="-128"/>
              </a:rPr>
              <a:t> </a:t>
            </a:r>
            <a:br>
              <a:rPr lang="en-GB" altLang="ja-JP" dirty="0">
                <a:solidFill>
                  <a:srgbClr val="00ACB0"/>
                </a:solidFill>
                <a:ea typeface="ＭＳ Ｐゴシック" panose="020B0600070205080204" pitchFamily="34" charset="-128"/>
              </a:rPr>
            </a:br>
            <a:endParaRPr lang="en-GB" altLang="en-NL" dirty="0">
              <a:solidFill>
                <a:srgbClr val="00ACB0"/>
              </a:solidFill>
              <a:ea typeface="ＭＳ Ｐゴシック" panose="020B0600070205080204" pitchFamily="34" charset="-128"/>
            </a:endParaRPr>
          </a:p>
        </p:txBody>
      </p:sp>
      <p:sp>
        <p:nvSpPr>
          <p:cNvPr id="58370" name="Rechthoek 5">
            <a:extLst>
              <a:ext uri="{FF2B5EF4-FFF2-40B4-BE49-F238E27FC236}">
                <a16:creationId xmlns:a16="http://schemas.microsoft.com/office/drawing/2014/main" id="{7A6B745A-3A93-1F45-A035-7A8A8708DD09}"/>
              </a:ext>
            </a:extLst>
          </p:cNvPr>
          <p:cNvSpPr>
            <a:spLocks noChangeArrowheads="1"/>
          </p:cNvSpPr>
          <p:nvPr/>
        </p:nvSpPr>
        <p:spPr bwMode="auto">
          <a:xfrm>
            <a:off x="486257" y="980728"/>
            <a:ext cx="79105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000" i="1" dirty="0" err="1">
                <a:solidFill>
                  <a:schemeClr val="tx1"/>
                </a:solidFill>
              </a:rPr>
              <a:t>Emergentie</a:t>
            </a:r>
            <a:r>
              <a:rPr lang="nl-NL" altLang="en-NL" sz="2000" i="1" dirty="0">
                <a:solidFill>
                  <a:schemeClr val="tx1"/>
                </a:solidFill>
              </a:rPr>
              <a:t> in organisaties treedt op, wanneer er een </a:t>
            </a:r>
            <a:r>
              <a:rPr lang="nl-NL" altLang="en-GB" sz="2000" i="1" dirty="0">
                <a:solidFill>
                  <a:schemeClr val="tx1"/>
                </a:solidFill>
              </a:rPr>
              <a:t>‘</a:t>
            </a:r>
            <a:r>
              <a:rPr lang="nl-NL" altLang="en-NL" sz="2000" i="1" dirty="0">
                <a:solidFill>
                  <a:schemeClr val="tx1"/>
                </a:solidFill>
              </a:rPr>
              <a:t>geheel ontstaat dat meer is dan de som der delen</a:t>
            </a:r>
            <a:r>
              <a:rPr lang="nl-NL" altLang="en-GB" sz="2000" i="1" dirty="0">
                <a:solidFill>
                  <a:schemeClr val="tx1"/>
                </a:solidFill>
              </a:rPr>
              <a:t>’</a:t>
            </a:r>
            <a:r>
              <a:rPr lang="nl-NL" altLang="en-NL" sz="2000" i="1" dirty="0">
                <a:solidFill>
                  <a:schemeClr val="tx1"/>
                </a:solidFill>
              </a:rPr>
              <a:t>. Anders gezegd, wanneer uit </a:t>
            </a:r>
            <a:r>
              <a:rPr lang="nl-NL" altLang="en-NL" sz="2000" i="1" dirty="0">
                <a:solidFill>
                  <a:srgbClr val="00A7A2"/>
                </a:solidFill>
              </a:rPr>
              <a:t>een netwerk van interacterende interne (entiteiten, onderdelen, </a:t>
            </a:r>
            <a:r>
              <a:rPr lang="nl-NL" altLang="en-NL" sz="2000" i="1" dirty="0" err="1">
                <a:solidFill>
                  <a:srgbClr val="00A7A2"/>
                </a:solidFill>
              </a:rPr>
              <a:t>agents</a:t>
            </a:r>
            <a:r>
              <a:rPr lang="nl-NL" altLang="en-NL" sz="2000" i="1" dirty="0">
                <a:solidFill>
                  <a:srgbClr val="00A7A2"/>
                </a:solidFill>
              </a:rPr>
              <a:t>, individuen, groepen) en externe elementen </a:t>
            </a:r>
            <a:r>
              <a:rPr lang="nl-NL" altLang="en-NL" sz="2000" i="1" dirty="0">
                <a:solidFill>
                  <a:schemeClr val="tx1"/>
                </a:solidFill>
              </a:rPr>
              <a:t>(de context, omgeving) in de loop der tijd </a:t>
            </a:r>
            <a:r>
              <a:rPr lang="nl-NL" altLang="en-NL" sz="2000" i="1" dirty="0">
                <a:solidFill>
                  <a:srgbClr val="00A7A2"/>
                </a:solidFill>
              </a:rPr>
              <a:t>iets nieuws </a:t>
            </a:r>
            <a:r>
              <a:rPr lang="nl-NL" altLang="en-NL" sz="2000" i="1" dirty="0">
                <a:solidFill>
                  <a:schemeClr val="tx1"/>
                </a:solidFill>
              </a:rPr>
              <a:t>ontstaat (novelty). Iets nieuws wil zeggen, dat de </a:t>
            </a:r>
            <a:r>
              <a:rPr lang="nl-NL" altLang="en-NL" sz="2000" i="1" dirty="0" err="1">
                <a:solidFill>
                  <a:schemeClr val="tx1"/>
                </a:solidFill>
              </a:rPr>
              <a:t>emergente</a:t>
            </a:r>
            <a:r>
              <a:rPr lang="nl-NL" altLang="en-NL" sz="2000" i="1" dirty="0">
                <a:solidFill>
                  <a:schemeClr val="tx1"/>
                </a:solidFill>
              </a:rPr>
              <a:t> kwaliteit of het </a:t>
            </a:r>
            <a:r>
              <a:rPr lang="nl-NL" altLang="en-NL" sz="2000" i="1" dirty="0" err="1">
                <a:solidFill>
                  <a:schemeClr val="tx1"/>
                </a:solidFill>
              </a:rPr>
              <a:t>emergente</a:t>
            </a:r>
            <a:r>
              <a:rPr lang="nl-NL" altLang="en-NL" sz="2000" i="1" dirty="0">
                <a:solidFill>
                  <a:schemeClr val="tx1"/>
                </a:solidFill>
              </a:rPr>
              <a:t> gedrag/patroon een kwaliteit van de organisatie of de nieuwe groep is die </a:t>
            </a:r>
            <a:r>
              <a:rPr lang="nl-NL" altLang="en-NL" sz="2000" i="1" dirty="0">
                <a:solidFill>
                  <a:srgbClr val="00A7A2"/>
                </a:solidFill>
              </a:rPr>
              <a:t>geheel niet of niet in die mate of met die kwaliteit, aanwezig </a:t>
            </a:r>
            <a:r>
              <a:rPr lang="nl-NL" altLang="en-NL" sz="2000" i="1" dirty="0">
                <a:solidFill>
                  <a:schemeClr val="tx1"/>
                </a:solidFill>
              </a:rPr>
              <a:t>is bij een van de afzonderlijke elementen of bij de som daarvan. Het is ook </a:t>
            </a:r>
            <a:r>
              <a:rPr lang="nl-NL" altLang="en-NL" sz="2000" i="1" dirty="0">
                <a:solidFill>
                  <a:srgbClr val="00A7A2"/>
                </a:solidFill>
              </a:rPr>
              <a:t>niet herleidbaar </a:t>
            </a:r>
            <a:r>
              <a:rPr lang="nl-NL" altLang="en-NL" sz="2000" i="1" dirty="0">
                <a:solidFill>
                  <a:schemeClr val="tx1"/>
                </a:solidFill>
              </a:rPr>
              <a:t>tot de elementen waaruit het is ontstaan. De </a:t>
            </a:r>
            <a:r>
              <a:rPr lang="nl-NL" altLang="en-NL" sz="2000" i="1" dirty="0" err="1">
                <a:solidFill>
                  <a:schemeClr val="tx1"/>
                </a:solidFill>
              </a:rPr>
              <a:t>emergente</a:t>
            </a:r>
            <a:r>
              <a:rPr lang="nl-NL" altLang="en-NL" sz="2000" i="1" dirty="0">
                <a:solidFill>
                  <a:schemeClr val="tx1"/>
                </a:solidFill>
              </a:rPr>
              <a:t> verschijnselen zijn </a:t>
            </a:r>
            <a:r>
              <a:rPr lang="nl-NL" altLang="en-NL" sz="2000" i="1" dirty="0">
                <a:solidFill>
                  <a:srgbClr val="00A7A2"/>
                </a:solidFill>
              </a:rPr>
              <a:t>tegelijkertijd aanwezig </a:t>
            </a:r>
            <a:r>
              <a:rPr lang="nl-NL" altLang="en-NL" sz="2000" i="1" dirty="0">
                <a:solidFill>
                  <a:schemeClr val="tx1"/>
                </a:solidFill>
              </a:rPr>
              <a:t>met de verschijnselen op lager niveau van waaruit zij zijn ontstaan (synchroon). Het nieuwe patroon is </a:t>
            </a:r>
            <a:r>
              <a:rPr lang="nl-NL" altLang="en-NL" sz="2000" i="1" dirty="0">
                <a:solidFill>
                  <a:srgbClr val="00A7A2"/>
                </a:solidFill>
              </a:rPr>
              <a:t>coherent, moeilijk te voorspellen, niet als zodanig verwacht en komt ongepland tot stand</a:t>
            </a:r>
            <a:r>
              <a:rPr lang="nl-NL" altLang="en-NL" sz="1400" i="1" dirty="0">
                <a:solidFill>
                  <a:schemeClr val="tx1"/>
                </a:solidFill>
              </a:rPr>
              <a:t>. </a:t>
            </a:r>
            <a:endParaRPr lang="nl-NL" altLang="en-NL" sz="1400" dirty="0">
              <a:solidFill>
                <a:schemeClr val="tx1"/>
              </a:solidFill>
            </a:endParaRPr>
          </a:p>
        </p:txBody>
      </p:sp>
    </p:spTree>
    <p:extLst>
      <p:ext uri="{BB962C8B-B14F-4D97-AF65-F5344CB8AC3E}">
        <p14:creationId xmlns:p14="http://schemas.microsoft.com/office/powerpoint/2010/main" val="272691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53751"/>
            <a:ext cx="7772400" cy="1143000"/>
          </a:xfrm>
        </p:spPr>
        <p:txBody>
          <a:bodyPr/>
          <a:lstStyle/>
          <a:p>
            <a:r>
              <a:rPr lang="nl-NL" sz="2400" dirty="0">
                <a:solidFill>
                  <a:srgbClr val="00ACB0"/>
                </a:solidFill>
              </a:rPr>
              <a:t>Het “vlinder-effect” (Lorenz, 1993)</a:t>
            </a:r>
            <a:br>
              <a:rPr lang="nl-NL" sz="2400" dirty="0">
                <a:solidFill>
                  <a:srgbClr val="00ACB0"/>
                </a:solidFill>
              </a:rPr>
            </a:br>
            <a:r>
              <a:rPr lang="nl-NL" sz="2400" dirty="0">
                <a:solidFill>
                  <a:srgbClr val="00ACB0"/>
                </a:solidFill>
              </a:rPr>
              <a:t>escalerende effecten in dynamische systemen</a:t>
            </a:r>
          </a:p>
        </p:txBody>
      </p:sp>
      <p:sp>
        <p:nvSpPr>
          <p:cNvPr id="3" name="Tijdelijke aanduiding voor inhoud 2"/>
          <p:cNvSpPr>
            <a:spLocks noGrp="1"/>
          </p:cNvSpPr>
          <p:nvPr>
            <p:ph idx="1"/>
          </p:nvPr>
        </p:nvSpPr>
        <p:spPr>
          <a:xfrm>
            <a:off x="323528" y="1340549"/>
            <a:ext cx="7936763" cy="4320700"/>
          </a:xfrm>
        </p:spPr>
        <p:txBody>
          <a:bodyPr/>
          <a:lstStyle/>
          <a:p>
            <a:pPr marL="0" indent="0">
              <a:buNone/>
            </a:pPr>
            <a:r>
              <a:rPr lang="nl-NL" sz="1800" dirty="0"/>
              <a:t>December 2010, zelfverbranding van Mohammed </a:t>
            </a:r>
            <a:r>
              <a:rPr lang="nl-NL" sz="1800" dirty="0" err="1"/>
              <a:t>Bouazizi</a:t>
            </a:r>
            <a:r>
              <a:rPr lang="nl-NL" sz="1800" dirty="0"/>
              <a:t> in Tunesië uit protest tegen zijn behandeling door politie en overheid…… Aanleiding voor de “Jasmijnrevolutie” tegen de hoge werkeloosheid, voedselprijzen, censuur en politiek van de president…. Het succes was aanleiding voor de “Beweging van de 25</a:t>
            </a:r>
            <a:r>
              <a:rPr lang="nl-NL" sz="1800" baseline="30000" dirty="0"/>
              <a:t>e</a:t>
            </a:r>
            <a:r>
              <a:rPr lang="nl-NL" sz="1800" dirty="0"/>
              <a:t> januari” in Egypte…… Toen ontstond ook onrust in Bahrein, Iran, Syrië, Libië……En nu: wat heeft IS en terreurdreiging hier nog mee te maken? Afghanistan? En de </a:t>
            </a:r>
            <a:r>
              <a:rPr lang="nl-NL" sz="1800" dirty="0" err="1"/>
              <a:t>social</a:t>
            </a:r>
            <a:r>
              <a:rPr lang="nl-NL" sz="1800" dirty="0"/>
              <a:t> media? Wat doet de VS? </a:t>
            </a:r>
          </a:p>
          <a:p>
            <a:pPr marL="0" indent="0">
              <a:buNone/>
            </a:pPr>
            <a:endParaRPr lang="nl-NL" sz="1800" dirty="0"/>
          </a:p>
          <a:p>
            <a:pPr marL="0" indent="0">
              <a:buNone/>
            </a:pPr>
            <a:r>
              <a:rPr lang="nl-NL" b="1" i="1" dirty="0"/>
              <a:t>Andere voorbeelden:</a:t>
            </a:r>
          </a:p>
          <a:p>
            <a:r>
              <a:rPr lang="nl-NL" sz="2000" i="1" dirty="0"/>
              <a:t>Vliegtuigen in de </a:t>
            </a:r>
            <a:r>
              <a:rPr lang="nl-NL" sz="2000" i="1" dirty="0" err="1"/>
              <a:t>twin-towers</a:t>
            </a:r>
            <a:r>
              <a:rPr lang="nl-NL" sz="2000" i="1" dirty="0"/>
              <a:t> en de “war on </a:t>
            </a:r>
            <a:r>
              <a:rPr lang="nl-NL" sz="2000" i="1" dirty="0" err="1"/>
              <a:t>terror</a:t>
            </a:r>
            <a:r>
              <a:rPr lang="nl-NL" sz="2000" i="1" dirty="0"/>
              <a:t>”</a:t>
            </a:r>
          </a:p>
          <a:p>
            <a:r>
              <a:rPr lang="nl-NL" sz="2000" i="1" dirty="0"/>
              <a:t>Beurshandel</a:t>
            </a:r>
          </a:p>
          <a:p>
            <a:r>
              <a:rPr lang="nl-NL" sz="2000" i="1" dirty="0"/>
              <a:t>Mijn wijze van leven en de klimaatsverandering</a:t>
            </a:r>
          </a:p>
          <a:p>
            <a:endParaRPr lang="nl-NL" sz="20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590742"/>
            <a:ext cx="1843697" cy="194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2317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EE58-7B45-71B7-C82F-5DB85245F7B7}"/>
              </a:ext>
            </a:extLst>
          </p:cNvPr>
          <p:cNvSpPr>
            <a:spLocks noGrp="1"/>
          </p:cNvSpPr>
          <p:nvPr>
            <p:ph type="title"/>
          </p:nvPr>
        </p:nvSpPr>
        <p:spPr>
          <a:xfrm>
            <a:off x="685800" y="260648"/>
            <a:ext cx="7772400" cy="1143000"/>
          </a:xfrm>
        </p:spPr>
        <p:txBody>
          <a:bodyPr/>
          <a:lstStyle/>
          <a:p>
            <a:r>
              <a:rPr lang="en-NL" dirty="0">
                <a:solidFill>
                  <a:srgbClr val="0FCBC2"/>
                </a:solidFill>
              </a:rPr>
              <a:t>Wanneer emergentie paradigma?</a:t>
            </a:r>
          </a:p>
        </p:txBody>
      </p:sp>
      <p:pic>
        <p:nvPicPr>
          <p:cNvPr id="5" name="Picture 4" descr="Chart, diagram&#10;&#10;Description automatically generated">
            <a:extLst>
              <a:ext uri="{FF2B5EF4-FFF2-40B4-BE49-F238E27FC236}">
                <a16:creationId xmlns:a16="http://schemas.microsoft.com/office/drawing/2014/main" id="{53494A2B-B7C8-4D22-1517-4479644B01D4}"/>
              </a:ext>
            </a:extLst>
          </p:cNvPr>
          <p:cNvPicPr>
            <a:picLocks noChangeAspect="1"/>
          </p:cNvPicPr>
          <p:nvPr/>
        </p:nvPicPr>
        <p:blipFill>
          <a:blip r:embed="rId2"/>
          <a:stretch>
            <a:fillRect/>
          </a:stretch>
        </p:blipFill>
        <p:spPr>
          <a:xfrm>
            <a:off x="1115616" y="1426406"/>
            <a:ext cx="7139683" cy="4005188"/>
          </a:xfrm>
          <a:prstGeom prst="rect">
            <a:avLst/>
          </a:prstGeom>
        </p:spPr>
      </p:pic>
    </p:spTree>
    <p:extLst>
      <p:ext uri="{BB962C8B-B14F-4D97-AF65-F5344CB8AC3E}">
        <p14:creationId xmlns:p14="http://schemas.microsoft.com/office/powerpoint/2010/main" val="10618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2860"/>
            <a:ext cx="7772400" cy="1143000"/>
          </a:xfrm>
        </p:spPr>
        <p:txBody>
          <a:bodyPr/>
          <a:lstStyle/>
          <a:p>
            <a:r>
              <a:rPr lang="nl-NL" sz="2800" dirty="0">
                <a:solidFill>
                  <a:srgbClr val="00ACB0"/>
                </a:solidFill>
              </a:rPr>
              <a:t>Vier redenen voor een aparte bijeenkomst over kwaliteit in dynamische en complexe omgevingen (duo’s)</a:t>
            </a:r>
          </a:p>
        </p:txBody>
      </p:sp>
      <p:sp>
        <p:nvSpPr>
          <p:cNvPr id="3" name="Tijdelijke aanduiding voor inhoud 2"/>
          <p:cNvSpPr>
            <a:spLocks noGrp="1"/>
          </p:cNvSpPr>
          <p:nvPr>
            <p:ph idx="1"/>
          </p:nvPr>
        </p:nvSpPr>
        <p:spPr>
          <a:xfrm>
            <a:off x="539552" y="1556792"/>
            <a:ext cx="8064896" cy="4114800"/>
          </a:xfrm>
        </p:spPr>
        <p:txBody>
          <a:bodyPr/>
          <a:lstStyle/>
          <a:p>
            <a:pPr marL="457200" indent="-457200">
              <a:buAutoNum type="arabicPeriod"/>
            </a:pPr>
            <a:r>
              <a:rPr lang="nl-NL" sz="2200" dirty="0">
                <a:solidFill>
                  <a:schemeClr val="bg1">
                    <a:lumMod val="75000"/>
                  </a:schemeClr>
                </a:solidFill>
              </a:rPr>
              <a:t>We verschillen van mening over wat kwaliteit is.</a:t>
            </a:r>
          </a:p>
          <a:p>
            <a:pPr marL="457200" indent="-457200">
              <a:buAutoNum type="arabicPeriod"/>
            </a:pPr>
            <a:r>
              <a:rPr lang="nl-NL" sz="2200" dirty="0">
                <a:solidFill>
                  <a:schemeClr val="bg1">
                    <a:lumMod val="75000"/>
                  </a:schemeClr>
                </a:solidFill>
              </a:rPr>
              <a:t>De wereld is complex, onzeker,.. Kwaliteit is onder dergelijke omstandigheden moeilijk te beheersen.</a:t>
            </a:r>
            <a:r>
              <a:rPr lang="nl-NL" sz="2200" dirty="0"/>
              <a:t> </a:t>
            </a:r>
            <a:r>
              <a:rPr lang="nl-NL" sz="2200" dirty="0">
                <a:solidFill>
                  <a:schemeClr val="bg1">
                    <a:lumMod val="75000"/>
                  </a:schemeClr>
                </a:solidFill>
              </a:rPr>
              <a:t>Traditionele manieren van kwaliteitszorg werken niet meer (optimaal).</a:t>
            </a:r>
          </a:p>
          <a:p>
            <a:pPr marL="457200" indent="-457200">
              <a:buAutoNum type="arabicPeriod"/>
            </a:pPr>
            <a:r>
              <a:rPr lang="nl-NL" sz="2200" dirty="0">
                <a:solidFill>
                  <a:schemeClr val="bg1">
                    <a:lumMod val="65000"/>
                  </a:schemeClr>
                </a:solidFill>
              </a:rPr>
              <a:t>Veel kwaliteit is niet georganiseerd via de formele organisatiekanalen maar ontstaat (</a:t>
            </a:r>
            <a:r>
              <a:rPr lang="nl-NL" sz="2200" dirty="0" err="1">
                <a:solidFill>
                  <a:schemeClr val="bg1">
                    <a:lumMod val="65000"/>
                  </a:schemeClr>
                </a:solidFill>
              </a:rPr>
              <a:t>emergeert</a:t>
            </a:r>
            <a:r>
              <a:rPr lang="nl-NL" sz="2200" dirty="0">
                <a:solidFill>
                  <a:schemeClr val="bg1">
                    <a:lumMod val="65000"/>
                  </a:schemeClr>
                </a:solidFill>
              </a:rPr>
              <a:t>) door zelforganisatie. </a:t>
            </a:r>
          </a:p>
          <a:p>
            <a:pPr marL="457200" indent="-457200">
              <a:buAutoNum type="arabicPeriod"/>
            </a:pPr>
            <a:r>
              <a:rPr lang="nl-NL" sz="2200" dirty="0"/>
              <a:t>We kunnen de huidige problemen alleen maar oplossen door middel van co-creatie / co-design.</a:t>
            </a:r>
          </a:p>
          <a:p>
            <a:pPr marL="0" indent="0">
              <a:buNone/>
            </a:pPr>
            <a:endParaRPr lang="nl-NL" dirty="0"/>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25739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3CB-3C52-C941-86B2-6AA3C58872A0}"/>
              </a:ext>
            </a:extLst>
          </p:cNvPr>
          <p:cNvSpPr>
            <a:spLocks noGrp="1"/>
          </p:cNvSpPr>
          <p:nvPr>
            <p:ph type="title"/>
          </p:nvPr>
        </p:nvSpPr>
        <p:spPr>
          <a:xfrm>
            <a:off x="685799" y="260648"/>
            <a:ext cx="7772400" cy="1143000"/>
          </a:xfrm>
        </p:spPr>
        <p:txBody>
          <a:bodyPr/>
          <a:lstStyle/>
          <a:p>
            <a:r>
              <a:rPr lang="en-NL" dirty="0">
                <a:solidFill>
                  <a:srgbClr val="00ACB0"/>
                </a:solidFill>
              </a:rPr>
              <a:t>1. Kwaliteit, ja maar (of deviation from the norm) </a:t>
            </a:r>
          </a:p>
        </p:txBody>
      </p:sp>
    </p:spTree>
    <p:extLst>
      <p:ext uri="{BB962C8B-B14F-4D97-AF65-F5344CB8AC3E}">
        <p14:creationId xmlns:p14="http://schemas.microsoft.com/office/powerpoint/2010/main" val="712290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2200" dirty="0">
                <a:solidFill>
                  <a:schemeClr val="bg1">
                    <a:lumMod val="65000"/>
                  </a:schemeClr>
                </a:solidFill>
              </a:rPr>
              <a:t>9.30   start met welkom en programma van de dag</a:t>
            </a:r>
          </a:p>
          <a:p>
            <a:pPr marL="0" indent="0">
              <a:buNone/>
            </a:pPr>
            <a:r>
              <a:rPr lang="en-NL" sz="2200" dirty="0">
                <a:solidFill>
                  <a:schemeClr val="bg1">
                    <a:lumMod val="65000"/>
                  </a:schemeClr>
                </a:solidFill>
              </a:rPr>
              <a:t>          korte kennismaking: naam, functie, passie</a:t>
            </a:r>
          </a:p>
          <a:p>
            <a:pPr marL="0" indent="0">
              <a:buNone/>
            </a:pPr>
            <a:r>
              <a:rPr lang="en-NL" sz="2200" dirty="0">
                <a:solidFill>
                  <a:schemeClr val="bg1">
                    <a:lumMod val="65000"/>
                  </a:schemeClr>
                </a:solidFill>
              </a:rPr>
              <a:t>10.15  huiswerk, materialen</a:t>
            </a:r>
          </a:p>
          <a:p>
            <a:pPr marL="0" indent="0">
              <a:buNone/>
            </a:pPr>
            <a:r>
              <a:rPr lang="en-NL" sz="2200" dirty="0">
                <a:solidFill>
                  <a:schemeClr val="bg1">
                    <a:lumMod val="65000"/>
                  </a:schemeClr>
                </a:solidFill>
              </a:rPr>
              <a:t>10.30  1. Kwaliteit, ja maar…</a:t>
            </a:r>
          </a:p>
          <a:p>
            <a:pPr marL="0" indent="0">
              <a:buNone/>
            </a:pPr>
            <a:r>
              <a:rPr lang="en-NL" sz="2200" dirty="0">
                <a:solidFill>
                  <a:schemeClr val="bg1">
                    <a:lumMod val="65000"/>
                  </a:schemeClr>
                </a:solidFill>
              </a:rPr>
              <a:t>11.00  2. Verschillen : Vier mentale modellen / vensters</a:t>
            </a:r>
          </a:p>
          <a:p>
            <a:pPr marL="0" indent="0">
              <a:buNone/>
            </a:pPr>
            <a:r>
              <a:rPr lang="en-NL" sz="2200" dirty="0"/>
              <a:t>13.00  </a:t>
            </a:r>
            <a:r>
              <a:rPr lang="en-NL" sz="2200" dirty="0">
                <a:solidFill>
                  <a:schemeClr val="bg1">
                    <a:lumMod val="65000"/>
                  </a:schemeClr>
                </a:solidFill>
              </a:rPr>
              <a:t>3. Complexiteit</a:t>
            </a:r>
          </a:p>
          <a:p>
            <a:pPr marL="0" indent="0">
              <a:buNone/>
            </a:pPr>
            <a:r>
              <a:rPr lang="en-NL" sz="2200" dirty="0"/>
              <a:t>14.00  </a:t>
            </a:r>
            <a:r>
              <a:rPr lang="en-NL" sz="2200" dirty="0">
                <a:solidFill>
                  <a:schemeClr val="bg1">
                    <a:lumMod val="65000"/>
                  </a:schemeClr>
                </a:solidFill>
              </a:rPr>
              <a:t>4. Emergentie en zelforganisatie</a:t>
            </a:r>
          </a:p>
          <a:p>
            <a:pPr marL="0" indent="0">
              <a:buNone/>
            </a:pPr>
            <a:r>
              <a:rPr lang="en-NL" sz="2200" dirty="0"/>
              <a:t>15.00  5. Co-creatie</a:t>
            </a:r>
          </a:p>
        </p:txBody>
      </p:sp>
    </p:spTree>
    <p:extLst>
      <p:ext uri="{BB962C8B-B14F-4D97-AF65-F5344CB8AC3E}">
        <p14:creationId xmlns:p14="http://schemas.microsoft.com/office/powerpoint/2010/main" val="200714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EE58-7B45-71B7-C82F-5DB85245F7B7}"/>
              </a:ext>
            </a:extLst>
          </p:cNvPr>
          <p:cNvSpPr>
            <a:spLocks noGrp="1"/>
          </p:cNvSpPr>
          <p:nvPr>
            <p:ph type="title"/>
          </p:nvPr>
        </p:nvSpPr>
        <p:spPr>
          <a:xfrm>
            <a:off x="685800" y="260648"/>
            <a:ext cx="7772400" cy="1143000"/>
          </a:xfrm>
        </p:spPr>
        <p:txBody>
          <a:bodyPr/>
          <a:lstStyle/>
          <a:p>
            <a:r>
              <a:rPr lang="en-NL" dirty="0">
                <a:solidFill>
                  <a:srgbClr val="00ACB0"/>
                </a:solidFill>
              </a:rPr>
              <a:t>5. (Noodzaak tot) samenwerking / co-creatie</a:t>
            </a:r>
            <a:endParaRPr lang="en-NL" dirty="0">
              <a:solidFill>
                <a:srgbClr val="0FCBC2"/>
              </a:solidFill>
            </a:endParaRPr>
          </a:p>
        </p:txBody>
      </p:sp>
      <p:pic>
        <p:nvPicPr>
          <p:cNvPr id="5" name="Picture 4" descr="Chart, diagram&#10;&#10;Description automatically generated">
            <a:extLst>
              <a:ext uri="{FF2B5EF4-FFF2-40B4-BE49-F238E27FC236}">
                <a16:creationId xmlns:a16="http://schemas.microsoft.com/office/drawing/2014/main" id="{53494A2B-B7C8-4D22-1517-4479644B01D4}"/>
              </a:ext>
            </a:extLst>
          </p:cNvPr>
          <p:cNvPicPr>
            <a:picLocks noChangeAspect="1"/>
          </p:cNvPicPr>
          <p:nvPr/>
        </p:nvPicPr>
        <p:blipFill>
          <a:blip r:embed="rId2"/>
          <a:stretch>
            <a:fillRect/>
          </a:stretch>
        </p:blipFill>
        <p:spPr>
          <a:xfrm>
            <a:off x="1115616" y="1426406"/>
            <a:ext cx="7139683" cy="4005188"/>
          </a:xfrm>
          <a:prstGeom prst="rect">
            <a:avLst/>
          </a:prstGeom>
        </p:spPr>
      </p:pic>
    </p:spTree>
    <p:extLst>
      <p:ext uri="{BB962C8B-B14F-4D97-AF65-F5344CB8AC3E}">
        <p14:creationId xmlns:p14="http://schemas.microsoft.com/office/powerpoint/2010/main" val="13667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50ED-9505-B747-B853-9FBD5949AA63}"/>
              </a:ext>
            </a:extLst>
          </p:cNvPr>
          <p:cNvSpPr>
            <a:spLocks noGrp="1"/>
          </p:cNvSpPr>
          <p:nvPr>
            <p:ph type="title"/>
          </p:nvPr>
        </p:nvSpPr>
        <p:spPr>
          <a:xfrm>
            <a:off x="1318632" y="508370"/>
            <a:ext cx="6190456" cy="1143000"/>
          </a:xfrm>
        </p:spPr>
        <p:txBody>
          <a:bodyPr/>
          <a:lstStyle/>
          <a:p>
            <a:r>
              <a:rPr lang="en-NL" dirty="0">
                <a:solidFill>
                  <a:srgbClr val="00ACB0"/>
                </a:solidFill>
              </a:rPr>
              <a:t>5. (Noodzaak tot) samenwerking / co-creatie</a:t>
            </a:r>
          </a:p>
        </p:txBody>
      </p:sp>
      <p:sp>
        <p:nvSpPr>
          <p:cNvPr id="3" name="Content Placeholder 2">
            <a:extLst>
              <a:ext uri="{FF2B5EF4-FFF2-40B4-BE49-F238E27FC236}">
                <a16:creationId xmlns:a16="http://schemas.microsoft.com/office/drawing/2014/main" id="{61340FDD-8119-DD42-AA0B-0AC709B57F31}"/>
              </a:ext>
            </a:extLst>
          </p:cNvPr>
          <p:cNvSpPr>
            <a:spLocks noGrp="1"/>
          </p:cNvSpPr>
          <p:nvPr>
            <p:ph idx="1"/>
          </p:nvPr>
        </p:nvSpPr>
        <p:spPr/>
        <p:txBody>
          <a:bodyPr/>
          <a:lstStyle/>
          <a:p>
            <a:pPr marL="0" indent="0" algn="ctr">
              <a:buNone/>
            </a:pPr>
            <a:r>
              <a:rPr lang="en-GB" dirty="0"/>
              <a:t>P</a:t>
            </a:r>
            <a:r>
              <a:rPr lang="en-NL" dirty="0"/>
              <a:t>articipatieladder (Arnstein, 1969)</a:t>
            </a:r>
          </a:p>
        </p:txBody>
      </p:sp>
      <p:graphicFrame>
        <p:nvGraphicFramePr>
          <p:cNvPr id="4" name="Table 3">
            <a:extLst>
              <a:ext uri="{FF2B5EF4-FFF2-40B4-BE49-F238E27FC236}">
                <a16:creationId xmlns:a16="http://schemas.microsoft.com/office/drawing/2014/main" id="{B393A776-C077-C44D-917A-0E43CDC9CFFA}"/>
              </a:ext>
            </a:extLst>
          </p:cNvPr>
          <p:cNvGraphicFramePr>
            <a:graphicFrameLocks noGrp="1"/>
          </p:cNvGraphicFramePr>
          <p:nvPr>
            <p:extLst>
              <p:ext uri="{D42A27DB-BD31-4B8C-83A1-F6EECF244321}">
                <p14:modId xmlns:p14="http://schemas.microsoft.com/office/powerpoint/2010/main" val="2390152725"/>
              </p:ext>
            </p:extLst>
          </p:nvPr>
        </p:nvGraphicFramePr>
        <p:xfrm>
          <a:off x="1580580" y="2691016"/>
          <a:ext cx="5666560" cy="2359851"/>
        </p:xfrm>
        <a:graphic>
          <a:graphicData uri="http://schemas.openxmlformats.org/drawingml/2006/table">
            <a:tbl>
              <a:tblPr firstRow="1" firstCol="1" bandRow="1">
                <a:tableStyleId>{5C22544A-7EE6-4342-B048-85BDC9FD1C3A}</a:tableStyleId>
              </a:tblPr>
              <a:tblGrid>
                <a:gridCol w="1874536">
                  <a:extLst>
                    <a:ext uri="{9D8B030D-6E8A-4147-A177-3AD203B41FA5}">
                      <a16:colId xmlns:a16="http://schemas.microsoft.com/office/drawing/2014/main" val="3416219348"/>
                    </a:ext>
                  </a:extLst>
                </a:gridCol>
                <a:gridCol w="1874536">
                  <a:extLst>
                    <a:ext uri="{9D8B030D-6E8A-4147-A177-3AD203B41FA5}">
                      <a16:colId xmlns:a16="http://schemas.microsoft.com/office/drawing/2014/main" val="1541863741"/>
                    </a:ext>
                  </a:extLst>
                </a:gridCol>
                <a:gridCol w="1917488">
                  <a:extLst>
                    <a:ext uri="{9D8B030D-6E8A-4147-A177-3AD203B41FA5}">
                      <a16:colId xmlns:a16="http://schemas.microsoft.com/office/drawing/2014/main" val="3174196827"/>
                    </a:ext>
                  </a:extLst>
                </a:gridCol>
              </a:tblGrid>
              <a:tr h="521960">
                <a:tc>
                  <a:txBody>
                    <a:bodyPr/>
                    <a:lstStyle/>
                    <a:p>
                      <a:pPr algn="ctr"/>
                      <a:r>
                        <a:rPr lang="nl-NL" sz="1100" dirty="0">
                          <a:effectLst/>
                        </a:rPr>
                        <a:t>Organiseren</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Participatieladder Arnstein (1969)</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9">
                  <a:txBody>
                    <a:bodyPr/>
                    <a:lstStyle/>
                    <a:p>
                      <a:pPr algn="ctr"/>
                      <a:r>
                        <a:rPr lang="nl-NL" sz="1100" dirty="0">
                          <a:effectLst/>
                        </a:rPr>
                        <a:t> </a:t>
                      </a:r>
                      <a:endParaRPr lang="en-NL" sz="1200" dirty="0">
                        <a:effectLst/>
                      </a:endParaRPr>
                    </a:p>
                    <a:p>
                      <a:pPr algn="ctr"/>
                      <a:r>
                        <a:rPr lang="nl-NL" sz="1100" dirty="0">
                          <a:effectLst/>
                        </a:rPr>
                        <a:t> </a:t>
                      </a:r>
                      <a:endParaRPr lang="en-NL" sz="12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r>
                        <a:rPr lang="nl-NL" sz="1100" dirty="0">
                          <a:effectLst/>
                        </a:rPr>
                        <a:t>Uit: </a:t>
                      </a:r>
                      <a:r>
                        <a:rPr lang="nl-NL" sz="1100" u="sng" dirty="0">
                          <a:effectLst/>
                          <a:hlinkClick r:id="rId3"/>
                        </a:rPr>
                        <a:t>Norbury, J</a:t>
                      </a:r>
                      <a:r>
                        <a:rPr lang="nl-NL" sz="1100" dirty="0">
                          <a:effectLst/>
                        </a:rPr>
                        <a:t>. (2021) Big Panda </a:t>
                      </a:r>
                      <a:r>
                        <a:rPr lang="nl-NL" sz="1100" dirty="0" err="1">
                          <a:effectLst/>
                        </a:rPr>
                        <a:t>and</a:t>
                      </a:r>
                      <a:r>
                        <a:rPr lang="nl-NL" sz="1100" dirty="0">
                          <a:effectLst/>
                        </a:rPr>
                        <a:t> Tiny Dragon, in eigen beheer</a:t>
                      </a:r>
                      <a:endParaRPr lang="en-NL" sz="1200" dirty="0">
                        <a:effectLst/>
                      </a:endParaRPr>
                    </a:p>
                    <a:p>
                      <a:pPr algn="ctr"/>
                      <a:r>
                        <a:rPr lang="nl-NL" sz="1100" dirty="0">
                          <a:effectLst/>
                        </a:rPr>
                        <a:t> </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1874264"/>
                  </a:ext>
                </a:extLst>
              </a:tr>
              <a:tr h="205160">
                <a:tc>
                  <a:txBody>
                    <a:bodyPr/>
                    <a:lstStyle/>
                    <a:p>
                      <a:pPr algn="ctr"/>
                      <a:r>
                        <a:rPr lang="en-US" sz="1100" dirty="0">
                          <a:effectLst/>
                        </a:rPr>
                        <a:t>(</a:t>
                      </a:r>
                      <a:r>
                        <a:rPr lang="en-US" sz="1100" dirty="0" err="1">
                          <a:effectLst/>
                        </a:rPr>
                        <a:t>Dwang</a:t>
                      </a:r>
                      <a:r>
                        <a:rPr lang="en-US" sz="1100" dirty="0">
                          <a:effectLst/>
                        </a:rPr>
                        <a:t>)</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Manipulation</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440082575"/>
                  </a:ext>
                </a:extLst>
              </a:tr>
              <a:tr h="205937">
                <a:tc>
                  <a:txBody>
                    <a:bodyPr/>
                    <a:lstStyle/>
                    <a:p>
                      <a:pPr algn="ctr"/>
                      <a:r>
                        <a:rPr lang="en-US" sz="1100" dirty="0">
                          <a:effectLst/>
                        </a:rPr>
                        <a:t>Co</a:t>
                      </a:r>
                      <a:r>
                        <a:rPr lang="nl-NL" sz="1100" dirty="0" err="1">
                          <a:effectLst/>
                        </a:rPr>
                        <a:t>ö</a:t>
                      </a:r>
                      <a:r>
                        <a:rPr lang="en-US" sz="1100" dirty="0" err="1">
                          <a:effectLst/>
                        </a:rPr>
                        <a:t>rdinatie</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Therapy</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07641333"/>
                  </a:ext>
                </a:extLst>
              </a:tr>
              <a:tr h="205160">
                <a:tc>
                  <a:txBody>
                    <a:bodyPr/>
                    <a:lstStyle/>
                    <a:p>
                      <a:pPr algn="ctr"/>
                      <a:r>
                        <a:rPr lang="en-US" sz="1100" dirty="0">
                          <a:effectLst/>
                        </a:rPr>
                        <a:t>C</a:t>
                      </a:r>
                      <a:r>
                        <a:rPr lang="nl-NL" sz="1100" dirty="0" err="1">
                          <a:effectLst/>
                        </a:rPr>
                        <a:t>onsultancy</a:t>
                      </a:r>
                      <a:r>
                        <a:rPr lang="nl-NL" sz="1100" dirty="0">
                          <a:effectLst/>
                        </a:rPr>
                        <a:t> van experts</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Informing</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671032972"/>
                  </a:ext>
                </a:extLst>
              </a:tr>
              <a:tr h="205160">
                <a:tc>
                  <a:txBody>
                    <a:bodyPr/>
                    <a:lstStyle/>
                    <a:p>
                      <a:pPr algn="ctr"/>
                      <a:r>
                        <a:rPr lang="nl-NL" sz="1100" dirty="0">
                          <a:effectLst/>
                        </a:rPr>
                        <a:t>Coöperatie</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Consultation of citizens</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412559875"/>
                  </a:ext>
                </a:extLst>
              </a:tr>
              <a:tr h="205160">
                <a:tc rowSpan="3">
                  <a:txBody>
                    <a:bodyPr/>
                    <a:lstStyle/>
                    <a:p>
                      <a:pPr algn="ctr"/>
                      <a:r>
                        <a:rPr lang="en-US" sz="1100">
                          <a:effectLst/>
                        </a:rPr>
                        <a:t> </a:t>
                      </a:r>
                      <a:endParaRPr lang="en-NL" sz="1200">
                        <a:effectLst/>
                      </a:endParaRPr>
                    </a:p>
                    <a:p>
                      <a:pPr algn="ctr"/>
                      <a:r>
                        <a:rPr lang="en-US" sz="1100">
                          <a:effectLst/>
                        </a:rPr>
                        <a:t>Co-creatie</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Placation</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1222126903"/>
                  </a:ext>
                </a:extLst>
              </a:tr>
              <a:tr h="205160">
                <a:tc vMerge="1">
                  <a:txBody>
                    <a:bodyPr/>
                    <a:lstStyle/>
                    <a:p>
                      <a:endParaRPr lang="en-NL"/>
                    </a:p>
                  </a:txBody>
                  <a:tcPr/>
                </a:tc>
                <a:tc>
                  <a:txBody>
                    <a:bodyPr/>
                    <a:lstStyle/>
                    <a:p>
                      <a:pPr algn="ctr"/>
                      <a:r>
                        <a:rPr lang="en-US" sz="1100">
                          <a:effectLst/>
                        </a:rPr>
                        <a:t>Partnership</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4037776762"/>
                  </a:ext>
                </a:extLst>
              </a:tr>
              <a:tr h="205160">
                <a:tc vMerge="1">
                  <a:txBody>
                    <a:bodyPr/>
                    <a:lstStyle/>
                    <a:p>
                      <a:endParaRPr lang="en-NL"/>
                    </a:p>
                  </a:txBody>
                  <a:tcPr/>
                </a:tc>
                <a:tc>
                  <a:txBody>
                    <a:bodyPr/>
                    <a:lstStyle/>
                    <a:p>
                      <a:pPr algn="ctr"/>
                      <a:r>
                        <a:rPr lang="en-US" sz="1100">
                          <a:effectLst/>
                        </a:rPr>
                        <a:t>Delegated power</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178593823"/>
                  </a:ext>
                </a:extLst>
              </a:tr>
              <a:tr h="400994">
                <a:tc>
                  <a:txBody>
                    <a:bodyPr/>
                    <a:lstStyle/>
                    <a:p>
                      <a:pPr algn="ctr"/>
                      <a:r>
                        <a:rPr lang="en-US" sz="1100" dirty="0">
                          <a:effectLst/>
                        </a:rPr>
                        <a:t> </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dirty="0">
                          <a:effectLst/>
                        </a:rPr>
                        <a:t>Citizen control</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2188209659"/>
                  </a:ext>
                </a:extLst>
              </a:tr>
            </a:tbl>
          </a:graphicData>
        </a:graphic>
      </p:graphicFrame>
      <p:pic>
        <p:nvPicPr>
          <p:cNvPr id="6" name="Picture 5" descr="Pin by Grace McCoy on Teams in 2021 | Tiny dragon, Big ...">
            <a:extLst>
              <a:ext uri="{FF2B5EF4-FFF2-40B4-BE49-F238E27FC236}">
                <a16:creationId xmlns:a16="http://schemas.microsoft.com/office/drawing/2014/main" id="{55BA9A93-02F6-C647-A865-C5C5636629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88800" y="2685415"/>
            <a:ext cx="1958340" cy="1429385"/>
          </a:xfrm>
          <a:prstGeom prst="rect">
            <a:avLst/>
          </a:prstGeom>
          <a:noFill/>
          <a:ln>
            <a:noFill/>
          </a:ln>
        </p:spPr>
      </p:pic>
    </p:spTree>
    <p:extLst>
      <p:ext uri="{BB962C8B-B14F-4D97-AF65-F5344CB8AC3E}">
        <p14:creationId xmlns:p14="http://schemas.microsoft.com/office/powerpoint/2010/main" val="25691766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988B-67D3-1FD8-A92A-3510E896F26F}"/>
              </a:ext>
            </a:extLst>
          </p:cNvPr>
          <p:cNvSpPr>
            <a:spLocks noGrp="1"/>
          </p:cNvSpPr>
          <p:nvPr>
            <p:ph type="title"/>
          </p:nvPr>
        </p:nvSpPr>
        <p:spPr>
          <a:xfrm>
            <a:off x="685800" y="332656"/>
            <a:ext cx="7772400" cy="1143000"/>
          </a:xfrm>
        </p:spPr>
        <p:txBody>
          <a:bodyPr/>
          <a:lstStyle/>
          <a:p>
            <a:r>
              <a:rPr lang="en-NL" dirty="0">
                <a:solidFill>
                  <a:srgbClr val="0FCBC2"/>
                </a:solidFill>
              </a:rPr>
              <a:t>Actieonderzoek</a:t>
            </a:r>
          </a:p>
        </p:txBody>
      </p:sp>
      <p:pic>
        <p:nvPicPr>
          <p:cNvPr id="2050" name="Picture 2" descr="Wat is actieonderzoek? | ZonMw">
            <a:extLst>
              <a:ext uri="{FF2B5EF4-FFF2-40B4-BE49-F238E27FC236}">
                <a16:creationId xmlns:a16="http://schemas.microsoft.com/office/drawing/2014/main" id="{21213E34-413A-199E-EC82-A3DE0AAF72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1556792"/>
            <a:ext cx="43434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21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FF39-CEBE-3A31-F0C0-3DAD2DE4ED4F}"/>
              </a:ext>
            </a:extLst>
          </p:cNvPr>
          <p:cNvSpPr>
            <a:spLocks noGrp="1"/>
          </p:cNvSpPr>
          <p:nvPr>
            <p:ph type="title"/>
          </p:nvPr>
        </p:nvSpPr>
        <p:spPr>
          <a:xfrm>
            <a:off x="685800" y="332656"/>
            <a:ext cx="7772400" cy="1143000"/>
          </a:xfrm>
        </p:spPr>
        <p:txBody>
          <a:bodyPr/>
          <a:lstStyle/>
          <a:p>
            <a:r>
              <a:rPr lang="en-NL" dirty="0">
                <a:solidFill>
                  <a:srgbClr val="0FCBC2"/>
                </a:solidFill>
              </a:rPr>
              <a:t>Actieonderzoek</a:t>
            </a:r>
          </a:p>
        </p:txBody>
      </p:sp>
      <p:sp>
        <p:nvSpPr>
          <p:cNvPr id="3" name="Content Placeholder 2">
            <a:extLst>
              <a:ext uri="{FF2B5EF4-FFF2-40B4-BE49-F238E27FC236}">
                <a16:creationId xmlns:a16="http://schemas.microsoft.com/office/drawing/2014/main" id="{963EED16-DB89-4D03-DAC0-FDB363A7C696}"/>
              </a:ext>
            </a:extLst>
          </p:cNvPr>
          <p:cNvSpPr>
            <a:spLocks noGrp="1"/>
          </p:cNvSpPr>
          <p:nvPr>
            <p:ph idx="1"/>
          </p:nvPr>
        </p:nvSpPr>
        <p:spPr>
          <a:xfrm>
            <a:off x="539552" y="1628800"/>
            <a:ext cx="7772400" cy="4114800"/>
          </a:xfrm>
        </p:spPr>
        <p:txBody>
          <a:bodyPr/>
          <a:lstStyle/>
          <a:p>
            <a:r>
              <a:rPr lang="en-NL" dirty="0"/>
              <a:t>Wilma van der Vlegel</a:t>
            </a:r>
          </a:p>
          <a:p>
            <a:pPr lvl="1"/>
            <a:r>
              <a:rPr lang="en-GB" dirty="0">
                <a:hlinkClick r:id="rId2"/>
              </a:rPr>
              <a:t>https://ijic.org/articles/10.5334/ijic.7560</a:t>
            </a:r>
            <a:endParaRPr lang="en-GB" dirty="0"/>
          </a:p>
          <a:p>
            <a:pPr lvl="1"/>
            <a:endParaRPr lang="en-GB" dirty="0"/>
          </a:p>
          <a:p>
            <a:pPr lvl="1"/>
            <a:r>
              <a:rPr lang="en-GB" b="0" i="0" u="none" strike="noStrike" dirty="0">
                <a:solidFill>
                  <a:srgbClr val="4C4C4C"/>
                </a:solidFill>
                <a:effectLst/>
                <a:latin typeface="Source Sans Pro" panose="020B0503030403020204" pitchFamily="34" charset="0"/>
              </a:rPr>
              <a:t>van der </a:t>
            </a:r>
            <a:r>
              <a:rPr lang="en-GB" b="0" i="0" u="none" strike="noStrike" dirty="0" err="1">
                <a:solidFill>
                  <a:srgbClr val="4C4C4C"/>
                </a:solidFill>
                <a:effectLst/>
                <a:latin typeface="Source Sans Pro" panose="020B0503030403020204" pitchFamily="34" charset="0"/>
              </a:rPr>
              <a:t>Vlegel</a:t>
            </a:r>
            <a:r>
              <a:rPr lang="en-GB" b="0" i="0" u="none" strike="noStrike" dirty="0">
                <a:solidFill>
                  <a:srgbClr val="4C4C4C"/>
                </a:solidFill>
                <a:effectLst/>
                <a:latin typeface="Source Sans Pro" panose="020B0503030403020204" pitchFamily="34" charset="0"/>
              </a:rPr>
              <a:t>-Brouwer, W., </a:t>
            </a:r>
            <a:r>
              <a:rPr lang="en-GB" b="0" i="0" u="none" strike="noStrike" dirty="0" err="1">
                <a:solidFill>
                  <a:srgbClr val="4C4C4C"/>
                </a:solidFill>
                <a:effectLst/>
                <a:latin typeface="Source Sans Pro" panose="020B0503030403020204" pitchFamily="34" charset="0"/>
              </a:rPr>
              <a:t>Eelderink</a:t>
            </a:r>
            <a:r>
              <a:rPr lang="en-GB" b="0" i="0" u="none" strike="noStrike" dirty="0">
                <a:solidFill>
                  <a:srgbClr val="4C4C4C"/>
                </a:solidFill>
                <a:effectLst/>
                <a:latin typeface="Source Sans Pro" panose="020B0503030403020204" pitchFamily="34" charset="0"/>
              </a:rPr>
              <a:t>, M. and </a:t>
            </a:r>
            <a:r>
              <a:rPr lang="en-GB" b="0" i="0" u="none" strike="noStrike" dirty="0" err="1">
                <a:solidFill>
                  <a:srgbClr val="4C4C4C"/>
                </a:solidFill>
                <a:effectLst/>
                <a:latin typeface="Source Sans Pro" panose="020B0503030403020204" pitchFamily="34" charset="0"/>
              </a:rPr>
              <a:t>Bussemaker</a:t>
            </a:r>
            <a:r>
              <a:rPr lang="en-GB" b="0" i="0" u="none" strike="noStrike" dirty="0">
                <a:solidFill>
                  <a:srgbClr val="4C4C4C"/>
                </a:solidFill>
                <a:effectLst/>
                <a:latin typeface="Source Sans Pro" panose="020B0503030403020204" pitchFamily="34" charset="0"/>
              </a:rPr>
              <a:t>, J., 2023. Participatory Action Research as a Driver for Health Promotion and Prevention: A Co-creation Process Between Professionals and Citizens in a Deprived Neighbourhood in the Hague.  </a:t>
            </a:r>
            <a:r>
              <a:rPr lang="en-GB" b="0" i="1" u="none" strike="noStrike" dirty="0">
                <a:solidFill>
                  <a:srgbClr val="4C4C4C"/>
                </a:solidFill>
                <a:effectLst/>
                <a:latin typeface="Source Sans Pro" panose="020B0503030403020204" pitchFamily="34" charset="0"/>
              </a:rPr>
              <a:t>International Journal of Integrated Care</a:t>
            </a:r>
            <a:r>
              <a:rPr lang="en-GB" b="0" i="0" u="none" strike="noStrike" dirty="0">
                <a:solidFill>
                  <a:srgbClr val="4C4C4C"/>
                </a:solidFill>
                <a:effectLst/>
                <a:latin typeface="Source Sans Pro" panose="020B0503030403020204" pitchFamily="34" charset="0"/>
              </a:rPr>
              <a:t>, 23(4), p.13.DOI: https://</a:t>
            </a:r>
            <a:r>
              <a:rPr lang="en-GB" b="0" i="0" u="none" strike="noStrike" dirty="0" err="1">
                <a:solidFill>
                  <a:srgbClr val="4C4C4C"/>
                </a:solidFill>
                <a:effectLst/>
                <a:latin typeface="Source Sans Pro" panose="020B0503030403020204" pitchFamily="34" charset="0"/>
              </a:rPr>
              <a:t>doi.org</a:t>
            </a:r>
            <a:r>
              <a:rPr lang="en-GB" b="0" i="0" u="none" strike="noStrike" dirty="0">
                <a:solidFill>
                  <a:srgbClr val="4C4C4C"/>
                </a:solidFill>
                <a:effectLst/>
                <a:latin typeface="Source Sans Pro" panose="020B0503030403020204" pitchFamily="34" charset="0"/>
              </a:rPr>
              <a:t>/10.5334/ijic.7560</a:t>
            </a:r>
            <a:endParaRPr lang="en-GB" dirty="0"/>
          </a:p>
        </p:txBody>
      </p:sp>
    </p:spTree>
    <p:extLst>
      <p:ext uri="{BB962C8B-B14F-4D97-AF65-F5344CB8AC3E}">
        <p14:creationId xmlns:p14="http://schemas.microsoft.com/office/powerpoint/2010/main" val="23536652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8CDD-2A68-3E42-5197-546B557E9339}"/>
              </a:ext>
            </a:extLst>
          </p:cNvPr>
          <p:cNvSpPr>
            <a:spLocks noGrp="1"/>
          </p:cNvSpPr>
          <p:nvPr>
            <p:ph type="title"/>
          </p:nvPr>
        </p:nvSpPr>
        <p:spPr/>
        <p:txBody>
          <a:bodyPr/>
          <a:lstStyle/>
          <a:p>
            <a:r>
              <a:rPr lang="en-NL"/>
              <a:t>Aim</a:t>
            </a:r>
            <a:endParaRPr lang="en-NL" dirty="0"/>
          </a:p>
        </p:txBody>
      </p:sp>
      <p:sp>
        <p:nvSpPr>
          <p:cNvPr id="3" name="Content Placeholder 2">
            <a:extLst>
              <a:ext uri="{FF2B5EF4-FFF2-40B4-BE49-F238E27FC236}">
                <a16:creationId xmlns:a16="http://schemas.microsoft.com/office/drawing/2014/main" id="{4BF5F210-9A42-8927-7E88-4356974E2051}"/>
              </a:ext>
            </a:extLst>
          </p:cNvPr>
          <p:cNvSpPr>
            <a:spLocks noGrp="1"/>
          </p:cNvSpPr>
          <p:nvPr>
            <p:ph idx="1"/>
          </p:nvPr>
        </p:nvSpPr>
        <p:spPr/>
        <p:txBody>
          <a:bodyPr/>
          <a:lstStyle/>
          <a:p>
            <a:pPr lvl="1"/>
            <a:endParaRPr lang="en-GB" b="0" i="0" u="none" strike="noStrike" dirty="0">
              <a:solidFill>
                <a:srgbClr val="4C4C4C"/>
              </a:solidFill>
              <a:effectLst/>
              <a:latin typeface="Merriweather" pitchFamily="2" charset="77"/>
            </a:endParaRPr>
          </a:p>
          <a:p>
            <a:pPr lvl="1"/>
            <a:r>
              <a:rPr lang="en-GB" b="0" i="0" u="none" strike="noStrike" dirty="0">
                <a:solidFill>
                  <a:srgbClr val="4C4C4C"/>
                </a:solidFill>
                <a:effectLst/>
                <a:latin typeface="Merriweather" pitchFamily="2" charset="77"/>
              </a:rPr>
              <a:t>the ‘Healthy and Happy The Hague’ network in the Netherlands wanted to gain insight in how prevention and health promotion could become successful in one deprived neighbourhood, </a:t>
            </a:r>
            <a:r>
              <a:rPr lang="en-GB" b="0" i="0" u="none" strike="noStrike" dirty="0" err="1">
                <a:solidFill>
                  <a:srgbClr val="4C4C4C"/>
                </a:solidFill>
                <a:effectLst/>
                <a:latin typeface="Merriweather" pitchFamily="2" charset="77"/>
              </a:rPr>
              <a:t>Moerwijk</a:t>
            </a:r>
            <a:r>
              <a:rPr lang="en-GB" b="0" i="0" u="none" strike="noStrike" dirty="0">
                <a:solidFill>
                  <a:srgbClr val="4C4C4C"/>
                </a:solidFill>
                <a:effectLst/>
                <a:latin typeface="Merriweather" pitchFamily="2" charset="77"/>
              </a:rPr>
              <a:t>.</a:t>
            </a:r>
            <a:endParaRPr lang="en-GB" dirty="0"/>
          </a:p>
          <a:p>
            <a:endParaRPr lang="en-NL" dirty="0"/>
          </a:p>
        </p:txBody>
      </p:sp>
    </p:spTree>
    <p:extLst>
      <p:ext uri="{BB962C8B-B14F-4D97-AF65-F5344CB8AC3E}">
        <p14:creationId xmlns:p14="http://schemas.microsoft.com/office/powerpoint/2010/main" val="40586628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1FDAE-AE48-CBDE-E063-8FCC5F045161}"/>
              </a:ext>
            </a:extLst>
          </p:cNvPr>
          <p:cNvSpPr>
            <a:spLocks noGrp="1"/>
          </p:cNvSpPr>
          <p:nvPr>
            <p:ph type="title"/>
          </p:nvPr>
        </p:nvSpPr>
        <p:spPr/>
        <p:txBody>
          <a:bodyPr/>
          <a:lstStyle/>
          <a:p>
            <a:r>
              <a:rPr lang="en-NL" dirty="0"/>
              <a:t>Results</a:t>
            </a:r>
            <a:br>
              <a:rPr lang="en-NL" dirty="0"/>
            </a:br>
            <a:endParaRPr lang="en-NL" dirty="0"/>
          </a:p>
        </p:txBody>
      </p:sp>
      <p:sp>
        <p:nvSpPr>
          <p:cNvPr id="3" name="Content Placeholder 2">
            <a:extLst>
              <a:ext uri="{FF2B5EF4-FFF2-40B4-BE49-F238E27FC236}">
                <a16:creationId xmlns:a16="http://schemas.microsoft.com/office/drawing/2014/main" id="{883A15D1-46EB-B503-2113-6951BEC5DC20}"/>
              </a:ext>
            </a:extLst>
          </p:cNvPr>
          <p:cNvSpPr>
            <a:spLocks noGrp="1"/>
          </p:cNvSpPr>
          <p:nvPr>
            <p:ph idx="1"/>
          </p:nvPr>
        </p:nvSpPr>
        <p:spPr/>
        <p:txBody>
          <a:bodyPr/>
          <a:lstStyle/>
          <a:p>
            <a:r>
              <a:rPr lang="en-GB" b="0" i="0" u="none" strike="noStrike" dirty="0">
                <a:solidFill>
                  <a:srgbClr val="4C4C4C"/>
                </a:solidFill>
                <a:effectLst/>
                <a:latin typeface="Merriweather" pitchFamily="2" charset="77"/>
              </a:rPr>
              <a:t>Thematic analysis yielded seven themes: Healthy Eating and Exercise, Healthy Money, Healthy Mind, Healthy Relationships, Growing up healthy, Healthy Environment and Healthy Collaboration. During sessions around combination of themes, eight initiatives were co-created by citizens and professionals together, improving the feeling of ownership and interconnectedness.</a:t>
            </a:r>
            <a:endParaRPr lang="en-NL" dirty="0"/>
          </a:p>
        </p:txBody>
      </p:sp>
    </p:spTree>
    <p:extLst>
      <p:ext uri="{BB962C8B-B14F-4D97-AF65-F5344CB8AC3E}">
        <p14:creationId xmlns:p14="http://schemas.microsoft.com/office/powerpoint/2010/main" val="18330035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E8A9-DC09-4693-94F3-F23CE9A4D346}"/>
              </a:ext>
            </a:extLst>
          </p:cNvPr>
          <p:cNvSpPr>
            <a:spLocks noGrp="1"/>
          </p:cNvSpPr>
          <p:nvPr>
            <p:ph type="title"/>
          </p:nvPr>
        </p:nvSpPr>
        <p:spPr>
          <a:xfrm>
            <a:off x="685800" y="273158"/>
            <a:ext cx="7772400" cy="1143000"/>
          </a:xfrm>
        </p:spPr>
        <p:txBody>
          <a:bodyPr/>
          <a:lstStyle/>
          <a:p>
            <a:r>
              <a:rPr lang="en-NL" dirty="0">
                <a:solidFill>
                  <a:srgbClr val="0FCBC2"/>
                </a:solidFill>
              </a:rPr>
              <a:t>Onderstroom en bovenstroom</a:t>
            </a:r>
          </a:p>
        </p:txBody>
      </p:sp>
      <p:pic>
        <p:nvPicPr>
          <p:cNvPr id="2052" name="Picture 4" descr="ijsberg model van McClelland">
            <a:extLst>
              <a:ext uri="{FF2B5EF4-FFF2-40B4-BE49-F238E27FC236}">
                <a16:creationId xmlns:a16="http://schemas.microsoft.com/office/drawing/2014/main" id="{8D0B2164-7437-38A7-D5B0-B89437A09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304314"/>
            <a:ext cx="4499098" cy="3374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F1355-C13A-F3DD-9813-1D93A39EABC6}"/>
              </a:ext>
            </a:extLst>
          </p:cNvPr>
          <p:cNvSpPr txBox="1"/>
          <p:nvPr/>
        </p:nvSpPr>
        <p:spPr>
          <a:xfrm>
            <a:off x="467544" y="4566792"/>
            <a:ext cx="8756051" cy="954107"/>
          </a:xfrm>
          <a:prstGeom prst="rect">
            <a:avLst/>
          </a:prstGeom>
          <a:noFill/>
        </p:spPr>
        <p:txBody>
          <a:bodyPr wrap="none" rtlCol="0">
            <a:spAutoFit/>
          </a:bodyPr>
          <a:lstStyle/>
          <a:p>
            <a:endParaRPr lang="en-GB" dirty="0">
              <a:effectLst/>
              <a:latin typeface="Times New Roman" panose="02020603050405020304" pitchFamily="18" charset="0"/>
            </a:endParaRPr>
          </a:p>
          <a:p>
            <a:r>
              <a:rPr lang="en-GB" sz="1600" dirty="0">
                <a:effectLst/>
                <a:latin typeface="Times New Roman" panose="02020603050405020304" pitchFamily="18" charset="0"/>
              </a:rPr>
              <a:t>McClelland D C., (1973) “Testing for competence rather than for intelligence”, </a:t>
            </a:r>
            <a:r>
              <a:rPr lang="en-GB" sz="1600" i="1" dirty="0">
                <a:effectLst/>
                <a:latin typeface="Times New Roman" panose="02020603050405020304" pitchFamily="18" charset="0"/>
              </a:rPr>
              <a:t>American Psychologist</a:t>
            </a:r>
            <a:r>
              <a:rPr lang="en-GB" sz="1600" dirty="0">
                <a:effectLst/>
                <a:latin typeface="Times New Roman" panose="02020603050405020304" pitchFamily="18" charset="0"/>
              </a:rPr>
              <a:t>, </a:t>
            </a:r>
          </a:p>
          <a:p>
            <a:r>
              <a:rPr lang="en-GB" sz="1600" i="1" dirty="0">
                <a:effectLst/>
                <a:latin typeface="Times New Roman" panose="02020603050405020304" pitchFamily="18" charset="0"/>
              </a:rPr>
              <a:t>28</a:t>
            </a:r>
            <a:r>
              <a:rPr lang="en-GB" sz="1600" dirty="0">
                <a:effectLst/>
                <a:latin typeface="Times New Roman" panose="02020603050405020304" pitchFamily="18" charset="0"/>
              </a:rPr>
              <a:t>,: 12-21,.</a:t>
            </a:r>
          </a:p>
        </p:txBody>
      </p:sp>
    </p:spTree>
    <p:extLst>
      <p:ext uri="{BB962C8B-B14F-4D97-AF65-F5344CB8AC3E}">
        <p14:creationId xmlns:p14="http://schemas.microsoft.com/office/powerpoint/2010/main" val="4165291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A70B-CA87-FFF5-763E-6717DCD8A40F}"/>
              </a:ext>
            </a:extLst>
          </p:cNvPr>
          <p:cNvSpPr>
            <a:spLocks noGrp="1"/>
          </p:cNvSpPr>
          <p:nvPr>
            <p:ph type="title"/>
          </p:nvPr>
        </p:nvSpPr>
        <p:spPr/>
        <p:txBody>
          <a:bodyPr/>
          <a:lstStyle/>
          <a:p>
            <a:r>
              <a:rPr lang="en-NL" dirty="0"/>
              <a:t>Thermometer</a:t>
            </a:r>
          </a:p>
        </p:txBody>
      </p:sp>
      <p:sp>
        <p:nvSpPr>
          <p:cNvPr id="3" name="Content Placeholder 2">
            <a:extLst>
              <a:ext uri="{FF2B5EF4-FFF2-40B4-BE49-F238E27FC236}">
                <a16:creationId xmlns:a16="http://schemas.microsoft.com/office/drawing/2014/main" id="{8E5DD3DD-91B3-6AB2-E549-088931792741}"/>
              </a:ext>
            </a:extLst>
          </p:cNvPr>
          <p:cNvSpPr>
            <a:spLocks noGrp="1"/>
          </p:cNvSpPr>
          <p:nvPr>
            <p:ph idx="1"/>
          </p:nvPr>
        </p:nvSpPr>
        <p:spPr/>
        <p:txBody>
          <a:bodyPr/>
          <a:lstStyle/>
          <a:p>
            <a:pPr marL="0" indent="0">
              <a:buNone/>
            </a:pPr>
            <a:r>
              <a:rPr lang="en-NL" dirty="0"/>
              <a:t>Elephant dictionary</a:t>
            </a:r>
          </a:p>
          <a:p>
            <a:pPr marL="0" indent="0">
              <a:buNone/>
            </a:pPr>
            <a:endParaRPr lang="en-NL" dirty="0"/>
          </a:p>
          <a:p>
            <a:pPr marL="0" indent="0">
              <a:buNone/>
            </a:pPr>
            <a:r>
              <a:rPr lang="en-NL" dirty="0"/>
              <a:t>Things dont ever change here.</a:t>
            </a:r>
          </a:p>
          <a:p>
            <a:pPr marL="0" indent="0">
              <a:buNone/>
            </a:pPr>
            <a:r>
              <a:rPr lang="en-NL" dirty="0"/>
              <a:t>We do not need to change, everything </a:t>
            </a:r>
            <a:r>
              <a:rPr lang="en-GB" dirty="0"/>
              <a:t>is</a:t>
            </a:r>
            <a:r>
              <a:rPr lang="en-NL" dirty="0"/>
              <a:t> ok!</a:t>
            </a:r>
          </a:p>
          <a:p>
            <a:pPr marL="0" indent="0">
              <a:buNone/>
            </a:pPr>
            <a:r>
              <a:rPr lang="en-NL" dirty="0"/>
              <a:t>We tried this before…</a:t>
            </a:r>
          </a:p>
          <a:p>
            <a:pPr marL="0" indent="0">
              <a:buNone/>
            </a:pPr>
            <a:endParaRPr lang="en-NL" dirty="0"/>
          </a:p>
          <a:p>
            <a:endParaRPr lang="en-NL" dirty="0"/>
          </a:p>
          <a:p>
            <a:endParaRPr lang="en-NL" dirty="0"/>
          </a:p>
        </p:txBody>
      </p:sp>
    </p:spTree>
    <p:extLst>
      <p:ext uri="{BB962C8B-B14F-4D97-AF65-F5344CB8AC3E}">
        <p14:creationId xmlns:p14="http://schemas.microsoft.com/office/powerpoint/2010/main" val="35877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37746" y="836712"/>
            <a:ext cx="7556358" cy="4846413"/>
          </a:xfrm>
        </p:spPr>
        <p:txBody>
          <a:bodyPr/>
          <a:lstStyle/>
          <a:p>
            <a:pPr algn="l"/>
            <a:r>
              <a:rPr lang="nl-NL" sz="1600" dirty="0" err="1">
                <a:solidFill>
                  <a:srgbClr val="00A7A2"/>
                </a:solidFill>
              </a:rPr>
              <a:t>Providing</a:t>
            </a:r>
            <a:r>
              <a:rPr lang="nl-NL" sz="1600" dirty="0">
                <a:solidFill>
                  <a:srgbClr val="00A7A2"/>
                </a:solidFill>
              </a:rPr>
              <a:t> </a:t>
            </a:r>
            <a:r>
              <a:rPr lang="nl-NL" sz="1600" dirty="0" err="1">
                <a:solidFill>
                  <a:srgbClr val="00A7A2"/>
                </a:solidFill>
              </a:rPr>
              <a:t>quality</a:t>
            </a:r>
            <a:r>
              <a:rPr lang="nl-NL" sz="1600" dirty="0">
                <a:solidFill>
                  <a:srgbClr val="00A7A2"/>
                </a:solidFill>
              </a:rPr>
              <a:t> is </a:t>
            </a:r>
            <a:r>
              <a:rPr lang="nl-NL" sz="1600" b="1" dirty="0" err="1">
                <a:solidFill>
                  <a:srgbClr val="00A7A2"/>
                </a:solidFill>
              </a:rPr>
              <a:t>too</a:t>
            </a:r>
            <a:r>
              <a:rPr lang="nl-NL" sz="1600" b="1" dirty="0">
                <a:solidFill>
                  <a:srgbClr val="00A7A2"/>
                </a:solidFill>
              </a:rPr>
              <a:t> </a:t>
            </a:r>
            <a:r>
              <a:rPr lang="nl-NL" sz="1600" b="1" dirty="0" err="1">
                <a:solidFill>
                  <a:srgbClr val="00A7A2"/>
                </a:solidFill>
              </a:rPr>
              <a:t>costly</a:t>
            </a:r>
            <a:r>
              <a:rPr lang="nl-NL" sz="1600" b="1" dirty="0">
                <a:solidFill>
                  <a:srgbClr val="00A7A2"/>
                </a:solidFill>
              </a:rPr>
              <a:t>.</a:t>
            </a:r>
          </a:p>
          <a:p>
            <a:pPr algn="l"/>
            <a:r>
              <a:rPr lang="nl-NL" sz="1600" dirty="0">
                <a:solidFill>
                  <a:srgbClr val="00A7A2"/>
                </a:solidFill>
              </a:rPr>
              <a:t>Bein </a:t>
            </a:r>
            <a:r>
              <a:rPr lang="nl-NL" sz="1600" dirty="0" err="1">
                <a:solidFill>
                  <a:srgbClr val="00A7A2"/>
                </a:solidFill>
              </a:rPr>
              <a:t>quality</a:t>
            </a:r>
            <a:r>
              <a:rPr lang="nl-NL" sz="1600" dirty="0">
                <a:solidFill>
                  <a:srgbClr val="00A7A2"/>
                </a:solidFill>
              </a:rPr>
              <a:t> </a:t>
            </a:r>
            <a:r>
              <a:rPr lang="nl-NL" sz="1600" dirty="0" err="1">
                <a:solidFill>
                  <a:srgbClr val="00A7A2"/>
                </a:solidFill>
              </a:rPr>
              <a:t>centered</a:t>
            </a:r>
            <a:r>
              <a:rPr lang="nl-NL" sz="1600" dirty="0">
                <a:solidFill>
                  <a:srgbClr val="00A7A2"/>
                </a:solidFill>
              </a:rPr>
              <a:t> is </a:t>
            </a:r>
            <a:r>
              <a:rPr lang="nl-NL" sz="1600" b="1" dirty="0" err="1">
                <a:solidFill>
                  <a:srgbClr val="00A7A2"/>
                </a:solidFill>
              </a:rPr>
              <a:t>too</a:t>
            </a:r>
            <a:r>
              <a:rPr lang="nl-NL" sz="1600" b="1" dirty="0">
                <a:solidFill>
                  <a:srgbClr val="00A7A2"/>
                </a:solidFill>
              </a:rPr>
              <a:t> time </a:t>
            </a:r>
            <a:r>
              <a:rPr lang="nl-NL" sz="1600" b="1" dirty="0" err="1">
                <a:solidFill>
                  <a:srgbClr val="00A7A2"/>
                </a:solidFill>
              </a:rPr>
              <a:t>consuming</a:t>
            </a:r>
            <a:r>
              <a:rPr lang="nl-NL" sz="1600" dirty="0">
                <a:solidFill>
                  <a:srgbClr val="00A7A2"/>
                </a:solidFill>
              </a:rPr>
              <a:t>. </a:t>
            </a:r>
            <a:r>
              <a:rPr lang="nl-NL" sz="1600" dirty="0" err="1">
                <a:solidFill>
                  <a:srgbClr val="00A7A2"/>
                </a:solidFill>
              </a:rPr>
              <a:t>Staff</a:t>
            </a:r>
            <a:r>
              <a:rPr lang="nl-NL" sz="1600" dirty="0">
                <a:solidFill>
                  <a:srgbClr val="00A7A2"/>
                </a:solidFill>
              </a:rPr>
              <a:t> is </a:t>
            </a:r>
            <a:r>
              <a:rPr lang="nl-NL" sz="1600" dirty="0" err="1">
                <a:solidFill>
                  <a:srgbClr val="00A7A2"/>
                </a:solidFill>
              </a:rPr>
              <a:t>streched</a:t>
            </a:r>
            <a:r>
              <a:rPr lang="nl-NL" sz="1600" dirty="0">
                <a:solidFill>
                  <a:srgbClr val="00A7A2"/>
                </a:solidFill>
              </a:rPr>
              <a:t> </a:t>
            </a:r>
            <a:r>
              <a:rPr lang="nl-NL" sz="1600" dirty="0" err="1">
                <a:solidFill>
                  <a:srgbClr val="00A7A2"/>
                </a:solidFill>
              </a:rPr>
              <a:t>thin</a:t>
            </a:r>
            <a:r>
              <a:rPr lang="nl-NL" sz="1600" dirty="0">
                <a:solidFill>
                  <a:srgbClr val="00A7A2"/>
                </a:solidFill>
              </a:rPr>
              <a:t> as </a:t>
            </a:r>
            <a:r>
              <a:rPr lang="nl-NL" sz="1600" dirty="0" err="1">
                <a:solidFill>
                  <a:srgbClr val="00A7A2"/>
                </a:solidFill>
              </a:rPr>
              <a:t>it</a:t>
            </a:r>
            <a:r>
              <a:rPr lang="nl-NL" sz="1600" dirty="0">
                <a:solidFill>
                  <a:srgbClr val="00A7A2"/>
                </a:solidFill>
              </a:rPr>
              <a:t> is.</a:t>
            </a:r>
          </a:p>
          <a:p>
            <a:pPr algn="l"/>
            <a:r>
              <a:rPr lang="nl-NL" sz="1600" dirty="0">
                <a:solidFill>
                  <a:srgbClr val="00A7A2"/>
                </a:solidFill>
              </a:rPr>
              <a:t>More </a:t>
            </a:r>
            <a:r>
              <a:rPr lang="nl-NL" sz="1600" dirty="0" err="1">
                <a:solidFill>
                  <a:srgbClr val="00A7A2"/>
                </a:solidFill>
              </a:rPr>
              <a:t>quality</a:t>
            </a:r>
            <a:r>
              <a:rPr lang="nl-NL" sz="1600" dirty="0">
                <a:solidFill>
                  <a:srgbClr val="00A7A2"/>
                </a:solidFill>
              </a:rPr>
              <a:t> is </a:t>
            </a:r>
            <a:r>
              <a:rPr lang="nl-NL" sz="1600" b="1" dirty="0">
                <a:solidFill>
                  <a:srgbClr val="00A7A2"/>
                </a:solidFill>
              </a:rPr>
              <a:t>‘</a:t>
            </a:r>
            <a:r>
              <a:rPr lang="nl-NL" sz="1600" b="1" dirty="0" err="1">
                <a:solidFill>
                  <a:srgbClr val="00A7A2"/>
                </a:solidFill>
              </a:rPr>
              <a:t>nice</a:t>
            </a:r>
            <a:r>
              <a:rPr lang="nl-NL" sz="1600" b="1" dirty="0">
                <a:solidFill>
                  <a:srgbClr val="00A7A2"/>
                </a:solidFill>
              </a:rPr>
              <a:t>’ but </a:t>
            </a:r>
            <a:r>
              <a:rPr lang="nl-NL" sz="1600" b="1" dirty="0" err="1">
                <a:solidFill>
                  <a:srgbClr val="00A7A2"/>
                </a:solidFill>
              </a:rPr>
              <a:t>not</a:t>
            </a:r>
            <a:r>
              <a:rPr lang="nl-NL" sz="1600" b="1" dirty="0">
                <a:solidFill>
                  <a:srgbClr val="00A7A2"/>
                </a:solidFill>
              </a:rPr>
              <a:t> important.</a:t>
            </a:r>
          </a:p>
          <a:p>
            <a:pPr algn="l"/>
            <a:r>
              <a:rPr lang="nl-NL" sz="1600" dirty="0" err="1">
                <a:solidFill>
                  <a:srgbClr val="00A7A2"/>
                </a:solidFill>
              </a:rPr>
              <a:t>Quality</a:t>
            </a:r>
            <a:r>
              <a:rPr lang="nl-NL" sz="1600" dirty="0">
                <a:solidFill>
                  <a:srgbClr val="00A7A2"/>
                </a:solidFill>
              </a:rPr>
              <a:t> is </a:t>
            </a:r>
            <a:r>
              <a:rPr lang="nl-NL" sz="1600" b="1" dirty="0" err="1">
                <a:solidFill>
                  <a:srgbClr val="00A7A2"/>
                </a:solidFill>
              </a:rPr>
              <a:t>only</a:t>
            </a:r>
            <a:r>
              <a:rPr lang="nl-NL" sz="1600" b="1" dirty="0">
                <a:solidFill>
                  <a:srgbClr val="00A7A2"/>
                </a:solidFill>
              </a:rPr>
              <a:t> the job of </a:t>
            </a:r>
            <a:r>
              <a:rPr lang="nl-NL" sz="1600" b="1" dirty="0" err="1">
                <a:solidFill>
                  <a:srgbClr val="00A7A2"/>
                </a:solidFill>
              </a:rPr>
              <a:t>those</a:t>
            </a:r>
            <a:r>
              <a:rPr lang="nl-NL" sz="1600" b="1" dirty="0">
                <a:solidFill>
                  <a:srgbClr val="00A7A2"/>
                </a:solidFill>
              </a:rPr>
              <a:t> in direct contact </a:t>
            </a:r>
            <a:r>
              <a:rPr lang="nl-NL" sz="1600" b="1" dirty="0" err="1">
                <a:solidFill>
                  <a:srgbClr val="00A7A2"/>
                </a:solidFill>
              </a:rPr>
              <a:t>with</a:t>
            </a:r>
            <a:r>
              <a:rPr lang="nl-NL" sz="1600" b="1" dirty="0">
                <a:solidFill>
                  <a:srgbClr val="00A7A2"/>
                </a:solidFill>
              </a:rPr>
              <a:t> </a:t>
            </a:r>
            <a:r>
              <a:rPr lang="nl-NL" sz="1600" b="1" dirty="0" err="1">
                <a:solidFill>
                  <a:srgbClr val="00A7A2"/>
                </a:solidFill>
              </a:rPr>
              <a:t>customers</a:t>
            </a:r>
            <a:r>
              <a:rPr lang="nl-NL" sz="1600" b="1" dirty="0">
                <a:solidFill>
                  <a:srgbClr val="00A7A2"/>
                </a:solidFill>
              </a:rPr>
              <a:t>.</a:t>
            </a:r>
          </a:p>
          <a:p>
            <a:pPr algn="l"/>
            <a:r>
              <a:rPr lang="nl-NL" sz="1600" dirty="0">
                <a:solidFill>
                  <a:srgbClr val="00A7A2"/>
                </a:solidFill>
              </a:rPr>
              <a:t>To </a:t>
            </a:r>
            <a:r>
              <a:rPr lang="nl-NL" sz="1600" dirty="0" err="1">
                <a:solidFill>
                  <a:srgbClr val="00A7A2"/>
                </a:solidFill>
              </a:rPr>
              <a:t>provide</a:t>
            </a:r>
            <a:r>
              <a:rPr lang="nl-NL" sz="1600" dirty="0">
                <a:solidFill>
                  <a:srgbClr val="00A7A2"/>
                </a:solidFill>
              </a:rPr>
              <a:t> </a:t>
            </a:r>
            <a:r>
              <a:rPr lang="nl-NL" sz="1600" dirty="0" err="1">
                <a:solidFill>
                  <a:srgbClr val="00A7A2"/>
                </a:solidFill>
              </a:rPr>
              <a:t>quality</a:t>
            </a:r>
            <a:r>
              <a:rPr lang="nl-NL" sz="1600" dirty="0">
                <a:solidFill>
                  <a:srgbClr val="00A7A2"/>
                </a:solidFill>
              </a:rPr>
              <a:t>, we </a:t>
            </a:r>
            <a:r>
              <a:rPr lang="nl-NL" sz="1600" dirty="0" err="1">
                <a:solidFill>
                  <a:srgbClr val="00A7A2"/>
                </a:solidFill>
              </a:rPr>
              <a:t>will</a:t>
            </a:r>
            <a:r>
              <a:rPr lang="nl-NL" sz="1600" dirty="0">
                <a:solidFill>
                  <a:srgbClr val="00A7A2"/>
                </a:solidFill>
              </a:rPr>
              <a:t> have to </a:t>
            </a:r>
            <a:r>
              <a:rPr lang="nl-NL" sz="1600" b="1" dirty="0" err="1">
                <a:solidFill>
                  <a:srgbClr val="00A7A2"/>
                </a:solidFill>
              </a:rPr>
              <a:t>increase</a:t>
            </a:r>
            <a:r>
              <a:rPr lang="nl-NL" sz="1600" b="1" dirty="0">
                <a:solidFill>
                  <a:srgbClr val="00A7A2"/>
                </a:solidFill>
              </a:rPr>
              <a:t> </a:t>
            </a:r>
            <a:r>
              <a:rPr lang="nl-NL" sz="1600" b="1" dirty="0" err="1">
                <a:solidFill>
                  <a:srgbClr val="00A7A2"/>
                </a:solidFill>
              </a:rPr>
              <a:t>our</a:t>
            </a:r>
            <a:r>
              <a:rPr lang="nl-NL" sz="1600" b="1" dirty="0">
                <a:solidFill>
                  <a:srgbClr val="00A7A2"/>
                </a:solidFill>
              </a:rPr>
              <a:t> </a:t>
            </a:r>
            <a:r>
              <a:rPr lang="nl-NL" sz="1600" b="1" dirty="0" err="1">
                <a:solidFill>
                  <a:srgbClr val="00A7A2"/>
                </a:solidFill>
              </a:rPr>
              <a:t>staffing</a:t>
            </a:r>
            <a:r>
              <a:rPr lang="nl-NL" sz="1600" b="1" dirty="0">
                <a:solidFill>
                  <a:srgbClr val="00A7A2"/>
                </a:solidFill>
              </a:rPr>
              <a:t> ratio.</a:t>
            </a:r>
          </a:p>
          <a:p>
            <a:pPr algn="l"/>
            <a:r>
              <a:rPr lang="nl-NL" sz="1600" dirty="0" err="1">
                <a:solidFill>
                  <a:srgbClr val="00A7A2"/>
                </a:solidFill>
              </a:rPr>
              <a:t>Quality</a:t>
            </a:r>
            <a:r>
              <a:rPr lang="nl-NL" sz="1600" dirty="0">
                <a:solidFill>
                  <a:srgbClr val="00A7A2"/>
                </a:solidFill>
              </a:rPr>
              <a:t> </a:t>
            </a:r>
            <a:r>
              <a:rPr lang="nl-NL" sz="1600" dirty="0" err="1">
                <a:solidFill>
                  <a:srgbClr val="00A7A2"/>
                </a:solidFill>
              </a:rPr>
              <a:t>can</a:t>
            </a:r>
            <a:r>
              <a:rPr lang="nl-NL" sz="1600" dirty="0">
                <a:solidFill>
                  <a:srgbClr val="00A7A2"/>
                </a:solidFill>
              </a:rPr>
              <a:t> </a:t>
            </a:r>
            <a:r>
              <a:rPr lang="nl-NL" sz="1600" dirty="0" err="1">
                <a:solidFill>
                  <a:srgbClr val="00A7A2"/>
                </a:solidFill>
              </a:rPr>
              <a:t>only</a:t>
            </a:r>
            <a:r>
              <a:rPr lang="nl-NL" sz="1600" dirty="0">
                <a:solidFill>
                  <a:srgbClr val="00A7A2"/>
                </a:solidFill>
              </a:rPr>
              <a:t> </a:t>
            </a:r>
            <a:r>
              <a:rPr lang="nl-NL" sz="1600" dirty="0" err="1">
                <a:solidFill>
                  <a:srgbClr val="00A7A2"/>
                </a:solidFill>
              </a:rPr>
              <a:t>be</a:t>
            </a:r>
            <a:r>
              <a:rPr lang="nl-NL" sz="1600" dirty="0">
                <a:solidFill>
                  <a:srgbClr val="00A7A2"/>
                </a:solidFill>
              </a:rPr>
              <a:t> </a:t>
            </a:r>
            <a:r>
              <a:rPr lang="nl-NL" sz="1600" dirty="0" err="1">
                <a:solidFill>
                  <a:srgbClr val="00A7A2"/>
                </a:solidFill>
              </a:rPr>
              <a:t>truly</a:t>
            </a:r>
            <a:r>
              <a:rPr lang="nl-NL" sz="1600" dirty="0">
                <a:solidFill>
                  <a:srgbClr val="00A7A2"/>
                </a:solidFill>
              </a:rPr>
              <a:t> </a:t>
            </a:r>
            <a:r>
              <a:rPr lang="nl-NL" sz="1600" dirty="0" err="1">
                <a:solidFill>
                  <a:srgbClr val="00A7A2"/>
                </a:solidFill>
              </a:rPr>
              <a:t>effective</a:t>
            </a:r>
            <a:r>
              <a:rPr lang="nl-NL" sz="1600" dirty="0">
                <a:solidFill>
                  <a:srgbClr val="00A7A2"/>
                </a:solidFill>
              </a:rPr>
              <a:t> in a </a:t>
            </a:r>
            <a:r>
              <a:rPr lang="nl-NL" sz="1600" b="1" dirty="0">
                <a:solidFill>
                  <a:srgbClr val="00A7A2"/>
                </a:solidFill>
              </a:rPr>
              <a:t>small </a:t>
            </a:r>
            <a:r>
              <a:rPr lang="nl-NL" sz="1600" dirty="0" err="1">
                <a:solidFill>
                  <a:srgbClr val="00A7A2"/>
                </a:solidFill>
              </a:rPr>
              <a:t>institute</a:t>
            </a:r>
            <a:r>
              <a:rPr lang="nl-NL" sz="1600" dirty="0">
                <a:solidFill>
                  <a:srgbClr val="00A7A2"/>
                </a:solidFill>
              </a:rPr>
              <a:t>.</a:t>
            </a:r>
          </a:p>
          <a:p>
            <a:pPr algn="l"/>
            <a:r>
              <a:rPr lang="nl-NL" sz="1600" dirty="0">
                <a:solidFill>
                  <a:srgbClr val="00A7A2"/>
                </a:solidFill>
              </a:rPr>
              <a:t>We </a:t>
            </a:r>
            <a:r>
              <a:rPr lang="nl-NL" sz="1600" dirty="0" err="1">
                <a:solidFill>
                  <a:srgbClr val="00A7A2"/>
                </a:solidFill>
              </a:rPr>
              <a:t>may</a:t>
            </a:r>
            <a:r>
              <a:rPr lang="nl-NL" sz="1600" dirty="0">
                <a:solidFill>
                  <a:srgbClr val="00A7A2"/>
                </a:solidFill>
              </a:rPr>
              <a:t> </a:t>
            </a:r>
            <a:r>
              <a:rPr lang="nl-NL" sz="1600" dirty="0" err="1">
                <a:solidFill>
                  <a:srgbClr val="00A7A2"/>
                </a:solidFill>
              </a:rPr>
              <a:t>think</a:t>
            </a:r>
            <a:r>
              <a:rPr lang="nl-NL" sz="1600" dirty="0">
                <a:solidFill>
                  <a:srgbClr val="00A7A2"/>
                </a:solidFill>
              </a:rPr>
              <a:t> </a:t>
            </a:r>
            <a:r>
              <a:rPr lang="nl-NL" sz="1600" dirty="0" err="1">
                <a:solidFill>
                  <a:srgbClr val="00A7A2"/>
                </a:solidFill>
              </a:rPr>
              <a:t>quality</a:t>
            </a:r>
            <a:r>
              <a:rPr lang="nl-NL" sz="1600" dirty="0">
                <a:solidFill>
                  <a:srgbClr val="00A7A2"/>
                </a:solidFill>
              </a:rPr>
              <a:t> is </a:t>
            </a:r>
            <a:r>
              <a:rPr lang="nl-NL" sz="1600" dirty="0" err="1">
                <a:solidFill>
                  <a:srgbClr val="00A7A2"/>
                </a:solidFill>
              </a:rPr>
              <a:t>effective</a:t>
            </a:r>
            <a:r>
              <a:rPr lang="nl-NL" sz="1600" dirty="0">
                <a:solidFill>
                  <a:srgbClr val="00A7A2"/>
                </a:solidFill>
              </a:rPr>
              <a:t>, but </a:t>
            </a:r>
            <a:r>
              <a:rPr lang="nl-NL" sz="1600" dirty="0" err="1">
                <a:solidFill>
                  <a:srgbClr val="00A7A2"/>
                </a:solidFill>
              </a:rPr>
              <a:t>there</a:t>
            </a:r>
            <a:r>
              <a:rPr lang="nl-NL" sz="1600" dirty="0">
                <a:solidFill>
                  <a:srgbClr val="00A7A2"/>
                </a:solidFill>
              </a:rPr>
              <a:t> is no </a:t>
            </a:r>
            <a:r>
              <a:rPr lang="nl-NL" sz="1600" b="1" dirty="0" err="1">
                <a:solidFill>
                  <a:srgbClr val="00A7A2"/>
                </a:solidFill>
              </a:rPr>
              <a:t>evidence</a:t>
            </a:r>
            <a:r>
              <a:rPr lang="nl-NL" sz="1600" dirty="0">
                <a:solidFill>
                  <a:srgbClr val="00A7A2"/>
                </a:solidFill>
              </a:rPr>
              <a:t> to prove it.</a:t>
            </a:r>
          </a:p>
          <a:p>
            <a:pPr algn="l"/>
            <a:r>
              <a:rPr lang="nl-NL" sz="1600" dirty="0" err="1">
                <a:solidFill>
                  <a:srgbClr val="00A7A2"/>
                </a:solidFill>
              </a:rPr>
              <a:t>Many</a:t>
            </a:r>
            <a:r>
              <a:rPr lang="nl-NL" sz="1600" dirty="0">
                <a:solidFill>
                  <a:srgbClr val="00A7A2"/>
                </a:solidFill>
              </a:rPr>
              <a:t> </a:t>
            </a:r>
            <a:r>
              <a:rPr lang="nl-NL" sz="1600" dirty="0" err="1">
                <a:solidFill>
                  <a:srgbClr val="00A7A2"/>
                </a:solidFill>
              </a:rPr>
              <a:t>quality</a:t>
            </a:r>
            <a:r>
              <a:rPr lang="nl-NL" sz="1600" dirty="0">
                <a:solidFill>
                  <a:srgbClr val="00A7A2"/>
                </a:solidFill>
              </a:rPr>
              <a:t> </a:t>
            </a:r>
            <a:r>
              <a:rPr lang="nl-NL" sz="1600" dirty="0" err="1">
                <a:solidFill>
                  <a:srgbClr val="00A7A2"/>
                </a:solidFill>
              </a:rPr>
              <a:t>practices</a:t>
            </a:r>
            <a:r>
              <a:rPr lang="nl-NL" sz="1600" dirty="0">
                <a:solidFill>
                  <a:srgbClr val="00A7A2"/>
                </a:solidFill>
              </a:rPr>
              <a:t> </a:t>
            </a:r>
            <a:r>
              <a:rPr lang="nl-NL" sz="1600" b="1" dirty="0" err="1">
                <a:solidFill>
                  <a:srgbClr val="00A7A2"/>
                </a:solidFill>
              </a:rPr>
              <a:t>compromise</a:t>
            </a:r>
            <a:r>
              <a:rPr lang="nl-NL" sz="1600" b="1" dirty="0">
                <a:solidFill>
                  <a:srgbClr val="00A7A2"/>
                </a:solidFill>
              </a:rPr>
              <a:t> </a:t>
            </a:r>
            <a:r>
              <a:rPr lang="nl-NL" sz="1600" b="1" dirty="0" err="1">
                <a:solidFill>
                  <a:srgbClr val="00A7A2"/>
                </a:solidFill>
              </a:rPr>
              <a:t>safety</a:t>
            </a:r>
            <a:r>
              <a:rPr lang="nl-NL" sz="1600" dirty="0">
                <a:solidFill>
                  <a:srgbClr val="00A7A2"/>
                </a:solidFill>
              </a:rPr>
              <a:t>,  </a:t>
            </a:r>
            <a:r>
              <a:rPr lang="nl-NL" sz="1600" dirty="0" err="1">
                <a:solidFill>
                  <a:srgbClr val="00A7A2"/>
                </a:solidFill>
              </a:rPr>
              <a:t>and</a:t>
            </a:r>
            <a:r>
              <a:rPr lang="nl-NL" sz="1600" dirty="0">
                <a:solidFill>
                  <a:srgbClr val="00A7A2"/>
                </a:solidFill>
              </a:rPr>
              <a:t> </a:t>
            </a:r>
            <a:r>
              <a:rPr lang="nl-NL" sz="1600" dirty="0" err="1">
                <a:solidFill>
                  <a:srgbClr val="00A7A2"/>
                </a:solidFill>
              </a:rPr>
              <a:t>therefore</a:t>
            </a:r>
            <a:r>
              <a:rPr lang="nl-NL" sz="1600" dirty="0">
                <a:solidFill>
                  <a:srgbClr val="00A7A2"/>
                </a:solidFill>
              </a:rPr>
              <a:t> </a:t>
            </a:r>
            <a:r>
              <a:rPr lang="nl-NL" sz="1600" dirty="0" err="1">
                <a:solidFill>
                  <a:srgbClr val="00A7A2"/>
                </a:solidFill>
              </a:rPr>
              <a:t>should</a:t>
            </a:r>
            <a:r>
              <a:rPr lang="nl-NL" sz="1600" dirty="0">
                <a:solidFill>
                  <a:srgbClr val="00A7A2"/>
                </a:solidFill>
              </a:rPr>
              <a:t> </a:t>
            </a:r>
            <a:r>
              <a:rPr lang="nl-NL" sz="1600" dirty="0" err="1">
                <a:solidFill>
                  <a:srgbClr val="00A7A2"/>
                </a:solidFill>
              </a:rPr>
              <a:t>not</a:t>
            </a:r>
            <a:r>
              <a:rPr lang="nl-NL" sz="1600" dirty="0">
                <a:solidFill>
                  <a:srgbClr val="00A7A2"/>
                </a:solidFill>
              </a:rPr>
              <a:t> </a:t>
            </a:r>
            <a:r>
              <a:rPr lang="nl-NL" sz="1600" dirty="0" err="1">
                <a:solidFill>
                  <a:srgbClr val="00A7A2"/>
                </a:solidFill>
              </a:rPr>
              <a:t>be</a:t>
            </a:r>
            <a:r>
              <a:rPr lang="nl-NL" sz="1600" dirty="0">
                <a:solidFill>
                  <a:srgbClr val="00A7A2"/>
                </a:solidFill>
              </a:rPr>
              <a:t> </a:t>
            </a:r>
            <a:r>
              <a:rPr lang="nl-NL" sz="1600" dirty="0" err="1">
                <a:solidFill>
                  <a:srgbClr val="00A7A2"/>
                </a:solidFill>
              </a:rPr>
              <a:t>implemented</a:t>
            </a:r>
            <a:r>
              <a:rPr lang="nl-NL" sz="1600" dirty="0">
                <a:solidFill>
                  <a:srgbClr val="00A7A2"/>
                </a:solidFill>
              </a:rPr>
              <a:t>.</a:t>
            </a:r>
          </a:p>
          <a:p>
            <a:pPr algn="l"/>
            <a:r>
              <a:rPr lang="nl-NL" sz="1600" dirty="0">
                <a:solidFill>
                  <a:srgbClr val="00A7A2"/>
                </a:solidFill>
              </a:rPr>
              <a:t>The first step </a:t>
            </a:r>
            <a:r>
              <a:rPr lang="nl-NL" sz="1600" dirty="0" err="1">
                <a:solidFill>
                  <a:srgbClr val="00A7A2"/>
                </a:solidFill>
              </a:rPr>
              <a:t>to</a:t>
            </a:r>
            <a:r>
              <a:rPr lang="nl-NL" sz="1600" dirty="0">
                <a:solidFill>
                  <a:srgbClr val="00A7A2"/>
                </a:solidFill>
              </a:rPr>
              <a:t> </a:t>
            </a:r>
            <a:r>
              <a:rPr lang="nl-NL" sz="1600" dirty="0" err="1">
                <a:solidFill>
                  <a:srgbClr val="00A7A2"/>
                </a:solidFill>
              </a:rPr>
              <a:t>quaity</a:t>
            </a:r>
            <a:r>
              <a:rPr lang="nl-NL" sz="1600" dirty="0">
                <a:solidFill>
                  <a:srgbClr val="00A7A2"/>
                </a:solidFill>
              </a:rPr>
              <a:t> is </a:t>
            </a:r>
            <a:r>
              <a:rPr lang="nl-NL" sz="1600" b="1" dirty="0" err="1">
                <a:solidFill>
                  <a:srgbClr val="00A7A2"/>
                </a:solidFill>
              </a:rPr>
              <a:t>renovation</a:t>
            </a:r>
            <a:r>
              <a:rPr lang="nl-NL" sz="1600" b="1" dirty="0">
                <a:solidFill>
                  <a:srgbClr val="00A7A2"/>
                </a:solidFill>
              </a:rPr>
              <a:t> or </a:t>
            </a:r>
            <a:r>
              <a:rPr lang="nl-NL" sz="1600" b="1" dirty="0" err="1">
                <a:solidFill>
                  <a:srgbClr val="00A7A2"/>
                </a:solidFill>
              </a:rPr>
              <a:t>construction</a:t>
            </a:r>
            <a:r>
              <a:rPr lang="nl-NL" sz="1600" b="1" dirty="0">
                <a:solidFill>
                  <a:srgbClr val="00A7A2"/>
                </a:solidFill>
              </a:rPr>
              <a:t>.</a:t>
            </a:r>
          </a:p>
          <a:p>
            <a:pPr algn="l"/>
            <a:r>
              <a:rPr lang="nl-NL" sz="1600" dirty="0">
                <a:solidFill>
                  <a:srgbClr val="00A7A2"/>
                </a:solidFill>
              </a:rPr>
              <a:t>We have </a:t>
            </a:r>
            <a:r>
              <a:rPr lang="nl-NL" sz="1600" dirty="0" err="1">
                <a:solidFill>
                  <a:srgbClr val="00A7A2"/>
                </a:solidFill>
              </a:rPr>
              <a:t>already</a:t>
            </a:r>
            <a:r>
              <a:rPr lang="nl-NL" sz="1600" dirty="0">
                <a:solidFill>
                  <a:srgbClr val="00A7A2"/>
                </a:solidFill>
              </a:rPr>
              <a:t> </a:t>
            </a:r>
            <a:r>
              <a:rPr lang="nl-NL" sz="1600" dirty="0" err="1">
                <a:solidFill>
                  <a:srgbClr val="00A7A2"/>
                </a:solidFill>
              </a:rPr>
              <a:t>received</a:t>
            </a:r>
            <a:r>
              <a:rPr lang="nl-NL" sz="1600" dirty="0">
                <a:solidFill>
                  <a:srgbClr val="00A7A2"/>
                </a:solidFill>
              </a:rPr>
              <a:t> a </a:t>
            </a:r>
            <a:r>
              <a:rPr lang="nl-NL" sz="1600" dirty="0" err="1">
                <a:solidFill>
                  <a:srgbClr val="00A7A2"/>
                </a:solidFill>
              </a:rPr>
              <a:t>number</a:t>
            </a:r>
            <a:r>
              <a:rPr lang="nl-NL" sz="1600" dirty="0">
                <a:solidFill>
                  <a:srgbClr val="00A7A2"/>
                </a:solidFill>
              </a:rPr>
              <a:t> of </a:t>
            </a:r>
            <a:r>
              <a:rPr lang="nl-NL" sz="1600" b="1" dirty="0" err="1">
                <a:solidFill>
                  <a:srgbClr val="00A7A2"/>
                </a:solidFill>
              </a:rPr>
              <a:t>quality</a:t>
            </a:r>
            <a:r>
              <a:rPr lang="nl-NL" sz="1600" b="1" dirty="0">
                <a:solidFill>
                  <a:srgbClr val="00A7A2"/>
                </a:solidFill>
              </a:rPr>
              <a:t> </a:t>
            </a:r>
            <a:r>
              <a:rPr lang="nl-NL" sz="1600" b="1" dirty="0" err="1">
                <a:solidFill>
                  <a:srgbClr val="00A7A2"/>
                </a:solidFill>
              </a:rPr>
              <a:t>awards</a:t>
            </a:r>
            <a:r>
              <a:rPr lang="nl-NL" sz="1600" dirty="0">
                <a:solidFill>
                  <a:srgbClr val="00A7A2"/>
                </a:solidFill>
              </a:rPr>
              <a:t>, </a:t>
            </a:r>
            <a:r>
              <a:rPr lang="nl-NL" sz="1600" dirty="0" err="1">
                <a:solidFill>
                  <a:srgbClr val="00A7A2"/>
                </a:solidFill>
              </a:rPr>
              <a:t>so</a:t>
            </a:r>
            <a:r>
              <a:rPr lang="nl-NL" sz="1600" dirty="0">
                <a:solidFill>
                  <a:srgbClr val="00A7A2"/>
                </a:solidFill>
              </a:rPr>
              <a:t> we must  </a:t>
            </a:r>
            <a:r>
              <a:rPr lang="nl-NL" sz="1600" dirty="0" err="1">
                <a:solidFill>
                  <a:srgbClr val="00A7A2"/>
                </a:solidFill>
              </a:rPr>
              <a:t>be</a:t>
            </a:r>
            <a:r>
              <a:rPr lang="nl-NL" sz="1600" dirty="0">
                <a:solidFill>
                  <a:srgbClr val="00A7A2"/>
                </a:solidFill>
              </a:rPr>
              <a:t> </a:t>
            </a:r>
            <a:r>
              <a:rPr lang="nl-NL" sz="1600" dirty="0" err="1">
                <a:solidFill>
                  <a:srgbClr val="00A7A2"/>
                </a:solidFill>
              </a:rPr>
              <a:t>good</a:t>
            </a:r>
            <a:r>
              <a:rPr lang="nl-NL" sz="1600" dirty="0">
                <a:solidFill>
                  <a:srgbClr val="00A7A2"/>
                </a:solidFill>
              </a:rPr>
              <a:t>.</a:t>
            </a:r>
          </a:p>
          <a:p>
            <a:pPr algn="l"/>
            <a:r>
              <a:rPr lang="nl-NL" sz="1600" dirty="0" err="1">
                <a:solidFill>
                  <a:srgbClr val="00A7A2"/>
                </a:solidFill>
              </a:rPr>
              <a:t>Our</a:t>
            </a:r>
            <a:r>
              <a:rPr lang="nl-NL" sz="1600" dirty="0">
                <a:solidFill>
                  <a:srgbClr val="00A7A2"/>
                </a:solidFill>
              </a:rPr>
              <a:t> </a:t>
            </a:r>
            <a:r>
              <a:rPr lang="nl-NL" sz="1600" dirty="0" err="1">
                <a:solidFill>
                  <a:srgbClr val="00A7A2"/>
                </a:solidFill>
              </a:rPr>
              <a:t>customers</a:t>
            </a:r>
            <a:r>
              <a:rPr lang="nl-NL" sz="1600" dirty="0">
                <a:solidFill>
                  <a:srgbClr val="00A7A2"/>
                </a:solidFill>
              </a:rPr>
              <a:t> are </a:t>
            </a:r>
            <a:r>
              <a:rPr lang="nl-NL" sz="1600" b="1" dirty="0" err="1">
                <a:solidFill>
                  <a:srgbClr val="00A7A2"/>
                </a:solidFill>
              </a:rPr>
              <a:t>not</a:t>
            </a:r>
            <a:r>
              <a:rPr lang="nl-NL" sz="1600" b="1" dirty="0">
                <a:solidFill>
                  <a:srgbClr val="00A7A2"/>
                </a:solidFill>
              </a:rPr>
              <a:t> </a:t>
            </a:r>
            <a:r>
              <a:rPr lang="nl-NL" sz="1600" b="1" dirty="0" err="1">
                <a:solidFill>
                  <a:srgbClr val="00A7A2"/>
                </a:solidFill>
              </a:rPr>
              <a:t>complaining</a:t>
            </a:r>
            <a:r>
              <a:rPr lang="nl-NL" sz="1600" dirty="0">
                <a:solidFill>
                  <a:srgbClr val="00A7A2"/>
                </a:solidFill>
              </a:rPr>
              <a:t>, </a:t>
            </a:r>
            <a:r>
              <a:rPr lang="nl-NL" sz="1600" dirty="0" err="1">
                <a:solidFill>
                  <a:srgbClr val="00A7A2"/>
                </a:solidFill>
              </a:rPr>
              <a:t>so</a:t>
            </a:r>
            <a:r>
              <a:rPr lang="nl-NL" sz="1600" dirty="0">
                <a:solidFill>
                  <a:srgbClr val="00A7A2"/>
                </a:solidFill>
              </a:rPr>
              <a:t> we must </a:t>
            </a:r>
            <a:r>
              <a:rPr lang="nl-NL" sz="1600" dirty="0" err="1">
                <a:solidFill>
                  <a:srgbClr val="00A7A2"/>
                </a:solidFill>
              </a:rPr>
              <a:t>be</a:t>
            </a:r>
            <a:r>
              <a:rPr lang="nl-NL" sz="1600" dirty="0">
                <a:solidFill>
                  <a:srgbClr val="00A7A2"/>
                </a:solidFill>
              </a:rPr>
              <a:t> a high </a:t>
            </a:r>
            <a:r>
              <a:rPr lang="nl-NL" sz="1600" dirty="0" err="1">
                <a:solidFill>
                  <a:srgbClr val="00A7A2"/>
                </a:solidFill>
              </a:rPr>
              <a:t>quality</a:t>
            </a:r>
            <a:r>
              <a:rPr lang="nl-NL" sz="1600" dirty="0">
                <a:solidFill>
                  <a:srgbClr val="00A7A2"/>
                </a:solidFill>
              </a:rPr>
              <a:t> </a:t>
            </a:r>
            <a:r>
              <a:rPr lang="nl-NL" sz="1600" dirty="0" err="1">
                <a:solidFill>
                  <a:srgbClr val="00A7A2"/>
                </a:solidFill>
              </a:rPr>
              <a:t>organisation</a:t>
            </a:r>
            <a:r>
              <a:rPr lang="nl-NL" sz="1600" dirty="0">
                <a:solidFill>
                  <a:srgbClr val="00A7A2"/>
                </a:solidFill>
              </a:rPr>
              <a:t>.</a:t>
            </a:r>
          </a:p>
          <a:p>
            <a:endParaRPr lang="nl-NL" dirty="0"/>
          </a:p>
        </p:txBody>
      </p:sp>
      <p:sp>
        <p:nvSpPr>
          <p:cNvPr id="4" name="Rectangle 3"/>
          <p:cNvSpPr>
            <a:spLocks noGrp="1" noChangeArrowheads="1"/>
          </p:cNvSpPr>
          <p:nvPr>
            <p:ph type="title"/>
          </p:nvPr>
        </p:nvSpPr>
        <p:spPr>
          <a:xfrm>
            <a:off x="4932040" y="116632"/>
            <a:ext cx="3924255" cy="1241020"/>
          </a:xfrm>
        </p:spPr>
        <p:txBody>
          <a:bodyPr/>
          <a:lstStyle/>
          <a:p>
            <a:pPr eaLnBrk="1" hangingPunct="1">
              <a:defRPr/>
            </a:pPr>
            <a:r>
              <a:rPr lang="en-GB" sz="2295" dirty="0" err="1">
                <a:solidFill>
                  <a:srgbClr val="00A7A2"/>
                </a:solidFill>
              </a:rPr>
              <a:t>Voorbeeld</a:t>
            </a:r>
            <a:endParaRPr lang="en-GB" sz="2295" dirty="0">
              <a:solidFill>
                <a:srgbClr val="00A7A2"/>
              </a:solidFill>
            </a:endParaRPr>
          </a:p>
        </p:txBody>
      </p:sp>
    </p:spTree>
    <p:extLst>
      <p:ext uri="{BB962C8B-B14F-4D97-AF65-F5344CB8AC3E}">
        <p14:creationId xmlns:p14="http://schemas.microsoft.com/office/powerpoint/2010/main" val="3289460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 kwaliteit pp 2014">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nl-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nl-NL" sz="24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CE58A73B5D749985CC4093525741A" ma:contentTypeVersion="11" ma:contentTypeDescription="Een nieuw document maken." ma:contentTypeScope="" ma:versionID="9b852e39c259429049e42bbb871412dd">
  <xsd:schema xmlns:xsd="http://www.w3.org/2001/XMLSchema" xmlns:xs="http://www.w3.org/2001/XMLSchema" xmlns:p="http://schemas.microsoft.com/office/2006/metadata/properties" xmlns:ns2="73feb2a9-da4a-4d5e-892e-46d1edb75838" xmlns:ns3="4f9a0af8-0c74-46d0-baa5-9af7d00287f9" targetNamespace="http://schemas.microsoft.com/office/2006/metadata/properties" ma:root="true" ma:fieldsID="f1f347c4c65e11a1fbf29640ba3b6397" ns2:_="" ns3:_="">
    <xsd:import namespace="73feb2a9-da4a-4d5e-892e-46d1edb75838"/>
    <xsd:import namespace="4f9a0af8-0c74-46d0-baa5-9af7d00287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eb2a9-da4a-4d5e-892e-46d1edb75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9a0af8-0c74-46d0-baa5-9af7d00287f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15BB64-BD6C-45CA-A394-AA86662174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eb2a9-da4a-4d5e-892e-46d1edb75838"/>
    <ds:schemaRef ds:uri="4f9a0af8-0c74-46d0-baa5-9af7d00287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F50266-4BCD-438C-8DB3-1352A454F49C}">
  <ds:schemaRefs>
    <ds:schemaRef ds:uri="http://schemas.microsoft.com/sharepoint/v3/contenttype/forms"/>
  </ds:schemaRefs>
</ds:datastoreItem>
</file>

<file path=customXml/itemProps3.xml><?xml version="1.0" encoding="utf-8"?>
<ds:datastoreItem xmlns:ds="http://schemas.openxmlformats.org/officeDocument/2006/customXml" ds:itemID="{58A35EC5-4935-40DB-9731-F1D09BDA14F8}">
  <ds:schemaRefs>
    <ds:schemaRef ds:uri="http://schemas.microsoft.com/office/2006/metadata/properties"/>
    <ds:schemaRef ds:uri="http://schemas.microsoft.com/office/2006/documentManagement/types"/>
    <ds:schemaRef ds:uri="http://purl.org/dc/elements/1.1/"/>
    <ds:schemaRef ds:uri="4f9a0af8-0c74-46d0-baa5-9af7d00287f9"/>
    <ds:schemaRef ds:uri="http://purl.org/dc/dcmitype/"/>
    <ds:schemaRef ds:uri="http://schemas.microsoft.com/office/infopath/2007/PartnerControls"/>
    <ds:schemaRef ds:uri="http://purl.org/dc/terms/"/>
    <ds:schemaRef ds:uri="http://schemas.openxmlformats.org/package/2006/metadata/core-properties"/>
    <ds:schemaRef ds:uri="73feb2a9-da4a-4d5e-892e-46d1edb7583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 kwaliteit pp 2014</Template>
  <TotalTime>20630</TotalTime>
  <Words>5613</Words>
  <Application>Microsoft Macintosh PowerPoint</Application>
  <PresentationFormat>On-screen Show (4:3)</PresentationFormat>
  <Paragraphs>933</Paragraphs>
  <Slides>152</Slides>
  <Notes>18</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72" baseType="lpstr">
      <vt:lpstr>ＭＳ Ｐゴシック</vt:lpstr>
      <vt:lpstr>ＭＳ Ｐゴシック</vt:lpstr>
      <vt:lpstr>Arial</vt:lpstr>
      <vt:lpstr>ArialMT</vt:lpstr>
      <vt:lpstr>Calibri</vt:lpstr>
      <vt:lpstr>DIN Alternate</vt:lpstr>
      <vt:lpstr>Helvetica</vt:lpstr>
      <vt:lpstr>Inter</vt:lpstr>
      <vt:lpstr>Merriweather</vt:lpstr>
      <vt:lpstr>Quire Sans Light</vt:lpstr>
      <vt:lpstr>robotoslab</vt:lpstr>
      <vt:lpstr>Source Sans Pro</vt:lpstr>
      <vt:lpstr>Symbol</vt:lpstr>
      <vt:lpstr>Times</vt:lpstr>
      <vt:lpstr>Times New Roman</vt:lpstr>
      <vt:lpstr>Trinite Roman Wide</vt:lpstr>
      <vt:lpstr>Wingdings</vt:lpstr>
      <vt:lpstr>Zapf Dingbats</vt:lpstr>
      <vt:lpstr>ma kwaliteit pp 2014</vt:lpstr>
      <vt:lpstr>Document</vt:lpstr>
      <vt:lpstr>SCHOUTEN &amp; NELISSEN UNIVERSITY</vt:lpstr>
      <vt:lpstr>Agenda</vt:lpstr>
      <vt:lpstr>Agenda</vt:lpstr>
      <vt:lpstr>Agenda</vt:lpstr>
      <vt:lpstr>Agenda</vt:lpstr>
      <vt:lpstr>Agenda</vt:lpstr>
      <vt:lpstr>Opdracht</vt:lpstr>
      <vt:lpstr>Systeemdynamiek en kwaliteit: spanning tussen overeenkomsten en verschillen</vt:lpstr>
      <vt:lpstr>1. Kwaliteit, ja maar (of deviation from the norm) </vt:lpstr>
      <vt:lpstr>Wat is eigenlijk kwaliteit?</vt:lpstr>
      <vt:lpstr>Kun je kwaliteit ‘managen’?</vt:lpstr>
      <vt:lpstr>Werkt lean?</vt:lpstr>
      <vt:lpstr>Werkt statistiek?</vt:lpstr>
      <vt:lpstr>PowerPoint Presentation</vt:lpstr>
      <vt:lpstr>De werkelijkheid van certificering</vt:lpstr>
      <vt:lpstr>Certificering hoger onderwijs: een toneelstukje? </vt:lpstr>
      <vt:lpstr>Standaarden??? Frank Zappa (1940-1993)</vt:lpstr>
      <vt:lpstr>“Treating dandruff by decapitation”</vt:lpstr>
      <vt:lpstr>Werkt SMART?</vt:lpstr>
      <vt:lpstr>The Tyranny of Metrics</vt:lpstr>
      <vt:lpstr>PDCA: de kern van kwaliteitsmanagement</vt:lpstr>
      <vt:lpstr>Werkt de PDCA-Cyclus ?</vt:lpstr>
      <vt:lpstr>Innovatie?</vt:lpstr>
      <vt:lpstr>Werkt organisatieverandering?</vt:lpstr>
      <vt:lpstr>Verwarring</vt:lpstr>
      <vt:lpstr>Wat is waar?</vt:lpstr>
      <vt:lpstr>Vier redenen voor een aparte bijeenkomst over kwaliteit in dynamische en complexe omgevingen (duo’s)</vt:lpstr>
      <vt:lpstr>Agenda</vt:lpstr>
      <vt:lpstr>2. Complexiteit</vt:lpstr>
      <vt:lpstr>Contexten</vt:lpstr>
      <vt:lpstr>PowerPoint Presentation</vt:lpstr>
      <vt:lpstr>PowerPoint Presentation</vt:lpstr>
      <vt:lpstr>Nog meer voorbeelden van wilde problemen</vt:lpstr>
      <vt:lpstr>Tamme en Wilde Problemen</vt:lpstr>
      <vt:lpstr>PowerPoint Presentation</vt:lpstr>
      <vt:lpstr>COVID-19 crisis</vt:lpstr>
      <vt:lpstr>Systeemdynamiek en kwaliteit</vt:lpstr>
      <vt:lpstr>Frankrijk raakt achterop door kwaliteit</vt:lpstr>
      <vt:lpstr>Oefening in trio’s</vt:lpstr>
      <vt:lpstr>Systeem denken helpt</vt:lpstr>
      <vt:lpstr>Simpele voorbeelden</vt:lpstr>
      <vt:lpstr>Patroon1. Succes-leidt-tot-falen</vt:lpstr>
      <vt:lpstr>PowerPoint Presentation</vt:lpstr>
      <vt:lpstr>Patroon 2. Afschuiven</vt:lpstr>
      <vt:lpstr>PowerPoint Presentation</vt:lpstr>
      <vt:lpstr>Ad hoc reageren voorkomt aandacht voor structurele oplossingen </vt:lpstr>
      <vt:lpstr>Van relaties naar patronen</vt:lpstr>
      <vt:lpstr>Patronen herkennen</vt:lpstr>
      <vt:lpstr>Patronen herkennen</vt:lpstr>
      <vt:lpstr>Patronen herkennen</vt:lpstr>
      <vt:lpstr>PowerPoint Presentation</vt:lpstr>
      <vt:lpstr>    Vier “vensters op kwaliteit”</vt:lpstr>
      <vt:lpstr>PowerPoint Presentation</vt:lpstr>
      <vt:lpstr>Wat is kwaliteit?</vt:lpstr>
      <vt:lpstr>Pirsig (1972)</vt:lpstr>
      <vt:lpstr>Pirsig (1991) !!!</vt:lpstr>
      <vt:lpstr>“Als je een heleboel statische wetten uitvaardigt om het ergste te voorkomen, dan zal ook het beste in de kiem worden gesmoord, dan zal de vonk verdwijnen en blijft er niets anders over dan de saaiheid van een forensendorp”</vt:lpstr>
      <vt:lpstr>Statische en Dynamische kwaliteit</vt:lpstr>
      <vt:lpstr>PowerPoint Presentation</vt:lpstr>
      <vt:lpstr>Discussie Dutch Academy for Quality</vt:lpstr>
      <vt:lpstr>Discussie Dutch Academy for Quality</vt:lpstr>
      <vt:lpstr>PowerPoint Presentation</vt:lpstr>
      <vt:lpstr>De vier vensters</vt:lpstr>
      <vt:lpstr>Vraag</vt:lpstr>
      <vt:lpstr>       </vt:lpstr>
      <vt:lpstr>Organisatie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Verder onderzoek</vt:lpstr>
      <vt:lpstr>Results</vt:lpstr>
      <vt:lpstr>Verder onderzoek</vt:lpstr>
      <vt:lpstr>Verder onderzoek</vt:lpstr>
      <vt:lpstr>Trio’s</vt:lpstr>
      <vt:lpstr>Vier redenen voor een aparte bijeenkomst over kwaliteit in dynamische en complexe omgevingen (duo’s)</vt:lpstr>
      <vt:lpstr>Agenda</vt:lpstr>
      <vt:lpstr>Vier redenen voor een aparte bijeenkomst over kwaliteit in dynamische en complexe omgevingen (duo’s)</vt:lpstr>
      <vt:lpstr>Agenda</vt:lpstr>
      <vt:lpstr>4. Emergentie en zelforganisatie</vt:lpstr>
      <vt:lpstr>Emergentie</vt:lpstr>
      <vt:lpstr>Definitie Emergentie  </vt:lpstr>
      <vt:lpstr>Het “vlinder-effect” (Lorenz, 1993) escalerende effecten in dynamische systemen</vt:lpstr>
      <vt:lpstr>Wanneer emergentie paradigma?</vt:lpstr>
      <vt:lpstr>Vier redenen voor een aparte bijeenkomst over kwaliteit in dynamische en complexe omgevingen (duo’s)</vt:lpstr>
      <vt:lpstr>Agenda</vt:lpstr>
      <vt:lpstr>5. (Noodzaak tot) samenwerking / co-creatie</vt:lpstr>
      <vt:lpstr>5. (Noodzaak tot) samenwerking / co-creatie</vt:lpstr>
      <vt:lpstr>Actieonderzoek</vt:lpstr>
      <vt:lpstr>Actieonderzoek</vt:lpstr>
      <vt:lpstr>Aim</vt:lpstr>
      <vt:lpstr>Results </vt:lpstr>
      <vt:lpstr>Onderstroom en bovenstroom</vt:lpstr>
      <vt:lpstr>Thermometer</vt:lpstr>
      <vt:lpstr>Voorbeeld</vt:lpstr>
      <vt:lpstr>Five elements in change</vt:lpstr>
      <vt:lpstr>PowerPoint Presentation</vt:lpstr>
      <vt:lpstr>1. Sense of urgency </vt:lpstr>
      <vt:lpstr>PowerPoint Presentation</vt:lpstr>
      <vt:lpstr>2. Letting go</vt:lpstr>
      <vt:lpstr>PowerPoint Presentation</vt:lpstr>
      <vt:lpstr>3. Do not know</vt:lpstr>
      <vt:lpstr>PowerPoint Presentation</vt:lpstr>
      <vt:lpstr>4. Co-create</vt:lpstr>
      <vt:lpstr>PowerPoint Presentation</vt:lpstr>
      <vt:lpstr>5. New Beginning</vt:lpstr>
      <vt:lpstr>Planned change?</vt:lpstr>
      <vt:lpstr>Agenda</vt:lpstr>
      <vt:lpstr>Leiderschap in complexiteit</vt:lpstr>
      <vt:lpstr>Zwermintelligentie</vt:lpstr>
      <vt:lpstr>Medusa</vt:lpstr>
      <vt:lpstr>PowerPoint Presentation</vt:lpstr>
      <vt:lpstr>4.3. MEDUSA: Benadering van wilde problemen</vt:lpstr>
      <vt:lpstr>Boeken (Teams map)</vt:lpstr>
      <vt:lpstr>Mogelijk maken: 1.1. Zelforganisatie</vt:lpstr>
      <vt:lpstr>2. Eenheid smeden</vt:lpstr>
      <vt:lpstr>3. Dream: Scenario denken</vt:lpstr>
      <vt:lpstr>Vier scenario’s voor Iran</vt:lpstr>
      <vt:lpstr>4. Uitwisselen: Creeer interactie</vt:lpstr>
      <vt:lpstr>5. Snuif de context op: Rich pictures</vt:lpstr>
      <vt:lpstr>Oefening</vt:lpstr>
      <vt:lpstr>6. Aanpassen : Improvisatie</vt:lpstr>
      <vt:lpstr>Stappen</vt:lpstr>
      <vt:lpstr>PowerPoint Presentation</vt:lpstr>
      <vt:lpstr>Zappa</vt:lpstr>
      <vt:lpstr>Terug </vt:lpstr>
      <vt:lpstr>Bijlage 1:  System archetypes </vt:lpstr>
      <vt:lpstr>Systeem denken helpt</vt:lpstr>
      <vt:lpstr>Simpele voorbeelden</vt:lpstr>
      <vt:lpstr>Ad hoc reageren voorkomt aandacht voor structurele oplossingen </vt:lpstr>
      <vt:lpstr>Opdracht in tweetal: Teken</vt:lpstr>
      <vt:lpstr>Kim &amp; Anderson (1998)</vt:lpstr>
      <vt:lpstr>1. Succes-leidt-tot-falen</vt:lpstr>
      <vt:lpstr>PowerPoint Presentation</vt:lpstr>
      <vt:lpstr>2. Afschuiven</vt:lpstr>
      <vt:lpstr>3. Beperkingen aan succes</vt:lpstr>
      <vt:lpstr>Frankrijk raakt achterop door kwaliteit</vt:lpstr>
      <vt:lpstr>4. Verschuivende doelen</vt:lpstr>
      <vt:lpstr>PowerPoint Presentation</vt:lpstr>
      <vt:lpstr>Verschuivende doelen</vt:lpstr>
      <vt:lpstr>5. Groei en onderinvestering</vt:lpstr>
      <vt:lpstr>6. Succes-leidt-tot-aandacht</vt:lpstr>
      <vt:lpstr>7. Escalatie</vt:lpstr>
      <vt:lpstr>8. Individueel gewin</vt:lpstr>
      <vt:lpstr>Oefening in tweetallen</vt:lpstr>
      <vt:lpstr>PowerPoint Presentation</vt:lpstr>
      <vt:lpstr>COVID-19 crisis</vt:lpstr>
      <vt:lpstr>Literatuur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SCHOUTEN &amp; NELISSEN UNIVERSITY</dc:title>
  <dc:creator>toshiba</dc:creator>
  <cp:lastModifiedBy>Everard Everard</cp:lastModifiedBy>
  <cp:revision>193</cp:revision>
  <cp:lastPrinted>2023-12-09T15:06:06Z</cp:lastPrinted>
  <dcterms:created xsi:type="dcterms:W3CDTF">2015-11-24T14:07:43Z</dcterms:created>
  <dcterms:modified xsi:type="dcterms:W3CDTF">2024-02-06T12:31:49Z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0x010100B0BCE58A73B5D749985CC4093525741A</vt:lpwstr>
  </property>
</Properties>
</file>