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Lst>
  <p:notesMasterIdLst>
    <p:notesMasterId r:id="rId90"/>
  </p:notesMasterIdLst>
  <p:handoutMasterIdLst>
    <p:handoutMasterId r:id="rId91"/>
  </p:handoutMasterIdLst>
  <p:sldIdLst>
    <p:sldId id="1134" r:id="rId3"/>
    <p:sldId id="1106" r:id="rId4"/>
    <p:sldId id="1107" r:id="rId5"/>
    <p:sldId id="1026" r:id="rId6"/>
    <p:sldId id="376" r:id="rId7"/>
    <p:sldId id="378" r:id="rId8"/>
    <p:sldId id="594" r:id="rId9"/>
    <p:sldId id="405" r:id="rId10"/>
    <p:sldId id="377" r:id="rId11"/>
    <p:sldId id="1086" r:id="rId12"/>
    <p:sldId id="1088" r:id="rId13"/>
    <p:sldId id="1089" r:id="rId14"/>
    <p:sldId id="490" r:id="rId15"/>
    <p:sldId id="492" r:id="rId16"/>
    <p:sldId id="1129" r:id="rId17"/>
    <p:sldId id="493" r:id="rId18"/>
    <p:sldId id="556" r:id="rId19"/>
    <p:sldId id="406" r:id="rId20"/>
    <p:sldId id="558" r:id="rId21"/>
    <p:sldId id="559" r:id="rId22"/>
    <p:sldId id="569" r:id="rId23"/>
    <p:sldId id="801" r:id="rId24"/>
    <p:sldId id="564" r:id="rId25"/>
    <p:sldId id="563" r:id="rId26"/>
    <p:sldId id="802" r:id="rId27"/>
    <p:sldId id="819" r:id="rId28"/>
    <p:sldId id="820" r:id="rId29"/>
    <p:sldId id="822" r:id="rId30"/>
    <p:sldId id="943" r:id="rId31"/>
    <p:sldId id="823" r:id="rId32"/>
    <p:sldId id="824" r:id="rId33"/>
    <p:sldId id="1130" r:id="rId34"/>
    <p:sldId id="1133" r:id="rId35"/>
    <p:sldId id="599" r:id="rId36"/>
    <p:sldId id="600" r:id="rId37"/>
    <p:sldId id="960" r:id="rId38"/>
    <p:sldId id="524" r:id="rId39"/>
    <p:sldId id="528" r:id="rId40"/>
    <p:sldId id="971" r:id="rId41"/>
    <p:sldId id="1131" r:id="rId42"/>
    <p:sldId id="1117" r:id="rId43"/>
    <p:sldId id="1118" r:id="rId44"/>
    <p:sldId id="566" r:id="rId45"/>
    <p:sldId id="1132" r:id="rId46"/>
    <p:sldId id="592" r:id="rId47"/>
    <p:sldId id="572" r:id="rId48"/>
    <p:sldId id="571" r:id="rId49"/>
    <p:sldId id="509" r:id="rId50"/>
    <p:sldId id="1084" r:id="rId51"/>
    <p:sldId id="1078" r:id="rId52"/>
    <p:sldId id="1127" r:id="rId53"/>
    <p:sldId id="439" r:id="rId54"/>
    <p:sldId id="440" r:id="rId55"/>
    <p:sldId id="646" r:id="rId56"/>
    <p:sldId id="1108" r:id="rId57"/>
    <p:sldId id="1109" r:id="rId58"/>
    <p:sldId id="1151" r:id="rId59"/>
    <p:sldId id="1135" r:id="rId60"/>
    <p:sldId id="517" r:id="rId61"/>
    <p:sldId id="532" r:id="rId62"/>
    <p:sldId id="1136" r:id="rId63"/>
    <p:sldId id="272" r:id="rId64"/>
    <p:sldId id="273" r:id="rId65"/>
    <p:sldId id="274" r:id="rId66"/>
    <p:sldId id="276" r:id="rId67"/>
    <p:sldId id="275" r:id="rId68"/>
    <p:sldId id="614" r:id="rId69"/>
    <p:sldId id="269" r:id="rId70"/>
    <p:sldId id="1081" r:id="rId71"/>
    <p:sldId id="280" r:id="rId72"/>
    <p:sldId id="1137" r:id="rId73"/>
    <p:sldId id="1138" r:id="rId74"/>
    <p:sldId id="1139" r:id="rId75"/>
    <p:sldId id="1146" r:id="rId76"/>
    <p:sldId id="1147" r:id="rId77"/>
    <p:sldId id="1148" r:id="rId78"/>
    <p:sldId id="1149" r:id="rId79"/>
    <p:sldId id="283" r:id="rId80"/>
    <p:sldId id="282" r:id="rId81"/>
    <p:sldId id="265" r:id="rId82"/>
    <p:sldId id="284" r:id="rId83"/>
    <p:sldId id="1140" r:id="rId84"/>
    <p:sldId id="1142" r:id="rId85"/>
    <p:sldId id="1143" r:id="rId86"/>
    <p:sldId id="1144" r:id="rId87"/>
    <p:sldId id="1145" r:id="rId88"/>
    <p:sldId id="1141" r:id="rId89"/>
  </p:sldIdLst>
  <p:sldSz cx="7569200" cy="5334000"/>
  <p:notesSz cx="7569200" cy="533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CBC2"/>
    <a:srgbClr val="00A7A2"/>
    <a:srgbClr val="00808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830"/>
  </p:normalViewPr>
  <p:slideViewPr>
    <p:cSldViewPr>
      <p:cViewPr varScale="1">
        <p:scale>
          <a:sx n="156" d="100"/>
          <a:sy n="156" d="100"/>
        </p:scale>
        <p:origin x="672" y="1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9775" cy="2667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4287838" y="0"/>
            <a:ext cx="3279775" cy="266700"/>
          </a:xfrm>
          <a:prstGeom prst="rect">
            <a:avLst/>
          </a:prstGeom>
        </p:spPr>
        <p:txBody>
          <a:bodyPr vert="horz" lIns="91440" tIns="45720" rIns="91440" bIns="45720" rtlCol="0"/>
          <a:lstStyle>
            <a:lvl1pPr algn="r">
              <a:defRPr sz="1200"/>
            </a:lvl1pPr>
          </a:lstStyle>
          <a:p>
            <a:fld id="{AFC55BD7-589C-4CE5-8B67-706AD4B9F329}" type="datetimeFigureOut">
              <a:rPr lang="nl-NL" smtClean="0"/>
              <a:pPr/>
              <a:t>12-02-2024</a:t>
            </a:fld>
            <a:endParaRPr lang="nl-NL"/>
          </a:p>
        </p:txBody>
      </p:sp>
      <p:sp>
        <p:nvSpPr>
          <p:cNvPr id="4" name="Tijdelijke aanduiding voor voettekst 3"/>
          <p:cNvSpPr>
            <a:spLocks noGrp="1"/>
          </p:cNvSpPr>
          <p:nvPr>
            <p:ph type="ftr" sz="quarter" idx="2"/>
          </p:nvPr>
        </p:nvSpPr>
        <p:spPr>
          <a:xfrm>
            <a:off x="0" y="5065713"/>
            <a:ext cx="3279775" cy="2667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4287838" y="5065713"/>
            <a:ext cx="3279775" cy="266700"/>
          </a:xfrm>
          <a:prstGeom prst="rect">
            <a:avLst/>
          </a:prstGeom>
        </p:spPr>
        <p:txBody>
          <a:bodyPr vert="horz" lIns="91440" tIns="45720" rIns="91440" bIns="45720" rtlCol="0" anchor="b"/>
          <a:lstStyle>
            <a:lvl1pPr algn="r">
              <a:defRPr sz="1200"/>
            </a:lvl1pPr>
          </a:lstStyle>
          <a:p>
            <a:fld id="{19B8765C-F6DE-45B0-829F-BC16D026737F}" type="slidenum">
              <a:rPr lang="nl-NL" smtClean="0"/>
              <a:pPr/>
              <a:t>‹#›</a:t>
            </a:fld>
            <a:endParaRPr lang="nl-NL"/>
          </a:p>
        </p:txBody>
      </p:sp>
    </p:spTree>
    <p:extLst>
      <p:ext uri="{BB962C8B-B14F-4D97-AF65-F5344CB8AC3E}">
        <p14:creationId xmlns:p14="http://schemas.microsoft.com/office/powerpoint/2010/main" val="23545371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279775" cy="2667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4287838" y="0"/>
            <a:ext cx="3279775" cy="266700"/>
          </a:xfrm>
          <a:prstGeom prst="rect">
            <a:avLst/>
          </a:prstGeom>
        </p:spPr>
        <p:txBody>
          <a:bodyPr vert="horz" lIns="91440" tIns="45720" rIns="91440" bIns="45720" rtlCol="0"/>
          <a:lstStyle>
            <a:lvl1pPr algn="r">
              <a:defRPr sz="1200"/>
            </a:lvl1pPr>
          </a:lstStyle>
          <a:p>
            <a:fld id="{B79FBB1B-CC99-884D-97C4-25BC286A377C}" type="datetimeFigureOut">
              <a:rPr lang="nl-NL" smtClean="0"/>
              <a:t>12-02-2024</a:t>
            </a:fld>
            <a:endParaRPr lang="nl-NL"/>
          </a:p>
        </p:txBody>
      </p:sp>
      <p:sp>
        <p:nvSpPr>
          <p:cNvPr id="4" name="Tijdelijke aanduiding voor dia-afbeelding 3"/>
          <p:cNvSpPr>
            <a:spLocks noGrp="1" noRot="1" noChangeAspect="1"/>
          </p:cNvSpPr>
          <p:nvPr>
            <p:ph type="sldImg" idx="2"/>
          </p:nvPr>
        </p:nvSpPr>
        <p:spPr>
          <a:xfrm>
            <a:off x="2365375" y="400050"/>
            <a:ext cx="2838450" cy="20002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757238" y="2533650"/>
            <a:ext cx="6054725" cy="24003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5065713"/>
            <a:ext cx="3279775" cy="2667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4287838" y="5065713"/>
            <a:ext cx="3279775" cy="266700"/>
          </a:xfrm>
          <a:prstGeom prst="rect">
            <a:avLst/>
          </a:prstGeom>
        </p:spPr>
        <p:txBody>
          <a:bodyPr vert="horz" lIns="91440" tIns="45720" rIns="91440" bIns="45720" rtlCol="0" anchor="b"/>
          <a:lstStyle>
            <a:lvl1pPr algn="r">
              <a:defRPr sz="1200"/>
            </a:lvl1pPr>
          </a:lstStyle>
          <a:p>
            <a:fld id="{67D9671F-84E0-304E-971D-44ECC3883A79}" type="slidenum">
              <a:rPr lang="nl-NL" smtClean="0"/>
              <a:t>‹#›</a:t>
            </a:fld>
            <a:endParaRPr lang="nl-NL"/>
          </a:p>
        </p:txBody>
      </p:sp>
    </p:spTree>
    <p:extLst>
      <p:ext uri="{BB962C8B-B14F-4D97-AF65-F5344CB8AC3E}">
        <p14:creationId xmlns:p14="http://schemas.microsoft.com/office/powerpoint/2010/main" val="2006103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5FEEA-F9CE-24CF-7DAB-61A2E141B091}"/>
            </a:ext>
          </a:extLst>
        </p:cNvPr>
        <p:cNvGrpSpPr/>
        <p:nvPr/>
      </p:nvGrpSpPr>
      <p:grpSpPr>
        <a:xfrm>
          <a:off x="0" y="0"/>
          <a:ext cx="0" cy="0"/>
          <a:chOff x="0" y="0"/>
          <a:chExt cx="0" cy="0"/>
        </a:xfrm>
      </p:grpSpPr>
      <p:sp>
        <p:nvSpPr>
          <p:cNvPr id="25601" name="Tijdelijke aanduiding voor dia-afbeelding 1">
            <a:extLst>
              <a:ext uri="{FF2B5EF4-FFF2-40B4-BE49-F238E27FC236}">
                <a16:creationId xmlns:a16="http://schemas.microsoft.com/office/drawing/2014/main" id="{CBD0856C-560F-B7EC-04F8-8DBE14950882}"/>
              </a:ext>
            </a:extLst>
          </p:cNvPr>
          <p:cNvSpPr>
            <a:spLocks noGrp="1" noRot="1" noChangeAspect="1"/>
          </p:cNvSpPr>
          <p:nvPr>
            <p:ph type="sldImg"/>
          </p:nvPr>
        </p:nvSpPr>
        <p:spPr>
          <a:xfrm>
            <a:off x="758825" y="744538"/>
            <a:ext cx="5280025" cy="3722687"/>
          </a:xfrm>
          <a:ln/>
        </p:spPr>
      </p:sp>
      <p:sp>
        <p:nvSpPr>
          <p:cNvPr id="25602" name="Tijdelijke aanduiding voor notities 2">
            <a:extLst>
              <a:ext uri="{FF2B5EF4-FFF2-40B4-BE49-F238E27FC236}">
                <a16:creationId xmlns:a16="http://schemas.microsoft.com/office/drawing/2014/main" id="{795F7F12-BB05-C964-FB27-11C1911650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ClrTx/>
              <a:buSzTx/>
              <a:buFontTx/>
              <a:buNone/>
            </a:pPr>
            <a:r>
              <a:rPr lang="nl-NL" altLang="en-NL" sz="1200" i="1" dirty="0">
                <a:solidFill>
                  <a:schemeClr val="tx1"/>
                </a:solidFill>
              </a:rPr>
              <a:t>Quality:  </a:t>
            </a:r>
            <a:r>
              <a:rPr lang="nl-NL" altLang="en-NL" sz="1200" i="1" dirty="0" err="1">
                <a:solidFill>
                  <a:schemeClr val="tx1"/>
                </a:solidFill>
              </a:rPr>
              <a:t>Decision</a:t>
            </a:r>
            <a:r>
              <a:rPr lang="nl-NL" altLang="en-NL" sz="1200" i="1" dirty="0">
                <a:solidFill>
                  <a:schemeClr val="tx1"/>
                </a:solidFill>
              </a:rPr>
              <a:t>: </a:t>
            </a:r>
            <a:r>
              <a:rPr lang="nl-NL" altLang="en-NL" sz="1200" i="1" dirty="0" err="1">
                <a:solidFill>
                  <a:schemeClr val="tx1"/>
                </a:solidFill>
              </a:rPr>
              <a:t>Values</a:t>
            </a:r>
            <a:r>
              <a:rPr lang="nl-NL" altLang="en-NL" sz="1200" i="1" dirty="0">
                <a:solidFill>
                  <a:schemeClr val="tx1"/>
                </a:solidFill>
              </a:rPr>
              <a:t>:  Motto, </a:t>
            </a:r>
            <a:r>
              <a:rPr lang="nl-NL" altLang="en-NL" sz="1200" i="1" dirty="0" err="1">
                <a:solidFill>
                  <a:schemeClr val="tx1"/>
                </a:solidFill>
              </a:rPr>
              <a:t>Metaphor</a:t>
            </a:r>
            <a:r>
              <a:rPr lang="nl-NL" altLang="en-NL" sz="1200" i="1" dirty="0">
                <a:solidFill>
                  <a:schemeClr val="tx1"/>
                </a:solidFill>
              </a:rPr>
              <a:t>:  Logic (</a:t>
            </a:r>
            <a:r>
              <a:rPr lang="nl-NL" altLang="en-NL" sz="1200" i="1" dirty="0" err="1">
                <a:solidFill>
                  <a:schemeClr val="tx1"/>
                </a:solidFill>
              </a:rPr>
              <a:t>Freidson</a:t>
            </a:r>
            <a:r>
              <a:rPr lang="nl-NL" altLang="en-NL" sz="1200" i="1" dirty="0">
                <a:solidFill>
                  <a:schemeClr val="tx1"/>
                </a:solidFill>
              </a:rPr>
              <a:t>): </a:t>
            </a:r>
            <a:r>
              <a:rPr lang="nl-NL" altLang="en-NL" sz="1200" i="1" dirty="0" err="1">
                <a:solidFill>
                  <a:schemeClr val="tx1"/>
                </a:solidFill>
              </a:rPr>
              <a:t>Leadership</a:t>
            </a:r>
            <a:r>
              <a:rPr lang="nl-NL" altLang="en-NL" sz="1200" i="1" dirty="0">
                <a:solidFill>
                  <a:schemeClr val="tx1"/>
                </a:solidFill>
              </a:rPr>
              <a:t>: </a:t>
            </a:r>
            <a:r>
              <a:rPr lang="nl-NL" altLang="en-NL" sz="1200" i="1" dirty="0" err="1">
                <a:solidFill>
                  <a:schemeClr val="tx1"/>
                </a:solidFill>
              </a:rPr>
              <a:t>Science</a:t>
            </a:r>
            <a:r>
              <a:rPr lang="nl-NL" altLang="en-NL" sz="1200" i="1" dirty="0">
                <a:solidFill>
                  <a:schemeClr val="tx1"/>
                </a:solidFill>
              </a:rPr>
              <a:t>: Risk: </a:t>
            </a:r>
            <a:r>
              <a:rPr lang="nl-NL" altLang="en-NL" sz="1200" i="1" dirty="0" err="1">
                <a:solidFill>
                  <a:schemeClr val="tx1"/>
                </a:solidFill>
              </a:rPr>
              <a:t>Leadership</a:t>
            </a:r>
            <a:r>
              <a:rPr lang="nl-NL" altLang="en-NL" sz="1200" i="1" dirty="0">
                <a:solidFill>
                  <a:schemeClr val="tx1"/>
                </a:solidFill>
              </a:rPr>
              <a:t>: Tools:</a:t>
            </a:r>
          </a:p>
          <a:p>
            <a:endParaRPr lang="en-GB" altLang="en-NL" dirty="0">
              <a:latin typeface="Arial" panose="020B0604020202020204" pitchFamily="34" charset="0"/>
              <a:ea typeface="ＭＳ Ｐゴシック" panose="020B0600070205080204" pitchFamily="34" charset="-128"/>
            </a:endParaRPr>
          </a:p>
        </p:txBody>
      </p:sp>
      <p:sp>
        <p:nvSpPr>
          <p:cNvPr id="4" name="Tijdelijke aanduiding voor koptekst 3">
            <a:extLst>
              <a:ext uri="{FF2B5EF4-FFF2-40B4-BE49-F238E27FC236}">
                <a16:creationId xmlns:a16="http://schemas.microsoft.com/office/drawing/2014/main" id="{F356D008-1842-2ED0-AC78-BE8CDF3EFA92}"/>
              </a:ext>
            </a:extLst>
          </p:cNvPr>
          <p:cNvSpPr>
            <a:spLocks noGrp="1"/>
          </p:cNvSpPr>
          <p:nvPr>
            <p:ph type="hdr" sz="quarter"/>
          </p:nvPr>
        </p:nvSpPr>
        <p:spPr/>
        <p:txBody>
          <a:bodyPr/>
          <a:lstStyle/>
          <a:p>
            <a:pPr>
              <a:defRPr/>
            </a:pPr>
            <a:r>
              <a:rPr lang="en-US"/>
              <a:t>xxxxxxxxxxxxxxx</a:t>
            </a:r>
          </a:p>
        </p:txBody>
      </p:sp>
      <p:sp>
        <p:nvSpPr>
          <p:cNvPr id="25604" name="Tijdelijke aanduiding voor datum 4">
            <a:extLst>
              <a:ext uri="{FF2B5EF4-FFF2-40B4-BE49-F238E27FC236}">
                <a16:creationId xmlns:a16="http://schemas.microsoft.com/office/drawing/2014/main" id="{EEE7DD73-83C3-AE80-2FF1-B5ADB0E4135E}"/>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FA9DFDE-CE3A-A740-87D1-FBCFBC709F60}" type="datetime1">
              <a:rPr lang="en-US" altLang="en-NL" sz="1200"/>
              <a:pPr/>
              <a:t>2/12/24</a:t>
            </a:fld>
            <a:endParaRPr lang="en-US" altLang="en-NL" sz="1200"/>
          </a:p>
        </p:txBody>
      </p:sp>
      <p:sp>
        <p:nvSpPr>
          <p:cNvPr id="6" name="Tijdelijke aanduiding voor voettekst 5">
            <a:extLst>
              <a:ext uri="{FF2B5EF4-FFF2-40B4-BE49-F238E27FC236}">
                <a16:creationId xmlns:a16="http://schemas.microsoft.com/office/drawing/2014/main" id="{F28CDBC3-A382-4A44-ADE0-26A24EADE87D}"/>
              </a:ext>
            </a:extLst>
          </p:cNvPr>
          <p:cNvSpPr>
            <a:spLocks noGrp="1"/>
          </p:cNvSpPr>
          <p:nvPr>
            <p:ph type="ftr" sz="quarter" idx="4"/>
          </p:nvPr>
        </p:nvSpPr>
        <p:spPr/>
        <p:txBody>
          <a:bodyPr/>
          <a:lstStyle/>
          <a:p>
            <a:pPr>
              <a:defRPr/>
            </a:pPr>
            <a:r>
              <a:rPr lang="en-US"/>
              <a:t>xxxxxxxxxxxxx</a:t>
            </a:r>
          </a:p>
        </p:txBody>
      </p:sp>
      <p:sp>
        <p:nvSpPr>
          <p:cNvPr id="25606" name="Tijdelijke aanduiding voor dianummer 6">
            <a:extLst>
              <a:ext uri="{FF2B5EF4-FFF2-40B4-BE49-F238E27FC236}">
                <a16:creationId xmlns:a16="http://schemas.microsoft.com/office/drawing/2014/main" id="{9752F802-F183-31C5-6AB1-46D9C39B6B9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696EC901-47F8-B14B-A887-EDBA38C24470}" type="slidenum">
              <a:rPr lang="en-US" altLang="en-NL" sz="1200"/>
              <a:pPr/>
              <a:t>2</a:t>
            </a:fld>
            <a:endParaRPr lang="en-US" altLang="en-NL" sz="1200"/>
          </a:p>
        </p:txBody>
      </p:sp>
    </p:spTree>
    <p:extLst>
      <p:ext uri="{BB962C8B-B14F-4D97-AF65-F5344CB8AC3E}">
        <p14:creationId xmlns:p14="http://schemas.microsoft.com/office/powerpoint/2010/main" val="2736818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5EA37-75B2-6FBE-6EFB-A92992EED45D}"/>
            </a:ext>
          </a:extLst>
        </p:cNvPr>
        <p:cNvGrpSpPr/>
        <p:nvPr/>
      </p:nvGrpSpPr>
      <p:grpSpPr>
        <a:xfrm>
          <a:off x="0" y="0"/>
          <a:ext cx="0" cy="0"/>
          <a:chOff x="0" y="0"/>
          <a:chExt cx="0" cy="0"/>
        </a:xfrm>
      </p:grpSpPr>
      <p:sp>
        <p:nvSpPr>
          <p:cNvPr id="12289" name="Rectangle 7">
            <a:extLst>
              <a:ext uri="{FF2B5EF4-FFF2-40B4-BE49-F238E27FC236}">
                <a16:creationId xmlns:a16="http://schemas.microsoft.com/office/drawing/2014/main" id="{BFBD42CE-D8EA-402A-72C1-381408C7740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914400" eaLnBrk="1" hangingPunct="1"/>
            <a:fld id="{787E6919-D9CD-0347-A09A-CC0A23CD2348}" type="slidenum">
              <a:rPr lang="en-US" altLang="en-US" sz="1200">
                <a:latin typeface="Verdana" panose="020B0604030504040204" pitchFamily="34" charset="0"/>
              </a:rPr>
              <a:pPr algn="r" defTabSz="914400" eaLnBrk="1" hangingPunct="1"/>
              <a:t>81</a:t>
            </a:fld>
            <a:endParaRPr lang="en-US" altLang="en-US" sz="1200">
              <a:latin typeface="Verdana" panose="020B0604030504040204" pitchFamily="34" charset="0"/>
            </a:endParaRPr>
          </a:p>
        </p:txBody>
      </p:sp>
      <p:sp>
        <p:nvSpPr>
          <p:cNvPr id="47107" name="Rectangle 2">
            <a:extLst>
              <a:ext uri="{FF2B5EF4-FFF2-40B4-BE49-F238E27FC236}">
                <a16:creationId xmlns:a16="http://schemas.microsoft.com/office/drawing/2014/main" id="{5C1155E7-BAD7-FA6A-9229-A9869440594C}"/>
              </a:ext>
            </a:extLst>
          </p:cNvPr>
          <p:cNvSpPr>
            <a:spLocks noGrp="1" noRot="1" noChangeAspect="1" noChangeArrowheads="1" noTextEdit="1"/>
          </p:cNvSpPr>
          <p:nvPr>
            <p:ph type="sldImg"/>
          </p:nvPr>
        </p:nvSpPr>
        <p:spPr>
          <a:ln/>
          <a:extLst>
            <a:ext uri="{909E8E84-426E-40dd-AFC4-6F175D3DCCD1}">
              <a14:hiddenFill xmlns="" xmlns:a14="http://schemas.microsoft.com/office/drawing/2010/main">
                <a:noFill/>
              </a14:hiddenFill>
            </a:ext>
            <a:ext uri="{FAA26D3D-D897-4be2-8F04-BA451C77F1D7}">
              <ma14:placeholderFlag xmlns="" xmlns:ma14="http://schemas.microsoft.com/office/mac/drawingml/2011/main" val="1"/>
            </a:ext>
          </a:extLst>
        </p:spPr>
      </p:sp>
      <p:sp>
        <p:nvSpPr>
          <p:cNvPr id="47108" name="Rectangle 3">
            <a:extLst>
              <a:ext uri="{FF2B5EF4-FFF2-40B4-BE49-F238E27FC236}">
                <a16:creationId xmlns:a16="http://schemas.microsoft.com/office/drawing/2014/main" id="{1716EDA4-C23B-6CD7-5F6C-61C7DE7239D9}"/>
              </a:ext>
            </a:extLst>
          </p:cNvPr>
          <p:cNvSpPr>
            <a:spLocks noGrp="1" noChangeArrowheads="1"/>
          </p:cNvSpPr>
          <p:nvPr>
            <p:ph type="body" idx="1"/>
          </p:nvPr>
        </p:nvSpPr>
        <p:spPr/>
        <p:txBody>
          <a:bodyPr/>
          <a:lstStyle/>
          <a:p>
            <a:pPr eaLnBrk="1" hangingPunct="1">
              <a:spcBef>
                <a:spcPct val="0"/>
              </a:spcBef>
              <a:defRPr/>
            </a:pPr>
            <a:endParaRPr lang="nl-NL">
              <a:cs typeface="+mn-cs"/>
            </a:endParaRPr>
          </a:p>
        </p:txBody>
      </p:sp>
    </p:spTree>
    <p:extLst>
      <p:ext uri="{BB962C8B-B14F-4D97-AF65-F5344CB8AC3E}">
        <p14:creationId xmlns:p14="http://schemas.microsoft.com/office/powerpoint/2010/main" val="3563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715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nl-NL">
                <a:latin typeface="Calibri" charset="0"/>
                <a:ea typeface="ＭＳ Ｐゴシック" charset="0"/>
                <a:cs typeface="ＭＳ Ｐゴシック" charset="0"/>
              </a:rPr>
              <a:t>What kind of skills does this require from management?</a:t>
            </a:r>
          </a:p>
          <a:p>
            <a:r>
              <a:rPr lang="nl-NL">
                <a:latin typeface="Calibri" charset="0"/>
                <a:ea typeface="ＭＳ Ｐゴシック" charset="0"/>
                <a:cs typeface="ＭＳ Ｐゴシック" charset="0"/>
              </a:rPr>
              <a:t>Diagnosing maturity of followers?</a:t>
            </a:r>
          </a:p>
          <a:p>
            <a:r>
              <a:rPr lang="nl-NL">
                <a:latin typeface="Calibri" charset="0"/>
                <a:ea typeface="ＭＳ Ｐゴシック" charset="0"/>
                <a:cs typeface="ＭＳ Ｐゴシック" charset="0"/>
              </a:rPr>
              <a:t>Flexibility in style of leadership.</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BD8E1-79D5-383B-5D3F-72E7F6272E13}"/>
            </a:ext>
          </a:extLst>
        </p:cNvPr>
        <p:cNvGrpSpPr/>
        <p:nvPr/>
      </p:nvGrpSpPr>
      <p:grpSpPr>
        <a:xfrm>
          <a:off x="0" y="0"/>
          <a:ext cx="0" cy="0"/>
          <a:chOff x="0" y="0"/>
          <a:chExt cx="0" cy="0"/>
        </a:xfrm>
      </p:grpSpPr>
      <p:sp>
        <p:nvSpPr>
          <p:cNvPr id="45058" name="Rectangle 2">
            <a:extLst>
              <a:ext uri="{FF2B5EF4-FFF2-40B4-BE49-F238E27FC236}">
                <a16:creationId xmlns:a16="http://schemas.microsoft.com/office/drawing/2014/main" id="{C3CF76B5-D440-C721-B42F-F064BA87FDAE}"/>
              </a:ext>
            </a:extLst>
          </p:cNvPr>
          <p:cNvSpPr>
            <a:spLocks noGrp="1" noRot="1" noChangeAspect="1" noTextEdit="1"/>
          </p:cNvSpPr>
          <p:nvPr>
            <p:ph type="sldImg"/>
          </p:nvPr>
        </p:nvSpPr>
        <p:spPr>
          <a:ln/>
        </p:spPr>
      </p:sp>
      <p:sp>
        <p:nvSpPr>
          <p:cNvPr id="45059" name="Rectangle 3">
            <a:extLst>
              <a:ext uri="{FF2B5EF4-FFF2-40B4-BE49-F238E27FC236}">
                <a16:creationId xmlns:a16="http://schemas.microsoft.com/office/drawing/2014/main" id="{2FE8CDBC-75F4-64F2-A100-E2496D3978D2}"/>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nl-NL">
              <a:latin typeface="Calibri" charset="0"/>
            </a:endParaRPr>
          </a:p>
        </p:txBody>
      </p:sp>
    </p:spTree>
    <p:extLst>
      <p:ext uri="{BB962C8B-B14F-4D97-AF65-F5344CB8AC3E}">
        <p14:creationId xmlns:p14="http://schemas.microsoft.com/office/powerpoint/2010/main" val="248047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47DAF-6AE4-5910-145E-DE9F2C9BF0D0}"/>
            </a:ext>
          </a:extLst>
        </p:cNvPr>
        <p:cNvGrpSpPr/>
        <p:nvPr/>
      </p:nvGrpSpPr>
      <p:grpSpPr>
        <a:xfrm>
          <a:off x="0" y="0"/>
          <a:ext cx="0" cy="0"/>
          <a:chOff x="0" y="0"/>
          <a:chExt cx="0" cy="0"/>
        </a:xfrm>
      </p:grpSpPr>
      <p:sp>
        <p:nvSpPr>
          <p:cNvPr id="45058" name="Rectangle 2">
            <a:extLst>
              <a:ext uri="{FF2B5EF4-FFF2-40B4-BE49-F238E27FC236}">
                <a16:creationId xmlns:a16="http://schemas.microsoft.com/office/drawing/2014/main" id="{75D2BAEE-8F02-A39C-4EA8-7E6286E6072C}"/>
              </a:ext>
            </a:extLst>
          </p:cNvPr>
          <p:cNvSpPr>
            <a:spLocks noGrp="1" noRot="1" noChangeAspect="1" noTextEdit="1"/>
          </p:cNvSpPr>
          <p:nvPr>
            <p:ph type="sldImg"/>
          </p:nvPr>
        </p:nvSpPr>
        <p:spPr>
          <a:ln/>
        </p:spPr>
      </p:sp>
      <p:sp>
        <p:nvSpPr>
          <p:cNvPr id="45059" name="Rectangle 3">
            <a:extLst>
              <a:ext uri="{FF2B5EF4-FFF2-40B4-BE49-F238E27FC236}">
                <a16:creationId xmlns:a16="http://schemas.microsoft.com/office/drawing/2014/main" id="{5B4B52E4-9ECB-C7BE-C14F-2982B5F9D2B8}"/>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nl-NL">
              <a:latin typeface="Calibri" charset="0"/>
            </a:endParaRPr>
          </a:p>
        </p:txBody>
      </p:sp>
    </p:spTree>
    <p:extLst>
      <p:ext uri="{BB962C8B-B14F-4D97-AF65-F5344CB8AC3E}">
        <p14:creationId xmlns:p14="http://schemas.microsoft.com/office/powerpoint/2010/main" val="4291868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10A908CB-05B8-454F-90A9-6642CD61CCDF}" type="slidenum">
              <a:rPr lang="nl-NL" smtClean="0"/>
              <a:pPr/>
              <a:t>17</a:t>
            </a:fld>
            <a:endParaRPr lang="nl-NL"/>
          </a:p>
        </p:txBody>
      </p:sp>
    </p:spTree>
    <p:extLst>
      <p:ext uri="{BB962C8B-B14F-4D97-AF65-F5344CB8AC3E}">
        <p14:creationId xmlns:p14="http://schemas.microsoft.com/office/powerpoint/2010/main" val="3431054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10A908CB-05B8-454F-90A9-6642CD61CCDF}" type="slidenum">
              <a:rPr lang="nl-NL" smtClean="0"/>
              <a:pPr/>
              <a:t>19</a:t>
            </a:fld>
            <a:endParaRPr lang="nl-NL"/>
          </a:p>
        </p:txBody>
      </p:sp>
    </p:spTree>
    <p:extLst>
      <p:ext uri="{BB962C8B-B14F-4D97-AF65-F5344CB8AC3E}">
        <p14:creationId xmlns:p14="http://schemas.microsoft.com/office/powerpoint/2010/main" val="3738969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5F7C7-8056-3F55-1AEF-6F2439183F2A}"/>
            </a:ext>
          </a:extLst>
        </p:cNvPr>
        <p:cNvGrpSpPr/>
        <p:nvPr/>
      </p:nvGrpSpPr>
      <p:grpSpPr>
        <a:xfrm>
          <a:off x="0" y="0"/>
          <a:ext cx="0" cy="0"/>
          <a:chOff x="0" y="0"/>
          <a:chExt cx="0" cy="0"/>
        </a:xfrm>
      </p:grpSpPr>
      <p:sp>
        <p:nvSpPr>
          <p:cNvPr id="39938" name="Rectangle 2">
            <a:extLst>
              <a:ext uri="{FF2B5EF4-FFF2-40B4-BE49-F238E27FC236}">
                <a16:creationId xmlns:a16="http://schemas.microsoft.com/office/drawing/2014/main" id="{3DF2D82C-B5C9-E2E4-8FB2-2F161B95ABA7}"/>
              </a:ext>
            </a:extLst>
          </p:cNvPr>
          <p:cNvSpPr>
            <a:spLocks noGrp="1" noRot="1" noChangeAspect="1" noTextEdit="1"/>
          </p:cNvSpPr>
          <p:nvPr>
            <p:ph type="sldImg"/>
          </p:nvPr>
        </p:nvSpPr>
        <p:spPr>
          <a:ln/>
        </p:spPr>
      </p:sp>
      <p:sp>
        <p:nvSpPr>
          <p:cNvPr id="39939" name="Rectangle 3">
            <a:extLst>
              <a:ext uri="{FF2B5EF4-FFF2-40B4-BE49-F238E27FC236}">
                <a16:creationId xmlns:a16="http://schemas.microsoft.com/office/drawing/2014/main" id="{201C2619-B9F3-6F5F-C681-0BC4D3975C52}"/>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nl-NL">
              <a:latin typeface="Calibri" charset="0"/>
            </a:endParaRPr>
          </a:p>
        </p:txBody>
      </p:sp>
    </p:spTree>
    <p:extLst>
      <p:ext uri="{BB962C8B-B14F-4D97-AF65-F5344CB8AC3E}">
        <p14:creationId xmlns:p14="http://schemas.microsoft.com/office/powerpoint/2010/main" val="23675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7154"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nl-NL">
                <a:latin typeface="Calibri" charset="0"/>
                <a:ea typeface="ＭＳ Ｐゴシック" charset="0"/>
                <a:cs typeface="ＭＳ Ｐゴシック" charset="0"/>
              </a:rPr>
              <a:t>What kind of skills does this require from management?</a:t>
            </a:r>
          </a:p>
          <a:p>
            <a:r>
              <a:rPr lang="nl-NL">
                <a:latin typeface="Calibri" charset="0"/>
                <a:ea typeface="ＭＳ Ｐゴシック" charset="0"/>
                <a:cs typeface="ＭＳ Ｐゴシック" charset="0"/>
              </a:rPr>
              <a:t>Diagnosing maturity of followers?</a:t>
            </a:r>
          </a:p>
          <a:p>
            <a:r>
              <a:rPr lang="nl-NL">
                <a:latin typeface="Calibri" charset="0"/>
                <a:ea typeface="ＭＳ Ｐゴシック" charset="0"/>
                <a:cs typeface="ＭＳ Ｐゴシック" charset="0"/>
              </a:rPr>
              <a:t>Flexibility in style of leadership.</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56978-5384-9362-A5D6-FE642244D33F}"/>
            </a:ext>
          </a:extLst>
        </p:cNvPr>
        <p:cNvGrpSpPr/>
        <p:nvPr/>
      </p:nvGrpSpPr>
      <p:grpSpPr>
        <a:xfrm>
          <a:off x="0" y="0"/>
          <a:ext cx="0" cy="0"/>
          <a:chOff x="0" y="0"/>
          <a:chExt cx="0" cy="0"/>
        </a:xfrm>
      </p:grpSpPr>
      <p:sp>
        <p:nvSpPr>
          <p:cNvPr id="25601" name="Tijdelijke aanduiding voor dia-afbeelding 1">
            <a:extLst>
              <a:ext uri="{FF2B5EF4-FFF2-40B4-BE49-F238E27FC236}">
                <a16:creationId xmlns:a16="http://schemas.microsoft.com/office/drawing/2014/main" id="{4F55751B-BB71-5D26-D94F-480877FB67CE}"/>
              </a:ext>
            </a:extLst>
          </p:cNvPr>
          <p:cNvSpPr>
            <a:spLocks noGrp="1" noRot="1" noChangeAspect="1"/>
          </p:cNvSpPr>
          <p:nvPr>
            <p:ph type="sldImg"/>
          </p:nvPr>
        </p:nvSpPr>
        <p:spPr>
          <a:xfrm>
            <a:off x="758825" y="744538"/>
            <a:ext cx="5280025" cy="3722687"/>
          </a:xfrm>
          <a:ln/>
        </p:spPr>
      </p:sp>
      <p:sp>
        <p:nvSpPr>
          <p:cNvPr id="25602" name="Tijdelijke aanduiding voor notities 2">
            <a:extLst>
              <a:ext uri="{FF2B5EF4-FFF2-40B4-BE49-F238E27FC236}">
                <a16:creationId xmlns:a16="http://schemas.microsoft.com/office/drawing/2014/main" id="{4D6C3E6C-53A9-867E-C0F4-C45F247739B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buClrTx/>
              <a:buSzTx/>
              <a:buFontTx/>
              <a:buNone/>
            </a:pPr>
            <a:r>
              <a:rPr lang="nl-NL" altLang="en-NL" sz="1200" i="1" dirty="0">
                <a:solidFill>
                  <a:schemeClr val="tx1"/>
                </a:solidFill>
              </a:rPr>
              <a:t>Quality:  </a:t>
            </a:r>
            <a:r>
              <a:rPr lang="nl-NL" altLang="en-NL" sz="1200" i="1" dirty="0" err="1">
                <a:solidFill>
                  <a:schemeClr val="tx1"/>
                </a:solidFill>
              </a:rPr>
              <a:t>Decision</a:t>
            </a:r>
            <a:r>
              <a:rPr lang="nl-NL" altLang="en-NL" sz="1200" i="1" dirty="0">
                <a:solidFill>
                  <a:schemeClr val="tx1"/>
                </a:solidFill>
              </a:rPr>
              <a:t>: </a:t>
            </a:r>
            <a:r>
              <a:rPr lang="nl-NL" altLang="en-NL" sz="1200" i="1" dirty="0" err="1">
                <a:solidFill>
                  <a:schemeClr val="tx1"/>
                </a:solidFill>
              </a:rPr>
              <a:t>Values</a:t>
            </a:r>
            <a:r>
              <a:rPr lang="nl-NL" altLang="en-NL" sz="1200" i="1" dirty="0">
                <a:solidFill>
                  <a:schemeClr val="tx1"/>
                </a:solidFill>
              </a:rPr>
              <a:t>:  Motto, </a:t>
            </a:r>
            <a:r>
              <a:rPr lang="nl-NL" altLang="en-NL" sz="1200" i="1" dirty="0" err="1">
                <a:solidFill>
                  <a:schemeClr val="tx1"/>
                </a:solidFill>
              </a:rPr>
              <a:t>Metaphor</a:t>
            </a:r>
            <a:r>
              <a:rPr lang="nl-NL" altLang="en-NL" sz="1200" i="1" dirty="0">
                <a:solidFill>
                  <a:schemeClr val="tx1"/>
                </a:solidFill>
              </a:rPr>
              <a:t>:  Logic (</a:t>
            </a:r>
            <a:r>
              <a:rPr lang="nl-NL" altLang="en-NL" sz="1200" i="1" dirty="0" err="1">
                <a:solidFill>
                  <a:schemeClr val="tx1"/>
                </a:solidFill>
              </a:rPr>
              <a:t>Freidson</a:t>
            </a:r>
            <a:r>
              <a:rPr lang="nl-NL" altLang="en-NL" sz="1200" i="1" dirty="0">
                <a:solidFill>
                  <a:schemeClr val="tx1"/>
                </a:solidFill>
              </a:rPr>
              <a:t>): </a:t>
            </a:r>
            <a:r>
              <a:rPr lang="nl-NL" altLang="en-NL" sz="1200" i="1" dirty="0" err="1">
                <a:solidFill>
                  <a:schemeClr val="tx1"/>
                </a:solidFill>
              </a:rPr>
              <a:t>Leadership</a:t>
            </a:r>
            <a:r>
              <a:rPr lang="nl-NL" altLang="en-NL" sz="1200" i="1" dirty="0">
                <a:solidFill>
                  <a:schemeClr val="tx1"/>
                </a:solidFill>
              </a:rPr>
              <a:t>: </a:t>
            </a:r>
            <a:r>
              <a:rPr lang="nl-NL" altLang="en-NL" sz="1200" i="1" dirty="0" err="1">
                <a:solidFill>
                  <a:schemeClr val="tx1"/>
                </a:solidFill>
              </a:rPr>
              <a:t>Science</a:t>
            </a:r>
            <a:r>
              <a:rPr lang="nl-NL" altLang="en-NL" sz="1200" i="1" dirty="0">
                <a:solidFill>
                  <a:schemeClr val="tx1"/>
                </a:solidFill>
              </a:rPr>
              <a:t>: Risk: </a:t>
            </a:r>
            <a:r>
              <a:rPr lang="nl-NL" altLang="en-NL" sz="1200" i="1" dirty="0" err="1">
                <a:solidFill>
                  <a:schemeClr val="tx1"/>
                </a:solidFill>
              </a:rPr>
              <a:t>Leadership</a:t>
            </a:r>
            <a:r>
              <a:rPr lang="nl-NL" altLang="en-NL" sz="1200" i="1" dirty="0">
                <a:solidFill>
                  <a:schemeClr val="tx1"/>
                </a:solidFill>
              </a:rPr>
              <a:t>: Tools:</a:t>
            </a:r>
          </a:p>
          <a:p>
            <a:endParaRPr lang="en-GB" altLang="en-NL" dirty="0">
              <a:latin typeface="Arial" panose="020B0604020202020204" pitchFamily="34" charset="0"/>
              <a:ea typeface="ＭＳ Ｐゴシック" panose="020B0600070205080204" pitchFamily="34" charset="-128"/>
            </a:endParaRPr>
          </a:p>
        </p:txBody>
      </p:sp>
      <p:sp>
        <p:nvSpPr>
          <p:cNvPr id="4" name="Tijdelijke aanduiding voor koptekst 3">
            <a:extLst>
              <a:ext uri="{FF2B5EF4-FFF2-40B4-BE49-F238E27FC236}">
                <a16:creationId xmlns:a16="http://schemas.microsoft.com/office/drawing/2014/main" id="{116EA9CF-837B-1BE8-CEB3-DCE3808971AF}"/>
              </a:ext>
            </a:extLst>
          </p:cNvPr>
          <p:cNvSpPr>
            <a:spLocks noGrp="1"/>
          </p:cNvSpPr>
          <p:nvPr>
            <p:ph type="hdr" sz="quarter"/>
          </p:nvPr>
        </p:nvSpPr>
        <p:spPr/>
        <p:txBody>
          <a:bodyPr/>
          <a:lstStyle/>
          <a:p>
            <a:pPr>
              <a:defRPr/>
            </a:pPr>
            <a:r>
              <a:rPr lang="en-US"/>
              <a:t>xxxxxxxxxxxxxxx</a:t>
            </a:r>
          </a:p>
        </p:txBody>
      </p:sp>
      <p:sp>
        <p:nvSpPr>
          <p:cNvPr id="25604" name="Tijdelijke aanduiding voor datum 4">
            <a:extLst>
              <a:ext uri="{FF2B5EF4-FFF2-40B4-BE49-F238E27FC236}">
                <a16:creationId xmlns:a16="http://schemas.microsoft.com/office/drawing/2014/main" id="{8250A6F1-A225-55A0-D24A-7F531F4A801B}"/>
              </a:ext>
            </a:extLst>
          </p:cNvPr>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7FA9DFDE-CE3A-A740-87D1-FBCFBC709F60}" type="datetime1">
              <a:rPr lang="en-US" altLang="en-NL" sz="1200"/>
              <a:pPr/>
              <a:t>2/12/24</a:t>
            </a:fld>
            <a:endParaRPr lang="en-US" altLang="en-NL" sz="1200"/>
          </a:p>
        </p:txBody>
      </p:sp>
      <p:sp>
        <p:nvSpPr>
          <p:cNvPr id="6" name="Tijdelijke aanduiding voor voettekst 5">
            <a:extLst>
              <a:ext uri="{FF2B5EF4-FFF2-40B4-BE49-F238E27FC236}">
                <a16:creationId xmlns:a16="http://schemas.microsoft.com/office/drawing/2014/main" id="{8A51EE16-F088-4501-9024-878A3075FF8D}"/>
              </a:ext>
            </a:extLst>
          </p:cNvPr>
          <p:cNvSpPr>
            <a:spLocks noGrp="1"/>
          </p:cNvSpPr>
          <p:nvPr>
            <p:ph type="ftr" sz="quarter" idx="4"/>
          </p:nvPr>
        </p:nvSpPr>
        <p:spPr/>
        <p:txBody>
          <a:bodyPr/>
          <a:lstStyle/>
          <a:p>
            <a:pPr>
              <a:defRPr/>
            </a:pPr>
            <a:r>
              <a:rPr lang="en-US"/>
              <a:t>xxxxxxxxxxxxx</a:t>
            </a:r>
          </a:p>
        </p:txBody>
      </p:sp>
      <p:sp>
        <p:nvSpPr>
          <p:cNvPr id="25606" name="Tijdelijke aanduiding voor dianummer 6">
            <a:extLst>
              <a:ext uri="{FF2B5EF4-FFF2-40B4-BE49-F238E27FC236}">
                <a16:creationId xmlns:a16="http://schemas.microsoft.com/office/drawing/2014/main" id="{10661064-7309-6138-F20C-A825396FF1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696EC901-47F8-B14B-A887-EDBA38C24470}" type="slidenum">
              <a:rPr lang="en-US" altLang="en-NL" sz="1200"/>
              <a:pPr/>
              <a:t>55</a:t>
            </a:fld>
            <a:endParaRPr lang="en-US" altLang="en-NL" sz="1200"/>
          </a:p>
        </p:txBody>
      </p:sp>
    </p:spTree>
    <p:extLst>
      <p:ext uri="{BB962C8B-B14F-4D97-AF65-F5344CB8AC3E}">
        <p14:creationId xmlns:p14="http://schemas.microsoft.com/office/powerpoint/2010/main" val="280166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D9671F-84E0-304E-971D-44ECC3883A79}" type="slidenum">
              <a:rPr lang="nl-NL" smtClean="0"/>
              <a:t>56</a:t>
            </a:fld>
            <a:endParaRPr lang="nl-NL"/>
          </a:p>
        </p:txBody>
      </p:sp>
    </p:spTree>
    <p:extLst>
      <p:ext uri="{BB962C8B-B14F-4D97-AF65-F5344CB8AC3E}">
        <p14:creationId xmlns:p14="http://schemas.microsoft.com/office/powerpoint/2010/main" val="23912868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object 3"/>
          <p:cNvSpPr/>
          <p:nvPr userDrawn="1"/>
        </p:nvSpPr>
        <p:spPr>
          <a:xfrm>
            <a:off x="355600" y="228600"/>
            <a:ext cx="1104544" cy="515251"/>
          </a:xfrm>
          <a:prstGeom prst="rect">
            <a:avLst/>
          </a:prstGeom>
          <a:blipFill>
            <a:blip r:embed="rId2" cstate="print"/>
            <a:stretch>
              <a:fillRect/>
            </a:stretch>
          </a:blipFill>
        </p:spPr>
        <p:txBody>
          <a:bodyPr wrap="square" lIns="0" tIns="0" rIns="0" bIns="0" rtlCol="0">
            <a:noAutofit/>
          </a:bodyPr>
          <a:lstStyle/>
          <a:p>
            <a:r>
              <a:rPr lang="nl-NL" dirty="0"/>
              <a:t>   </a:t>
            </a:r>
            <a:endParaRPr/>
          </a:p>
        </p:txBody>
      </p:sp>
      <p:sp>
        <p:nvSpPr>
          <p:cNvPr id="3" name="object 4"/>
          <p:cNvSpPr/>
          <p:nvPr userDrawn="1"/>
        </p:nvSpPr>
        <p:spPr>
          <a:xfrm>
            <a:off x="355600" y="228600"/>
            <a:ext cx="1104544" cy="515251"/>
          </a:xfrm>
          <a:custGeom>
            <a:avLst/>
            <a:gdLst/>
            <a:ahLst/>
            <a:cxnLst/>
            <a:rect l="l" t="t" r="r" b="b"/>
            <a:pathLst>
              <a:path w="1104544" h="515251">
                <a:moveTo>
                  <a:pt x="348221" y="0"/>
                </a:moveTo>
                <a:lnTo>
                  <a:pt x="512089" y="4724"/>
                </a:lnTo>
                <a:lnTo>
                  <a:pt x="430161" y="67754"/>
                </a:lnTo>
                <a:lnTo>
                  <a:pt x="623963" y="92964"/>
                </a:lnTo>
                <a:lnTo>
                  <a:pt x="726389" y="12611"/>
                </a:lnTo>
                <a:lnTo>
                  <a:pt x="1104544" y="23634"/>
                </a:lnTo>
                <a:lnTo>
                  <a:pt x="800442" y="222173"/>
                </a:lnTo>
                <a:lnTo>
                  <a:pt x="647598" y="193814"/>
                </a:lnTo>
                <a:lnTo>
                  <a:pt x="438035" y="334048"/>
                </a:lnTo>
                <a:lnTo>
                  <a:pt x="557784" y="379742"/>
                </a:lnTo>
                <a:lnTo>
                  <a:pt x="348221" y="515251"/>
                </a:lnTo>
                <a:lnTo>
                  <a:pt x="190652" y="412826"/>
                </a:lnTo>
                <a:lnTo>
                  <a:pt x="264706" y="357682"/>
                </a:lnTo>
                <a:lnTo>
                  <a:pt x="141808" y="291503"/>
                </a:lnTo>
                <a:lnTo>
                  <a:pt x="83502" y="341922"/>
                </a:lnTo>
                <a:lnTo>
                  <a:pt x="0" y="289928"/>
                </a:lnTo>
                <a:lnTo>
                  <a:pt x="110286" y="196964"/>
                </a:lnTo>
                <a:lnTo>
                  <a:pt x="159143" y="220599"/>
                </a:lnTo>
                <a:lnTo>
                  <a:pt x="271018" y="126060"/>
                </a:lnTo>
                <a:lnTo>
                  <a:pt x="220586" y="105575"/>
                </a:lnTo>
                <a:lnTo>
                  <a:pt x="348221" y="0"/>
                </a:lnTo>
                <a:close/>
              </a:path>
            </a:pathLst>
          </a:custGeom>
          <a:ln w="10668">
            <a:solidFill>
              <a:srgbClr val="00B3A9"/>
            </a:solidFill>
          </a:ln>
        </p:spPr>
        <p:txBody>
          <a:bodyPr wrap="square" lIns="0" tIns="0" rIns="0" bIns="0" rtlCol="0">
            <a:noAutofit/>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378460"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3847678" y="1244601"/>
            <a:ext cx="3343063" cy="3520193"/>
          </a:xfrm>
        </p:spPr>
        <p:txBody>
          <a:bodyPr/>
          <a:lstStyle>
            <a:lvl1pPr>
              <a:defRPr sz="2300"/>
            </a:lvl1pPr>
            <a:lvl2pPr>
              <a:defRPr sz="1900"/>
            </a:lvl2pPr>
            <a:lvl3pPr>
              <a:defRPr sz="1600"/>
            </a:lvl3pPr>
            <a:lvl4pPr>
              <a:defRPr sz="1500"/>
            </a:lvl4pPr>
            <a:lvl5pPr>
              <a:defRPr sz="1500"/>
            </a:lvl5pPr>
            <a:lvl6pPr>
              <a:defRPr sz="1500"/>
            </a:lvl6pPr>
            <a:lvl7pPr>
              <a:defRPr sz="1500"/>
            </a:lvl7pPr>
            <a:lvl8pPr>
              <a:defRPr sz="1500"/>
            </a:lvl8pPr>
            <a:lvl9pPr>
              <a:defRPr sz="15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378460" y="1193977"/>
            <a:ext cx="3344378" cy="497593"/>
          </a:xfrm>
        </p:spPr>
        <p:txBody>
          <a:bodyPr anchor="b"/>
          <a:lstStyle>
            <a:lvl1pPr marL="0" indent="0">
              <a:buNone/>
              <a:defRPr sz="1900" b="1"/>
            </a:lvl1pPr>
            <a:lvl2pPr marL="368600" indent="0">
              <a:buNone/>
              <a:defRPr sz="1600" b="1"/>
            </a:lvl2pPr>
            <a:lvl3pPr marL="737202" indent="0">
              <a:buNone/>
              <a:defRPr sz="1500" b="1"/>
            </a:lvl3pPr>
            <a:lvl4pPr marL="1105803" indent="0">
              <a:buNone/>
              <a:defRPr sz="1300" b="1"/>
            </a:lvl4pPr>
            <a:lvl5pPr marL="1474403" indent="0">
              <a:buNone/>
              <a:defRPr sz="1300" b="1"/>
            </a:lvl5pPr>
            <a:lvl6pPr marL="1843004" indent="0">
              <a:buNone/>
              <a:defRPr sz="1300" b="1"/>
            </a:lvl6pPr>
            <a:lvl7pPr marL="2211604" indent="0">
              <a:buNone/>
              <a:defRPr sz="1300" b="1"/>
            </a:lvl7pPr>
            <a:lvl8pPr marL="2580206" indent="0">
              <a:buNone/>
              <a:defRPr sz="1300" b="1"/>
            </a:lvl8pPr>
            <a:lvl9pPr marL="2948806" indent="0">
              <a:buNone/>
              <a:defRPr sz="1300" b="1"/>
            </a:lvl9pPr>
          </a:lstStyle>
          <a:p>
            <a:pPr lvl="0"/>
            <a:r>
              <a:rPr lang="nl-NL"/>
              <a:t>Klik om de modelstijlen te bewerken</a:t>
            </a:r>
          </a:p>
        </p:txBody>
      </p:sp>
      <p:sp>
        <p:nvSpPr>
          <p:cNvPr id="4" name="Tijdelijke aanduiding voor inhoud 3"/>
          <p:cNvSpPr>
            <a:spLocks noGrp="1"/>
          </p:cNvSpPr>
          <p:nvPr>
            <p:ph sz="half" idx="2"/>
          </p:nvPr>
        </p:nvSpPr>
        <p:spPr>
          <a:xfrm>
            <a:off x="378460" y="1691569"/>
            <a:ext cx="3344378" cy="3073224"/>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3845049" y="1193977"/>
            <a:ext cx="3345692" cy="497593"/>
          </a:xfrm>
        </p:spPr>
        <p:txBody>
          <a:bodyPr anchor="b"/>
          <a:lstStyle>
            <a:lvl1pPr marL="0" indent="0">
              <a:buNone/>
              <a:defRPr sz="1900" b="1"/>
            </a:lvl1pPr>
            <a:lvl2pPr marL="368600" indent="0">
              <a:buNone/>
              <a:defRPr sz="1600" b="1"/>
            </a:lvl2pPr>
            <a:lvl3pPr marL="737202" indent="0">
              <a:buNone/>
              <a:defRPr sz="1500" b="1"/>
            </a:lvl3pPr>
            <a:lvl4pPr marL="1105803" indent="0">
              <a:buNone/>
              <a:defRPr sz="1300" b="1"/>
            </a:lvl4pPr>
            <a:lvl5pPr marL="1474403" indent="0">
              <a:buNone/>
              <a:defRPr sz="1300" b="1"/>
            </a:lvl5pPr>
            <a:lvl6pPr marL="1843004" indent="0">
              <a:buNone/>
              <a:defRPr sz="1300" b="1"/>
            </a:lvl6pPr>
            <a:lvl7pPr marL="2211604" indent="0">
              <a:buNone/>
              <a:defRPr sz="1300" b="1"/>
            </a:lvl7pPr>
            <a:lvl8pPr marL="2580206" indent="0">
              <a:buNone/>
              <a:defRPr sz="1300" b="1"/>
            </a:lvl8pPr>
            <a:lvl9pPr marL="2948806" indent="0">
              <a:buNone/>
              <a:defRPr sz="1300" b="1"/>
            </a:lvl9pPr>
          </a:lstStyle>
          <a:p>
            <a:pPr lvl="0"/>
            <a:r>
              <a:rPr lang="nl-NL"/>
              <a:t>Klik om de modelstijlen te bewerken</a:t>
            </a:r>
          </a:p>
        </p:txBody>
      </p:sp>
      <p:sp>
        <p:nvSpPr>
          <p:cNvPr id="6" name="Tijdelijke aanduiding voor inhoud 5"/>
          <p:cNvSpPr>
            <a:spLocks noGrp="1"/>
          </p:cNvSpPr>
          <p:nvPr>
            <p:ph sz="quarter" idx="4"/>
          </p:nvPr>
        </p:nvSpPr>
        <p:spPr>
          <a:xfrm>
            <a:off x="3845049" y="1691569"/>
            <a:ext cx="3345692" cy="3073224"/>
          </a:xfrm>
        </p:spPr>
        <p:txBody>
          <a:bodyPr/>
          <a:lstStyle>
            <a:lvl1pPr>
              <a:defRPr sz="1900"/>
            </a:lvl1pPr>
            <a:lvl2pPr>
              <a:defRPr sz="1600"/>
            </a:lvl2pPr>
            <a:lvl3pPr>
              <a:defRPr sz="1500"/>
            </a:lvl3pPr>
            <a:lvl4pPr>
              <a:defRPr sz="1300"/>
            </a:lvl4pPr>
            <a:lvl5pPr>
              <a:defRPr sz="1300"/>
            </a:lvl5pPr>
            <a:lvl6pPr>
              <a:defRPr sz="1300"/>
            </a:lvl6pPr>
            <a:lvl7pPr>
              <a:defRPr sz="1300"/>
            </a:lvl7pPr>
            <a:lvl8pPr>
              <a:defRPr sz="1300"/>
            </a:lvl8pPr>
            <a:lvl9pPr>
              <a:defRPr sz="13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378461" y="212373"/>
            <a:ext cx="2490215" cy="903817"/>
          </a:xfrm>
        </p:spPr>
        <p:txBody>
          <a:bodyPr anchor="b"/>
          <a:lstStyle>
            <a:lvl1pPr algn="l">
              <a:defRPr sz="1600" b="1"/>
            </a:lvl1pPr>
          </a:lstStyle>
          <a:p>
            <a:r>
              <a:rPr lang="nl-NL"/>
              <a:t>Klik om de stijl te bewerken</a:t>
            </a:r>
          </a:p>
        </p:txBody>
      </p:sp>
      <p:sp>
        <p:nvSpPr>
          <p:cNvPr id="3" name="Tijdelijke aanduiding voor inhoud 2"/>
          <p:cNvSpPr>
            <a:spLocks noGrp="1"/>
          </p:cNvSpPr>
          <p:nvPr>
            <p:ph idx="1"/>
          </p:nvPr>
        </p:nvSpPr>
        <p:spPr>
          <a:xfrm>
            <a:off x="2959348" y="212374"/>
            <a:ext cx="4231393" cy="4552421"/>
          </a:xfrm>
        </p:spPr>
        <p:txBody>
          <a:bodyPr/>
          <a:lstStyle>
            <a:lvl1pPr>
              <a:defRPr sz="2600"/>
            </a:lvl1pPr>
            <a:lvl2pPr>
              <a:defRPr sz="23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378461" y="1116190"/>
            <a:ext cx="2490215" cy="3648605"/>
          </a:xfrm>
        </p:spPr>
        <p:txBody>
          <a:bodyPr/>
          <a:lstStyle>
            <a:lvl1pPr marL="0" indent="0">
              <a:buNone/>
              <a:defRPr sz="1100"/>
            </a:lvl1pPr>
            <a:lvl2pPr marL="368600" indent="0">
              <a:buNone/>
              <a:defRPr sz="1000"/>
            </a:lvl2pPr>
            <a:lvl3pPr marL="737202" indent="0">
              <a:buNone/>
              <a:defRPr sz="800"/>
            </a:lvl3pPr>
            <a:lvl4pPr marL="1105803" indent="0">
              <a:buNone/>
              <a:defRPr sz="700"/>
            </a:lvl4pPr>
            <a:lvl5pPr marL="1474403" indent="0">
              <a:buNone/>
              <a:defRPr sz="700"/>
            </a:lvl5pPr>
            <a:lvl6pPr marL="1843004" indent="0">
              <a:buNone/>
              <a:defRPr sz="700"/>
            </a:lvl6pPr>
            <a:lvl7pPr marL="2211604" indent="0">
              <a:buNone/>
              <a:defRPr sz="700"/>
            </a:lvl7pPr>
            <a:lvl8pPr marL="2580206" indent="0">
              <a:buNone/>
              <a:defRPr sz="700"/>
            </a:lvl8pPr>
            <a:lvl9pPr marL="2948806" indent="0">
              <a:buNone/>
              <a:defRPr sz="7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483616" y="3733800"/>
            <a:ext cx="4541520" cy="440796"/>
          </a:xfrm>
        </p:spPr>
        <p:txBody>
          <a:bodyPr anchor="b"/>
          <a:lstStyle>
            <a:lvl1pPr algn="l">
              <a:defRPr sz="1600" b="1"/>
            </a:lvl1pPr>
          </a:lstStyle>
          <a:p>
            <a:r>
              <a:rPr lang="nl-NL"/>
              <a:t>Klik om de stijl te bewerken</a:t>
            </a:r>
          </a:p>
        </p:txBody>
      </p:sp>
      <p:sp>
        <p:nvSpPr>
          <p:cNvPr id="3" name="Tijdelijke aanduiding voor afbeelding 2"/>
          <p:cNvSpPr>
            <a:spLocks noGrp="1"/>
          </p:cNvSpPr>
          <p:nvPr>
            <p:ph type="pic" idx="1"/>
          </p:nvPr>
        </p:nvSpPr>
        <p:spPr>
          <a:xfrm>
            <a:off x="1483616" y="476603"/>
            <a:ext cx="4541520" cy="3200400"/>
          </a:xfrm>
        </p:spPr>
        <p:txBody>
          <a:bodyPr/>
          <a:lstStyle>
            <a:lvl1pPr marL="0" indent="0">
              <a:buNone/>
              <a:defRPr sz="2600"/>
            </a:lvl1pPr>
            <a:lvl2pPr marL="368600" indent="0">
              <a:buNone/>
              <a:defRPr sz="2300"/>
            </a:lvl2pPr>
            <a:lvl3pPr marL="737202" indent="0">
              <a:buNone/>
              <a:defRPr sz="1900"/>
            </a:lvl3pPr>
            <a:lvl4pPr marL="1105803" indent="0">
              <a:buNone/>
              <a:defRPr sz="1600"/>
            </a:lvl4pPr>
            <a:lvl5pPr marL="1474403" indent="0">
              <a:buNone/>
              <a:defRPr sz="1600"/>
            </a:lvl5pPr>
            <a:lvl6pPr marL="1843004" indent="0">
              <a:buNone/>
              <a:defRPr sz="1600"/>
            </a:lvl6pPr>
            <a:lvl7pPr marL="2211604" indent="0">
              <a:buNone/>
              <a:defRPr sz="1600"/>
            </a:lvl7pPr>
            <a:lvl8pPr marL="2580206" indent="0">
              <a:buNone/>
              <a:defRPr sz="1600"/>
            </a:lvl8pPr>
            <a:lvl9pPr marL="2948806" indent="0">
              <a:buNone/>
              <a:defRPr sz="1600"/>
            </a:lvl9pPr>
          </a:lstStyle>
          <a:p>
            <a:endParaRPr lang="nl-NL"/>
          </a:p>
        </p:txBody>
      </p:sp>
      <p:sp>
        <p:nvSpPr>
          <p:cNvPr id="4" name="Tijdelijke aanduiding voor tekst 3"/>
          <p:cNvSpPr>
            <a:spLocks noGrp="1"/>
          </p:cNvSpPr>
          <p:nvPr>
            <p:ph type="body" sz="half" idx="2"/>
          </p:nvPr>
        </p:nvSpPr>
        <p:spPr>
          <a:xfrm>
            <a:off x="1483616" y="4174596"/>
            <a:ext cx="4541520" cy="626004"/>
          </a:xfrm>
        </p:spPr>
        <p:txBody>
          <a:bodyPr/>
          <a:lstStyle>
            <a:lvl1pPr marL="0" indent="0">
              <a:buNone/>
              <a:defRPr sz="1100"/>
            </a:lvl1pPr>
            <a:lvl2pPr marL="368600" indent="0">
              <a:buNone/>
              <a:defRPr sz="1000"/>
            </a:lvl2pPr>
            <a:lvl3pPr marL="737202" indent="0">
              <a:buNone/>
              <a:defRPr sz="800"/>
            </a:lvl3pPr>
            <a:lvl4pPr marL="1105803" indent="0">
              <a:buNone/>
              <a:defRPr sz="700"/>
            </a:lvl4pPr>
            <a:lvl5pPr marL="1474403" indent="0">
              <a:buNone/>
              <a:defRPr sz="700"/>
            </a:lvl5pPr>
            <a:lvl6pPr marL="1843004" indent="0">
              <a:buNone/>
              <a:defRPr sz="700"/>
            </a:lvl6pPr>
            <a:lvl7pPr marL="2211604" indent="0">
              <a:buNone/>
              <a:defRPr sz="700"/>
            </a:lvl7pPr>
            <a:lvl8pPr marL="2580206" indent="0">
              <a:buNone/>
              <a:defRPr sz="700"/>
            </a:lvl8pPr>
            <a:lvl9pPr marL="2948806" indent="0">
              <a:buNone/>
              <a:defRPr sz="7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5487670" y="213609"/>
            <a:ext cx="1703070" cy="4551186"/>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378461" y="213609"/>
            <a:ext cx="4983057" cy="4551186"/>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378460" y="213607"/>
            <a:ext cx="6812280" cy="889000"/>
          </a:xfrm>
          <a:prstGeom prst="rect">
            <a:avLst/>
          </a:prstGeom>
        </p:spPr>
        <p:txBody>
          <a:bodyPr lIns="73728" tIns="36864" rIns="73728" bIns="36864"/>
          <a:lstStyle/>
          <a:p>
            <a:r>
              <a:rPr lang="nl-NL"/>
              <a:t>Klik om de stijl te bewerken</a:t>
            </a:r>
          </a:p>
        </p:txBody>
      </p:sp>
      <p:sp>
        <p:nvSpPr>
          <p:cNvPr id="3" name="Tijdelijke aanduiding voor inhoud 2"/>
          <p:cNvSpPr>
            <a:spLocks noGrp="1"/>
          </p:cNvSpPr>
          <p:nvPr>
            <p:ph idx="1"/>
          </p:nvPr>
        </p:nvSpPr>
        <p:spPr>
          <a:xfrm>
            <a:off x="378460" y="1244601"/>
            <a:ext cx="6812280" cy="3520193"/>
          </a:xfrm>
          <a:prstGeom prst="rect">
            <a:avLst/>
          </a:prstGeom>
        </p:spPr>
        <p:txBody>
          <a:bodyPr lIns="73728" tIns="36864" rIns="73728" bIns="36864"/>
          <a:lstStyle/>
          <a:p>
            <a:pPr lvl="0"/>
            <a:r>
              <a:rPr lang="nl-NL" dirty="0"/>
              <a:t>Klik om de modelstijlen te bewerken</a:t>
            </a:r>
          </a:p>
          <a:p>
            <a:pPr lvl="1"/>
            <a:r>
              <a:rPr lang="nl-NL" dirty="0"/>
              <a:t>Tweede niveau</a:t>
            </a:r>
          </a:p>
          <a:p>
            <a:pPr lvl="2"/>
            <a:r>
              <a:rPr lang="nl-NL" dirty="0"/>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378460" y="4943828"/>
            <a:ext cx="1766147" cy="283986"/>
          </a:xfrm>
          <a:prstGeom prst="rect">
            <a:avLst/>
          </a:prstGeom>
        </p:spPr>
        <p:txBody>
          <a:bodyPr lIns="73728" tIns="36864" rIns="73728" bIns="36864"/>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11"/>
          </p:nvPr>
        </p:nvSpPr>
        <p:spPr>
          <a:xfrm>
            <a:off x="2586144" y="4943828"/>
            <a:ext cx="2396913" cy="283986"/>
          </a:xfrm>
          <a:prstGeom prst="rect">
            <a:avLst/>
          </a:prstGeom>
        </p:spPr>
        <p:txBody>
          <a:bodyPr lIns="73728" tIns="36864" rIns="73728" bIns="36864"/>
          <a:lstStyle/>
          <a:p>
            <a:endParaRPr lang="nl-NL"/>
          </a:p>
        </p:txBody>
      </p:sp>
      <p:sp>
        <p:nvSpPr>
          <p:cNvPr id="6" name="Tijdelijke aanduiding voor dianummer 5"/>
          <p:cNvSpPr>
            <a:spLocks noGrp="1"/>
          </p:cNvSpPr>
          <p:nvPr>
            <p:ph type="sldNum" sz="quarter" idx="12"/>
          </p:nvPr>
        </p:nvSpPr>
        <p:spPr>
          <a:xfrm>
            <a:off x="5424593" y="4943828"/>
            <a:ext cx="1766147" cy="283986"/>
          </a:xfrm>
          <a:prstGeom prst="rect">
            <a:avLst/>
          </a:prstGeom>
        </p:spPr>
        <p:txBody>
          <a:bodyPr lIns="73728" tIns="36864" rIns="73728" bIns="36864"/>
          <a:lstStyle/>
          <a:p>
            <a:fld id="{D05E2A8F-01C1-4256-80B6-FDC4C5BFAE0C}" type="slidenum">
              <a:rPr lang="nl-NL" smtClean="0"/>
              <a:pPr/>
              <a:t>‹#›</a:t>
            </a:fld>
            <a:endParaRPr lang="nl-NL"/>
          </a:p>
        </p:txBody>
      </p:sp>
      <p:sp>
        <p:nvSpPr>
          <p:cNvPr id="7" name="object 4"/>
          <p:cNvSpPr/>
          <p:nvPr userDrawn="1"/>
        </p:nvSpPr>
        <p:spPr>
          <a:xfrm>
            <a:off x="279400" y="152400"/>
            <a:ext cx="1104544" cy="515251"/>
          </a:xfrm>
          <a:custGeom>
            <a:avLst/>
            <a:gdLst/>
            <a:ahLst/>
            <a:cxnLst/>
            <a:rect l="l" t="t" r="r" b="b"/>
            <a:pathLst>
              <a:path w="1104544" h="515251">
                <a:moveTo>
                  <a:pt x="348221" y="0"/>
                </a:moveTo>
                <a:lnTo>
                  <a:pt x="512089" y="4724"/>
                </a:lnTo>
                <a:lnTo>
                  <a:pt x="430161" y="67754"/>
                </a:lnTo>
                <a:lnTo>
                  <a:pt x="623963" y="92964"/>
                </a:lnTo>
                <a:lnTo>
                  <a:pt x="726389" y="12611"/>
                </a:lnTo>
                <a:lnTo>
                  <a:pt x="1104544" y="23634"/>
                </a:lnTo>
                <a:lnTo>
                  <a:pt x="800442" y="222173"/>
                </a:lnTo>
                <a:lnTo>
                  <a:pt x="647598" y="193814"/>
                </a:lnTo>
                <a:lnTo>
                  <a:pt x="438035" y="334048"/>
                </a:lnTo>
                <a:lnTo>
                  <a:pt x="557784" y="379742"/>
                </a:lnTo>
                <a:lnTo>
                  <a:pt x="348221" y="515251"/>
                </a:lnTo>
                <a:lnTo>
                  <a:pt x="190652" y="412826"/>
                </a:lnTo>
                <a:lnTo>
                  <a:pt x="264706" y="357682"/>
                </a:lnTo>
                <a:lnTo>
                  <a:pt x="141808" y="291503"/>
                </a:lnTo>
                <a:lnTo>
                  <a:pt x="83502" y="341922"/>
                </a:lnTo>
                <a:lnTo>
                  <a:pt x="0" y="289928"/>
                </a:lnTo>
                <a:lnTo>
                  <a:pt x="110286" y="196964"/>
                </a:lnTo>
                <a:lnTo>
                  <a:pt x="159143" y="220599"/>
                </a:lnTo>
                <a:lnTo>
                  <a:pt x="271018" y="126060"/>
                </a:lnTo>
                <a:lnTo>
                  <a:pt x="220586" y="105575"/>
                </a:lnTo>
                <a:lnTo>
                  <a:pt x="348221" y="0"/>
                </a:lnTo>
                <a:close/>
              </a:path>
            </a:pathLst>
          </a:custGeom>
          <a:ln w="10668">
            <a:solidFill>
              <a:srgbClr val="00B3A9"/>
            </a:solidFill>
          </a:ln>
        </p:spPr>
        <p:txBody>
          <a:bodyPr wrap="square" lIns="0" tIns="0" rIns="0" bIns="0" rtlCol="0">
            <a:noAutofit/>
          </a:bodyPr>
          <a:lstStyle/>
          <a:p>
            <a:endParaRPr/>
          </a:p>
        </p:txBody>
      </p:sp>
      <p:sp>
        <p:nvSpPr>
          <p:cNvPr id="8" name="object 3"/>
          <p:cNvSpPr/>
          <p:nvPr userDrawn="1"/>
        </p:nvSpPr>
        <p:spPr>
          <a:xfrm>
            <a:off x="279400" y="152400"/>
            <a:ext cx="1104544" cy="515251"/>
          </a:xfrm>
          <a:prstGeom prst="rect">
            <a:avLst/>
          </a:prstGeom>
          <a:blipFill>
            <a:blip r:embed="rId2" cstate="print"/>
            <a:stretch>
              <a:fillRect/>
            </a:stretch>
          </a:blipFill>
        </p:spPr>
        <p:txBody>
          <a:bodyPr wrap="square" lIns="0" tIns="0" rIns="0" bIns="0" rtlCol="0">
            <a:noAutofit/>
          </a:bodyPr>
          <a:lstStyle/>
          <a:p>
            <a:r>
              <a:rPr lang="nl-NL" dirty="0"/>
              <a:t>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ClipArt">
  <p:cSld name="Titel, tekst en illustratie">
    <p:spTree>
      <p:nvGrpSpPr>
        <p:cNvPr id="1" name=""/>
        <p:cNvGrpSpPr/>
        <p:nvPr/>
      </p:nvGrpSpPr>
      <p:grpSpPr>
        <a:xfrm>
          <a:off x="0" y="0"/>
          <a:ext cx="0" cy="0"/>
          <a:chOff x="0" y="0"/>
          <a:chExt cx="0" cy="0"/>
        </a:xfrm>
      </p:grpSpPr>
      <p:sp>
        <p:nvSpPr>
          <p:cNvPr id="2" name="Titel 1"/>
          <p:cNvSpPr>
            <a:spLocks noGrp="1"/>
          </p:cNvSpPr>
          <p:nvPr>
            <p:ph type="title"/>
          </p:nvPr>
        </p:nvSpPr>
        <p:spPr>
          <a:xfrm>
            <a:off x="739837" y="896409"/>
            <a:ext cx="6090840" cy="1805164"/>
          </a:xfrm>
        </p:spPr>
        <p:txBody>
          <a:bodyPr/>
          <a:lstStyle/>
          <a:p>
            <a:r>
              <a:rPr lang="nl-NL"/>
              <a:t>Klik om de stijl te bewerken</a:t>
            </a:r>
          </a:p>
        </p:txBody>
      </p:sp>
      <p:sp>
        <p:nvSpPr>
          <p:cNvPr id="3" name="Tijdelijke aanduiding voor tekst 2"/>
          <p:cNvSpPr>
            <a:spLocks noGrp="1"/>
          </p:cNvSpPr>
          <p:nvPr>
            <p:ph type="body" sz="half" idx="1"/>
          </p:nvPr>
        </p:nvSpPr>
        <p:spPr>
          <a:xfrm>
            <a:off x="739838" y="2749727"/>
            <a:ext cx="2981686" cy="618595"/>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llustratie 3"/>
          <p:cNvSpPr>
            <a:spLocks noGrp="1"/>
          </p:cNvSpPr>
          <p:nvPr>
            <p:ph type="clipArt" sz="half" idx="2"/>
          </p:nvPr>
        </p:nvSpPr>
        <p:spPr>
          <a:xfrm>
            <a:off x="3847677" y="2749727"/>
            <a:ext cx="2983001" cy="618595"/>
          </a:xfrm>
        </p:spPr>
        <p:txBody>
          <a:bodyPr/>
          <a:lstStyle/>
          <a:p>
            <a:pPr lvl="0"/>
            <a:endParaRPr lang="nl-NL" noProof="0">
              <a:sym typeface="Gill Sans" pitchFamily="-65" charset="0"/>
            </a:endParaRPr>
          </a:p>
        </p:txBody>
      </p:sp>
    </p:spTree>
    <p:extLst>
      <p:ext uri="{BB962C8B-B14F-4D97-AF65-F5344CB8AC3E}">
        <p14:creationId xmlns:p14="http://schemas.microsoft.com/office/powerpoint/2010/main" val="427994883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739837" y="896409"/>
            <a:ext cx="6090840" cy="1805164"/>
          </a:xfrm>
          <a:prstGeom prst="rect">
            <a:avLst/>
          </a:prstGeom>
        </p:spPr>
        <p:txBody>
          <a:bodyPr lIns="73728" tIns="36864" rIns="73728" bIns="36864"/>
          <a:lstStyle>
            <a:lvl1pPr>
              <a:defRPr>
                <a:solidFill>
                  <a:srgbClr val="800000"/>
                </a:solidFill>
              </a:defRPr>
            </a:lvl1pPr>
          </a:lstStyle>
          <a:p>
            <a:r>
              <a:rPr lang="nl-NL"/>
              <a:t>Klik om de stijl te bewerken</a:t>
            </a:r>
            <a:endParaRPr lang="en-US" dirty="0"/>
          </a:p>
        </p:txBody>
      </p:sp>
    </p:spTree>
    <p:extLst>
      <p:ext uri="{BB962C8B-B14F-4D97-AF65-F5344CB8AC3E}">
        <p14:creationId xmlns:p14="http://schemas.microsoft.com/office/powerpoint/2010/main" val="403714090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6"/>
          <p:cNvGrpSpPr>
            <a:grpSpLocks/>
          </p:cNvGrpSpPr>
          <p:nvPr/>
        </p:nvGrpSpPr>
        <p:grpSpPr bwMode="auto">
          <a:xfrm>
            <a:off x="5739977" y="4089401"/>
            <a:ext cx="1683359" cy="948267"/>
            <a:chOff x="4368" y="3312"/>
            <a:chExt cx="1281" cy="768"/>
          </a:xfrm>
        </p:grpSpPr>
        <p:sp>
          <p:nvSpPr>
            <p:cNvPr id="4" name="AutoShape 7"/>
            <p:cNvSpPr>
              <a:spLocks noChangeArrowheads="1"/>
            </p:cNvSpPr>
            <p:nvPr/>
          </p:nvSpPr>
          <p:spPr bwMode="auto">
            <a:xfrm rot="20940000">
              <a:off x="4368" y="3729"/>
              <a:ext cx="288" cy="288"/>
            </a:xfrm>
            <a:prstGeom prst="star5">
              <a:avLst/>
            </a:prstGeom>
            <a:gradFill rotWithShape="0">
              <a:gsLst>
                <a:gs pos="0">
                  <a:schemeClr val="bg1">
                    <a:gamma/>
                    <a:shade val="46275"/>
                    <a:invGamma/>
                  </a:schemeClr>
                </a:gs>
                <a:gs pos="100000">
                  <a:schemeClr val="bg1"/>
                </a:gs>
              </a:gsLst>
              <a:path path="shape">
                <a:fillToRect l="50000" t="50000" r="50000" b="50000"/>
              </a:path>
            </a:gradFill>
            <a:ln w="9525">
              <a:noFill/>
              <a:miter lim="800000"/>
              <a:headEnd/>
              <a:tailEnd/>
            </a:ln>
            <a:effectLst/>
          </p:spPr>
          <p:txBody>
            <a:bodyPr wrap="none" lIns="92075" tIns="46038" rIns="92075" bIns="46038" anchor="ctr"/>
            <a:lstStyle/>
            <a:p>
              <a:pPr>
                <a:spcBef>
                  <a:spcPct val="50000"/>
                </a:spcBef>
                <a:defRPr/>
              </a:pPr>
              <a:endParaRPr lang="en-US">
                <a:effectLst/>
                <a:ea typeface="+mn-ea"/>
              </a:endParaRPr>
            </a:p>
          </p:txBody>
        </p:sp>
        <p:sp>
          <p:nvSpPr>
            <p:cNvPr id="5" name="AutoShape 8"/>
            <p:cNvSpPr>
              <a:spLocks noChangeArrowheads="1"/>
            </p:cNvSpPr>
            <p:nvPr/>
          </p:nvSpPr>
          <p:spPr bwMode="auto">
            <a:xfrm>
              <a:off x="4845" y="3372"/>
              <a:ext cx="264" cy="264"/>
            </a:xfrm>
            <a:prstGeom prst="star5">
              <a:avLst/>
            </a:prstGeom>
            <a:gradFill rotWithShape="0">
              <a:gsLst>
                <a:gs pos="0">
                  <a:schemeClr val="bg1">
                    <a:gamma/>
                    <a:shade val="46275"/>
                    <a:invGamma/>
                  </a:schemeClr>
                </a:gs>
                <a:gs pos="100000">
                  <a:schemeClr val="bg1"/>
                </a:gs>
              </a:gsLst>
              <a:path path="shape">
                <a:fillToRect l="50000" t="50000" r="50000" b="50000"/>
              </a:path>
            </a:gradFill>
            <a:ln w="9525">
              <a:noFill/>
              <a:miter lim="800000"/>
              <a:headEnd/>
              <a:tailEnd/>
            </a:ln>
            <a:effectLst/>
          </p:spPr>
          <p:txBody>
            <a:bodyPr wrap="none" lIns="92075" tIns="46038" rIns="92075" bIns="46038" anchor="ctr"/>
            <a:lstStyle/>
            <a:p>
              <a:pPr>
                <a:spcBef>
                  <a:spcPct val="50000"/>
                </a:spcBef>
                <a:defRPr/>
              </a:pPr>
              <a:endParaRPr lang="en-US">
                <a:effectLst/>
                <a:ea typeface="+mn-ea"/>
              </a:endParaRPr>
            </a:p>
          </p:txBody>
        </p:sp>
        <p:sp>
          <p:nvSpPr>
            <p:cNvPr id="6" name="AutoShape 9"/>
            <p:cNvSpPr>
              <a:spLocks noChangeArrowheads="1"/>
            </p:cNvSpPr>
            <p:nvPr/>
          </p:nvSpPr>
          <p:spPr bwMode="auto">
            <a:xfrm rot="1320000">
              <a:off x="5217" y="3312"/>
              <a:ext cx="384" cy="384"/>
            </a:xfrm>
            <a:prstGeom prst="star5">
              <a:avLst/>
            </a:prstGeom>
            <a:gradFill rotWithShape="0">
              <a:gsLst>
                <a:gs pos="0">
                  <a:schemeClr val="bg1">
                    <a:gamma/>
                    <a:shade val="46275"/>
                    <a:invGamma/>
                  </a:schemeClr>
                </a:gs>
                <a:gs pos="100000">
                  <a:schemeClr val="bg1"/>
                </a:gs>
              </a:gsLst>
              <a:path path="shape">
                <a:fillToRect l="50000" t="50000" r="50000" b="50000"/>
              </a:path>
            </a:gradFill>
            <a:ln w="9525">
              <a:noFill/>
              <a:miter lim="800000"/>
              <a:headEnd/>
              <a:tailEnd/>
            </a:ln>
            <a:effectLst/>
          </p:spPr>
          <p:txBody>
            <a:bodyPr wrap="none" lIns="92075" tIns="46038" rIns="92075" bIns="46038" anchor="ctr"/>
            <a:lstStyle/>
            <a:p>
              <a:pPr>
                <a:spcBef>
                  <a:spcPct val="50000"/>
                </a:spcBef>
                <a:defRPr/>
              </a:pPr>
              <a:endParaRPr lang="en-US">
                <a:effectLst/>
                <a:ea typeface="+mn-ea"/>
              </a:endParaRPr>
            </a:p>
          </p:txBody>
        </p:sp>
        <p:sp>
          <p:nvSpPr>
            <p:cNvPr id="7" name="AutoShape 10"/>
            <p:cNvSpPr>
              <a:spLocks noChangeArrowheads="1"/>
            </p:cNvSpPr>
            <p:nvPr/>
          </p:nvSpPr>
          <p:spPr bwMode="auto">
            <a:xfrm rot="20940000">
              <a:off x="4449" y="3792"/>
              <a:ext cx="288" cy="288"/>
            </a:xfrm>
            <a:prstGeom prst="star5">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wrap="none" lIns="92075" tIns="46038" rIns="92075" bIns="46038" anchor="ctr"/>
            <a:lstStyle/>
            <a:p>
              <a:pPr>
                <a:spcBef>
                  <a:spcPct val="50000"/>
                </a:spcBef>
                <a:defRPr/>
              </a:pPr>
              <a:endParaRPr lang="en-US">
                <a:effectLst/>
                <a:ea typeface="+mn-ea"/>
              </a:endParaRPr>
            </a:p>
          </p:txBody>
        </p:sp>
        <p:sp>
          <p:nvSpPr>
            <p:cNvPr id="8" name="AutoShape 11"/>
            <p:cNvSpPr>
              <a:spLocks noChangeArrowheads="1"/>
            </p:cNvSpPr>
            <p:nvPr/>
          </p:nvSpPr>
          <p:spPr bwMode="auto">
            <a:xfrm>
              <a:off x="4893" y="3420"/>
              <a:ext cx="264" cy="264"/>
            </a:xfrm>
            <a:prstGeom prst="star5">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wrap="none" lIns="92075" tIns="46038" rIns="92075" bIns="46038" anchor="ctr"/>
            <a:lstStyle/>
            <a:p>
              <a:pPr>
                <a:spcBef>
                  <a:spcPct val="50000"/>
                </a:spcBef>
                <a:defRPr/>
              </a:pPr>
              <a:endParaRPr lang="en-US">
                <a:effectLst/>
                <a:ea typeface="+mn-ea"/>
              </a:endParaRPr>
            </a:p>
          </p:txBody>
        </p:sp>
        <p:sp>
          <p:nvSpPr>
            <p:cNvPr id="9" name="AutoShape 12"/>
            <p:cNvSpPr>
              <a:spLocks noChangeArrowheads="1"/>
            </p:cNvSpPr>
            <p:nvPr/>
          </p:nvSpPr>
          <p:spPr bwMode="auto">
            <a:xfrm rot="1320000">
              <a:off x="5265" y="3408"/>
              <a:ext cx="384" cy="384"/>
            </a:xfrm>
            <a:prstGeom prst="star5">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wrap="none" lIns="92075" tIns="46038" rIns="92075" bIns="46038" anchor="ctr"/>
            <a:lstStyle/>
            <a:p>
              <a:pPr>
                <a:spcBef>
                  <a:spcPct val="50000"/>
                </a:spcBef>
                <a:defRPr/>
              </a:pPr>
              <a:endParaRPr lang="en-US">
                <a:effectLst/>
                <a:ea typeface="+mn-ea"/>
              </a:endParaRPr>
            </a:p>
          </p:txBody>
        </p:sp>
      </p:grpSp>
      <p:sp>
        <p:nvSpPr>
          <p:cNvPr id="10" name="AutoShape 13"/>
          <p:cNvSpPr>
            <a:spLocks noChangeArrowheads="1"/>
          </p:cNvSpPr>
          <p:nvPr/>
        </p:nvSpPr>
        <p:spPr bwMode="auto">
          <a:xfrm rot="1320000">
            <a:off x="139294" y="190149"/>
            <a:ext cx="730638" cy="686506"/>
          </a:xfrm>
          <a:prstGeom prst="star5">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wrap="none" lIns="74224" tIns="37112" rIns="74224" bIns="37112" anchor="ctr"/>
          <a:lstStyle/>
          <a:p>
            <a:pPr>
              <a:spcBef>
                <a:spcPct val="50000"/>
              </a:spcBef>
              <a:defRPr/>
            </a:pPr>
            <a:endParaRPr lang="en-US">
              <a:effectLst/>
              <a:ea typeface="+mn-ea"/>
            </a:endParaRPr>
          </a:p>
        </p:txBody>
      </p:sp>
      <p:sp>
        <p:nvSpPr>
          <p:cNvPr id="11" name="AutoShape 14"/>
          <p:cNvSpPr>
            <a:spLocks noChangeArrowheads="1"/>
          </p:cNvSpPr>
          <p:nvPr/>
        </p:nvSpPr>
        <p:spPr bwMode="auto">
          <a:xfrm>
            <a:off x="2097299" y="14817"/>
            <a:ext cx="346922" cy="325967"/>
          </a:xfrm>
          <a:prstGeom prst="star5">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wrap="none" lIns="74224" tIns="37112" rIns="74224" bIns="37112" anchor="ctr"/>
          <a:lstStyle/>
          <a:p>
            <a:pPr>
              <a:spcBef>
                <a:spcPct val="50000"/>
              </a:spcBef>
              <a:defRPr/>
            </a:pPr>
            <a:endParaRPr lang="en-US">
              <a:effectLst/>
              <a:ea typeface="+mn-ea"/>
            </a:endParaRPr>
          </a:p>
        </p:txBody>
      </p:sp>
      <p:sp>
        <p:nvSpPr>
          <p:cNvPr id="12" name="AutoShape 15"/>
          <p:cNvSpPr>
            <a:spLocks noChangeArrowheads="1"/>
          </p:cNvSpPr>
          <p:nvPr/>
        </p:nvSpPr>
        <p:spPr bwMode="auto">
          <a:xfrm rot="20940000">
            <a:off x="1450763" y="177800"/>
            <a:ext cx="378460" cy="355600"/>
          </a:xfrm>
          <a:prstGeom prst="star5">
            <a:avLst/>
          </a:prstGeom>
          <a:gradFill rotWithShape="0">
            <a:gsLst>
              <a:gs pos="0">
                <a:schemeClr val="hlink"/>
              </a:gs>
              <a:gs pos="100000">
                <a:schemeClr val="hlink">
                  <a:gamma/>
                  <a:shade val="46275"/>
                  <a:invGamma/>
                </a:schemeClr>
              </a:gs>
            </a:gsLst>
            <a:path path="shape">
              <a:fillToRect l="50000" t="50000" r="50000" b="50000"/>
            </a:path>
          </a:gradFill>
          <a:ln w="9525">
            <a:noFill/>
            <a:miter lim="800000"/>
            <a:headEnd/>
            <a:tailEnd/>
          </a:ln>
          <a:effectLst/>
        </p:spPr>
        <p:txBody>
          <a:bodyPr wrap="none" lIns="74224" tIns="37112" rIns="74224" bIns="37112" anchor="ctr"/>
          <a:lstStyle/>
          <a:p>
            <a:pPr>
              <a:spcBef>
                <a:spcPct val="50000"/>
              </a:spcBef>
              <a:defRPr/>
            </a:pPr>
            <a:endParaRPr lang="en-US">
              <a:effectLst/>
              <a:ea typeface="+mn-ea"/>
            </a:endParaRPr>
          </a:p>
        </p:txBody>
      </p:sp>
      <p:sp>
        <p:nvSpPr>
          <p:cNvPr id="6146" name="Rectangle 2"/>
          <p:cNvSpPr>
            <a:spLocks noGrp="1" noChangeArrowheads="1"/>
          </p:cNvSpPr>
          <p:nvPr>
            <p:ph type="ctrTitle"/>
          </p:nvPr>
        </p:nvSpPr>
        <p:spPr>
          <a:xfrm>
            <a:off x="567690" y="1778000"/>
            <a:ext cx="6433820" cy="889000"/>
          </a:xfrm>
          <a:prstGeom prst="rect">
            <a:avLst/>
          </a:prstGeom>
        </p:spPr>
        <p:txBody>
          <a:bodyPr lIns="73712" tIns="36856" rIns="73712" bIns="36856"/>
          <a:lstStyle>
            <a:lvl1pPr>
              <a:defRPr/>
            </a:lvl1pPr>
          </a:lstStyle>
          <a:p>
            <a:r>
              <a:rPr lang="en-US"/>
              <a:t>Click to edit Master title style</a:t>
            </a:r>
          </a:p>
        </p:txBody>
      </p:sp>
      <p:sp>
        <p:nvSpPr>
          <p:cNvPr id="13" name="Rectangle 3"/>
          <p:cNvSpPr>
            <a:spLocks noGrp="1" noChangeArrowheads="1"/>
          </p:cNvSpPr>
          <p:nvPr>
            <p:ph type="dt" sz="half" idx="10"/>
          </p:nvPr>
        </p:nvSpPr>
        <p:spPr>
          <a:xfrm>
            <a:off x="567691" y="4859867"/>
            <a:ext cx="1576917" cy="355600"/>
          </a:xfrm>
          <a:prstGeom prst="rect">
            <a:avLst/>
          </a:prstGeom>
        </p:spPr>
        <p:txBody>
          <a:bodyPr lIns="73712" tIns="36856" rIns="73712" bIns="36856"/>
          <a:lstStyle>
            <a:lvl1pPr>
              <a:defRPr/>
            </a:lvl1pPr>
          </a:lstStyle>
          <a:p>
            <a:pPr>
              <a:defRPr/>
            </a:pPr>
            <a:endParaRPr lang="en-US"/>
          </a:p>
        </p:txBody>
      </p:sp>
      <p:sp>
        <p:nvSpPr>
          <p:cNvPr id="14" name="Rectangle 4"/>
          <p:cNvSpPr>
            <a:spLocks noGrp="1" noChangeArrowheads="1"/>
          </p:cNvSpPr>
          <p:nvPr>
            <p:ph type="ftr" sz="quarter" idx="11"/>
          </p:nvPr>
        </p:nvSpPr>
        <p:spPr>
          <a:xfrm>
            <a:off x="2586144" y="4859867"/>
            <a:ext cx="2396913" cy="355600"/>
          </a:xfrm>
          <a:prstGeom prst="rect">
            <a:avLst/>
          </a:prstGeom>
        </p:spPr>
        <p:txBody>
          <a:bodyPr lIns="73712" tIns="36856" rIns="73712" bIns="36856"/>
          <a:lstStyle>
            <a:lvl1pPr>
              <a:defRPr/>
            </a:lvl1pPr>
          </a:lstStyle>
          <a:p>
            <a:pPr>
              <a:defRPr/>
            </a:pPr>
            <a:endParaRPr lang="en-US"/>
          </a:p>
        </p:txBody>
      </p:sp>
      <p:sp>
        <p:nvSpPr>
          <p:cNvPr id="15" name="Rectangle 5"/>
          <p:cNvSpPr>
            <a:spLocks noGrp="1" noChangeArrowheads="1"/>
          </p:cNvSpPr>
          <p:nvPr>
            <p:ph type="sldNum" sz="quarter" idx="12"/>
          </p:nvPr>
        </p:nvSpPr>
        <p:spPr>
          <a:xfrm>
            <a:off x="5424593" y="4859867"/>
            <a:ext cx="1576917" cy="355600"/>
          </a:xfrm>
          <a:prstGeom prst="rect">
            <a:avLst/>
          </a:prstGeom>
        </p:spPr>
        <p:txBody>
          <a:bodyPr lIns="73712" tIns="36856" rIns="73712" bIns="36856"/>
          <a:lstStyle>
            <a:lvl1pPr>
              <a:defRPr smtClean="0"/>
            </a:lvl1pPr>
          </a:lstStyle>
          <a:p>
            <a:pPr>
              <a:defRPr/>
            </a:pPr>
            <a:fld id="{884A1C32-0ACD-4B04-852D-851EE846ECDB}" type="slidenum">
              <a:rPr lang="en-US"/>
              <a:pPr>
                <a:defRPr/>
              </a:pPr>
              <a:t>‹#›</a:t>
            </a:fld>
            <a:endParaRPr lang="en-US"/>
          </a:p>
        </p:txBody>
      </p:sp>
    </p:spTree>
    <p:extLst>
      <p:ext uri="{BB962C8B-B14F-4D97-AF65-F5344CB8AC3E}">
        <p14:creationId xmlns:p14="http://schemas.microsoft.com/office/powerpoint/2010/main" val="1420268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7321" y="982750"/>
            <a:ext cx="6434559" cy="1817949"/>
          </a:xfrm>
        </p:spPr>
        <p:txBody>
          <a:bodyPr/>
          <a:lstStyle/>
          <a:p>
            <a:r>
              <a:rPr lang="en-US" dirty="0"/>
              <a:t>Click to edit Master title style</a:t>
            </a:r>
          </a:p>
        </p:txBody>
      </p:sp>
      <p:sp>
        <p:nvSpPr>
          <p:cNvPr id="3" name="Subtitle 2"/>
          <p:cNvSpPr>
            <a:spLocks noGrp="1"/>
          </p:cNvSpPr>
          <p:nvPr>
            <p:ph type="subTitle" idx="1"/>
          </p:nvPr>
        </p:nvSpPr>
        <p:spPr>
          <a:xfrm>
            <a:off x="1135565" y="3022948"/>
            <a:ext cx="5298071" cy="1363017"/>
          </a:xfrm>
        </p:spPr>
        <p:txBody>
          <a:bodyPr/>
          <a:lstStyle>
            <a:lvl1pPr marL="0" indent="0" algn="ctr">
              <a:buNone/>
              <a:defRPr/>
            </a:lvl1pPr>
            <a:lvl2pPr marL="250029" indent="0" algn="ctr">
              <a:buNone/>
              <a:defRPr/>
            </a:lvl2pPr>
            <a:lvl3pPr marL="500059" indent="0" algn="ctr">
              <a:buNone/>
              <a:defRPr/>
            </a:lvl3pPr>
            <a:lvl4pPr marL="750089" indent="0" algn="ctr">
              <a:buNone/>
              <a:defRPr/>
            </a:lvl4pPr>
            <a:lvl5pPr marL="1000118" indent="0" algn="ctr">
              <a:buNone/>
              <a:defRPr/>
            </a:lvl5pPr>
            <a:lvl6pPr marL="1250148" indent="0" algn="ctr">
              <a:buNone/>
              <a:defRPr/>
            </a:lvl6pPr>
            <a:lvl7pPr marL="1500177" indent="0" algn="ctr">
              <a:buNone/>
              <a:defRPr/>
            </a:lvl7pPr>
            <a:lvl8pPr marL="1750206" indent="0" algn="ctr">
              <a:buNone/>
              <a:defRPr/>
            </a:lvl8pPr>
            <a:lvl9pPr marL="2000236" indent="0" algn="ctr">
              <a:buNone/>
              <a:defRPr/>
            </a:lvl9pPr>
          </a:lstStyle>
          <a:p>
            <a:r>
              <a:rPr lang="en-US" dirty="0"/>
              <a:t>Click to edit Master subtitle style</a:t>
            </a:r>
          </a:p>
        </p:txBody>
      </p:sp>
    </p:spTree>
    <p:extLst>
      <p:ext uri="{BB962C8B-B14F-4D97-AF65-F5344CB8AC3E}">
        <p14:creationId xmlns:p14="http://schemas.microsoft.com/office/powerpoint/2010/main" val="217614972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567690" y="1656999"/>
            <a:ext cx="6433820" cy="1143353"/>
          </a:xfrm>
        </p:spPr>
        <p:txBody>
          <a:bodyPr/>
          <a:lstStyle/>
          <a:p>
            <a:r>
              <a:rPr lang="nl-NL"/>
              <a:t>Klik om de stijl te bewerken</a:t>
            </a:r>
          </a:p>
        </p:txBody>
      </p:sp>
      <p:sp>
        <p:nvSpPr>
          <p:cNvPr id="3" name="Ondertitel 2"/>
          <p:cNvSpPr>
            <a:spLocks noGrp="1"/>
          </p:cNvSpPr>
          <p:nvPr>
            <p:ph type="subTitle" idx="1"/>
          </p:nvPr>
        </p:nvSpPr>
        <p:spPr>
          <a:xfrm>
            <a:off x="1135380" y="3022600"/>
            <a:ext cx="5298440" cy="1363133"/>
          </a:xfrm>
        </p:spPr>
        <p:txBody>
          <a:bodyPr/>
          <a:lstStyle>
            <a:lvl1pPr marL="0" indent="0" algn="ctr">
              <a:buNone/>
              <a:defRPr>
                <a:solidFill>
                  <a:schemeClr val="tx1">
                    <a:tint val="75000"/>
                  </a:schemeClr>
                </a:solidFill>
              </a:defRPr>
            </a:lvl1pPr>
            <a:lvl2pPr marL="368600" indent="0" algn="ctr">
              <a:buNone/>
              <a:defRPr>
                <a:solidFill>
                  <a:schemeClr val="tx1">
                    <a:tint val="75000"/>
                  </a:schemeClr>
                </a:solidFill>
              </a:defRPr>
            </a:lvl2pPr>
            <a:lvl3pPr marL="737202" indent="0" algn="ctr">
              <a:buNone/>
              <a:defRPr>
                <a:solidFill>
                  <a:schemeClr val="tx1">
                    <a:tint val="75000"/>
                  </a:schemeClr>
                </a:solidFill>
              </a:defRPr>
            </a:lvl3pPr>
            <a:lvl4pPr marL="1105803" indent="0" algn="ctr">
              <a:buNone/>
              <a:defRPr>
                <a:solidFill>
                  <a:schemeClr val="tx1">
                    <a:tint val="75000"/>
                  </a:schemeClr>
                </a:solidFill>
              </a:defRPr>
            </a:lvl4pPr>
            <a:lvl5pPr marL="1474403" indent="0" algn="ctr">
              <a:buNone/>
              <a:defRPr>
                <a:solidFill>
                  <a:schemeClr val="tx1">
                    <a:tint val="75000"/>
                  </a:schemeClr>
                </a:solidFill>
              </a:defRPr>
            </a:lvl5pPr>
            <a:lvl6pPr marL="1843004" indent="0" algn="ctr">
              <a:buNone/>
              <a:defRPr>
                <a:solidFill>
                  <a:schemeClr val="tx1">
                    <a:tint val="75000"/>
                  </a:schemeClr>
                </a:solidFill>
              </a:defRPr>
            </a:lvl6pPr>
            <a:lvl7pPr marL="2211604" indent="0" algn="ctr">
              <a:buNone/>
              <a:defRPr>
                <a:solidFill>
                  <a:schemeClr val="tx1">
                    <a:tint val="75000"/>
                  </a:schemeClr>
                </a:solidFill>
              </a:defRPr>
            </a:lvl7pPr>
            <a:lvl8pPr marL="2580206" indent="0" algn="ctr">
              <a:buNone/>
              <a:defRPr>
                <a:solidFill>
                  <a:schemeClr val="tx1">
                    <a:tint val="75000"/>
                  </a:schemeClr>
                </a:solidFill>
              </a:defRPr>
            </a:lvl8pPr>
            <a:lvl9pPr marL="2948806"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597915" y="3427589"/>
            <a:ext cx="6433820" cy="1059392"/>
          </a:xfrm>
        </p:spPr>
        <p:txBody>
          <a:bodyPr anchor="t"/>
          <a:lstStyle>
            <a:lvl1pPr algn="l">
              <a:defRPr sz="3200" b="1" cap="all"/>
            </a:lvl1pPr>
          </a:lstStyle>
          <a:p>
            <a:r>
              <a:rPr lang="nl-NL"/>
              <a:t>Klik om de stijl te bewerken</a:t>
            </a:r>
          </a:p>
        </p:txBody>
      </p:sp>
      <p:sp>
        <p:nvSpPr>
          <p:cNvPr id="3" name="Tijdelijke aanduiding voor tekst 2"/>
          <p:cNvSpPr>
            <a:spLocks noGrp="1"/>
          </p:cNvSpPr>
          <p:nvPr>
            <p:ph type="body" idx="1"/>
          </p:nvPr>
        </p:nvSpPr>
        <p:spPr>
          <a:xfrm>
            <a:off x="597915" y="2260777"/>
            <a:ext cx="6433820" cy="1166812"/>
          </a:xfrm>
        </p:spPr>
        <p:txBody>
          <a:bodyPr anchor="b"/>
          <a:lstStyle>
            <a:lvl1pPr marL="0" indent="0">
              <a:buNone/>
              <a:defRPr sz="1600">
                <a:solidFill>
                  <a:schemeClr val="tx1">
                    <a:tint val="75000"/>
                  </a:schemeClr>
                </a:solidFill>
              </a:defRPr>
            </a:lvl1pPr>
            <a:lvl2pPr marL="368600" indent="0">
              <a:buNone/>
              <a:defRPr sz="1500">
                <a:solidFill>
                  <a:schemeClr val="tx1">
                    <a:tint val="75000"/>
                  </a:schemeClr>
                </a:solidFill>
              </a:defRPr>
            </a:lvl2pPr>
            <a:lvl3pPr marL="737202" indent="0">
              <a:buNone/>
              <a:defRPr sz="1300">
                <a:solidFill>
                  <a:schemeClr val="tx1">
                    <a:tint val="75000"/>
                  </a:schemeClr>
                </a:solidFill>
              </a:defRPr>
            </a:lvl3pPr>
            <a:lvl4pPr marL="1105803" indent="0">
              <a:buNone/>
              <a:defRPr sz="1100">
                <a:solidFill>
                  <a:schemeClr val="tx1">
                    <a:tint val="75000"/>
                  </a:schemeClr>
                </a:solidFill>
              </a:defRPr>
            </a:lvl4pPr>
            <a:lvl5pPr marL="1474403" indent="0">
              <a:buNone/>
              <a:defRPr sz="1100">
                <a:solidFill>
                  <a:schemeClr val="tx1">
                    <a:tint val="75000"/>
                  </a:schemeClr>
                </a:solidFill>
              </a:defRPr>
            </a:lvl5pPr>
            <a:lvl6pPr marL="1843004" indent="0">
              <a:buNone/>
              <a:defRPr sz="1100">
                <a:solidFill>
                  <a:schemeClr val="tx1">
                    <a:tint val="75000"/>
                  </a:schemeClr>
                </a:solidFill>
              </a:defRPr>
            </a:lvl6pPr>
            <a:lvl7pPr marL="2211604" indent="0">
              <a:buNone/>
              <a:defRPr sz="1100">
                <a:solidFill>
                  <a:schemeClr val="tx1">
                    <a:tint val="75000"/>
                  </a:schemeClr>
                </a:solidFill>
              </a:defRPr>
            </a:lvl7pPr>
            <a:lvl8pPr marL="2580206" indent="0">
              <a:buNone/>
              <a:defRPr sz="1100">
                <a:solidFill>
                  <a:schemeClr val="tx1">
                    <a:tint val="75000"/>
                  </a:schemeClr>
                </a:solidFill>
              </a:defRPr>
            </a:lvl8pPr>
            <a:lvl9pPr marL="2948806" indent="0">
              <a:buNone/>
              <a:defRPr sz="11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D05E2A8F-01C1-4256-80B6-FDC4C5BFAE0C}" type="slidenum">
              <a:rPr lang="nl-NL" smtClean="0"/>
              <a:pPr/>
              <a:t>‹#›</a:t>
            </a:fld>
            <a:endParaRPr lang="nl-N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1" r:id="rId2"/>
    <p:sldLayoutId id="2147483665" r:id="rId3"/>
    <p:sldLayoutId id="2147483668" r:id="rId4"/>
    <p:sldLayoutId id="2147483671" r:id="rId5"/>
    <p:sldLayoutId id="2147483672"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378460" y="213607"/>
            <a:ext cx="6812280" cy="889000"/>
          </a:xfrm>
          <a:prstGeom prst="rect">
            <a:avLst/>
          </a:prstGeom>
        </p:spPr>
        <p:txBody>
          <a:bodyPr vert="horz" lIns="73728" tIns="36864" rIns="73728" bIns="36864" rtlCol="0" anchor="ctr">
            <a:normAutofit/>
          </a:bodyPr>
          <a:lstStyle/>
          <a:p>
            <a:r>
              <a:rPr lang="nl-NL"/>
              <a:t>Klik om de stijl te bewerken</a:t>
            </a:r>
          </a:p>
        </p:txBody>
      </p:sp>
      <p:sp>
        <p:nvSpPr>
          <p:cNvPr id="3" name="Tijdelijke aanduiding voor tekst 2"/>
          <p:cNvSpPr>
            <a:spLocks noGrp="1"/>
          </p:cNvSpPr>
          <p:nvPr>
            <p:ph type="body" idx="1"/>
          </p:nvPr>
        </p:nvSpPr>
        <p:spPr>
          <a:xfrm>
            <a:off x="378460" y="1244601"/>
            <a:ext cx="6812280" cy="3520193"/>
          </a:xfrm>
          <a:prstGeom prst="rect">
            <a:avLst/>
          </a:prstGeom>
        </p:spPr>
        <p:txBody>
          <a:bodyPr vert="horz" lIns="73728" tIns="36864" rIns="73728" bIns="36864"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378460" y="4943828"/>
            <a:ext cx="1766147" cy="283986"/>
          </a:xfrm>
          <a:prstGeom prst="rect">
            <a:avLst/>
          </a:prstGeom>
        </p:spPr>
        <p:txBody>
          <a:bodyPr vert="horz" lIns="73728" tIns="36864" rIns="73728" bIns="36864" rtlCol="0" anchor="ctr"/>
          <a:lstStyle>
            <a:lvl1pPr algn="l">
              <a:defRPr sz="1000">
                <a:solidFill>
                  <a:schemeClr val="tx1">
                    <a:tint val="75000"/>
                  </a:schemeClr>
                </a:solidFill>
              </a:defRPr>
            </a:lvl1pPr>
          </a:lstStyle>
          <a:p>
            <a:fld id="{6F636E1E-5DA8-44B4-845C-52514CD2158D}" type="datetimeFigureOut">
              <a:rPr lang="nl-NL" smtClean="0"/>
              <a:pPr/>
              <a:t>12-02-2024</a:t>
            </a:fld>
            <a:endParaRPr lang="nl-NL"/>
          </a:p>
        </p:txBody>
      </p:sp>
      <p:sp>
        <p:nvSpPr>
          <p:cNvPr id="5" name="Tijdelijke aanduiding voor voettekst 4"/>
          <p:cNvSpPr>
            <a:spLocks noGrp="1"/>
          </p:cNvSpPr>
          <p:nvPr>
            <p:ph type="ftr" sz="quarter" idx="3"/>
          </p:nvPr>
        </p:nvSpPr>
        <p:spPr>
          <a:xfrm>
            <a:off x="2586144" y="4943828"/>
            <a:ext cx="2396913" cy="283986"/>
          </a:xfrm>
          <a:prstGeom prst="rect">
            <a:avLst/>
          </a:prstGeom>
        </p:spPr>
        <p:txBody>
          <a:bodyPr vert="horz" lIns="73728" tIns="36864" rIns="73728" bIns="36864" rtlCol="0" anchor="ctr"/>
          <a:lstStyle>
            <a:lvl1pPr algn="ctr">
              <a:defRPr sz="10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5424593" y="4943828"/>
            <a:ext cx="1766147" cy="283986"/>
          </a:xfrm>
          <a:prstGeom prst="rect">
            <a:avLst/>
          </a:prstGeom>
        </p:spPr>
        <p:txBody>
          <a:bodyPr vert="horz" lIns="73728" tIns="36864" rIns="73728" bIns="36864" rtlCol="0" anchor="ctr"/>
          <a:lstStyle>
            <a:lvl1pPr algn="r">
              <a:defRPr sz="1000">
                <a:solidFill>
                  <a:schemeClr val="tx1">
                    <a:tint val="75000"/>
                  </a:schemeClr>
                </a:solidFill>
              </a:defRPr>
            </a:lvl1pPr>
          </a:lstStyle>
          <a:p>
            <a:fld id="{D05E2A8F-01C1-4256-80B6-FDC4C5BFAE0C}" type="slidenum">
              <a:rPr lang="nl-NL" smtClean="0"/>
              <a:pPr/>
              <a:t>‹#›</a:t>
            </a:fld>
            <a:endParaRPr lang="nl-NL"/>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defTabSz="737281" rtl="0" eaLnBrk="1" latinLnBrk="0" hangingPunct="1">
        <a:spcBef>
          <a:spcPct val="0"/>
        </a:spcBef>
        <a:buNone/>
        <a:defRPr sz="3500" kern="1200">
          <a:solidFill>
            <a:schemeClr val="tx1"/>
          </a:solidFill>
          <a:latin typeface="+mj-lt"/>
          <a:ea typeface="+mj-ea"/>
          <a:cs typeface="+mj-cs"/>
        </a:defRPr>
      </a:lvl1pPr>
    </p:titleStyle>
    <p:bodyStyle>
      <a:lvl1pPr marL="276480" indent="-276480" algn="l" defTabSz="737281"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599041" indent="-230400" algn="l" defTabSz="737281" rtl="0" eaLnBrk="1" latinLnBrk="0" hangingPunct="1">
        <a:spcBef>
          <a:spcPct val="20000"/>
        </a:spcBef>
        <a:buFont typeface="Arial" pitchFamily="34" charset="0"/>
        <a:buChar char="–"/>
        <a:defRPr sz="2300" kern="1200">
          <a:solidFill>
            <a:schemeClr val="tx1"/>
          </a:solidFill>
          <a:latin typeface="+mn-lt"/>
          <a:ea typeface="+mn-ea"/>
          <a:cs typeface="+mn-cs"/>
        </a:defRPr>
      </a:lvl2pPr>
      <a:lvl3pPr marL="921601" indent="-184320" algn="l" defTabSz="737281"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90241"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5888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02752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96162"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764803"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133443" indent="-184320" algn="l" defTabSz="737281"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nl-NL"/>
      </a:defPPr>
      <a:lvl1pPr marL="0" algn="l" defTabSz="737281" rtl="0" eaLnBrk="1" latinLnBrk="0" hangingPunct="1">
        <a:defRPr sz="1500" kern="1200">
          <a:solidFill>
            <a:schemeClr val="tx1"/>
          </a:solidFill>
          <a:latin typeface="+mn-lt"/>
          <a:ea typeface="+mn-ea"/>
          <a:cs typeface="+mn-cs"/>
        </a:defRPr>
      </a:lvl1pPr>
      <a:lvl2pPr marL="368640" algn="l" defTabSz="737281" rtl="0" eaLnBrk="1" latinLnBrk="0" hangingPunct="1">
        <a:defRPr sz="1500" kern="1200">
          <a:solidFill>
            <a:schemeClr val="tx1"/>
          </a:solidFill>
          <a:latin typeface="+mn-lt"/>
          <a:ea typeface="+mn-ea"/>
          <a:cs typeface="+mn-cs"/>
        </a:defRPr>
      </a:lvl2pPr>
      <a:lvl3pPr marL="737281" algn="l" defTabSz="737281" rtl="0" eaLnBrk="1" latinLnBrk="0" hangingPunct="1">
        <a:defRPr sz="1500" kern="1200">
          <a:solidFill>
            <a:schemeClr val="tx1"/>
          </a:solidFill>
          <a:latin typeface="+mn-lt"/>
          <a:ea typeface="+mn-ea"/>
          <a:cs typeface="+mn-cs"/>
        </a:defRPr>
      </a:lvl3pPr>
      <a:lvl4pPr marL="1105921" algn="l" defTabSz="737281" rtl="0" eaLnBrk="1" latinLnBrk="0" hangingPunct="1">
        <a:defRPr sz="1500" kern="1200">
          <a:solidFill>
            <a:schemeClr val="tx1"/>
          </a:solidFill>
          <a:latin typeface="+mn-lt"/>
          <a:ea typeface="+mn-ea"/>
          <a:cs typeface="+mn-cs"/>
        </a:defRPr>
      </a:lvl4pPr>
      <a:lvl5pPr marL="1474561" algn="l" defTabSz="737281" rtl="0" eaLnBrk="1" latinLnBrk="0" hangingPunct="1">
        <a:defRPr sz="1500" kern="1200">
          <a:solidFill>
            <a:schemeClr val="tx1"/>
          </a:solidFill>
          <a:latin typeface="+mn-lt"/>
          <a:ea typeface="+mn-ea"/>
          <a:cs typeface="+mn-cs"/>
        </a:defRPr>
      </a:lvl5pPr>
      <a:lvl6pPr marL="1843202" algn="l" defTabSz="737281" rtl="0" eaLnBrk="1" latinLnBrk="0" hangingPunct="1">
        <a:defRPr sz="1500" kern="1200">
          <a:solidFill>
            <a:schemeClr val="tx1"/>
          </a:solidFill>
          <a:latin typeface="+mn-lt"/>
          <a:ea typeface="+mn-ea"/>
          <a:cs typeface="+mn-cs"/>
        </a:defRPr>
      </a:lvl6pPr>
      <a:lvl7pPr marL="2211842" algn="l" defTabSz="737281" rtl="0" eaLnBrk="1" latinLnBrk="0" hangingPunct="1">
        <a:defRPr sz="1500" kern="1200">
          <a:solidFill>
            <a:schemeClr val="tx1"/>
          </a:solidFill>
          <a:latin typeface="+mn-lt"/>
          <a:ea typeface="+mn-ea"/>
          <a:cs typeface="+mn-cs"/>
        </a:defRPr>
      </a:lvl7pPr>
      <a:lvl8pPr marL="2580483" algn="l" defTabSz="737281" rtl="0" eaLnBrk="1" latinLnBrk="0" hangingPunct="1">
        <a:defRPr sz="1500" kern="1200">
          <a:solidFill>
            <a:schemeClr val="tx1"/>
          </a:solidFill>
          <a:latin typeface="+mn-lt"/>
          <a:ea typeface="+mn-ea"/>
          <a:cs typeface="+mn-cs"/>
        </a:defRPr>
      </a:lvl8pPr>
      <a:lvl9pPr marL="2949123" algn="l" defTabSz="737281"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www.linkedin.com/posts/cicero-zorggroep_%3F%3F%3F-%3F%3F%3F%3F%3F%3F%3F-%3F%3F%3F-%3F%3F%3F%3F%3F%3F-activity-6894668483649425408-Gbk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8.jpe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3" Type="http://schemas.openxmlformats.org/officeDocument/2006/relationships/image" Target="../media/image11.jpe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jpeg"/><Relationship Id="rId21" Type="http://schemas.openxmlformats.org/officeDocument/2006/relationships/image" Target="../media/image19.png"/><Relationship Id="rId34" Type="http://schemas.openxmlformats.org/officeDocument/2006/relationships/image" Target="../media/image32.jpe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jpeg"/><Relationship Id="rId33" Type="http://schemas.openxmlformats.org/officeDocument/2006/relationships/image" Target="../media/image31.png"/><Relationship Id="rId38" Type="http://schemas.openxmlformats.org/officeDocument/2006/relationships/image" Target="../media/image36.png"/><Relationship Id="rId2" Type="http://schemas.openxmlformats.org/officeDocument/2006/relationships/slideLayout" Target="../slideLayouts/slideLayout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jpeg"/><Relationship Id="rId1" Type="http://schemas.openxmlformats.org/officeDocument/2006/relationships/tags" Target="../tags/tag1.xml"/><Relationship Id="rId6" Type="http://schemas.openxmlformats.org/officeDocument/2006/relationships/image" Target="../media/image4.jpeg"/><Relationship Id="rId11" Type="http://schemas.openxmlformats.org/officeDocument/2006/relationships/image" Target="../media/image9.jpeg"/><Relationship Id="rId24" Type="http://schemas.openxmlformats.org/officeDocument/2006/relationships/image" Target="../media/image22.png"/><Relationship Id="rId32" Type="http://schemas.openxmlformats.org/officeDocument/2006/relationships/image" Target="../media/image30.jpeg"/><Relationship Id="rId37" Type="http://schemas.openxmlformats.org/officeDocument/2006/relationships/image" Target="../media/image35.jpe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png"/><Relationship Id="rId28" Type="http://schemas.openxmlformats.org/officeDocument/2006/relationships/image" Target="../media/image26.jpeg"/><Relationship Id="rId36" Type="http://schemas.openxmlformats.org/officeDocument/2006/relationships/image" Target="../media/image34.png"/><Relationship Id="rId10" Type="http://schemas.openxmlformats.org/officeDocument/2006/relationships/image" Target="../media/image8.jpeg"/><Relationship Id="rId19" Type="http://schemas.openxmlformats.org/officeDocument/2006/relationships/image" Target="../media/image17.png"/><Relationship Id="rId31" Type="http://schemas.openxmlformats.org/officeDocument/2006/relationships/image" Target="../media/image29.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jpeg"/><Relationship Id="rId8" Type="http://schemas.openxmlformats.org/officeDocument/2006/relationships/image" Target="../media/image6.jpeg"/><Relationship Id="rId3"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3" Type="http://schemas.openxmlformats.org/officeDocument/2006/relationships/image" Target="../media/image11.jpe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jpeg"/><Relationship Id="rId21" Type="http://schemas.openxmlformats.org/officeDocument/2006/relationships/image" Target="../media/image19.png"/><Relationship Id="rId34" Type="http://schemas.openxmlformats.org/officeDocument/2006/relationships/image" Target="../media/image32.jpe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jpeg"/><Relationship Id="rId33" Type="http://schemas.openxmlformats.org/officeDocument/2006/relationships/image" Target="../media/image31.png"/><Relationship Id="rId38" Type="http://schemas.openxmlformats.org/officeDocument/2006/relationships/image" Target="../media/image36.png"/><Relationship Id="rId2" Type="http://schemas.openxmlformats.org/officeDocument/2006/relationships/slideLayout" Target="../slideLayouts/slideLayout2.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jpeg"/><Relationship Id="rId1" Type="http://schemas.openxmlformats.org/officeDocument/2006/relationships/tags" Target="../tags/tag2.xml"/><Relationship Id="rId6" Type="http://schemas.openxmlformats.org/officeDocument/2006/relationships/image" Target="../media/image4.jpeg"/><Relationship Id="rId11" Type="http://schemas.openxmlformats.org/officeDocument/2006/relationships/image" Target="../media/image9.jpeg"/><Relationship Id="rId24" Type="http://schemas.openxmlformats.org/officeDocument/2006/relationships/image" Target="../media/image22.png"/><Relationship Id="rId32" Type="http://schemas.openxmlformats.org/officeDocument/2006/relationships/image" Target="../media/image30.jpeg"/><Relationship Id="rId37" Type="http://schemas.openxmlformats.org/officeDocument/2006/relationships/image" Target="../media/image35.jpe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png"/><Relationship Id="rId28" Type="http://schemas.openxmlformats.org/officeDocument/2006/relationships/image" Target="../media/image26.jpeg"/><Relationship Id="rId36" Type="http://schemas.openxmlformats.org/officeDocument/2006/relationships/image" Target="../media/image34.png"/><Relationship Id="rId10" Type="http://schemas.openxmlformats.org/officeDocument/2006/relationships/image" Target="../media/image8.jpeg"/><Relationship Id="rId19" Type="http://schemas.openxmlformats.org/officeDocument/2006/relationships/image" Target="../media/image17.png"/><Relationship Id="rId31" Type="http://schemas.openxmlformats.org/officeDocument/2006/relationships/image" Target="../media/image29.jpeg"/><Relationship Id="rId4" Type="http://schemas.openxmlformats.org/officeDocument/2006/relationships/image" Target="../media/image2.png"/><Relationship Id="rId9" Type="http://schemas.openxmlformats.org/officeDocument/2006/relationships/image" Target="../media/image7.jpe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jpeg"/><Relationship Id="rId8" Type="http://schemas.openxmlformats.org/officeDocument/2006/relationships/image" Target="../media/image6.jpeg"/><Relationship Id="rId3" Type="http://schemas.openxmlformats.org/officeDocument/2006/relationships/notesSlide" Target="../notesSlides/notesSlide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file:////Users/everardvankemenade/Library/Group%20Containers/UBF8T346G9.ms/WebArchiveCopyPasteTempFiles/com.microsoft.Word/PDSA-image.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100.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D49D-1431-4643-BCF4-48332A1E9F75}"/>
              </a:ext>
            </a:extLst>
          </p:cNvPr>
          <p:cNvSpPr>
            <a:spLocks noGrp="1"/>
          </p:cNvSpPr>
          <p:nvPr>
            <p:ph type="title"/>
          </p:nvPr>
        </p:nvSpPr>
        <p:spPr/>
        <p:txBody>
          <a:bodyPr/>
          <a:lstStyle/>
          <a:p>
            <a:r>
              <a:rPr lang="en-GB" dirty="0">
                <a:solidFill>
                  <a:srgbClr val="0FCBC2"/>
                </a:solidFill>
              </a:rPr>
              <a:t>Agenda Day 2</a:t>
            </a:r>
          </a:p>
        </p:txBody>
      </p:sp>
      <p:sp>
        <p:nvSpPr>
          <p:cNvPr id="3" name="Content Placeholder 2">
            <a:extLst>
              <a:ext uri="{FF2B5EF4-FFF2-40B4-BE49-F238E27FC236}">
                <a16:creationId xmlns:a16="http://schemas.microsoft.com/office/drawing/2014/main" id="{AFD78194-9BAF-C830-8858-B26E7CFEEF76}"/>
              </a:ext>
            </a:extLst>
          </p:cNvPr>
          <p:cNvSpPr>
            <a:spLocks noGrp="1"/>
          </p:cNvSpPr>
          <p:nvPr>
            <p:ph idx="1"/>
          </p:nvPr>
        </p:nvSpPr>
        <p:spPr/>
        <p:txBody>
          <a:bodyPr/>
          <a:lstStyle/>
          <a:p>
            <a:pPr marL="0" indent="0">
              <a:buNone/>
            </a:pPr>
            <a:r>
              <a:rPr lang="en-US" sz="1800" dirty="0">
                <a:solidFill>
                  <a:schemeClr val="bg1">
                    <a:lumMod val="75000"/>
                  </a:schemeClr>
                </a:solidFill>
              </a:rPr>
              <a:t>Day 1 </a:t>
            </a:r>
          </a:p>
          <a:p>
            <a:pPr marL="457200" indent="-457200">
              <a:buAutoNum type="arabicPeriod"/>
            </a:pPr>
            <a:r>
              <a:rPr lang="en-US" sz="1800" dirty="0">
                <a:solidFill>
                  <a:schemeClr val="bg1">
                    <a:lumMod val="75000"/>
                  </a:schemeClr>
                </a:solidFill>
              </a:rPr>
              <a:t>Quality</a:t>
            </a:r>
          </a:p>
          <a:p>
            <a:pPr marL="457200" indent="-457200">
              <a:buAutoNum type="arabicPeriod"/>
            </a:pPr>
            <a:r>
              <a:rPr lang="en-US" sz="1800" dirty="0">
                <a:solidFill>
                  <a:schemeClr val="bg1">
                    <a:lumMod val="75000"/>
                  </a:schemeClr>
                </a:solidFill>
              </a:rPr>
              <a:t>Four paradigms</a:t>
            </a:r>
          </a:p>
          <a:p>
            <a:pPr marL="457200" indent="-457200">
              <a:buAutoNum type="arabicPeriod"/>
            </a:pPr>
            <a:r>
              <a:rPr lang="en-US" sz="1800" dirty="0">
                <a:solidFill>
                  <a:schemeClr val="bg1">
                    <a:lumMod val="75000"/>
                  </a:schemeClr>
                </a:solidFill>
              </a:rPr>
              <a:t>What we can learn from the empirical paradigm?</a:t>
            </a:r>
          </a:p>
          <a:p>
            <a:pPr marL="0" indent="0">
              <a:buNone/>
            </a:pPr>
            <a:r>
              <a:rPr lang="en-GB" sz="2400" dirty="0"/>
              <a:t>Day 2</a:t>
            </a:r>
          </a:p>
          <a:p>
            <a:pPr marL="0" indent="0">
              <a:buNone/>
            </a:pPr>
            <a:r>
              <a:rPr lang="en-GB" sz="2400" dirty="0"/>
              <a:t>4. What can we learn from the reference paradigm?</a:t>
            </a:r>
          </a:p>
          <a:p>
            <a:pPr marL="0" indent="0">
              <a:buNone/>
            </a:pPr>
            <a:r>
              <a:rPr lang="en-GB" sz="2400" dirty="0"/>
              <a:t>5. What can we learn from the reflective paradigm?</a:t>
            </a:r>
          </a:p>
        </p:txBody>
      </p:sp>
    </p:spTree>
    <p:extLst>
      <p:ext uri="{BB962C8B-B14F-4D97-AF65-F5344CB8AC3E}">
        <p14:creationId xmlns:p14="http://schemas.microsoft.com/office/powerpoint/2010/main" val="1848309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85B5D-1CDA-3E41-8DEE-C98533A7653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DBE573F-D2F8-9E4F-9F46-6635E93CEBAE}"/>
              </a:ext>
            </a:extLst>
          </p:cNvPr>
          <p:cNvSpPr/>
          <p:nvPr/>
        </p:nvSpPr>
        <p:spPr>
          <a:xfrm>
            <a:off x="3081874" y="228600"/>
            <a:ext cx="1492717" cy="584775"/>
          </a:xfrm>
          <a:prstGeom prst="rect">
            <a:avLst/>
          </a:prstGeom>
        </p:spPr>
        <p:txBody>
          <a:bodyPr wrap="none">
            <a:spAutoFit/>
          </a:bodyPr>
          <a:lstStyle/>
          <a:p>
            <a:pPr algn="ctr"/>
            <a:r>
              <a:rPr lang="nl-NL" sz="3200" b="1" dirty="0">
                <a:solidFill>
                  <a:srgbClr val="0FCBC2"/>
                </a:solidFill>
              </a:rPr>
              <a:t>4.3. ISO</a:t>
            </a:r>
            <a:endParaRPr lang="en-US" sz="3200" dirty="0">
              <a:solidFill>
                <a:srgbClr val="0FCBC2"/>
              </a:solidFill>
            </a:endParaRPr>
          </a:p>
        </p:txBody>
      </p:sp>
      <p:sp>
        <p:nvSpPr>
          <p:cNvPr id="5" name="Title 4">
            <a:extLst>
              <a:ext uri="{FF2B5EF4-FFF2-40B4-BE49-F238E27FC236}">
                <a16:creationId xmlns:a16="http://schemas.microsoft.com/office/drawing/2014/main" id="{A287553F-14C5-A7CC-AFFD-A966523996EF}"/>
              </a:ext>
            </a:extLst>
          </p:cNvPr>
          <p:cNvSpPr>
            <a:spLocks noGrp="1"/>
          </p:cNvSpPr>
          <p:nvPr>
            <p:ph type="title"/>
          </p:nvPr>
        </p:nvSpPr>
        <p:spPr/>
        <p:txBody>
          <a:bodyPr/>
          <a:lstStyle/>
          <a:p>
            <a:br>
              <a:rPr lang="en-NL" dirty="0"/>
            </a:br>
            <a:endParaRPr lang="en-NL" dirty="0"/>
          </a:p>
        </p:txBody>
      </p:sp>
      <p:sp>
        <p:nvSpPr>
          <p:cNvPr id="7" name="TextBox 6">
            <a:extLst>
              <a:ext uri="{FF2B5EF4-FFF2-40B4-BE49-F238E27FC236}">
                <a16:creationId xmlns:a16="http://schemas.microsoft.com/office/drawing/2014/main" id="{4C96F129-A3CF-C5F5-D882-2D7368754CE7}"/>
              </a:ext>
            </a:extLst>
          </p:cNvPr>
          <p:cNvSpPr txBox="1"/>
          <p:nvPr/>
        </p:nvSpPr>
        <p:spPr>
          <a:xfrm>
            <a:off x="905539" y="1907444"/>
            <a:ext cx="5939639" cy="2308324"/>
          </a:xfrm>
          <a:prstGeom prst="rect">
            <a:avLst/>
          </a:prstGeom>
          <a:noFill/>
        </p:spPr>
        <p:txBody>
          <a:bodyPr wrap="square">
            <a:spAutoFit/>
          </a:bodyPr>
          <a:lstStyle/>
          <a:p>
            <a:r>
              <a:rPr lang="en-GB" b="0" i="0" u="none" strike="noStrike" dirty="0">
                <a:solidFill>
                  <a:srgbClr val="303030"/>
                </a:solidFill>
                <a:effectLst/>
                <a:latin typeface="Roboto" panose="020F0502020204030204" pitchFamily="34" charset="0"/>
              </a:rPr>
              <a:t>A Quality Management System is a </a:t>
            </a:r>
            <a:r>
              <a:rPr lang="en-GB" b="0" i="0" u="sng" strike="noStrike" dirty="0">
                <a:solidFill>
                  <a:srgbClr val="303030"/>
                </a:solidFill>
                <a:effectLst/>
                <a:latin typeface="Roboto" panose="020F0502020204030204" pitchFamily="34" charset="0"/>
              </a:rPr>
              <a:t>set of internal rules </a:t>
            </a:r>
            <a:r>
              <a:rPr lang="en-GB" b="0" i="0" u="none" strike="noStrike" dirty="0">
                <a:solidFill>
                  <a:srgbClr val="303030"/>
                </a:solidFill>
                <a:effectLst/>
                <a:latin typeface="Roboto" panose="020F0502020204030204" pitchFamily="34" charset="0"/>
              </a:rPr>
              <a:t>that are defined by </a:t>
            </a:r>
            <a:r>
              <a:rPr lang="en-GB" b="0" i="0" u="sng" strike="noStrike" dirty="0">
                <a:solidFill>
                  <a:srgbClr val="303030"/>
                </a:solidFill>
                <a:effectLst/>
                <a:latin typeface="Roboto" panose="020F0502020204030204" pitchFamily="34" charset="0"/>
              </a:rPr>
              <a:t>a collection of policies, processes, documented procedures, and records</a:t>
            </a:r>
            <a:r>
              <a:rPr lang="en-GB" b="0" i="0" u="none" strike="noStrike" dirty="0">
                <a:solidFill>
                  <a:srgbClr val="303030"/>
                </a:solidFill>
                <a:effectLst/>
                <a:latin typeface="Roboto" panose="020F0502020204030204" pitchFamily="34" charset="0"/>
              </a:rPr>
              <a:t>. This system defines how a company will achieve the creation and delivery of the products and services they provide to their customers. </a:t>
            </a:r>
          </a:p>
          <a:p>
            <a:endParaRPr lang="en-GB" dirty="0">
              <a:solidFill>
                <a:srgbClr val="303030"/>
              </a:solidFill>
              <a:latin typeface="Roboto" panose="020F0502020204030204" pitchFamily="34" charset="0"/>
            </a:endParaRPr>
          </a:p>
          <a:p>
            <a:r>
              <a:rPr lang="en-GB" dirty="0">
                <a:solidFill>
                  <a:srgbClr val="303030"/>
                </a:solidFill>
                <a:latin typeface="Roboto" panose="020F0502020204030204" pitchFamily="34" charset="0"/>
              </a:rPr>
              <a:t>Quality Manual</a:t>
            </a:r>
            <a:endParaRPr lang="en-NL" dirty="0"/>
          </a:p>
        </p:txBody>
      </p:sp>
    </p:spTree>
    <p:extLst>
      <p:ext uri="{BB962C8B-B14F-4D97-AF65-F5344CB8AC3E}">
        <p14:creationId xmlns:p14="http://schemas.microsoft.com/office/powerpoint/2010/main" val="328243705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E9FE9-00EA-2545-5780-B36B7B34C6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4619D1-517B-3B5D-9F0C-EA90D9D3A631}"/>
              </a:ext>
            </a:extLst>
          </p:cNvPr>
          <p:cNvSpPr>
            <a:spLocks noGrp="1"/>
          </p:cNvSpPr>
          <p:nvPr>
            <p:ph type="title"/>
          </p:nvPr>
        </p:nvSpPr>
        <p:spPr>
          <a:xfrm>
            <a:off x="717313" y="269188"/>
            <a:ext cx="6090840" cy="779991"/>
          </a:xfrm>
        </p:spPr>
        <p:txBody>
          <a:bodyPr/>
          <a:lstStyle/>
          <a:p>
            <a:r>
              <a:rPr lang="en-NL" dirty="0">
                <a:solidFill>
                  <a:srgbClr val="0FCBC2"/>
                </a:solidFill>
              </a:rPr>
              <a:t>4.3.1. ISO Quality Manual</a:t>
            </a:r>
          </a:p>
        </p:txBody>
      </p:sp>
      <p:pic>
        <p:nvPicPr>
          <p:cNvPr id="6" name="Online Image Placeholder 5" descr="A picture containing text, screenshot, document&#10;&#10;Description automatically generated">
            <a:extLst>
              <a:ext uri="{FF2B5EF4-FFF2-40B4-BE49-F238E27FC236}">
                <a16:creationId xmlns:a16="http://schemas.microsoft.com/office/drawing/2014/main" id="{9AE0752E-EB4F-6B9D-A460-C336A3246186}"/>
              </a:ext>
            </a:extLst>
          </p:cNvPr>
          <p:cNvPicPr>
            <a:picLocks noGrp="1" noChangeAspect="1"/>
          </p:cNvPicPr>
          <p:nvPr>
            <p:ph type="clipArt" sz="half" idx="2"/>
          </p:nvPr>
        </p:nvPicPr>
        <p:blipFill>
          <a:blip r:embed="rId2">
            <a:extLst>
              <a:ext uri="{28A0092B-C50C-407E-A947-70E740481C1C}">
                <a14:useLocalDpi xmlns:a14="http://schemas.microsoft.com/office/drawing/2010/main" val="0"/>
              </a:ext>
            </a:extLst>
          </a:blip>
          <a:stretch>
            <a:fillRect/>
          </a:stretch>
        </p:blipFill>
        <p:spPr>
          <a:xfrm>
            <a:off x="5110859" y="2749550"/>
            <a:ext cx="457394" cy="619125"/>
          </a:xfrm>
        </p:spPr>
      </p:pic>
      <p:pic>
        <p:nvPicPr>
          <p:cNvPr id="8" name="Picture 7" descr="A picture containing text, screenshot, document&#10;&#10;Description automatically generated">
            <a:extLst>
              <a:ext uri="{FF2B5EF4-FFF2-40B4-BE49-F238E27FC236}">
                <a16:creationId xmlns:a16="http://schemas.microsoft.com/office/drawing/2014/main" id="{7640BA8D-7DEF-71CC-7C2F-0BF44D321E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1077912"/>
            <a:ext cx="2927324" cy="3962400"/>
          </a:xfrm>
          <a:prstGeom prst="rect">
            <a:avLst/>
          </a:prstGeom>
        </p:spPr>
      </p:pic>
      <p:pic>
        <p:nvPicPr>
          <p:cNvPr id="10" name="Picture 9" descr="Table&#10;&#10;Description automatically generated">
            <a:extLst>
              <a:ext uri="{FF2B5EF4-FFF2-40B4-BE49-F238E27FC236}">
                <a16:creationId xmlns:a16="http://schemas.microsoft.com/office/drawing/2014/main" id="{F21C66A5-C49C-00B0-9D6B-298C141510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4600" y="1049179"/>
            <a:ext cx="2930134" cy="3962400"/>
          </a:xfrm>
          <a:prstGeom prst="rect">
            <a:avLst/>
          </a:prstGeom>
        </p:spPr>
      </p:pic>
    </p:spTree>
    <p:extLst>
      <p:ext uri="{BB962C8B-B14F-4D97-AF65-F5344CB8AC3E}">
        <p14:creationId xmlns:p14="http://schemas.microsoft.com/office/powerpoint/2010/main" val="94931260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6E14D-8B10-6792-72E8-DBEA86D04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7A8B50-EFB1-B97A-F475-3F2301FB295C}"/>
              </a:ext>
            </a:extLst>
          </p:cNvPr>
          <p:cNvSpPr>
            <a:spLocks noGrp="1"/>
          </p:cNvSpPr>
          <p:nvPr>
            <p:ph type="title"/>
          </p:nvPr>
        </p:nvSpPr>
        <p:spPr>
          <a:xfrm>
            <a:off x="739838" y="457200"/>
            <a:ext cx="6090840" cy="1805164"/>
          </a:xfrm>
        </p:spPr>
        <p:txBody>
          <a:bodyPr/>
          <a:lstStyle/>
          <a:p>
            <a:r>
              <a:rPr lang="en-NL" dirty="0"/>
              <a:t>ISO Quality Manual cont’d</a:t>
            </a:r>
          </a:p>
        </p:txBody>
      </p:sp>
      <p:pic>
        <p:nvPicPr>
          <p:cNvPr id="6" name="Picture 5" descr="Graphical user interface, text, application, email&#10;&#10;Description automatically generated">
            <a:extLst>
              <a:ext uri="{FF2B5EF4-FFF2-40B4-BE49-F238E27FC236}">
                <a16:creationId xmlns:a16="http://schemas.microsoft.com/office/drawing/2014/main" id="{B57FA6AE-EC99-C9B2-5E1A-5EF624184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513" y="2667000"/>
            <a:ext cx="5101756" cy="2209800"/>
          </a:xfrm>
          <a:prstGeom prst="rect">
            <a:avLst/>
          </a:prstGeom>
        </p:spPr>
      </p:pic>
    </p:spTree>
    <p:extLst>
      <p:ext uri="{BB962C8B-B14F-4D97-AF65-F5344CB8AC3E}">
        <p14:creationId xmlns:p14="http://schemas.microsoft.com/office/powerpoint/2010/main" val="32992390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14BC7-E333-74C3-CCAF-CB0EACAC1CB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2F89162-F82D-10C2-EC0B-E2EF95F001AC}"/>
              </a:ext>
            </a:extLst>
          </p:cNvPr>
          <p:cNvSpPr>
            <a:spLocks noGrp="1"/>
          </p:cNvSpPr>
          <p:nvPr>
            <p:ph type="title"/>
          </p:nvPr>
        </p:nvSpPr>
        <p:spPr>
          <a:xfrm>
            <a:off x="923750" y="2590800"/>
            <a:ext cx="5722937" cy="1371600"/>
          </a:xfrm>
        </p:spPr>
        <p:txBody>
          <a:bodyPr/>
          <a:lstStyle/>
          <a:p>
            <a:pPr>
              <a:buFont typeface="Times New Roman" charset="0"/>
              <a:buNone/>
              <a:defRPr/>
            </a:pPr>
            <a:br>
              <a:rPr lang="nl-NL" sz="3200" b="1" dirty="0"/>
            </a:br>
            <a:br>
              <a:rPr lang="nl-NL" dirty="0"/>
            </a:br>
            <a:endParaRPr lang="nl-NL" dirty="0"/>
          </a:p>
        </p:txBody>
      </p:sp>
      <p:sp>
        <p:nvSpPr>
          <p:cNvPr id="3" name="Rectangle 2">
            <a:extLst>
              <a:ext uri="{FF2B5EF4-FFF2-40B4-BE49-F238E27FC236}">
                <a16:creationId xmlns:a16="http://schemas.microsoft.com/office/drawing/2014/main" id="{35E6DBF9-CBDC-C27D-50A6-810F4335192B}"/>
              </a:ext>
            </a:extLst>
          </p:cNvPr>
          <p:cNvSpPr/>
          <p:nvPr/>
        </p:nvSpPr>
        <p:spPr>
          <a:xfrm>
            <a:off x="1117600" y="753029"/>
            <a:ext cx="5166030" cy="1569660"/>
          </a:xfrm>
          <a:prstGeom prst="rect">
            <a:avLst/>
          </a:prstGeom>
        </p:spPr>
        <p:txBody>
          <a:bodyPr wrap="none">
            <a:spAutoFit/>
          </a:bodyPr>
          <a:lstStyle/>
          <a:p>
            <a:pPr algn="ctr"/>
            <a:r>
              <a:rPr lang="nl-NL" sz="3200" b="1" dirty="0">
                <a:solidFill>
                  <a:srgbClr val="0FCBC2"/>
                </a:solidFill>
              </a:rPr>
              <a:t>4.4. European Foundation </a:t>
            </a:r>
            <a:r>
              <a:rPr lang="nl-NL" sz="3200" b="1" dirty="0" err="1">
                <a:solidFill>
                  <a:srgbClr val="0FCBC2"/>
                </a:solidFill>
              </a:rPr>
              <a:t>for</a:t>
            </a:r>
            <a:br>
              <a:rPr lang="nl-NL" sz="3200" b="1" dirty="0">
                <a:solidFill>
                  <a:srgbClr val="0FCBC2"/>
                </a:solidFill>
              </a:rPr>
            </a:br>
            <a:r>
              <a:rPr lang="nl-NL" sz="3200" b="1" dirty="0" err="1">
                <a:solidFill>
                  <a:srgbClr val="0FCBC2"/>
                </a:solidFill>
              </a:rPr>
              <a:t>Quality</a:t>
            </a:r>
            <a:r>
              <a:rPr lang="nl-NL" sz="3200" b="1" dirty="0">
                <a:solidFill>
                  <a:srgbClr val="0FCBC2"/>
                </a:solidFill>
              </a:rPr>
              <a:t> Management</a:t>
            </a:r>
            <a:endParaRPr lang="en-GB" sz="3200" dirty="0">
              <a:solidFill>
                <a:srgbClr val="0FCBC2"/>
              </a:solidFill>
            </a:endParaRPr>
          </a:p>
          <a:p>
            <a:pPr algn="ctr"/>
            <a:r>
              <a:rPr lang="nl-NL" sz="3200" b="1" dirty="0">
                <a:solidFill>
                  <a:srgbClr val="00A7A2"/>
                </a:solidFill>
              </a:rPr>
              <a:t>  </a:t>
            </a:r>
            <a:endParaRPr lang="en-US" sz="3200" dirty="0">
              <a:solidFill>
                <a:srgbClr val="00A7A2"/>
              </a:solidFill>
            </a:endParaRPr>
          </a:p>
        </p:txBody>
      </p:sp>
      <p:pic>
        <p:nvPicPr>
          <p:cNvPr id="4" name="Afbeelding 2">
            <a:extLst>
              <a:ext uri="{FF2B5EF4-FFF2-40B4-BE49-F238E27FC236}">
                <a16:creationId xmlns:a16="http://schemas.microsoft.com/office/drawing/2014/main" id="{E6454D40-3C74-D017-13FE-D8CCBB6506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2895600"/>
            <a:ext cx="2173111" cy="49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26320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49D7AF3-396F-8FAF-9705-17AA2A193895}"/>
            </a:ext>
          </a:extLst>
        </p:cNvPr>
        <p:cNvGrpSpPr/>
        <p:nvPr/>
      </p:nvGrpSpPr>
      <p:grpSpPr>
        <a:xfrm>
          <a:off x="0" y="0"/>
          <a:ext cx="0" cy="0"/>
          <a:chOff x="0" y="0"/>
          <a:chExt cx="0" cy="0"/>
        </a:xfrm>
      </p:grpSpPr>
      <p:sp>
        <p:nvSpPr>
          <p:cNvPr id="8194" name="Rectangle 2">
            <a:extLst>
              <a:ext uri="{FF2B5EF4-FFF2-40B4-BE49-F238E27FC236}">
                <a16:creationId xmlns:a16="http://schemas.microsoft.com/office/drawing/2014/main" id="{E53408BF-EC64-E424-6139-1257BFC04EC4}"/>
              </a:ext>
            </a:extLst>
          </p:cNvPr>
          <p:cNvSpPr>
            <a:spLocks noChangeArrowheads="1"/>
          </p:cNvSpPr>
          <p:nvPr/>
        </p:nvSpPr>
        <p:spPr bwMode="auto">
          <a:xfrm>
            <a:off x="3692236" y="2370667"/>
            <a:ext cx="184731" cy="618952"/>
          </a:xfrm>
          <a:prstGeom prst="rect">
            <a:avLst/>
          </a:prstGeom>
          <a:noFill/>
          <a:ln>
            <a:noFill/>
          </a:ln>
          <a:effectLst/>
          <a:extLst>
            <a:ext uri="{909E8E84-426E-40dd-AFC4-6F175D3DCCD1}">
              <a14:hiddenFill xmlns:a14="http://schemas.microsoft.com/office/drawing/2010/main" xmlns="">
                <a:solidFill>
                  <a:srgbClr val="0000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68686">
                      <a:alpha val="74998"/>
                    </a:srgbClr>
                  </a:outerShdw>
                </a:effectLst>
              </a14:hiddenEffects>
            </a:ext>
          </a:extLst>
        </p:spPr>
        <p:txBody>
          <a:bodyPr wrap="none">
            <a:spAutoFit/>
          </a:bodyPr>
          <a:lstStyle/>
          <a:p>
            <a:pPr algn="ctr" eaLnBrk="0" hangingPunct="0">
              <a:defRPr/>
            </a:pPr>
            <a:endParaRPr lang="nl-NL" sz="3422">
              <a:solidFill>
                <a:schemeClr val="tx2"/>
              </a:solidFill>
              <a:latin typeface="Times New Roman" charset="0"/>
              <a:ea typeface="ＭＳ Ｐゴシック" charset="0"/>
              <a:cs typeface="ＭＳ Ｐゴシック" charset="0"/>
            </a:endParaRPr>
          </a:p>
        </p:txBody>
      </p:sp>
      <p:grpSp>
        <p:nvGrpSpPr>
          <p:cNvPr id="90115" name="Group 3">
            <a:extLst>
              <a:ext uri="{FF2B5EF4-FFF2-40B4-BE49-F238E27FC236}">
                <a16:creationId xmlns:a16="http://schemas.microsoft.com/office/drawing/2014/main" id="{188797D1-3D5B-CB2E-115D-261E97CDBB6B}"/>
              </a:ext>
            </a:extLst>
          </p:cNvPr>
          <p:cNvGrpSpPr>
            <a:grpSpLocks/>
          </p:cNvGrpSpPr>
          <p:nvPr/>
        </p:nvGrpSpPr>
        <p:grpSpPr bwMode="auto">
          <a:xfrm>
            <a:off x="4495800" y="1540933"/>
            <a:ext cx="2607733" cy="2889250"/>
            <a:chOff x="3433" y="1200"/>
            <a:chExt cx="2135" cy="2298"/>
          </a:xfrm>
        </p:grpSpPr>
        <p:sp>
          <p:nvSpPr>
            <p:cNvPr id="42018" name="Line 4">
              <a:extLst>
                <a:ext uri="{FF2B5EF4-FFF2-40B4-BE49-F238E27FC236}">
                  <a16:creationId xmlns:a16="http://schemas.microsoft.com/office/drawing/2014/main" id="{BB54E7DA-54A7-88F2-E7C4-DB7C4AB4FBFB}"/>
                </a:ext>
              </a:extLst>
            </p:cNvPr>
            <p:cNvSpPr>
              <a:spLocks noChangeShapeType="1"/>
            </p:cNvSpPr>
            <p:nvPr/>
          </p:nvSpPr>
          <p:spPr bwMode="auto">
            <a:xfrm flipV="1">
              <a:off x="3987" y="1600"/>
              <a:ext cx="0" cy="24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19" name="Line 5">
              <a:extLst>
                <a:ext uri="{FF2B5EF4-FFF2-40B4-BE49-F238E27FC236}">
                  <a16:creationId xmlns:a16="http://schemas.microsoft.com/office/drawing/2014/main" id="{C9BFCB02-C21E-97C8-15CF-19C9C5DBDC56}"/>
                </a:ext>
              </a:extLst>
            </p:cNvPr>
            <p:cNvSpPr>
              <a:spLocks noChangeShapeType="1"/>
            </p:cNvSpPr>
            <p:nvPr/>
          </p:nvSpPr>
          <p:spPr bwMode="auto">
            <a:xfrm>
              <a:off x="3987" y="2242"/>
              <a:ext cx="0" cy="24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20" name="Line 6">
              <a:extLst>
                <a:ext uri="{FF2B5EF4-FFF2-40B4-BE49-F238E27FC236}">
                  <a16:creationId xmlns:a16="http://schemas.microsoft.com/office/drawing/2014/main" id="{D7F211CD-B31B-15C5-3FB9-280CE81FBE87}"/>
                </a:ext>
              </a:extLst>
            </p:cNvPr>
            <p:cNvSpPr>
              <a:spLocks noChangeShapeType="1"/>
            </p:cNvSpPr>
            <p:nvPr/>
          </p:nvSpPr>
          <p:spPr bwMode="auto">
            <a:xfrm>
              <a:off x="3433" y="2082"/>
              <a:ext cx="15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21" name="Line 7">
              <a:extLst>
                <a:ext uri="{FF2B5EF4-FFF2-40B4-BE49-F238E27FC236}">
                  <a16:creationId xmlns:a16="http://schemas.microsoft.com/office/drawing/2014/main" id="{DCC6F001-4116-16CE-A019-84E0EA604846}"/>
                </a:ext>
              </a:extLst>
            </p:cNvPr>
            <p:cNvSpPr>
              <a:spLocks noChangeShapeType="1"/>
            </p:cNvSpPr>
            <p:nvPr/>
          </p:nvSpPr>
          <p:spPr bwMode="auto">
            <a:xfrm>
              <a:off x="4461" y="2082"/>
              <a:ext cx="2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22" name="Text Box 8">
              <a:extLst>
                <a:ext uri="{FF2B5EF4-FFF2-40B4-BE49-F238E27FC236}">
                  <a16:creationId xmlns:a16="http://schemas.microsoft.com/office/drawing/2014/main" id="{D3A662CA-A8D8-E0E1-9951-A2F702DA6FFD}"/>
                </a:ext>
              </a:extLst>
            </p:cNvPr>
            <p:cNvSpPr txBox="1">
              <a:spLocks noChangeArrowheads="1"/>
            </p:cNvSpPr>
            <p:nvPr/>
          </p:nvSpPr>
          <p:spPr bwMode="auto">
            <a:xfrm>
              <a:off x="3592" y="1200"/>
              <a:ext cx="869" cy="400"/>
            </a:xfrm>
            <a:prstGeom prst="rect">
              <a:avLst/>
            </a:prstGeom>
            <a:gradFill rotWithShape="0">
              <a:gsLst>
                <a:gs pos="0">
                  <a:srgbClr val="FFFF66"/>
                </a:gs>
                <a:gs pos="100000">
                  <a:srgbClr val="FFFFFF"/>
                </a:gs>
              </a:gsLst>
              <a:lin ang="5400000" scaled="1"/>
            </a:gra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1400">
                  <a:solidFill>
                    <a:srgbClr val="000008"/>
                  </a:solidFill>
                  <a:latin typeface="Times New Roman" panose="02020603050405020304" pitchFamily="18" charset="0"/>
                </a:rPr>
                <a:t>7 People satisfaction</a:t>
              </a:r>
            </a:p>
          </p:txBody>
        </p:sp>
        <p:sp>
          <p:nvSpPr>
            <p:cNvPr id="42023" name="Text Box 9">
              <a:extLst>
                <a:ext uri="{FF2B5EF4-FFF2-40B4-BE49-F238E27FC236}">
                  <a16:creationId xmlns:a16="http://schemas.microsoft.com/office/drawing/2014/main" id="{798EB954-1660-EA66-1E98-7C0BC2D3A79D}"/>
                </a:ext>
              </a:extLst>
            </p:cNvPr>
            <p:cNvSpPr txBox="1">
              <a:spLocks noChangeArrowheads="1"/>
            </p:cNvSpPr>
            <p:nvPr/>
          </p:nvSpPr>
          <p:spPr bwMode="auto">
            <a:xfrm>
              <a:off x="3592" y="1841"/>
              <a:ext cx="869" cy="401"/>
            </a:xfrm>
            <a:prstGeom prst="rect">
              <a:avLst/>
            </a:prstGeom>
            <a:gradFill rotWithShape="0">
              <a:gsLst>
                <a:gs pos="0">
                  <a:srgbClr val="FFFF66"/>
                </a:gs>
                <a:gs pos="100000">
                  <a:srgbClr val="FFFFFF"/>
                </a:gs>
              </a:gsLst>
              <a:lin ang="5400000" scaled="1"/>
            </a:gra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en-US" sz="1244" dirty="0">
                  <a:solidFill>
                    <a:srgbClr val="000008"/>
                  </a:solidFill>
                  <a:latin typeface="Times New Roman" panose="02020603050405020304" pitchFamily="18" charset="0"/>
                </a:rPr>
                <a:t>6 </a:t>
              </a:r>
              <a:r>
                <a:rPr lang="fr-BE" altLang="en-US" sz="1244" dirty="0" err="1">
                  <a:solidFill>
                    <a:srgbClr val="000008"/>
                  </a:solidFill>
                  <a:latin typeface="Times New Roman" panose="02020603050405020304" pitchFamily="18" charset="0"/>
                </a:rPr>
                <a:t>Stakeholder</a:t>
              </a:r>
              <a:r>
                <a:rPr lang="fr-BE" altLang="en-US" sz="1244" dirty="0">
                  <a:solidFill>
                    <a:srgbClr val="000008"/>
                  </a:solidFill>
                  <a:latin typeface="Times New Roman" panose="02020603050405020304" pitchFamily="18" charset="0"/>
                </a:rPr>
                <a:t> satisfaction</a:t>
              </a:r>
              <a:endParaRPr lang="nl-NL" altLang="en-US" sz="1244" dirty="0">
                <a:solidFill>
                  <a:srgbClr val="000008"/>
                </a:solidFill>
                <a:latin typeface="Times New Roman" panose="02020603050405020304" pitchFamily="18" charset="0"/>
              </a:endParaRPr>
            </a:p>
          </p:txBody>
        </p:sp>
        <p:sp>
          <p:nvSpPr>
            <p:cNvPr id="42024" name="Text Box 10">
              <a:extLst>
                <a:ext uri="{FF2B5EF4-FFF2-40B4-BE49-F238E27FC236}">
                  <a16:creationId xmlns:a16="http://schemas.microsoft.com/office/drawing/2014/main" id="{88145A4A-3163-8D0E-266D-E0827B2ACDB3}"/>
                </a:ext>
              </a:extLst>
            </p:cNvPr>
            <p:cNvSpPr txBox="1">
              <a:spLocks noChangeArrowheads="1"/>
            </p:cNvSpPr>
            <p:nvPr/>
          </p:nvSpPr>
          <p:spPr bwMode="auto">
            <a:xfrm>
              <a:off x="3600" y="2448"/>
              <a:ext cx="869" cy="401"/>
            </a:xfrm>
            <a:prstGeom prst="rect">
              <a:avLst/>
            </a:prstGeom>
            <a:gradFill rotWithShape="0">
              <a:gsLst>
                <a:gs pos="0">
                  <a:srgbClr val="FFFF66"/>
                </a:gs>
                <a:gs pos="100000">
                  <a:srgbClr val="FFFFFF"/>
                </a:gs>
              </a:gsLst>
              <a:lin ang="5400000" scaled="1"/>
            </a:gra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en-US" sz="1400">
                  <a:solidFill>
                    <a:srgbClr val="000008"/>
                  </a:solidFill>
                  <a:latin typeface="Times New Roman" panose="02020603050405020304" pitchFamily="18" charset="0"/>
                </a:rPr>
                <a:t>8 Impact on society</a:t>
              </a:r>
            </a:p>
          </p:txBody>
        </p:sp>
        <p:sp>
          <p:nvSpPr>
            <p:cNvPr id="42025" name="Line 11">
              <a:extLst>
                <a:ext uri="{FF2B5EF4-FFF2-40B4-BE49-F238E27FC236}">
                  <a16:creationId xmlns:a16="http://schemas.microsoft.com/office/drawing/2014/main" id="{0FEFD665-426D-E95E-C084-66CE0B1828E8}"/>
                </a:ext>
              </a:extLst>
            </p:cNvPr>
            <p:cNvSpPr>
              <a:spLocks noChangeShapeType="1"/>
            </p:cNvSpPr>
            <p:nvPr/>
          </p:nvSpPr>
          <p:spPr bwMode="auto">
            <a:xfrm flipV="1">
              <a:off x="3671" y="3087"/>
              <a:ext cx="1897"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400"/>
            </a:p>
          </p:txBody>
        </p:sp>
        <p:sp>
          <p:nvSpPr>
            <p:cNvPr id="42026" name="Text Box 12">
              <a:extLst>
                <a:ext uri="{FF2B5EF4-FFF2-40B4-BE49-F238E27FC236}">
                  <a16:creationId xmlns:a16="http://schemas.microsoft.com/office/drawing/2014/main" id="{28B6890E-1C49-8189-C06B-15D408E3924D}"/>
                </a:ext>
              </a:extLst>
            </p:cNvPr>
            <p:cNvSpPr txBox="1">
              <a:spLocks noChangeArrowheads="1"/>
            </p:cNvSpPr>
            <p:nvPr/>
          </p:nvSpPr>
          <p:spPr bwMode="auto">
            <a:xfrm>
              <a:off x="3984" y="3264"/>
              <a:ext cx="871" cy="234"/>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en-US" sz="1400" b="1">
                  <a:solidFill>
                    <a:srgbClr val="000008"/>
                  </a:solidFill>
                  <a:latin typeface="Times New Roman" panose="02020603050405020304" pitchFamily="18" charset="0"/>
                </a:rPr>
                <a:t>Results</a:t>
              </a:r>
              <a:r>
                <a:rPr lang="nl-NL" altLang="en-US" sz="1400" b="1" i="1">
                  <a:solidFill>
                    <a:srgbClr val="000008"/>
                  </a:solidFill>
                  <a:latin typeface="Times New Roman" panose="02020603050405020304" pitchFamily="18" charset="0"/>
                </a:rPr>
                <a:t> </a:t>
              </a:r>
              <a:endParaRPr lang="nl-NL" altLang="en-US" sz="1400" b="1">
                <a:solidFill>
                  <a:srgbClr val="000008"/>
                </a:solidFill>
                <a:latin typeface="Times New Roman" panose="02020603050405020304" pitchFamily="18" charset="0"/>
              </a:endParaRPr>
            </a:p>
          </p:txBody>
        </p:sp>
        <p:sp>
          <p:nvSpPr>
            <p:cNvPr id="42027" name="Line 13">
              <a:extLst>
                <a:ext uri="{FF2B5EF4-FFF2-40B4-BE49-F238E27FC236}">
                  <a16:creationId xmlns:a16="http://schemas.microsoft.com/office/drawing/2014/main" id="{F40ED49B-F702-BBBA-D164-F186A8ED5FDC}"/>
                </a:ext>
              </a:extLst>
            </p:cNvPr>
            <p:cNvSpPr>
              <a:spLocks noChangeShapeType="1"/>
            </p:cNvSpPr>
            <p:nvPr/>
          </p:nvSpPr>
          <p:spPr bwMode="auto">
            <a:xfrm>
              <a:off x="3433" y="2687"/>
              <a:ext cx="15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28" name="Line 14">
              <a:extLst>
                <a:ext uri="{FF2B5EF4-FFF2-40B4-BE49-F238E27FC236}">
                  <a16:creationId xmlns:a16="http://schemas.microsoft.com/office/drawing/2014/main" id="{474C9C98-CCE5-B58F-623A-117002131D5B}"/>
                </a:ext>
              </a:extLst>
            </p:cNvPr>
            <p:cNvSpPr>
              <a:spLocks noChangeShapeType="1"/>
            </p:cNvSpPr>
            <p:nvPr/>
          </p:nvSpPr>
          <p:spPr bwMode="auto">
            <a:xfrm>
              <a:off x="4461" y="2687"/>
              <a:ext cx="2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29" name="Line 15">
              <a:extLst>
                <a:ext uri="{FF2B5EF4-FFF2-40B4-BE49-F238E27FC236}">
                  <a16:creationId xmlns:a16="http://schemas.microsoft.com/office/drawing/2014/main" id="{22F04452-58F2-3983-E771-55B05AAB6CAE}"/>
                </a:ext>
              </a:extLst>
            </p:cNvPr>
            <p:cNvSpPr>
              <a:spLocks noChangeShapeType="1"/>
            </p:cNvSpPr>
            <p:nvPr/>
          </p:nvSpPr>
          <p:spPr bwMode="auto">
            <a:xfrm>
              <a:off x="3433" y="1404"/>
              <a:ext cx="15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30" name="Line 16">
              <a:extLst>
                <a:ext uri="{FF2B5EF4-FFF2-40B4-BE49-F238E27FC236}">
                  <a16:creationId xmlns:a16="http://schemas.microsoft.com/office/drawing/2014/main" id="{0C23EA49-0BB0-1CA7-02E9-2C3A130FC8BA}"/>
                </a:ext>
              </a:extLst>
            </p:cNvPr>
            <p:cNvSpPr>
              <a:spLocks noChangeShapeType="1"/>
            </p:cNvSpPr>
            <p:nvPr/>
          </p:nvSpPr>
          <p:spPr bwMode="auto">
            <a:xfrm>
              <a:off x="4461" y="1404"/>
              <a:ext cx="2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31" name="Text Box 17">
              <a:extLst>
                <a:ext uri="{FF2B5EF4-FFF2-40B4-BE49-F238E27FC236}">
                  <a16:creationId xmlns:a16="http://schemas.microsoft.com/office/drawing/2014/main" id="{737F52CD-005E-8F0A-B106-88CF040B1C33}"/>
                </a:ext>
              </a:extLst>
            </p:cNvPr>
            <p:cNvSpPr txBox="1">
              <a:spLocks noChangeArrowheads="1"/>
            </p:cNvSpPr>
            <p:nvPr/>
          </p:nvSpPr>
          <p:spPr bwMode="auto">
            <a:xfrm>
              <a:off x="4685" y="1226"/>
              <a:ext cx="869" cy="1646"/>
            </a:xfrm>
            <a:prstGeom prst="rect">
              <a:avLst/>
            </a:prstGeom>
            <a:gradFill rotWithShape="0">
              <a:gsLst>
                <a:gs pos="0">
                  <a:srgbClr val="FFFF66"/>
                </a:gs>
                <a:gs pos="100000">
                  <a:srgbClr val="FFFFFF"/>
                </a:gs>
              </a:gsLst>
              <a:lin ang="5400000" scaled="1"/>
            </a:gra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nl-NL" altLang="en-US" sz="933" dirty="0">
                <a:solidFill>
                  <a:srgbClr val="000008"/>
                </a:solidFill>
                <a:latin typeface="Times New Roman" panose="02020603050405020304" pitchFamily="18" charset="0"/>
              </a:endParaRPr>
            </a:p>
            <a:p>
              <a:endParaRPr lang="nl-NL" altLang="en-US" sz="933" dirty="0">
                <a:solidFill>
                  <a:srgbClr val="000008"/>
                </a:solidFill>
                <a:latin typeface="Times New Roman" panose="02020603050405020304" pitchFamily="18" charset="0"/>
              </a:endParaRPr>
            </a:p>
            <a:p>
              <a:endParaRPr lang="nl-NL" altLang="en-US" sz="933" dirty="0">
                <a:solidFill>
                  <a:srgbClr val="000008"/>
                </a:solidFill>
                <a:latin typeface="Times New Roman" panose="02020603050405020304" pitchFamily="18" charset="0"/>
              </a:endParaRPr>
            </a:p>
            <a:p>
              <a:endParaRPr lang="nl-NL" altLang="en-US" sz="933" dirty="0">
                <a:solidFill>
                  <a:srgbClr val="000008"/>
                </a:solidFill>
                <a:latin typeface="Times New Roman" panose="02020603050405020304" pitchFamily="18" charset="0"/>
              </a:endParaRPr>
            </a:p>
            <a:p>
              <a:endParaRPr lang="nl-NL" altLang="en-US" sz="1300" dirty="0">
                <a:solidFill>
                  <a:srgbClr val="000008"/>
                </a:solidFill>
                <a:latin typeface="Times New Roman" panose="02020603050405020304" pitchFamily="18" charset="0"/>
              </a:endParaRPr>
            </a:p>
            <a:p>
              <a:r>
                <a:rPr lang="nl-NL" altLang="en-US" sz="1300" dirty="0">
                  <a:solidFill>
                    <a:srgbClr val="000008"/>
                  </a:solidFill>
                  <a:latin typeface="Times New Roman" panose="02020603050405020304" pitchFamily="18" charset="0"/>
                </a:rPr>
                <a:t>9 </a:t>
              </a:r>
              <a:r>
                <a:rPr lang="nl-NL" altLang="en-US" sz="1300" dirty="0" err="1">
                  <a:solidFill>
                    <a:srgbClr val="000008"/>
                  </a:solidFill>
                  <a:latin typeface="Times New Roman" panose="02020603050405020304" pitchFamily="18" charset="0"/>
                </a:rPr>
                <a:t>Key</a:t>
              </a:r>
              <a:r>
                <a:rPr lang="nl-NL" altLang="en-US" sz="1300" dirty="0">
                  <a:solidFill>
                    <a:srgbClr val="000008"/>
                  </a:solidFill>
                  <a:latin typeface="Times New Roman" panose="02020603050405020304" pitchFamily="18" charset="0"/>
                </a:rPr>
                <a:t> performance </a:t>
              </a:r>
              <a:r>
                <a:rPr lang="nl-NL" altLang="en-US" sz="1300" dirty="0" err="1">
                  <a:solidFill>
                    <a:srgbClr val="000008"/>
                  </a:solidFill>
                  <a:latin typeface="Times New Roman" panose="02020603050405020304" pitchFamily="18" charset="0"/>
                </a:rPr>
                <a:t>results</a:t>
              </a:r>
              <a:endParaRPr lang="nl-NL" altLang="en-US" sz="1300" dirty="0">
                <a:solidFill>
                  <a:srgbClr val="000008"/>
                </a:solidFill>
                <a:latin typeface="Times New Roman" panose="02020603050405020304" pitchFamily="18" charset="0"/>
              </a:endParaRPr>
            </a:p>
          </p:txBody>
        </p:sp>
      </p:grpSp>
      <p:grpSp>
        <p:nvGrpSpPr>
          <p:cNvPr id="90130" name="Group 18">
            <a:extLst>
              <a:ext uri="{FF2B5EF4-FFF2-40B4-BE49-F238E27FC236}">
                <a16:creationId xmlns:a16="http://schemas.microsoft.com/office/drawing/2014/main" id="{5E8F3921-242F-0438-D40E-10550843E766}"/>
              </a:ext>
            </a:extLst>
          </p:cNvPr>
          <p:cNvGrpSpPr>
            <a:grpSpLocks/>
          </p:cNvGrpSpPr>
          <p:nvPr/>
        </p:nvGrpSpPr>
        <p:grpSpPr bwMode="auto">
          <a:xfrm>
            <a:off x="1734961" y="4305482"/>
            <a:ext cx="4099278" cy="832203"/>
            <a:chOff x="1220" y="3487"/>
            <a:chExt cx="3320" cy="674"/>
          </a:xfrm>
        </p:grpSpPr>
        <p:grpSp>
          <p:nvGrpSpPr>
            <p:cNvPr id="42013" name="Group 19">
              <a:extLst>
                <a:ext uri="{FF2B5EF4-FFF2-40B4-BE49-F238E27FC236}">
                  <a16:creationId xmlns:a16="http://schemas.microsoft.com/office/drawing/2014/main" id="{6317ADBA-2EDF-3623-0CF8-BEB50B4347EC}"/>
                </a:ext>
              </a:extLst>
            </p:cNvPr>
            <p:cNvGrpSpPr>
              <a:grpSpLocks/>
            </p:cNvGrpSpPr>
            <p:nvPr/>
          </p:nvGrpSpPr>
          <p:grpSpPr bwMode="auto">
            <a:xfrm>
              <a:off x="1220" y="3500"/>
              <a:ext cx="3320" cy="661"/>
              <a:chOff x="1220" y="3487"/>
              <a:chExt cx="3320" cy="661"/>
            </a:xfrm>
          </p:grpSpPr>
          <p:sp>
            <p:nvSpPr>
              <p:cNvPr id="42015" name="Line 20">
                <a:extLst>
                  <a:ext uri="{FF2B5EF4-FFF2-40B4-BE49-F238E27FC236}">
                    <a16:creationId xmlns:a16="http://schemas.microsoft.com/office/drawing/2014/main" id="{A8F740C5-D8B6-B703-5101-3C94BB1C44FE}"/>
                  </a:ext>
                </a:extLst>
              </p:cNvPr>
              <p:cNvSpPr>
                <a:spLocks noChangeShapeType="1"/>
              </p:cNvSpPr>
              <p:nvPr/>
            </p:nvSpPr>
            <p:spPr bwMode="auto">
              <a:xfrm>
                <a:off x="4540" y="3487"/>
                <a:ext cx="0" cy="16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16" name="Line 21">
                <a:extLst>
                  <a:ext uri="{FF2B5EF4-FFF2-40B4-BE49-F238E27FC236}">
                    <a16:creationId xmlns:a16="http://schemas.microsoft.com/office/drawing/2014/main" id="{E9968E4A-FD15-243C-524A-88C63C04C9CD}"/>
                  </a:ext>
                </a:extLst>
              </p:cNvPr>
              <p:cNvSpPr>
                <a:spLocks noChangeShapeType="1"/>
              </p:cNvSpPr>
              <p:nvPr/>
            </p:nvSpPr>
            <p:spPr bwMode="auto">
              <a:xfrm flipH="1">
                <a:off x="1220" y="3648"/>
                <a:ext cx="332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8225" name="Rectangle 22">
                <a:extLst>
                  <a:ext uri="{FF2B5EF4-FFF2-40B4-BE49-F238E27FC236}">
                    <a16:creationId xmlns:a16="http://schemas.microsoft.com/office/drawing/2014/main" id="{192DE46F-190B-02BD-323E-F9F68F701087}"/>
                  </a:ext>
                </a:extLst>
              </p:cNvPr>
              <p:cNvSpPr>
                <a:spLocks noChangeArrowheads="1"/>
              </p:cNvSpPr>
              <p:nvPr/>
            </p:nvSpPr>
            <p:spPr bwMode="auto">
              <a:xfrm>
                <a:off x="2760" y="3608"/>
                <a:ext cx="430" cy="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fr-BE" sz="3733" b="1">
                    <a:solidFill>
                      <a:schemeClr val="accent1"/>
                    </a:solidFill>
                    <a:latin typeface="Times New Roman" charset="0"/>
                    <a:ea typeface="ＭＳ Ｐゴシック" charset="0"/>
                    <a:cs typeface="ＭＳ Ｐゴシック" charset="0"/>
                  </a:rPr>
                  <a:t>A</a:t>
                </a:r>
                <a:endParaRPr lang="nl-NL" sz="3733" b="1">
                  <a:solidFill>
                    <a:schemeClr val="accent1"/>
                  </a:solidFill>
                  <a:latin typeface="Times New Roman" charset="0"/>
                  <a:ea typeface="ＭＳ Ｐゴシック" charset="0"/>
                  <a:cs typeface="ＭＳ Ｐゴシック" charset="0"/>
                </a:endParaRPr>
              </a:p>
            </p:txBody>
          </p:sp>
        </p:grpSp>
        <p:sp>
          <p:nvSpPr>
            <p:cNvPr id="42014" name="Line 23">
              <a:extLst>
                <a:ext uri="{FF2B5EF4-FFF2-40B4-BE49-F238E27FC236}">
                  <a16:creationId xmlns:a16="http://schemas.microsoft.com/office/drawing/2014/main" id="{FEFA442B-054A-3DA4-01E8-972E4FEE25CD}"/>
                </a:ext>
              </a:extLst>
            </p:cNvPr>
            <p:cNvSpPr>
              <a:spLocks noChangeShapeType="1"/>
            </p:cNvSpPr>
            <p:nvPr/>
          </p:nvSpPr>
          <p:spPr bwMode="auto">
            <a:xfrm flipV="1">
              <a:off x="1220" y="3487"/>
              <a:ext cx="0" cy="16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400"/>
            </a:p>
          </p:txBody>
        </p:sp>
      </p:grpSp>
      <p:grpSp>
        <p:nvGrpSpPr>
          <p:cNvPr id="90136" name="Group 24">
            <a:extLst>
              <a:ext uri="{FF2B5EF4-FFF2-40B4-BE49-F238E27FC236}">
                <a16:creationId xmlns:a16="http://schemas.microsoft.com/office/drawing/2014/main" id="{7953D8E0-2640-B64B-7BEA-0861F91EE899}"/>
              </a:ext>
            </a:extLst>
          </p:cNvPr>
          <p:cNvGrpSpPr>
            <a:grpSpLocks/>
          </p:cNvGrpSpPr>
          <p:nvPr/>
        </p:nvGrpSpPr>
        <p:grpSpPr bwMode="auto">
          <a:xfrm>
            <a:off x="465667" y="948267"/>
            <a:ext cx="2439811" cy="3475743"/>
            <a:chOff x="192" y="672"/>
            <a:chExt cx="1976" cy="2815"/>
          </a:xfrm>
        </p:grpSpPr>
        <p:sp>
          <p:nvSpPr>
            <p:cNvPr id="42000" name="Line 25">
              <a:extLst>
                <a:ext uri="{FF2B5EF4-FFF2-40B4-BE49-F238E27FC236}">
                  <a16:creationId xmlns:a16="http://schemas.microsoft.com/office/drawing/2014/main" id="{1EAC84E5-8CAA-A89A-3739-D4364257FB00}"/>
                </a:ext>
              </a:extLst>
            </p:cNvPr>
            <p:cNvSpPr>
              <a:spLocks noChangeShapeType="1"/>
            </p:cNvSpPr>
            <p:nvPr/>
          </p:nvSpPr>
          <p:spPr bwMode="auto">
            <a:xfrm>
              <a:off x="1695" y="1600"/>
              <a:ext cx="0" cy="24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01" name="Line 26">
              <a:extLst>
                <a:ext uri="{FF2B5EF4-FFF2-40B4-BE49-F238E27FC236}">
                  <a16:creationId xmlns:a16="http://schemas.microsoft.com/office/drawing/2014/main" id="{2F7BDC36-5A5B-A3C4-3D68-C929328B586D}"/>
                </a:ext>
              </a:extLst>
            </p:cNvPr>
            <p:cNvSpPr>
              <a:spLocks noChangeShapeType="1"/>
            </p:cNvSpPr>
            <p:nvPr/>
          </p:nvSpPr>
          <p:spPr bwMode="auto">
            <a:xfrm>
              <a:off x="1695" y="2242"/>
              <a:ext cx="0" cy="24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02" name="Line 27">
              <a:extLst>
                <a:ext uri="{FF2B5EF4-FFF2-40B4-BE49-F238E27FC236}">
                  <a16:creationId xmlns:a16="http://schemas.microsoft.com/office/drawing/2014/main" id="{70B2D0DF-7D50-D703-5876-E0B99234B49B}"/>
                </a:ext>
              </a:extLst>
            </p:cNvPr>
            <p:cNvSpPr>
              <a:spLocks noChangeShapeType="1"/>
            </p:cNvSpPr>
            <p:nvPr/>
          </p:nvSpPr>
          <p:spPr bwMode="auto">
            <a:xfrm>
              <a:off x="192" y="3087"/>
              <a:ext cx="1976"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400"/>
            </a:p>
          </p:txBody>
        </p:sp>
        <p:sp>
          <p:nvSpPr>
            <p:cNvPr id="42003" name="Text Box 28">
              <a:extLst>
                <a:ext uri="{FF2B5EF4-FFF2-40B4-BE49-F238E27FC236}">
                  <a16:creationId xmlns:a16="http://schemas.microsoft.com/office/drawing/2014/main" id="{0264F583-98D1-5269-C636-71E535737FC3}"/>
                </a:ext>
              </a:extLst>
            </p:cNvPr>
            <p:cNvSpPr txBox="1">
              <a:spLocks noChangeArrowheads="1"/>
            </p:cNvSpPr>
            <p:nvPr/>
          </p:nvSpPr>
          <p:spPr bwMode="auto">
            <a:xfrm>
              <a:off x="745" y="3248"/>
              <a:ext cx="1028" cy="239"/>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en-US" sz="1400" b="1">
                  <a:solidFill>
                    <a:srgbClr val="CC0000"/>
                  </a:solidFill>
                  <a:latin typeface="Times New Roman" panose="02020603050405020304" pitchFamily="18" charset="0"/>
                </a:rPr>
                <a:t>Enablers</a:t>
              </a:r>
            </a:p>
          </p:txBody>
        </p:sp>
        <p:grpSp>
          <p:nvGrpSpPr>
            <p:cNvPr id="42004" name="Group 29">
              <a:extLst>
                <a:ext uri="{FF2B5EF4-FFF2-40B4-BE49-F238E27FC236}">
                  <a16:creationId xmlns:a16="http://schemas.microsoft.com/office/drawing/2014/main" id="{F9342EBB-8BDA-CB94-B65D-3EDB6026A4F3}"/>
                </a:ext>
              </a:extLst>
            </p:cNvPr>
            <p:cNvGrpSpPr>
              <a:grpSpLocks/>
            </p:cNvGrpSpPr>
            <p:nvPr/>
          </p:nvGrpSpPr>
          <p:grpSpPr bwMode="auto">
            <a:xfrm>
              <a:off x="192" y="672"/>
              <a:ext cx="1976" cy="2228"/>
              <a:chOff x="192" y="672"/>
              <a:chExt cx="1976" cy="2228"/>
            </a:xfrm>
          </p:grpSpPr>
          <p:sp>
            <p:nvSpPr>
              <p:cNvPr id="42005" name="Line 30">
                <a:extLst>
                  <a:ext uri="{FF2B5EF4-FFF2-40B4-BE49-F238E27FC236}">
                    <a16:creationId xmlns:a16="http://schemas.microsoft.com/office/drawing/2014/main" id="{032F48C6-EBA2-20A2-8B0B-C4899D022648}"/>
                  </a:ext>
                </a:extLst>
              </p:cNvPr>
              <p:cNvSpPr>
                <a:spLocks noChangeShapeType="1"/>
              </p:cNvSpPr>
              <p:nvPr/>
            </p:nvSpPr>
            <p:spPr bwMode="auto">
              <a:xfrm>
                <a:off x="1062" y="2082"/>
                <a:ext cx="2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06" name="Text Box 31">
                <a:extLst>
                  <a:ext uri="{FF2B5EF4-FFF2-40B4-BE49-F238E27FC236}">
                    <a16:creationId xmlns:a16="http://schemas.microsoft.com/office/drawing/2014/main" id="{719718E7-7876-F024-62A4-2501E6FE9E4D}"/>
                  </a:ext>
                </a:extLst>
              </p:cNvPr>
              <p:cNvSpPr txBox="1">
                <a:spLocks noChangeArrowheads="1"/>
              </p:cNvSpPr>
              <p:nvPr/>
            </p:nvSpPr>
            <p:spPr bwMode="auto">
              <a:xfrm>
                <a:off x="1299" y="1841"/>
                <a:ext cx="869" cy="401"/>
              </a:xfrm>
              <a:prstGeom prst="rect">
                <a:avLst/>
              </a:prstGeom>
              <a:gradFill rotWithShape="0">
                <a:gsLst>
                  <a:gs pos="0">
                    <a:srgbClr val="CCFF99"/>
                  </a:gs>
                  <a:gs pos="100000">
                    <a:srgbClr val="FFFFFF"/>
                  </a:gs>
                </a:gsLst>
                <a:lin ang="5400000" scaled="1"/>
              </a:gra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1400">
                    <a:solidFill>
                      <a:srgbClr val="CC0000"/>
                    </a:solidFill>
                    <a:latin typeface="Times New Roman" panose="02020603050405020304" pitchFamily="18" charset="0"/>
                  </a:rPr>
                  <a:t>2 Policy and strategy</a:t>
                </a:r>
              </a:p>
            </p:txBody>
          </p:sp>
          <p:sp>
            <p:nvSpPr>
              <p:cNvPr id="42007" name="Text Box 32">
                <a:extLst>
                  <a:ext uri="{FF2B5EF4-FFF2-40B4-BE49-F238E27FC236}">
                    <a16:creationId xmlns:a16="http://schemas.microsoft.com/office/drawing/2014/main" id="{1FCD1E44-8009-0129-A35D-4C1882B8C155}"/>
                  </a:ext>
                </a:extLst>
              </p:cNvPr>
              <p:cNvSpPr txBox="1">
                <a:spLocks noChangeArrowheads="1"/>
              </p:cNvSpPr>
              <p:nvPr/>
            </p:nvSpPr>
            <p:spPr bwMode="auto">
              <a:xfrm>
                <a:off x="1299" y="2483"/>
                <a:ext cx="869" cy="400"/>
              </a:xfrm>
              <a:prstGeom prst="rect">
                <a:avLst/>
              </a:prstGeom>
              <a:gradFill rotWithShape="0">
                <a:gsLst>
                  <a:gs pos="0">
                    <a:srgbClr val="CCFF99"/>
                  </a:gs>
                  <a:gs pos="100000">
                    <a:srgbClr val="FFFFFF"/>
                  </a:gs>
                </a:gsLst>
                <a:lin ang="5400000" scaled="1"/>
              </a:gra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en-US" sz="1300" dirty="0">
                    <a:solidFill>
                      <a:srgbClr val="CC0000"/>
                    </a:solidFill>
                    <a:latin typeface="Times New Roman" panose="02020603050405020304" pitchFamily="18" charset="0"/>
                  </a:rPr>
                  <a:t>4 Resource</a:t>
                </a:r>
              </a:p>
              <a:p>
                <a:pPr algn="ctr"/>
                <a:r>
                  <a:rPr lang="nl-NL" altLang="en-US" sz="1300" dirty="0">
                    <a:solidFill>
                      <a:srgbClr val="CC0000"/>
                    </a:solidFill>
                    <a:latin typeface="Times New Roman" panose="02020603050405020304" pitchFamily="18" charset="0"/>
                  </a:rPr>
                  <a:t>management</a:t>
                </a:r>
              </a:p>
            </p:txBody>
          </p:sp>
          <p:sp>
            <p:nvSpPr>
              <p:cNvPr id="42008" name="Text Box 33">
                <a:extLst>
                  <a:ext uri="{FF2B5EF4-FFF2-40B4-BE49-F238E27FC236}">
                    <a16:creationId xmlns:a16="http://schemas.microsoft.com/office/drawing/2014/main" id="{C83F704E-BF1A-C9B1-E348-D43CE1225DE3}"/>
                  </a:ext>
                </a:extLst>
              </p:cNvPr>
              <p:cNvSpPr txBox="1">
                <a:spLocks noChangeArrowheads="1"/>
              </p:cNvSpPr>
              <p:nvPr/>
            </p:nvSpPr>
            <p:spPr bwMode="auto">
              <a:xfrm>
                <a:off x="192" y="1216"/>
                <a:ext cx="870" cy="1684"/>
              </a:xfrm>
              <a:prstGeom prst="rect">
                <a:avLst/>
              </a:prstGeom>
              <a:gradFill rotWithShape="0">
                <a:gsLst>
                  <a:gs pos="0">
                    <a:srgbClr val="CCFF99"/>
                  </a:gs>
                  <a:gs pos="100000">
                    <a:srgbClr val="FFFFFF"/>
                  </a:gs>
                </a:gsLst>
                <a:lin ang="5400000" scaled="1"/>
              </a:gra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nl-NL" altLang="en-US" sz="933">
                  <a:latin typeface="Times New Roman" panose="02020603050405020304" pitchFamily="18" charset="0"/>
                </a:endParaRPr>
              </a:p>
              <a:p>
                <a:endParaRPr lang="nl-NL" altLang="en-US" sz="933">
                  <a:latin typeface="Times New Roman" panose="02020603050405020304" pitchFamily="18" charset="0"/>
                </a:endParaRPr>
              </a:p>
              <a:p>
                <a:endParaRPr lang="nl-NL" altLang="en-US" sz="933">
                  <a:latin typeface="Times New Roman" panose="02020603050405020304" pitchFamily="18" charset="0"/>
                </a:endParaRPr>
              </a:p>
              <a:p>
                <a:endParaRPr lang="nl-NL" altLang="en-US" sz="933">
                  <a:latin typeface="Times New Roman" panose="02020603050405020304" pitchFamily="18" charset="0"/>
                </a:endParaRPr>
              </a:p>
              <a:p>
                <a:endParaRPr lang="fr-BE" altLang="en-US" sz="622">
                  <a:latin typeface="Times New Roman" panose="02020603050405020304" pitchFamily="18" charset="0"/>
                </a:endParaRPr>
              </a:p>
              <a:p>
                <a:pPr algn="ctr"/>
                <a:r>
                  <a:rPr lang="nl-NL" altLang="en-US" sz="1556">
                    <a:solidFill>
                      <a:srgbClr val="CC0000"/>
                    </a:solidFill>
                    <a:latin typeface="Times New Roman" panose="02020603050405020304" pitchFamily="18" charset="0"/>
                  </a:rPr>
                  <a:t>1 </a:t>
                </a:r>
                <a:r>
                  <a:rPr lang="fr-BE" altLang="en-US" sz="1556">
                    <a:solidFill>
                      <a:srgbClr val="CC0000"/>
                    </a:solidFill>
                    <a:latin typeface="Times New Roman" panose="02020603050405020304" pitchFamily="18" charset="0"/>
                  </a:rPr>
                  <a:t>L</a:t>
                </a:r>
                <a:r>
                  <a:rPr lang="nl-NL" altLang="en-US" sz="1556">
                    <a:solidFill>
                      <a:srgbClr val="CC0000"/>
                    </a:solidFill>
                    <a:latin typeface="Times New Roman" panose="02020603050405020304" pitchFamily="18" charset="0"/>
                  </a:rPr>
                  <a:t>eader</a:t>
                </a:r>
                <a:r>
                  <a:rPr lang="fr-BE" altLang="en-US" sz="1556">
                    <a:solidFill>
                      <a:srgbClr val="CC0000"/>
                    </a:solidFill>
                    <a:latin typeface="Times New Roman" panose="02020603050405020304" pitchFamily="18" charset="0"/>
                  </a:rPr>
                  <a:t>-</a:t>
                </a:r>
              </a:p>
              <a:p>
                <a:pPr algn="ctr"/>
                <a:r>
                  <a:rPr lang="nl-NL" altLang="en-US" sz="1556">
                    <a:solidFill>
                      <a:srgbClr val="CC0000"/>
                    </a:solidFill>
                    <a:latin typeface="Times New Roman" panose="02020603050405020304" pitchFamily="18" charset="0"/>
                  </a:rPr>
                  <a:t>ship</a:t>
                </a:r>
              </a:p>
            </p:txBody>
          </p:sp>
          <p:sp>
            <p:nvSpPr>
              <p:cNvPr id="42009" name="Text Box 34">
                <a:extLst>
                  <a:ext uri="{FF2B5EF4-FFF2-40B4-BE49-F238E27FC236}">
                    <a16:creationId xmlns:a16="http://schemas.microsoft.com/office/drawing/2014/main" id="{0913BC43-A1CA-30E9-2621-EF7184420754}"/>
                  </a:ext>
                </a:extLst>
              </p:cNvPr>
              <p:cNvSpPr txBox="1">
                <a:spLocks noChangeArrowheads="1"/>
              </p:cNvSpPr>
              <p:nvPr/>
            </p:nvSpPr>
            <p:spPr bwMode="auto">
              <a:xfrm>
                <a:off x="1299" y="1200"/>
                <a:ext cx="869" cy="400"/>
              </a:xfrm>
              <a:prstGeom prst="rect">
                <a:avLst/>
              </a:prstGeom>
              <a:gradFill rotWithShape="0">
                <a:gsLst>
                  <a:gs pos="0">
                    <a:srgbClr val="CCFF99"/>
                  </a:gs>
                  <a:gs pos="100000">
                    <a:srgbClr val="FFFFFF"/>
                  </a:gs>
                </a:gsLst>
                <a:lin ang="5400000" scaled="1"/>
              </a:gra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en-US" sz="1300" dirty="0">
                    <a:solidFill>
                      <a:srgbClr val="CC0000"/>
                    </a:solidFill>
                    <a:latin typeface="Times New Roman" panose="02020603050405020304" pitchFamily="18" charset="0"/>
                  </a:rPr>
                  <a:t>3. People management</a:t>
                </a:r>
              </a:p>
            </p:txBody>
          </p:sp>
          <p:sp>
            <p:nvSpPr>
              <p:cNvPr id="42010" name="Line 35">
                <a:extLst>
                  <a:ext uri="{FF2B5EF4-FFF2-40B4-BE49-F238E27FC236}">
                    <a16:creationId xmlns:a16="http://schemas.microsoft.com/office/drawing/2014/main" id="{2E9DD5C6-7D87-BCFB-7329-B37B7E4931C6}"/>
                  </a:ext>
                </a:extLst>
              </p:cNvPr>
              <p:cNvSpPr>
                <a:spLocks noChangeShapeType="1"/>
              </p:cNvSpPr>
              <p:nvPr/>
            </p:nvSpPr>
            <p:spPr bwMode="auto">
              <a:xfrm>
                <a:off x="1062" y="2687"/>
                <a:ext cx="2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2011" name="Line 36">
                <a:extLst>
                  <a:ext uri="{FF2B5EF4-FFF2-40B4-BE49-F238E27FC236}">
                    <a16:creationId xmlns:a16="http://schemas.microsoft.com/office/drawing/2014/main" id="{7CDE43BF-595D-D604-0141-B50C211298A5}"/>
                  </a:ext>
                </a:extLst>
              </p:cNvPr>
              <p:cNvSpPr>
                <a:spLocks noChangeShapeType="1"/>
              </p:cNvSpPr>
              <p:nvPr/>
            </p:nvSpPr>
            <p:spPr bwMode="auto">
              <a:xfrm>
                <a:off x="1062" y="1404"/>
                <a:ext cx="2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8220" name="Rectangle 37">
                <a:extLst>
                  <a:ext uri="{FF2B5EF4-FFF2-40B4-BE49-F238E27FC236}">
                    <a16:creationId xmlns:a16="http://schemas.microsoft.com/office/drawing/2014/main" id="{8C15BFCE-55E9-2BAC-87AC-E6A7B5889E70}"/>
                  </a:ext>
                </a:extLst>
              </p:cNvPr>
              <p:cNvSpPr>
                <a:spLocks noChangeArrowheads="1"/>
              </p:cNvSpPr>
              <p:nvPr/>
            </p:nvSpPr>
            <p:spPr bwMode="auto">
              <a:xfrm>
                <a:off x="960" y="672"/>
                <a:ext cx="386" cy="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fr-BE" sz="3733" b="1">
                    <a:solidFill>
                      <a:srgbClr val="CC0000"/>
                    </a:solidFill>
                    <a:latin typeface="Times New Roman" charset="0"/>
                    <a:ea typeface="ＭＳ Ｐゴシック" charset="0"/>
                    <a:cs typeface="ＭＳ Ｐゴシック" charset="0"/>
                  </a:rPr>
                  <a:t>P</a:t>
                </a:r>
                <a:endParaRPr lang="nl-NL" sz="3733" b="1">
                  <a:solidFill>
                    <a:srgbClr val="CC0000"/>
                  </a:solidFill>
                  <a:latin typeface="Times New Roman" charset="0"/>
                  <a:ea typeface="ＭＳ Ｐゴシック" charset="0"/>
                  <a:cs typeface="ＭＳ Ｐゴシック" charset="0"/>
                </a:endParaRPr>
              </a:p>
            </p:txBody>
          </p:sp>
        </p:grpSp>
      </p:grpSp>
      <p:grpSp>
        <p:nvGrpSpPr>
          <p:cNvPr id="90150" name="Group 38">
            <a:extLst>
              <a:ext uri="{FF2B5EF4-FFF2-40B4-BE49-F238E27FC236}">
                <a16:creationId xmlns:a16="http://schemas.microsoft.com/office/drawing/2014/main" id="{F8306E04-C12E-655D-4E40-946AAF721FAD}"/>
              </a:ext>
            </a:extLst>
          </p:cNvPr>
          <p:cNvGrpSpPr>
            <a:grpSpLocks/>
          </p:cNvGrpSpPr>
          <p:nvPr/>
        </p:nvGrpSpPr>
        <p:grpSpPr bwMode="auto">
          <a:xfrm>
            <a:off x="2895600" y="889001"/>
            <a:ext cx="1561924" cy="3041121"/>
            <a:chOff x="2168" y="624"/>
            <a:chExt cx="1265" cy="2463"/>
          </a:xfrm>
        </p:grpSpPr>
        <p:sp>
          <p:nvSpPr>
            <p:cNvPr id="41993" name="Line 39">
              <a:extLst>
                <a:ext uri="{FF2B5EF4-FFF2-40B4-BE49-F238E27FC236}">
                  <a16:creationId xmlns:a16="http://schemas.microsoft.com/office/drawing/2014/main" id="{856534E3-8103-29C5-0C2B-870A5404A577}"/>
                </a:ext>
              </a:extLst>
            </p:cNvPr>
            <p:cNvSpPr>
              <a:spLocks noChangeShapeType="1"/>
            </p:cNvSpPr>
            <p:nvPr/>
          </p:nvSpPr>
          <p:spPr bwMode="auto">
            <a:xfrm>
              <a:off x="2168" y="2082"/>
              <a:ext cx="31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1994" name="Line 40">
              <a:extLst>
                <a:ext uri="{FF2B5EF4-FFF2-40B4-BE49-F238E27FC236}">
                  <a16:creationId xmlns:a16="http://schemas.microsoft.com/office/drawing/2014/main" id="{3DDF1A82-7919-9D49-B75A-27B85A6E84EA}"/>
                </a:ext>
              </a:extLst>
            </p:cNvPr>
            <p:cNvSpPr>
              <a:spLocks noChangeShapeType="1"/>
            </p:cNvSpPr>
            <p:nvPr/>
          </p:nvSpPr>
          <p:spPr bwMode="auto">
            <a:xfrm>
              <a:off x="2168" y="2687"/>
              <a:ext cx="31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41995" name="Line 41">
              <a:extLst>
                <a:ext uri="{FF2B5EF4-FFF2-40B4-BE49-F238E27FC236}">
                  <a16:creationId xmlns:a16="http://schemas.microsoft.com/office/drawing/2014/main" id="{962363F4-3BF1-2E97-9877-F65F0FD52965}"/>
                </a:ext>
              </a:extLst>
            </p:cNvPr>
            <p:cNvSpPr>
              <a:spLocks noChangeShapeType="1"/>
            </p:cNvSpPr>
            <p:nvPr/>
          </p:nvSpPr>
          <p:spPr bwMode="auto">
            <a:xfrm>
              <a:off x="2168" y="1404"/>
              <a:ext cx="316"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grpSp>
          <p:nvGrpSpPr>
            <p:cNvPr id="41996" name="Group 42">
              <a:extLst>
                <a:ext uri="{FF2B5EF4-FFF2-40B4-BE49-F238E27FC236}">
                  <a16:creationId xmlns:a16="http://schemas.microsoft.com/office/drawing/2014/main" id="{76D38568-ECD5-90ED-1216-382E37F413A6}"/>
                </a:ext>
              </a:extLst>
            </p:cNvPr>
            <p:cNvGrpSpPr>
              <a:grpSpLocks/>
            </p:cNvGrpSpPr>
            <p:nvPr/>
          </p:nvGrpSpPr>
          <p:grpSpPr bwMode="auto">
            <a:xfrm>
              <a:off x="2484" y="624"/>
              <a:ext cx="949" cy="2463"/>
              <a:chOff x="2484" y="624"/>
              <a:chExt cx="949" cy="2463"/>
            </a:xfrm>
          </p:grpSpPr>
          <p:sp>
            <p:nvSpPr>
              <p:cNvPr id="41997" name="Text Box 43">
                <a:extLst>
                  <a:ext uri="{FF2B5EF4-FFF2-40B4-BE49-F238E27FC236}">
                    <a16:creationId xmlns:a16="http://schemas.microsoft.com/office/drawing/2014/main" id="{AE24894A-41A3-6F82-837B-CC369A702E90}"/>
                  </a:ext>
                </a:extLst>
              </p:cNvPr>
              <p:cNvSpPr txBox="1">
                <a:spLocks noChangeArrowheads="1"/>
              </p:cNvSpPr>
              <p:nvPr/>
            </p:nvSpPr>
            <p:spPr bwMode="auto">
              <a:xfrm>
                <a:off x="2484" y="1200"/>
                <a:ext cx="949" cy="1683"/>
              </a:xfrm>
              <a:prstGeom prst="rect">
                <a:avLst/>
              </a:prstGeom>
              <a:gradFill rotWithShape="0">
                <a:gsLst>
                  <a:gs pos="0">
                    <a:srgbClr val="CCFFFF"/>
                  </a:gs>
                  <a:gs pos="100000">
                    <a:srgbClr val="FFFFFF"/>
                  </a:gs>
                </a:gsLst>
                <a:lin ang="5400000" scaled="1"/>
              </a:gradFill>
              <a:ln w="9525">
                <a:solidFill>
                  <a:srgbClr val="000000"/>
                </a:solidFill>
                <a:miter lim="800000"/>
                <a:headEnd/>
                <a:tailEnd/>
              </a:ln>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nl-NL" altLang="en-US" sz="622" dirty="0">
                  <a:latin typeface="Times New Roman" panose="02020603050405020304" pitchFamily="18" charset="0"/>
                </a:endParaRPr>
              </a:p>
              <a:p>
                <a:endParaRPr lang="nl-NL" altLang="en-US" sz="622" dirty="0">
                  <a:latin typeface="Times New Roman" panose="02020603050405020304" pitchFamily="18" charset="0"/>
                </a:endParaRPr>
              </a:p>
              <a:p>
                <a:endParaRPr lang="nl-NL" altLang="en-US" sz="622" dirty="0">
                  <a:latin typeface="Times New Roman" panose="02020603050405020304" pitchFamily="18" charset="0"/>
                </a:endParaRPr>
              </a:p>
              <a:p>
                <a:endParaRPr lang="nl-NL" altLang="en-US" sz="622" dirty="0">
                  <a:latin typeface="Times New Roman" panose="02020603050405020304" pitchFamily="18" charset="0"/>
                </a:endParaRPr>
              </a:p>
              <a:p>
                <a:endParaRPr lang="nl-NL" altLang="en-US" sz="622" dirty="0">
                  <a:latin typeface="Times New Roman" panose="02020603050405020304" pitchFamily="18" charset="0"/>
                </a:endParaRPr>
              </a:p>
              <a:p>
                <a:endParaRPr lang="nl-NL" altLang="en-US" sz="622" dirty="0">
                  <a:latin typeface="Times New Roman" panose="02020603050405020304" pitchFamily="18" charset="0"/>
                </a:endParaRPr>
              </a:p>
              <a:p>
                <a:endParaRPr lang="nl-NL" altLang="en-US" sz="622" dirty="0">
                  <a:latin typeface="Times New Roman" panose="02020603050405020304" pitchFamily="18" charset="0"/>
                </a:endParaRPr>
              </a:p>
              <a:p>
                <a:pPr algn="ctr"/>
                <a:endParaRPr lang="nl-NL" altLang="en-US" sz="1089" dirty="0">
                  <a:latin typeface="Times New Roman" panose="02020603050405020304" pitchFamily="18" charset="0"/>
                </a:endParaRPr>
              </a:p>
              <a:p>
                <a:pPr algn="ctr"/>
                <a:r>
                  <a:rPr lang="fr-BE" altLang="en-US" sz="1556" b="1" dirty="0">
                    <a:solidFill>
                      <a:schemeClr val="accent2"/>
                    </a:solidFill>
                    <a:latin typeface="Times New Roman" panose="02020603050405020304" pitchFamily="18" charset="0"/>
                  </a:rPr>
                  <a:t>5</a:t>
                </a:r>
              </a:p>
              <a:p>
                <a:pPr algn="ctr"/>
                <a:r>
                  <a:rPr lang="fr-BE" altLang="en-US" sz="1556" b="1" dirty="0">
                    <a:solidFill>
                      <a:schemeClr val="accent2"/>
                    </a:solidFill>
                    <a:latin typeface="Times New Roman" panose="02020603050405020304" pitchFamily="18" charset="0"/>
                  </a:rPr>
                  <a:t>P</a:t>
                </a:r>
                <a:r>
                  <a:rPr lang="nl-NL" altLang="en-US" sz="1556" b="1" dirty="0" err="1">
                    <a:solidFill>
                      <a:schemeClr val="accent2"/>
                    </a:solidFill>
                    <a:latin typeface="Times New Roman" panose="02020603050405020304" pitchFamily="18" charset="0"/>
                  </a:rPr>
                  <a:t>rocesses</a:t>
                </a:r>
                <a:r>
                  <a:rPr lang="nl-NL" altLang="en-US" sz="1556" b="1" dirty="0">
                    <a:solidFill>
                      <a:schemeClr val="accent2"/>
                    </a:solidFill>
                    <a:latin typeface="Times New Roman" panose="02020603050405020304" pitchFamily="18" charset="0"/>
                  </a:rPr>
                  <a:t>/</a:t>
                </a:r>
              </a:p>
              <a:p>
                <a:pPr algn="ctr"/>
                <a:r>
                  <a:rPr lang="nl-NL" altLang="en-US" sz="1556" b="1" dirty="0">
                    <a:solidFill>
                      <a:schemeClr val="accent2"/>
                    </a:solidFill>
                    <a:latin typeface="Times New Roman" panose="02020603050405020304" pitchFamily="18" charset="0"/>
                  </a:rPr>
                  <a:t>services</a:t>
                </a:r>
              </a:p>
            </p:txBody>
          </p:sp>
          <p:sp>
            <p:nvSpPr>
              <p:cNvPr id="41998" name="Line 44">
                <a:extLst>
                  <a:ext uri="{FF2B5EF4-FFF2-40B4-BE49-F238E27FC236}">
                    <a16:creationId xmlns:a16="http://schemas.microsoft.com/office/drawing/2014/main" id="{D932284A-7485-1FCF-67BA-B3D12042FEF4}"/>
                  </a:ext>
                </a:extLst>
              </p:cNvPr>
              <p:cNvSpPr>
                <a:spLocks noChangeShapeType="1"/>
              </p:cNvSpPr>
              <p:nvPr/>
            </p:nvSpPr>
            <p:spPr bwMode="auto">
              <a:xfrm>
                <a:off x="2484" y="3087"/>
                <a:ext cx="949" cy="0"/>
              </a:xfrm>
              <a:prstGeom prst="line">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400"/>
              </a:p>
            </p:txBody>
          </p:sp>
          <p:sp>
            <p:nvSpPr>
              <p:cNvPr id="8207" name="Rectangle 45">
                <a:extLst>
                  <a:ext uri="{FF2B5EF4-FFF2-40B4-BE49-F238E27FC236}">
                    <a16:creationId xmlns:a16="http://schemas.microsoft.com/office/drawing/2014/main" id="{BF3B90E0-F493-2E9B-C874-E3BFFDACACB1}"/>
                  </a:ext>
                </a:extLst>
              </p:cNvPr>
              <p:cNvSpPr>
                <a:spLocks noChangeArrowheads="1"/>
              </p:cNvSpPr>
              <p:nvPr/>
            </p:nvSpPr>
            <p:spPr bwMode="auto">
              <a:xfrm>
                <a:off x="2736" y="624"/>
                <a:ext cx="430" cy="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fr-BE" sz="3733" b="1">
                    <a:solidFill>
                      <a:schemeClr val="accent2"/>
                    </a:solidFill>
                    <a:latin typeface="Times New Roman" charset="0"/>
                    <a:ea typeface="ＭＳ Ｐゴシック" charset="0"/>
                    <a:cs typeface="ＭＳ Ｐゴシック" charset="0"/>
                  </a:rPr>
                  <a:t>D</a:t>
                </a:r>
                <a:endParaRPr lang="nl-NL" sz="3733" b="1">
                  <a:solidFill>
                    <a:schemeClr val="accent2"/>
                  </a:solidFill>
                  <a:latin typeface="Times New Roman" charset="0"/>
                  <a:ea typeface="ＭＳ Ｐゴシック" charset="0"/>
                  <a:cs typeface="ＭＳ Ｐゴシック" charset="0"/>
                </a:endParaRPr>
              </a:p>
            </p:txBody>
          </p:sp>
        </p:grpSp>
      </p:grpSp>
      <p:sp>
        <p:nvSpPr>
          <p:cNvPr id="90158" name="Rectangle 46">
            <a:extLst>
              <a:ext uri="{FF2B5EF4-FFF2-40B4-BE49-F238E27FC236}">
                <a16:creationId xmlns:a16="http://schemas.microsoft.com/office/drawing/2014/main" id="{4A9F3B4E-06B1-7C81-5463-FEE1628CF57F}"/>
              </a:ext>
            </a:extLst>
          </p:cNvPr>
          <p:cNvSpPr>
            <a:spLocks noChangeArrowheads="1"/>
          </p:cNvSpPr>
          <p:nvPr/>
        </p:nvSpPr>
        <p:spPr bwMode="auto">
          <a:xfrm>
            <a:off x="5621867" y="889000"/>
            <a:ext cx="530915" cy="6667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0" hangingPunct="0">
              <a:defRPr/>
            </a:pPr>
            <a:r>
              <a:rPr lang="fr-BE" sz="3733" b="1">
                <a:solidFill>
                  <a:srgbClr val="000008"/>
                </a:solidFill>
                <a:latin typeface="Times New Roman" charset="0"/>
                <a:ea typeface="ＭＳ Ｐゴシック" charset="0"/>
                <a:cs typeface="ＭＳ Ｐゴシック" charset="0"/>
              </a:rPr>
              <a:t>C</a:t>
            </a:r>
            <a:endParaRPr lang="nl-NL" sz="3733" b="1">
              <a:solidFill>
                <a:srgbClr val="000008"/>
              </a:solidFill>
              <a:latin typeface="Times New Roman" charset="0"/>
              <a:ea typeface="ＭＳ Ｐゴシック" charset="0"/>
              <a:cs typeface="ＭＳ Ｐゴシック" charset="0"/>
            </a:endParaRPr>
          </a:p>
        </p:txBody>
      </p:sp>
      <p:sp>
        <p:nvSpPr>
          <p:cNvPr id="41992" name="Tekstvak 47">
            <a:extLst>
              <a:ext uri="{FF2B5EF4-FFF2-40B4-BE49-F238E27FC236}">
                <a16:creationId xmlns:a16="http://schemas.microsoft.com/office/drawing/2014/main" id="{8E00E388-D2D2-1E62-EA0A-56B4581A79B8}"/>
              </a:ext>
            </a:extLst>
          </p:cNvPr>
          <p:cNvSpPr txBox="1">
            <a:spLocks noChangeArrowheads="1"/>
          </p:cNvSpPr>
          <p:nvPr/>
        </p:nvSpPr>
        <p:spPr bwMode="auto">
          <a:xfrm>
            <a:off x="1532038" y="314523"/>
            <a:ext cx="5606873" cy="30777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l-NL" altLang="en-US" sz="1400" dirty="0"/>
              <a:t>QUALITY MANAGEMENT SYSTEM</a:t>
            </a:r>
          </a:p>
        </p:txBody>
      </p:sp>
    </p:spTree>
    <p:extLst>
      <p:ext uri="{BB962C8B-B14F-4D97-AF65-F5344CB8AC3E}">
        <p14:creationId xmlns:p14="http://schemas.microsoft.com/office/powerpoint/2010/main" val="12125819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90136"/>
                                        </p:tgtEl>
                                        <p:attrNameLst>
                                          <p:attrName>style.visibility</p:attrName>
                                        </p:attrNameLst>
                                      </p:cBhvr>
                                      <p:to>
                                        <p:strVal val="visible"/>
                                      </p:to>
                                    </p:set>
                                    <p:anim calcmode="lin" valueType="num">
                                      <p:cBhvr additive="base">
                                        <p:cTn id="7" dur="500" fill="hold"/>
                                        <p:tgtEl>
                                          <p:spTgt spid="90136"/>
                                        </p:tgtEl>
                                        <p:attrNameLst>
                                          <p:attrName>ppt_x</p:attrName>
                                        </p:attrNameLst>
                                      </p:cBhvr>
                                      <p:tavLst>
                                        <p:tav tm="0">
                                          <p:val>
                                            <p:strVal val="0-#ppt_w/2"/>
                                          </p:val>
                                        </p:tav>
                                        <p:tav tm="100000">
                                          <p:val>
                                            <p:strVal val="#ppt_x"/>
                                          </p:val>
                                        </p:tav>
                                      </p:tavLst>
                                    </p:anim>
                                    <p:anim calcmode="lin" valueType="num">
                                      <p:cBhvr additive="base">
                                        <p:cTn id="8" dur="500" fill="hold"/>
                                        <p:tgtEl>
                                          <p:spTgt spid="9013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90150"/>
                                        </p:tgtEl>
                                        <p:attrNameLst>
                                          <p:attrName>style.visibility</p:attrName>
                                        </p:attrNameLst>
                                      </p:cBhvr>
                                      <p:to>
                                        <p:strVal val="visible"/>
                                      </p:to>
                                    </p:set>
                                    <p:anim calcmode="lin" valueType="num">
                                      <p:cBhvr additive="base">
                                        <p:cTn id="13" dur="500" fill="hold"/>
                                        <p:tgtEl>
                                          <p:spTgt spid="90150"/>
                                        </p:tgtEl>
                                        <p:attrNameLst>
                                          <p:attrName>ppt_x</p:attrName>
                                        </p:attrNameLst>
                                      </p:cBhvr>
                                      <p:tavLst>
                                        <p:tav tm="0">
                                          <p:val>
                                            <p:strVal val="0-#ppt_w/2"/>
                                          </p:val>
                                        </p:tav>
                                        <p:tav tm="100000">
                                          <p:val>
                                            <p:strVal val="#ppt_x"/>
                                          </p:val>
                                        </p:tav>
                                      </p:tavLst>
                                    </p:anim>
                                    <p:anim calcmode="lin" valueType="num">
                                      <p:cBhvr additive="base">
                                        <p:cTn id="14" dur="500" fill="hold"/>
                                        <p:tgtEl>
                                          <p:spTgt spid="90150"/>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childTnLst>
                                    <p:set>
                                      <p:cBhvr>
                                        <p:cTn id="18" dur="1" fill="hold">
                                          <p:stCondLst>
                                            <p:cond delay="0"/>
                                          </p:stCondLst>
                                        </p:cTn>
                                        <p:tgtEl>
                                          <p:spTgt spid="90158"/>
                                        </p:tgtEl>
                                        <p:attrNameLst>
                                          <p:attrName>style.visibility</p:attrName>
                                        </p:attrNameLst>
                                      </p:cBhvr>
                                      <p:to>
                                        <p:strVal val="visible"/>
                                      </p:to>
                                    </p:set>
                                    <p:anim calcmode="lin" valueType="num">
                                      <p:cBhvr additive="base">
                                        <p:cTn id="19" dur="500" fill="hold"/>
                                        <p:tgtEl>
                                          <p:spTgt spid="90158"/>
                                        </p:tgtEl>
                                        <p:attrNameLst>
                                          <p:attrName>ppt_x</p:attrName>
                                        </p:attrNameLst>
                                      </p:cBhvr>
                                      <p:tavLst>
                                        <p:tav tm="0">
                                          <p:val>
                                            <p:strVal val="1+#ppt_w/2"/>
                                          </p:val>
                                        </p:tav>
                                        <p:tav tm="100000">
                                          <p:val>
                                            <p:strVal val="#ppt_x"/>
                                          </p:val>
                                        </p:tav>
                                      </p:tavLst>
                                    </p:anim>
                                    <p:anim calcmode="lin" valueType="num">
                                      <p:cBhvr additive="base">
                                        <p:cTn id="20" dur="500" fill="hold"/>
                                        <p:tgtEl>
                                          <p:spTgt spid="90158"/>
                                        </p:tgtEl>
                                        <p:attrNameLst>
                                          <p:attrName>ppt_y</p:attrName>
                                        </p:attrNameLst>
                                      </p:cBhvr>
                                      <p:tavLst>
                                        <p:tav tm="0">
                                          <p:val>
                                            <p:strVal val="0-#ppt_h/2"/>
                                          </p:val>
                                        </p:tav>
                                        <p:tav tm="100000">
                                          <p:val>
                                            <p:strVal val="#ppt_y"/>
                                          </p:val>
                                        </p:tav>
                                      </p:tavLst>
                                    </p:anim>
                                  </p:childTnLst>
                                </p:cTn>
                              </p:par>
                            </p:childTnLst>
                          </p:cTn>
                        </p:par>
                        <p:par>
                          <p:cTn id="21" fill="hold" nodeType="afterGroup">
                            <p:stCondLst>
                              <p:cond delay="500"/>
                            </p:stCondLst>
                            <p:childTnLst>
                              <p:par>
                                <p:cTn id="22" presetID="2" presetClass="entr" presetSubtype="9" fill="hold" nodeType="afterEffect">
                                  <p:stCondLst>
                                    <p:cond delay="0"/>
                                  </p:stCondLst>
                                  <p:childTnLst>
                                    <p:set>
                                      <p:cBhvr>
                                        <p:cTn id="23" dur="1" fill="hold">
                                          <p:stCondLst>
                                            <p:cond delay="0"/>
                                          </p:stCondLst>
                                        </p:cTn>
                                        <p:tgtEl>
                                          <p:spTgt spid="90115"/>
                                        </p:tgtEl>
                                        <p:attrNameLst>
                                          <p:attrName>style.visibility</p:attrName>
                                        </p:attrNameLst>
                                      </p:cBhvr>
                                      <p:to>
                                        <p:strVal val="visible"/>
                                      </p:to>
                                    </p:set>
                                    <p:anim calcmode="lin" valueType="num">
                                      <p:cBhvr additive="base">
                                        <p:cTn id="24" dur="500" fill="hold"/>
                                        <p:tgtEl>
                                          <p:spTgt spid="90115"/>
                                        </p:tgtEl>
                                        <p:attrNameLst>
                                          <p:attrName>ppt_x</p:attrName>
                                        </p:attrNameLst>
                                      </p:cBhvr>
                                      <p:tavLst>
                                        <p:tav tm="0">
                                          <p:val>
                                            <p:strVal val="0-#ppt_w/2"/>
                                          </p:val>
                                        </p:tav>
                                        <p:tav tm="100000">
                                          <p:val>
                                            <p:strVal val="#ppt_x"/>
                                          </p:val>
                                        </p:tav>
                                      </p:tavLst>
                                    </p:anim>
                                    <p:anim calcmode="lin" valueType="num">
                                      <p:cBhvr additive="base">
                                        <p:cTn id="25" dur="500" fill="hold"/>
                                        <p:tgtEl>
                                          <p:spTgt spid="90115"/>
                                        </p:tgtEl>
                                        <p:attrNameLst>
                                          <p:attrName>ppt_y</p:attrName>
                                        </p:attrNameLst>
                                      </p:cBhvr>
                                      <p:tavLst>
                                        <p:tav tm="0">
                                          <p:val>
                                            <p:strVal val="0-#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childTnLst>
                                    <p:set>
                                      <p:cBhvr>
                                        <p:cTn id="29" dur="1" fill="hold">
                                          <p:stCondLst>
                                            <p:cond delay="0"/>
                                          </p:stCondLst>
                                        </p:cTn>
                                        <p:tgtEl>
                                          <p:spTgt spid="90130"/>
                                        </p:tgtEl>
                                        <p:attrNameLst>
                                          <p:attrName>style.visibility</p:attrName>
                                        </p:attrNameLst>
                                      </p:cBhvr>
                                      <p:to>
                                        <p:strVal val="visible"/>
                                      </p:to>
                                    </p:set>
                                    <p:anim calcmode="lin" valueType="num">
                                      <p:cBhvr additive="base">
                                        <p:cTn id="30" dur="500" fill="hold"/>
                                        <p:tgtEl>
                                          <p:spTgt spid="90130"/>
                                        </p:tgtEl>
                                        <p:attrNameLst>
                                          <p:attrName>ppt_x</p:attrName>
                                        </p:attrNameLst>
                                      </p:cBhvr>
                                      <p:tavLst>
                                        <p:tav tm="0">
                                          <p:val>
                                            <p:strVal val="0-#ppt_w/2"/>
                                          </p:val>
                                        </p:tav>
                                        <p:tav tm="100000">
                                          <p:val>
                                            <p:strVal val="#ppt_x"/>
                                          </p:val>
                                        </p:tav>
                                      </p:tavLst>
                                    </p:anim>
                                    <p:anim calcmode="lin" valueType="num">
                                      <p:cBhvr additive="base">
                                        <p:cTn id="31" dur="500" fill="hold"/>
                                        <p:tgtEl>
                                          <p:spTgt spid="901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58"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E80A1-06FD-B1A3-7209-ED54DD314993}"/>
            </a:ext>
          </a:extLst>
        </p:cNvPr>
        <p:cNvGrpSpPr/>
        <p:nvPr/>
      </p:nvGrpSpPr>
      <p:grpSpPr>
        <a:xfrm>
          <a:off x="0" y="0"/>
          <a:ext cx="0" cy="0"/>
          <a:chOff x="0" y="0"/>
          <a:chExt cx="0" cy="0"/>
        </a:xfrm>
      </p:grpSpPr>
      <p:sp>
        <p:nvSpPr>
          <p:cNvPr id="26625" name="Rectangle 2">
            <a:extLst>
              <a:ext uri="{FF2B5EF4-FFF2-40B4-BE49-F238E27FC236}">
                <a16:creationId xmlns:a16="http://schemas.microsoft.com/office/drawing/2014/main" id="{E23AFEA2-51EE-6F57-B7AC-A60C05181768}"/>
              </a:ext>
            </a:extLst>
          </p:cNvPr>
          <p:cNvSpPr>
            <a:spLocks noGrp="1" noChangeArrowheads="1"/>
          </p:cNvSpPr>
          <p:nvPr>
            <p:ph type="title"/>
          </p:nvPr>
        </p:nvSpPr>
        <p:spPr>
          <a:xfrm>
            <a:off x="794720" y="381000"/>
            <a:ext cx="6045200" cy="651933"/>
          </a:xfrm>
          <a:extLst>
            <a:ext uri="{91240B29-F687-4f45-9708-019B960494DF}">
              <a14:hiddenLine xmlns:a14="http://schemas.microsoft.com/office/drawing/2010/main" xmlns="" w="12700">
                <a:solidFill>
                  <a:srgbClr val="000000"/>
                </a:solidFill>
                <a:miter lim="800000"/>
                <a:headEnd/>
                <a:tailEnd/>
              </a14:hiddenLine>
            </a:ext>
          </a:extLst>
        </p:spPr>
        <p:txBody>
          <a:bodyPr/>
          <a:lstStyle/>
          <a:p>
            <a:pPr defTabSz="316974">
              <a:defRPr/>
            </a:pPr>
            <a:r>
              <a:rPr lang="en-GB" dirty="0">
                <a:latin typeface="Gill Sans" charset="0"/>
                <a:ea typeface="ヒラギノ角ゴ ProN W3" charset="0"/>
                <a:cs typeface="ヒラギノ角ゴ ProN W3" charset="0"/>
              </a:rPr>
              <a:t>Enablers</a:t>
            </a:r>
          </a:p>
        </p:txBody>
      </p:sp>
      <p:sp>
        <p:nvSpPr>
          <p:cNvPr id="26626" name="Rectangle 3">
            <a:extLst>
              <a:ext uri="{FF2B5EF4-FFF2-40B4-BE49-F238E27FC236}">
                <a16:creationId xmlns:a16="http://schemas.microsoft.com/office/drawing/2014/main" id="{4B4D3DDB-CD6A-060C-2709-9195CAADCB9A}"/>
              </a:ext>
            </a:extLst>
          </p:cNvPr>
          <p:cNvSpPr>
            <a:spLocks noGrp="1" noChangeArrowheads="1"/>
          </p:cNvSpPr>
          <p:nvPr>
            <p:ph type="body" sz="half" idx="1"/>
          </p:nvPr>
        </p:nvSpPr>
        <p:spPr>
          <a:xfrm>
            <a:off x="1499128" y="1219200"/>
            <a:ext cx="4647671" cy="1673048"/>
          </a:xfrm>
        </p:spPr>
        <p:txBody>
          <a:bodyPr/>
          <a:lstStyle/>
          <a:p>
            <a:pPr marL="0" indent="0">
              <a:buNone/>
              <a:defRPr/>
            </a:pPr>
            <a:r>
              <a:rPr lang="en-GB" sz="2400" dirty="0">
                <a:latin typeface="Gill Sans" charset="0"/>
                <a:ea typeface="ヒラギノ角ゴ ProN W3" charset="0"/>
                <a:cs typeface="ヒラギノ角ゴ ProN W3" charset="0"/>
              </a:rPr>
              <a:t>Leadership</a:t>
            </a:r>
          </a:p>
          <a:p>
            <a:pPr marL="0" indent="0">
              <a:buNone/>
              <a:defRPr/>
            </a:pPr>
            <a:r>
              <a:rPr lang="en-GB" sz="2400" dirty="0">
                <a:latin typeface="Gill Sans" charset="0"/>
                <a:ea typeface="ヒラギノ角ゴ ProN W3" charset="0"/>
                <a:cs typeface="ヒラギノ角ゴ ProN W3" charset="0"/>
              </a:rPr>
              <a:t>	mission, vision</a:t>
            </a:r>
          </a:p>
          <a:p>
            <a:pPr marL="0" indent="0">
              <a:buNone/>
              <a:defRPr/>
            </a:pPr>
            <a:r>
              <a:rPr lang="en-GB" sz="2400" dirty="0">
                <a:latin typeface="Gill Sans" charset="0"/>
                <a:ea typeface="ヒラギノ角ゴ ProN W3" charset="0"/>
                <a:cs typeface="ヒラギノ角ゴ ProN W3" charset="0"/>
              </a:rPr>
              <a:t>Strategy and Policy</a:t>
            </a:r>
          </a:p>
          <a:p>
            <a:pPr marL="0" indent="0">
              <a:buNone/>
              <a:defRPr/>
            </a:pPr>
            <a:r>
              <a:rPr lang="en-GB" sz="2400" dirty="0">
                <a:latin typeface="Gill Sans" charset="0"/>
                <a:ea typeface="ヒラギノ角ゴ ProN W3" charset="0"/>
                <a:cs typeface="ヒラギノ角ゴ ProN W3" charset="0"/>
              </a:rPr>
              <a:t>	strategic plan (Q!!!!)</a:t>
            </a:r>
          </a:p>
          <a:p>
            <a:pPr marL="0" indent="0">
              <a:buNone/>
              <a:defRPr/>
            </a:pPr>
            <a:r>
              <a:rPr lang="en-GB" sz="2400" dirty="0">
                <a:latin typeface="Gill Sans" charset="0"/>
                <a:ea typeface="ヒラギノ角ゴ ProN W3" charset="0"/>
                <a:cs typeface="ヒラギノ角ゴ ProN W3" charset="0"/>
              </a:rPr>
              <a:t>People management</a:t>
            </a:r>
          </a:p>
          <a:p>
            <a:pPr marL="0" indent="0">
              <a:buNone/>
              <a:defRPr/>
            </a:pPr>
            <a:r>
              <a:rPr lang="en-GB" sz="2400" dirty="0">
                <a:latin typeface="Gill Sans" charset="0"/>
                <a:ea typeface="ヒラギノ角ゴ ProN W3" charset="0"/>
                <a:cs typeface="ヒラギノ角ゴ ProN W3" charset="0"/>
              </a:rPr>
              <a:t>	HCM, staff motivation</a:t>
            </a:r>
          </a:p>
          <a:p>
            <a:pPr marL="0" indent="0">
              <a:buNone/>
              <a:defRPr/>
            </a:pPr>
            <a:r>
              <a:rPr lang="en-GB" sz="2400" dirty="0">
                <a:latin typeface="Gill Sans" charset="0"/>
                <a:ea typeface="ヒラギノ角ゴ ProN W3" charset="0"/>
                <a:cs typeface="ヒラギノ角ゴ ProN W3" charset="0"/>
              </a:rPr>
              <a:t>Partners and Resources</a:t>
            </a:r>
          </a:p>
          <a:p>
            <a:pPr marL="0" indent="0">
              <a:buNone/>
              <a:defRPr/>
            </a:pPr>
            <a:r>
              <a:rPr lang="en-GB" sz="2400" dirty="0">
                <a:latin typeface="Gill Sans" charset="0"/>
                <a:ea typeface="ヒラギノ角ゴ ProN W3" charset="0"/>
                <a:cs typeface="ヒラギノ角ゴ ProN W3" charset="0"/>
              </a:rPr>
              <a:t>	Finance management, 	</a:t>
            </a:r>
            <a:r>
              <a:rPr lang="en-GB" sz="2400" dirty="0" err="1">
                <a:latin typeface="Gill Sans" charset="0"/>
                <a:ea typeface="ヒラギノ角ゴ ProN W3" charset="0"/>
                <a:cs typeface="ヒラギノ角ゴ ProN W3" charset="0"/>
              </a:rPr>
              <a:t>facilities,knowledge</a:t>
            </a:r>
            <a:endParaRPr lang="en-GB" sz="2400" dirty="0">
              <a:latin typeface="Gill Sans" charset="0"/>
              <a:ea typeface="ヒラギノ角ゴ ProN W3" charset="0"/>
              <a:cs typeface="ヒラギノ角ゴ ProN W3" charset="0"/>
            </a:endParaRPr>
          </a:p>
          <a:p>
            <a:pPr marL="0" indent="0">
              <a:buNone/>
              <a:defRPr/>
            </a:pPr>
            <a:endParaRPr lang="en-GB" sz="2800" dirty="0">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3573568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F140A-2AFA-AAD1-8B88-660F60A32FFF}"/>
            </a:ext>
          </a:extLst>
        </p:cNvPr>
        <p:cNvGrpSpPr/>
        <p:nvPr/>
      </p:nvGrpSpPr>
      <p:grpSpPr>
        <a:xfrm>
          <a:off x="0" y="0"/>
          <a:ext cx="0" cy="0"/>
          <a:chOff x="0" y="0"/>
          <a:chExt cx="0" cy="0"/>
        </a:xfrm>
      </p:grpSpPr>
      <p:sp>
        <p:nvSpPr>
          <p:cNvPr id="26625" name="Rectangle 2">
            <a:extLst>
              <a:ext uri="{FF2B5EF4-FFF2-40B4-BE49-F238E27FC236}">
                <a16:creationId xmlns:a16="http://schemas.microsoft.com/office/drawing/2014/main" id="{6757277F-D2AF-A93B-2A36-B6622740D9C9}"/>
              </a:ext>
            </a:extLst>
          </p:cNvPr>
          <p:cNvSpPr>
            <a:spLocks noGrp="1" noChangeArrowheads="1"/>
          </p:cNvSpPr>
          <p:nvPr>
            <p:ph type="title"/>
          </p:nvPr>
        </p:nvSpPr>
        <p:spPr>
          <a:xfrm>
            <a:off x="794720" y="381000"/>
            <a:ext cx="6045200" cy="651933"/>
          </a:xfrm>
          <a:extLst>
            <a:ext uri="{91240B29-F687-4f45-9708-019B960494DF}">
              <a14:hiddenLine xmlns:a14="http://schemas.microsoft.com/office/drawing/2010/main" xmlns="" w="12700">
                <a:solidFill>
                  <a:srgbClr val="000000"/>
                </a:solidFill>
                <a:miter lim="800000"/>
                <a:headEnd/>
                <a:tailEnd/>
              </a14:hiddenLine>
            </a:ext>
          </a:extLst>
        </p:spPr>
        <p:txBody>
          <a:bodyPr/>
          <a:lstStyle/>
          <a:p>
            <a:pPr defTabSz="316974">
              <a:defRPr/>
            </a:pPr>
            <a:r>
              <a:rPr lang="en-GB" dirty="0">
                <a:latin typeface="Gill Sans" charset="0"/>
                <a:ea typeface="ヒラギノ角ゴ ProN W3" charset="0"/>
                <a:cs typeface="ヒラギノ角ゴ ProN W3" charset="0"/>
              </a:rPr>
              <a:t>Results</a:t>
            </a:r>
          </a:p>
        </p:txBody>
      </p:sp>
      <p:sp>
        <p:nvSpPr>
          <p:cNvPr id="26626" name="Rectangle 3">
            <a:extLst>
              <a:ext uri="{FF2B5EF4-FFF2-40B4-BE49-F238E27FC236}">
                <a16:creationId xmlns:a16="http://schemas.microsoft.com/office/drawing/2014/main" id="{B68083BA-A817-6B2E-AD07-9465BD11E162}"/>
              </a:ext>
            </a:extLst>
          </p:cNvPr>
          <p:cNvSpPr>
            <a:spLocks noGrp="1" noChangeArrowheads="1"/>
          </p:cNvSpPr>
          <p:nvPr>
            <p:ph type="body" sz="half" idx="1"/>
          </p:nvPr>
        </p:nvSpPr>
        <p:spPr>
          <a:xfrm>
            <a:off x="1499128" y="1219200"/>
            <a:ext cx="4647671" cy="1673048"/>
          </a:xfrm>
        </p:spPr>
        <p:txBody>
          <a:bodyPr/>
          <a:lstStyle/>
          <a:p>
            <a:pPr marL="0" indent="0">
              <a:buNone/>
              <a:defRPr/>
            </a:pPr>
            <a:r>
              <a:rPr lang="en-GB" sz="2800" dirty="0">
                <a:latin typeface="Gill Sans" charset="0"/>
                <a:ea typeface="ヒラギノ角ゴ ProN W3" charset="0"/>
                <a:cs typeface="ヒラギノ角ゴ ProN W3" charset="0"/>
              </a:rPr>
              <a:t>Staff</a:t>
            </a:r>
          </a:p>
          <a:p>
            <a:pPr marL="0" indent="0">
              <a:buNone/>
              <a:defRPr/>
            </a:pPr>
            <a:r>
              <a:rPr lang="en-GB" sz="2800" dirty="0">
                <a:latin typeface="Gill Sans" charset="0"/>
                <a:ea typeface="ヒラギノ角ゴ ProN W3" charset="0"/>
                <a:cs typeface="ヒラギノ角ゴ ProN W3" charset="0"/>
              </a:rPr>
              <a:t>Customer</a:t>
            </a:r>
          </a:p>
          <a:p>
            <a:pPr marL="0" indent="0">
              <a:buNone/>
              <a:defRPr/>
            </a:pPr>
            <a:r>
              <a:rPr lang="en-GB" sz="2800" dirty="0">
                <a:latin typeface="Gill Sans" charset="0"/>
                <a:ea typeface="ヒラギノ角ゴ ProN W3" charset="0"/>
                <a:cs typeface="ヒラギノ角ゴ ProN W3" charset="0"/>
              </a:rPr>
              <a:t>	Students</a:t>
            </a:r>
          </a:p>
          <a:p>
            <a:pPr marL="0" indent="0">
              <a:buNone/>
              <a:defRPr/>
            </a:pPr>
            <a:r>
              <a:rPr lang="en-GB" sz="2800" dirty="0">
                <a:latin typeface="Gill Sans" charset="0"/>
                <a:ea typeface="ヒラギノ角ゴ ProN W3" charset="0"/>
                <a:cs typeface="ヒラギノ角ゴ ProN W3" charset="0"/>
              </a:rPr>
              <a:t>	WoW</a:t>
            </a:r>
          </a:p>
          <a:p>
            <a:pPr marL="0" indent="0">
              <a:buNone/>
              <a:defRPr/>
            </a:pPr>
            <a:r>
              <a:rPr lang="en-GB" sz="2800" dirty="0">
                <a:latin typeface="Gill Sans" charset="0"/>
                <a:ea typeface="ヒラギノ角ゴ ProN W3" charset="0"/>
                <a:cs typeface="ヒラギノ角ゴ ProN W3" charset="0"/>
              </a:rPr>
              <a:t>	Government</a:t>
            </a:r>
          </a:p>
          <a:p>
            <a:pPr marL="0" indent="0">
              <a:buNone/>
              <a:defRPr/>
            </a:pPr>
            <a:r>
              <a:rPr lang="en-GB" sz="2800" dirty="0">
                <a:latin typeface="Gill Sans" charset="0"/>
                <a:ea typeface="ヒラギノ角ゴ ProN W3" charset="0"/>
                <a:cs typeface="ヒラギノ角ゴ ProN W3" charset="0"/>
              </a:rPr>
              <a:t>Impact on society (at large)</a:t>
            </a:r>
          </a:p>
          <a:p>
            <a:pPr marL="0" indent="0">
              <a:buNone/>
              <a:defRPr/>
            </a:pPr>
            <a:r>
              <a:rPr lang="en-GB" sz="2800" dirty="0">
                <a:latin typeface="Gill Sans" charset="0"/>
                <a:ea typeface="ヒラギノ角ゴ ProN W3" charset="0"/>
                <a:cs typeface="ヒラギノ角ゴ ProN W3" charset="0"/>
              </a:rPr>
              <a:t>Key performance results</a:t>
            </a:r>
          </a:p>
        </p:txBody>
      </p:sp>
    </p:spTree>
    <p:extLst>
      <p:ext uri="{BB962C8B-B14F-4D97-AF65-F5344CB8AC3E}">
        <p14:creationId xmlns:p14="http://schemas.microsoft.com/office/powerpoint/2010/main" val="3413490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solidFill>
                  <a:srgbClr val="0FCBC2"/>
                </a:solidFill>
              </a:rPr>
              <a:t>4.5. Customer delight</a:t>
            </a:r>
          </a:p>
        </p:txBody>
      </p:sp>
      <p:sp>
        <p:nvSpPr>
          <p:cNvPr id="3" name="Tijdelijke aanduiding voor inhoud 2"/>
          <p:cNvSpPr>
            <a:spLocks noGrp="1"/>
          </p:cNvSpPr>
          <p:nvPr>
            <p:ph idx="1"/>
          </p:nvPr>
        </p:nvSpPr>
        <p:spPr>
          <a:xfrm>
            <a:off x="378460" y="1727200"/>
            <a:ext cx="6812280" cy="1879599"/>
          </a:xfrm>
        </p:spPr>
        <p:txBody>
          <a:bodyPr/>
          <a:lstStyle/>
          <a:p>
            <a:r>
              <a:rPr lang="en-GB" dirty="0"/>
              <a:t>A positive emotional and rational state of mind that leads the customer to </a:t>
            </a:r>
            <a:r>
              <a:rPr lang="en-GB" dirty="0">
                <a:hlinkClick r:id="rId3"/>
              </a:rPr>
              <a:t>enthusiasm</a:t>
            </a:r>
            <a:r>
              <a:rPr lang="en-GB" dirty="0"/>
              <a:t> about the institute.</a:t>
            </a:r>
          </a:p>
          <a:p>
            <a:pPr marL="0" indent="0">
              <a:buNone/>
            </a:pPr>
            <a:endParaRPr lang="en-GB" dirty="0"/>
          </a:p>
        </p:txBody>
      </p:sp>
    </p:spTree>
    <p:extLst>
      <p:ext uri="{BB962C8B-B14F-4D97-AF65-F5344CB8AC3E}">
        <p14:creationId xmlns:p14="http://schemas.microsoft.com/office/powerpoint/2010/main" val="344485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F48B5-A23E-E050-9250-10CF1116862C}"/>
            </a:ext>
          </a:extLst>
        </p:cNvPr>
        <p:cNvGrpSpPr/>
        <p:nvPr/>
      </p:nvGrpSpPr>
      <p:grpSpPr>
        <a:xfrm>
          <a:off x="0" y="0"/>
          <a:ext cx="0" cy="0"/>
          <a:chOff x="0" y="0"/>
          <a:chExt cx="0" cy="0"/>
        </a:xfrm>
      </p:grpSpPr>
      <p:pic>
        <p:nvPicPr>
          <p:cNvPr id="27649" name="Picture 2" descr="image0048">
            <a:extLst>
              <a:ext uri="{FF2B5EF4-FFF2-40B4-BE49-F238E27FC236}">
                <a16:creationId xmlns:a16="http://schemas.microsoft.com/office/drawing/2014/main" id="{2911C65B-B027-87F7-CC2F-FC6ED44B4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733" y="2904067"/>
            <a:ext cx="2726267" cy="1991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650" name="Object 3">
            <a:extLst>
              <a:ext uri="{FF2B5EF4-FFF2-40B4-BE49-F238E27FC236}">
                <a16:creationId xmlns:a16="http://schemas.microsoft.com/office/drawing/2014/main" id="{2A0355D1-138D-8280-842F-66683E11A4B9}"/>
              </a:ext>
            </a:extLst>
          </p:cNvPr>
          <p:cNvGraphicFramePr>
            <a:graphicFrameLocks noChangeAspect="1"/>
          </p:cNvGraphicFramePr>
          <p:nvPr/>
        </p:nvGraphicFramePr>
        <p:xfrm>
          <a:off x="939800" y="1303867"/>
          <a:ext cx="1555750" cy="2222500"/>
        </p:xfrm>
        <a:graphic>
          <a:graphicData uri="http://schemas.openxmlformats.org/presentationml/2006/ole">
            <mc:AlternateContent xmlns:mc="http://schemas.openxmlformats.org/markup-compatibility/2006">
              <mc:Choice xmlns:v="urn:schemas-microsoft-com:vml" Requires="v">
                <p:oleObj name="Photo Editor-foto" r:id="rId3" imgW="1333500" imgH="1905000" progId="MSPhotoEd.3">
                  <p:embed/>
                </p:oleObj>
              </mc:Choice>
              <mc:Fallback>
                <p:oleObj name="Photo Editor-foto" r:id="rId3" imgW="1333500" imgH="1905000" progId="MSPhotoEd.3">
                  <p:embed/>
                  <p:pic>
                    <p:nvPicPr>
                      <p:cNvPr id="27650" name="Object 3">
                        <a:extLst>
                          <a:ext uri="{FF2B5EF4-FFF2-40B4-BE49-F238E27FC236}">
                            <a16:creationId xmlns:a16="http://schemas.microsoft.com/office/drawing/2014/main" id="{1B3995D4-BFD6-3044-8B80-7D04ED6FEE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303867"/>
                        <a:ext cx="1555750" cy="222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124" name="Rectangle 4">
            <a:extLst>
              <a:ext uri="{FF2B5EF4-FFF2-40B4-BE49-F238E27FC236}">
                <a16:creationId xmlns:a16="http://schemas.microsoft.com/office/drawing/2014/main" id="{F6DB8ACA-D1C5-2B93-65C0-0AA006BA712A}"/>
              </a:ext>
            </a:extLst>
          </p:cNvPr>
          <p:cNvSpPr>
            <a:spLocks noChangeArrowheads="1"/>
          </p:cNvSpPr>
          <p:nvPr/>
        </p:nvSpPr>
        <p:spPr bwMode="auto">
          <a:xfrm>
            <a:off x="3251200" y="1363134"/>
            <a:ext cx="3733800" cy="21240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spcBef>
                <a:spcPts val="389"/>
              </a:spcBef>
              <a:spcAft>
                <a:spcPts val="389"/>
              </a:spcAft>
            </a:pPr>
            <a:r>
              <a:rPr lang="nl-NL" altLang="en-US" sz="1867" dirty="0">
                <a:solidFill>
                  <a:srgbClr val="800000"/>
                </a:solidFill>
                <a:latin typeface="Times" pitchFamily="2" charset="0"/>
              </a:rPr>
              <a:t>W. Edwards </a:t>
            </a:r>
            <a:r>
              <a:rPr lang="nl-NL" altLang="en-US" sz="1867" dirty="0" err="1">
                <a:solidFill>
                  <a:srgbClr val="800000"/>
                </a:solidFill>
                <a:latin typeface="Times" pitchFamily="2" charset="0"/>
              </a:rPr>
              <a:t>Deming</a:t>
            </a:r>
            <a:r>
              <a:rPr lang="nl-NL" altLang="en-US" sz="1867" dirty="0">
                <a:solidFill>
                  <a:srgbClr val="800000"/>
                </a:solidFill>
                <a:latin typeface="Times" pitchFamily="2" charset="0"/>
              </a:rPr>
              <a:t>:</a:t>
            </a:r>
          </a:p>
          <a:p>
            <a:pPr>
              <a:spcBef>
                <a:spcPts val="389"/>
              </a:spcBef>
              <a:spcAft>
                <a:spcPts val="389"/>
              </a:spcAft>
            </a:pPr>
            <a:br>
              <a:rPr lang="nl-NL" altLang="en-US" sz="1867" dirty="0">
                <a:solidFill>
                  <a:srgbClr val="800000"/>
                </a:solidFill>
                <a:latin typeface="Times" pitchFamily="2" charset="0"/>
              </a:rPr>
            </a:br>
            <a:r>
              <a:rPr lang="nl-NL" altLang="nl-NL" sz="1867" dirty="0">
                <a:solidFill>
                  <a:srgbClr val="800000"/>
                </a:solidFill>
                <a:latin typeface="Times" pitchFamily="2" charset="0"/>
              </a:rPr>
              <a:t>“</a:t>
            </a:r>
            <a:r>
              <a:rPr lang="nl-NL" altLang="en-US" sz="1867" dirty="0">
                <a:solidFill>
                  <a:srgbClr val="800000"/>
                </a:solidFill>
                <a:latin typeface="Times" pitchFamily="2" charset="0"/>
              </a:rPr>
              <a:t>Meeting </a:t>
            </a:r>
            <a:r>
              <a:rPr lang="nl-NL" altLang="en-US" sz="1867" dirty="0" err="1">
                <a:solidFill>
                  <a:srgbClr val="800000"/>
                </a:solidFill>
                <a:latin typeface="Times" pitchFamily="2" charset="0"/>
              </a:rPr>
              <a:t>expectations</a:t>
            </a:r>
            <a:r>
              <a:rPr lang="nl-NL" altLang="en-US" sz="1867" dirty="0">
                <a:solidFill>
                  <a:srgbClr val="800000"/>
                </a:solidFill>
                <a:latin typeface="Times" pitchFamily="2" charset="0"/>
              </a:rPr>
              <a:t> is </a:t>
            </a:r>
            <a:r>
              <a:rPr lang="nl-NL" altLang="en-US" sz="1867" dirty="0" err="1">
                <a:solidFill>
                  <a:srgbClr val="800000"/>
                </a:solidFill>
                <a:latin typeface="Times" pitchFamily="2" charset="0"/>
              </a:rPr>
              <a:t>not</a:t>
            </a:r>
            <a:r>
              <a:rPr lang="nl-NL" altLang="en-US" sz="1867" dirty="0">
                <a:solidFill>
                  <a:srgbClr val="800000"/>
                </a:solidFill>
                <a:latin typeface="Times" pitchFamily="2" charset="0"/>
              </a:rPr>
              <a:t> </a:t>
            </a:r>
            <a:r>
              <a:rPr lang="nl-NL" altLang="en-US" sz="1867" dirty="0" err="1">
                <a:solidFill>
                  <a:srgbClr val="800000"/>
                </a:solidFill>
                <a:latin typeface="Times" pitchFamily="2" charset="0"/>
              </a:rPr>
              <a:t>enough</a:t>
            </a:r>
            <a:r>
              <a:rPr lang="nl-NL" altLang="nl-NL" sz="1867" dirty="0">
                <a:solidFill>
                  <a:srgbClr val="800000"/>
                </a:solidFill>
                <a:latin typeface="Times" pitchFamily="2" charset="0"/>
              </a:rPr>
              <a:t>”</a:t>
            </a:r>
            <a:r>
              <a:rPr lang="nl-NL" altLang="en-US" sz="1867" dirty="0">
                <a:solidFill>
                  <a:srgbClr val="800000"/>
                </a:solidFill>
                <a:latin typeface="Times" pitchFamily="2" charset="0"/>
              </a:rPr>
              <a:t>.</a:t>
            </a:r>
          </a:p>
          <a:p>
            <a:pPr>
              <a:spcBef>
                <a:spcPts val="389"/>
              </a:spcBef>
              <a:spcAft>
                <a:spcPts val="389"/>
              </a:spcAft>
            </a:pPr>
            <a:endParaRPr lang="nl-NL" altLang="en-US" sz="1867" dirty="0">
              <a:latin typeface="Times" pitchFamily="2" charset="0"/>
            </a:endParaRPr>
          </a:p>
          <a:p>
            <a:pPr>
              <a:spcBef>
                <a:spcPts val="389"/>
              </a:spcBef>
              <a:spcAft>
                <a:spcPts val="389"/>
              </a:spcAft>
            </a:pPr>
            <a:r>
              <a:rPr lang="nl-NL" altLang="en-US" sz="1867" dirty="0">
                <a:solidFill>
                  <a:srgbClr val="000080"/>
                </a:solidFill>
                <a:latin typeface="Times" pitchFamily="2" charset="0"/>
              </a:rPr>
              <a:t> </a:t>
            </a:r>
          </a:p>
        </p:txBody>
      </p:sp>
    </p:spTree>
    <p:extLst>
      <p:ext uri="{BB962C8B-B14F-4D97-AF65-F5344CB8AC3E}">
        <p14:creationId xmlns:p14="http://schemas.microsoft.com/office/powerpoint/2010/main" val="233315776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84200" y="685800"/>
            <a:ext cx="6433820" cy="889000"/>
          </a:xfrm>
        </p:spPr>
        <p:txBody>
          <a:bodyPr/>
          <a:lstStyle/>
          <a:p>
            <a:r>
              <a:rPr lang="nl-NL" dirty="0">
                <a:solidFill>
                  <a:srgbClr val="00A7A2"/>
                </a:solidFill>
              </a:rPr>
              <a:t>KANO-model</a:t>
            </a:r>
            <a:br>
              <a:rPr lang="nl-NL" dirty="0"/>
            </a:br>
            <a:br>
              <a:rPr lang="nl-NL" dirty="0"/>
            </a:br>
            <a:endParaRPr lang="nl-NL" dirty="0"/>
          </a:p>
        </p:txBody>
      </p:sp>
      <p:sp>
        <p:nvSpPr>
          <p:cNvPr id="6" name="Rectangle 2"/>
          <p:cNvSpPr>
            <a:spLocks noChangeArrowheads="1"/>
          </p:cNvSpPr>
          <p:nvPr/>
        </p:nvSpPr>
        <p:spPr bwMode="auto">
          <a:xfrm>
            <a:off x="203201" y="1676404"/>
            <a:ext cx="6955758" cy="18287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73720" tIns="36860" rIns="73720" bIns="36860" numCol="1" anchor="ctr" anchorCtr="0" compatLnSpc="1">
            <a:prstTxWarp prst="textNoShape">
              <a:avLst/>
            </a:prstTxWarp>
            <a:spAutoFit/>
          </a:bodyPr>
          <a:lstStyle>
            <a:lvl1pPr>
              <a:tabLst>
                <a:tab pos="457200" algn="l"/>
              </a:tabLst>
              <a:defRPr>
                <a:solidFill>
                  <a:schemeClr val="tx1"/>
                </a:solidFill>
                <a:latin typeface="Arial" pitchFamily="34" charset="0"/>
                <a:cs typeface="Arial" pitchFamily="34" charset="0"/>
              </a:defRPr>
            </a:lvl1pPr>
            <a:lvl2pPr>
              <a:tabLst>
                <a:tab pos="457200" algn="l"/>
              </a:tabLst>
              <a:defRPr>
                <a:solidFill>
                  <a:schemeClr val="tx1"/>
                </a:solidFill>
                <a:latin typeface="Arial" pitchFamily="34" charset="0"/>
                <a:cs typeface="Arial" pitchFamily="34" charset="0"/>
              </a:defRPr>
            </a:lvl2pPr>
            <a:lvl3pPr>
              <a:tabLst>
                <a:tab pos="457200" algn="l"/>
              </a:tabLst>
              <a:defRPr>
                <a:solidFill>
                  <a:schemeClr val="tx1"/>
                </a:solidFill>
                <a:latin typeface="Arial" pitchFamily="34" charset="0"/>
                <a:cs typeface="Arial" pitchFamily="34" charset="0"/>
              </a:defRPr>
            </a:lvl3pPr>
            <a:lvl4pPr>
              <a:tabLst>
                <a:tab pos="457200" algn="l"/>
              </a:tabLst>
              <a:defRPr>
                <a:solidFill>
                  <a:schemeClr val="tx1"/>
                </a:solidFill>
                <a:latin typeface="Arial" pitchFamily="34" charset="0"/>
                <a:cs typeface="Arial" pitchFamily="34" charset="0"/>
              </a:defRPr>
            </a:lvl4pPr>
            <a:lvl5pPr>
              <a:tabLst>
                <a:tab pos="457200" algn="l"/>
              </a:tabLst>
              <a:defRPr>
                <a:solidFill>
                  <a:schemeClr val="tx1"/>
                </a:solidFill>
                <a:latin typeface="Arial" pitchFamily="34" charset="0"/>
                <a:cs typeface="Arial" pitchFamily="34" charset="0"/>
              </a:defRPr>
            </a:lvl5pPr>
            <a:lvl6pPr fontAlgn="base">
              <a:spcBef>
                <a:spcPct val="0"/>
              </a:spcBef>
              <a:spcAft>
                <a:spcPct val="0"/>
              </a:spcAft>
              <a:tabLst>
                <a:tab pos="457200" algn="l"/>
              </a:tabLst>
              <a:defRPr>
                <a:solidFill>
                  <a:schemeClr val="tx1"/>
                </a:solidFill>
                <a:latin typeface="Arial" pitchFamily="34" charset="0"/>
                <a:cs typeface="Arial" pitchFamily="34" charset="0"/>
              </a:defRPr>
            </a:lvl6pPr>
            <a:lvl7pPr fontAlgn="base">
              <a:spcBef>
                <a:spcPct val="0"/>
              </a:spcBef>
              <a:spcAft>
                <a:spcPct val="0"/>
              </a:spcAft>
              <a:tabLst>
                <a:tab pos="457200" algn="l"/>
              </a:tabLst>
              <a:defRPr>
                <a:solidFill>
                  <a:schemeClr val="tx1"/>
                </a:solidFill>
                <a:latin typeface="Arial" pitchFamily="34" charset="0"/>
                <a:cs typeface="Arial" pitchFamily="34" charset="0"/>
              </a:defRPr>
            </a:lvl7pPr>
            <a:lvl8pPr fontAlgn="base">
              <a:spcBef>
                <a:spcPct val="0"/>
              </a:spcBef>
              <a:spcAft>
                <a:spcPct val="0"/>
              </a:spcAft>
              <a:tabLst>
                <a:tab pos="457200" algn="l"/>
              </a:tabLst>
              <a:defRPr>
                <a:solidFill>
                  <a:schemeClr val="tx1"/>
                </a:solidFill>
                <a:latin typeface="Arial" pitchFamily="34" charset="0"/>
                <a:cs typeface="Arial" pitchFamily="34" charset="0"/>
              </a:defRPr>
            </a:lvl8pPr>
            <a:lvl9pPr fontAlgn="base">
              <a:spcBef>
                <a:spcPct val="0"/>
              </a:spcBef>
              <a:spcAft>
                <a:spcPct val="0"/>
              </a:spcAft>
              <a:tabLst>
                <a:tab pos="457200" algn="l"/>
              </a:tabLst>
              <a:defRPr>
                <a:solidFill>
                  <a:schemeClr val="tx1"/>
                </a:solidFill>
                <a:latin typeface="Arial" pitchFamily="34" charset="0"/>
                <a:cs typeface="Arial" pitchFamily="34" charset="0"/>
              </a:defRPr>
            </a:lvl9pPr>
          </a:lstStyle>
          <a:p>
            <a:pPr defTabSz="737202" fontAlgn="base">
              <a:spcBef>
                <a:spcPct val="0"/>
              </a:spcBef>
              <a:spcAft>
                <a:spcPct val="0"/>
              </a:spcAft>
              <a:tabLst>
                <a:tab pos="368600" algn="l"/>
              </a:tabLst>
            </a:pPr>
            <a:r>
              <a:rPr lang="en-GB" altLang="nl-NL" sz="1900" b="1" dirty="0">
                <a:solidFill>
                  <a:srgbClr val="00A7A2"/>
                </a:solidFill>
                <a:ea typeface="Times New Roman" pitchFamily="18" charset="0"/>
              </a:rPr>
              <a:t>Must Be:</a:t>
            </a:r>
            <a:r>
              <a:rPr lang="en-GB" altLang="nl-NL" sz="1900" dirty="0">
                <a:solidFill>
                  <a:srgbClr val="00A7A2"/>
                </a:solidFill>
                <a:ea typeface="Times New Roman" pitchFamily="18" charset="0"/>
              </a:rPr>
              <a:t> 		The quality characteristic must be present </a:t>
            </a:r>
          </a:p>
          <a:p>
            <a:pPr defTabSz="737202" fontAlgn="base">
              <a:spcBef>
                <a:spcPct val="0"/>
              </a:spcBef>
              <a:spcAft>
                <a:spcPct val="0"/>
              </a:spcAft>
              <a:tabLst>
                <a:tab pos="368600" algn="l"/>
              </a:tabLst>
            </a:pPr>
            <a:r>
              <a:rPr lang="en-GB" altLang="nl-NL" sz="1900" dirty="0">
                <a:solidFill>
                  <a:srgbClr val="00A7A2"/>
                </a:solidFill>
                <a:ea typeface="Times New Roman" pitchFamily="18" charset="0"/>
              </a:rPr>
              <a:t>				or the patient will go elsewhere.</a:t>
            </a:r>
            <a:endParaRPr lang="nl-NL" altLang="nl-NL" sz="1900" dirty="0">
              <a:solidFill>
                <a:srgbClr val="00A7A2"/>
              </a:solidFill>
            </a:endParaRPr>
          </a:p>
          <a:p>
            <a:pPr defTabSz="737202" eaLnBrk="0" fontAlgn="base" hangingPunct="0">
              <a:spcBef>
                <a:spcPct val="0"/>
              </a:spcBef>
              <a:spcAft>
                <a:spcPct val="0"/>
              </a:spcAft>
              <a:tabLst>
                <a:tab pos="368600" algn="l"/>
              </a:tabLst>
            </a:pPr>
            <a:r>
              <a:rPr lang="en-GB" altLang="nl-NL" sz="1900" b="1" dirty="0">
                <a:solidFill>
                  <a:srgbClr val="00A7A2"/>
                </a:solidFill>
                <a:ea typeface="Times New Roman" pitchFamily="18" charset="0"/>
              </a:rPr>
              <a:t>Performance:</a:t>
            </a:r>
            <a:r>
              <a:rPr lang="en-GB" altLang="nl-NL" sz="1900" dirty="0">
                <a:solidFill>
                  <a:srgbClr val="00A7A2"/>
                </a:solidFill>
                <a:ea typeface="Times New Roman" pitchFamily="18" charset="0"/>
              </a:rPr>
              <a:t> 	The better we are at meeting these needs, </a:t>
            </a:r>
          </a:p>
          <a:p>
            <a:pPr lvl="2" defTabSz="737202" eaLnBrk="0" hangingPunct="0"/>
            <a:r>
              <a:rPr lang="en-GB" altLang="nl-NL" sz="1900" dirty="0">
                <a:solidFill>
                  <a:srgbClr val="00A7A2"/>
                </a:solidFill>
                <a:ea typeface="Times New Roman" pitchFamily="18" charset="0"/>
              </a:rPr>
              <a:t>		the happier the patient is.</a:t>
            </a:r>
            <a:endParaRPr lang="nl-NL" altLang="nl-NL" sz="1900" dirty="0">
              <a:solidFill>
                <a:srgbClr val="00A7A2"/>
              </a:solidFill>
            </a:endParaRPr>
          </a:p>
          <a:p>
            <a:pPr defTabSz="737202" eaLnBrk="0" fontAlgn="base" hangingPunct="0">
              <a:spcBef>
                <a:spcPct val="0"/>
              </a:spcBef>
              <a:spcAft>
                <a:spcPct val="0"/>
              </a:spcAft>
              <a:tabLst>
                <a:tab pos="368600" algn="l"/>
              </a:tabLst>
            </a:pPr>
            <a:r>
              <a:rPr lang="en-GB" altLang="nl-NL" sz="1900" b="1" dirty="0">
                <a:solidFill>
                  <a:srgbClr val="00A7A2"/>
                </a:solidFill>
                <a:ea typeface="Times New Roman" pitchFamily="18" charset="0"/>
              </a:rPr>
              <a:t>Delighter:</a:t>
            </a:r>
            <a:r>
              <a:rPr lang="en-GB" altLang="nl-NL" sz="1900" dirty="0">
                <a:solidFill>
                  <a:srgbClr val="00A7A2"/>
                </a:solidFill>
                <a:ea typeface="Times New Roman" pitchFamily="18" charset="0"/>
              </a:rPr>
              <a:t> 		Those qualities that the patient was not 	</a:t>
            </a:r>
          </a:p>
          <a:p>
            <a:pPr defTabSz="737202" eaLnBrk="0" fontAlgn="base" hangingPunct="0">
              <a:spcBef>
                <a:spcPct val="0"/>
              </a:spcBef>
              <a:spcAft>
                <a:spcPct val="0"/>
              </a:spcAft>
              <a:tabLst>
                <a:tab pos="368600" algn="l"/>
              </a:tabLst>
            </a:pPr>
            <a:r>
              <a:rPr lang="en-GB" altLang="nl-NL" sz="1900" dirty="0">
                <a:solidFill>
                  <a:srgbClr val="00A7A2"/>
                </a:solidFill>
                <a:ea typeface="Times New Roman" pitchFamily="18" charset="0"/>
              </a:rPr>
              <a:t>				expecting but received as a bonus</a:t>
            </a:r>
            <a:r>
              <a:rPr lang="en-GB" altLang="nl-NL" sz="700" dirty="0">
                <a:solidFill>
                  <a:srgbClr val="00A7A2"/>
                </a:solidFill>
                <a:ea typeface="Times New Roman" pitchFamily="18" charset="0"/>
              </a:rPr>
              <a:t>.</a:t>
            </a:r>
            <a:endParaRPr lang="en-GB" altLang="nl-NL" sz="1500" dirty="0">
              <a:solidFill>
                <a:srgbClr val="00A7A2"/>
              </a:solidFill>
            </a:endParaRPr>
          </a:p>
        </p:txBody>
      </p:sp>
    </p:spTree>
    <p:extLst>
      <p:ext uri="{BB962C8B-B14F-4D97-AF65-F5344CB8AC3E}">
        <p14:creationId xmlns:p14="http://schemas.microsoft.com/office/powerpoint/2010/main" val="3236933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963AF-62D6-EBE8-3898-62663DE2870F}"/>
            </a:ext>
          </a:extLst>
        </p:cNvPr>
        <p:cNvGrpSpPr/>
        <p:nvPr/>
      </p:nvGrpSpPr>
      <p:grpSpPr>
        <a:xfrm>
          <a:off x="0" y="0"/>
          <a:ext cx="0" cy="0"/>
          <a:chOff x="0" y="0"/>
          <a:chExt cx="0" cy="0"/>
        </a:xfrm>
      </p:grpSpPr>
      <p:pic>
        <p:nvPicPr>
          <p:cNvPr id="24577" name="Afbeelding 11">
            <a:extLst>
              <a:ext uri="{FF2B5EF4-FFF2-40B4-BE49-F238E27FC236}">
                <a16:creationId xmlns:a16="http://schemas.microsoft.com/office/drawing/2014/main" id="{C131C0C5-4ECD-9858-5346-448D37AA694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243" y="3373262"/>
            <a:ext cx="1226080" cy="89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kstvak 16">
            <a:extLst>
              <a:ext uri="{FF2B5EF4-FFF2-40B4-BE49-F238E27FC236}">
                <a16:creationId xmlns:a16="http://schemas.microsoft.com/office/drawing/2014/main" id="{C41B4D1F-BA20-8EC1-6F9A-13BE2FAFB0E5}"/>
              </a:ext>
            </a:extLst>
          </p:cNvPr>
          <p:cNvSpPr txBox="1">
            <a:spLocks noChangeArrowheads="1"/>
          </p:cNvSpPr>
          <p:nvPr/>
        </p:nvSpPr>
        <p:spPr bwMode="auto">
          <a:xfrm>
            <a:off x="368124" y="5090760"/>
            <a:ext cx="1712559" cy="2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NL" sz="1089" b="1">
                <a:solidFill>
                  <a:srgbClr val="FFFFFF"/>
                </a:solidFill>
              </a:rPr>
              <a:t>EMERGENCE</a:t>
            </a:r>
          </a:p>
        </p:txBody>
      </p:sp>
      <p:sp>
        <p:nvSpPr>
          <p:cNvPr id="24580" name="Titel 1">
            <a:extLst>
              <a:ext uri="{FF2B5EF4-FFF2-40B4-BE49-F238E27FC236}">
                <a16:creationId xmlns:a16="http://schemas.microsoft.com/office/drawing/2014/main" id="{16AD063E-5055-5DBC-4F9E-E54ABF25839B}"/>
              </a:ext>
            </a:extLst>
          </p:cNvPr>
          <p:cNvSpPr>
            <a:spLocks noGrp="1"/>
          </p:cNvSpPr>
          <p:nvPr>
            <p:ph type="title"/>
          </p:nvPr>
        </p:nvSpPr>
        <p:spPr>
          <a:xfrm>
            <a:off x="4087899" y="-475266"/>
            <a:ext cx="1002107" cy="35559"/>
          </a:xfrm>
          <a:solidFill>
            <a:schemeClr val="bg1"/>
          </a:solidFill>
        </p:spPr>
        <p:txBody>
          <a:bodyPr/>
          <a:lstStyle/>
          <a:p>
            <a:br>
              <a:rPr lang="nl-NL" altLang="en-NL">
                <a:solidFill>
                  <a:srgbClr val="00A7A2"/>
                </a:solidFill>
                <a:ea typeface="ＭＳ Ｐゴシック" panose="020B0600070205080204" pitchFamily="34" charset="-128"/>
              </a:rPr>
            </a:br>
            <a:endParaRPr lang="nl-NL" altLang="en-NL">
              <a:solidFill>
                <a:srgbClr val="00A0D2"/>
              </a:solidFill>
              <a:ea typeface="ＭＳ Ｐゴシック" panose="020B0600070205080204" pitchFamily="34" charset="-128"/>
            </a:endParaRPr>
          </a:p>
        </p:txBody>
      </p:sp>
      <p:cxnSp>
        <p:nvCxnSpPr>
          <p:cNvPr id="7" name="Rechte verbindingslijn 6">
            <a:extLst>
              <a:ext uri="{FF2B5EF4-FFF2-40B4-BE49-F238E27FC236}">
                <a16:creationId xmlns:a16="http://schemas.microsoft.com/office/drawing/2014/main" id="{58E820F0-D2F6-5591-310A-EA1339C6660C}"/>
              </a:ext>
            </a:extLst>
          </p:cNvPr>
          <p:cNvCxnSpPr>
            <a:cxnSpLocks noChangeShapeType="1"/>
          </p:cNvCxnSpPr>
          <p:nvPr/>
        </p:nvCxnSpPr>
        <p:spPr bwMode="auto">
          <a:xfrm rot="16200000" flipH="1">
            <a:off x="1205266" y="2642306"/>
            <a:ext cx="5334000" cy="49389"/>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 name="Rechte verbindingslijn 8">
            <a:extLst>
              <a:ext uri="{FF2B5EF4-FFF2-40B4-BE49-F238E27FC236}">
                <a16:creationId xmlns:a16="http://schemas.microsoft.com/office/drawing/2014/main" id="{D98D2F45-2E32-C9E8-AEB7-541E6D7D6200}"/>
              </a:ext>
            </a:extLst>
          </p:cNvPr>
          <p:cNvCxnSpPr>
            <a:cxnSpLocks noChangeShapeType="1"/>
          </p:cNvCxnSpPr>
          <p:nvPr/>
        </p:nvCxnSpPr>
        <p:spPr bwMode="auto">
          <a:xfrm flipV="1">
            <a:off x="228600" y="2544763"/>
            <a:ext cx="7112000" cy="2839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583" name="Tekstvak 12">
            <a:extLst>
              <a:ext uri="{FF2B5EF4-FFF2-40B4-BE49-F238E27FC236}">
                <a16:creationId xmlns:a16="http://schemas.microsoft.com/office/drawing/2014/main" id="{8891786F-83EA-0723-B4DE-DC75DAE9A9C9}"/>
              </a:ext>
            </a:extLst>
          </p:cNvPr>
          <p:cNvSpPr txBox="1">
            <a:spLocks noChangeArrowheads="1"/>
          </p:cNvSpPr>
          <p:nvPr/>
        </p:nvSpPr>
        <p:spPr bwMode="auto">
          <a:xfrm>
            <a:off x="453320" y="0"/>
            <a:ext cx="1712560" cy="2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NL" sz="1089" b="1">
                <a:solidFill>
                  <a:srgbClr val="FFFFFF"/>
                </a:solidFill>
              </a:rPr>
              <a:t>REFLECTIVE</a:t>
            </a:r>
          </a:p>
        </p:txBody>
      </p:sp>
      <p:sp>
        <p:nvSpPr>
          <p:cNvPr id="24584" name="Tekstvak 13">
            <a:extLst>
              <a:ext uri="{FF2B5EF4-FFF2-40B4-BE49-F238E27FC236}">
                <a16:creationId xmlns:a16="http://schemas.microsoft.com/office/drawing/2014/main" id="{14AA5305-649C-A4A4-8F8D-15D46C7CF0C8}"/>
              </a:ext>
            </a:extLst>
          </p:cNvPr>
          <p:cNvSpPr txBox="1">
            <a:spLocks noChangeArrowheads="1"/>
          </p:cNvSpPr>
          <p:nvPr/>
        </p:nvSpPr>
        <p:spPr bwMode="auto">
          <a:xfrm>
            <a:off x="5344055" y="0"/>
            <a:ext cx="1712559" cy="2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NL" sz="1089" b="1">
                <a:solidFill>
                  <a:srgbClr val="FFFFFF"/>
                </a:solidFill>
              </a:rPr>
              <a:t>EMPIRICAL</a:t>
            </a:r>
          </a:p>
        </p:txBody>
      </p:sp>
      <p:sp>
        <p:nvSpPr>
          <p:cNvPr id="24585" name="Tekstvak 17">
            <a:extLst>
              <a:ext uri="{FF2B5EF4-FFF2-40B4-BE49-F238E27FC236}">
                <a16:creationId xmlns:a16="http://schemas.microsoft.com/office/drawing/2014/main" id="{2A60E997-BBAE-313F-FB7B-C59E39435908}"/>
              </a:ext>
            </a:extLst>
          </p:cNvPr>
          <p:cNvSpPr txBox="1">
            <a:spLocks noChangeArrowheads="1"/>
          </p:cNvSpPr>
          <p:nvPr/>
        </p:nvSpPr>
        <p:spPr bwMode="auto">
          <a:xfrm>
            <a:off x="5415669" y="4974697"/>
            <a:ext cx="1712559" cy="2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NL" sz="1089" b="1">
                <a:solidFill>
                  <a:srgbClr val="FFFFFF"/>
                </a:solidFill>
              </a:rPr>
              <a:t>REFERENCE</a:t>
            </a:r>
          </a:p>
        </p:txBody>
      </p:sp>
      <p:pic>
        <p:nvPicPr>
          <p:cNvPr id="24586" name="Picture 6" descr="Afbeeldingsresultaat voor principles">
            <a:extLst>
              <a:ext uri="{FF2B5EF4-FFF2-40B4-BE49-F238E27FC236}">
                <a16:creationId xmlns:a16="http://schemas.microsoft.com/office/drawing/2014/main" id="{5707269E-1DF1-5BCF-5ADA-046FA8A66C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471" y="324733"/>
            <a:ext cx="1111250" cy="74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0" descr="Afbeeldingsresultaat voor philosophy">
            <a:extLst>
              <a:ext uri="{FF2B5EF4-FFF2-40B4-BE49-F238E27FC236}">
                <a16:creationId xmlns:a16="http://schemas.microsoft.com/office/drawing/2014/main" id="{D8F3ADFE-069B-BAE3-FFAB-0606EDC744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8912" y="883490"/>
            <a:ext cx="1038402" cy="5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AutoShape 18" descr="Afbeeldingsresultaat voor delegating leadership">
            <a:extLst>
              <a:ext uri="{FF2B5EF4-FFF2-40B4-BE49-F238E27FC236}">
                <a16:creationId xmlns:a16="http://schemas.microsoft.com/office/drawing/2014/main" id="{E8ABEF4A-6DDA-FBC8-F42F-DCB428109E1F}"/>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sp>
        <p:nvSpPr>
          <p:cNvPr id="24589" name="AutoShape 20" descr="Afbeeldingsresultaat voor delegating leadership">
            <a:extLst>
              <a:ext uri="{FF2B5EF4-FFF2-40B4-BE49-F238E27FC236}">
                <a16:creationId xmlns:a16="http://schemas.microsoft.com/office/drawing/2014/main" id="{DEF11699-75BB-0C79-38EB-ED986902A9E8}"/>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pic>
        <p:nvPicPr>
          <p:cNvPr id="24591" name="Picture 30" descr="Afbeeldingsresultaat voor exacte wetenschappen">
            <a:extLst>
              <a:ext uri="{FF2B5EF4-FFF2-40B4-BE49-F238E27FC236}">
                <a16:creationId xmlns:a16="http://schemas.microsoft.com/office/drawing/2014/main" id="{FE550D54-1415-E1FC-7E99-599FC2E25F6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5900" y="425980"/>
            <a:ext cx="696383" cy="69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36" descr="Afbeeldingsresultaat voor army">
            <a:extLst>
              <a:ext uri="{FF2B5EF4-FFF2-40B4-BE49-F238E27FC236}">
                <a16:creationId xmlns:a16="http://schemas.microsoft.com/office/drawing/2014/main" id="{75482D05-9969-F015-B504-3ED9C5C27F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1939" y="1197681"/>
            <a:ext cx="958144" cy="53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93" name="Groep 57">
            <a:extLst>
              <a:ext uri="{FF2B5EF4-FFF2-40B4-BE49-F238E27FC236}">
                <a16:creationId xmlns:a16="http://schemas.microsoft.com/office/drawing/2014/main" id="{E6696379-886E-6E82-9647-9ECC0281A7F4}"/>
              </a:ext>
            </a:extLst>
          </p:cNvPr>
          <p:cNvGrpSpPr>
            <a:grpSpLocks/>
          </p:cNvGrpSpPr>
          <p:nvPr/>
        </p:nvGrpSpPr>
        <p:grpSpPr bwMode="auto">
          <a:xfrm>
            <a:off x="3890240" y="2632427"/>
            <a:ext cx="898878" cy="856878"/>
            <a:chOff x="5053262" y="3356811"/>
            <a:chExt cx="1323474" cy="1438921"/>
          </a:xfrm>
        </p:grpSpPr>
        <p:pic>
          <p:nvPicPr>
            <p:cNvPr id="24629" name="Picture 40" descr="Afbeeldingsresultaat voor fitness for use juran">
              <a:extLst>
                <a:ext uri="{FF2B5EF4-FFF2-40B4-BE49-F238E27FC236}">
                  <a16:creationId xmlns:a16="http://schemas.microsoft.com/office/drawing/2014/main" id="{132D2487-F2EC-CB28-11FE-DBE48AF820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6403" y="3356811"/>
              <a:ext cx="1285488" cy="106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30" name="Tekstvak 37">
              <a:extLst>
                <a:ext uri="{FF2B5EF4-FFF2-40B4-BE49-F238E27FC236}">
                  <a16:creationId xmlns:a16="http://schemas.microsoft.com/office/drawing/2014/main" id="{D5CCCC76-FBC3-0EEA-5CB4-D79474E15C4D}"/>
                </a:ext>
              </a:extLst>
            </p:cNvPr>
            <p:cNvSpPr txBox="1">
              <a:spLocks noChangeArrowheads="1"/>
            </p:cNvSpPr>
            <p:nvPr/>
          </p:nvSpPr>
          <p:spPr bwMode="auto">
            <a:xfrm>
              <a:off x="5053262" y="4439652"/>
              <a:ext cx="1323474" cy="35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GB" sz="778" i="1"/>
                <a:t>“</a:t>
              </a:r>
              <a:r>
                <a:rPr lang="nl-NL" altLang="en-NL" sz="778" i="1"/>
                <a:t>fitness for use</a:t>
              </a:r>
              <a:r>
                <a:rPr lang="nl-NL" altLang="en-GB" sz="778" i="1"/>
                <a:t>”</a:t>
              </a:r>
              <a:endParaRPr lang="nl-NL" altLang="en-NL" sz="778" i="1"/>
            </a:p>
          </p:txBody>
        </p:sp>
      </p:grpSp>
      <p:pic>
        <p:nvPicPr>
          <p:cNvPr id="24594" name="Picture 42" descr="Afbeeldingsresultaat voor guidelines">
            <a:extLst>
              <a:ext uri="{FF2B5EF4-FFF2-40B4-BE49-F238E27FC236}">
                <a16:creationId xmlns:a16="http://schemas.microsoft.com/office/drawing/2014/main" id="{65AF8645-DB4C-B06F-7996-94A3CD4B44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8198" y="4310830"/>
            <a:ext cx="1203854" cy="80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44" descr="Afbeeldingsresultaat voor management sciences">
            <a:extLst>
              <a:ext uri="{FF2B5EF4-FFF2-40B4-BE49-F238E27FC236}">
                <a16:creationId xmlns:a16="http://schemas.microsoft.com/office/drawing/2014/main" id="{D180B967-C20B-A0AF-7AFF-DBAD143BEE5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98333" y="2441046"/>
            <a:ext cx="861836" cy="112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46" descr="Afbeeldingsresultaat voor efqm excellence model">
            <a:extLst>
              <a:ext uri="{FF2B5EF4-FFF2-40B4-BE49-F238E27FC236}">
                <a16:creationId xmlns:a16="http://schemas.microsoft.com/office/drawing/2014/main" id="{E6347EB1-1949-1166-B132-811BF3985FB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2779" y="4490068"/>
            <a:ext cx="1274233" cy="65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AutoShape 48" descr="Afbeeldingsresultaat voor machine">
            <a:extLst>
              <a:ext uri="{FF2B5EF4-FFF2-40B4-BE49-F238E27FC236}">
                <a16:creationId xmlns:a16="http://schemas.microsoft.com/office/drawing/2014/main" id="{C310DB38-1779-934A-E1F3-160215CBD71C}"/>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sp>
        <p:nvSpPr>
          <p:cNvPr id="24598" name="AutoShape 50" descr="Afbeeldingsresultaat voor machine">
            <a:extLst>
              <a:ext uri="{FF2B5EF4-FFF2-40B4-BE49-F238E27FC236}">
                <a16:creationId xmlns:a16="http://schemas.microsoft.com/office/drawing/2014/main" id="{B1BE08C0-DAA7-BF79-C765-82EE219DF602}"/>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sp>
        <p:nvSpPr>
          <p:cNvPr id="24599" name="AutoShape 52" descr="Afbeeldingsresultaat voor machine">
            <a:extLst>
              <a:ext uri="{FF2B5EF4-FFF2-40B4-BE49-F238E27FC236}">
                <a16:creationId xmlns:a16="http://schemas.microsoft.com/office/drawing/2014/main" id="{CF62575F-3ADE-D3A7-D304-0B862054403E}"/>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pic>
        <p:nvPicPr>
          <p:cNvPr id="24600" name="Picture 62" descr="Afbeeldingsresultaat voor plant groeit door asfalt">
            <a:extLst>
              <a:ext uri="{FF2B5EF4-FFF2-40B4-BE49-F238E27FC236}">
                <a16:creationId xmlns:a16="http://schemas.microsoft.com/office/drawing/2014/main" id="{AD3D4258-7A12-4B5D-AD49-30BC8FFF12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42591" y="3169498"/>
            <a:ext cx="739599" cy="8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2" name="AutoShape 72" descr="Afbeeldingsresultaat voor collaborative leadership">
            <a:extLst>
              <a:ext uri="{FF2B5EF4-FFF2-40B4-BE49-F238E27FC236}">
                <a16:creationId xmlns:a16="http://schemas.microsoft.com/office/drawing/2014/main" id="{EE663876-D36E-C1DC-8771-A3AB22B3D6E0}"/>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sp>
        <p:nvSpPr>
          <p:cNvPr id="24603" name="AutoShape 74" descr="Afbeeldingsresultaat voor collaborative leadership">
            <a:extLst>
              <a:ext uri="{FF2B5EF4-FFF2-40B4-BE49-F238E27FC236}">
                <a16:creationId xmlns:a16="http://schemas.microsoft.com/office/drawing/2014/main" id="{A5340FD2-204D-F75D-6471-E7F1D4E3530E}"/>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pic>
        <p:nvPicPr>
          <p:cNvPr id="24605" name="Picture 60" descr="Afbeeldingsresultaat voor shared values">
            <a:extLst>
              <a:ext uri="{FF2B5EF4-FFF2-40B4-BE49-F238E27FC236}">
                <a16:creationId xmlns:a16="http://schemas.microsoft.com/office/drawing/2014/main" id="{3AD3DBA3-39CB-419F-6B96-0B9840C5068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472" y="4522788"/>
            <a:ext cx="1474258" cy="58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78" descr="Afbeeldingsresultaat voor jazz improvisation">
            <a:extLst>
              <a:ext uri="{FF2B5EF4-FFF2-40B4-BE49-F238E27FC236}">
                <a16:creationId xmlns:a16="http://schemas.microsoft.com/office/drawing/2014/main" id="{9055E4EB-F8DF-6633-84C1-373C8664423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73288" y="3388078"/>
            <a:ext cx="795161" cy="88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12" descr="Afbeeldingsresultaat voor peer review">
            <a:extLst>
              <a:ext uri="{FF2B5EF4-FFF2-40B4-BE49-F238E27FC236}">
                <a16:creationId xmlns:a16="http://schemas.microsoft.com/office/drawing/2014/main" id="{09E73F24-C4BC-3D1A-0728-155CFC8BC77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43902" y="351896"/>
            <a:ext cx="1085320" cy="60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Afbeelding 2">
            <a:extLst>
              <a:ext uri="{FF2B5EF4-FFF2-40B4-BE49-F238E27FC236}">
                <a16:creationId xmlns:a16="http://schemas.microsoft.com/office/drawing/2014/main" id="{4A33AFFA-384B-86AF-48BA-4D5045F5276A}"/>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295775" y="1358561"/>
            <a:ext cx="884061" cy="49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9" name="Afbeelding 3">
            <a:extLst>
              <a:ext uri="{FF2B5EF4-FFF2-40B4-BE49-F238E27FC236}">
                <a16:creationId xmlns:a16="http://schemas.microsoft.com/office/drawing/2014/main" id="{B322B933-7BF8-25E6-EB3D-4345FA771F73}"/>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709158" y="1907646"/>
            <a:ext cx="1102607" cy="61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0" name="Afbeelding 5">
            <a:extLst>
              <a:ext uri="{FF2B5EF4-FFF2-40B4-BE49-F238E27FC236}">
                <a16:creationId xmlns:a16="http://schemas.microsoft.com/office/drawing/2014/main" id="{1DDF84B4-0D00-A44B-F841-2478DBB27350}"/>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12991" y="2532342"/>
            <a:ext cx="2249664"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echte verbindingslijn 9">
            <a:extLst>
              <a:ext uri="{FF2B5EF4-FFF2-40B4-BE49-F238E27FC236}">
                <a16:creationId xmlns:a16="http://schemas.microsoft.com/office/drawing/2014/main" id="{8E6D5CBE-2456-6B25-5A5A-5451D3E60764}"/>
              </a:ext>
            </a:extLst>
          </p:cNvPr>
          <p:cNvCxnSpPr>
            <a:cxnSpLocks noChangeShapeType="1"/>
          </p:cNvCxnSpPr>
          <p:nvPr/>
        </p:nvCxnSpPr>
        <p:spPr bwMode="auto">
          <a:xfrm flipV="1">
            <a:off x="2314046" y="2662061"/>
            <a:ext cx="206198" cy="219781"/>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4613" name="Afbeelding 10">
            <a:extLst>
              <a:ext uri="{FF2B5EF4-FFF2-40B4-BE49-F238E27FC236}">
                <a16:creationId xmlns:a16="http://schemas.microsoft.com/office/drawing/2014/main" id="{906BAD8D-5528-6584-114B-6BA62AF460E5}"/>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895725" y="3389313"/>
            <a:ext cx="691444" cy="6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4" name="Afbeelding 14">
            <a:extLst>
              <a:ext uri="{FF2B5EF4-FFF2-40B4-BE49-F238E27FC236}">
                <a16:creationId xmlns:a16="http://schemas.microsoft.com/office/drawing/2014/main" id="{AD83AF07-4323-98DF-490B-292E03F0FBEF}"/>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879674" y="799618"/>
            <a:ext cx="1096433" cy="54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5" name="Afbeelding 15">
            <a:extLst>
              <a:ext uri="{FF2B5EF4-FFF2-40B4-BE49-F238E27FC236}">
                <a16:creationId xmlns:a16="http://schemas.microsoft.com/office/drawing/2014/main" id="{54485F93-D361-3AF1-74A6-BC65A4556FE6}"/>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024261" y="3689351"/>
            <a:ext cx="900113" cy="67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6" name="Afbeelding 19">
            <a:extLst>
              <a:ext uri="{FF2B5EF4-FFF2-40B4-BE49-F238E27FC236}">
                <a16:creationId xmlns:a16="http://schemas.microsoft.com/office/drawing/2014/main" id="{4164AC9F-17CB-193B-9D90-ECDEC1749622}"/>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563052" y="172473"/>
            <a:ext cx="926042" cy="61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7" name="Afbeelding 18">
            <a:extLst>
              <a:ext uri="{FF2B5EF4-FFF2-40B4-BE49-F238E27FC236}">
                <a16:creationId xmlns:a16="http://schemas.microsoft.com/office/drawing/2014/main" id="{5F9E26ED-1AAE-BC53-F6EF-66962ABF6390}"/>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561491" y="1543403"/>
            <a:ext cx="779109" cy="105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8" name="Afbeelding 23" descr="aRRIOGANC.jpg">
            <a:extLst>
              <a:ext uri="{FF2B5EF4-FFF2-40B4-BE49-F238E27FC236}">
                <a16:creationId xmlns:a16="http://schemas.microsoft.com/office/drawing/2014/main" id="{7FC2A586-5DC7-D7A5-05A6-F32172C7FD15}"/>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9594" y="1576741"/>
            <a:ext cx="1095199" cy="93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9" name="Afbeelding 24">
            <a:extLst>
              <a:ext uri="{FF2B5EF4-FFF2-40B4-BE49-F238E27FC236}">
                <a16:creationId xmlns:a16="http://schemas.microsoft.com/office/drawing/2014/main" id="{7CA2D701-AFEA-194D-EF58-00142A8F1C25}"/>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28600" y="2557111"/>
            <a:ext cx="1010003" cy="59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0" name="Afbeelding 25">
            <a:extLst>
              <a:ext uri="{FF2B5EF4-FFF2-40B4-BE49-F238E27FC236}">
                <a16:creationId xmlns:a16="http://schemas.microsoft.com/office/drawing/2014/main" id="{F1710AC1-1A48-7968-1C9C-5AEC60425480}"/>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918200" y="2604030"/>
            <a:ext cx="1422400" cy="86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38" descr="Afbeeldingsresultaat voor directive leadership">
            <a:extLst>
              <a:ext uri="{FF2B5EF4-FFF2-40B4-BE49-F238E27FC236}">
                <a16:creationId xmlns:a16="http://schemas.microsoft.com/office/drawing/2014/main" id="{91B7197D-7FD5-721F-2A8D-1187B96B663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625572" y="1731081"/>
            <a:ext cx="890234"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56" descr="Afbeeldingsresultaat voor achievement oriented leadership">
            <a:extLst>
              <a:ext uri="{FF2B5EF4-FFF2-40B4-BE49-F238E27FC236}">
                <a16:creationId xmlns:a16="http://schemas.microsoft.com/office/drawing/2014/main" id="{253A3441-B192-2AC2-927E-09C470F8A016}"/>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67627" y="3580694"/>
            <a:ext cx="744537" cy="50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5" name="Picture 22" descr="Afbeeldingsresultaat voor delegating leadership">
            <a:extLst>
              <a:ext uri="{FF2B5EF4-FFF2-40B4-BE49-F238E27FC236}">
                <a16:creationId xmlns:a16="http://schemas.microsoft.com/office/drawing/2014/main" id="{06400ABE-8C1C-B94F-6904-D71AE38516A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26220" y="1330413"/>
            <a:ext cx="884061" cy="60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6" name="Picture 76" descr="7 Ways to Build Collaborative Leadership">
            <a:extLst>
              <a:ext uri="{FF2B5EF4-FFF2-40B4-BE49-F238E27FC236}">
                <a16:creationId xmlns:a16="http://schemas.microsoft.com/office/drawing/2014/main" id="{6970E1E3-DA0E-58D4-3EE0-D8909C251B21}"/>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715360" y="4338814"/>
            <a:ext cx="926042" cy="74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7" name="Afbeelding 22" descr="iu.jpeg">
            <a:extLst>
              <a:ext uri="{FF2B5EF4-FFF2-40B4-BE49-F238E27FC236}">
                <a16:creationId xmlns:a16="http://schemas.microsoft.com/office/drawing/2014/main" id="{DD0AFAF8-6BEE-A7B1-FBE6-F036349FD187}"/>
              </a:ext>
            </a:extLst>
          </p:cNvPr>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6391099" y="202495"/>
            <a:ext cx="928511" cy="9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Afbeelding 60">
            <a:extLst>
              <a:ext uri="{FF2B5EF4-FFF2-40B4-BE49-F238E27FC236}">
                <a16:creationId xmlns:a16="http://schemas.microsoft.com/office/drawing/2014/main" id="{4AADC70E-409C-FEC7-E665-200F1AA0F3F0}"/>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3936472" y="4143111"/>
            <a:ext cx="1131006" cy="75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Phil Crosby Quote: &quot;We must define quality as conformance ...">
            <a:extLst>
              <a:ext uri="{FF2B5EF4-FFF2-40B4-BE49-F238E27FC236}">
                <a16:creationId xmlns:a16="http://schemas.microsoft.com/office/drawing/2014/main" id="{A11E1DD6-C7A5-A8AA-CC6F-19B9CBBB4004}"/>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915799" y="1897403"/>
            <a:ext cx="1097531" cy="61736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De lerende professional (3e druk) | Ranty, Van Gurp, Priem | 9789024427000  | Boom hoger onderwijs">
            <a:extLst>
              <a:ext uri="{FF2B5EF4-FFF2-40B4-BE49-F238E27FC236}">
                <a16:creationId xmlns:a16="http://schemas.microsoft.com/office/drawing/2014/main" id="{C68FF310-2670-872F-56CC-555E8B5C45E5}"/>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36942" y="1557332"/>
            <a:ext cx="665310" cy="938649"/>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1966D3C0-4DC9-DD4C-684B-674C72C2E805}"/>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90566" y="3037100"/>
            <a:ext cx="1483611" cy="10593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51DED1E-7C1A-F7EF-F5CF-085E5D06BCC3}"/>
              </a:ext>
            </a:extLst>
          </p:cNvPr>
          <p:cNvSpPr txBox="1"/>
          <p:nvPr/>
        </p:nvSpPr>
        <p:spPr>
          <a:xfrm>
            <a:off x="5457531" y="24849"/>
            <a:ext cx="1677062" cy="259943"/>
          </a:xfrm>
          <a:prstGeom prst="rect">
            <a:avLst/>
          </a:prstGeom>
          <a:noFill/>
        </p:spPr>
        <p:txBody>
          <a:bodyPr wrap="none" rtlCol="0">
            <a:spAutoFit/>
          </a:bodyPr>
          <a:lstStyle/>
          <a:p>
            <a:r>
              <a:rPr lang="en-NL" sz="1089" dirty="0">
                <a:solidFill>
                  <a:srgbClr val="0FCBC2"/>
                </a:solidFill>
              </a:rPr>
              <a:t>www.vankemenade-act.nl</a:t>
            </a:r>
          </a:p>
        </p:txBody>
      </p:sp>
      <p:sp>
        <p:nvSpPr>
          <p:cNvPr id="3" name="TextBox 2">
            <a:extLst>
              <a:ext uri="{FF2B5EF4-FFF2-40B4-BE49-F238E27FC236}">
                <a16:creationId xmlns:a16="http://schemas.microsoft.com/office/drawing/2014/main" id="{74A5556B-443F-8971-D550-65D2A05462BF}"/>
              </a:ext>
            </a:extLst>
          </p:cNvPr>
          <p:cNvSpPr txBox="1"/>
          <p:nvPr/>
        </p:nvSpPr>
        <p:spPr>
          <a:xfrm>
            <a:off x="6391099" y="1256947"/>
            <a:ext cx="646331" cy="235898"/>
          </a:xfrm>
          <a:prstGeom prst="rect">
            <a:avLst/>
          </a:prstGeom>
          <a:noFill/>
        </p:spPr>
        <p:txBody>
          <a:bodyPr wrap="none" rtlCol="0">
            <a:spAutoFit/>
          </a:bodyPr>
          <a:lstStyle/>
          <a:p>
            <a:r>
              <a:rPr lang="en-NL" sz="933" b="1" dirty="0">
                <a:solidFill>
                  <a:srgbClr val="0070C0"/>
                </a:solidFill>
              </a:rPr>
              <a:t>empirical</a:t>
            </a:r>
          </a:p>
        </p:txBody>
      </p:sp>
      <p:sp>
        <p:nvSpPr>
          <p:cNvPr id="4" name="TextBox 3">
            <a:extLst>
              <a:ext uri="{FF2B5EF4-FFF2-40B4-BE49-F238E27FC236}">
                <a16:creationId xmlns:a16="http://schemas.microsoft.com/office/drawing/2014/main" id="{8CD8F1C5-AFE7-7CF1-8831-8CCCFE9DF9C1}"/>
              </a:ext>
            </a:extLst>
          </p:cNvPr>
          <p:cNvSpPr txBox="1"/>
          <p:nvPr/>
        </p:nvSpPr>
        <p:spPr>
          <a:xfrm>
            <a:off x="6332420" y="4256651"/>
            <a:ext cx="667170" cy="235898"/>
          </a:xfrm>
          <a:prstGeom prst="rect">
            <a:avLst/>
          </a:prstGeom>
          <a:noFill/>
        </p:spPr>
        <p:txBody>
          <a:bodyPr wrap="none" rtlCol="0">
            <a:spAutoFit/>
          </a:bodyPr>
          <a:lstStyle/>
          <a:p>
            <a:r>
              <a:rPr lang="en-NL" sz="933" b="1" dirty="0">
                <a:solidFill>
                  <a:srgbClr val="FFC000"/>
                </a:solidFill>
              </a:rPr>
              <a:t>reference</a:t>
            </a:r>
          </a:p>
        </p:txBody>
      </p:sp>
      <p:sp>
        <p:nvSpPr>
          <p:cNvPr id="5" name="TextBox 4">
            <a:extLst>
              <a:ext uri="{FF2B5EF4-FFF2-40B4-BE49-F238E27FC236}">
                <a16:creationId xmlns:a16="http://schemas.microsoft.com/office/drawing/2014/main" id="{9CAEDB50-7811-D73C-0D5F-195499351703}"/>
              </a:ext>
            </a:extLst>
          </p:cNvPr>
          <p:cNvSpPr txBox="1"/>
          <p:nvPr/>
        </p:nvSpPr>
        <p:spPr>
          <a:xfrm>
            <a:off x="357653" y="1246149"/>
            <a:ext cx="654346" cy="235898"/>
          </a:xfrm>
          <a:prstGeom prst="rect">
            <a:avLst/>
          </a:prstGeom>
          <a:noFill/>
        </p:spPr>
        <p:txBody>
          <a:bodyPr wrap="none" rtlCol="0">
            <a:spAutoFit/>
          </a:bodyPr>
          <a:lstStyle/>
          <a:p>
            <a:r>
              <a:rPr lang="en-NL" sz="933" b="1" dirty="0">
                <a:solidFill>
                  <a:srgbClr val="00B050"/>
                </a:solidFill>
              </a:rPr>
              <a:t>reflective</a:t>
            </a:r>
          </a:p>
        </p:txBody>
      </p:sp>
      <p:sp>
        <p:nvSpPr>
          <p:cNvPr id="6" name="TextBox 5">
            <a:extLst>
              <a:ext uri="{FF2B5EF4-FFF2-40B4-BE49-F238E27FC236}">
                <a16:creationId xmlns:a16="http://schemas.microsoft.com/office/drawing/2014/main" id="{B68260B5-EC74-3DA7-823B-7E8625A22A5E}"/>
              </a:ext>
            </a:extLst>
          </p:cNvPr>
          <p:cNvSpPr txBox="1"/>
          <p:nvPr/>
        </p:nvSpPr>
        <p:spPr>
          <a:xfrm>
            <a:off x="371088" y="4261231"/>
            <a:ext cx="739305" cy="235898"/>
          </a:xfrm>
          <a:prstGeom prst="rect">
            <a:avLst/>
          </a:prstGeom>
          <a:noFill/>
        </p:spPr>
        <p:txBody>
          <a:bodyPr wrap="none" rtlCol="0">
            <a:spAutoFit/>
          </a:bodyPr>
          <a:lstStyle/>
          <a:p>
            <a:r>
              <a:rPr lang="en-NL" sz="933" b="1" dirty="0">
                <a:solidFill>
                  <a:srgbClr val="0FCBC2"/>
                </a:solidFill>
              </a:rPr>
              <a:t>emergence</a:t>
            </a:r>
          </a:p>
        </p:txBody>
      </p:sp>
      <p:pic>
        <p:nvPicPr>
          <p:cNvPr id="1026" name="Picture 2" descr="7 qc tools | 7 quality tools ">
            <a:extLst>
              <a:ext uri="{FF2B5EF4-FFF2-40B4-BE49-F238E27FC236}">
                <a16:creationId xmlns:a16="http://schemas.microsoft.com/office/drawing/2014/main" id="{EF6DC241-7F4B-548B-E085-A9E47DADF62C}"/>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893255" y="12703"/>
            <a:ext cx="921082" cy="7560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in a graduation cap and gown&#10;&#10;Description automatically generated">
            <a:extLst>
              <a:ext uri="{FF2B5EF4-FFF2-40B4-BE49-F238E27FC236}">
                <a16:creationId xmlns:a16="http://schemas.microsoft.com/office/drawing/2014/main" id="{0936E7B8-1128-9704-25A6-E77142C1ACDA}"/>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670016" y="1176621"/>
            <a:ext cx="1145464" cy="635146"/>
          </a:xfrm>
          <a:prstGeom prst="rect">
            <a:avLst/>
          </a:prstGeom>
        </p:spPr>
      </p:pic>
      <p:pic>
        <p:nvPicPr>
          <p:cNvPr id="1028" name="Picture 4" descr="Wat is actieonderzoek? | ZonMw">
            <a:extLst>
              <a:ext uri="{FF2B5EF4-FFF2-40B4-BE49-F238E27FC236}">
                <a16:creationId xmlns:a16="http://schemas.microsoft.com/office/drawing/2014/main" id="{9EACA2A4-C087-0FE3-CDFA-CC6FE74DE13B}"/>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718880" y="4202093"/>
            <a:ext cx="1084364" cy="10084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5611952"/>
      </p:ext>
    </p:extLst>
  </p:cSld>
  <p:clrMapOvr>
    <a:masterClrMapping/>
  </p:clrMapOvr>
  <p:transition spd="slow" advTm="985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5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6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6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6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59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6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60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58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58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38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46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6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60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61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6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462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460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460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460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460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460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457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639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02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4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790190" y="1435100"/>
            <a:ext cx="6433820" cy="889000"/>
          </a:xfrm>
        </p:spPr>
        <p:txBody>
          <a:bodyPr/>
          <a:lstStyle/>
          <a:p>
            <a:endParaRPr lang="nl-NL" dirty="0"/>
          </a:p>
        </p:txBody>
      </p:sp>
      <p:pic>
        <p:nvPicPr>
          <p:cNvPr id="4" name="Picture 3" descr="A diagram of performance and performance&#10;&#10;Description automatically generated">
            <a:extLst>
              <a:ext uri="{FF2B5EF4-FFF2-40B4-BE49-F238E27FC236}">
                <a16:creationId xmlns:a16="http://schemas.microsoft.com/office/drawing/2014/main" id="{DD2C0C23-364F-AA87-3AEA-EE9B7F55FC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848029"/>
            <a:ext cx="4851400" cy="4508500"/>
          </a:xfrm>
          <a:prstGeom prst="rect">
            <a:avLst/>
          </a:prstGeom>
        </p:spPr>
      </p:pic>
      <p:pic>
        <p:nvPicPr>
          <p:cNvPr id="3074" name="Picture 2" descr="Noriaki-kano">
            <a:extLst>
              <a:ext uri="{FF2B5EF4-FFF2-40B4-BE49-F238E27FC236}">
                <a16:creationId xmlns:a16="http://schemas.microsoft.com/office/drawing/2014/main" id="{77F795A8-EC0A-A52A-DDFC-9FC531DE4D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200" y="1371600"/>
            <a:ext cx="17018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067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solidFill>
                  <a:srgbClr val="00A7A2"/>
                </a:solidFill>
              </a:rPr>
              <a:t>Example</a:t>
            </a:r>
            <a:r>
              <a:rPr lang="nl-NL" dirty="0">
                <a:solidFill>
                  <a:srgbClr val="00A7A2"/>
                </a:solidFill>
              </a:rPr>
              <a:t> hotel</a:t>
            </a:r>
          </a:p>
        </p:txBody>
      </p:sp>
      <p:sp>
        <p:nvSpPr>
          <p:cNvPr id="3" name="Tijdelijke aanduiding voor inhoud 2"/>
          <p:cNvSpPr>
            <a:spLocks noGrp="1"/>
          </p:cNvSpPr>
          <p:nvPr>
            <p:ph idx="1"/>
          </p:nvPr>
        </p:nvSpPr>
        <p:spPr/>
        <p:txBody>
          <a:bodyPr/>
          <a:lstStyle/>
          <a:p>
            <a:r>
              <a:rPr lang="nl-NL" dirty="0"/>
              <a:t>For a business </a:t>
            </a:r>
            <a:r>
              <a:rPr lang="nl-NL" dirty="0" err="1"/>
              <a:t>guest</a:t>
            </a:r>
            <a:endParaRPr lang="nl-NL" dirty="0"/>
          </a:p>
          <a:p>
            <a:endParaRPr lang="nl-NL" dirty="0"/>
          </a:p>
          <a:p>
            <a:r>
              <a:rPr lang="nl-NL" dirty="0" err="1"/>
              <a:t>That</a:t>
            </a:r>
            <a:r>
              <a:rPr lang="nl-NL" dirty="0"/>
              <a:t> I get a </a:t>
            </a:r>
            <a:r>
              <a:rPr lang="nl-NL" dirty="0" err="1"/>
              <a:t>news</a:t>
            </a:r>
            <a:r>
              <a:rPr lang="nl-NL" dirty="0"/>
              <a:t> paper is a Must Be</a:t>
            </a:r>
          </a:p>
          <a:p>
            <a:r>
              <a:rPr lang="nl-NL" dirty="0" err="1"/>
              <a:t>That</a:t>
            </a:r>
            <a:r>
              <a:rPr lang="nl-NL" dirty="0"/>
              <a:t> I </a:t>
            </a:r>
            <a:r>
              <a:rPr lang="nl-NL" dirty="0" err="1"/>
              <a:t>can</a:t>
            </a:r>
            <a:r>
              <a:rPr lang="nl-NL" dirty="0"/>
              <a:t> have a </a:t>
            </a:r>
            <a:r>
              <a:rPr lang="nl-NL" dirty="0" err="1"/>
              <a:t>tasty</a:t>
            </a:r>
            <a:r>
              <a:rPr lang="nl-NL" dirty="0"/>
              <a:t> </a:t>
            </a:r>
            <a:r>
              <a:rPr lang="nl-NL" dirty="0" err="1"/>
              <a:t>meal</a:t>
            </a:r>
            <a:r>
              <a:rPr lang="nl-NL" dirty="0"/>
              <a:t> is  Performance</a:t>
            </a:r>
          </a:p>
          <a:p>
            <a:r>
              <a:rPr lang="nl-NL" dirty="0" err="1"/>
              <a:t>That</a:t>
            </a:r>
            <a:r>
              <a:rPr lang="nl-NL" dirty="0"/>
              <a:t> I </a:t>
            </a:r>
            <a:r>
              <a:rPr lang="nl-NL" dirty="0" err="1"/>
              <a:t>can</a:t>
            </a:r>
            <a:r>
              <a:rPr lang="nl-NL" dirty="0"/>
              <a:t> </a:t>
            </a:r>
            <a:r>
              <a:rPr lang="nl-NL" dirty="0" err="1"/>
              <a:t>swim</a:t>
            </a:r>
            <a:r>
              <a:rPr lang="nl-NL" dirty="0"/>
              <a:t> is a </a:t>
            </a:r>
            <a:r>
              <a:rPr lang="nl-NL" dirty="0" err="1"/>
              <a:t>Delighter</a:t>
            </a:r>
            <a:endParaRPr lang="nl-NL" dirty="0"/>
          </a:p>
        </p:txBody>
      </p:sp>
    </p:spTree>
    <p:extLst>
      <p:ext uri="{BB962C8B-B14F-4D97-AF65-F5344CB8AC3E}">
        <p14:creationId xmlns:p14="http://schemas.microsoft.com/office/powerpoint/2010/main" val="259745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solidFill>
                  <a:srgbClr val="00A7A2"/>
                </a:solidFill>
              </a:rPr>
              <a:t>Example</a:t>
            </a:r>
            <a:r>
              <a:rPr lang="nl-NL" dirty="0">
                <a:solidFill>
                  <a:srgbClr val="00A7A2"/>
                </a:solidFill>
              </a:rPr>
              <a:t> hotel</a:t>
            </a:r>
          </a:p>
        </p:txBody>
      </p:sp>
      <p:sp>
        <p:nvSpPr>
          <p:cNvPr id="3" name="Tijdelijke aanduiding voor inhoud 2"/>
          <p:cNvSpPr>
            <a:spLocks noGrp="1"/>
          </p:cNvSpPr>
          <p:nvPr>
            <p:ph idx="1"/>
          </p:nvPr>
        </p:nvSpPr>
        <p:spPr/>
        <p:txBody>
          <a:bodyPr/>
          <a:lstStyle/>
          <a:p>
            <a:r>
              <a:rPr lang="nl-NL" dirty="0"/>
              <a:t>For a </a:t>
            </a:r>
            <a:r>
              <a:rPr lang="nl-NL" dirty="0" err="1"/>
              <a:t>tourist</a:t>
            </a:r>
            <a:r>
              <a:rPr lang="nl-NL" dirty="0"/>
              <a:t> </a:t>
            </a:r>
            <a:r>
              <a:rPr lang="nl-NL" dirty="0" err="1"/>
              <a:t>guest</a:t>
            </a:r>
            <a:endParaRPr lang="nl-NL" dirty="0"/>
          </a:p>
          <a:p>
            <a:endParaRPr lang="nl-NL" dirty="0"/>
          </a:p>
          <a:p>
            <a:r>
              <a:rPr lang="nl-NL" dirty="0" err="1"/>
              <a:t>That</a:t>
            </a:r>
            <a:r>
              <a:rPr lang="nl-NL" dirty="0"/>
              <a:t> I get a </a:t>
            </a:r>
            <a:r>
              <a:rPr lang="nl-NL" dirty="0" err="1"/>
              <a:t>swimming</a:t>
            </a:r>
            <a:r>
              <a:rPr lang="nl-NL" dirty="0"/>
              <a:t> pool is a Must Be</a:t>
            </a:r>
          </a:p>
          <a:p>
            <a:r>
              <a:rPr lang="nl-NL" dirty="0" err="1"/>
              <a:t>That</a:t>
            </a:r>
            <a:r>
              <a:rPr lang="nl-NL" dirty="0"/>
              <a:t> I </a:t>
            </a:r>
            <a:r>
              <a:rPr lang="nl-NL" dirty="0" err="1"/>
              <a:t>can</a:t>
            </a:r>
            <a:r>
              <a:rPr lang="nl-NL" dirty="0"/>
              <a:t> have a gym is  Performance</a:t>
            </a:r>
          </a:p>
          <a:p>
            <a:r>
              <a:rPr lang="nl-NL" dirty="0" err="1"/>
              <a:t>That</a:t>
            </a:r>
            <a:r>
              <a:rPr lang="nl-NL" dirty="0"/>
              <a:t> I </a:t>
            </a:r>
            <a:r>
              <a:rPr lang="nl-NL" dirty="0" err="1"/>
              <a:t>can</a:t>
            </a:r>
            <a:r>
              <a:rPr lang="nl-NL" dirty="0"/>
              <a:t>  get a </a:t>
            </a:r>
            <a:r>
              <a:rPr lang="nl-NL" dirty="0" err="1"/>
              <a:t>newspaper</a:t>
            </a:r>
            <a:r>
              <a:rPr lang="nl-NL" dirty="0"/>
              <a:t> is a </a:t>
            </a:r>
            <a:r>
              <a:rPr lang="nl-NL" dirty="0" err="1"/>
              <a:t>Delighter</a:t>
            </a:r>
            <a:endParaRPr lang="nl-NL" dirty="0"/>
          </a:p>
        </p:txBody>
      </p:sp>
    </p:spTree>
    <p:extLst>
      <p:ext uri="{BB962C8B-B14F-4D97-AF65-F5344CB8AC3E}">
        <p14:creationId xmlns:p14="http://schemas.microsoft.com/office/powerpoint/2010/main" val="268806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object 2"/>
          <p:cNvSpPr>
            <a:spLocks noChangeArrowheads="1"/>
          </p:cNvSpPr>
          <p:nvPr/>
        </p:nvSpPr>
        <p:spPr bwMode="auto">
          <a:xfrm>
            <a:off x="1655762" y="0"/>
            <a:ext cx="4257675" cy="533400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nl-NL"/>
          </a:p>
        </p:txBody>
      </p:sp>
    </p:spTree>
    <p:extLst>
      <p:ext uri="{BB962C8B-B14F-4D97-AF65-F5344CB8AC3E}">
        <p14:creationId xmlns:p14="http://schemas.microsoft.com/office/powerpoint/2010/main" val="3891298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object 2"/>
          <p:cNvSpPr>
            <a:spLocks noChangeArrowheads="1"/>
          </p:cNvSpPr>
          <p:nvPr/>
        </p:nvSpPr>
        <p:spPr bwMode="auto">
          <a:xfrm>
            <a:off x="0" y="0"/>
            <a:ext cx="7569200" cy="533400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nl-NL"/>
          </a:p>
        </p:txBody>
      </p:sp>
    </p:spTree>
    <p:extLst>
      <p:ext uri="{BB962C8B-B14F-4D97-AF65-F5344CB8AC3E}">
        <p14:creationId xmlns:p14="http://schemas.microsoft.com/office/powerpoint/2010/main" val="37404168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object 2"/>
          <p:cNvSpPr>
            <a:spLocks noChangeArrowheads="1"/>
          </p:cNvSpPr>
          <p:nvPr/>
        </p:nvSpPr>
        <p:spPr bwMode="auto">
          <a:xfrm>
            <a:off x="0" y="0"/>
            <a:ext cx="7569200" cy="5334000"/>
          </a:xfrm>
          <a:prstGeom prst="rect">
            <a:avLst/>
          </a:prstGeom>
          <a:blipFill dpi="0" rotWithShape="1">
            <a:blip r:embed="rId2" cstate="print"/>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nl-NL"/>
          </a:p>
        </p:txBody>
      </p:sp>
    </p:spTree>
    <p:extLst>
      <p:ext uri="{BB962C8B-B14F-4D97-AF65-F5344CB8AC3E}">
        <p14:creationId xmlns:p14="http://schemas.microsoft.com/office/powerpoint/2010/main" val="2703884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E3C4B-5AA8-414C-9382-971B1F26CD5B}"/>
              </a:ext>
            </a:extLst>
          </p:cNvPr>
          <p:cNvSpPr>
            <a:spLocks noGrp="1"/>
          </p:cNvSpPr>
          <p:nvPr>
            <p:ph type="ctrTitle"/>
          </p:nvPr>
        </p:nvSpPr>
        <p:spPr>
          <a:xfrm>
            <a:off x="889000" y="609600"/>
            <a:ext cx="6433820" cy="889000"/>
          </a:xfrm>
        </p:spPr>
        <p:txBody>
          <a:bodyPr/>
          <a:lstStyle/>
          <a:p>
            <a:r>
              <a:rPr lang="en-NL" dirty="0"/>
              <a:t> Where have I been?</a:t>
            </a:r>
          </a:p>
        </p:txBody>
      </p:sp>
      <p:pic>
        <p:nvPicPr>
          <p:cNvPr id="4" name="Picture 3" descr="A car parked in a parking lot&#10;&#10;Description automatically generated">
            <a:extLst>
              <a:ext uri="{FF2B5EF4-FFF2-40B4-BE49-F238E27FC236}">
                <a16:creationId xmlns:a16="http://schemas.microsoft.com/office/drawing/2014/main" id="{0069B6B8-7B92-D343-B6D1-F1C151BA74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00" y="1498600"/>
            <a:ext cx="4699000" cy="3524250"/>
          </a:xfrm>
          <a:prstGeom prst="rect">
            <a:avLst/>
          </a:prstGeom>
        </p:spPr>
      </p:pic>
    </p:spTree>
    <p:extLst>
      <p:ext uri="{BB962C8B-B14F-4D97-AF65-F5344CB8AC3E}">
        <p14:creationId xmlns:p14="http://schemas.microsoft.com/office/powerpoint/2010/main" val="933991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atue of a person in a military uniform&#10;&#10;Description automatically generated">
            <a:extLst>
              <a:ext uri="{FF2B5EF4-FFF2-40B4-BE49-F238E27FC236}">
                <a16:creationId xmlns:a16="http://schemas.microsoft.com/office/drawing/2014/main" id="{1BC195E5-2DF7-F54F-93C9-0F84D76F5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8400" y="0"/>
            <a:ext cx="4114800" cy="5334000"/>
          </a:xfrm>
          <a:prstGeom prst="rect">
            <a:avLst/>
          </a:prstGeom>
        </p:spPr>
      </p:pic>
      <p:pic>
        <p:nvPicPr>
          <p:cNvPr id="3" name="Picture 2" descr="A picture containing person, man, looking, photo&#10;&#10;Description automatically generated">
            <a:extLst>
              <a:ext uri="{FF2B5EF4-FFF2-40B4-BE49-F238E27FC236}">
                <a16:creationId xmlns:a16="http://schemas.microsoft.com/office/drawing/2014/main" id="{4960D063-5E2C-2347-A609-802FB4624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463" y="0"/>
            <a:ext cx="4002063" cy="5334000"/>
          </a:xfrm>
          <a:prstGeom prst="rect">
            <a:avLst/>
          </a:prstGeom>
        </p:spPr>
      </p:pic>
    </p:spTree>
    <p:extLst>
      <p:ext uri="{BB962C8B-B14F-4D97-AF65-F5344CB8AC3E}">
        <p14:creationId xmlns:p14="http://schemas.microsoft.com/office/powerpoint/2010/main" val="3527479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1482E-C2FF-904D-A947-65ABAC439E81}"/>
              </a:ext>
            </a:extLst>
          </p:cNvPr>
          <p:cNvSpPr>
            <a:spLocks noGrp="1"/>
          </p:cNvSpPr>
          <p:nvPr>
            <p:ph type="ctrTitle"/>
          </p:nvPr>
        </p:nvSpPr>
        <p:spPr/>
        <p:txBody>
          <a:bodyPr/>
          <a:lstStyle/>
          <a:p>
            <a:endParaRPr lang="en-NL"/>
          </a:p>
        </p:txBody>
      </p:sp>
      <p:pic>
        <p:nvPicPr>
          <p:cNvPr id="6" name="Picture 5" descr="A picture containing outdoor, person, pink, bear&#10;&#10;Description automatically generated">
            <a:extLst>
              <a:ext uri="{FF2B5EF4-FFF2-40B4-BE49-F238E27FC236}">
                <a16:creationId xmlns:a16="http://schemas.microsoft.com/office/drawing/2014/main" id="{192D6F45-B733-3A41-8A53-427C4B158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907577" y="683631"/>
            <a:ext cx="5314708" cy="3986031"/>
          </a:xfrm>
          <a:prstGeom prst="rect">
            <a:avLst/>
          </a:prstGeom>
        </p:spPr>
      </p:pic>
      <p:pic>
        <p:nvPicPr>
          <p:cNvPr id="4" name="Picture 3" descr="A picture containing person, outdoor, man, grass&#10;&#10;Description automatically generated">
            <a:extLst>
              <a:ext uri="{FF2B5EF4-FFF2-40B4-BE49-F238E27FC236}">
                <a16:creationId xmlns:a16="http://schemas.microsoft.com/office/drawing/2014/main" id="{253A16ED-0FE9-1E48-B043-1BBE685B7F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5497" y="666750"/>
            <a:ext cx="5334000" cy="4000500"/>
          </a:xfrm>
          <a:prstGeom prst="rect">
            <a:avLst/>
          </a:prstGeom>
        </p:spPr>
      </p:pic>
    </p:spTree>
    <p:extLst>
      <p:ext uri="{BB962C8B-B14F-4D97-AF65-F5344CB8AC3E}">
        <p14:creationId xmlns:p14="http://schemas.microsoft.com/office/powerpoint/2010/main" val="2927198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0491-EB8C-5F4C-9D36-F8290388A61D}"/>
              </a:ext>
            </a:extLst>
          </p:cNvPr>
          <p:cNvSpPr>
            <a:spLocks noGrp="1"/>
          </p:cNvSpPr>
          <p:nvPr>
            <p:ph type="ctrTitle"/>
          </p:nvPr>
        </p:nvSpPr>
        <p:spPr>
          <a:xfrm>
            <a:off x="736600" y="762000"/>
            <a:ext cx="6433820" cy="889000"/>
          </a:xfrm>
        </p:spPr>
        <p:txBody>
          <a:bodyPr/>
          <a:lstStyle/>
          <a:p>
            <a:r>
              <a:rPr lang="en-NL" dirty="0"/>
              <a:t>Cow bells and Coffee beans Henri Mancini (MioBi)</a:t>
            </a:r>
          </a:p>
        </p:txBody>
      </p:sp>
      <p:pic>
        <p:nvPicPr>
          <p:cNvPr id="4" name="y2mate.com - Cow Bells and Coffee Beans_1080p" descr="y2mate.com - Cow Bells and Coffee Beans_1080p">
            <a:hlinkClick r:id="" action="ppaction://media"/>
            <a:extLst>
              <a:ext uri="{FF2B5EF4-FFF2-40B4-BE49-F238E27FC236}">
                <a16:creationId xmlns:a16="http://schemas.microsoft.com/office/drawing/2014/main" id="{6797544D-92FB-EA67-7E97-DBAD36162D5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9200" y="2514600"/>
            <a:ext cx="2819400" cy="2819400"/>
          </a:xfrm>
          <a:prstGeom prst="rect">
            <a:avLst/>
          </a:prstGeom>
        </p:spPr>
      </p:pic>
    </p:spTree>
    <p:extLst>
      <p:ext uri="{BB962C8B-B14F-4D97-AF65-F5344CB8AC3E}">
        <p14:creationId xmlns:p14="http://schemas.microsoft.com/office/powerpoint/2010/main" val="2518622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EAB0D-557A-9803-D490-F88168DE0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89C34A-E54C-A0CA-17AD-10A96622675D}"/>
              </a:ext>
            </a:extLst>
          </p:cNvPr>
          <p:cNvSpPr>
            <a:spLocks noGrp="1"/>
          </p:cNvSpPr>
          <p:nvPr>
            <p:ph type="title"/>
          </p:nvPr>
        </p:nvSpPr>
        <p:spPr>
          <a:xfrm>
            <a:off x="385717" y="569206"/>
            <a:ext cx="6812280" cy="889000"/>
          </a:xfrm>
        </p:spPr>
        <p:txBody>
          <a:bodyPr/>
          <a:lstStyle/>
          <a:p>
            <a:r>
              <a:rPr lang="en-GB" sz="4000" dirty="0">
                <a:solidFill>
                  <a:srgbClr val="0FCBC2"/>
                </a:solidFill>
              </a:rPr>
              <a:t>4. What can we learn from the reference paradigm?</a:t>
            </a:r>
          </a:p>
        </p:txBody>
      </p:sp>
      <p:sp>
        <p:nvSpPr>
          <p:cNvPr id="3" name="Content Placeholder 2">
            <a:extLst>
              <a:ext uri="{FF2B5EF4-FFF2-40B4-BE49-F238E27FC236}">
                <a16:creationId xmlns:a16="http://schemas.microsoft.com/office/drawing/2014/main" id="{DAAE1BD7-A163-790B-6D0B-B8F47247CBA4}"/>
              </a:ext>
            </a:extLst>
          </p:cNvPr>
          <p:cNvSpPr>
            <a:spLocks noGrp="1"/>
          </p:cNvSpPr>
          <p:nvPr>
            <p:ph idx="1"/>
          </p:nvPr>
        </p:nvSpPr>
        <p:spPr>
          <a:xfrm>
            <a:off x="385717" y="2209800"/>
            <a:ext cx="6812280" cy="2151502"/>
          </a:xfrm>
        </p:spPr>
        <p:txBody>
          <a:bodyPr/>
          <a:lstStyle/>
          <a:p>
            <a:pPr marL="0" indent="0">
              <a:buNone/>
            </a:pPr>
            <a:r>
              <a:rPr lang="en-GB" sz="2000" dirty="0"/>
              <a:t>4.1. </a:t>
            </a:r>
            <a:r>
              <a:rPr lang="en-GB" sz="2000" dirty="0" err="1"/>
              <a:t>Continous</a:t>
            </a:r>
            <a:r>
              <a:rPr lang="en-GB" sz="2000" dirty="0"/>
              <a:t> improvement</a:t>
            </a:r>
          </a:p>
          <a:p>
            <a:pPr marL="0" indent="0">
              <a:buNone/>
            </a:pPr>
            <a:r>
              <a:rPr lang="en-GB" sz="2000" dirty="0"/>
              <a:t>4.2. PDCA cycle</a:t>
            </a:r>
          </a:p>
          <a:p>
            <a:pPr marL="0" indent="0">
              <a:buNone/>
            </a:pPr>
            <a:r>
              <a:rPr lang="en-GB" sz="2000" dirty="0"/>
              <a:t>4.3. new ISO</a:t>
            </a:r>
          </a:p>
          <a:p>
            <a:pPr marL="0" indent="0">
              <a:buNone/>
            </a:pPr>
            <a:r>
              <a:rPr lang="en-GB" sz="2000" dirty="0"/>
              <a:t>4.4. EFQM model</a:t>
            </a:r>
          </a:p>
          <a:p>
            <a:pPr marL="0" indent="0">
              <a:buNone/>
            </a:pPr>
            <a:r>
              <a:rPr lang="en-GB" sz="2000" dirty="0"/>
              <a:t>4.5. Customer delight</a:t>
            </a:r>
          </a:p>
          <a:p>
            <a:pPr marL="0" indent="0">
              <a:buNone/>
            </a:pPr>
            <a:r>
              <a:rPr lang="en-GB" sz="2000" dirty="0"/>
              <a:t>4.6. Quality structure</a:t>
            </a:r>
          </a:p>
          <a:p>
            <a:pPr marL="0" indent="0">
              <a:buNone/>
            </a:pPr>
            <a:r>
              <a:rPr lang="en-GB" sz="2000" dirty="0"/>
              <a:t>4.7. Coaching leadership</a:t>
            </a:r>
          </a:p>
          <a:p>
            <a:endParaRPr lang="en-GB" dirty="0"/>
          </a:p>
        </p:txBody>
      </p:sp>
    </p:spTree>
    <p:extLst>
      <p:ext uri="{BB962C8B-B14F-4D97-AF65-F5344CB8AC3E}">
        <p14:creationId xmlns:p14="http://schemas.microsoft.com/office/powerpoint/2010/main" val="1993583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6CE93-95FE-5D45-8ABF-0DE3C70255DE}"/>
              </a:ext>
            </a:extLst>
          </p:cNvPr>
          <p:cNvSpPr>
            <a:spLocks noGrp="1"/>
          </p:cNvSpPr>
          <p:nvPr>
            <p:ph type="ctrTitle"/>
          </p:nvPr>
        </p:nvSpPr>
        <p:spPr/>
        <p:txBody>
          <a:bodyPr/>
          <a:lstStyle/>
          <a:p>
            <a:endParaRPr lang="en-NL"/>
          </a:p>
        </p:txBody>
      </p:sp>
      <p:pic>
        <p:nvPicPr>
          <p:cNvPr id="4" name="Picture 3" descr="A picture containing outdoor, grass, food, sitting&#10;&#10;Description automatically generated">
            <a:extLst>
              <a:ext uri="{FF2B5EF4-FFF2-40B4-BE49-F238E27FC236}">
                <a16:creationId xmlns:a16="http://schemas.microsoft.com/office/drawing/2014/main" id="{72CF4ABF-939C-184F-B380-BF9D432907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74700" y="774700"/>
            <a:ext cx="5334000" cy="3784600"/>
          </a:xfrm>
          <a:prstGeom prst="rect">
            <a:avLst/>
          </a:prstGeom>
        </p:spPr>
      </p:pic>
      <p:pic>
        <p:nvPicPr>
          <p:cNvPr id="6" name="Picture 5" descr="A picture containing building, outdoor, stone, banana&#10;&#10;Description automatically generated">
            <a:extLst>
              <a:ext uri="{FF2B5EF4-FFF2-40B4-BE49-F238E27FC236}">
                <a16:creationId xmlns:a16="http://schemas.microsoft.com/office/drawing/2014/main" id="{32B7397A-A04E-DD49-9091-07E68FFE62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2350" y="0"/>
            <a:ext cx="3784599" cy="5334000"/>
          </a:xfrm>
          <a:prstGeom prst="rect">
            <a:avLst/>
          </a:prstGeom>
        </p:spPr>
      </p:pic>
    </p:spTree>
    <p:extLst>
      <p:ext uri="{BB962C8B-B14F-4D97-AF65-F5344CB8AC3E}">
        <p14:creationId xmlns:p14="http://schemas.microsoft.com/office/powerpoint/2010/main" val="333740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BDF9F-24E7-E642-9260-C284FFBB7046}"/>
              </a:ext>
            </a:extLst>
          </p:cNvPr>
          <p:cNvSpPr>
            <a:spLocks noGrp="1"/>
          </p:cNvSpPr>
          <p:nvPr>
            <p:ph type="ctrTitle"/>
          </p:nvPr>
        </p:nvSpPr>
        <p:spPr/>
        <p:txBody>
          <a:bodyPr/>
          <a:lstStyle/>
          <a:p>
            <a:endParaRPr lang="en-NL" dirty="0"/>
          </a:p>
        </p:txBody>
      </p:sp>
      <p:pic>
        <p:nvPicPr>
          <p:cNvPr id="4" name="Picture 3" descr="A dirty area&#10;&#10;Description automatically generated">
            <a:extLst>
              <a:ext uri="{FF2B5EF4-FFF2-40B4-BE49-F238E27FC236}">
                <a16:creationId xmlns:a16="http://schemas.microsoft.com/office/drawing/2014/main" id="{21726BA0-E2CB-D14A-B9F2-9713B3672C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2" y="0"/>
            <a:ext cx="4927600" cy="5334000"/>
          </a:xfrm>
          <a:prstGeom prst="rect">
            <a:avLst/>
          </a:prstGeom>
        </p:spPr>
      </p:pic>
      <p:pic>
        <p:nvPicPr>
          <p:cNvPr id="5" name="Picture 4" descr="A person wearing a hat&#10;&#10;Description automatically generated">
            <a:extLst>
              <a:ext uri="{FF2B5EF4-FFF2-40B4-BE49-F238E27FC236}">
                <a16:creationId xmlns:a16="http://schemas.microsoft.com/office/drawing/2014/main" id="{BE92B6A1-CE09-3F4C-B9AC-EA86E27DA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8825" y="0"/>
            <a:ext cx="3000375" cy="5334000"/>
          </a:xfrm>
          <a:prstGeom prst="rect">
            <a:avLst/>
          </a:prstGeom>
        </p:spPr>
      </p:pic>
    </p:spTree>
    <p:extLst>
      <p:ext uri="{BB962C8B-B14F-4D97-AF65-F5344CB8AC3E}">
        <p14:creationId xmlns:p14="http://schemas.microsoft.com/office/powerpoint/2010/main" val="10657449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027653" y="129646"/>
            <a:ext cx="5235363" cy="651933"/>
          </a:xfrm>
        </p:spPr>
        <p:txBody>
          <a:bodyPr/>
          <a:lstStyle/>
          <a:p>
            <a:pPr defTabSz="328553">
              <a:defRPr/>
            </a:pPr>
            <a:r>
              <a:rPr lang="en-US" sz="2900" dirty="0">
                <a:solidFill>
                  <a:srgbClr val="C00000"/>
                </a:solidFill>
              </a:rPr>
              <a:t>The Value of a cup of coffee</a:t>
            </a:r>
          </a:p>
        </p:txBody>
      </p:sp>
      <p:sp>
        <p:nvSpPr>
          <p:cNvPr id="75778" name="Text Box 3"/>
          <p:cNvSpPr txBox="1">
            <a:spLocks noChangeArrowheads="1"/>
          </p:cNvSpPr>
          <p:nvPr/>
        </p:nvSpPr>
        <p:spPr bwMode="auto">
          <a:xfrm>
            <a:off x="819998" y="4089401"/>
            <a:ext cx="1829223" cy="351439"/>
          </a:xfrm>
          <a:prstGeom prst="rect">
            <a:avLst/>
          </a:prstGeom>
          <a:solidFill>
            <a:schemeClr val="tx1"/>
          </a:solidFill>
          <a:ln w="9525">
            <a:solidFill>
              <a:schemeClr val="bg2"/>
            </a:solidFill>
            <a:miter lim="800000"/>
            <a:headEnd/>
            <a:tailEnd/>
          </a:ln>
        </p:spPr>
        <p:txBody>
          <a:bodyPr lIns="73720" tIns="36860" rIns="73720" bIns="36860">
            <a:spAutoFit/>
          </a:bodyPr>
          <a:lstStyle/>
          <a:p>
            <a:r>
              <a:rPr lang="en-US" b="1" dirty="0">
                <a:solidFill>
                  <a:schemeClr val="bg2"/>
                </a:solidFill>
                <a:latin typeface="Futura" charset="0"/>
              </a:rPr>
              <a:t>Commodities</a:t>
            </a:r>
            <a:endParaRPr lang="en-US" dirty="0">
              <a:latin typeface="Times" charset="0"/>
            </a:endParaRPr>
          </a:p>
        </p:txBody>
      </p:sp>
      <p:sp>
        <p:nvSpPr>
          <p:cNvPr id="475140" name="Line 4"/>
          <p:cNvSpPr>
            <a:spLocks noChangeShapeType="1"/>
          </p:cNvSpPr>
          <p:nvPr/>
        </p:nvSpPr>
        <p:spPr bwMode="auto">
          <a:xfrm flipV="1">
            <a:off x="883074" y="4504268"/>
            <a:ext cx="504613" cy="474133"/>
          </a:xfrm>
          <a:prstGeom prst="line">
            <a:avLst/>
          </a:prstGeom>
          <a:noFill/>
          <a:ln w="57150">
            <a:solidFill>
              <a:srgbClr val="C00000"/>
            </a:solidFill>
            <a:round/>
            <a:headEnd/>
            <a:tailEnd type="triangle" w="med" len="med"/>
          </a:ln>
          <a:effectLst/>
        </p:spPr>
        <p:txBody>
          <a:bodyPr wrap="none" lIns="73720" tIns="36860" rIns="73720" bIns="36860" anchor="ctr"/>
          <a:lstStyle/>
          <a:p>
            <a:pPr>
              <a:defRPr/>
            </a:pPr>
            <a:endParaRPr lang="en-US" sz="1500" dirty="0">
              <a:latin typeface="Arial" charset="0"/>
            </a:endParaRPr>
          </a:p>
        </p:txBody>
      </p:sp>
      <p:sp>
        <p:nvSpPr>
          <p:cNvPr id="75780" name="Text Box 5"/>
          <p:cNvSpPr txBox="1">
            <a:spLocks noChangeArrowheads="1"/>
          </p:cNvSpPr>
          <p:nvPr/>
        </p:nvSpPr>
        <p:spPr bwMode="auto">
          <a:xfrm>
            <a:off x="1261535" y="4682067"/>
            <a:ext cx="815729" cy="351439"/>
          </a:xfrm>
          <a:prstGeom prst="rect">
            <a:avLst/>
          </a:prstGeom>
          <a:noFill/>
          <a:ln w="9525">
            <a:noFill/>
            <a:miter lim="800000"/>
            <a:headEnd/>
            <a:tailEnd/>
          </a:ln>
        </p:spPr>
        <p:txBody>
          <a:bodyPr wrap="none" lIns="73720" tIns="36860" rIns="73720" bIns="36860">
            <a:spAutoFit/>
          </a:bodyPr>
          <a:lstStyle/>
          <a:p>
            <a:r>
              <a:rPr lang="en-US" dirty="0">
                <a:solidFill>
                  <a:srgbClr val="C00000"/>
                </a:solidFill>
                <a:latin typeface="Times" charset="0"/>
              </a:rPr>
              <a:t>Extract</a:t>
            </a:r>
          </a:p>
        </p:txBody>
      </p:sp>
      <p:sp>
        <p:nvSpPr>
          <p:cNvPr id="75781" name="Text Box 6"/>
          <p:cNvSpPr txBox="1">
            <a:spLocks noChangeArrowheads="1"/>
          </p:cNvSpPr>
          <p:nvPr/>
        </p:nvSpPr>
        <p:spPr bwMode="auto">
          <a:xfrm>
            <a:off x="1829224" y="3081868"/>
            <a:ext cx="1590058" cy="351439"/>
          </a:xfrm>
          <a:prstGeom prst="rect">
            <a:avLst/>
          </a:prstGeom>
          <a:solidFill>
            <a:schemeClr val="tx1"/>
          </a:solidFill>
          <a:ln w="9525">
            <a:solidFill>
              <a:schemeClr val="bg2"/>
            </a:solidFill>
            <a:miter lim="800000"/>
            <a:headEnd/>
            <a:tailEnd/>
          </a:ln>
        </p:spPr>
        <p:txBody>
          <a:bodyPr lIns="73720" tIns="36860" rIns="73720" bIns="36860">
            <a:spAutoFit/>
          </a:bodyPr>
          <a:lstStyle/>
          <a:p>
            <a:pPr algn="ctr"/>
            <a:r>
              <a:rPr lang="en-US" b="1" dirty="0">
                <a:solidFill>
                  <a:schemeClr val="bg2"/>
                </a:solidFill>
                <a:latin typeface="Futura" charset="0"/>
              </a:rPr>
              <a:t>Goods</a:t>
            </a:r>
            <a:endParaRPr lang="en-US" dirty="0">
              <a:latin typeface="Times" charset="0"/>
            </a:endParaRPr>
          </a:p>
        </p:txBody>
      </p:sp>
      <p:sp>
        <p:nvSpPr>
          <p:cNvPr id="475143" name="Line 7"/>
          <p:cNvSpPr>
            <a:spLocks noChangeShapeType="1"/>
          </p:cNvSpPr>
          <p:nvPr/>
        </p:nvSpPr>
        <p:spPr bwMode="auto">
          <a:xfrm flipV="1">
            <a:off x="1892300" y="3496733"/>
            <a:ext cx="504613" cy="474133"/>
          </a:xfrm>
          <a:prstGeom prst="line">
            <a:avLst/>
          </a:prstGeom>
          <a:noFill/>
          <a:ln w="57150">
            <a:solidFill>
              <a:srgbClr val="C00000"/>
            </a:solidFill>
            <a:round/>
            <a:headEnd/>
            <a:tailEnd type="triangle" w="med" len="med"/>
          </a:ln>
          <a:effectLst/>
        </p:spPr>
        <p:txBody>
          <a:bodyPr wrap="none" lIns="73720" tIns="36860" rIns="73720" bIns="36860" anchor="ctr"/>
          <a:lstStyle/>
          <a:p>
            <a:pPr>
              <a:defRPr/>
            </a:pPr>
            <a:endParaRPr lang="en-US" sz="1500" dirty="0">
              <a:latin typeface="Arial" charset="0"/>
            </a:endParaRPr>
          </a:p>
        </p:txBody>
      </p:sp>
      <p:sp>
        <p:nvSpPr>
          <p:cNvPr id="75783" name="Text Box 8"/>
          <p:cNvSpPr txBox="1">
            <a:spLocks noChangeArrowheads="1"/>
          </p:cNvSpPr>
          <p:nvPr/>
        </p:nvSpPr>
        <p:spPr bwMode="auto">
          <a:xfrm>
            <a:off x="2270760" y="3674534"/>
            <a:ext cx="674452" cy="351439"/>
          </a:xfrm>
          <a:prstGeom prst="rect">
            <a:avLst/>
          </a:prstGeom>
          <a:noFill/>
          <a:ln w="9525">
            <a:noFill/>
            <a:miter lim="800000"/>
            <a:headEnd/>
            <a:tailEnd/>
          </a:ln>
        </p:spPr>
        <p:txBody>
          <a:bodyPr wrap="none" lIns="73720" tIns="36860" rIns="73720" bIns="36860">
            <a:spAutoFit/>
          </a:bodyPr>
          <a:lstStyle/>
          <a:p>
            <a:r>
              <a:rPr lang="en-US" dirty="0">
                <a:solidFill>
                  <a:srgbClr val="C00000"/>
                </a:solidFill>
                <a:latin typeface="Times" charset="0"/>
              </a:rPr>
              <a:t>Make</a:t>
            </a:r>
          </a:p>
        </p:txBody>
      </p:sp>
      <p:sp>
        <p:nvSpPr>
          <p:cNvPr id="75784" name="Text Box 9"/>
          <p:cNvSpPr txBox="1">
            <a:spLocks noChangeArrowheads="1"/>
          </p:cNvSpPr>
          <p:nvPr/>
        </p:nvSpPr>
        <p:spPr bwMode="auto">
          <a:xfrm>
            <a:off x="2838450" y="2074335"/>
            <a:ext cx="1590058" cy="351439"/>
          </a:xfrm>
          <a:prstGeom prst="rect">
            <a:avLst/>
          </a:prstGeom>
          <a:solidFill>
            <a:schemeClr val="tx1"/>
          </a:solidFill>
          <a:ln w="9525">
            <a:solidFill>
              <a:schemeClr val="bg2"/>
            </a:solidFill>
            <a:miter lim="800000"/>
            <a:headEnd/>
            <a:tailEnd/>
          </a:ln>
        </p:spPr>
        <p:txBody>
          <a:bodyPr lIns="73720" tIns="36860" rIns="73720" bIns="36860">
            <a:spAutoFit/>
          </a:bodyPr>
          <a:lstStyle/>
          <a:p>
            <a:pPr algn="ctr"/>
            <a:r>
              <a:rPr lang="en-US" b="1" dirty="0">
                <a:solidFill>
                  <a:schemeClr val="bg2"/>
                </a:solidFill>
                <a:latin typeface="Futura" charset="0"/>
              </a:rPr>
              <a:t>Services</a:t>
            </a:r>
            <a:endParaRPr lang="en-US" dirty="0">
              <a:latin typeface="Times" charset="0"/>
            </a:endParaRPr>
          </a:p>
        </p:txBody>
      </p:sp>
      <p:sp>
        <p:nvSpPr>
          <p:cNvPr id="475146" name="Line 10"/>
          <p:cNvSpPr>
            <a:spLocks noChangeShapeType="1"/>
          </p:cNvSpPr>
          <p:nvPr/>
        </p:nvSpPr>
        <p:spPr bwMode="auto">
          <a:xfrm flipV="1">
            <a:off x="2901528" y="2489200"/>
            <a:ext cx="504613" cy="474133"/>
          </a:xfrm>
          <a:prstGeom prst="line">
            <a:avLst/>
          </a:prstGeom>
          <a:noFill/>
          <a:ln w="57150">
            <a:solidFill>
              <a:srgbClr val="C00000"/>
            </a:solidFill>
            <a:round/>
            <a:headEnd/>
            <a:tailEnd type="triangle" w="med" len="med"/>
          </a:ln>
          <a:effectLst/>
        </p:spPr>
        <p:txBody>
          <a:bodyPr wrap="none" lIns="73720" tIns="36860" rIns="73720" bIns="36860" anchor="ctr"/>
          <a:lstStyle/>
          <a:p>
            <a:pPr>
              <a:defRPr/>
            </a:pPr>
            <a:endParaRPr lang="en-US" sz="1500" dirty="0">
              <a:latin typeface="Arial" charset="0"/>
            </a:endParaRPr>
          </a:p>
        </p:txBody>
      </p:sp>
      <p:sp>
        <p:nvSpPr>
          <p:cNvPr id="75786" name="Text Box 11"/>
          <p:cNvSpPr txBox="1">
            <a:spLocks noChangeArrowheads="1"/>
          </p:cNvSpPr>
          <p:nvPr/>
        </p:nvSpPr>
        <p:spPr bwMode="auto">
          <a:xfrm>
            <a:off x="3279988" y="2667001"/>
            <a:ext cx="841377" cy="351439"/>
          </a:xfrm>
          <a:prstGeom prst="rect">
            <a:avLst/>
          </a:prstGeom>
          <a:noFill/>
          <a:ln w="9525">
            <a:noFill/>
            <a:miter lim="800000"/>
            <a:headEnd/>
            <a:tailEnd/>
          </a:ln>
        </p:spPr>
        <p:txBody>
          <a:bodyPr wrap="none" lIns="73720" tIns="36860" rIns="73720" bIns="36860">
            <a:spAutoFit/>
          </a:bodyPr>
          <a:lstStyle/>
          <a:p>
            <a:r>
              <a:rPr lang="en-US" dirty="0">
                <a:solidFill>
                  <a:srgbClr val="C00000"/>
                </a:solidFill>
                <a:latin typeface="Times" charset="0"/>
              </a:rPr>
              <a:t>Deliver</a:t>
            </a:r>
          </a:p>
        </p:txBody>
      </p:sp>
      <p:sp>
        <p:nvSpPr>
          <p:cNvPr id="75787" name="Text Box 12"/>
          <p:cNvSpPr txBox="1">
            <a:spLocks noChangeArrowheads="1"/>
          </p:cNvSpPr>
          <p:nvPr/>
        </p:nvSpPr>
        <p:spPr bwMode="auto">
          <a:xfrm>
            <a:off x="3847677" y="1066801"/>
            <a:ext cx="1766147" cy="351439"/>
          </a:xfrm>
          <a:prstGeom prst="rect">
            <a:avLst/>
          </a:prstGeom>
          <a:solidFill>
            <a:schemeClr val="tx1"/>
          </a:solidFill>
          <a:ln w="9525">
            <a:solidFill>
              <a:schemeClr val="bg2"/>
            </a:solidFill>
            <a:miter lim="800000"/>
            <a:headEnd/>
            <a:tailEnd/>
          </a:ln>
        </p:spPr>
        <p:txBody>
          <a:bodyPr lIns="73720" tIns="36860" rIns="73720" bIns="36860">
            <a:spAutoFit/>
          </a:bodyPr>
          <a:lstStyle/>
          <a:p>
            <a:pPr algn="ctr"/>
            <a:r>
              <a:rPr lang="en-US" b="1" dirty="0">
                <a:solidFill>
                  <a:schemeClr val="bg2"/>
                </a:solidFill>
                <a:latin typeface="Futura" charset="0"/>
              </a:rPr>
              <a:t>Experiences</a:t>
            </a:r>
            <a:endParaRPr lang="en-US" dirty="0">
              <a:latin typeface="Times" charset="0"/>
            </a:endParaRPr>
          </a:p>
        </p:txBody>
      </p:sp>
      <p:sp>
        <p:nvSpPr>
          <p:cNvPr id="475149" name="Line 13"/>
          <p:cNvSpPr>
            <a:spLocks noChangeShapeType="1"/>
          </p:cNvSpPr>
          <p:nvPr/>
        </p:nvSpPr>
        <p:spPr bwMode="auto">
          <a:xfrm flipV="1">
            <a:off x="3910754" y="1481668"/>
            <a:ext cx="504613" cy="474133"/>
          </a:xfrm>
          <a:prstGeom prst="line">
            <a:avLst/>
          </a:prstGeom>
          <a:noFill/>
          <a:ln w="57150">
            <a:solidFill>
              <a:srgbClr val="C00000"/>
            </a:solidFill>
            <a:round/>
            <a:headEnd/>
            <a:tailEnd type="triangle" w="med" len="med"/>
          </a:ln>
          <a:effectLst/>
        </p:spPr>
        <p:txBody>
          <a:bodyPr wrap="none" lIns="73720" tIns="36860" rIns="73720" bIns="36860" anchor="ctr"/>
          <a:lstStyle/>
          <a:p>
            <a:pPr>
              <a:defRPr/>
            </a:pPr>
            <a:endParaRPr lang="en-US" sz="1500" dirty="0">
              <a:latin typeface="Arial" charset="0"/>
            </a:endParaRPr>
          </a:p>
        </p:txBody>
      </p:sp>
      <p:sp>
        <p:nvSpPr>
          <p:cNvPr id="75789" name="Text Box 14"/>
          <p:cNvSpPr txBox="1">
            <a:spLocks noChangeArrowheads="1"/>
          </p:cNvSpPr>
          <p:nvPr/>
        </p:nvSpPr>
        <p:spPr bwMode="auto">
          <a:xfrm>
            <a:off x="4289215" y="1659468"/>
            <a:ext cx="661716" cy="351439"/>
          </a:xfrm>
          <a:prstGeom prst="rect">
            <a:avLst/>
          </a:prstGeom>
          <a:noFill/>
          <a:ln w="9525">
            <a:noFill/>
            <a:miter lim="800000"/>
            <a:headEnd/>
            <a:tailEnd/>
          </a:ln>
        </p:spPr>
        <p:txBody>
          <a:bodyPr wrap="none" lIns="73720" tIns="36860" rIns="73720" bIns="36860">
            <a:spAutoFit/>
          </a:bodyPr>
          <a:lstStyle/>
          <a:p>
            <a:r>
              <a:rPr lang="en-US" dirty="0">
                <a:solidFill>
                  <a:srgbClr val="C00000"/>
                </a:solidFill>
                <a:latin typeface="Times" charset="0"/>
              </a:rPr>
              <a:t>Stage</a:t>
            </a:r>
          </a:p>
        </p:txBody>
      </p:sp>
      <p:pic>
        <p:nvPicPr>
          <p:cNvPr id="75790" name="Picture 15"/>
          <p:cNvPicPr>
            <a:picLocks noChangeAspect="1" noChangeArrowheads="1"/>
          </p:cNvPicPr>
          <p:nvPr/>
        </p:nvPicPr>
        <p:blipFill>
          <a:blip r:embed="rId2" cstate="print">
            <a:lum bright="6000" contrast="6000"/>
          </a:blip>
          <a:srcRect/>
          <a:stretch>
            <a:fillRect/>
          </a:stretch>
        </p:blipFill>
        <p:spPr bwMode="auto">
          <a:xfrm>
            <a:off x="660400" y="1905001"/>
            <a:ext cx="1305912" cy="932743"/>
          </a:xfrm>
          <a:prstGeom prst="rect">
            <a:avLst/>
          </a:prstGeom>
          <a:noFill/>
          <a:ln w="76200">
            <a:solidFill>
              <a:srgbClr val="FFFFFF"/>
            </a:solidFill>
            <a:miter lim="800000"/>
            <a:headEnd/>
            <a:tailEnd/>
          </a:ln>
        </p:spPr>
      </p:pic>
      <p:sp>
        <p:nvSpPr>
          <p:cNvPr id="75791" name="Text Box 16"/>
          <p:cNvSpPr txBox="1">
            <a:spLocks noChangeArrowheads="1"/>
          </p:cNvSpPr>
          <p:nvPr/>
        </p:nvSpPr>
        <p:spPr bwMode="auto">
          <a:xfrm>
            <a:off x="2896271" y="4030134"/>
            <a:ext cx="613751" cy="520716"/>
          </a:xfrm>
          <a:prstGeom prst="rect">
            <a:avLst/>
          </a:prstGeom>
          <a:noFill/>
          <a:ln w="9525">
            <a:noFill/>
            <a:miter lim="800000"/>
            <a:headEnd/>
            <a:tailEnd/>
          </a:ln>
        </p:spPr>
        <p:txBody>
          <a:bodyPr wrap="none" lIns="73720" tIns="36860" rIns="73720" bIns="36860">
            <a:spAutoFit/>
          </a:bodyPr>
          <a:lstStyle/>
          <a:p>
            <a:r>
              <a:rPr lang="en-US" sz="2900" b="1" dirty="0">
                <a:solidFill>
                  <a:srgbClr val="C00000"/>
                </a:solidFill>
                <a:latin typeface="Times" charset="0"/>
              </a:rPr>
              <a:t>.02</a:t>
            </a:r>
          </a:p>
        </p:txBody>
      </p:sp>
      <p:sp>
        <p:nvSpPr>
          <p:cNvPr id="75792" name="Text Box 17"/>
          <p:cNvSpPr txBox="1">
            <a:spLocks noChangeArrowheads="1"/>
          </p:cNvSpPr>
          <p:nvPr/>
        </p:nvSpPr>
        <p:spPr bwMode="auto">
          <a:xfrm>
            <a:off x="3784601" y="3081868"/>
            <a:ext cx="613751" cy="520716"/>
          </a:xfrm>
          <a:prstGeom prst="rect">
            <a:avLst/>
          </a:prstGeom>
          <a:noFill/>
          <a:ln w="9525">
            <a:noFill/>
            <a:miter lim="800000"/>
            <a:headEnd/>
            <a:tailEnd/>
          </a:ln>
        </p:spPr>
        <p:txBody>
          <a:bodyPr wrap="none" lIns="73720" tIns="36860" rIns="73720" bIns="36860">
            <a:spAutoFit/>
          </a:bodyPr>
          <a:lstStyle/>
          <a:p>
            <a:r>
              <a:rPr lang="en-US" sz="2900" b="1" dirty="0">
                <a:solidFill>
                  <a:srgbClr val="C00000"/>
                </a:solidFill>
                <a:latin typeface="Times" charset="0"/>
              </a:rPr>
              <a:t>.10 </a:t>
            </a:r>
          </a:p>
        </p:txBody>
      </p:sp>
      <p:sp>
        <p:nvSpPr>
          <p:cNvPr id="75793" name="Text Box 18"/>
          <p:cNvSpPr txBox="1">
            <a:spLocks noChangeArrowheads="1"/>
          </p:cNvSpPr>
          <p:nvPr/>
        </p:nvSpPr>
        <p:spPr bwMode="auto">
          <a:xfrm>
            <a:off x="4730751" y="2015068"/>
            <a:ext cx="799699" cy="520716"/>
          </a:xfrm>
          <a:prstGeom prst="rect">
            <a:avLst/>
          </a:prstGeom>
          <a:noFill/>
          <a:ln w="9525">
            <a:noFill/>
            <a:miter lim="800000"/>
            <a:headEnd/>
            <a:tailEnd/>
          </a:ln>
        </p:spPr>
        <p:txBody>
          <a:bodyPr wrap="none" lIns="73720" tIns="36860" rIns="73720" bIns="36860">
            <a:spAutoFit/>
          </a:bodyPr>
          <a:lstStyle/>
          <a:p>
            <a:r>
              <a:rPr lang="en-US" sz="2900" b="1" dirty="0">
                <a:solidFill>
                  <a:srgbClr val="C00000"/>
                </a:solidFill>
                <a:latin typeface="Times" charset="0"/>
              </a:rPr>
              <a:t>1.00</a:t>
            </a:r>
          </a:p>
        </p:txBody>
      </p:sp>
      <p:sp>
        <p:nvSpPr>
          <p:cNvPr id="75794" name="Text Box 19"/>
          <p:cNvSpPr txBox="1">
            <a:spLocks noChangeArrowheads="1"/>
          </p:cNvSpPr>
          <p:nvPr/>
        </p:nvSpPr>
        <p:spPr bwMode="auto">
          <a:xfrm>
            <a:off x="5803054" y="1007534"/>
            <a:ext cx="799699" cy="520716"/>
          </a:xfrm>
          <a:prstGeom prst="rect">
            <a:avLst/>
          </a:prstGeom>
          <a:noFill/>
          <a:ln w="9525">
            <a:noFill/>
            <a:miter lim="800000"/>
            <a:headEnd/>
            <a:tailEnd/>
          </a:ln>
        </p:spPr>
        <p:txBody>
          <a:bodyPr wrap="none" lIns="73720" tIns="36860" rIns="73720" bIns="36860">
            <a:spAutoFit/>
          </a:bodyPr>
          <a:lstStyle/>
          <a:p>
            <a:r>
              <a:rPr lang="en-US" sz="2900" b="1" dirty="0">
                <a:solidFill>
                  <a:srgbClr val="C00000"/>
                </a:solidFill>
                <a:latin typeface="Times" charset="0"/>
              </a:rPr>
              <a:t>3.00</a:t>
            </a:r>
          </a:p>
        </p:txBody>
      </p:sp>
      <p:sp>
        <p:nvSpPr>
          <p:cNvPr id="75795" name="Text Box 20"/>
          <p:cNvSpPr txBox="1">
            <a:spLocks noChangeArrowheads="1"/>
          </p:cNvSpPr>
          <p:nvPr/>
        </p:nvSpPr>
        <p:spPr bwMode="auto">
          <a:xfrm>
            <a:off x="869933" y="1232253"/>
            <a:ext cx="148880" cy="351439"/>
          </a:xfrm>
          <a:prstGeom prst="rect">
            <a:avLst/>
          </a:prstGeom>
          <a:noFill/>
          <a:ln w="9525">
            <a:noFill/>
            <a:miter lim="800000"/>
            <a:headEnd/>
            <a:tailEnd/>
          </a:ln>
        </p:spPr>
        <p:txBody>
          <a:bodyPr wrap="none" lIns="73720" tIns="36860" rIns="73720" bIns="36860">
            <a:spAutoFit/>
          </a:bodyPr>
          <a:lstStyle/>
          <a:p>
            <a:endParaRPr lang="nl-NL">
              <a:latin typeface="Times" charset="0"/>
            </a:endParaRPr>
          </a:p>
        </p:txBody>
      </p:sp>
      <p:pic>
        <p:nvPicPr>
          <p:cNvPr id="103426" name="Picture 2" descr="Afbeeldingsresultaat voor koffieboom"/>
          <p:cNvPicPr>
            <a:picLocks noChangeAspect="1" noChangeArrowheads="1"/>
          </p:cNvPicPr>
          <p:nvPr/>
        </p:nvPicPr>
        <p:blipFill>
          <a:blip r:embed="rId3" cstate="print"/>
          <a:srcRect/>
          <a:stretch>
            <a:fillRect/>
          </a:stretch>
        </p:blipFill>
        <p:spPr bwMode="auto">
          <a:xfrm>
            <a:off x="4622801" y="4114800"/>
            <a:ext cx="1505798" cy="1066800"/>
          </a:xfrm>
          <a:prstGeom prst="rect">
            <a:avLst/>
          </a:prstGeom>
          <a:noFill/>
        </p:spPr>
      </p:pic>
      <p:pic>
        <p:nvPicPr>
          <p:cNvPr id="103428" name="Picture 4" descr="Afbeeldingsresultaat voor grof gemalen koffie"/>
          <p:cNvPicPr>
            <a:picLocks noChangeAspect="1" noChangeArrowheads="1"/>
          </p:cNvPicPr>
          <p:nvPr/>
        </p:nvPicPr>
        <p:blipFill>
          <a:blip r:embed="rId4" cstate="print"/>
          <a:srcRect/>
          <a:stretch>
            <a:fillRect/>
          </a:stretch>
        </p:blipFill>
        <p:spPr bwMode="auto">
          <a:xfrm>
            <a:off x="5613400" y="2895600"/>
            <a:ext cx="1066800" cy="1066800"/>
          </a:xfrm>
          <a:prstGeom prst="rect">
            <a:avLst/>
          </a:prstGeom>
          <a:noFill/>
        </p:spPr>
      </p:pic>
      <p:pic>
        <p:nvPicPr>
          <p:cNvPr id="103430" name="Picture 6" descr="Afbeeldingsresultaat voor koffie"/>
          <p:cNvPicPr>
            <a:picLocks noChangeAspect="1" noChangeArrowheads="1"/>
          </p:cNvPicPr>
          <p:nvPr/>
        </p:nvPicPr>
        <p:blipFill>
          <a:blip r:embed="rId5" cstate="print"/>
          <a:srcRect/>
          <a:stretch>
            <a:fillRect/>
          </a:stretch>
        </p:blipFill>
        <p:spPr bwMode="auto">
          <a:xfrm>
            <a:off x="1270000" y="762000"/>
            <a:ext cx="1447800" cy="999605"/>
          </a:xfrm>
          <a:prstGeom prst="rect">
            <a:avLst/>
          </a:prstGeom>
          <a:noFill/>
        </p:spPr>
      </p:pic>
    </p:spTree>
    <p:extLst>
      <p:ext uri="{BB962C8B-B14F-4D97-AF65-F5344CB8AC3E}">
        <p14:creationId xmlns:p14="http://schemas.microsoft.com/office/powerpoint/2010/main" val="19918374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57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578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4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7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78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78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579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57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578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78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34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5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animBg="1"/>
      <p:bldP spid="75780" grpId="0"/>
      <p:bldP spid="75781" grpId="0" animBg="1"/>
      <p:bldP spid="75783" grpId="0"/>
      <p:bldP spid="75784" grpId="0" animBg="1"/>
      <p:bldP spid="75786" grpId="0"/>
      <p:bldP spid="75787" grpId="0" animBg="1"/>
      <p:bldP spid="75789" grpId="0"/>
      <p:bldP spid="75791" grpId="0"/>
      <p:bldP spid="75792" grpId="0"/>
      <p:bldP spid="75793" grpId="0"/>
      <p:bldP spid="7579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9E3FE-0052-732B-D557-8E70D1BBCA6B}"/>
              </a:ext>
            </a:extLst>
          </p:cNvPr>
          <p:cNvSpPr>
            <a:spLocks noGrp="1"/>
          </p:cNvSpPr>
          <p:nvPr>
            <p:ph type="title"/>
          </p:nvPr>
        </p:nvSpPr>
        <p:spPr/>
        <p:txBody>
          <a:bodyPr/>
          <a:lstStyle/>
          <a:p>
            <a:r>
              <a:rPr lang="en-GB" dirty="0"/>
              <a:t>Think in student experience, not service in an educational institute.</a:t>
            </a:r>
          </a:p>
        </p:txBody>
      </p:sp>
    </p:spTree>
    <p:extLst>
      <p:ext uri="{BB962C8B-B14F-4D97-AF65-F5344CB8AC3E}">
        <p14:creationId xmlns:p14="http://schemas.microsoft.com/office/powerpoint/2010/main" val="340425619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IMG_293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93800" y="838200"/>
            <a:ext cx="5207000" cy="3905250"/>
          </a:xfrm>
          <a:prstGeom prst="rect">
            <a:avLst/>
          </a:prstGeom>
        </p:spPr>
      </p:pic>
    </p:spTree>
    <p:extLst>
      <p:ext uri="{BB962C8B-B14F-4D97-AF65-F5344CB8AC3E}">
        <p14:creationId xmlns:p14="http://schemas.microsoft.com/office/powerpoint/2010/main" val="53236572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IMG_47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112000" cy="5334000"/>
          </a:xfrm>
          <a:prstGeom prst="rect">
            <a:avLst/>
          </a:prstGeom>
        </p:spPr>
      </p:pic>
    </p:spTree>
    <p:extLst>
      <p:ext uri="{BB962C8B-B14F-4D97-AF65-F5344CB8AC3E}">
        <p14:creationId xmlns:p14="http://schemas.microsoft.com/office/powerpoint/2010/main" val="26390613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80F7D-EE15-AC42-91C2-D7A02A1D64D3}"/>
              </a:ext>
            </a:extLst>
          </p:cNvPr>
          <p:cNvSpPr>
            <a:spLocks noGrp="1"/>
          </p:cNvSpPr>
          <p:nvPr>
            <p:ph type="title"/>
          </p:nvPr>
        </p:nvSpPr>
        <p:spPr>
          <a:xfrm>
            <a:off x="739180" y="533400"/>
            <a:ext cx="6090840" cy="838200"/>
          </a:xfrm>
        </p:spPr>
        <p:txBody>
          <a:bodyPr/>
          <a:lstStyle/>
          <a:p>
            <a:r>
              <a:rPr lang="en-NL" dirty="0"/>
              <a:t>Disney</a:t>
            </a:r>
          </a:p>
        </p:txBody>
      </p:sp>
      <p:pic>
        <p:nvPicPr>
          <p:cNvPr id="3" name="A Warm Welcome | Disneyland &amp; Walt Disney World Resort.mp4" descr="A Warm Welcome | Disneyland &amp; Walt Disney World Resort.mp4">
            <a:hlinkClick r:id="" action="ppaction://media"/>
            <a:extLst>
              <a:ext uri="{FF2B5EF4-FFF2-40B4-BE49-F238E27FC236}">
                <a16:creationId xmlns:a16="http://schemas.microsoft.com/office/drawing/2014/main" id="{0C65F7B1-0C2A-F04A-A8B6-1CB9AC24C3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9499" y="1524000"/>
            <a:ext cx="5410201" cy="3043238"/>
          </a:xfrm>
          <a:prstGeom prst="rect">
            <a:avLst/>
          </a:prstGeom>
        </p:spPr>
      </p:pic>
    </p:spTree>
    <p:extLst>
      <p:ext uri="{BB962C8B-B14F-4D97-AF65-F5344CB8AC3E}">
        <p14:creationId xmlns:p14="http://schemas.microsoft.com/office/powerpoint/2010/main" val="1020860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147" y="1363135"/>
            <a:ext cx="4415367" cy="1994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9" name="Text Box 17"/>
          <p:cNvSpPr txBox="1">
            <a:spLocks noChangeArrowheads="1"/>
          </p:cNvSpPr>
          <p:nvPr/>
        </p:nvSpPr>
        <p:spPr bwMode="auto">
          <a:xfrm>
            <a:off x="2179502" y="3556002"/>
            <a:ext cx="3750026" cy="105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73720" tIns="36860" rIns="73720" bIns="36860">
            <a:spAutoFit/>
          </a:bodyPr>
          <a:lstStyle>
            <a:lvl1pPr>
              <a:defRPr sz="2400">
                <a:solidFill>
                  <a:schemeClr val="tx1"/>
                </a:solidFill>
                <a:latin typeface="Times" pitchFamily="-108" charset="0"/>
                <a:ea typeface="ＭＳ Ｐゴシック" pitchFamily="-108" charset="-128"/>
              </a:defRPr>
            </a:lvl1pPr>
            <a:lvl2pPr marL="742950" indent="-285750">
              <a:defRPr sz="2400">
                <a:solidFill>
                  <a:schemeClr val="tx1"/>
                </a:solidFill>
                <a:latin typeface="Times" pitchFamily="-108" charset="0"/>
                <a:ea typeface="ＭＳ Ｐゴシック" pitchFamily="-108" charset="-128"/>
              </a:defRPr>
            </a:lvl2pPr>
            <a:lvl3pPr marL="1143000" indent="-228600">
              <a:defRPr sz="2400">
                <a:solidFill>
                  <a:schemeClr val="tx1"/>
                </a:solidFill>
                <a:latin typeface="Times" pitchFamily="-108" charset="0"/>
                <a:ea typeface="ＭＳ Ｐゴシック" pitchFamily="-108" charset="-128"/>
              </a:defRPr>
            </a:lvl3pPr>
            <a:lvl4pPr marL="1600200" indent="-228600">
              <a:defRPr sz="2400">
                <a:solidFill>
                  <a:schemeClr val="tx1"/>
                </a:solidFill>
                <a:latin typeface="Times" pitchFamily="-108" charset="0"/>
                <a:ea typeface="ＭＳ Ｐゴシック" pitchFamily="-108" charset="-128"/>
              </a:defRPr>
            </a:lvl4pPr>
            <a:lvl5pPr marL="2057400" indent="-228600">
              <a:defRPr sz="2400">
                <a:solidFill>
                  <a:schemeClr val="tx1"/>
                </a:solidFill>
                <a:latin typeface="Times" pitchFamily="-108" charset="0"/>
                <a:ea typeface="ＭＳ Ｐゴシック" pitchFamily="-108" charset="-128"/>
              </a:defRPr>
            </a:lvl5pPr>
            <a:lvl6pPr marL="2514600" indent="-2286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2971800" indent="-2286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3429000" indent="-228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3886200" indent="-2286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a:r>
              <a:rPr lang="en-US" sz="3200" dirty="0">
                <a:solidFill>
                  <a:srgbClr val="00A7A2"/>
                </a:solidFill>
              </a:rPr>
              <a:t>It’s the same as zero!</a:t>
            </a:r>
          </a:p>
          <a:p>
            <a:pPr algn="ctr"/>
            <a:r>
              <a:rPr lang="en-US" sz="3200" dirty="0">
                <a:solidFill>
                  <a:srgbClr val="00A7A2"/>
                </a:solidFill>
              </a:rPr>
              <a:t>Neither good nor bad.</a:t>
            </a:r>
          </a:p>
        </p:txBody>
      </p:sp>
      <p:sp>
        <p:nvSpPr>
          <p:cNvPr id="29700" name="Rectangle 18"/>
          <p:cNvSpPr>
            <a:spLocks noGrp="1" noChangeArrowheads="1"/>
          </p:cNvSpPr>
          <p:nvPr>
            <p:ph type="title"/>
          </p:nvPr>
        </p:nvSpPr>
        <p:spPr>
          <a:xfrm>
            <a:off x="567690" y="592668"/>
            <a:ext cx="6433820" cy="651933"/>
          </a:xfrm>
        </p:spPr>
        <p:txBody>
          <a:bodyPr/>
          <a:lstStyle/>
          <a:p>
            <a:r>
              <a:rPr lang="en-US" sz="2900" dirty="0">
                <a:solidFill>
                  <a:srgbClr val="00A7A2"/>
                </a:solidFill>
              </a:rPr>
              <a:t>Patient Satisfaction is a fool’s gold</a:t>
            </a:r>
            <a:endParaRPr lang="en-US" dirty="0">
              <a:solidFill>
                <a:srgbClr val="00A7A2"/>
              </a:solidFill>
            </a:endParaRPr>
          </a:p>
        </p:txBody>
      </p:sp>
    </p:spTree>
    <p:extLst>
      <p:ext uri="{BB962C8B-B14F-4D97-AF65-F5344CB8AC3E}">
        <p14:creationId xmlns:p14="http://schemas.microsoft.com/office/powerpoint/2010/main" val="184288518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279401" y="1143000"/>
            <a:ext cx="6347693" cy="207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73720" tIns="36860" rIns="73720" bIns="36860">
            <a:spAutoFit/>
          </a:bodyPr>
          <a:lstStyle>
            <a:lvl1pPr marL="457200" indent="-457200">
              <a:defRPr sz="2400">
                <a:solidFill>
                  <a:schemeClr val="tx1"/>
                </a:solidFill>
                <a:latin typeface="Times" pitchFamily="-108" charset="0"/>
                <a:ea typeface="ＭＳ Ｐゴシック" pitchFamily="-108" charset="-128"/>
              </a:defRPr>
            </a:lvl1pPr>
            <a:lvl2pPr marL="742950" indent="-285750">
              <a:defRPr sz="2400">
                <a:solidFill>
                  <a:schemeClr val="tx1"/>
                </a:solidFill>
                <a:latin typeface="Times" pitchFamily="-108" charset="0"/>
                <a:ea typeface="ＭＳ Ｐゴシック" pitchFamily="-108" charset="-128"/>
              </a:defRPr>
            </a:lvl2pPr>
            <a:lvl3pPr marL="1143000" indent="-228600">
              <a:defRPr sz="2400">
                <a:solidFill>
                  <a:schemeClr val="tx1"/>
                </a:solidFill>
                <a:latin typeface="Times" pitchFamily="-108" charset="0"/>
                <a:ea typeface="ＭＳ Ｐゴシック" pitchFamily="-108" charset="-128"/>
              </a:defRPr>
            </a:lvl3pPr>
            <a:lvl4pPr marL="1600200" indent="-228600">
              <a:defRPr sz="2400">
                <a:solidFill>
                  <a:schemeClr val="tx1"/>
                </a:solidFill>
                <a:latin typeface="Times" pitchFamily="-108" charset="0"/>
                <a:ea typeface="ＭＳ Ｐゴシック" pitchFamily="-108" charset="-128"/>
              </a:defRPr>
            </a:lvl4pPr>
            <a:lvl5pPr marL="2057400" indent="-228600">
              <a:defRPr sz="2400">
                <a:solidFill>
                  <a:schemeClr val="tx1"/>
                </a:solidFill>
                <a:latin typeface="Times" pitchFamily="-108" charset="0"/>
                <a:ea typeface="ＭＳ Ｐゴシック" pitchFamily="-108" charset="-128"/>
              </a:defRPr>
            </a:lvl5pPr>
            <a:lvl6pPr marL="2514600" indent="-2286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2971800" indent="-2286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3429000" indent="-228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3886200" indent="-2286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r>
              <a:rPr lang="en-US" sz="2600" dirty="0"/>
              <a:t>Most businesses measure loyalty</a:t>
            </a:r>
          </a:p>
          <a:p>
            <a:r>
              <a:rPr lang="en-US" sz="2600" dirty="0"/>
              <a:t>by repeat business.</a:t>
            </a:r>
          </a:p>
          <a:p>
            <a:r>
              <a:rPr lang="en-US" sz="2600" dirty="0"/>
              <a:t>Healthcare institutes and schools can measure </a:t>
            </a:r>
          </a:p>
          <a:p>
            <a:r>
              <a:rPr lang="en-US" sz="2600" dirty="0"/>
              <a:t>loyalty by word of mouth…those who sing </a:t>
            </a:r>
          </a:p>
          <a:p>
            <a:r>
              <a:rPr lang="en-US" sz="2600" dirty="0"/>
              <a:t>our praises</a:t>
            </a:r>
            <a:r>
              <a:rPr lang="en-US" sz="2600" dirty="0">
                <a:solidFill>
                  <a:schemeClr val="tx2"/>
                </a:solidFill>
              </a:rPr>
              <a:t>.</a:t>
            </a:r>
          </a:p>
        </p:txBody>
      </p:sp>
      <p:sp>
        <p:nvSpPr>
          <p:cNvPr id="33795" name="Rectangle 3"/>
          <p:cNvSpPr>
            <a:spLocks noGrp="1" noChangeArrowheads="1"/>
          </p:cNvSpPr>
          <p:nvPr>
            <p:ph type="title"/>
          </p:nvPr>
        </p:nvSpPr>
        <p:spPr>
          <a:xfrm>
            <a:off x="567690" y="355600"/>
            <a:ext cx="6433820" cy="651933"/>
          </a:xfrm>
          <a:noFill/>
        </p:spPr>
        <p:txBody>
          <a:bodyPr/>
          <a:lstStyle/>
          <a:p>
            <a:r>
              <a:rPr lang="en-US" sz="2900" dirty="0">
                <a:solidFill>
                  <a:srgbClr val="0FCBC2"/>
                </a:solidFill>
              </a:rPr>
              <a:t>Measuring Loyalty</a:t>
            </a:r>
            <a:r>
              <a:rPr lang="en-US" sz="2900" dirty="0">
                <a:solidFill>
                  <a:srgbClr val="C00000"/>
                </a:solidFill>
              </a:rPr>
              <a:t> </a:t>
            </a:r>
            <a:endParaRPr lang="en-US" dirty="0">
              <a:solidFill>
                <a:srgbClr val="C00000"/>
              </a:solidFill>
            </a:endParaRPr>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837" y="3141133"/>
            <a:ext cx="2712297" cy="19706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201826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67690" y="1143000"/>
            <a:ext cx="6433820" cy="889000"/>
          </a:xfrm>
        </p:spPr>
        <p:txBody>
          <a:bodyPr/>
          <a:lstStyle/>
          <a:p>
            <a:r>
              <a:rPr lang="en-GB" dirty="0"/>
              <a:t>Long term care: ambassadors!!!</a:t>
            </a:r>
            <a:br>
              <a:rPr lang="en-GB" dirty="0"/>
            </a:br>
            <a:br>
              <a:rPr lang="en-GB" dirty="0"/>
            </a:br>
            <a:r>
              <a:rPr lang="en-GB" dirty="0"/>
              <a:t>Mouth-to-mouth 84%</a:t>
            </a:r>
            <a:br>
              <a:rPr lang="en-GB" dirty="0"/>
            </a:br>
            <a:r>
              <a:rPr lang="en-GB" sz="3200" dirty="0"/>
              <a:t>(Mayo Clinics US)</a:t>
            </a:r>
            <a:br>
              <a:rPr lang="en-GB" sz="3200" dirty="0"/>
            </a:br>
            <a:endParaRPr lang="en-GB" sz="3200" dirty="0"/>
          </a:p>
        </p:txBody>
      </p:sp>
    </p:spTree>
    <p:extLst>
      <p:ext uri="{BB962C8B-B14F-4D97-AF65-F5344CB8AC3E}">
        <p14:creationId xmlns:p14="http://schemas.microsoft.com/office/powerpoint/2010/main" val="1018992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73C9E-4F8F-4076-99EA-287CA0443E63}"/>
              </a:ext>
            </a:extLst>
          </p:cNvPr>
          <p:cNvSpPr>
            <a:spLocks noGrp="1"/>
          </p:cNvSpPr>
          <p:nvPr>
            <p:ph type="title"/>
          </p:nvPr>
        </p:nvSpPr>
        <p:spPr/>
        <p:txBody>
          <a:bodyPr/>
          <a:lstStyle/>
          <a:p>
            <a:r>
              <a:rPr lang="en-GB" dirty="0" err="1">
                <a:solidFill>
                  <a:srgbClr val="0FCBC2"/>
                </a:solidFill>
              </a:rPr>
              <a:t>Wh</a:t>
            </a:r>
            <a:r>
              <a:rPr lang="en-NL" dirty="0">
                <a:solidFill>
                  <a:srgbClr val="0FCBC2"/>
                </a:solidFill>
              </a:rPr>
              <a:t>at is Quality?</a:t>
            </a:r>
          </a:p>
        </p:txBody>
      </p:sp>
      <p:sp>
        <p:nvSpPr>
          <p:cNvPr id="3" name="Content Placeholder 2">
            <a:extLst>
              <a:ext uri="{FF2B5EF4-FFF2-40B4-BE49-F238E27FC236}">
                <a16:creationId xmlns:a16="http://schemas.microsoft.com/office/drawing/2014/main" id="{DDB71240-1500-03C1-249D-33CD0A06187E}"/>
              </a:ext>
            </a:extLst>
          </p:cNvPr>
          <p:cNvSpPr>
            <a:spLocks noGrp="1"/>
          </p:cNvSpPr>
          <p:nvPr>
            <p:ph idx="1"/>
          </p:nvPr>
        </p:nvSpPr>
        <p:spPr>
          <a:xfrm>
            <a:off x="536239" y="1434863"/>
            <a:ext cx="6214955" cy="3200400"/>
          </a:xfrm>
        </p:spPr>
        <p:txBody>
          <a:bodyPr/>
          <a:lstStyle/>
          <a:p>
            <a:r>
              <a:rPr lang="en-NL" sz="2000" i="1" dirty="0">
                <a:solidFill>
                  <a:schemeClr val="bg1">
                    <a:lumMod val="75000"/>
                  </a:schemeClr>
                </a:solidFill>
              </a:rPr>
              <a:t>Quality is conformance to requirements </a:t>
            </a:r>
            <a:r>
              <a:rPr lang="en-NL" sz="2000" dirty="0">
                <a:solidFill>
                  <a:schemeClr val="bg1">
                    <a:lumMod val="75000"/>
                  </a:schemeClr>
                </a:solidFill>
              </a:rPr>
              <a:t>(Crosby, 1979)</a:t>
            </a:r>
          </a:p>
          <a:p>
            <a:pPr lvl="1"/>
            <a:r>
              <a:rPr lang="en-GB" sz="2000" dirty="0">
                <a:solidFill>
                  <a:schemeClr val="bg1">
                    <a:lumMod val="75000"/>
                  </a:schemeClr>
                </a:solidFill>
              </a:rPr>
              <a:t>de ‘</a:t>
            </a:r>
            <a:r>
              <a:rPr lang="en-GB" sz="2000" dirty="0" err="1">
                <a:solidFill>
                  <a:schemeClr val="bg1">
                    <a:lumMod val="75000"/>
                  </a:schemeClr>
                </a:solidFill>
              </a:rPr>
              <a:t>preciezen</a:t>
            </a:r>
            <a:r>
              <a:rPr lang="en-GB" sz="2000" dirty="0">
                <a:solidFill>
                  <a:schemeClr val="bg1">
                    <a:lumMod val="75000"/>
                  </a:schemeClr>
                </a:solidFill>
              </a:rPr>
              <a:t>’</a:t>
            </a:r>
            <a:endParaRPr lang="en-NL" sz="2000" dirty="0">
              <a:solidFill>
                <a:schemeClr val="bg1">
                  <a:lumMod val="75000"/>
                </a:schemeClr>
              </a:solidFill>
            </a:endParaRPr>
          </a:p>
          <a:p>
            <a:r>
              <a:rPr lang="en-NL" sz="2000" i="1" dirty="0"/>
              <a:t>Quality is fitness for use </a:t>
            </a:r>
            <a:r>
              <a:rPr lang="en-NL" sz="2000" dirty="0"/>
              <a:t>(Juran, 1992)</a:t>
            </a:r>
          </a:p>
          <a:p>
            <a:pPr lvl="1"/>
            <a:r>
              <a:rPr lang="nl-NL" sz="2000" dirty="0"/>
              <a:t>The customer</a:t>
            </a:r>
            <a:endParaRPr lang="en-NL" sz="2000" dirty="0"/>
          </a:p>
          <a:p>
            <a:r>
              <a:rPr lang="en-NL" sz="2000" i="1" dirty="0">
                <a:solidFill>
                  <a:schemeClr val="bg1">
                    <a:lumMod val="75000"/>
                  </a:schemeClr>
                </a:solidFill>
              </a:rPr>
              <a:t>Quality cannot be defined </a:t>
            </a:r>
            <a:r>
              <a:rPr lang="en-NL" sz="2000" dirty="0">
                <a:solidFill>
                  <a:schemeClr val="bg1">
                    <a:lumMod val="75000"/>
                  </a:schemeClr>
                </a:solidFill>
              </a:rPr>
              <a:t>(Pirsig, 1972).</a:t>
            </a:r>
          </a:p>
          <a:p>
            <a:pPr lvl="1"/>
            <a:r>
              <a:rPr lang="nl-NL" sz="2000" dirty="0">
                <a:solidFill>
                  <a:schemeClr val="bg1">
                    <a:lumMod val="75000"/>
                  </a:schemeClr>
                </a:solidFill>
              </a:rPr>
              <a:t>de filosoof / professional</a:t>
            </a:r>
            <a:endParaRPr lang="en-NL" sz="2000" dirty="0">
              <a:solidFill>
                <a:schemeClr val="bg1">
                  <a:lumMod val="75000"/>
                </a:schemeClr>
              </a:solidFill>
            </a:endParaRPr>
          </a:p>
          <a:p>
            <a:r>
              <a:rPr lang="en-NL" sz="2000" i="1" dirty="0">
                <a:solidFill>
                  <a:schemeClr val="bg1">
                    <a:lumMod val="75000"/>
                  </a:schemeClr>
                </a:solidFill>
              </a:rPr>
              <a:t>Quality is dynamic </a:t>
            </a:r>
            <a:r>
              <a:rPr lang="en-NL" sz="2000" dirty="0">
                <a:solidFill>
                  <a:schemeClr val="bg1">
                    <a:lumMod val="75000"/>
                  </a:schemeClr>
                </a:solidFill>
              </a:rPr>
              <a:t>(Pirsig, 1991)</a:t>
            </a:r>
          </a:p>
          <a:p>
            <a:pPr lvl="1"/>
            <a:r>
              <a:rPr lang="nl-NL" sz="2000" dirty="0">
                <a:solidFill>
                  <a:schemeClr val="bg1">
                    <a:lumMod val="75000"/>
                  </a:schemeClr>
                </a:solidFill>
              </a:rPr>
              <a:t>De ‘rekkelijken</a:t>
            </a:r>
            <a:r>
              <a:rPr lang="nl-NL" sz="2000" dirty="0"/>
              <a:t>’</a:t>
            </a:r>
            <a:endParaRPr lang="en-NL" sz="2000" dirty="0"/>
          </a:p>
        </p:txBody>
      </p:sp>
    </p:spTree>
    <p:extLst>
      <p:ext uri="{BB962C8B-B14F-4D97-AF65-F5344CB8AC3E}">
        <p14:creationId xmlns:p14="http://schemas.microsoft.com/office/powerpoint/2010/main" val="378034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84200" y="1295400"/>
            <a:ext cx="6433820" cy="889000"/>
          </a:xfrm>
        </p:spPr>
        <p:txBody>
          <a:bodyPr/>
          <a:lstStyle/>
          <a:p>
            <a:r>
              <a:rPr lang="en-GB" dirty="0"/>
              <a:t>Net promoter score:</a:t>
            </a:r>
            <a:br>
              <a:rPr lang="en-GB" dirty="0"/>
            </a:br>
            <a:r>
              <a:rPr lang="en-GB" dirty="0">
                <a:solidFill>
                  <a:srgbClr val="0FCBC2"/>
                </a:solidFill>
              </a:rPr>
              <a:t>How surely will you recommend us to a friend or colleague ?</a:t>
            </a:r>
          </a:p>
        </p:txBody>
      </p:sp>
    </p:spTree>
    <p:extLst>
      <p:ext uri="{BB962C8B-B14F-4D97-AF65-F5344CB8AC3E}">
        <p14:creationId xmlns:p14="http://schemas.microsoft.com/office/powerpoint/2010/main" val="4043339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1CB26-6E04-A2D2-BD9F-01C3600C39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F0B20-10AD-6FE7-099B-CA041E42BA84}"/>
              </a:ext>
            </a:extLst>
          </p:cNvPr>
          <p:cNvSpPr>
            <a:spLocks noGrp="1"/>
          </p:cNvSpPr>
          <p:nvPr>
            <p:ph type="title"/>
          </p:nvPr>
        </p:nvSpPr>
        <p:spPr/>
        <p:txBody>
          <a:bodyPr/>
          <a:lstStyle/>
          <a:p>
            <a:r>
              <a:rPr lang="en-GB" dirty="0">
                <a:solidFill>
                  <a:srgbClr val="0FCBC2"/>
                </a:solidFill>
              </a:rPr>
              <a:t>Client </a:t>
            </a:r>
            <a:r>
              <a:rPr lang="en-GB" dirty="0" err="1">
                <a:solidFill>
                  <a:srgbClr val="0FCBC2"/>
                </a:solidFill>
              </a:rPr>
              <a:t>Centered</a:t>
            </a:r>
            <a:r>
              <a:rPr lang="en-GB" dirty="0">
                <a:solidFill>
                  <a:srgbClr val="0FCBC2"/>
                </a:solidFill>
              </a:rPr>
              <a:t> Care</a:t>
            </a:r>
          </a:p>
        </p:txBody>
      </p:sp>
      <p:sp>
        <p:nvSpPr>
          <p:cNvPr id="4" name="Subtitle 2">
            <a:extLst>
              <a:ext uri="{FF2B5EF4-FFF2-40B4-BE49-F238E27FC236}">
                <a16:creationId xmlns:a16="http://schemas.microsoft.com/office/drawing/2014/main" id="{16E8578E-96B7-5420-CE1B-4047460D99DE}"/>
              </a:ext>
            </a:extLst>
          </p:cNvPr>
          <p:cNvSpPr>
            <a:spLocks noGrp="1"/>
          </p:cNvSpPr>
          <p:nvPr>
            <p:ph idx="1"/>
          </p:nvPr>
        </p:nvSpPr>
        <p:spPr>
          <a:xfrm>
            <a:off x="393881" y="906903"/>
            <a:ext cx="6812280" cy="4122297"/>
          </a:xfrm>
        </p:spPr>
        <p:txBody>
          <a:bodyPr/>
          <a:lstStyle/>
          <a:p>
            <a:pPr marL="0" lvl="0" indent="0" algn="l">
              <a:buNone/>
            </a:pPr>
            <a:endParaRPr lang="en-US" sz="2000" b="1" i="1" dirty="0"/>
          </a:p>
          <a:p>
            <a:pPr marL="0" lvl="0" indent="0" algn="l">
              <a:buNone/>
            </a:pPr>
            <a:r>
              <a:rPr lang="en-US" sz="2000" b="1" i="1" dirty="0">
                <a:solidFill>
                  <a:srgbClr val="0FCBC2"/>
                </a:solidFill>
              </a:rPr>
              <a:t>creating PEACE</a:t>
            </a:r>
          </a:p>
          <a:p>
            <a:pPr marL="0" lvl="0" indent="0" algn="l">
              <a:buNone/>
            </a:pPr>
            <a:endParaRPr lang="en-US" sz="2000" b="1" i="1" dirty="0">
              <a:solidFill>
                <a:srgbClr val="0FCBC2"/>
              </a:solidFill>
            </a:endParaRPr>
          </a:p>
          <a:p>
            <a:pPr marL="0" lvl="0" indent="0" algn="l">
              <a:buNone/>
            </a:pPr>
            <a:r>
              <a:rPr lang="en-US" sz="2000" b="1" i="1" dirty="0"/>
              <a:t>P</a:t>
            </a:r>
            <a:r>
              <a:rPr lang="en-US" sz="2000" i="1" dirty="0"/>
              <a:t>articipation</a:t>
            </a:r>
            <a:r>
              <a:rPr lang="en-US" sz="2000" dirty="0"/>
              <a:t> of clients in their care</a:t>
            </a:r>
            <a:endParaRPr lang="en-NL" sz="2000" dirty="0"/>
          </a:p>
          <a:p>
            <a:pPr marL="0" lvl="0" indent="0" algn="l">
              <a:buNone/>
            </a:pPr>
            <a:r>
              <a:rPr lang="en-NL" sz="2000" dirty="0"/>
              <a:t>	</a:t>
            </a:r>
            <a:r>
              <a:rPr lang="en-US" sz="2000" dirty="0"/>
              <a:t>Client empowerment</a:t>
            </a:r>
            <a:endParaRPr lang="en-NL" sz="2000" dirty="0"/>
          </a:p>
          <a:p>
            <a:pPr marL="0" indent="0" algn="l">
              <a:buNone/>
            </a:pPr>
            <a:r>
              <a:rPr lang="en-US" sz="2000" dirty="0"/>
              <a:t>	Self-management</a:t>
            </a:r>
            <a:endParaRPr lang="en-NL" sz="2000" dirty="0"/>
          </a:p>
          <a:p>
            <a:pPr marL="0" indent="0" algn="l">
              <a:buNone/>
            </a:pPr>
            <a:r>
              <a:rPr lang="en-US" sz="2000" dirty="0"/>
              <a:t>	Prevention</a:t>
            </a:r>
          </a:p>
          <a:p>
            <a:pPr marL="0" indent="0" algn="l">
              <a:buNone/>
            </a:pPr>
            <a:r>
              <a:rPr lang="en-US" sz="2000" b="1" i="1" dirty="0"/>
              <a:t>E</a:t>
            </a:r>
            <a:r>
              <a:rPr lang="en-US" sz="2000" i="1" dirty="0"/>
              <a:t>xtra for all clients</a:t>
            </a:r>
            <a:endParaRPr lang="en-NL" sz="2000" dirty="0"/>
          </a:p>
          <a:p>
            <a:pPr marL="0" lvl="0" indent="0" algn="l">
              <a:buNone/>
            </a:pPr>
            <a:r>
              <a:rPr lang="en-US" sz="2000" b="1" i="1" dirty="0"/>
              <a:t>A</a:t>
            </a:r>
            <a:r>
              <a:rPr lang="en-US" sz="2000" i="1" dirty="0"/>
              <a:t>tmosphere of happiness</a:t>
            </a:r>
            <a:endParaRPr lang="en-NL" sz="2000" dirty="0"/>
          </a:p>
          <a:p>
            <a:pPr marL="0" lvl="0" indent="0" algn="l">
              <a:buNone/>
            </a:pPr>
            <a:r>
              <a:rPr lang="en-US" sz="2000" b="1" i="1" dirty="0"/>
              <a:t>C</a:t>
            </a:r>
            <a:r>
              <a:rPr lang="en-US" sz="2000" i="1" dirty="0"/>
              <a:t>oping</a:t>
            </a:r>
            <a:endParaRPr lang="en-NL" sz="2000" dirty="0"/>
          </a:p>
          <a:p>
            <a:pPr marL="0" lvl="0" indent="0" algn="l">
              <a:buNone/>
            </a:pPr>
            <a:r>
              <a:rPr lang="en-US" sz="2000" b="1" i="1" dirty="0"/>
              <a:t>E</a:t>
            </a:r>
            <a:r>
              <a:rPr lang="en-US" sz="2000" i="1" dirty="0"/>
              <a:t>xtra for one client</a:t>
            </a:r>
            <a:endParaRPr lang="en-NL" sz="2000" dirty="0"/>
          </a:p>
          <a:p>
            <a:endParaRPr lang="en-NL" dirty="0"/>
          </a:p>
        </p:txBody>
      </p:sp>
    </p:spTree>
    <p:extLst>
      <p:ext uri="{BB962C8B-B14F-4D97-AF65-F5344CB8AC3E}">
        <p14:creationId xmlns:p14="http://schemas.microsoft.com/office/powerpoint/2010/main" val="111472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36B03-EC98-5DD4-F092-E02AF88842A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5494B1A-A527-3C95-1DCA-EE48BC404763}"/>
              </a:ext>
            </a:extLst>
          </p:cNvPr>
          <p:cNvSpPr>
            <a:spLocks noGrp="1"/>
          </p:cNvSpPr>
          <p:nvPr>
            <p:ph type="title"/>
          </p:nvPr>
        </p:nvSpPr>
        <p:spPr/>
        <p:txBody>
          <a:bodyPr/>
          <a:lstStyle/>
          <a:p>
            <a:r>
              <a:rPr lang="nl-NL" dirty="0" err="1"/>
              <a:t>Patch</a:t>
            </a:r>
            <a:r>
              <a:rPr lang="nl-NL" dirty="0"/>
              <a:t> Adams</a:t>
            </a:r>
          </a:p>
        </p:txBody>
      </p:sp>
      <p:pic>
        <p:nvPicPr>
          <p:cNvPr id="5" name="0. Patch Adams - What's her name  !!!.mp4">
            <a:hlinkClick r:id="" action="ppaction://media"/>
            <a:extLst>
              <a:ext uri="{FF2B5EF4-FFF2-40B4-BE49-F238E27FC236}">
                <a16:creationId xmlns:a16="http://schemas.microsoft.com/office/drawing/2014/main" id="{3970F7E7-487D-8A4C-915D-964ECE7384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4050" y="1244600"/>
            <a:ext cx="6261100" cy="3519488"/>
          </a:xfrm>
        </p:spPr>
      </p:pic>
    </p:spTree>
    <p:extLst>
      <p:ext uri="{BB962C8B-B14F-4D97-AF65-F5344CB8AC3E}">
        <p14:creationId xmlns:p14="http://schemas.microsoft.com/office/powerpoint/2010/main" val="3481350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2200" y="990600"/>
            <a:ext cx="8077200" cy="923330"/>
          </a:xfrm>
          <a:prstGeom prst="rect">
            <a:avLst/>
          </a:prstGeom>
        </p:spPr>
        <p:txBody>
          <a:bodyPr wrap="square" lIns="0" tIns="0" rIns="0" bIns="0">
            <a:spAutoFit/>
          </a:bodyPr>
          <a:lstStyle>
            <a:lvl1pPr marL="2125663">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nl-NL" sz="2000" dirty="0">
                <a:solidFill>
                  <a:srgbClr val="800000"/>
                </a:solidFill>
                <a:latin typeface="Tahoma" charset="0"/>
                <a:cs typeface="Tahoma" charset="0"/>
              </a:rPr>
              <a:t>St. </a:t>
            </a:r>
            <a:r>
              <a:rPr lang="nl-NL" sz="2000" dirty="0" err="1">
                <a:solidFill>
                  <a:srgbClr val="800000"/>
                </a:solidFill>
                <a:latin typeface="Tahoma" charset="0"/>
                <a:cs typeface="Tahoma" charset="0"/>
              </a:rPr>
              <a:t>Charles</a:t>
            </a:r>
            <a:r>
              <a:rPr lang="nl-NL" sz="2000" dirty="0">
                <a:solidFill>
                  <a:srgbClr val="800000"/>
                </a:solidFill>
                <a:latin typeface="Tahoma" charset="0"/>
                <a:cs typeface="Tahoma" charset="0"/>
              </a:rPr>
              <a:t>, Oregon</a:t>
            </a:r>
            <a:endParaRPr lang="nl-NL" sz="2000" dirty="0">
              <a:latin typeface="Tahoma" charset="0"/>
              <a:cs typeface="Tahoma" charset="0"/>
            </a:endParaRPr>
          </a:p>
          <a:p>
            <a:r>
              <a:rPr lang="nl-NL" sz="2000" b="1" i="1" dirty="0" err="1">
                <a:solidFill>
                  <a:srgbClr val="800000"/>
                </a:solidFill>
                <a:latin typeface="Trebuchet MS" charset="0"/>
                <a:cs typeface="Trebuchet MS" charset="0"/>
              </a:rPr>
              <a:t>To</a:t>
            </a:r>
            <a:r>
              <a:rPr lang="nl-NL" sz="2000" b="1" i="1" dirty="0">
                <a:solidFill>
                  <a:srgbClr val="800000"/>
                </a:solidFill>
                <a:latin typeface="Trebuchet MS" charset="0"/>
                <a:cs typeface="Trebuchet MS" charset="0"/>
              </a:rPr>
              <a:t> </a:t>
            </a:r>
            <a:r>
              <a:rPr lang="nl-NL" sz="2000" b="1" i="1" dirty="0" err="1">
                <a:solidFill>
                  <a:srgbClr val="800000"/>
                </a:solidFill>
                <a:latin typeface="Trebuchet MS" charset="0"/>
                <a:cs typeface="Trebuchet MS" charset="0"/>
              </a:rPr>
              <a:t>improve</a:t>
            </a:r>
            <a:r>
              <a:rPr lang="nl-NL" sz="2000" b="1" i="1" dirty="0">
                <a:solidFill>
                  <a:srgbClr val="800000"/>
                </a:solidFill>
                <a:latin typeface="Trebuchet MS" charset="0"/>
                <a:cs typeface="Trebuchet MS" charset="0"/>
              </a:rPr>
              <a:t> the health of </a:t>
            </a:r>
            <a:r>
              <a:rPr lang="nl-NL" sz="2000" b="1" i="1" dirty="0" err="1">
                <a:solidFill>
                  <a:srgbClr val="800000"/>
                </a:solidFill>
                <a:latin typeface="Trebuchet MS" charset="0"/>
                <a:cs typeface="Trebuchet MS" charset="0"/>
              </a:rPr>
              <a:t>those</a:t>
            </a:r>
            <a:r>
              <a:rPr lang="nl-NL" sz="2000" b="1" i="1" dirty="0">
                <a:solidFill>
                  <a:srgbClr val="800000"/>
                </a:solidFill>
                <a:latin typeface="Trebuchet MS" charset="0"/>
                <a:cs typeface="Trebuchet MS" charset="0"/>
              </a:rPr>
              <a:t> we serve in a  spirit of love </a:t>
            </a:r>
            <a:r>
              <a:rPr lang="nl-NL" sz="2000" b="1" i="1" dirty="0" err="1">
                <a:solidFill>
                  <a:srgbClr val="800000"/>
                </a:solidFill>
                <a:latin typeface="Trebuchet MS" charset="0"/>
                <a:cs typeface="Trebuchet MS" charset="0"/>
              </a:rPr>
              <a:t>and</a:t>
            </a:r>
            <a:r>
              <a:rPr lang="nl-NL" sz="2000" b="1" i="1" dirty="0">
                <a:solidFill>
                  <a:srgbClr val="800000"/>
                </a:solidFill>
                <a:latin typeface="Trebuchet MS" charset="0"/>
                <a:cs typeface="Trebuchet MS" charset="0"/>
              </a:rPr>
              <a:t> </a:t>
            </a:r>
            <a:r>
              <a:rPr lang="nl-NL" sz="2000" b="1" i="1" dirty="0" err="1">
                <a:solidFill>
                  <a:srgbClr val="800000"/>
                </a:solidFill>
                <a:latin typeface="Trebuchet MS" charset="0"/>
                <a:cs typeface="Trebuchet MS" charset="0"/>
              </a:rPr>
              <a:t>compassion</a:t>
            </a:r>
            <a:r>
              <a:rPr lang="nl-NL" sz="2000" b="1" i="1" dirty="0">
                <a:solidFill>
                  <a:srgbClr val="800000"/>
                </a:solidFill>
                <a:latin typeface="Trebuchet MS" charset="0"/>
                <a:cs typeface="Trebuchet MS" charset="0"/>
              </a:rPr>
              <a:t>.</a:t>
            </a:r>
            <a:endParaRPr lang="nl-NL" sz="2000" dirty="0">
              <a:latin typeface="Trebuchet MS" charset="0"/>
              <a:cs typeface="Trebuchet MS" charset="0"/>
            </a:endParaRPr>
          </a:p>
        </p:txBody>
      </p:sp>
      <p:sp>
        <p:nvSpPr>
          <p:cNvPr id="7170" name="object 3"/>
          <p:cNvSpPr>
            <a:spLocks noChangeArrowheads="1"/>
          </p:cNvSpPr>
          <p:nvPr/>
        </p:nvSpPr>
        <p:spPr bwMode="auto">
          <a:xfrm>
            <a:off x="1151151" y="2308931"/>
            <a:ext cx="5527093" cy="2490435"/>
          </a:xfrm>
          <a:prstGeom prst="rect">
            <a:avLst/>
          </a:prstGeom>
          <a:blipFill dpi="0" rotWithShape="1">
            <a:blip r:embed="rId2"/>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nl-NL"/>
          </a:p>
        </p:txBody>
      </p:sp>
      <p:sp>
        <p:nvSpPr>
          <p:cNvPr id="7171" name="object 4"/>
          <p:cNvSpPr>
            <a:spLocks noChangeArrowheads="1"/>
          </p:cNvSpPr>
          <p:nvPr/>
        </p:nvSpPr>
        <p:spPr bwMode="auto">
          <a:xfrm>
            <a:off x="5404883" y="200025"/>
            <a:ext cx="1789800" cy="666750"/>
          </a:xfrm>
          <a:prstGeom prst="rect">
            <a:avLst/>
          </a:prstGeom>
          <a:blipFill dpi="0" rotWithShape="1">
            <a:blip r:embed="rId3"/>
            <a:srcRect/>
            <a:stretch>
              <a:fillRect/>
            </a:stretch>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endParaRPr lang="nl-NL"/>
          </a:p>
        </p:txBody>
      </p:sp>
    </p:spTree>
    <p:extLst>
      <p:ext uri="{BB962C8B-B14F-4D97-AF65-F5344CB8AC3E}">
        <p14:creationId xmlns:p14="http://schemas.microsoft.com/office/powerpoint/2010/main" val="3649495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0" y="0"/>
            <a:ext cx="4000500" cy="5334000"/>
          </a:xfrm>
          <a:prstGeom prst="rect">
            <a:avLst/>
          </a:prstGeom>
        </p:spPr>
      </p:pic>
      <p:pic>
        <p:nvPicPr>
          <p:cNvPr id="6" name="Afbeelding 5"/>
          <p:cNvPicPr>
            <a:picLocks noChangeAspect="1"/>
          </p:cNvPicPr>
          <p:nvPr/>
        </p:nvPicPr>
        <p:blipFill>
          <a:blip r:embed="rId3"/>
          <a:stretch>
            <a:fillRect/>
          </a:stretch>
        </p:blipFill>
        <p:spPr>
          <a:xfrm>
            <a:off x="3632200" y="0"/>
            <a:ext cx="3911600" cy="5334000"/>
          </a:xfrm>
          <a:prstGeom prst="rect">
            <a:avLst/>
          </a:prstGeom>
        </p:spPr>
      </p:pic>
    </p:spTree>
    <p:extLst>
      <p:ext uri="{BB962C8B-B14F-4D97-AF65-F5344CB8AC3E}">
        <p14:creationId xmlns:p14="http://schemas.microsoft.com/office/powerpoint/2010/main" val="27095590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Home of </a:t>
            </a:r>
            <a:r>
              <a:rPr lang="en-GB" dirty="0" err="1"/>
              <a:t>Saba</a:t>
            </a:r>
            <a:r>
              <a:rPr lang="en-GB" dirty="0"/>
              <a:t> </a:t>
            </a:r>
          </a:p>
        </p:txBody>
      </p:sp>
      <p:sp>
        <p:nvSpPr>
          <p:cNvPr id="3" name="Tijdelijke aanduiding voor inhoud 2"/>
          <p:cNvSpPr>
            <a:spLocks noGrp="1"/>
          </p:cNvSpPr>
          <p:nvPr>
            <p:ph idx="1"/>
          </p:nvPr>
        </p:nvSpPr>
        <p:spPr/>
        <p:txBody>
          <a:bodyPr/>
          <a:lstStyle/>
          <a:p>
            <a:r>
              <a:rPr lang="en-GB"/>
              <a:t>Joan Bourque</a:t>
            </a:r>
            <a:r>
              <a:rPr lang="en-GB" dirty="0"/>
              <a:t>, artist</a:t>
            </a:r>
          </a:p>
          <a:p>
            <a:r>
              <a:rPr lang="en-GB" dirty="0"/>
              <a:t>Students </a:t>
            </a:r>
            <a:r>
              <a:rPr lang="en-GB" dirty="0" err="1"/>
              <a:t>Saba</a:t>
            </a:r>
            <a:r>
              <a:rPr lang="en-GB" dirty="0"/>
              <a:t> Comprehensive School</a:t>
            </a:r>
          </a:p>
          <a:p>
            <a:endParaRPr lang="en-GB" dirty="0"/>
          </a:p>
          <a:p>
            <a:r>
              <a:rPr lang="en-GB" dirty="0"/>
              <a:t>Decorating client room doors with a painting chosen by the clients themselves</a:t>
            </a:r>
          </a:p>
          <a:p>
            <a:endParaRPr lang="en-GB" dirty="0"/>
          </a:p>
        </p:txBody>
      </p:sp>
    </p:spTree>
    <p:extLst>
      <p:ext uri="{BB962C8B-B14F-4D97-AF65-F5344CB8AC3E}">
        <p14:creationId xmlns:p14="http://schemas.microsoft.com/office/powerpoint/2010/main" val="899370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08000" y="685800"/>
            <a:ext cx="6433820" cy="889000"/>
          </a:xfrm>
        </p:spPr>
        <p:txBody>
          <a:bodyPr/>
          <a:lstStyle/>
          <a:p>
            <a:r>
              <a:rPr lang="nl-NL" dirty="0">
                <a:solidFill>
                  <a:srgbClr val="00A7A2"/>
                </a:solidFill>
              </a:rPr>
              <a:t>Group </a:t>
            </a:r>
            <a:r>
              <a:rPr lang="nl-NL" dirty="0" err="1">
                <a:solidFill>
                  <a:srgbClr val="00A7A2"/>
                </a:solidFill>
              </a:rPr>
              <a:t>work</a:t>
            </a:r>
            <a:endParaRPr lang="nl-NL" dirty="0">
              <a:solidFill>
                <a:srgbClr val="00A7A2"/>
              </a:solidFill>
            </a:endParaRPr>
          </a:p>
        </p:txBody>
      </p:sp>
      <p:sp>
        <p:nvSpPr>
          <p:cNvPr id="3" name="Text Box 5"/>
          <p:cNvSpPr txBox="1">
            <a:spLocks noChangeArrowheads="1"/>
          </p:cNvSpPr>
          <p:nvPr/>
        </p:nvSpPr>
        <p:spPr bwMode="auto">
          <a:xfrm>
            <a:off x="1727201" y="1752601"/>
            <a:ext cx="3910753" cy="265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3720" tIns="36860" rIns="73720" bIns="36860">
            <a:spAutoFit/>
          </a:bodyPr>
          <a:lstStyle>
            <a:lvl1pPr>
              <a:defRPr sz="2400">
                <a:solidFill>
                  <a:schemeClr val="tx1"/>
                </a:solidFill>
                <a:latin typeface="Times" pitchFamily="-108" charset="0"/>
                <a:ea typeface="ＭＳ Ｐゴシック" pitchFamily="-108" charset="-128"/>
              </a:defRPr>
            </a:lvl1pPr>
            <a:lvl2pPr marL="742950" indent="-285750">
              <a:defRPr sz="2400">
                <a:solidFill>
                  <a:schemeClr val="tx1"/>
                </a:solidFill>
                <a:latin typeface="Times" pitchFamily="-108" charset="0"/>
                <a:ea typeface="ＭＳ Ｐゴシック" pitchFamily="-108" charset="-128"/>
              </a:defRPr>
            </a:lvl2pPr>
            <a:lvl3pPr marL="1143000" indent="-228600">
              <a:defRPr sz="2400">
                <a:solidFill>
                  <a:schemeClr val="tx1"/>
                </a:solidFill>
                <a:latin typeface="Times" pitchFamily="-108" charset="0"/>
                <a:ea typeface="ＭＳ Ｐゴシック" pitchFamily="-108" charset="-128"/>
              </a:defRPr>
            </a:lvl3pPr>
            <a:lvl4pPr marL="1600200" indent="-228600">
              <a:defRPr sz="2400">
                <a:solidFill>
                  <a:schemeClr val="tx1"/>
                </a:solidFill>
                <a:latin typeface="Times" pitchFamily="-108" charset="0"/>
                <a:ea typeface="ＭＳ Ｐゴシック" pitchFamily="-108" charset="-128"/>
              </a:defRPr>
            </a:lvl4pPr>
            <a:lvl5pPr marL="2057400" indent="-228600">
              <a:defRPr sz="2400">
                <a:solidFill>
                  <a:schemeClr val="tx1"/>
                </a:solidFill>
                <a:latin typeface="Times" pitchFamily="-108" charset="0"/>
                <a:ea typeface="ＭＳ Ｐゴシック" pitchFamily="-108" charset="-128"/>
              </a:defRPr>
            </a:lvl5pPr>
            <a:lvl6pPr marL="2514600" indent="-228600" eaLnBrk="0" fontAlgn="base" hangingPunct="0">
              <a:spcBef>
                <a:spcPct val="0"/>
              </a:spcBef>
              <a:spcAft>
                <a:spcPct val="0"/>
              </a:spcAft>
              <a:defRPr sz="2400">
                <a:solidFill>
                  <a:schemeClr val="tx1"/>
                </a:solidFill>
                <a:latin typeface="Times" pitchFamily="-108" charset="0"/>
                <a:ea typeface="ＭＳ Ｐゴシック" pitchFamily="-108" charset="-128"/>
              </a:defRPr>
            </a:lvl6pPr>
            <a:lvl7pPr marL="2971800" indent="-228600" eaLnBrk="0" fontAlgn="base" hangingPunct="0">
              <a:spcBef>
                <a:spcPct val="0"/>
              </a:spcBef>
              <a:spcAft>
                <a:spcPct val="0"/>
              </a:spcAft>
              <a:defRPr sz="2400">
                <a:solidFill>
                  <a:schemeClr val="tx1"/>
                </a:solidFill>
                <a:latin typeface="Times" pitchFamily="-108" charset="0"/>
                <a:ea typeface="ＭＳ Ｐゴシック" pitchFamily="-108" charset="-128"/>
              </a:defRPr>
            </a:lvl7pPr>
            <a:lvl8pPr marL="3429000" indent="-228600" eaLnBrk="0" fontAlgn="base" hangingPunct="0">
              <a:spcBef>
                <a:spcPct val="0"/>
              </a:spcBef>
              <a:spcAft>
                <a:spcPct val="0"/>
              </a:spcAft>
              <a:defRPr sz="2400">
                <a:solidFill>
                  <a:schemeClr val="tx1"/>
                </a:solidFill>
                <a:latin typeface="Times" pitchFamily="-108" charset="0"/>
                <a:ea typeface="ＭＳ Ｐゴシック" pitchFamily="-108" charset="-128"/>
              </a:defRPr>
            </a:lvl8pPr>
            <a:lvl9pPr marL="3886200" indent="-228600" eaLnBrk="0" fontAlgn="base" hangingPunct="0">
              <a:spcBef>
                <a:spcPct val="0"/>
              </a:spcBef>
              <a:spcAft>
                <a:spcPct val="0"/>
              </a:spcAft>
              <a:defRPr sz="2400">
                <a:solidFill>
                  <a:schemeClr val="tx1"/>
                </a:solidFill>
                <a:latin typeface="Times" pitchFamily="-108" charset="0"/>
                <a:ea typeface="ＭＳ Ｐゴシック" pitchFamily="-108" charset="-128"/>
              </a:defRPr>
            </a:lvl9pPr>
          </a:lstStyle>
          <a:p>
            <a:pPr algn="ctr"/>
            <a:r>
              <a:rPr lang="en-US" dirty="0">
                <a:solidFill>
                  <a:srgbClr val="00A7A2"/>
                </a:solidFill>
                <a:effectLst/>
              </a:rPr>
              <a:t>What </a:t>
            </a:r>
            <a:r>
              <a:rPr lang="en-US" dirty="0">
                <a:solidFill>
                  <a:srgbClr val="00A7A2"/>
                </a:solidFill>
              </a:rPr>
              <a:t>is</a:t>
            </a:r>
            <a:r>
              <a:rPr lang="en-US" dirty="0">
                <a:solidFill>
                  <a:srgbClr val="00A7A2"/>
                </a:solidFill>
                <a:effectLst/>
              </a:rPr>
              <a:t>:</a:t>
            </a:r>
          </a:p>
          <a:p>
            <a:pPr marL="276450" indent="-276450" algn="ctr">
              <a:buFont typeface="Arial" panose="020B0604020202020204" pitchFamily="34" charset="0"/>
              <a:buChar char="•"/>
            </a:pPr>
            <a:r>
              <a:rPr lang="en-US" dirty="0">
                <a:solidFill>
                  <a:srgbClr val="00A7A2"/>
                </a:solidFill>
                <a:effectLst/>
              </a:rPr>
              <a:t> Must be,</a:t>
            </a:r>
          </a:p>
          <a:p>
            <a:pPr marL="276450" indent="-276450" algn="ctr">
              <a:buFont typeface="Arial" panose="020B0604020202020204" pitchFamily="34" charset="0"/>
              <a:buChar char="•"/>
            </a:pPr>
            <a:r>
              <a:rPr lang="en-US" dirty="0">
                <a:solidFill>
                  <a:srgbClr val="00A7A2"/>
                </a:solidFill>
                <a:effectLst/>
              </a:rPr>
              <a:t>Performance</a:t>
            </a:r>
          </a:p>
          <a:p>
            <a:pPr marL="276450" indent="-276450" algn="ctr">
              <a:buFont typeface="Arial" panose="020B0604020202020204" pitchFamily="34" charset="0"/>
              <a:buChar char="•"/>
            </a:pPr>
            <a:r>
              <a:rPr lang="en-US" dirty="0">
                <a:solidFill>
                  <a:srgbClr val="00A7A2"/>
                </a:solidFill>
                <a:effectLst/>
              </a:rPr>
              <a:t>Delight</a:t>
            </a:r>
          </a:p>
          <a:p>
            <a:pPr algn="ctr"/>
            <a:endParaRPr lang="en-US" dirty="0">
              <a:solidFill>
                <a:srgbClr val="00A7A2"/>
              </a:solidFill>
              <a:effectLst/>
            </a:endParaRPr>
          </a:p>
          <a:p>
            <a:pPr algn="ctr"/>
            <a:r>
              <a:rPr lang="en-US" dirty="0">
                <a:solidFill>
                  <a:srgbClr val="00A7A2"/>
                </a:solidFill>
                <a:effectLst/>
              </a:rPr>
              <a:t>For our students?</a:t>
            </a:r>
          </a:p>
          <a:p>
            <a:pPr algn="ctr"/>
            <a:endParaRPr lang="en-US" dirty="0">
              <a:solidFill>
                <a:srgbClr val="FFFF28"/>
              </a:solidFill>
              <a:effectLst/>
            </a:endParaRPr>
          </a:p>
        </p:txBody>
      </p:sp>
    </p:spTree>
    <p:extLst>
      <p:ext uri="{BB962C8B-B14F-4D97-AF65-F5344CB8AC3E}">
        <p14:creationId xmlns:p14="http://schemas.microsoft.com/office/powerpoint/2010/main" val="4284153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91506-0022-0302-1C32-7DFC93C9236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D2DE787-A338-10F1-97F8-6671B245E7C5}"/>
              </a:ext>
            </a:extLst>
          </p:cNvPr>
          <p:cNvSpPr>
            <a:spLocks noGrp="1"/>
          </p:cNvSpPr>
          <p:nvPr>
            <p:ph type="title"/>
          </p:nvPr>
        </p:nvSpPr>
        <p:spPr/>
        <p:txBody>
          <a:bodyPr/>
          <a:lstStyle/>
          <a:p>
            <a:r>
              <a:rPr lang="nl-NL" dirty="0" err="1">
                <a:solidFill>
                  <a:srgbClr val="00A7A2"/>
                </a:solidFill>
              </a:rPr>
              <a:t>Example</a:t>
            </a:r>
            <a:r>
              <a:rPr lang="nl-NL" dirty="0">
                <a:solidFill>
                  <a:srgbClr val="00A7A2"/>
                </a:solidFill>
              </a:rPr>
              <a:t> </a:t>
            </a:r>
            <a:r>
              <a:rPr lang="nl-NL" dirty="0" err="1">
                <a:solidFill>
                  <a:srgbClr val="00A7A2"/>
                </a:solidFill>
              </a:rPr>
              <a:t>Education</a:t>
            </a:r>
            <a:endParaRPr lang="nl-NL" dirty="0">
              <a:solidFill>
                <a:srgbClr val="00A7A2"/>
              </a:solidFill>
            </a:endParaRPr>
          </a:p>
        </p:txBody>
      </p:sp>
      <p:sp>
        <p:nvSpPr>
          <p:cNvPr id="3" name="Tijdelijke aanduiding voor inhoud 2">
            <a:extLst>
              <a:ext uri="{FF2B5EF4-FFF2-40B4-BE49-F238E27FC236}">
                <a16:creationId xmlns:a16="http://schemas.microsoft.com/office/drawing/2014/main" id="{997CFDCE-7743-012A-F097-0984DC217CF1}"/>
              </a:ext>
            </a:extLst>
          </p:cNvPr>
          <p:cNvSpPr>
            <a:spLocks noGrp="1"/>
          </p:cNvSpPr>
          <p:nvPr>
            <p:ph idx="1"/>
          </p:nvPr>
        </p:nvSpPr>
        <p:spPr/>
        <p:txBody>
          <a:bodyPr/>
          <a:lstStyle/>
          <a:p>
            <a:r>
              <a:rPr lang="nl-NL" dirty="0" err="1"/>
              <a:t>That</a:t>
            </a:r>
            <a:r>
              <a:rPr lang="nl-NL" dirty="0"/>
              <a:t> I get </a:t>
            </a:r>
            <a:r>
              <a:rPr lang="nl-NL" dirty="0" err="1"/>
              <a:t>educational</a:t>
            </a:r>
            <a:r>
              <a:rPr lang="nl-NL" dirty="0"/>
              <a:t> </a:t>
            </a:r>
            <a:r>
              <a:rPr lang="nl-NL" dirty="0" err="1"/>
              <a:t>assignments</a:t>
            </a:r>
            <a:r>
              <a:rPr lang="nl-NL" dirty="0"/>
              <a:t> is a Must Be</a:t>
            </a:r>
          </a:p>
          <a:p>
            <a:r>
              <a:rPr lang="nl-NL" dirty="0" err="1"/>
              <a:t>That</a:t>
            </a:r>
            <a:r>
              <a:rPr lang="nl-NL" dirty="0"/>
              <a:t> </a:t>
            </a:r>
            <a:r>
              <a:rPr lang="nl-NL" dirty="0" err="1"/>
              <a:t>the</a:t>
            </a:r>
            <a:r>
              <a:rPr lang="nl-NL" dirty="0"/>
              <a:t> </a:t>
            </a:r>
            <a:r>
              <a:rPr lang="nl-NL" dirty="0" err="1"/>
              <a:t>teachers</a:t>
            </a:r>
            <a:r>
              <a:rPr lang="nl-NL" dirty="0"/>
              <a:t> are </a:t>
            </a:r>
            <a:r>
              <a:rPr lang="nl-NL" dirty="0" err="1"/>
              <a:t>experienced</a:t>
            </a:r>
            <a:r>
              <a:rPr lang="nl-NL" dirty="0"/>
              <a:t> is Performance</a:t>
            </a:r>
          </a:p>
          <a:p>
            <a:r>
              <a:rPr lang="nl-NL" dirty="0" err="1"/>
              <a:t>That</a:t>
            </a:r>
            <a:r>
              <a:rPr lang="nl-NL" dirty="0"/>
              <a:t> I </a:t>
            </a:r>
            <a:r>
              <a:rPr lang="nl-NL" dirty="0" err="1"/>
              <a:t>can</a:t>
            </a:r>
            <a:r>
              <a:rPr lang="nl-NL" dirty="0"/>
              <a:t> </a:t>
            </a:r>
            <a:r>
              <a:rPr lang="nl-NL" dirty="0" err="1"/>
              <a:t>borrow</a:t>
            </a:r>
            <a:r>
              <a:rPr lang="nl-NL" dirty="0"/>
              <a:t> a laptop is a </a:t>
            </a:r>
            <a:r>
              <a:rPr lang="nl-NL" dirty="0" err="1"/>
              <a:t>Delighter</a:t>
            </a:r>
            <a:endParaRPr lang="nl-NL" dirty="0"/>
          </a:p>
        </p:txBody>
      </p:sp>
    </p:spTree>
    <p:extLst>
      <p:ext uri="{BB962C8B-B14F-4D97-AF65-F5344CB8AC3E}">
        <p14:creationId xmlns:p14="http://schemas.microsoft.com/office/powerpoint/2010/main" val="287383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52EDCE-A3B3-06C5-B0D6-2061EDDFF6B8}"/>
            </a:ext>
          </a:extLst>
        </p:cNvPr>
        <p:cNvGrpSpPr/>
        <p:nvPr/>
      </p:nvGrpSpPr>
      <p:grpSpPr>
        <a:xfrm>
          <a:off x="0" y="0"/>
          <a:ext cx="0" cy="0"/>
          <a:chOff x="0" y="0"/>
          <a:chExt cx="0" cy="0"/>
        </a:xfrm>
      </p:grpSpPr>
      <p:sp>
        <p:nvSpPr>
          <p:cNvPr id="20481" name="Rectangle 2">
            <a:extLst>
              <a:ext uri="{FF2B5EF4-FFF2-40B4-BE49-F238E27FC236}">
                <a16:creationId xmlns:a16="http://schemas.microsoft.com/office/drawing/2014/main" id="{6BC28C8E-08CF-744E-A1D4-2771F14DB2F1}"/>
              </a:ext>
            </a:extLst>
          </p:cNvPr>
          <p:cNvSpPr>
            <a:spLocks noGrp="1" noChangeArrowheads="1"/>
          </p:cNvSpPr>
          <p:nvPr>
            <p:ph type="title"/>
          </p:nvPr>
        </p:nvSpPr>
        <p:spPr>
          <a:xfrm>
            <a:off x="762000" y="457200"/>
            <a:ext cx="6045200" cy="651933"/>
          </a:xfrm>
          <a:extLst>
            <a:ext uri="{91240B29-F687-4f45-9708-019B960494DF}">
              <a14:hiddenLine xmlns:a14="http://schemas.microsoft.com/office/drawing/2010/main" xmlns="" w="12700">
                <a:solidFill>
                  <a:srgbClr val="000000"/>
                </a:solidFill>
                <a:miter lim="800000"/>
                <a:headEnd/>
                <a:tailEnd/>
              </a14:hiddenLine>
            </a:ext>
          </a:extLst>
        </p:spPr>
        <p:txBody>
          <a:bodyPr/>
          <a:lstStyle/>
          <a:p>
            <a:pPr defTabSz="316974">
              <a:defRPr/>
            </a:pPr>
            <a:r>
              <a:rPr lang="en-GB" sz="3200" dirty="0">
                <a:solidFill>
                  <a:srgbClr val="0FCBC2"/>
                </a:solidFill>
                <a:latin typeface="Gill Sans" charset="0"/>
                <a:ea typeface="ヒラギノ角ゴ ProN W3" charset="0"/>
                <a:cs typeface="ヒラギノ角ゴ ProN W3" charset="0"/>
              </a:rPr>
              <a:t>4.6. Internal Quality assurance structure</a:t>
            </a:r>
          </a:p>
        </p:txBody>
      </p:sp>
      <p:sp>
        <p:nvSpPr>
          <p:cNvPr id="20482" name="Rectangle 3">
            <a:extLst>
              <a:ext uri="{FF2B5EF4-FFF2-40B4-BE49-F238E27FC236}">
                <a16:creationId xmlns:a16="http://schemas.microsoft.com/office/drawing/2014/main" id="{31AA5C0C-5650-6458-4A49-2DBA2F6B4831}"/>
              </a:ext>
            </a:extLst>
          </p:cNvPr>
          <p:cNvSpPr>
            <a:spLocks noGrp="1" noChangeArrowheads="1"/>
          </p:cNvSpPr>
          <p:nvPr>
            <p:ph idx="1"/>
          </p:nvPr>
        </p:nvSpPr>
        <p:spPr>
          <a:xfrm>
            <a:off x="1048923" y="1447800"/>
            <a:ext cx="5722938" cy="3657600"/>
          </a:xfrm>
        </p:spPr>
        <p:txBody>
          <a:bodyPr/>
          <a:lstStyle/>
          <a:p>
            <a:pPr marL="0" indent="0">
              <a:buNone/>
              <a:defRPr/>
            </a:pPr>
            <a:endParaRPr lang="en-GB" sz="2000" dirty="0">
              <a:latin typeface="Gill Sans" charset="0"/>
              <a:ea typeface="ヒラギノ角ゴ ProN W3" charset="0"/>
              <a:cs typeface="ヒラギノ角ゴ ProN W3" charset="0"/>
            </a:endParaRPr>
          </a:p>
          <a:p>
            <a:pPr>
              <a:defRPr/>
            </a:pPr>
            <a:r>
              <a:rPr lang="en-GB" sz="2000" dirty="0">
                <a:latin typeface="Gill Sans" charset="0"/>
                <a:ea typeface="ヒラギノ角ゴ ProN W3" charset="0"/>
                <a:cs typeface="ヒラギノ角ゴ ProN W3" charset="0"/>
              </a:rPr>
              <a:t>Structure ?????</a:t>
            </a:r>
          </a:p>
          <a:p>
            <a:pPr lvl="1">
              <a:defRPr/>
            </a:pPr>
            <a:r>
              <a:rPr lang="en-GB" sz="1600" dirty="0">
                <a:latin typeface="Gill Sans" charset="0"/>
                <a:ea typeface="ヒラギノ角ゴ ProN W3" charset="0"/>
                <a:cs typeface="ヒラギノ角ゴ ProN W3" charset="0"/>
              </a:rPr>
              <a:t>Quality Manager;  no “</a:t>
            </a:r>
            <a:r>
              <a:rPr lang="en-GB" sz="1600" dirty="0" err="1">
                <a:latin typeface="Gill Sans" charset="0"/>
                <a:ea typeface="ヒラギノ角ゴ ProN W3" charset="0"/>
                <a:cs typeface="ヒラギノ角ゴ ProN W3" charset="0"/>
              </a:rPr>
              <a:t>excuus</a:t>
            </a:r>
            <a:r>
              <a:rPr lang="en-GB" sz="1600" dirty="0">
                <a:latin typeface="Gill Sans" charset="0"/>
                <a:ea typeface="ヒラギノ角ゴ ProN W3" charset="0"/>
                <a:cs typeface="ヒラギノ角ゴ ProN W3" charset="0"/>
              </a:rPr>
              <a:t> </a:t>
            </a:r>
            <a:r>
              <a:rPr lang="en-GB" sz="1600" dirty="0" err="1">
                <a:latin typeface="Gill Sans" charset="0"/>
                <a:ea typeface="ヒラギノ角ゴ ProN W3" charset="0"/>
                <a:cs typeface="ヒラギノ角ゴ ProN W3" charset="0"/>
              </a:rPr>
              <a:t>Truus</a:t>
            </a:r>
            <a:r>
              <a:rPr lang="en-GB" sz="1600" dirty="0">
                <a:latin typeface="Gill Sans" charset="0"/>
                <a:ea typeface="ヒラギノ角ゴ ProN W3" charset="0"/>
                <a:cs typeface="ヒラギノ角ゴ ProN W3" charset="0"/>
              </a:rPr>
              <a:t>”</a:t>
            </a:r>
          </a:p>
          <a:p>
            <a:pPr lvl="1">
              <a:defRPr/>
            </a:pPr>
            <a:r>
              <a:rPr lang="en-GB" sz="1600" dirty="0">
                <a:latin typeface="Gill Sans" charset="0"/>
                <a:ea typeface="ヒラギノ角ゴ ProN W3" charset="0"/>
                <a:cs typeface="ヒラギノ角ゴ ProN W3" charset="0"/>
              </a:rPr>
              <a:t>Quality service committee</a:t>
            </a:r>
          </a:p>
          <a:p>
            <a:pPr lvl="1">
              <a:defRPr/>
            </a:pPr>
            <a:r>
              <a:rPr lang="en-GB" sz="1600" dirty="0">
                <a:latin typeface="Gill Sans" charset="0"/>
                <a:ea typeface="ヒラギノ角ゴ ProN W3" charset="0"/>
                <a:cs typeface="ヒラギノ角ゴ ProN W3" charset="0"/>
              </a:rPr>
              <a:t>Teams, quality responsible</a:t>
            </a:r>
          </a:p>
          <a:p>
            <a:pPr lvl="1" defTabSz="316974">
              <a:spcBef>
                <a:spcPts val="1006"/>
              </a:spcBef>
              <a:defRPr/>
            </a:pPr>
            <a:r>
              <a:rPr lang="en-GB" sz="1600" dirty="0">
                <a:latin typeface="Gill Sans" charset="0"/>
                <a:ea typeface="ヒラギノ角ゴ ProN W3" charset="0"/>
                <a:cs typeface="ヒラギノ角ゴ ProN W3" charset="0"/>
              </a:rPr>
              <a:t>Internal auditors</a:t>
            </a:r>
          </a:p>
          <a:p>
            <a:pPr lvl="1" defTabSz="316974">
              <a:spcBef>
                <a:spcPts val="1006"/>
              </a:spcBef>
              <a:defRPr/>
            </a:pPr>
            <a:endParaRPr lang="en-GB" sz="1600" dirty="0">
              <a:latin typeface="Gill Sans" charset="0"/>
              <a:ea typeface="ヒラギノ角ゴ ProN W3" charset="0"/>
              <a:cs typeface="ヒラギノ角ゴ ProN W3" charset="0"/>
            </a:endParaRPr>
          </a:p>
          <a:p>
            <a:pPr defTabSz="316974">
              <a:spcBef>
                <a:spcPts val="1006"/>
              </a:spcBef>
              <a:defRPr/>
            </a:pPr>
            <a:r>
              <a:rPr lang="en-GB" sz="2000" dirty="0">
                <a:latin typeface="Gill Sans" charset="0"/>
                <a:ea typeface="ヒラギノ角ゴ ProN W3" charset="0"/>
                <a:cs typeface="ヒラギノ角ゴ ProN W3" charset="0"/>
              </a:rPr>
              <a:t>Use partners for Benchmarking</a:t>
            </a:r>
          </a:p>
          <a:p>
            <a:pPr marL="241931" indent="-241931" defTabSz="316974">
              <a:spcBef>
                <a:spcPts val="1006"/>
              </a:spcBef>
              <a:buNone/>
              <a:defRPr/>
            </a:pPr>
            <a:endParaRPr lang="en-GB" dirty="0">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2531185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8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48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8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48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4D034-53E0-7EEA-C853-F502E29F7D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2C9186-5426-14FD-B0E4-645C570B9B3C}"/>
              </a:ext>
            </a:extLst>
          </p:cNvPr>
          <p:cNvSpPr>
            <a:spLocks noGrp="1"/>
          </p:cNvSpPr>
          <p:nvPr>
            <p:ph type="title"/>
          </p:nvPr>
        </p:nvSpPr>
        <p:spPr/>
        <p:txBody>
          <a:bodyPr/>
          <a:lstStyle/>
          <a:p>
            <a:endParaRPr lang="en-NL"/>
          </a:p>
        </p:txBody>
      </p:sp>
      <p:pic>
        <p:nvPicPr>
          <p:cNvPr id="5" name="Content Placeholder 4" descr="Text, letter&#10;&#10;Description automatically generated">
            <a:extLst>
              <a:ext uri="{FF2B5EF4-FFF2-40B4-BE49-F238E27FC236}">
                <a16:creationId xmlns:a16="http://schemas.microsoft.com/office/drawing/2014/main" id="{4DF64E06-F9BF-464A-6755-F4A1791F24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4831" y="1244600"/>
            <a:ext cx="6019538" cy="3519488"/>
          </a:xfrm>
        </p:spPr>
      </p:pic>
    </p:spTree>
    <p:extLst>
      <p:ext uri="{BB962C8B-B14F-4D97-AF65-F5344CB8AC3E}">
        <p14:creationId xmlns:p14="http://schemas.microsoft.com/office/powerpoint/2010/main" val="2210547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F59FD-1425-19DB-E700-527C45C3AF7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43C73A-7B2D-12C9-31F7-0ACC2641697D}"/>
              </a:ext>
            </a:extLst>
          </p:cNvPr>
          <p:cNvSpPr>
            <a:spLocks noGrp="1"/>
          </p:cNvSpPr>
          <p:nvPr>
            <p:ph type="title"/>
          </p:nvPr>
        </p:nvSpPr>
        <p:spPr/>
        <p:txBody>
          <a:bodyPr/>
          <a:lstStyle/>
          <a:p>
            <a:pPr defTabSz="316974">
              <a:defRPr/>
            </a:pPr>
            <a:r>
              <a:rPr lang="nl-NL" sz="2800" dirty="0">
                <a:solidFill>
                  <a:srgbClr val="0FCBC2"/>
                </a:solidFill>
              </a:rPr>
              <a:t>4.1. CONTINUOUS IMPROVEMENT</a:t>
            </a:r>
          </a:p>
        </p:txBody>
      </p:sp>
      <p:grpSp>
        <p:nvGrpSpPr>
          <p:cNvPr id="25602" name="Group 4">
            <a:extLst>
              <a:ext uri="{FF2B5EF4-FFF2-40B4-BE49-F238E27FC236}">
                <a16:creationId xmlns:a16="http://schemas.microsoft.com/office/drawing/2014/main" id="{10D80C9B-B418-9211-36AB-9B9EAADE4DCF}"/>
              </a:ext>
            </a:extLst>
          </p:cNvPr>
          <p:cNvGrpSpPr>
            <a:grpSpLocks noChangeAspect="1"/>
          </p:cNvGrpSpPr>
          <p:nvPr/>
        </p:nvGrpSpPr>
        <p:grpSpPr bwMode="auto">
          <a:xfrm>
            <a:off x="4477280" y="1873074"/>
            <a:ext cx="4445000" cy="2667000"/>
            <a:chOff x="2200" y="1141"/>
            <a:chExt cx="7200" cy="4320"/>
          </a:xfrm>
        </p:grpSpPr>
        <p:sp>
          <p:nvSpPr>
            <p:cNvPr id="25607" name="AutoShape 5">
              <a:extLst>
                <a:ext uri="{FF2B5EF4-FFF2-40B4-BE49-F238E27FC236}">
                  <a16:creationId xmlns:a16="http://schemas.microsoft.com/office/drawing/2014/main" id="{ED6654CE-D458-F83B-8299-D6D534871DEE}"/>
                </a:ext>
              </a:extLst>
            </p:cNvPr>
            <p:cNvSpPr>
              <a:spLocks noChangeAspect="1" noChangeArrowheads="1"/>
            </p:cNvSpPr>
            <p:nvPr/>
          </p:nvSpPr>
          <p:spPr bwMode="auto">
            <a:xfrm>
              <a:off x="2200" y="1141"/>
              <a:ext cx="7200"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nl-NL" altLang="en-US" sz="1400"/>
            </a:p>
          </p:txBody>
        </p:sp>
        <p:sp>
          <p:nvSpPr>
            <p:cNvPr id="25608" name="Line 6">
              <a:extLst>
                <a:ext uri="{FF2B5EF4-FFF2-40B4-BE49-F238E27FC236}">
                  <a16:creationId xmlns:a16="http://schemas.microsoft.com/office/drawing/2014/main" id="{3DB5E0A7-857C-A045-2EF8-EBF488A1682A}"/>
                </a:ext>
              </a:extLst>
            </p:cNvPr>
            <p:cNvSpPr>
              <a:spLocks noChangeShapeType="1"/>
            </p:cNvSpPr>
            <p:nvPr/>
          </p:nvSpPr>
          <p:spPr bwMode="auto">
            <a:xfrm>
              <a:off x="3352" y="2005"/>
              <a:ext cx="0" cy="115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5609" name="Line 7">
              <a:extLst>
                <a:ext uri="{FF2B5EF4-FFF2-40B4-BE49-F238E27FC236}">
                  <a16:creationId xmlns:a16="http://schemas.microsoft.com/office/drawing/2014/main" id="{9AD928FA-F595-5079-1DCF-61D5DB15BEEA}"/>
                </a:ext>
              </a:extLst>
            </p:cNvPr>
            <p:cNvSpPr>
              <a:spLocks noChangeShapeType="1"/>
            </p:cNvSpPr>
            <p:nvPr/>
          </p:nvSpPr>
          <p:spPr bwMode="auto">
            <a:xfrm>
              <a:off x="3352" y="3157"/>
              <a:ext cx="144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5610" name="Line 8">
              <a:extLst>
                <a:ext uri="{FF2B5EF4-FFF2-40B4-BE49-F238E27FC236}">
                  <a16:creationId xmlns:a16="http://schemas.microsoft.com/office/drawing/2014/main" id="{96BEB8D5-8837-DC7D-199C-BB6A029657D9}"/>
                </a:ext>
              </a:extLst>
            </p:cNvPr>
            <p:cNvSpPr>
              <a:spLocks noChangeShapeType="1"/>
            </p:cNvSpPr>
            <p:nvPr/>
          </p:nvSpPr>
          <p:spPr bwMode="auto">
            <a:xfrm>
              <a:off x="3352" y="2869"/>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5611" name="Line 9">
              <a:extLst>
                <a:ext uri="{FF2B5EF4-FFF2-40B4-BE49-F238E27FC236}">
                  <a16:creationId xmlns:a16="http://schemas.microsoft.com/office/drawing/2014/main" id="{B14DDDB9-CBF4-568E-12A8-D36F0181DC81}"/>
                </a:ext>
              </a:extLst>
            </p:cNvPr>
            <p:cNvSpPr>
              <a:spLocks noChangeShapeType="1"/>
            </p:cNvSpPr>
            <p:nvPr/>
          </p:nvSpPr>
          <p:spPr bwMode="auto">
            <a:xfrm>
              <a:off x="3640" y="2581"/>
              <a:ext cx="0"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5612" name="Line 10">
              <a:extLst>
                <a:ext uri="{FF2B5EF4-FFF2-40B4-BE49-F238E27FC236}">
                  <a16:creationId xmlns:a16="http://schemas.microsoft.com/office/drawing/2014/main" id="{B2AC0461-20C7-CD45-7967-49865A1474EF}"/>
                </a:ext>
              </a:extLst>
            </p:cNvPr>
            <p:cNvSpPr>
              <a:spLocks noChangeShapeType="1"/>
            </p:cNvSpPr>
            <p:nvPr/>
          </p:nvSpPr>
          <p:spPr bwMode="auto">
            <a:xfrm>
              <a:off x="3640" y="2581"/>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5613" name="Line 11">
              <a:extLst>
                <a:ext uri="{FF2B5EF4-FFF2-40B4-BE49-F238E27FC236}">
                  <a16:creationId xmlns:a16="http://schemas.microsoft.com/office/drawing/2014/main" id="{08F8E0F6-E961-6006-DE0A-2A2DE6A1C163}"/>
                </a:ext>
              </a:extLst>
            </p:cNvPr>
            <p:cNvSpPr>
              <a:spLocks noChangeShapeType="1"/>
            </p:cNvSpPr>
            <p:nvPr/>
          </p:nvSpPr>
          <p:spPr bwMode="auto">
            <a:xfrm flipV="1">
              <a:off x="3928" y="2293"/>
              <a:ext cx="1"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5614" name="Line 12">
              <a:extLst>
                <a:ext uri="{FF2B5EF4-FFF2-40B4-BE49-F238E27FC236}">
                  <a16:creationId xmlns:a16="http://schemas.microsoft.com/office/drawing/2014/main" id="{5FD3DFEE-F0DE-7380-9D9F-663A5ABC61AB}"/>
                </a:ext>
              </a:extLst>
            </p:cNvPr>
            <p:cNvSpPr>
              <a:spLocks noChangeShapeType="1"/>
            </p:cNvSpPr>
            <p:nvPr/>
          </p:nvSpPr>
          <p:spPr bwMode="auto">
            <a:xfrm>
              <a:off x="3928" y="2293"/>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5615" name="Line 13">
              <a:extLst>
                <a:ext uri="{FF2B5EF4-FFF2-40B4-BE49-F238E27FC236}">
                  <a16:creationId xmlns:a16="http://schemas.microsoft.com/office/drawing/2014/main" id="{B75529EF-4A71-575E-0218-2D7B78E4A374}"/>
                </a:ext>
              </a:extLst>
            </p:cNvPr>
            <p:cNvSpPr>
              <a:spLocks noChangeShapeType="1"/>
            </p:cNvSpPr>
            <p:nvPr/>
          </p:nvSpPr>
          <p:spPr bwMode="auto">
            <a:xfrm flipV="1">
              <a:off x="4216" y="2005"/>
              <a:ext cx="0" cy="288"/>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5616" name="Line 14">
              <a:extLst>
                <a:ext uri="{FF2B5EF4-FFF2-40B4-BE49-F238E27FC236}">
                  <a16:creationId xmlns:a16="http://schemas.microsoft.com/office/drawing/2014/main" id="{8CA5B6A6-EAD4-C25A-B9D1-F18C5786F666}"/>
                </a:ext>
              </a:extLst>
            </p:cNvPr>
            <p:cNvSpPr>
              <a:spLocks noChangeShapeType="1"/>
            </p:cNvSpPr>
            <p:nvPr/>
          </p:nvSpPr>
          <p:spPr bwMode="auto">
            <a:xfrm>
              <a:off x="4216" y="2005"/>
              <a:ext cx="288"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400"/>
            </a:p>
          </p:txBody>
        </p:sp>
      </p:grpSp>
      <p:pic>
        <p:nvPicPr>
          <p:cNvPr id="25603" name="Picture 2" descr="C:\windows\Profiles\everard\Mijn documenten\ad en everard\training\Assessorcursus\kaizen of1.pcx">
            <a:extLst>
              <a:ext uri="{FF2B5EF4-FFF2-40B4-BE49-F238E27FC236}">
                <a16:creationId xmlns:a16="http://schemas.microsoft.com/office/drawing/2014/main" id="{D04D9C4F-BE84-AB9F-F71D-D68559EEB3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381" y="2255838"/>
            <a:ext cx="2200400"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kstvak 16">
            <a:extLst>
              <a:ext uri="{FF2B5EF4-FFF2-40B4-BE49-F238E27FC236}">
                <a16:creationId xmlns:a16="http://schemas.microsoft.com/office/drawing/2014/main" id="{7E9311C0-76BE-D994-1889-63720AA08C48}"/>
              </a:ext>
            </a:extLst>
          </p:cNvPr>
          <p:cNvSpPr txBox="1">
            <a:spLocks noChangeArrowheads="1"/>
          </p:cNvSpPr>
          <p:nvPr/>
        </p:nvSpPr>
        <p:spPr bwMode="auto">
          <a:xfrm>
            <a:off x="4826704" y="1876778"/>
            <a:ext cx="79886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l-NL" altLang="en-US" sz="1400" dirty="0" err="1"/>
              <a:t>quality</a:t>
            </a:r>
            <a:endParaRPr lang="nl-NL" altLang="en-US" sz="1400" dirty="0"/>
          </a:p>
        </p:txBody>
      </p:sp>
      <p:sp>
        <p:nvSpPr>
          <p:cNvPr id="25605" name="Tekstvak 17">
            <a:extLst>
              <a:ext uri="{FF2B5EF4-FFF2-40B4-BE49-F238E27FC236}">
                <a16:creationId xmlns:a16="http://schemas.microsoft.com/office/drawing/2014/main" id="{E15CB2DE-15BE-25A4-4034-FBB0180EDBD8}"/>
              </a:ext>
            </a:extLst>
          </p:cNvPr>
          <p:cNvSpPr txBox="1">
            <a:spLocks noChangeArrowheads="1"/>
          </p:cNvSpPr>
          <p:nvPr/>
        </p:nvSpPr>
        <p:spPr bwMode="auto">
          <a:xfrm>
            <a:off x="5628041" y="3169533"/>
            <a:ext cx="6840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nl-NL" altLang="en-US" sz="1400"/>
              <a:t>time</a:t>
            </a:r>
          </a:p>
        </p:txBody>
      </p:sp>
    </p:spTree>
    <p:extLst>
      <p:ext uri="{BB962C8B-B14F-4D97-AF65-F5344CB8AC3E}">
        <p14:creationId xmlns:p14="http://schemas.microsoft.com/office/powerpoint/2010/main" val="72227436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26350-568F-75D1-2433-BFD24EB639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FC50F-21CC-D373-26F5-795F7B625EED}"/>
              </a:ext>
            </a:extLst>
          </p:cNvPr>
          <p:cNvSpPr>
            <a:spLocks noGrp="1"/>
          </p:cNvSpPr>
          <p:nvPr>
            <p:ph type="title"/>
          </p:nvPr>
        </p:nvSpPr>
        <p:spPr>
          <a:xfrm>
            <a:off x="378460" y="800101"/>
            <a:ext cx="6812280" cy="889000"/>
          </a:xfrm>
        </p:spPr>
        <p:txBody>
          <a:bodyPr/>
          <a:lstStyle/>
          <a:p>
            <a:r>
              <a:rPr lang="en-NL" dirty="0"/>
              <a:t>What do you have in place?</a:t>
            </a:r>
          </a:p>
        </p:txBody>
      </p:sp>
    </p:spTree>
    <p:extLst>
      <p:ext uri="{BB962C8B-B14F-4D97-AF65-F5344CB8AC3E}">
        <p14:creationId xmlns:p14="http://schemas.microsoft.com/office/powerpoint/2010/main" val="19732668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03EDC-39D3-F07B-C869-E79DDFFF7A57}"/>
              </a:ext>
            </a:extLst>
          </p:cNvPr>
          <p:cNvSpPr>
            <a:spLocks noGrp="1"/>
          </p:cNvSpPr>
          <p:nvPr>
            <p:ph type="title"/>
          </p:nvPr>
        </p:nvSpPr>
        <p:spPr/>
        <p:txBody>
          <a:bodyPr/>
          <a:lstStyle/>
          <a:p>
            <a:r>
              <a:rPr lang="en-GB" dirty="0">
                <a:solidFill>
                  <a:srgbClr val="0FCBC2"/>
                </a:solidFill>
              </a:rPr>
              <a:t>4.7. Coaching leadership</a:t>
            </a:r>
          </a:p>
        </p:txBody>
      </p:sp>
      <p:sp>
        <p:nvSpPr>
          <p:cNvPr id="3" name="Content Placeholder 2">
            <a:extLst>
              <a:ext uri="{FF2B5EF4-FFF2-40B4-BE49-F238E27FC236}">
                <a16:creationId xmlns:a16="http://schemas.microsoft.com/office/drawing/2014/main" id="{46E8482A-E8E5-3B2E-6FF3-C701AC30CC97}"/>
              </a:ext>
            </a:extLst>
          </p:cNvPr>
          <p:cNvSpPr>
            <a:spLocks noGrp="1"/>
          </p:cNvSpPr>
          <p:nvPr>
            <p:ph idx="1"/>
          </p:nvPr>
        </p:nvSpPr>
        <p:spPr>
          <a:xfrm>
            <a:off x="382215" y="1676400"/>
            <a:ext cx="6812280" cy="1727199"/>
          </a:xfrm>
        </p:spPr>
        <p:txBody>
          <a:bodyPr/>
          <a:lstStyle/>
          <a:p>
            <a:r>
              <a:rPr lang="en-GB" dirty="0"/>
              <a:t>Let’s talk , but still the leader decides</a:t>
            </a:r>
          </a:p>
          <a:p>
            <a:r>
              <a:rPr lang="en-GB" dirty="0"/>
              <a:t>High directive</a:t>
            </a:r>
          </a:p>
          <a:p>
            <a:r>
              <a:rPr lang="en-GB" dirty="0"/>
              <a:t>High supportive</a:t>
            </a:r>
          </a:p>
          <a:p>
            <a:endParaRPr lang="en-GB" dirty="0"/>
          </a:p>
        </p:txBody>
      </p:sp>
    </p:spTree>
    <p:extLst>
      <p:ext uri="{BB962C8B-B14F-4D97-AF65-F5344CB8AC3E}">
        <p14:creationId xmlns:p14="http://schemas.microsoft.com/office/powerpoint/2010/main" val="1278971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9837" y="259292"/>
            <a:ext cx="6090840" cy="585258"/>
          </a:xfrm>
        </p:spPr>
        <p:txBody>
          <a:bodyPr/>
          <a:lstStyle/>
          <a:p>
            <a:pPr defTabSz="328588">
              <a:defRPr/>
            </a:pPr>
            <a:r>
              <a:rPr lang="en-GB" sz="2600" b="1" dirty="0">
                <a:solidFill>
                  <a:srgbClr val="0FCBC2"/>
                </a:solidFill>
              </a:rPr>
              <a:t>Situational Leadership</a:t>
            </a:r>
          </a:p>
        </p:txBody>
      </p:sp>
      <p:sp>
        <p:nvSpPr>
          <p:cNvPr id="175106" name="AutoShape 2" descr="data:image/jpg;base64,/9j/4AAQSkZJRgABAQAAAQABAAD/2wCEAAkGBhQSEBUUEhQUFBUUFhYVFhQWFxYWFRUUFxYXFRcWFxcXHCYfGBolGRUUHy8gIycpLSwsFh4xNTAqNSYrLCkBCQoKDgwOGg8PGiwlHSQ0MC0sLC0sLCwqNCwsLiwvLCwsLCwsLCwvLCwsLCkvLCwsKSksLCksLCksKSwsKSwsLP/AABEIANoA5wMBIgACEQEDEQH/xAAcAAABBAMBAAAAAAAAAAAAAAAAAwQFBgECCAf/xABMEAACAQIDAwYHDAYKAwEBAAABAgMAEQQSIQUxQQYTIjJRcRRTYYGSsdEHFRYXIzNSVHKRk7I0QmJzdKE1NlV1goOUs8HSJEPhovD/xAAcAQABBQEBAQAAAAAAAAAAAAAAAQMEBQYCBwj/xAA9EQACAgEBAwcKBAUEAwAAAAAAAQIDEQQFEiETMUFRcYGhFBUiMlJhkbHR8AYzNFNCQ6Lh8TVyssEWI1T/2gAMAwEAAhEDEQA/APcaKKKAIDaHLCGGSSNzZ42hXJdcz88VAKi+oGbXuNaYrlxho0LFrsFDFFBPAMQGtlJCkNa97U9xPJ2KQylgbytEzG+t4suTLpoOiL1CfAK83zhGHHS5sE5i5jWPMSdx6I1H3cSAWfAY9JkzxnMtyNxBBU2IIYAggjcac0wwyxQZlzqCztIQzC+ZzmO/hS3vjF4yP0l9tADmim3vjF4yP0l9tHvjF4yP0l9tADmim3vjF4yP0l9tHvjF4yP019tADmim3vjF4yP019tHvjF4yP019tADmim3vjF4yP019tHvjF4yP019tADmim3vjF4yP0l9tHvjF4yP0l9tADmim3vjF4yP0l9tHvjF4yP0l9tADmim3vjF4yP0l9tHvjF4yP0l9tADmim3vjF4yP0l9tHvjF4yP0l9tADmim3vjF4yP0l9tHvjF4yP0l9tADmim3vjF4yP0l9tHvjF4yP0l9tADmim3vjH4yP0l9tOL0AZooooAKKKKAEsViAiM5BIVSxAFybC9gBvNede5Py1xGMlxaYmORflWeIsrBVW+Uw3I0K9E28pr0qqp7n3Uxn94Yr8woApe1uS+HxvKHGJiUzqmHgZRmK2JsL6eSpL4otm+IP4j+2t8J/WTHfwsHrFSGLxs6POqrIbvGUbJnVYsqByo3Fgcxy8awe2b9StbKuqxxSS4ZwiVWo7vFEZ8UWzfEH8R/bR8UWzfEH8R/bT/Z2PxrTIssSiM2zPaxHRzbr6fR76YIcWtyizlg0hcSXyH5U81k13Zd9tLW41Wq3W5w9R/Ud4j1B8UWzfEH8R/bR8UWzfEH8R/bSzbQx4ZgU6IsM6xXIH0lW9mudCL6VnDYnHAnoZrtluy2C9JyGsDbKFAHnFHKa7/wCj+oTEeoQ+KLZviD+I/to+KLZviD+I/tqd5O4md4icSuVs2gtl0sDu8huL+SpaoNu0NbXJxdr4dTO1CL6CmfFFs3xB/Ef20fFFs3xB/Ef21c6QxeNSJc8jqij9ZiAPvNcx2lrZPCsl8WG5HqKn8UWzfEH8R/bVS5a+5/gsPPhFiiKiVpQ4zsbhUuN501r0heUiv8zFiJh9JIyE9N8o+6q7ys2bi8VLhnTCOogaQsGkiBOdMotZqutn26/lc3Tlu4fO/c8eItfJqazzZKZ8CcJ4s+k3to+BGE8WfSb21MYx5IXEcsEquRmyrlkIXtIjJIHeNa1w+NRyQrAkb13MO9TqKsJW6qKy5P4mqrr0dnqqJE/AnCeLPpN7aPgRhPFn0m9tTtFM+WX+2/iP+R6f2F8CC+BGE8WfSb20fAjCeLPpN7ak8bG5KZDls92NrjLlO8XF9bVDO+IQKhLXawFrG50DFidwtfdUmu2+a4W+JGspog/y18Bb4EYTxZ9JvbR8CMJ4s+k3tpy0EnNqHzPaRb2IDMgUX1BHG/3U3SHEhTY200BIYnUWBJ4hc3nArpWXP+b4g6aV/K8DHwIwniz6Te2j4EYTxZ9JvbW5XEka5r6bsgBGm/jm334Wok8KAFraED9W5Fr314XsD3Ub1/7viJydH7XgRHKPkzh4YQ8aZWEkYvmJ0LC++ul4eqO4eque+WX6L/mRfmFdCw9Udw9VXmzJynTmby8me2tXCu/EFhYN6KKKsypCiiigAqqe591MZ/eGK/MKtdVT3PupjP7wxX5hQBAYT+smO/hYPWKeY5sacSyx3WE5QH6BsOgSwvre3ODW+4Uzwn9ZMd/CwesUvtXZGIeWQxygAyK6x3XqiLISTvHS4bqwO1t3zjPex6q5yVD1BXZMeLOJUz5sqxuD1BHc83lICm5bR730HCrFeqXhcNjJZWOeReavYsQqtIb9UFepYLofvp7tbZeIOJMsIF8tlZmFhZCLLxU5uGqnfvqn1GnjZYk5RXDo5vt5HE8ItFFU3EHH3kPygtYgKyEZGL9AdHV+p0twsacDA486c4QDxzIbJfqno6yj6W6mHoEueyPxF3vcWqs1U8PsnGpcJJYEkXdlY5Rdla9tTcBbdjHspeDF4mKFYnObEzOViDWOUWGaR7fqr0m+4caTyHeaVc039/IN4kMdtRjJzOHAaW13Zvm4FO5pDxJ4INT5BrULjsTDhximObE43DQmYGZdGUrcNCvVEYO/LrpSOPnAgmgw8TYqGJmjxxBInkd1BaSJgek67yvcBuqH5JckRMscwxMyphmJjnzB4p4DfOrLJcxnLdHW9r62rVaPQ1aevL/u/vq7xiUm2T+w+UMkeLhhxGIecYqIPG3NRpEHy5yI3VsxFjaxHnqc5W4mWODNE2RQw511F3SI6FkvoLG1zrYXI3VDbMw2Hjcvs/BK9zpO7FIhqfmi+Zsup6gApLlFytxmGeGN4sK3hBdQA0pACrc3uNbjTdSSlXO5KGM9KeOj3dh3CLbSxk2wuFVB0B1tS17s5+kzHVj5TSWP2VFOPlEDEbm3Ov2WGoqEwO25IgVeG6AnLzT5iiHULlYAsBrbW9rVnlJtUSYZGikYRNKqTyIDnji1zXG9TewOml6lwi5S9F95ey/9cfSjj3CWOwj4bVyZIT/7P14+wSAb1/bHn7aGcAXJAA48KSwG0cLhSflx4NMimONy8jZgWWRrMCQhFt+m+ksdgQnySteGdSYHBuBcXMd+Itqvk04U1fplnK+X3xRL0urfqvuHIlFyLi43js3e0VkSixNxYXub6C2+9Q+L2GekY+lc3yMSR1QNSTruvS+D2PkVhcXdCraXBJN7m++26ozrqSypE5WWN4cR/BiFcXUhhu07a3vUBjMAY11k63RCqrHcA1lubjqHfe16QjwI6JaVFBRNRcFCbWy3PRvbUnfenFpYSW8pcOwaeomnhx49pMbXjdkHNsFN9+bLw079eFM59mzMp+UuGBuM5Auc1iD2AFdONarslDe8iFhYgDcltdBe4uBf7zWkmzEI+fGmoBNrLqCd/wBIkg09DEEkn4Dc8yeWvE25Yj/xR+8i/MK6Fh6o7h6q565Zfov+ZF+YV0LD1R3D1VcbJ/Ifayg2z+euxG9FFFWxTBRRRQAVVPc+6mM/vDFfmFS3Kja5wuDmnUAmNbgNcLe4F2trYXue6q/7nvKTwozC+DFnclMOWLs+cqZmDfqva44676AIrC/1kx38LB6xWdp8nJnxMksMiIzG6tm6QHNc3awW41G/NYdl6TiiDcoserahsJACO0Ei9OsRsYLLII8QkObmyVF86wpdioJa4DEub+XyVg9qz3NfNp4e6udZXQSoL0RJOT+JCsVm+UIAIMr9SzCxIHW3Wbyb6BsjFMlvCVugU3zlsrjQkm27KqkeUtTvAbPSNoD4QpbKxbXXEBr5Tq2oBY276aYjkg4AC4gRhzLnASwkaRnNtDqAhC2/ZquV2XhyXu9H76jvBJ7CwEqsXkkzLlIRBI0gXpXN2IGY6DU7t1TdQPJ3BHDQm8ySQ6uJN2rMSeOXKOFqm4ZldQykMDuI1B89VGsy7G+ddeMDkeY2JqpS7ZyA4oKHlxTjDYOMtkvHc9PN+qGIaQnsC1McpJTzQiQ2fEOIVI3gNcu3mQMfuqu7dhkxjT4aGLCNDgcic1OH5xzzYa6OjAwjKQA3aDV3sTTLDsl0/L+7GrH0DHklhoJXjOE5/BYlQTIcrSQYlUchyXPRl13NodatDxjFyMgAGEhcgqNFxEwN2vbfGrcP1mvwFRmw5DFsuJcPJKTisqYdJCrNh1YdIBgBmVAHYE+SrVgsGsUaxoLKihR3DifLx89SdrazkuEXxfBdnS/+kcwjkWAqh+6R+k4D7c3+3V9qg+6R+k4D7c3+3VJsl51K7JfJkyn8yPavmRtIFmifnoh0h104SoN4P7Q4HzbjS9FXldjrllGwsqVkd1jXaWMaB5MXEIXjxKRhZZXy81ZSMpFiWXjlHEEVnY82GmwyYKKUvIkfOI+R1GZTmDqWA0zG3dTvYz5ZHw5ClZQ0kQYXUNukS3ZqG87VDbDjnwsczQpE4gLJLLKzBpDFvjiH6ka7hffV/CSsh8MffuMzZF1WYJHCT50BIsdQw+iymzDzEUqGBpHFKplzW+TxcYmAOlnAAcecFD99MW2YcziOQLcqSBfMFA0W97gHU3qosoiptN4L6q+UoJpZHePwKygAm2U5twbgRqDpxppBsOJTcMSBrqQbd58wpWDAc20d31AKm97yNvF9eGunfTKfYpVQDMEU3zaWDMxJ7ew/ypyt4W6p4XYc2LL3nDL7RdOT8e/MxBAA1G4HcCPOO40odhJe9za+bLpbN27t1tLUps3CmFLMwZRqG3bySb62tu3U8Vwb2N7aHyHfTU7rU2lLKHIVVtJtYZCcs/0X/Mj/AD10JD1R3D1VzxyvmVsL0SDaWIGxvY5hXQ8PVHcPVWi2QmqOPWzMbZ/UcOo3oooq2KYKKKKAIjla0owUxhOWTJ0TdVtqL2LdENlvYnS9qrfIHEZsRLzRxHg4iTo4p1eTn8xzFLMWCZbA30vuqz8psPzmEmXLI2ZCMsQRpDqNFDgqT36VW/c/w0kcsqTJhUIVSqoIlxWW/wD71h6Fr7rCgCNwn9ZMd/CwesVJ4rkuHleUyNmZswFhZfk+at2kZS/ncmozCf1kx38LB6xVwrzfb986dfJweMpEypZjxK9iuRyPYc46hY441ta6iK5Uht/WIY9pUUjLyJBWwnlW3HQm2ULl1PV6xt+0as9FUi2hev4hzcRX9m8kEiZTzjuFuMrWsQVCgEbrC2mlTscYUAAAAbgNBW9YPlpmy+y5+m8ipJFfx+KbwiWVVMngWHYqigktPKLgADeQiD06qfJjDQbRxUgxcgmkEURvlbDTZmBMkBUZTJGtrainu1pmbCR5ekcXiGxEkSzLDNJhl6KrGWIvoI72NSPI3FqmCMmJikE+DWQs08ZEqoS7KiyMLv0LLe+tbrT18hpsLn5vf95IzeZErg4VfFsVAEWEQYeJRoocgNKQPIojX76mqjeT2EMeHQP12vJJ+8kOdv5m3mqSrF6+7lbm+hcF3EiCwgqg+6R+k4D7c3+3V+qg+6R+k4D7c3+3UjZH6ldkv+LH6fzI9qI2iiirc2g2xzFQJF60LCQeUDrL51zCt+UWHZBJiMN4OqywlpGlZiJdLgCI9AsQB0jS1NfBecwTRgZnwslk+TEzZDqmVGNicrAXP0attDZ/C/tf5KbaNf8AEjAxyTYISJK07YdkkZymTosLOi6AEBSd30aSxGyM5Y84wDsGNra2FgL9nGs8mOceeWJ0mZObKSPLIhClt0axRgIrcbakCldmk82FbrITG32kJU+q/npzW5r9KP3k42e1Yt2RH/BocZZDv7OO/wC8aU5bYq5VUMwszMTvJLArx3WDG3mqRoqtepsfSWq01a6CJXk8ALCR7cONt1rdwFu6sRcnQP8A2Ob6nvuCT3mwFS9FHlVnWHk1fUQHLCMDC6AD5WLd9oV0ND1R3D1Vz3y0/Rf8yP8AMK6Eh6o7h6q02yHmjvZlNsrGo7jeiiirYpgooooAjOUkAfCTKRMQyEEQG0xv4vUdKqZ7lOBEb4gxJKIpLEPNh0icunyTLnRiH6hvoNbnjVr5ZzFMDOwUtZR0VLgkZlBsYyGva+7Wqt7m88fPyLBFJGnNMWznEkZvCJAtueNukmVzbixoARwn9ZMd/CwesVcKp+E/rJjv4WD1irhXmP4l/XPsXyJtPqhRRRWcHgqK5TYgphZMvXcCJPtykRj81/NUrURtAc5i8LFwVnxDd0a5U/8A24P+Gpugr374p8y4/DicSeEVzlTiYweaMGBxUGHWOMrJKI5omIsFDOMtzl0AYHSltm7MkjwcGFlBXwjEs4iz85zOFVjNzWfiAFVdNOlRtL3OZGaVkljkVmleKKVOjG8+kkjEfOMq3CXta9S+zsKBiggJK4PDRQKTvLuAWPfkVPvrZarUQr07cHnHHv6PFkeKyydooqExHLLCJPzDTASZghFmyhzuQvbKG8l6w1dNlre5FvsJTaRN1QfdI/ScB9ub/bq14flLhnnMCTI0q3ugOt16wB3EjiBuqqe6R+k4D7c3+3VnsuqdeqSmmuEuf/axyl5sj2r5kbRSGMxyRLmkbKLgcSSTwAGpNN/f+Dm+c5wBb5bm983ZbferlVTkspM2LthF4bH9Gzmy4orcqMREyXGhDpqpHlylvurSGYOoZSCpFwRuIpHHvkCyjfC6yeYGzj0C1OaduNmH2DOqip1PHaQ2BwnMZp40R44GkZRPM5mcRtaWREHQU37d9T01hiZLdWVUnX/GuVv5qPvqTXknhzM8xUsZLnKx+TAYC9kGmtgTSPKWLLJBIN12hbucZl//AEn86tdRON0Wlz4KbSRdU03zDaiiiqE0YUUUUCkFy0/Rf8yP8wroSHqjuHqrnvlp+i/5kX5hXQkPVHcPVWt2P+n72Y3bX6juN6KKKtylCiiigCK5UYOWXBzRwG0rrZTmKcRcZxqtxcX8tVzkDyexeGmkOIGVGS1vCHnzPzrMpOcdHLGVTTflqd5Zh/AJ+bYqwUEEZtLMD+oC24cBVd9z2WaWZ5ZJoJFEbIBFM0pBad5emrAFbKwQXG5aAGWE/rJjv4WD1irhXkXLnGTR7exRgnaA8xDmZQputhocwNhxqNw3KrFyEhNpSMRvASL/AK1jtr7Et1mpdsJJLC58/QTy6un0ZZ4e49vorxSLlDjWvl2hIbGxskWh7OrSnv1j/r8voRf9aqf/ABi/24+P0OXtahcHn4Hs9VGPbuTakjtbmehhC30H6+a/0S7hD5qoku3ceqknHy2AJPQi4f4ak4NoRxQLFiWLO8bTTnKTbPdndyOrqbDyjSrLZ+wpaaUpWSTysLGTie0I2Jckep7T2vFh0zysFG4DezHsVRqx7qiOSj85CZyCDiZHmsd4QnLGD5ebVKomK2jG2EknSU4h8nNrKxzNdrIFGgy7xoAPLeomDaWNRFRcdKFQBQAkVgFFgOr5Kd1Ox5208nCSTzxznoDzjXCWZ8D2o15ntfZuJXEzDDw4hWkxCvl+TlwUozKTK+f5trA6DW40qF9+sf8AX5fQi/60e/WP+vy+hF/1qPotjajSNtSi89efoEtqaeXSy04fBTPtOBvBpIlhefOCE8HAcACWNhYmRzv7qPdI/ScB9ub/AG6q3v1j/r8voRf9ahNv7QxTy4fnMVJIQXykrGMvR1tYcRprUuGy7nfGyTjiKa4Z6c9a95K0WvqtvhCGW20TvKHDlo0sjtlcNeM2kT9pe3uqH/8AICEiJnYyHJIyJzqIVszsoNi3AXpHwjEfWX9FPZR4RiPrL+insqbTp7K4buYv4m6t2ffZLe3Gu+P1LNsbDhIEUKygDc9s283vbTfrTuSMMpU7mBB7iLVTvCMR9Zf0U9lHhGI+sv6KeyostnWSm5by8SVGi+Md3k38V9T0nk5iS+FjJ6ygo32oyUPqv56zyjwxfCyAdZRzi/ajIceq3nqvch9p5IsQsrlubPPFjYEqw10HlQ/fUhhdrTqAZUEitqUWyyIDrlF9HABtwNOuie+2ugo3CUcwa4rnG0UoZQw3MAR3EXreqY00yu6RzyKiOyqpVQQu9RZhcaGjwjEfWX9FPZTD2XJvhJeJdUq+yClGD4+9fUudFUqTGTqCTinAHHKnspKLaszXtin033VBp5xSearPaXiEpWRluyhh9q+pO8tP0X/Mi/MK6Eh6o7h6q5U2nipXiUtO0iF00IUA9LyCuqoeqO4eqr3Z9Doq3G+kyW2d7l05LHBffAUoooqwKYKKKKAIXljijHgZ3DmMhNHDFStyBfMASu/eBUFyAwirLMw8DZ2VS8sOIkxE76/+1pBe3ZUvy8YDZ2IJUOAnVOax6S7wupA3kDfaoX3Odr8+0t/BAVuuWCB4nKq5USMWOqsBcAbr0Aeee6Kl9t4sWzXw0QtexOg0vVSwqS3AjDaRlQ0qZTGeChh1quXLv+nsT+4h9QpjUex4kUesuddsljqInYOFeMyhlCjOLWJN9LaEjUeWpaiimm8lZZN2S3ghw3OyxxcGbM/7tLM33nKPPRt7aXN4pi2WESBYyJ15yCUIbowMZLIR2EcKcYB+bhabQviGEEAN7EXPZqATmNxwAptsHYLRYkKYmjuSzCREnjYDfzc9gyHsDUq6y108FCHEX2jh+ajgw+bOS74iRgLAm9xYcBnfQfs0jWcRiedmkl4E5E+wlxfztmP3ViuSv1M96YUUUUEYKh9tfPQd7/lqYqH2189B3v8AlpUXWwv9Qp7UbUUUU2fQgVmsUUAL7Pa08YJsshCOPpC+ZQfJnAq1Y7a8UPzjqpO5d7HuUamqZKpI00O8HsI1B++pXHYiwXGxmJTIiowkVmIcHTJl1zXuLcbUqSZmdqRdNjnFc4ntp1cx4iPVJVyHSxzKTluOBtmHmpjUhsyPnIHw7Aq7ZpULlVdnJzFhENUUG2/tNRsbXGosdxHYRoR99K1glbI1O/DcfPz/AFE8ZHmRhbNcbt1/PTPBwtdswbJltZ7E37B5KkazSZwT7tHG2xWN8xEYiIrh0BFiHXT/AB11dD1R3D1Vyztj5sfbT81dTw9Udw9VSquYwX4hrVepjBdEUb0UUU8Z4KKKKAIfldzngM/MsEfmyQxYJYCxaznRTluAeBIqv+5+jNI8sSzx4R41CrNOJy84Y5nQh3suXQ66nhUxy9C+92IzlguTUqFLXzLawbTfbfpUP7mMZEUh8IL3kkzQFYAYpecOcgw6FSd3CgDz/l3/AE9if3EPqFMafcu/6exP7iH1CmNRbfWM3tD899wVhMMZpFhXTPq7D9WMdY956o8prWWXKL6ncABqSToABxJNSM6Ng8JI9x4Q+VnPW5tMwUkLxVAb+U3psa09W9LIy5TY+FZxFNhpHjhj6ADKqkNlXMikgswIC6G4vup4ZjBhCEacNMckSTkF4t4Y3GtgLtr5KaOhnnjgZ0njA52OcOpnjyEHnSVGUBi2XIRuFZxuO5+YyfqLdIvKt+k/+I/yApX1FjdNVwEY4woAG4Cw7hW9FFIUreQooooECofbXz0He/5amKh9tfPQd7/lpUXWwf8AUKe1G1FFFNn0IFFFFAoVJbBlvzmHLFc4LoymzK364U8DuP31G0XIIZdGUhl7xw7jqPPSog66jlquHOjCxiCYPbm0EwZM92xUllyuqqNSrH6RFPdrIpK4iP5ue1/2ZLcey9rd48tK47DxyBsXuRoxzhHzscsZGQxk7jfokdxpbDudIZ4FjjxRcqFcsyvbOcwOinj0dAacfFGQ005aa3K+/wDJE1it5sO0bmN+su48HXgw/wCfLWtNG3ptjbBSiMNsfNj7afmrqeHqjuHqrljbHzY+2nrrqeHqjuHqqXV6p59+Jv1i7Eb0UUU8ZoKKKKAIrlPErYSZWzFShvljEzW03RsCH7iKqXuc4QJiZhHGRFzSXkfCx4WTnMx6FkALLlsdRpVv5R7LbE4WWFWyGRbBtbbwbGxBym1jbgTULyS5HPhJnld0ZpI7PkDDNIZGkLHMdygqi9irQB5py7/p7E/uIfUKjpZQouf/AKTwAHE+SpXlvg5X27iebjL/ACMAJuAqki/SY7tAd2tIK0GEfNO5lnAzEIjOsK/Syr1R+0dT5Ki2esUmqodl7fRwHGydniNkmxJCOxywxseqSDv4c4QD3bqYbVjngxRlcNLHIws0QvJYD5PDEHRELb2431phFtDnGkTFWcuBcAlmlDXMHgiiwVR1i517alSz4bV5TPiSmSINosUX05FG9u0neRYVxjA6oqpCeLIjj5hEijlkAbEmFQoVTrkuN7Hd3XPEUgFtoNANPNWkUdt5LEm7Md7Md5NKUhVX28pL3GrtYEgX8g40wfbAUnMpAFxvubhQ1recDvNSNac0NdBrv0GvfSobg4r1kM32sFIzCwshJvfLnBIFuOgrL7YjGuvHgeAvbv3CnZiXsGu/Qa1gwL9FfuFHA63q+obQ7UVx0QSxG7hpa+vkvTPa5vLh7ixu+m+3RqWWIDcAPMKittfPQd7/AJaVFtsRxe0Kd1dKE2xNjYi2/UngONJttJLaG57Lb6csgO8A1jmV7B9wpvge7yhfx3ZLvQkuNUgkX0F/J99apj13HQ9m+nGQdg+6sc2OwfdRwDc1HD0l8BuNpLe3/wDeSlo5s24aW3//ACtuZXsH3CtgKR4Oq4XJ+nJdyHGz8UqFkkF4ZujIDuUnTP3bgfMak9o4IhBholeUuCedlOZYUOhIbffsAqEIqR2ZtAFDhpmYI4ypIDYgfQLcOwHzV0mUu0tFut2R5n9+JvAFnQwSSBpYWyx4gDRzbq69Y2HSAv8AfUY6MrFHGV13jgfKp4jy0pjcA8GIgyqGcc4YkFxFCiiyk37y7MdTan64xMRHEsySWY5I8VZVzSa6gDVQbG1xY2rpx6UV2h18tPLdl8PvpK7tj5sfbT81dTw9Udw9VcycotjSxpqM6h0POL2Zh1l/V9VdNQ9Udw9VP08xUfiC2NupUo9SFKKKKeM+FFFFABVX5BzMyYvMS1sdigLkmyhhYC+4eSrRVU9z7qYz+8MV+YUAVfa39L437OG/I1Q+1NmSrMJ8KELuObmRzZHX9V2txX+YpTlbtzmds4tRGXZo8O3WCgAIRqTrxG6oTGbQmm0dgieLjuAfIznpHzWqHNNTbKjUWKuxtsVjxKYaNIYcks0SlDMR0IgxzML8dTog7NbUzSOxJJLMxuzHrMfL7OFZRABYAADcBoK2rkq7b3Z2BSGJnyleALWY2vpYn12peigZTSfEjX2ow3R5hfhe41OhuN9gT5xW2IxTDKeqSmYLa92uLKezSpCilyOcpH2SLO0nAHQ4243vv/507qPfGQkWUa8Ole+nRJI3661KUxxmMdXAVcwtvsTrY8R5QPvpUdwlGTwooxBtFmcLksGF7m97a+z+dNttfPQd7/lpzHiJDIFIsLm9lNmFm1vuAuBpTbbXz0He/wCWgttjJLaNPDpRpOzdHL2m9926mnhjjQjU2t2m44U6xUjADKLm9Iu0nZ3EDUHs/wDtNo9p1MmptRlLuXAUaRrC9xrYkDhbfSQxEgGq9n/FPqKCS9PN8VNjFsS/ZbtFj2dtbeFPcdHjanlFALT2L+YzFYZQRY7jWazSExpNYY/wO2cqGKe7REFc+9kUi1m4kW476ebL2GwlRzKssKRqsYA61j0Sw1BKjcRrrUJW2FxDxG8TZe1SLoe9f+RalyUWq2Wt7fr4+4snKj9Ek/w/nWvcoeqO4equb9s8pWbDsjx2LFRmVujfMN4OvCuj4eqO4eqpNCwjGbZTVyTWHgUooop8pQooooAKqnufdTGfx+K/MKtdVnkNhXjTF51Zc2OxLrmBF1ZhZhfeD20AeW8u/wCnsT+4h9QpjT7l3/T2J/cQ+oUxqLZ6xnNofnvuCiiimyvEcVfI2W+a2lt96bTYmW/QU2tuK2vYEnW+huLAeWn9FKORml0ZI8tKYukCrZgOj9Ebzob2Pk1pI4qVVAKsNQCbZjY5R5zv0qUphjoZDICl9AttbC4a5vr2eQ0qHa5qTw0hNMVMeG42bo3y7tRr0jqdOFGeckcL/q2FgdNSb99YjTEbzvHDo2OouD/OxrKicrY8b77X7Ru7b281KOvHRuisE8xcZlspFzpu37z2jT76bba+eg73/LTvDiXMM2i636up7Bb9X+dNNtfPQd7/AJaQsNjY84083OuY1mJBUgEi5vbupuWl4DzG38vJw89KY2EsBbtN/u8tIiCXid3YewU2e16hz5RpKXcKTq/Rtcmwv2X41o00l9x3dgtcWvfyb6yqy33+rz0RxyaAnTju3e3fSjTUpP0VNZMK8vZ3aDz3/wCKyBIDvv32429VPaKTJMWkfTOXxG+FL65/NS9ZrFIS64bkd3Oe0KKKKBwY7Y+bH20/NXU8PVHcPVXLG2Pmx9tPzV1PD1R3D1VLp9U84/E36xdiN6KKKeM0FFFYNAGaxVOHKto45VzqZVxUiHOCRDBzuUSMosSgBHHiNabx8tsWXjXwYHnMlmyyZflTkjbXcpZZCexcvbQBWeXPITaE21JcThYonjkjjQF5Ap6I1076iPgFtj6th/xhXuwpjtnang8efmpptQMkKZ31427K5cU+cYnp6pvekss8W+AW2Pq2H/GFHwC2x9Ww/wCMK9N+Hh/s/aP+nPto+Hh/s/aP+nPtpNyPUceR0+yeZfALbH1bD/jCs/ALbH1fD/jCvTPh4f7P2j/pz7ad7M5UmdmXwXFw2RmzzRZE04Xvv8nko3I9QeR0+yeUfALbH1bD/jCj4BbY+rYf8YVNbO5eYspDbErPziwvLaNL4d2xCR80Sot0kZtDqMt6QPLrHrAztIRnhEiM6QgD/wAtYSYyBYLkY35zvo3I9QeR0+yRfwC2x9Ww/wCMKz8AtsfVsP8AjCrQ/K2b5NXx6QLzU0vPkQTCSVHVRBeMZDZTmKr0jmFb7Y29jIZMUwxRZYYsLKqc1GBfES5GXVc1gBpfXXW9G5HqDyOn2SqfALbH1bD/AIwppi/cz2vI6MYIBkuRaYa3Fqt+1eWONRMUocK2CuskhRAHeWdRAQWGUWguTwuRepLaHKWePZBnScNLzyJzubDuFVpVQjMg5sdE7yNL60bkeodpphTNWVrElzMoHxabX8RB+MKPi02v4iD8YVYF5eYtjCpxCoCcUGkzYZA4ieMIRI45t9HPU328hqYXlziUmHOgeDrisYjS3TpxwwSSKmUC4sVHS4+ek5OPUXXnnW/uPwKP8Wm1/EQfjCj4tNr+Ig/GFWzZ3uhYoYVpp75sPMjzJzRQthJ0OSykX6D9HMN+WtvhVjFkWDEYhYAxwwlxBRPkTJh5JmUZhlF3CoC3Z2mjk49Qeedd+4/AqPxabX8RB+MKPi02v4iD8YVYsVy4x+QOjkrHBzhdY4ubkAxUkKyuH6QRkVTZPKa9A2ptjFRyZYcEZ0sDzgmjjFzvGVtaOTj1C+edd+4/A8d+LTa/iIPxhR8Wm1/EQfjCvV/hFj/7Mb/Uw0fCLH/2Y3+pho5OIeedd+4/A8o+LTa/iIPxhR8Wm1/EQfjCr1y05cbRw2EaVMAYmVowGaWOUG7gZcidI3vbTtqQwfKXGT7Lmmlwr4SZYyUBNyx7VU9Je5hRycQ88679x+B5hiPcr2tIAGghAzKSRKvA3roKIWAHkHqqi4vlFjIppC6DorGVUFnjW8bFnJCqTY6kfs0psnlNiZJi143iDxQnKj5WvNNGZIyT0dFUkG/DdvrtJLmIGo1Nuolv2vLLzRRRSjAUUUUAYy0WrNFABWLVmigAtRRRQAVi1ZooASTCoNyqOOgA17aGwykWKqRutYbuylaKAEPAksBkSwNwMosD2jsPlpQwg3uAb79Brbdet6KAE2gU3uAb77ga9/bWBhUy5cq5fo2FvupWigBFsGhABRCBuGUWHdppWxw62tlX7hx30pRQBo0IO8A3FjoNR2VrJhlYEMqkHeCAQbbr330rRQAn4OvYN1tw3dnd5KUAoooAKKKKANWW9ZtWaKAEcVhFkQo4DKwsQdxFYweCSJAkahVG4Dy6k+U3peigAooooA//2Q=="/>
          <p:cNvSpPr>
            <a:spLocks noChangeAspect="1" noChangeArrowheads="1"/>
          </p:cNvSpPr>
          <p:nvPr/>
        </p:nvSpPr>
        <p:spPr bwMode="auto">
          <a:xfrm>
            <a:off x="63077" y="-770467"/>
            <a:ext cx="1821339" cy="16150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3728" tIns="36864" rIns="73728" bIns="36864"/>
          <a:lstStyle/>
          <a:p>
            <a:endParaRPr lang="en-GB" sz="1500"/>
          </a:p>
        </p:txBody>
      </p:sp>
      <p:pic>
        <p:nvPicPr>
          <p:cNvPr id="175107" name="Picture 4" descr="http://www.reflectie-inspiratie.nl/wp-content/uploads/2009/09/blanchard-mo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397" y="1043341"/>
            <a:ext cx="3846362"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8" name="Tekstvak 4"/>
          <p:cNvSpPr txBox="1">
            <a:spLocks noChangeArrowheads="1"/>
          </p:cNvSpPr>
          <p:nvPr/>
        </p:nvSpPr>
        <p:spPr bwMode="auto">
          <a:xfrm>
            <a:off x="1270000" y="3962400"/>
            <a:ext cx="5364145" cy="53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73728" tIns="36864" rIns="73728" bIns="368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500" dirty="0"/>
              <a:t>Principle: instruction and support tune with characteristics employee and job </a:t>
            </a:r>
          </a:p>
        </p:txBody>
      </p:sp>
    </p:spTree>
    <p:extLst>
      <p:ext uri="{BB962C8B-B14F-4D97-AF65-F5344CB8AC3E}">
        <p14:creationId xmlns:p14="http://schemas.microsoft.com/office/powerpoint/2010/main" val="347107359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news12143334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997" y="1382889"/>
            <a:ext cx="2914668" cy="3584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6" name="Rectangle 3"/>
          <p:cNvSpPr>
            <a:spLocks noGrp="1" noChangeArrowheads="1"/>
          </p:cNvSpPr>
          <p:nvPr>
            <p:ph type="title"/>
          </p:nvPr>
        </p:nvSpPr>
        <p:spPr>
          <a:xfrm>
            <a:off x="739837" y="449439"/>
            <a:ext cx="6090840" cy="697618"/>
          </a:xfrm>
          <a:extLst>
            <a:ext uri="{91240B29-F687-4f45-9708-019B960494DF}">
              <a14:hiddenLine xmlns:a14="http://schemas.microsoft.com/office/drawing/2010/main" xmlns="" w="12700">
                <a:solidFill>
                  <a:srgbClr val="000000"/>
                </a:solidFill>
                <a:miter lim="800000"/>
                <a:headEnd/>
                <a:tailEnd/>
              </a14:hiddenLine>
            </a:ext>
          </a:extLst>
        </p:spPr>
        <p:txBody>
          <a:bodyPr/>
          <a:lstStyle/>
          <a:p>
            <a:pPr defTabSz="328588">
              <a:defRPr/>
            </a:pPr>
            <a:r>
              <a:rPr lang="nl-NL" sz="2600" b="1" dirty="0" err="1">
                <a:solidFill>
                  <a:srgbClr val="00A7A2"/>
                </a:solidFill>
                <a:latin typeface="Gill Sans" charset="0"/>
                <a:ea typeface="ヒラギノ角ゴ ProN W3" charset="0"/>
                <a:cs typeface="ヒラギノ角ゴ ProN W3" charset="0"/>
              </a:rPr>
              <a:t>Situational</a:t>
            </a:r>
            <a:r>
              <a:rPr lang="nl-NL" sz="2600" b="1" dirty="0">
                <a:solidFill>
                  <a:srgbClr val="00A7A2"/>
                </a:solidFill>
                <a:latin typeface="Gill Sans" charset="0"/>
                <a:ea typeface="ヒラギノ角ゴ ProN W3" charset="0"/>
                <a:cs typeface="ヒラギノ角ゴ ProN W3" charset="0"/>
              </a:rPr>
              <a:t> </a:t>
            </a:r>
            <a:r>
              <a:rPr lang="nl-NL" sz="2600" b="1" dirty="0" err="1">
                <a:solidFill>
                  <a:srgbClr val="00A7A2"/>
                </a:solidFill>
                <a:latin typeface="Gill Sans" charset="0"/>
                <a:ea typeface="ヒラギノ角ゴ ProN W3" charset="0"/>
                <a:cs typeface="ヒラギノ角ゴ ProN W3" charset="0"/>
              </a:rPr>
              <a:t>leadership</a:t>
            </a:r>
            <a:endParaRPr lang="nl-NL" sz="2600" b="1" dirty="0">
              <a:solidFill>
                <a:srgbClr val="00A7A2"/>
              </a:solidFill>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3529108058"/>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a:t>lunch</a:t>
            </a:r>
          </a:p>
        </p:txBody>
      </p:sp>
      <p:pic>
        <p:nvPicPr>
          <p:cNvPr id="4" name="Picture 3">
            <a:extLst>
              <a:ext uri="{FF2B5EF4-FFF2-40B4-BE49-F238E27FC236}">
                <a16:creationId xmlns:a16="http://schemas.microsoft.com/office/drawing/2014/main" id="{67D354E2-E30B-054A-9F73-A636B9A37C9A}"/>
              </a:ext>
            </a:extLst>
          </p:cNvPr>
          <p:cNvPicPr>
            <a:picLocks noChangeAspect="1"/>
          </p:cNvPicPr>
          <p:nvPr/>
        </p:nvPicPr>
        <p:blipFill>
          <a:blip r:embed="rId2"/>
          <a:stretch>
            <a:fillRect/>
          </a:stretch>
        </p:blipFill>
        <p:spPr>
          <a:xfrm>
            <a:off x="786130" y="1139393"/>
            <a:ext cx="5996940" cy="3303544"/>
          </a:xfrm>
          <a:prstGeom prst="rect">
            <a:avLst/>
          </a:prstGeom>
        </p:spPr>
      </p:pic>
      <p:sp>
        <p:nvSpPr>
          <p:cNvPr id="5" name="TextBox 4">
            <a:extLst>
              <a:ext uri="{FF2B5EF4-FFF2-40B4-BE49-F238E27FC236}">
                <a16:creationId xmlns:a16="http://schemas.microsoft.com/office/drawing/2014/main" id="{1DFCF6A3-5526-AF43-AA96-88CB4AE5F95B}"/>
              </a:ext>
            </a:extLst>
          </p:cNvPr>
          <p:cNvSpPr txBox="1"/>
          <p:nvPr/>
        </p:nvSpPr>
        <p:spPr>
          <a:xfrm>
            <a:off x="2985342" y="4492549"/>
            <a:ext cx="1598515" cy="400110"/>
          </a:xfrm>
          <a:prstGeom prst="rect">
            <a:avLst/>
          </a:prstGeom>
          <a:noFill/>
        </p:spPr>
        <p:txBody>
          <a:bodyPr wrap="none" rtlCol="0">
            <a:spAutoFit/>
          </a:bodyPr>
          <a:lstStyle/>
          <a:p>
            <a:r>
              <a:rPr lang="en-US" sz="2000" b="1" dirty="0"/>
              <a:t>C O C O N U T</a:t>
            </a:r>
          </a:p>
        </p:txBody>
      </p:sp>
    </p:spTree>
    <p:extLst>
      <p:ext uri="{BB962C8B-B14F-4D97-AF65-F5344CB8AC3E}">
        <p14:creationId xmlns:p14="http://schemas.microsoft.com/office/powerpoint/2010/main" val="8008974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C7C61-1531-5E64-4CD6-1CB6E276EEC3}"/>
            </a:ext>
          </a:extLst>
        </p:cNvPr>
        <p:cNvGrpSpPr/>
        <p:nvPr/>
      </p:nvGrpSpPr>
      <p:grpSpPr>
        <a:xfrm>
          <a:off x="0" y="0"/>
          <a:ext cx="0" cy="0"/>
          <a:chOff x="0" y="0"/>
          <a:chExt cx="0" cy="0"/>
        </a:xfrm>
      </p:grpSpPr>
      <p:pic>
        <p:nvPicPr>
          <p:cNvPr id="24577" name="Afbeelding 11">
            <a:extLst>
              <a:ext uri="{FF2B5EF4-FFF2-40B4-BE49-F238E27FC236}">
                <a16:creationId xmlns:a16="http://schemas.microsoft.com/office/drawing/2014/main" id="{967CAF56-5DD4-DECB-997E-513E3AF18B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243" y="3373262"/>
            <a:ext cx="1226080" cy="89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kstvak 16">
            <a:extLst>
              <a:ext uri="{FF2B5EF4-FFF2-40B4-BE49-F238E27FC236}">
                <a16:creationId xmlns:a16="http://schemas.microsoft.com/office/drawing/2014/main" id="{96D604B0-9CB5-3D6D-E457-13FDDAD79D37}"/>
              </a:ext>
            </a:extLst>
          </p:cNvPr>
          <p:cNvSpPr txBox="1">
            <a:spLocks noChangeArrowheads="1"/>
          </p:cNvSpPr>
          <p:nvPr/>
        </p:nvSpPr>
        <p:spPr bwMode="auto">
          <a:xfrm>
            <a:off x="368124" y="5090760"/>
            <a:ext cx="1712559" cy="2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NL" sz="1089" b="1">
                <a:solidFill>
                  <a:srgbClr val="FFFFFF"/>
                </a:solidFill>
              </a:rPr>
              <a:t>EMERGENCE</a:t>
            </a:r>
          </a:p>
        </p:txBody>
      </p:sp>
      <p:sp>
        <p:nvSpPr>
          <p:cNvPr id="24580" name="Titel 1">
            <a:extLst>
              <a:ext uri="{FF2B5EF4-FFF2-40B4-BE49-F238E27FC236}">
                <a16:creationId xmlns:a16="http://schemas.microsoft.com/office/drawing/2014/main" id="{6351D434-A6C1-5C1D-E69E-DE1FBDB10EBD}"/>
              </a:ext>
            </a:extLst>
          </p:cNvPr>
          <p:cNvSpPr>
            <a:spLocks noGrp="1"/>
          </p:cNvSpPr>
          <p:nvPr>
            <p:ph type="title"/>
          </p:nvPr>
        </p:nvSpPr>
        <p:spPr>
          <a:xfrm>
            <a:off x="4087899" y="-475266"/>
            <a:ext cx="1002107" cy="35559"/>
          </a:xfrm>
          <a:solidFill>
            <a:schemeClr val="bg1"/>
          </a:solidFill>
        </p:spPr>
        <p:txBody>
          <a:bodyPr/>
          <a:lstStyle/>
          <a:p>
            <a:br>
              <a:rPr lang="nl-NL" altLang="en-NL">
                <a:solidFill>
                  <a:srgbClr val="00A7A2"/>
                </a:solidFill>
                <a:ea typeface="ＭＳ Ｐゴシック" panose="020B0600070205080204" pitchFamily="34" charset="-128"/>
              </a:rPr>
            </a:br>
            <a:endParaRPr lang="nl-NL" altLang="en-NL">
              <a:solidFill>
                <a:srgbClr val="00A0D2"/>
              </a:solidFill>
              <a:ea typeface="ＭＳ Ｐゴシック" panose="020B0600070205080204" pitchFamily="34" charset="-128"/>
            </a:endParaRPr>
          </a:p>
        </p:txBody>
      </p:sp>
      <p:cxnSp>
        <p:nvCxnSpPr>
          <p:cNvPr id="7" name="Rechte verbindingslijn 6">
            <a:extLst>
              <a:ext uri="{FF2B5EF4-FFF2-40B4-BE49-F238E27FC236}">
                <a16:creationId xmlns:a16="http://schemas.microsoft.com/office/drawing/2014/main" id="{033BD439-4F17-B3BF-1002-01FF07C39373}"/>
              </a:ext>
            </a:extLst>
          </p:cNvPr>
          <p:cNvCxnSpPr>
            <a:cxnSpLocks noChangeShapeType="1"/>
          </p:cNvCxnSpPr>
          <p:nvPr/>
        </p:nvCxnSpPr>
        <p:spPr bwMode="auto">
          <a:xfrm rot="16200000" flipH="1">
            <a:off x="1205266" y="2642306"/>
            <a:ext cx="5334000" cy="49389"/>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 name="Rechte verbindingslijn 8">
            <a:extLst>
              <a:ext uri="{FF2B5EF4-FFF2-40B4-BE49-F238E27FC236}">
                <a16:creationId xmlns:a16="http://schemas.microsoft.com/office/drawing/2014/main" id="{FB61938E-939C-F639-C03C-5FC5326D1EB6}"/>
              </a:ext>
            </a:extLst>
          </p:cNvPr>
          <p:cNvCxnSpPr>
            <a:cxnSpLocks noChangeShapeType="1"/>
          </p:cNvCxnSpPr>
          <p:nvPr/>
        </p:nvCxnSpPr>
        <p:spPr bwMode="auto">
          <a:xfrm flipV="1">
            <a:off x="228600" y="2544763"/>
            <a:ext cx="7112000" cy="28398"/>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583" name="Tekstvak 12">
            <a:extLst>
              <a:ext uri="{FF2B5EF4-FFF2-40B4-BE49-F238E27FC236}">
                <a16:creationId xmlns:a16="http://schemas.microsoft.com/office/drawing/2014/main" id="{4EE57E81-7F67-5DE6-E7BF-BF6F828B717D}"/>
              </a:ext>
            </a:extLst>
          </p:cNvPr>
          <p:cNvSpPr txBox="1">
            <a:spLocks noChangeArrowheads="1"/>
          </p:cNvSpPr>
          <p:nvPr/>
        </p:nvSpPr>
        <p:spPr bwMode="auto">
          <a:xfrm>
            <a:off x="453320" y="0"/>
            <a:ext cx="1712560" cy="2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NL" sz="1089" b="1">
                <a:solidFill>
                  <a:srgbClr val="FFFFFF"/>
                </a:solidFill>
              </a:rPr>
              <a:t>REFLECTIVE</a:t>
            </a:r>
          </a:p>
        </p:txBody>
      </p:sp>
      <p:sp>
        <p:nvSpPr>
          <p:cNvPr id="24584" name="Tekstvak 13">
            <a:extLst>
              <a:ext uri="{FF2B5EF4-FFF2-40B4-BE49-F238E27FC236}">
                <a16:creationId xmlns:a16="http://schemas.microsoft.com/office/drawing/2014/main" id="{EB42C431-5AED-9311-ECB1-BE6FA0B05371}"/>
              </a:ext>
            </a:extLst>
          </p:cNvPr>
          <p:cNvSpPr txBox="1">
            <a:spLocks noChangeArrowheads="1"/>
          </p:cNvSpPr>
          <p:nvPr/>
        </p:nvSpPr>
        <p:spPr bwMode="auto">
          <a:xfrm>
            <a:off x="5344055" y="0"/>
            <a:ext cx="1712559" cy="2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NL" sz="1089" b="1">
                <a:solidFill>
                  <a:srgbClr val="FFFFFF"/>
                </a:solidFill>
              </a:rPr>
              <a:t>EMPIRICAL</a:t>
            </a:r>
          </a:p>
        </p:txBody>
      </p:sp>
      <p:sp>
        <p:nvSpPr>
          <p:cNvPr id="24585" name="Tekstvak 17">
            <a:extLst>
              <a:ext uri="{FF2B5EF4-FFF2-40B4-BE49-F238E27FC236}">
                <a16:creationId xmlns:a16="http://schemas.microsoft.com/office/drawing/2014/main" id="{34277E26-049B-F32F-4BC4-AEF9DE5C2492}"/>
              </a:ext>
            </a:extLst>
          </p:cNvPr>
          <p:cNvSpPr txBox="1">
            <a:spLocks noChangeArrowheads="1"/>
          </p:cNvSpPr>
          <p:nvPr/>
        </p:nvSpPr>
        <p:spPr bwMode="auto">
          <a:xfrm>
            <a:off x="5415669" y="4974697"/>
            <a:ext cx="1712559" cy="2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NL" sz="1089" b="1">
                <a:solidFill>
                  <a:srgbClr val="FFFFFF"/>
                </a:solidFill>
              </a:rPr>
              <a:t>REFERENCE</a:t>
            </a:r>
          </a:p>
        </p:txBody>
      </p:sp>
      <p:pic>
        <p:nvPicPr>
          <p:cNvPr id="24586" name="Picture 6" descr="Afbeeldingsresultaat voor principles">
            <a:extLst>
              <a:ext uri="{FF2B5EF4-FFF2-40B4-BE49-F238E27FC236}">
                <a16:creationId xmlns:a16="http://schemas.microsoft.com/office/drawing/2014/main" id="{5E4312DB-6AEF-808C-372C-755105E2C9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471" y="324733"/>
            <a:ext cx="1111250" cy="74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Picture 10" descr="Afbeeldingsresultaat voor philosophy">
            <a:extLst>
              <a:ext uri="{FF2B5EF4-FFF2-40B4-BE49-F238E27FC236}">
                <a16:creationId xmlns:a16="http://schemas.microsoft.com/office/drawing/2014/main" id="{94400338-9288-5218-6D32-05CDFDE84F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8912" y="883490"/>
            <a:ext cx="1038402" cy="51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8" name="AutoShape 18" descr="Afbeeldingsresultaat voor delegating leadership">
            <a:extLst>
              <a:ext uri="{FF2B5EF4-FFF2-40B4-BE49-F238E27FC236}">
                <a16:creationId xmlns:a16="http://schemas.microsoft.com/office/drawing/2014/main" id="{ABD7A47D-3020-76F3-4FB8-B74A8775B72C}"/>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sp>
        <p:nvSpPr>
          <p:cNvPr id="24589" name="AutoShape 20" descr="Afbeeldingsresultaat voor delegating leadership">
            <a:extLst>
              <a:ext uri="{FF2B5EF4-FFF2-40B4-BE49-F238E27FC236}">
                <a16:creationId xmlns:a16="http://schemas.microsoft.com/office/drawing/2014/main" id="{6D94CB4D-75F0-72D9-9A39-04B645F9A216}"/>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pic>
        <p:nvPicPr>
          <p:cNvPr id="24591" name="Picture 30" descr="Afbeeldingsresultaat voor exacte wetenschappen">
            <a:extLst>
              <a:ext uri="{FF2B5EF4-FFF2-40B4-BE49-F238E27FC236}">
                <a16:creationId xmlns:a16="http://schemas.microsoft.com/office/drawing/2014/main" id="{01E08579-F5D5-A675-FB39-06A5DD0B54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5900" y="425980"/>
            <a:ext cx="696383" cy="69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36" descr="Afbeeldingsresultaat voor army">
            <a:extLst>
              <a:ext uri="{FF2B5EF4-FFF2-40B4-BE49-F238E27FC236}">
                <a16:creationId xmlns:a16="http://schemas.microsoft.com/office/drawing/2014/main" id="{C0537924-2959-6221-2957-7506454514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1939" y="1197681"/>
            <a:ext cx="958144" cy="539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93" name="Groep 57">
            <a:extLst>
              <a:ext uri="{FF2B5EF4-FFF2-40B4-BE49-F238E27FC236}">
                <a16:creationId xmlns:a16="http://schemas.microsoft.com/office/drawing/2014/main" id="{92D1152F-AAD1-6443-BEFE-56B179D199D4}"/>
              </a:ext>
            </a:extLst>
          </p:cNvPr>
          <p:cNvGrpSpPr>
            <a:grpSpLocks/>
          </p:cNvGrpSpPr>
          <p:nvPr/>
        </p:nvGrpSpPr>
        <p:grpSpPr bwMode="auto">
          <a:xfrm>
            <a:off x="3890240" y="2632427"/>
            <a:ext cx="898878" cy="856878"/>
            <a:chOff x="5053262" y="3356811"/>
            <a:chExt cx="1323474" cy="1438921"/>
          </a:xfrm>
        </p:grpSpPr>
        <p:pic>
          <p:nvPicPr>
            <p:cNvPr id="24629" name="Picture 40" descr="Afbeeldingsresultaat voor fitness for use juran">
              <a:extLst>
                <a:ext uri="{FF2B5EF4-FFF2-40B4-BE49-F238E27FC236}">
                  <a16:creationId xmlns:a16="http://schemas.microsoft.com/office/drawing/2014/main" id="{DD069465-6D66-A243-DBAA-74E476683E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6403" y="3356811"/>
              <a:ext cx="1285488" cy="106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30" name="Tekstvak 37">
              <a:extLst>
                <a:ext uri="{FF2B5EF4-FFF2-40B4-BE49-F238E27FC236}">
                  <a16:creationId xmlns:a16="http://schemas.microsoft.com/office/drawing/2014/main" id="{CBC7A03F-0B06-5C16-282B-796185142ADF}"/>
                </a:ext>
              </a:extLst>
            </p:cNvPr>
            <p:cNvSpPr txBox="1">
              <a:spLocks noChangeArrowheads="1"/>
            </p:cNvSpPr>
            <p:nvPr/>
          </p:nvSpPr>
          <p:spPr bwMode="auto">
            <a:xfrm>
              <a:off x="5053262" y="4439652"/>
              <a:ext cx="1323474" cy="35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nl-NL" altLang="en-GB" sz="778" i="1"/>
                <a:t>“</a:t>
              </a:r>
              <a:r>
                <a:rPr lang="nl-NL" altLang="en-NL" sz="778" i="1"/>
                <a:t>fitness for use</a:t>
              </a:r>
              <a:r>
                <a:rPr lang="nl-NL" altLang="en-GB" sz="778" i="1"/>
                <a:t>”</a:t>
              </a:r>
              <a:endParaRPr lang="nl-NL" altLang="en-NL" sz="778" i="1"/>
            </a:p>
          </p:txBody>
        </p:sp>
      </p:grpSp>
      <p:pic>
        <p:nvPicPr>
          <p:cNvPr id="24594" name="Picture 42" descr="Afbeeldingsresultaat voor guidelines">
            <a:extLst>
              <a:ext uri="{FF2B5EF4-FFF2-40B4-BE49-F238E27FC236}">
                <a16:creationId xmlns:a16="http://schemas.microsoft.com/office/drawing/2014/main" id="{5E1F4191-04A2-82F9-D719-43372F3425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8198" y="4310830"/>
            <a:ext cx="1203854" cy="80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Picture 44" descr="Afbeeldingsresultaat voor management sciences">
            <a:extLst>
              <a:ext uri="{FF2B5EF4-FFF2-40B4-BE49-F238E27FC236}">
                <a16:creationId xmlns:a16="http://schemas.microsoft.com/office/drawing/2014/main" id="{4382ED09-4608-56C0-50E5-7FBA94D2DD6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98333" y="2441046"/>
            <a:ext cx="861836" cy="112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6" name="Picture 46" descr="Afbeeldingsresultaat voor efqm excellence model">
            <a:extLst>
              <a:ext uri="{FF2B5EF4-FFF2-40B4-BE49-F238E27FC236}">
                <a16:creationId xmlns:a16="http://schemas.microsoft.com/office/drawing/2014/main" id="{181732FA-849A-B679-2041-0DC4B7D44D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2779" y="4490068"/>
            <a:ext cx="1274233" cy="650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7" name="AutoShape 48" descr="Afbeeldingsresultaat voor machine">
            <a:extLst>
              <a:ext uri="{FF2B5EF4-FFF2-40B4-BE49-F238E27FC236}">
                <a16:creationId xmlns:a16="http://schemas.microsoft.com/office/drawing/2014/main" id="{0A17F59A-68BB-718F-CBB9-C14A11CBB1E9}"/>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sp>
        <p:nvSpPr>
          <p:cNvPr id="24598" name="AutoShape 50" descr="Afbeeldingsresultaat voor machine">
            <a:extLst>
              <a:ext uri="{FF2B5EF4-FFF2-40B4-BE49-F238E27FC236}">
                <a16:creationId xmlns:a16="http://schemas.microsoft.com/office/drawing/2014/main" id="{0D0B3D4E-3E47-E150-E0BB-4AB5BCDE54FD}"/>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sp>
        <p:nvSpPr>
          <p:cNvPr id="24599" name="AutoShape 52" descr="Afbeeldingsresultaat voor machine">
            <a:extLst>
              <a:ext uri="{FF2B5EF4-FFF2-40B4-BE49-F238E27FC236}">
                <a16:creationId xmlns:a16="http://schemas.microsoft.com/office/drawing/2014/main" id="{ACB647EB-16CD-4DA4-80E5-8648F1284C41}"/>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pic>
        <p:nvPicPr>
          <p:cNvPr id="24600" name="Picture 62" descr="Afbeeldingsresultaat voor plant groeit door asfalt">
            <a:extLst>
              <a:ext uri="{FF2B5EF4-FFF2-40B4-BE49-F238E27FC236}">
                <a16:creationId xmlns:a16="http://schemas.microsoft.com/office/drawing/2014/main" id="{B4AD6986-790B-2DA0-DFEC-4609D047273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42591" y="3169498"/>
            <a:ext cx="739599" cy="84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2" name="AutoShape 72" descr="Afbeeldingsresultaat voor collaborative leadership">
            <a:extLst>
              <a:ext uri="{FF2B5EF4-FFF2-40B4-BE49-F238E27FC236}">
                <a16:creationId xmlns:a16="http://schemas.microsoft.com/office/drawing/2014/main" id="{0ACCBAEF-AD9B-299F-F2C1-DD8948EA1D80}"/>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sp>
        <p:nvSpPr>
          <p:cNvPr id="24603" name="AutoShape 74" descr="Afbeeldingsresultaat voor collaborative leadership">
            <a:extLst>
              <a:ext uri="{FF2B5EF4-FFF2-40B4-BE49-F238E27FC236}">
                <a16:creationId xmlns:a16="http://schemas.microsoft.com/office/drawing/2014/main" id="{9659DDD4-6089-77CA-E034-AA017F5F2D24}"/>
              </a:ext>
            </a:extLst>
          </p:cNvPr>
          <p:cNvSpPr>
            <a:spLocks noChangeAspect="1" noChangeArrowheads="1"/>
          </p:cNvSpPr>
          <p:nvPr/>
        </p:nvSpPr>
        <p:spPr bwMode="auto">
          <a:xfrm>
            <a:off x="349603" y="-112360"/>
            <a:ext cx="237067" cy="23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nl-NL" altLang="en-NL" sz="1089"/>
          </a:p>
        </p:txBody>
      </p:sp>
      <p:pic>
        <p:nvPicPr>
          <p:cNvPr id="24605" name="Picture 60" descr="Afbeeldingsresultaat voor shared values">
            <a:extLst>
              <a:ext uri="{FF2B5EF4-FFF2-40B4-BE49-F238E27FC236}">
                <a16:creationId xmlns:a16="http://schemas.microsoft.com/office/drawing/2014/main" id="{EA002B6A-C20D-6B79-89DA-B65847E107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6472" y="4522788"/>
            <a:ext cx="1474258" cy="58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6" name="Picture 78" descr="Afbeeldingsresultaat voor jazz improvisation">
            <a:extLst>
              <a:ext uri="{FF2B5EF4-FFF2-40B4-BE49-F238E27FC236}">
                <a16:creationId xmlns:a16="http://schemas.microsoft.com/office/drawing/2014/main" id="{84F1F341-6F77-0294-1D4C-D6232EA8237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173288" y="3388078"/>
            <a:ext cx="795161" cy="884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7" name="Picture 12" descr="Afbeeldingsresultaat voor peer review">
            <a:extLst>
              <a:ext uri="{FF2B5EF4-FFF2-40B4-BE49-F238E27FC236}">
                <a16:creationId xmlns:a16="http://schemas.microsoft.com/office/drawing/2014/main" id="{EFC869A3-9C0C-8B0A-449D-8FD697123C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43902" y="351896"/>
            <a:ext cx="1085320" cy="60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8" name="Afbeelding 2">
            <a:extLst>
              <a:ext uri="{FF2B5EF4-FFF2-40B4-BE49-F238E27FC236}">
                <a16:creationId xmlns:a16="http://schemas.microsoft.com/office/drawing/2014/main" id="{0AA09735-1913-A778-11AB-287EA48CCBCE}"/>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295775" y="1358561"/>
            <a:ext cx="884061" cy="49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09" name="Afbeelding 3">
            <a:extLst>
              <a:ext uri="{FF2B5EF4-FFF2-40B4-BE49-F238E27FC236}">
                <a16:creationId xmlns:a16="http://schemas.microsoft.com/office/drawing/2014/main" id="{A1EEDEF9-6D1C-0C60-E92A-A0B00CA9B77E}"/>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709158" y="1907646"/>
            <a:ext cx="1102607" cy="617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0" name="Afbeelding 5">
            <a:extLst>
              <a:ext uri="{FF2B5EF4-FFF2-40B4-BE49-F238E27FC236}">
                <a16:creationId xmlns:a16="http://schemas.microsoft.com/office/drawing/2014/main" id="{411DBFA6-E4CE-5D8E-9BB3-6CF8D5EDDB12}"/>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612991" y="2532342"/>
            <a:ext cx="2249664"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Rechte verbindingslijn 9">
            <a:extLst>
              <a:ext uri="{FF2B5EF4-FFF2-40B4-BE49-F238E27FC236}">
                <a16:creationId xmlns:a16="http://schemas.microsoft.com/office/drawing/2014/main" id="{757FD1DF-B983-9FED-24A2-6A27D8150FCE}"/>
              </a:ext>
            </a:extLst>
          </p:cNvPr>
          <p:cNvCxnSpPr>
            <a:cxnSpLocks noChangeShapeType="1"/>
          </p:cNvCxnSpPr>
          <p:nvPr/>
        </p:nvCxnSpPr>
        <p:spPr bwMode="auto">
          <a:xfrm flipV="1">
            <a:off x="2314046" y="2662061"/>
            <a:ext cx="206198" cy="219781"/>
          </a:xfrm>
          <a:prstGeom prst="line">
            <a:avLst/>
          </a:prstGeom>
          <a:noFill/>
          <a:ln w="25400">
            <a:solidFill>
              <a:schemeClr val="accent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4613" name="Afbeelding 10">
            <a:extLst>
              <a:ext uri="{FF2B5EF4-FFF2-40B4-BE49-F238E27FC236}">
                <a16:creationId xmlns:a16="http://schemas.microsoft.com/office/drawing/2014/main" id="{9F42EEA5-A64A-91A8-6337-531CE60629AD}"/>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895725" y="3389313"/>
            <a:ext cx="691444" cy="645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4" name="Afbeelding 14">
            <a:extLst>
              <a:ext uri="{FF2B5EF4-FFF2-40B4-BE49-F238E27FC236}">
                <a16:creationId xmlns:a16="http://schemas.microsoft.com/office/drawing/2014/main" id="{DB63D46F-1B8B-7BEE-9BFD-ABB0709FBD3A}"/>
              </a:ext>
            </a:extLst>
          </p:cNvPr>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879674" y="799618"/>
            <a:ext cx="1096433" cy="548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5" name="Afbeelding 15">
            <a:extLst>
              <a:ext uri="{FF2B5EF4-FFF2-40B4-BE49-F238E27FC236}">
                <a16:creationId xmlns:a16="http://schemas.microsoft.com/office/drawing/2014/main" id="{043270F2-D87C-5C9C-F8C1-B1978036314D}"/>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024261" y="3689351"/>
            <a:ext cx="900113" cy="67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6" name="Afbeelding 19">
            <a:extLst>
              <a:ext uri="{FF2B5EF4-FFF2-40B4-BE49-F238E27FC236}">
                <a16:creationId xmlns:a16="http://schemas.microsoft.com/office/drawing/2014/main" id="{4AD0DFBD-0279-FAB5-DCD2-24C7B3EB8427}"/>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563052" y="172473"/>
            <a:ext cx="926042" cy="616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7" name="Afbeelding 18">
            <a:extLst>
              <a:ext uri="{FF2B5EF4-FFF2-40B4-BE49-F238E27FC236}">
                <a16:creationId xmlns:a16="http://schemas.microsoft.com/office/drawing/2014/main" id="{A80C1434-B05C-DB65-70B8-021F07D2E7FB}"/>
              </a:ext>
            </a:extLst>
          </p:cNvPr>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6561491" y="1543403"/>
            <a:ext cx="779109" cy="105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8" name="Afbeelding 23" descr="aRRIOGANC.jpg">
            <a:extLst>
              <a:ext uri="{FF2B5EF4-FFF2-40B4-BE49-F238E27FC236}">
                <a16:creationId xmlns:a16="http://schemas.microsoft.com/office/drawing/2014/main" id="{D24D6A6A-6395-0BBF-FA06-DBF1BA37853A}"/>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19594" y="1576741"/>
            <a:ext cx="1095199" cy="934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19" name="Afbeelding 24">
            <a:extLst>
              <a:ext uri="{FF2B5EF4-FFF2-40B4-BE49-F238E27FC236}">
                <a16:creationId xmlns:a16="http://schemas.microsoft.com/office/drawing/2014/main" id="{398A4B93-C40F-F760-464E-A90D7C9BFC8F}"/>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28600" y="2557111"/>
            <a:ext cx="1010003" cy="59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0" name="Afbeelding 25">
            <a:extLst>
              <a:ext uri="{FF2B5EF4-FFF2-40B4-BE49-F238E27FC236}">
                <a16:creationId xmlns:a16="http://schemas.microsoft.com/office/drawing/2014/main" id="{7EDF7C9A-BA4E-9A26-3F8A-F3EDC33156BF}"/>
              </a:ext>
            </a:extLst>
          </p:cNvPr>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5918200" y="2604030"/>
            <a:ext cx="1422400" cy="86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3" name="Picture 38" descr="Afbeeldingsresultaat voor directive leadership">
            <a:extLst>
              <a:ext uri="{FF2B5EF4-FFF2-40B4-BE49-F238E27FC236}">
                <a16:creationId xmlns:a16="http://schemas.microsoft.com/office/drawing/2014/main" id="{1F414C2D-D291-72E8-27FA-E5F709A120A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625572" y="1731081"/>
            <a:ext cx="890234"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4" name="Picture 56" descr="Afbeeldingsresultaat voor achievement oriented leadership">
            <a:extLst>
              <a:ext uri="{FF2B5EF4-FFF2-40B4-BE49-F238E27FC236}">
                <a16:creationId xmlns:a16="http://schemas.microsoft.com/office/drawing/2014/main" id="{F412CF6F-F73D-10E0-A94F-6BE61B3F776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67627" y="3580694"/>
            <a:ext cx="744537" cy="509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5" name="Picture 22" descr="Afbeeldingsresultaat voor delegating leadership">
            <a:extLst>
              <a:ext uri="{FF2B5EF4-FFF2-40B4-BE49-F238E27FC236}">
                <a16:creationId xmlns:a16="http://schemas.microsoft.com/office/drawing/2014/main" id="{F8F8762D-42C4-D86D-717E-E2ED4F8A304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026220" y="1330413"/>
            <a:ext cx="884061" cy="60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6" name="Picture 76" descr="7 Ways to Build Collaborative Leadership">
            <a:extLst>
              <a:ext uri="{FF2B5EF4-FFF2-40B4-BE49-F238E27FC236}">
                <a16:creationId xmlns:a16="http://schemas.microsoft.com/office/drawing/2014/main" id="{ACCD7BDE-3622-E7E7-8174-AA3501EA53EC}"/>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715360" y="4338814"/>
            <a:ext cx="926042" cy="748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27" name="Afbeelding 22" descr="iu.jpeg">
            <a:extLst>
              <a:ext uri="{FF2B5EF4-FFF2-40B4-BE49-F238E27FC236}">
                <a16:creationId xmlns:a16="http://schemas.microsoft.com/office/drawing/2014/main" id="{B308E3E6-9882-54B6-8DB1-1673AF72878D}"/>
              </a:ext>
            </a:extLst>
          </p:cNvPr>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6391099" y="202495"/>
            <a:ext cx="928511" cy="98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Afbeelding 60">
            <a:extLst>
              <a:ext uri="{FF2B5EF4-FFF2-40B4-BE49-F238E27FC236}">
                <a16:creationId xmlns:a16="http://schemas.microsoft.com/office/drawing/2014/main" id="{0D5ED0E7-EB57-D99A-29C3-E7DDA26AD2B3}"/>
              </a:ext>
            </a:extLst>
          </p:cNvPr>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3936472" y="4143111"/>
            <a:ext cx="1131006" cy="75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Phil Crosby Quote: &quot;We must define quality as conformance ...">
            <a:extLst>
              <a:ext uri="{FF2B5EF4-FFF2-40B4-BE49-F238E27FC236}">
                <a16:creationId xmlns:a16="http://schemas.microsoft.com/office/drawing/2014/main" id="{B110D701-AF61-AED4-1499-E06E65591246}"/>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915799" y="1897403"/>
            <a:ext cx="1097531" cy="61736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De lerende professional (3e druk) | Ranty, Van Gurp, Priem | 9789024427000  | Boom hoger onderwijs">
            <a:extLst>
              <a:ext uri="{FF2B5EF4-FFF2-40B4-BE49-F238E27FC236}">
                <a16:creationId xmlns:a16="http://schemas.microsoft.com/office/drawing/2014/main" id="{04F64770-557D-93EF-2EA2-D8AC818F220A}"/>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36942" y="1557332"/>
            <a:ext cx="665310" cy="938649"/>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a:extLst>
              <a:ext uri="{FF2B5EF4-FFF2-40B4-BE49-F238E27FC236}">
                <a16:creationId xmlns:a16="http://schemas.microsoft.com/office/drawing/2014/main" id="{8A32413A-7BD9-CF1E-3269-A13CE2255B4B}"/>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990566" y="3037100"/>
            <a:ext cx="1483611" cy="10593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4D745C-24D0-7889-F39A-3BF72CF44899}"/>
              </a:ext>
            </a:extLst>
          </p:cNvPr>
          <p:cNvSpPr txBox="1"/>
          <p:nvPr/>
        </p:nvSpPr>
        <p:spPr>
          <a:xfrm>
            <a:off x="5457531" y="24849"/>
            <a:ext cx="1677062" cy="259943"/>
          </a:xfrm>
          <a:prstGeom prst="rect">
            <a:avLst/>
          </a:prstGeom>
          <a:noFill/>
        </p:spPr>
        <p:txBody>
          <a:bodyPr wrap="none" rtlCol="0">
            <a:spAutoFit/>
          </a:bodyPr>
          <a:lstStyle/>
          <a:p>
            <a:r>
              <a:rPr lang="en-NL" sz="1089" dirty="0">
                <a:solidFill>
                  <a:srgbClr val="0FCBC2"/>
                </a:solidFill>
              </a:rPr>
              <a:t>www.vankemenade-act.nl</a:t>
            </a:r>
          </a:p>
        </p:txBody>
      </p:sp>
      <p:sp>
        <p:nvSpPr>
          <p:cNvPr id="3" name="TextBox 2">
            <a:extLst>
              <a:ext uri="{FF2B5EF4-FFF2-40B4-BE49-F238E27FC236}">
                <a16:creationId xmlns:a16="http://schemas.microsoft.com/office/drawing/2014/main" id="{B5927D4C-1580-DFC6-80AE-DE6BB631A2A3}"/>
              </a:ext>
            </a:extLst>
          </p:cNvPr>
          <p:cNvSpPr txBox="1"/>
          <p:nvPr/>
        </p:nvSpPr>
        <p:spPr>
          <a:xfrm>
            <a:off x="6391099" y="1256947"/>
            <a:ext cx="646331" cy="235898"/>
          </a:xfrm>
          <a:prstGeom prst="rect">
            <a:avLst/>
          </a:prstGeom>
          <a:noFill/>
        </p:spPr>
        <p:txBody>
          <a:bodyPr wrap="none" rtlCol="0">
            <a:spAutoFit/>
          </a:bodyPr>
          <a:lstStyle/>
          <a:p>
            <a:r>
              <a:rPr lang="en-NL" sz="933" b="1" dirty="0">
                <a:solidFill>
                  <a:srgbClr val="0070C0"/>
                </a:solidFill>
              </a:rPr>
              <a:t>empirical</a:t>
            </a:r>
          </a:p>
        </p:txBody>
      </p:sp>
      <p:sp>
        <p:nvSpPr>
          <p:cNvPr id="4" name="TextBox 3">
            <a:extLst>
              <a:ext uri="{FF2B5EF4-FFF2-40B4-BE49-F238E27FC236}">
                <a16:creationId xmlns:a16="http://schemas.microsoft.com/office/drawing/2014/main" id="{07DAD7A2-B02C-C34C-7B11-991B727069A4}"/>
              </a:ext>
            </a:extLst>
          </p:cNvPr>
          <p:cNvSpPr txBox="1"/>
          <p:nvPr/>
        </p:nvSpPr>
        <p:spPr>
          <a:xfrm>
            <a:off x="6332420" y="4256651"/>
            <a:ext cx="667170" cy="235898"/>
          </a:xfrm>
          <a:prstGeom prst="rect">
            <a:avLst/>
          </a:prstGeom>
          <a:noFill/>
        </p:spPr>
        <p:txBody>
          <a:bodyPr wrap="none" rtlCol="0">
            <a:spAutoFit/>
          </a:bodyPr>
          <a:lstStyle/>
          <a:p>
            <a:r>
              <a:rPr lang="en-NL" sz="933" b="1" dirty="0">
                <a:solidFill>
                  <a:srgbClr val="FFC000"/>
                </a:solidFill>
              </a:rPr>
              <a:t>reference</a:t>
            </a:r>
          </a:p>
        </p:txBody>
      </p:sp>
      <p:sp>
        <p:nvSpPr>
          <p:cNvPr id="5" name="TextBox 4">
            <a:extLst>
              <a:ext uri="{FF2B5EF4-FFF2-40B4-BE49-F238E27FC236}">
                <a16:creationId xmlns:a16="http://schemas.microsoft.com/office/drawing/2014/main" id="{3DC0776F-E8FC-9793-C3FD-BFE0980951CA}"/>
              </a:ext>
            </a:extLst>
          </p:cNvPr>
          <p:cNvSpPr txBox="1"/>
          <p:nvPr/>
        </p:nvSpPr>
        <p:spPr>
          <a:xfrm>
            <a:off x="357653" y="1246149"/>
            <a:ext cx="654346" cy="235898"/>
          </a:xfrm>
          <a:prstGeom prst="rect">
            <a:avLst/>
          </a:prstGeom>
          <a:noFill/>
        </p:spPr>
        <p:txBody>
          <a:bodyPr wrap="none" rtlCol="0">
            <a:spAutoFit/>
          </a:bodyPr>
          <a:lstStyle/>
          <a:p>
            <a:r>
              <a:rPr lang="en-NL" sz="933" b="1" dirty="0">
                <a:solidFill>
                  <a:srgbClr val="00B050"/>
                </a:solidFill>
              </a:rPr>
              <a:t>reflective</a:t>
            </a:r>
          </a:p>
        </p:txBody>
      </p:sp>
      <p:sp>
        <p:nvSpPr>
          <p:cNvPr id="6" name="TextBox 5">
            <a:extLst>
              <a:ext uri="{FF2B5EF4-FFF2-40B4-BE49-F238E27FC236}">
                <a16:creationId xmlns:a16="http://schemas.microsoft.com/office/drawing/2014/main" id="{2C552E5A-2176-DFD9-4ED7-0BD84C886901}"/>
              </a:ext>
            </a:extLst>
          </p:cNvPr>
          <p:cNvSpPr txBox="1"/>
          <p:nvPr/>
        </p:nvSpPr>
        <p:spPr>
          <a:xfrm>
            <a:off x="371088" y="4261231"/>
            <a:ext cx="739305" cy="235898"/>
          </a:xfrm>
          <a:prstGeom prst="rect">
            <a:avLst/>
          </a:prstGeom>
          <a:noFill/>
        </p:spPr>
        <p:txBody>
          <a:bodyPr wrap="none" rtlCol="0">
            <a:spAutoFit/>
          </a:bodyPr>
          <a:lstStyle/>
          <a:p>
            <a:r>
              <a:rPr lang="en-NL" sz="933" b="1" dirty="0">
                <a:solidFill>
                  <a:srgbClr val="0FCBC2"/>
                </a:solidFill>
              </a:rPr>
              <a:t>emergence</a:t>
            </a:r>
          </a:p>
        </p:txBody>
      </p:sp>
      <p:pic>
        <p:nvPicPr>
          <p:cNvPr id="1026" name="Picture 2" descr="7 qc tools | 7 quality tools ">
            <a:extLst>
              <a:ext uri="{FF2B5EF4-FFF2-40B4-BE49-F238E27FC236}">
                <a16:creationId xmlns:a16="http://schemas.microsoft.com/office/drawing/2014/main" id="{722B4E3A-2D74-A98D-2E15-63537F96980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893255" y="12703"/>
            <a:ext cx="921082" cy="75604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in a graduation cap and gown&#10;&#10;Description automatically generated">
            <a:extLst>
              <a:ext uri="{FF2B5EF4-FFF2-40B4-BE49-F238E27FC236}">
                <a16:creationId xmlns:a16="http://schemas.microsoft.com/office/drawing/2014/main" id="{DCE13A63-9202-A869-38EB-8A4E23980531}"/>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2670016" y="1176621"/>
            <a:ext cx="1145464" cy="635146"/>
          </a:xfrm>
          <a:prstGeom prst="rect">
            <a:avLst/>
          </a:prstGeom>
        </p:spPr>
      </p:pic>
      <p:pic>
        <p:nvPicPr>
          <p:cNvPr id="1028" name="Picture 4" descr="Wat is actieonderzoek? | ZonMw">
            <a:extLst>
              <a:ext uri="{FF2B5EF4-FFF2-40B4-BE49-F238E27FC236}">
                <a16:creationId xmlns:a16="http://schemas.microsoft.com/office/drawing/2014/main" id="{E68EB40B-41BE-D485-9DD3-D73D8294889D}"/>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718880" y="4202093"/>
            <a:ext cx="1084364" cy="10084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0549485"/>
      </p:ext>
    </p:extLst>
  </p:cSld>
  <p:clrMapOvr>
    <a:masterClrMapping/>
  </p:clrMapOvr>
  <p:transition spd="slow" advTm="98544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6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6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5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6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5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6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6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59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5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59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6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6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62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459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46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60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458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458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38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461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462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4607"/>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4618"/>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461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4626"/>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460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4600"/>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460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4605"/>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24600"/>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24577"/>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16392"/>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1028"/>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24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615B3-F3FA-F9F6-59CF-6259F6AE3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EDA66-4402-4C9E-9046-D32C3629521B}"/>
              </a:ext>
            </a:extLst>
          </p:cNvPr>
          <p:cNvSpPr>
            <a:spLocks noGrp="1"/>
          </p:cNvSpPr>
          <p:nvPr>
            <p:ph type="title"/>
          </p:nvPr>
        </p:nvSpPr>
        <p:spPr>
          <a:xfrm>
            <a:off x="385717" y="569206"/>
            <a:ext cx="6812280" cy="889000"/>
          </a:xfrm>
        </p:spPr>
        <p:txBody>
          <a:bodyPr/>
          <a:lstStyle/>
          <a:p>
            <a:r>
              <a:rPr lang="en-GB" sz="4000" dirty="0">
                <a:solidFill>
                  <a:srgbClr val="0FCBC2"/>
                </a:solidFill>
              </a:rPr>
              <a:t>5. What can we learn from the reflective paradigm?</a:t>
            </a:r>
            <a:br>
              <a:rPr lang="en-GB" sz="4000" dirty="0">
                <a:solidFill>
                  <a:srgbClr val="0FCBC2"/>
                </a:solidFill>
              </a:rPr>
            </a:br>
            <a:endParaRPr lang="en-GB" sz="4000" dirty="0">
              <a:solidFill>
                <a:srgbClr val="0FCBC2"/>
              </a:solidFill>
            </a:endParaRPr>
          </a:p>
        </p:txBody>
      </p:sp>
      <p:sp>
        <p:nvSpPr>
          <p:cNvPr id="3" name="Content Placeholder 2">
            <a:extLst>
              <a:ext uri="{FF2B5EF4-FFF2-40B4-BE49-F238E27FC236}">
                <a16:creationId xmlns:a16="http://schemas.microsoft.com/office/drawing/2014/main" id="{FFE3A82A-5E1E-0BA4-2538-45AAEF7621ED}"/>
              </a:ext>
            </a:extLst>
          </p:cNvPr>
          <p:cNvSpPr>
            <a:spLocks noGrp="1"/>
          </p:cNvSpPr>
          <p:nvPr>
            <p:ph idx="1"/>
          </p:nvPr>
        </p:nvSpPr>
        <p:spPr>
          <a:xfrm>
            <a:off x="385717" y="2057400"/>
            <a:ext cx="6812280" cy="2151502"/>
          </a:xfrm>
        </p:spPr>
        <p:txBody>
          <a:bodyPr/>
          <a:lstStyle/>
          <a:p>
            <a:r>
              <a:rPr lang="en-GB" dirty="0"/>
              <a:t>Professionalism</a:t>
            </a:r>
          </a:p>
          <a:p>
            <a:r>
              <a:rPr lang="en-GB" dirty="0"/>
              <a:t>(Internal) auditing</a:t>
            </a:r>
          </a:p>
          <a:p>
            <a:r>
              <a:rPr lang="en-GB" dirty="0"/>
              <a:t>Self study</a:t>
            </a:r>
          </a:p>
          <a:p>
            <a:r>
              <a:rPr lang="en-GB" dirty="0"/>
              <a:t>Delegating leadership</a:t>
            </a:r>
          </a:p>
        </p:txBody>
      </p:sp>
    </p:spTree>
    <p:extLst>
      <p:ext uri="{BB962C8B-B14F-4D97-AF65-F5344CB8AC3E}">
        <p14:creationId xmlns:p14="http://schemas.microsoft.com/office/powerpoint/2010/main" val="1030621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73C9E-4F8F-4076-99EA-287CA0443E63}"/>
              </a:ext>
            </a:extLst>
          </p:cNvPr>
          <p:cNvSpPr>
            <a:spLocks noGrp="1"/>
          </p:cNvSpPr>
          <p:nvPr>
            <p:ph type="title"/>
          </p:nvPr>
        </p:nvSpPr>
        <p:spPr/>
        <p:txBody>
          <a:bodyPr/>
          <a:lstStyle/>
          <a:p>
            <a:r>
              <a:rPr lang="en-GB" dirty="0" err="1">
                <a:solidFill>
                  <a:srgbClr val="0FCBC2"/>
                </a:solidFill>
              </a:rPr>
              <a:t>Wh</a:t>
            </a:r>
            <a:r>
              <a:rPr lang="en-NL" dirty="0">
                <a:solidFill>
                  <a:srgbClr val="0FCBC2"/>
                </a:solidFill>
              </a:rPr>
              <a:t>at is Quality?</a:t>
            </a:r>
          </a:p>
        </p:txBody>
      </p:sp>
      <p:sp>
        <p:nvSpPr>
          <p:cNvPr id="3" name="Content Placeholder 2">
            <a:extLst>
              <a:ext uri="{FF2B5EF4-FFF2-40B4-BE49-F238E27FC236}">
                <a16:creationId xmlns:a16="http://schemas.microsoft.com/office/drawing/2014/main" id="{DDB71240-1500-03C1-249D-33CD0A06187E}"/>
              </a:ext>
            </a:extLst>
          </p:cNvPr>
          <p:cNvSpPr>
            <a:spLocks noGrp="1"/>
          </p:cNvSpPr>
          <p:nvPr>
            <p:ph idx="1"/>
          </p:nvPr>
        </p:nvSpPr>
        <p:spPr>
          <a:xfrm>
            <a:off x="536239" y="1434863"/>
            <a:ext cx="6214955" cy="3200400"/>
          </a:xfrm>
        </p:spPr>
        <p:txBody>
          <a:bodyPr/>
          <a:lstStyle/>
          <a:p>
            <a:r>
              <a:rPr lang="en-NL" sz="2000" i="1" dirty="0">
                <a:solidFill>
                  <a:schemeClr val="bg1">
                    <a:lumMod val="75000"/>
                  </a:schemeClr>
                </a:solidFill>
              </a:rPr>
              <a:t>Quality is conformance to requirements </a:t>
            </a:r>
            <a:r>
              <a:rPr lang="en-NL" sz="2000" dirty="0">
                <a:solidFill>
                  <a:schemeClr val="bg1">
                    <a:lumMod val="75000"/>
                  </a:schemeClr>
                </a:solidFill>
              </a:rPr>
              <a:t>(Crosby, 1979)</a:t>
            </a:r>
          </a:p>
          <a:p>
            <a:pPr lvl="1"/>
            <a:r>
              <a:rPr lang="en-GB" sz="2000" dirty="0">
                <a:solidFill>
                  <a:schemeClr val="bg1">
                    <a:lumMod val="75000"/>
                  </a:schemeClr>
                </a:solidFill>
              </a:rPr>
              <a:t>de ‘</a:t>
            </a:r>
            <a:r>
              <a:rPr lang="en-GB" sz="2000" dirty="0" err="1">
                <a:solidFill>
                  <a:schemeClr val="bg1">
                    <a:lumMod val="75000"/>
                  </a:schemeClr>
                </a:solidFill>
              </a:rPr>
              <a:t>preciezen</a:t>
            </a:r>
            <a:r>
              <a:rPr lang="en-GB" sz="2000" dirty="0">
                <a:solidFill>
                  <a:schemeClr val="bg1">
                    <a:lumMod val="75000"/>
                  </a:schemeClr>
                </a:solidFill>
              </a:rPr>
              <a:t>’</a:t>
            </a:r>
            <a:endParaRPr lang="en-NL" sz="2000" dirty="0">
              <a:solidFill>
                <a:schemeClr val="bg1">
                  <a:lumMod val="75000"/>
                </a:schemeClr>
              </a:solidFill>
            </a:endParaRPr>
          </a:p>
          <a:p>
            <a:r>
              <a:rPr lang="en-NL" sz="2000" i="1" dirty="0">
                <a:solidFill>
                  <a:schemeClr val="bg1">
                    <a:lumMod val="75000"/>
                  </a:schemeClr>
                </a:solidFill>
              </a:rPr>
              <a:t>Quality is fitness for use </a:t>
            </a:r>
            <a:r>
              <a:rPr lang="en-NL" sz="2000" dirty="0">
                <a:solidFill>
                  <a:schemeClr val="bg1">
                    <a:lumMod val="75000"/>
                  </a:schemeClr>
                </a:solidFill>
              </a:rPr>
              <a:t>(Juran, 1992)</a:t>
            </a:r>
          </a:p>
          <a:p>
            <a:pPr lvl="1"/>
            <a:r>
              <a:rPr lang="en-GB" sz="2000" dirty="0">
                <a:solidFill>
                  <a:schemeClr val="bg1">
                    <a:lumMod val="75000"/>
                  </a:schemeClr>
                </a:solidFill>
              </a:rPr>
              <a:t>d</a:t>
            </a:r>
            <a:r>
              <a:rPr lang="en-NL" sz="2000" dirty="0">
                <a:solidFill>
                  <a:schemeClr val="bg1">
                    <a:lumMod val="75000"/>
                  </a:schemeClr>
                </a:solidFill>
              </a:rPr>
              <a:t>e klant</a:t>
            </a:r>
          </a:p>
          <a:p>
            <a:r>
              <a:rPr lang="en-NL" sz="2000" i="1" dirty="0"/>
              <a:t>Quality cannot be defined </a:t>
            </a:r>
            <a:r>
              <a:rPr lang="en-NL" sz="2000" dirty="0"/>
              <a:t>(Pirsig, 1972).</a:t>
            </a:r>
          </a:p>
          <a:p>
            <a:pPr lvl="1"/>
            <a:r>
              <a:rPr lang="nl-NL" sz="2000" dirty="0"/>
              <a:t>de filosoof / professional</a:t>
            </a:r>
            <a:endParaRPr lang="en-NL" sz="2000" dirty="0"/>
          </a:p>
          <a:p>
            <a:r>
              <a:rPr lang="en-NL" sz="2000" i="1" dirty="0">
                <a:solidFill>
                  <a:schemeClr val="bg1">
                    <a:lumMod val="75000"/>
                  </a:schemeClr>
                </a:solidFill>
              </a:rPr>
              <a:t>Quality is dynamic </a:t>
            </a:r>
            <a:r>
              <a:rPr lang="en-NL" sz="2000" dirty="0">
                <a:solidFill>
                  <a:schemeClr val="bg1">
                    <a:lumMod val="75000"/>
                  </a:schemeClr>
                </a:solidFill>
              </a:rPr>
              <a:t>(Pirsig, 1991)</a:t>
            </a:r>
          </a:p>
          <a:p>
            <a:pPr lvl="1"/>
            <a:r>
              <a:rPr lang="nl-NL" sz="2000" dirty="0">
                <a:solidFill>
                  <a:schemeClr val="bg1">
                    <a:lumMod val="75000"/>
                  </a:schemeClr>
                </a:solidFill>
              </a:rPr>
              <a:t>De ‘rekkelijken’</a:t>
            </a:r>
            <a:endParaRPr lang="en-NL" sz="2000" dirty="0">
              <a:solidFill>
                <a:schemeClr val="bg1">
                  <a:lumMod val="75000"/>
                </a:schemeClr>
              </a:solidFill>
            </a:endParaRPr>
          </a:p>
        </p:txBody>
      </p:sp>
    </p:spTree>
    <p:extLst>
      <p:ext uri="{BB962C8B-B14F-4D97-AF65-F5344CB8AC3E}">
        <p14:creationId xmlns:p14="http://schemas.microsoft.com/office/powerpoint/2010/main" val="346383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F751-A308-46BB-A0E6-571AAAEC213E}"/>
              </a:ext>
            </a:extLst>
          </p:cNvPr>
          <p:cNvSpPr>
            <a:spLocks noGrp="1"/>
          </p:cNvSpPr>
          <p:nvPr>
            <p:ph type="title"/>
          </p:nvPr>
        </p:nvSpPr>
        <p:spPr/>
        <p:txBody>
          <a:bodyPr/>
          <a:lstStyle/>
          <a:p>
            <a:r>
              <a:rPr lang="en-GB" dirty="0">
                <a:solidFill>
                  <a:srgbClr val="0FCBC2"/>
                </a:solidFill>
              </a:rPr>
              <a:t>5.1. Professionalism</a:t>
            </a:r>
          </a:p>
        </p:txBody>
      </p:sp>
      <p:pic>
        <p:nvPicPr>
          <p:cNvPr id="5" name="Content Placeholder 4" descr="A diagram of quality of education&#10;&#10;Description automatically generated">
            <a:extLst>
              <a:ext uri="{FF2B5EF4-FFF2-40B4-BE49-F238E27FC236}">
                <a16:creationId xmlns:a16="http://schemas.microsoft.com/office/drawing/2014/main" id="{B829EDE8-10CC-722D-B2B0-BD19E95813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4033" y="1244600"/>
            <a:ext cx="3681134" cy="3519488"/>
          </a:xfrm>
        </p:spPr>
      </p:pic>
    </p:spTree>
    <p:extLst>
      <p:ext uri="{BB962C8B-B14F-4D97-AF65-F5344CB8AC3E}">
        <p14:creationId xmlns:p14="http://schemas.microsoft.com/office/powerpoint/2010/main" val="31981131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0AF49-1B71-8849-8090-DE5B174D7F6B}"/>
              </a:ext>
            </a:extLst>
          </p:cNvPr>
          <p:cNvSpPr>
            <a:spLocks noGrp="1"/>
          </p:cNvSpPr>
          <p:nvPr>
            <p:ph type="title"/>
          </p:nvPr>
        </p:nvSpPr>
        <p:spPr>
          <a:xfrm>
            <a:off x="762000" y="314739"/>
            <a:ext cx="6045200" cy="889000"/>
          </a:xfrm>
        </p:spPr>
        <p:txBody>
          <a:bodyPr/>
          <a:lstStyle/>
          <a:p>
            <a:r>
              <a:rPr lang="en-NL" dirty="0">
                <a:solidFill>
                  <a:srgbClr val="00ACB0"/>
                </a:solidFill>
              </a:rPr>
              <a:t>Pirsig (1972)</a:t>
            </a:r>
          </a:p>
        </p:txBody>
      </p:sp>
      <p:pic>
        <p:nvPicPr>
          <p:cNvPr id="3074" name="Picture 2" descr="Zen and the Art of Motorcycle Maintenance - Pirsig, Robert M. -  9780553277470 | HPB">
            <a:extLst>
              <a:ext uri="{FF2B5EF4-FFF2-40B4-BE49-F238E27FC236}">
                <a16:creationId xmlns:a16="http://schemas.microsoft.com/office/drawing/2014/main" id="{D4FE82D5-F93E-3C46-96E8-CBB18F7AA9A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363133"/>
            <a:ext cx="1532773" cy="24460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hat Reading Robert Pirsig Taught Me About Writing (And Life) ‹ Literary Hub">
            <a:extLst>
              <a:ext uri="{FF2B5EF4-FFF2-40B4-BE49-F238E27FC236}">
                <a16:creationId xmlns:a16="http://schemas.microsoft.com/office/drawing/2014/main" id="{CB92E8E5-EBC4-674A-AB61-4BAFE3633D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3069" y="1362111"/>
            <a:ext cx="4353025" cy="24470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E9C90DE-F4A8-874C-9E52-44B7391F33CB}"/>
              </a:ext>
            </a:extLst>
          </p:cNvPr>
          <p:cNvSpPr txBox="1"/>
          <p:nvPr/>
        </p:nvSpPr>
        <p:spPr>
          <a:xfrm>
            <a:off x="1768377" y="3967548"/>
            <a:ext cx="3389389" cy="307777"/>
          </a:xfrm>
          <a:prstGeom prst="rect">
            <a:avLst/>
          </a:prstGeom>
          <a:noFill/>
        </p:spPr>
        <p:txBody>
          <a:bodyPr wrap="none" rtlCol="0">
            <a:spAutoFit/>
          </a:bodyPr>
          <a:lstStyle/>
          <a:p>
            <a:r>
              <a:rPr lang="en-NL" sz="1400" i="1" dirty="0"/>
              <a:t>“Quality is not a thing, it is an event”, </a:t>
            </a:r>
            <a:r>
              <a:rPr lang="en-NL" sz="1400" dirty="0"/>
              <a:t>p. 215</a:t>
            </a:r>
          </a:p>
        </p:txBody>
      </p:sp>
    </p:spTree>
    <p:extLst>
      <p:ext uri="{BB962C8B-B14F-4D97-AF65-F5344CB8AC3E}">
        <p14:creationId xmlns:p14="http://schemas.microsoft.com/office/powerpoint/2010/main" val="2587561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1C2810-2457-7483-697A-9F7FAD16441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E5CCFE-DAB3-48F8-2C2F-761AEA5D4253}"/>
              </a:ext>
            </a:extLst>
          </p:cNvPr>
          <p:cNvSpPr>
            <a:spLocks noGrp="1"/>
          </p:cNvSpPr>
          <p:nvPr>
            <p:ph type="title"/>
          </p:nvPr>
        </p:nvSpPr>
        <p:spPr/>
        <p:txBody>
          <a:bodyPr/>
          <a:lstStyle/>
          <a:p>
            <a:pPr defTabSz="316974">
              <a:defRPr/>
            </a:pPr>
            <a:r>
              <a:rPr lang="nl-NL" b="1" dirty="0">
                <a:solidFill>
                  <a:srgbClr val="0FCBC2"/>
                </a:solidFill>
              </a:rPr>
              <a:t>IMAI: KAIZEN</a:t>
            </a:r>
          </a:p>
        </p:txBody>
      </p:sp>
      <p:pic>
        <p:nvPicPr>
          <p:cNvPr id="30722" name="Afbeelding 4" descr="masaaki%20imai%20gemba%20kaizen.jpg">
            <a:extLst>
              <a:ext uri="{FF2B5EF4-FFF2-40B4-BE49-F238E27FC236}">
                <a16:creationId xmlns:a16="http://schemas.microsoft.com/office/drawing/2014/main" id="{DF34B753-9956-727B-403F-412A5283FC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719" y="1912585"/>
            <a:ext cx="2418820" cy="30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Afbeelding 5" descr="kaizen-japanse-tekens-met-uitleg.jpg">
            <a:extLst>
              <a:ext uri="{FF2B5EF4-FFF2-40B4-BE49-F238E27FC236}">
                <a16:creationId xmlns:a16="http://schemas.microsoft.com/office/drawing/2014/main" id="{65FE6D57-CFD4-3A7C-5E18-A940FE61EC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5933" y="1912585"/>
            <a:ext cx="3483151" cy="3016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060209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20BD8F52-183C-F149-81EC-E333E6930FEC}"/>
              </a:ext>
            </a:extLst>
          </p:cNvPr>
          <p:cNvSpPr>
            <a:spLocks noGrp="1" noChangeArrowheads="1"/>
          </p:cNvSpPr>
          <p:nvPr>
            <p:ph type="title"/>
          </p:nvPr>
        </p:nvSpPr>
        <p:spPr>
          <a:xfrm>
            <a:off x="923131" y="304800"/>
            <a:ext cx="5722937" cy="626005"/>
          </a:xfrm>
        </p:spPr>
        <p:txBody>
          <a:bodyPr/>
          <a:lstStyle/>
          <a:p>
            <a:pPr defTabSz="316974">
              <a:defRPr/>
            </a:pPr>
            <a:r>
              <a:rPr lang="en-GB" dirty="0">
                <a:solidFill>
                  <a:srgbClr val="0FCBC2"/>
                </a:solidFill>
              </a:rPr>
              <a:t>What is Quality? </a:t>
            </a:r>
          </a:p>
        </p:txBody>
      </p:sp>
      <p:sp>
        <p:nvSpPr>
          <p:cNvPr id="28675" name="Rectangle 3">
            <a:extLst>
              <a:ext uri="{FF2B5EF4-FFF2-40B4-BE49-F238E27FC236}">
                <a16:creationId xmlns:a16="http://schemas.microsoft.com/office/drawing/2014/main" id="{159A19AD-539B-404A-B240-4693EC7805F5}"/>
              </a:ext>
            </a:extLst>
          </p:cNvPr>
          <p:cNvSpPr>
            <a:spLocks noGrp="1" noChangeArrowheads="1"/>
          </p:cNvSpPr>
          <p:nvPr>
            <p:ph type="body" idx="1"/>
          </p:nvPr>
        </p:nvSpPr>
        <p:spPr>
          <a:xfrm>
            <a:off x="844727" y="1887891"/>
            <a:ext cx="5722937" cy="2912709"/>
          </a:xfrm>
        </p:spPr>
        <p:txBody>
          <a:bodyPr/>
          <a:lstStyle/>
          <a:p>
            <a:pPr marL="0" indent="0" eaLnBrk="1" hangingPunct="1">
              <a:buNone/>
            </a:pPr>
            <a:r>
              <a:rPr lang="en-GB" altLang="en-US" sz="2400" dirty="0"/>
              <a:t>Quality ... you know what it is, yet you don't know what it is. But that's self-contradictory. But some things are better than others, that is, they have more quality. But when you try to say what the quality is, apart from the things that have it, it all goes poof! (</a:t>
            </a:r>
            <a:r>
              <a:rPr lang="en-GB" altLang="en-US" sz="2400" dirty="0" err="1"/>
              <a:t>Pirsig</a:t>
            </a:r>
            <a:r>
              <a:rPr lang="en-GB" altLang="en-US" sz="2400" dirty="0"/>
              <a:t>, 1974, p.184)</a:t>
            </a:r>
          </a:p>
          <a:p>
            <a:pPr eaLnBrk="1" hangingPunct="1"/>
            <a:endParaRPr lang="en-GB" altLang="en-US" dirty="0"/>
          </a:p>
          <a:p>
            <a:pPr eaLnBrk="1" hangingPunct="1">
              <a:buFontTx/>
              <a:buNone/>
            </a:pPr>
            <a:endParaRPr lang="en-GB" altLang="en-US" dirty="0"/>
          </a:p>
        </p:txBody>
      </p:sp>
    </p:spTree>
    <p:extLst>
      <p:ext uri="{BB962C8B-B14F-4D97-AF65-F5344CB8AC3E}">
        <p14:creationId xmlns:p14="http://schemas.microsoft.com/office/powerpoint/2010/main" val="123281257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6ED39-B8DC-E377-5909-43FB21A67C12}"/>
              </a:ext>
            </a:extLst>
          </p:cNvPr>
          <p:cNvSpPr>
            <a:spLocks noGrp="1"/>
          </p:cNvSpPr>
          <p:nvPr>
            <p:ph type="title"/>
          </p:nvPr>
        </p:nvSpPr>
        <p:spPr/>
        <p:txBody>
          <a:bodyPr/>
          <a:lstStyle/>
          <a:p>
            <a:r>
              <a:rPr lang="en-GB" dirty="0">
                <a:solidFill>
                  <a:srgbClr val="0FCBC2"/>
                </a:solidFill>
              </a:rPr>
              <a:t>Professionalism</a:t>
            </a:r>
          </a:p>
        </p:txBody>
      </p:sp>
      <p:sp>
        <p:nvSpPr>
          <p:cNvPr id="3" name="Content Placeholder 2">
            <a:extLst>
              <a:ext uri="{FF2B5EF4-FFF2-40B4-BE49-F238E27FC236}">
                <a16:creationId xmlns:a16="http://schemas.microsoft.com/office/drawing/2014/main" id="{A1A32E86-1A96-9EC6-F1FD-824692C688BB}"/>
              </a:ext>
            </a:extLst>
          </p:cNvPr>
          <p:cNvSpPr>
            <a:spLocks noGrp="1"/>
          </p:cNvSpPr>
          <p:nvPr>
            <p:ph idx="1"/>
          </p:nvPr>
        </p:nvSpPr>
        <p:spPr>
          <a:xfrm>
            <a:off x="378460" y="1600200"/>
            <a:ext cx="6812280" cy="2489199"/>
          </a:xfrm>
        </p:spPr>
        <p:txBody>
          <a:bodyPr/>
          <a:lstStyle/>
          <a:p>
            <a:r>
              <a:rPr lang="en-GB" dirty="0"/>
              <a:t>Teacher education</a:t>
            </a:r>
          </a:p>
          <a:p>
            <a:r>
              <a:rPr lang="en-GB" dirty="0"/>
              <a:t>Conferences</a:t>
            </a:r>
          </a:p>
          <a:p>
            <a:r>
              <a:rPr lang="en-GB" dirty="0"/>
              <a:t>Professional Dialogue</a:t>
            </a:r>
          </a:p>
          <a:p>
            <a:r>
              <a:rPr lang="en-GB" dirty="0"/>
              <a:t>Scientific research and publications</a:t>
            </a:r>
          </a:p>
          <a:p>
            <a:endParaRPr lang="en-GB" dirty="0"/>
          </a:p>
        </p:txBody>
      </p:sp>
    </p:spTree>
    <p:extLst>
      <p:ext uri="{BB962C8B-B14F-4D97-AF65-F5344CB8AC3E}">
        <p14:creationId xmlns:p14="http://schemas.microsoft.com/office/powerpoint/2010/main" val="20432003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F9732952-E228-0F4C-CDDC-27E700BDD157}"/>
              </a:ext>
            </a:extLst>
          </p:cNvPr>
          <p:cNvSpPr>
            <a:spLocks noGrp="1" noChangeArrowheads="1"/>
          </p:cNvSpPr>
          <p:nvPr>
            <p:ph type="ctrTitle"/>
          </p:nvPr>
        </p:nvSpPr>
        <p:spPr>
          <a:xfrm>
            <a:off x="762000" y="118534"/>
            <a:ext cx="5985933" cy="136313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nl-NL" altLang="en-NL" sz="3111">
                <a:latin typeface="Verdana" panose="020B0604030504040204" pitchFamily="34" charset="0"/>
              </a:rPr>
              <a:t>TEN CORE SKILLS TO ΔΙΑΛΟΓΟΣ</a:t>
            </a:r>
          </a:p>
        </p:txBody>
      </p:sp>
      <p:sp>
        <p:nvSpPr>
          <p:cNvPr id="35843" name="Rectangle 3">
            <a:extLst>
              <a:ext uri="{FF2B5EF4-FFF2-40B4-BE49-F238E27FC236}">
                <a16:creationId xmlns:a16="http://schemas.microsoft.com/office/drawing/2014/main" id="{E3C677EB-E942-D692-E223-3D99EE2185B8}"/>
              </a:ext>
            </a:extLst>
          </p:cNvPr>
          <p:cNvSpPr>
            <a:spLocks noGrp="1" noChangeArrowheads="1"/>
          </p:cNvSpPr>
          <p:nvPr>
            <p:ph type="subTitle" idx="1"/>
          </p:nvPr>
        </p:nvSpPr>
        <p:spPr>
          <a:xfrm>
            <a:off x="1295400" y="3022600"/>
            <a:ext cx="4978400" cy="1363133"/>
          </a:xfrm>
        </p:spPr>
        <p:txBody>
          <a:bodyPr/>
          <a:lstStyle/>
          <a:p>
            <a:pPr algn="l"/>
            <a:endParaRPr lang="en-GB" altLang="en-NL"/>
          </a:p>
        </p:txBody>
      </p:sp>
      <p:pic>
        <p:nvPicPr>
          <p:cNvPr id="35844" name="Picture 4">
            <a:extLst>
              <a:ext uri="{FF2B5EF4-FFF2-40B4-BE49-F238E27FC236}">
                <a16:creationId xmlns:a16="http://schemas.microsoft.com/office/drawing/2014/main" id="{EC0D57C1-ACA9-B7A6-CE45-789A2A036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81667"/>
            <a:ext cx="7112000" cy="38523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BF293C62-C6B4-5517-7BE9-891B1CF13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7112000" cy="533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0564CB2-8A4A-861B-C2B5-4973858081C0}"/>
              </a:ext>
            </a:extLst>
          </p:cNvPr>
          <p:cNvSpPr>
            <a:spLocks noGrp="1" noChangeArrowheads="1"/>
          </p:cNvSpPr>
          <p:nvPr>
            <p:ph type="title"/>
          </p:nvPr>
        </p:nvSpPr>
        <p:spPr>
          <a:xfrm>
            <a:off x="1715205" y="207433"/>
            <a:ext cx="4410428" cy="88900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nl-NL" altLang="en-NL" sz="3422" dirty="0">
                <a:solidFill>
                  <a:srgbClr val="0FCBC2"/>
                </a:solidFill>
                <a:latin typeface="Verdana" panose="020B0604030504040204" pitchFamily="34" charset="0"/>
              </a:rPr>
              <a:t>Ten </a:t>
            </a:r>
            <a:r>
              <a:rPr lang="nl-NL" altLang="en-NL" sz="3422" dirty="0" err="1">
                <a:solidFill>
                  <a:srgbClr val="0FCBC2"/>
                </a:solidFill>
                <a:latin typeface="Verdana" panose="020B0604030504040204" pitchFamily="34" charset="0"/>
              </a:rPr>
              <a:t>core</a:t>
            </a:r>
            <a:r>
              <a:rPr lang="nl-NL" altLang="en-NL" sz="3422" dirty="0">
                <a:solidFill>
                  <a:srgbClr val="0FCBC2"/>
                </a:solidFill>
                <a:latin typeface="Verdana" panose="020B0604030504040204" pitchFamily="34" charset="0"/>
              </a:rPr>
              <a:t> skills </a:t>
            </a:r>
            <a:r>
              <a:rPr lang="nl-NL" altLang="en-NL" sz="3422" dirty="0" err="1">
                <a:solidFill>
                  <a:srgbClr val="0FCBC2"/>
                </a:solidFill>
                <a:latin typeface="Verdana" panose="020B0604030504040204" pitchFamily="34" charset="0"/>
              </a:rPr>
              <a:t>to</a:t>
            </a:r>
            <a:r>
              <a:rPr lang="nl-NL" altLang="en-NL" sz="3422" dirty="0">
                <a:solidFill>
                  <a:srgbClr val="0FCBC2"/>
                </a:solidFill>
                <a:latin typeface="Verdana" panose="020B0604030504040204" pitchFamily="34" charset="0"/>
              </a:rPr>
              <a:t> </a:t>
            </a:r>
            <a:r>
              <a:rPr lang="nl-NL" altLang="en-NL" sz="3422" dirty="0" err="1">
                <a:solidFill>
                  <a:srgbClr val="0FCBC2"/>
                </a:solidFill>
                <a:latin typeface="Verdana" panose="020B0604030504040204" pitchFamily="34" charset="0"/>
              </a:rPr>
              <a:t>the</a:t>
            </a:r>
            <a:r>
              <a:rPr lang="nl-NL" altLang="en-NL" sz="3422" dirty="0">
                <a:solidFill>
                  <a:srgbClr val="0FCBC2"/>
                </a:solidFill>
                <a:latin typeface="Verdana" panose="020B0604030504040204" pitchFamily="34" charset="0"/>
              </a:rPr>
              <a:t> </a:t>
            </a:r>
            <a:r>
              <a:rPr lang="nl-NL" altLang="en-NL" sz="3422" dirty="0" err="1">
                <a:solidFill>
                  <a:srgbClr val="0FCBC2"/>
                </a:solidFill>
                <a:latin typeface="Verdana" panose="020B0604030504040204" pitchFamily="34" charset="0"/>
              </a:rPr>
              <a:t>dialogue</a:t>
            </a:r>
            <a:endParaRPr lang="nl-NL" altLang="en-NL" sz="3422" dirty="0">
              <a:solidFill>
                <a:srgbClr val="0FCBC2"/>
              </a:solidFill>
              <a:latin typeface="Verdana" panose="020B0604030504040204" pitchFamily="34" charset="0"/>
            </a:endParaRPr>
          </a:p>
        </p:txBody>
      </p:sp>
      <p:sp>
        <p:nvSpPr>
          <p:cNvPr id="37891" name="Rectangle 3">
            <a:extLst>
              <a:ext uri="{FF2B5EF4-FFF2-40B4-BE49-F238E27FC236}">
                <a16:creationId xmlns:a16="http://schemas.microsoft.com/office/drawing/2014/main" id="{6FE14E50-9A25-E8B3-8CDB-7DE6CE163473}"/>
              </a:ext>
            </a:extLst>
          </p:cNvPr>
          <p:cNvSpPr>
            <a:spLocks noGrp="1" noChangeArrowheads="1"/>
          </p:cNvSpPr>
          <p:nvPr>
            <p:ph type="body" idx="1"/>
          </p:nvPr>
        </p:nvSpPr>
        <p:spPr>
          <a:xfrm>
            <a:off x="508000" y="1752600"/>
            <a:ext cx="6045200" cy="3200400"/>
          </a:xfrm>
        </p:spPr>
        <p:txBody>
          <a:bodyPr/>
          <a:lstStyle/>
          <a:p>
            <a:pPr marL="414879" indent="-414879">
              <a:lnSpc>
                <a:spcPct val="90000"/>
              </a:lnSpc>
              <a:buFontTx/>
              <a:buAutoNum type="arabicPeriod"/>
            </a:pPr>
            <a:r>
              <a:rPr lang="nl-NL" altLang="en-NL" sz="1478" dirty="0">
                <a:latin typeface="Verdana" panose="020B0604030504040204" pitchFamily="34" charset="0"/>
              </a:rPr>
              <a:t>Show </a:t>
            </a:r>
            <a:r>
              <a:rPr lang="nl-NL" altLang="en-NL" sz="1478" dirty="0" err="1">
                <a:latin typeface="Verdana" panose="020B0604030504040204" pitchFamily="34" charset="0"/>
              </a:rPr>
              <a:t>radical</a:t>
            </a:r>
            <a:r>
              <a:rPr lang="nl-NL" altLang="en-NL" sz="1478" dirty="0">
                <a:latin typeface="Verdana" panose="020B0604030504040204" pitchFamily="34" charset="0"/>
              </a:rPr>
              <a:t> respect;</a:t>
            </a:r>
            <a:endParaRPr lang="en-US" altLang="en-NL" sz="1478" dirty="0">
              <a:latin typeface="Verdana" panose="020B0604030504040204" pitchFamily="34" charset="0"/>
            </a:endParaRPr>
          </a:p>
          <a:p>
            <a:pPr marL="414879" indent="-414879">
              <a:lnSpc>
                <a:spcPct val="90000"/>
              </a:lnSpc>
              <a:buFontTx/>
              <a:buAutoNum type="arabicPeriod"/>
            </a:pPr>
            <a:r>
              <a:rPr lang="nl-NL" altLang="en-NL" sz="1478" dirty="0">
                <a:latin typeface="Verdana" panose="020B0604030504040204" pitchFamily="34" charset="0"/>
              </a:rPr>
              <a:t>Talk </a:t>
            </a:r>
            <a:r>
              <a:rPr lang="nl-NL" altLang="en-NL" sz="1478" dirty="0" err="1">
                <a:latin typeface="Verdana" panose="020B0604030504040204" pitchFamily="34" charset="0"/>
              </a:rPr>
              <a:t>from</a:t>
            </a:r>
            <a:r>
              <a:rPr lang="nl-NL" altLang="en-NL" sz="1478" dirty="0">
                <a:latin typeface="Verdana" panose="020B0604030504040204" pitchFamily="34" charset="0"/>
              </a:rPr>
              <a:t> </a:t>
            </a:r>
            <a:r>
              <a:rPr lang="nl-NL" altLang="en-NL" sz="1478" dirty="0" err="1">
                <a:latin typeface="Verdana" panose="020B0604030504040204" pitchFamily="34" charset="0"/>
              </a:rPr>
              <a:t>the</a:t>
            </a:r>
            <a:r>
              <a:rPr lang="nl-NL" altLang="en-NL" sz="1478" dirty="0">
                <a:latin typeface="Verdana" panose="020B0604030504040204" pitchFamily="34" charset="0"/>
              </a:rPr>
              <a:t> </a:t>
            </a:r>
            <a:r>
              <a:rPr lang="nl-NL" altLang="en-NL" sz="1478" dirty="0" err="1">
                <a:latin typeface="Verdana" panose="020B0604030504040204" pitchFamily="34" charset="0"/>
              </a:rPr>
              <a:t>heart</a:t>
            </a:r>
            <a:r>
              <a:rPr lang="nl-NL" altLang="en-NL" sz="1478" dirty="0">
                <a:latin typeface="Verdana" panose="020B0604030504040204" pitchFamily="34" charset="0"/>
              </a:rPr>
              <a:t>;</a:t>
            </a:r>
          </a:p>
          <a:p>
            <a:pPr marL="414879" indent="-414879">
              <a:lnSpc>
                <a:spcPct val="90000"/>
              </a:lnSpc>
              <a:buFontTx/>
              <a:buAutoNum type="arabicPeriod"/>
            </a:pPr>
            <a:r>
              <a:rPr lang="nl-NL" altLang="en-NL" sz="1478" dirty="0" err="1">
                <a:latin typeface="Verdana" panose="020B0604030504040204" pitchFamily="34" charset="0"/>
              </a:rPr>
              <a:t>Suspend</a:t>
            </a:r>
            <a:r>
              <a:rPr lang="nl-NL" altLang="en-NL" sz="1478" dirty="0">
                <a:latin typeface="Verdana" panose="020B0604030504040204" pitchFamily="34" charset="0"/>
              </a:rPr>
              <a:t> </a:t>
            </a:r>
            <a:r>
              <a:rPr lang="nl-NL" altLang="en-NL" sz="1478" dirty="0" err="1">
                <a:latin typeface="Verdana" panose="020B0604030504040204" pitchFamily="34" charset="0"/>
              </a:rPr>
              <a:t>your</a:t>
            </a:r>
            <a:r>
              <a:rPr lang="nl-NL" altLang="en-NL" sz="1478" dirty="0">
                <a:latin typeface="Verdana" panose="020B0604030504040204" pitchFamily="34" charset="0"/>
              </a:rPr>
              <a:t> </a:t>
            </a:r>
            <a:r>
              <a:rPr lang="nl-NL" altLang="en-NL" sz="1478" dirty="0" err="1">
                <a:latin typeface="Verdana" panose="020B0604030504040204" pitchFamily="34" charset="0"/>
              </a:rPr>
              <a:t>judgements</a:t>
            </a:r>
            <a:r>
              <a:rPr lang="nl-NL" altLang="en-NL" sz="1478" dirty="0">
                <a:latin typeface="Verdana" panose="020B0604030504040204" pitchFamily="34" charset="0"/>
              </a:rPr>
              <a:t>; </a:t>
            </a:r>
            <a:endParaRPr lang="en-US" altLang="en-NL" sz="1478" dirty="0">
              <a:latin typeface="Verdana" panose="020B0604030504040204" pitchFamily="34" charset="0"/>
            </a:endParaRPr>
          </a:p>
          <a:p>
            <a:pPr marL="414879" indent="-414879">
              <a:lnSpc>
                <a:spcPct val="90000"/>
              </a:lnSpc>
              <a:buFontTx/>
              <a:buAutoNum type="arabicPeriod"/>
            </a:pPr>
            <a:r>
              <a:rPr lang="nl-NL" altLang="en-NL" sz="1478" dirty="0">
                <a:latin typeface="Verdana" panose="020B0604030504040204" pitchFamily="34" charset="0"/>
              </a:rPr>
              <a:t>Take </a:t>
            </a:r>
            <a:r>
              <a:rPr lang="nl-NL" altLang="en-NL" sz="1478" dirty="0" err="1">
                <a:latin typeface="Verdana" panose="020B0604030504040204" pitchFamily="34" charset="0"/>
              </a:rPr>
              <a:t>the</a:t>
            </a:r>
            <a:r>
              <a:rPr lang="nl-NL" altLang="en-NL" sz="1478" dirty="0">
                <a:latin typeface="Verdana" panose="020B0604030504040204" pitchFamily="34" charset="0"/>
              </a:rPr>
              <a:t> attitude of a </a:t>
            </a:r>
            <a:r>
              <a:rPr lang="nl-NL" altLang="en-NL" sz="1478" dirty="0" err="1">
                <a:latin typeface="Verdana" panose="020B0604030504040204" pitchFamily="34" charset="0"/>
              </a:rPr>
              <a:t>learner</a:t>
            </a:r>
            <a:r>
              <a:rPr lang="nl-NL" altLang="en-NL" sz="1478" dirty="0">
                <a:latin typeface="Verdana" panose="020B0604030504040204" pitchFamily="34" charset="0"/>
              </a:rPr>
              <a:t>;</a:t>
            </a:r>
            <a:endParaRPr lang="en-US" altLang="en-NL" sz="1478" dirty="0">
              <a:latin typeface="Verdana" panose="020B0604030504040204" pitchFamily="34" charset="0"/>
            </a:endParaRPr>
          </a:p>
          <a:p>
            <a:pPr marL="414879" indent="-414879">
              <a:lnSpc>
                <a:spcPct val="90000"/>
              </a:lnSpc>
              <a:buFontTx/>
              <a:buAutoNum type="arabicPeriod"/>
            </a:pPr>
            <a:r>
              <a:rPr lang="nl-NL" altLang="en-NL" sz="1478" dirty="0">
                <a:latin typeface="Verdana" panose="020B0604030504040204" pitchFamily="34" charset="0"/>
              </a:rPr>
              <a:t>Be open;</a:t>
            </a:r>
            <a:endParaRPr lang="en-US" altLang="en-NL" sz="1478" dirty="0">
              <a:latin typeface="Verdana" panose="020B0604030504040204" pitchFamily="34" charset="0"/>
            </a:endParaRPr>
          </a:p>
          <a:p>
            <a:pPr marL="414879" indent="-414879">
              <a:lnSpc>
                <a:spcPct val="90000"/>
              </a:lnSpc>
              <a:buFontTx/>
              <a:buAutoNum type="arabicPeriod"/>
            </a:pPr>
            <a:r>
              <a:rPr lang="nl-NL" altLang="en-NL" sz="1478" dirty="0">
                <a:latin typeface="Verdana" panose="020B0604030504040204" pitchFamily="34" charset="0"/>
              </a:rPr>
              <a:t>Listen;</a:t>
            </a:r>
            <a:endParaRPr lang="en-US" altLang="en-NL" sz="1478" dirty="0">
              <a:latin typeface="Verdana" panose="020B0604030504040204" pitchFamily="34" charset="0"/>
            </a:endParaRPr>
          </a:p>
          <a:p>
            <a:pPr marL="414879" indent="-414879">
              <a:lnSpc>
                <a:spcPct val="90000"/>
              </a:lnSpc>
              <a:buFontTx/>
              <a:buAutoNum type="arabicPeriod"/>
            </a:pPr>
            <a:r>
              <a:rPr lang="nl-NL" altLang="en-NL" sz="1478" dirty="0">
                <a:latin typeface="Verdana" panose="020B0604030504040204" pitchFamily="34" charset="0"/>
              </a:rPr>
              <a:t>Slow down;</a:t>
            </a:r>
            <a:endParaRPr lang="en-US" altLang="en-NL" sz="1478" dirty="0">
              <a:latin typeface="Verdana" panose="020B0604030504040204" pitchFamily="34" charset="0"/>
            </a:endParaRPr>
          </a:p>
          <a:p>
            <a:pPr marL="414879" indent="-414879">
              <a:lnSpc>
                <a:spcPct val="90000"/>
              </a:lnSpc>
              <a:buFontTx/>
              <a:buAutoNum type="arabicPeriod"/>
            </a:pPr>
            <a:r>
              <a:rPr lang="nl-NL" altLang="en-NL" sz="1478" dirty="0" err="1">
                <a:latin typeface="Verdana" panose="020B0604030504040204" pitchFamily="34" charset="0"/>
              </a:rPr>
              <a:t>Productive</a:t>
            </a:r>
            <a:r>
              <a:rPr lang="nl-NL" altLang="en-NL" sz="1478" dirty="0">
                <a:latin typeface="Verdana" panose="020B0604030504040204" pitchFamily="34" charset="0"/>
              </a:rPr>
              <a:t> </a:t>
            </a:r>
            <a:r>
              <a:rPr lang="nl-NL" altLang="en-NL" sz="1478" dirty="0" err="1">
                <a:latin typeface="Verdana" panose="020B0604030504040204" pitchFamily="34" charset="0"/>
              </a:rPr>
              <a:t>reasoning</a:t>
            </a:r>
            <a:r>
              <a:rPr lang="nl-NL" altLang="en-NL" sz="1478" dirty="0">
                <a:latin typeface="Verdana" panose="020B0604030504040204" pitchFamily="34" charset="0"/>
              </a:rPr>
              <a:t>;</a:t>
            </a:r>
            <a:endParaRPr lang="en-US" altLang="en-NL" sz="1478" dirty="0">
              <a:latin typeface="Verdana" panose="020B0604030504040204" pitchFamily="34" charset="0"/>
            </a:endParaRPr>
          </a:p>
          <a:p>
            <a:pPr marL="414879" indent="-414879">
              <a:lnSpc>
                <a:spcPct val="90000"/>
              </a:lnSpc>
              <a:buFontTx/>
              <a:buAutoNum type="arabicPeriod"/>
            </a:pPr>
            <a:r>
              <a:rPr lang="nl-NL" altLang="en-NL" sz="1478" dirty="0">
                <a:latin typeface="Verdana" panose="020B0604030504040204" pitchFamily="34" charset="0"/>
              </a:rPr>
              <a:t>Be </a:t>
            </a:r>
            <a:r>
              <a:rPr lang="nl-NL" altLang="en-NL" sz="1478" dirty="0" err="1">
                <a:latin typeface="Verdana" panose="020B0604030504040204" pitchFamily="34" charset="0"/>
              </a:rPr>
              <a:t>interested</a:t>
            </a:r>
            <a:r>
              <a:rPr lang="nl-NL" altLang="en-NL" sz="1478" dirty="0">
                <a:latin typeface="Verdana" panose="020B0604030504040204" pitchFamily="34" charset="0"/>
              </a:rPr>
              <a:t>;</a:t>
            </a:r>
            <a:endParaRPr lang="en-US" altLang="en-NL" sz="1478" dirty="0">
              <a:latin typeface="Verdana" panose="020B0604030504040204" pitchFamily="34" charset="0"/>
            </a:endParaRPr>
          </a:p>
          <a:p>
            <a:pPr marL="414879" indent="-414879">
              <a:lnSpc>
                <a:spcPct val="90000"/>
              </a:lnSpc>
              <a:buFontTx/>
              <a:buAutoNum type="arabicPeriod"/>
            </a:pPr>
            <a:r>
              <a:rPr lang="nl-NL" altLang="en-NL" sz="1478" dirty="0" err="1">
                <a:latin typeface="Verdana" panose="020B0604030504040204" pitchFamily="34" charset="0"/>
              </a:rPr>
              <a:t>Observe</a:t>
            </a:r>
            <a:r>
              <a:rPr lang="nl-NL" altLang="en-NL" sz="1478" dirty="0">
                <a:latin typeface="Verdana" panose="020B0604030504040204" pitchFamily="34" charset="0"/>
              </a:rPr>
              <a:t> </a:t>
            </a:r>
            <a:r>
              <a:rPr lang="nl-NL" altLang="en-NL" sz="1478" dirty="0" err="1">
                <a:latin typeface="Verdana" panose="020B0604030504040204" pitchFamily="34" charset="0"/>
              </a:rPr>
              <a:t>the</a:t>
            </a:r>
            <a:r>
              <a:rPr lang="nl-NL" altLang="en-NL" sz="1478" dirty="0">
                <a:latin typeface="Verdana" panose="020B0604030504040204" pitchFamily="34" charset="0"/>
              </a:rPr>
              <a:t> </a:t>
            </a:r>
            <a:r>
              <a:rPr lang="nl-NL" altLang="en-NL" sz="1478" dirty="0" err="1">
                <a:latin typeface="Verdana" panose="020B0604030504040204" pitchFamily="34" charset="0"/>
              </a:rPr>
              <a:t>observer</a:t>
            </a:r>
            <a:r>
              <a:rPr lang="nl-NL" altLang="en-NL" sz="1478" dirty="0">
                <a:latin typeface="Verdana" panose="020B0604030504040204" pitchFamily="34" charset="0"/>
              </a:rPr>
              <a:t>.</a:t>
            </a:r>
          </a:p>
        </p:txBody>
      </p:sp>
      <p:pic>
        <p:nvPicPr>
          <p:cNvPr id="37892" name="Picture 4">
            <a:extLst>
              <a:ext uri="{FF2B5EF4-FFF2-40B4-BE49-F238E27FC236}">
                <a16:creationId xmlns:a16="http://schemas.microsoft.com/office/drawing/2014/main" id="{10BCBF89-86DB-2BF9-DB5D-05A738BAA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0667" y="2133600"/>
            <a:ext cx="2429933" cy="22076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folHlink"/>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7891">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 end="1"/>
                                            </p:txEl>
                                          </p:spTgt>
                                        </p:tgtEl>
                                        <p:attrNameLst>
                                          <p:attrName>ppt_c</p:attrName>
                                        </p:attrNameLst>
                                      </p:cBhvr>
                                      <p:to>
                                        <a:schemeClr val="folHlink"/>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folHlink"/>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7891">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3" end="3"/>
                                            </p:txEl>
                                          </p:spTgt>
                                        </p:tgtEl>
                                        <p:attrNameLst>
                                          <p:attrName>ppt_c</p:attrName>
                                        </p:attrNameLst>
                                      </p:cBhvr>
                                      <p:to>
                                        <a:schemeClr val="folHlink"/>
                                      </p:to>
                                    </p:animClr>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folHlink"/>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37891">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5" end="5"/>
                                            </p:txEl>
                                          </p:spTgt>
                                        </p:tgtEl>
                                        <p:attrNameLst>
                                          <p:attrName>ppt_c</p:attrName>
                                        </p:attrNameLst>
                                      </p:cBhvr>
                                      <p:to>
                                        <a:schemeClr val="folHlink"/>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folHlink"/>
                                      </p:to>
                                    </p:animClr>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37891">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7" end="7"/>
                                            </p:txEl>
                                          </p:spTgt>
                                        </p:tgtEl>
                                        <p:attrNameLst>
                                          <p:attrName>ppt_c</p:attrName>
                                        </p:attrNameLst>
                                      </p:cBhvr>
                                      <p:to>
                                        <a:schemeClr val="folHlink"/>
                                      </p:to>
                                    </p:animClr>
                                  </p:sub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4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folHlink"/>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499"/>
                                          </p:stCondLst>
                                        </p:cTn>
                                        <p:tgtEl>
                                          <p:spTgt spid="37891">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9" end="9"/>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71F907B3-44DA-5A5E-E403-7F28EC2685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933" y="1066800"/>
            <a:ext cx="4326467" cy="3028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a:extLst>
              <a:ext uri="{FF2B5EF4-FFF2-40B4-BE49-F238E27FC236}">
                <a16:creationId xmlns:a16="http://schemas.microsoft.com/office/drawing/2014/main" id="{5D21551B-85C8-22DF-CF4C-2A1FEB9D608B}"/>
              </a:ext>
            </a:extLst>
          </p:cNvPr>
          <p:cNvSpPr>
            <a:spLocks noGrp="1" noChangeArrowheads="1"/>
          </p:cNvSpPr>
          <p:nvPr>
            <p:ph type="body" idx="1"/>
          </p:nvPr>
        </p:nvSpPr>
        <p:spPr>
          <a:xfrm>
            <a:off x="660400" y="1143000"/>
            <a:ext cx="6045200" cy="2807758"/>
          </a:xfrm>
        </p:spPr>
        <p:txBody>
          <a:bodyPr/>
          <a:lstStyle/>
          <a:p>
            <a:pPr>
              <a:lnSpc>
                <a:spcPct val="90000"/>
              </a:lnSpc>
            </a:pPr>
            <a:endParaRPr lang="nl-NL" altLang="en-NL" sz="1633" dirty="0">
              <a:latin typeface="Verdana" panose="020B0604030504040204" pitchFamily="34" charset="0"/>
            </a:endParaRPr>
          </a:p>
          <a:p>
            <a:pPr>
              <a:lnSpc>
                <a:spcPct val="90000"/>
              </a:lnSpc>
              <a:buFontTx/>
              <a:buNone/>
            </a:pPr>
            <a:r>
              <a:rPr lang="en-US" altLang="en-NL" sz="1400" b="1" dirty="0">
                <a:latin typeface="Verdana" panose="020B0604030504040204" pitchFamily="34" charset="0"/>
              </a:rPr>
              <a:t>	</a:t>
            </a:r>
            <a:r>
              <a:rPr lang="nl-NL" altLang="en-NL" sz="1400" i="1" dirty="0">
                <a:latin typeface="Verdana" panose="020B0604030504040204" pitchFamily="34" charset="0"/>
              </a:rPr>
              <a:t>The </a:t>
            </a:r>
            <a:r>
              <a:rPr lang="nl-NL" altLang="en-NL" sz="1400" i="1" dirty="0" err="1">
                <a:latin typeface="Verdana" panose="020B0604030504040204" pitchFamily="34" charset="0"/>
              </a:rPr>
              <a:t>talking</a:t>
            </a:r>
            <a:r>
              <a:rPr lang="nl-NL" altLang="en-NL" sz="1400" i="1" dirty="0">
                <a:latin typeface="Verdana" panose="020B0604030504040204" pitchFamily="34" charset="0"/>
              </a:rPr>
              <a:t> stick was </a:t>
            </a:r>
            <a:r>
              <a:rPr lang="nl-NL" altLang="en-NL" sz="1400" i="1" dirty="0" err="1">
                <a:latin typeface="Verdana" panose="020B0604030504040204" pitchFamily="34" charset="0"/>
              </a:rPr>
              <a:t>commonly</a:t>
            </a:r>
            <a:r>
              <a:rPr lang="nl-NL" altLang="en-NL" sz="1400" i="1" dirty="0">
                <a:latin typeface="Verdana" panose="020B0604030504040204" pitchFamily="34" charset="0"/>
              </a:rPr>
              <a:t> </a:t>
            </a:r>
            <a:r>
              <a:rPr lang="nl-NL" altLang="en-NL" sz="1400" i="1" dirty="0" err="1">
                <a:latin typeface="Verdana" panose="020B0604030504040204" pitchFamily="34" charset="0"/>
              </a:rPr>
              <a:t>used</a:t>
            </a:r>
            <a:r>
              <a:rPr lang="nl-NL" altLang="en-NL" sz="1400" i="1" dirty="0">
                <a:latin typeface="Verdana" panose="020B0604030504040204" pitchFamily="34" charset="0"/>
              </a:rPr>
              <a:t> </a:t>
            </a:r>
            <a:r>
              <a:rPr lang="en-US" altLang="en-NL" sz="1400" i="1" dirty="0">
                <a:latin typeface="Verdana" panose="020B0604030504040204" pitchFamily="34" charset="0"/>
              </a:rPr>
              <a:t>by American Indian tribes </a:t>
            </a:r>
            <a:r>
              <a:rPr lang="nl-NL" altLang="en-NL" sz="1400" i="1" dirty="0">
                <a:latin typeface="Verdana" panose="020B0604030504040204" pitchFamily="34" charset="0"/>
              </a:rPr>
              <a:t>in council </a:t>
            </a:r>
            <a:r>
              <a:rPr lang="nl-NL" altLang="en-NL" sz="1400" i="1" dirty="0" err="1">
                <a:latin typeface="Verdana" panose="020B0604030504040204" pitchFamily="34" charset="0"/>
              </a:rPr>
              <a:t>circles</a:t>
            </a:r>
            <a:r>
              <a:rPr lang="nl-NL" altLang="en-NL" sz="1400" i="1" dirty="0">
                <a:latin typeface="Verdana" panose="020B0604030504040204" pitchFamily="34" charset="0"/>
              </a:rPr>
              <a:t> </a:t>
            </a:r>
            <a:r>
              <a:rPr lang="nl-NL" altLang="en-NL" sz="1400" i="1" dirty="0" err="1">
                <a:latin typeface="Verdana" panose="020B0604030504040204" pitchFamily="34" charset="0"/>
              </a:rPr>
              <a:t>to</a:t>
            </a:r>
            <a:r>
              <a:rPr lang="nl-NL" altLang="en-NL" sz="1400" i="1" dirty="0">
                <a:latin typeface="Verdana" panose="020B0604030504040204" pitchFamily="34" charset="0"/>
              </a:rPr>
              <a:t> </a:t>
            </a:r>
            <a:r>
              <a:rPr lang="nl-NL" altLang="en-NL" sz="1400" i="1" dirty="0" err="1">
                <a:latin typeface="Verdana" panose="020B0604030504040204" pitchFamily="34" charset="0"/>
              </a:rPr>
              <a:t>designate</a:t>
            </a:r>
            <a:r>
              <a:rPr lang="nl-NL" altLang="en-NL" sz="1400" i="1" dirty="0">
                <a:latin typeface="Verdana" panose="020B0604030504040204" pitchFamily="34" charset="0"/>
              </a:rPr>
              <a:t> </a:t>
            </a:r>
            <a:r>
              <a:rPr lang="nl-NL" altLang="en-NL" sz="1400" i="1" dirty="0" err="1">
                <a:latin typeface="Verdana" panose="020B0604030504040204" pitchFamily="34" charset="0"/>
              </a:rPr>
              <a:t>who</a:t>
            </a:r>
            <a:r>
              <a:rPr lang="nl-NL" altLang="en-NL" sz="1400" i="1" dirty="0">
                <a:latin typeface="Verdana" panose="020B0604030504040204" pitchFamily="34" charset="0"/>
              </a:rPr>
              <a:t> had </a:t>
            </a:r>
            <a:r>
              <a:rPr lang="nl-NL" altLang="en-NL" sz="1400" i="1" dirty="0" err="1">
                <a:latin typeface="Verdana" panose="020B0604030504040204" pitchFamily="34" charset="0"/>
              </a:rPr>
              <a:t>the</a:t>
            </a:r>
            <a:r>
              <a:rPr lang="nl-NL" altLang="en-NL" sz="1400" i="1" dirty="0">
                <a:latin typeface="Verdana" panose="020B0604030504040204" pitchFamily="34" charset="0"/>
              </a:rPr>
              <a:t> right </a:t>
            </a:r>
            <a:r>
              <a:rPr lang="nl-NL" altLang="en-NL" sz="1400" i="1" dirty="0" err="1">
                <a:latin typeface="Verdana" panose="020B0604030504040204" pitchFamily="34" charset="0"/>
              </a:rPr>
              <a:t>to</a:t>
            </a:r>
            <a:r>
              <a:rPr lang="nl-NL" altLang="en-NL" sz="1400" i="1" dirty="0">
                <a:latin typeface="Verdana" panose="020B0604030504040204" pitchFamily="34" charset="0"/>
              </a:rPr>
              <a:t> </a:t>
            </a:r>
            <a:r>
              <a:rPr lang="nl-NL" altLang="en-NL" sz="1400" i="1" dirty="0" err="1">
                <a:latin typeface="Verdana" panose="020B0604030504040204" pitchFamily="34" charset="0"/>
              </a:rPr>
              <a:t>speak</a:t>
            </a:r>
            <a:r>
              <a:rPr lang="nl-NL" altLang="en-NL" sz="1400" i="1" dirty="0">
                <a:latin typeface="Verdana" panose="020B0604030504040204" pitchFamily="34" charset="0"/>
              </a:rPr>
              <a:t>. </a:t>
            </a:r>
            <a:r>
              <a:rPr lang="nl-NL" altLang="en-NL" sz="1400" i="1" dirty="0" err="1">
                <a:latin typeface="Verdana" panose="020B0604030504040204" pitchFamily="34" charset="0"/>
              </a:rPr>
              <a:t>When</a:t>
            </a:r>
            <a:r>
              <a:rPr lang="nl-NL" altLang="en-NL" sz="1400" i="1" dirty="0">
                <a:latin typeface="Verdana" panose="020B0604030504040204" pitchFamily="34" charset="0"/>
              </a:rPr>
              <a:t> </a:t>
            </a:r>
            <a:r>
              <a:rPr lang="nl-NL" altLang="en-NL" sz="1400" i="1" dirty="0" err="1">
                <a:latin typeface="Verdana" panose="020B0604030504040204" pitchFamily="34" charset="0"/>
              </a:rPr>
              <a:t>matters</a:t>
            </a:r>
            <a:r>
              <a:rPr lang="nl-NL" altLang="en-NL" sz="1400" i="1" dirty="0">
                <a:latin typeface="Verdana" panose="020B0604030504040204" pitchFamily="34" charset="0"/>
              </a:rPr>
              <a:t> of </a:t>
            </a:r>
            <a:r>
              <a:rPr lang="nl-NL" altLang="en-NL" sz="1400" i="1" dirty="0" err="1">
                <a:latin typeface="Verdana" panose="020B0604030504040204" pitchFamily="34" charset="0"/>
              </a:rPr>
              <a:t>great</a:t>
            </a:r>
            <a:r>
              <a:rPr lang="nl-NL" altLang="en-NL" sz="1400" i="1" dirty="0">
                <a:latin typeface="Verdana" panose="020B0604030504040204" pitchFamily="34" charset="0"/>
              </a:rPr>
              <a:t> concern </a:t>
            </a:r>
            <a:r>
              <a:rPr lang="nl-NL" altLang="en-NL" sz="1400" i="1" dirty="0" err="1">
                <a:latin typeface="Verdana" panose="020B0604030504040204" pitchFamily="34" charset="0"/>
              </a:rPr>
              <a:t>came</a:t>
            </a:r>
            <a:r>
              <a:rPr lang="nl-NL" altLang="en-NL" sz="1400" i="1" dirty="0">
                <a:latin typeface="Verdana" panose="020B0604030504040204" pitchFamily="34" charset="0"/>
              </a:rPr>
              <a:t> </a:t>
            </a:r>
            <a:r>
              <a:rPr lang="nl-NL" altLang="en-NL" sz="1400" i="1" dirty="0" err="1">
                <a:latin typeface="Verdana" panose="020B0604030504040204" pitchFamily="34" charset="0"/>
              </a:rPr>
              <a:t>before</a:t>
            </a:r>
            <a:r>
              <a:rPr lang="nl-NL" altLang="en-NL" sz="1400" i="1" dirty="0">
                <a:latin typeface="Verdana" panose="020B0604030504040204" pitchFamily="34" charset="0"/>
              </a:rPr>
              <a:t> </a:t>
            </a:r>
            <a:r>
              <a:rPr lang="nl-NL" altLang="en-NL" sz="1400" i="1" dirty="0" err="1">
                <a:latin typeface="Verdana" panose="020B0604030504040204" pitchFamily="34" charset="0"/>
              </a:rPr>
              <a:t>the</a:t>
            </a:r>
            <a:r>
              <a:rPr lang="nl-NL" altLang="en-NL" sz="1400" i="1" dirty="0">
                <a:latin typeface="Verdana" panose="020B0604030504040204" pitchFamily="34" charset="0"/>
              </a:rPr>
              <a:t> council, </a:t>
            </a:r>
            <a:r>
              <a:rPr lang="nl-NL" altLang="en-NL" sz="1400" i="1" dirty="0" err="1">
                <a:latin typeface="Verdana" panose="020B0604030504040204" pitchFamily="34" charset="0"/>
              </a:rPr>
              <a:t>the</a:t>
            </a:r>
            <a:r>
              <a:rPr lang="nl-NL" altLang="en-NL" sz="1400" i="1" dirty="0">
                <a:latin typeface="Verdana" panose="020B0604030504040204" pitchFamily="34" charset="0"/>
              </a:rPr>
              <a:t> </a:t>
            </a:r>
            <a:r>
              <a:rPr lang="nl-NL" altLang="en-NL" sz="1400" i="1" dirty="0" err="1">
                <a:latin typeface="Verdana" panose="020B0604030504040204" pitchFamily="34" charset="0"/>
              </a:rPr>
              <a:t>leading</a:t>
            </a:r>
            <a:r>
              <a:rPr lang="nl-NL" altLang="en-NL" sz="1400" i="1" dirty="0">
                <a:latin typeface="Verdana" panose="020B0604030504040204" pitchFamily="34" charset="0"/>
              </a:rPr>
              <a:t> </a:t>
            </a:r>
            <a:r>
              <a:rPr lang="nl-NL" altLang="en-NL" sz="1400" i="1" dirty="0" err="1">
                <a:latin typeface="Verdana" panose="020B0604030504040204" pitchFamily="34" charset="0"/>
              </a:rPr>
              <a:t>elder</a:t>
            </a:r>
            <a:r>
              <a:rPr lang="nl-NL" altLang="en-NL" sz="1400" i="1" dirty="0">
                <a:latin typeface="Verdana" panose="020B0604030504040204" pitchFamily="34" charset="0"/>
              </a:rPr>
              <a:t> </a:t>
            </a:r>
            <a:r>
              <a:rPr lang="nl-NL" altLang="en-NL" sz="1400" i="1" dirty="0" err="1">
                <a:latin typeface="Verdana" panose="020B0604030504040204" pitchFamily="34" charset="0"/>
              </a:rPr>
              <a:t>would</a:t>
            </a:r>
            <a:r>
              <a:rPr lang="nl-NL" altLang="en-NL" sz="1400" i="1" dirty="0">
                <a:latin typeface="Verdana" panose="020B0604030504040204" pitchFamily="34" charset="0"/>
              </a:rPr>
              <a:t> </a:t>
            </a:r>
            <a:r>
              <a:rPr lang="nl-NL" altLang="en-NL" sz="1400" i="1" dirty="0" err="1">
                <a:latin typeface="Verdana" panose="020B0604030504040204" pitchFamily="34" charset="0"/>
              </a:rPr>
              <a:t>hold</a:t>
            </a:r>
            <a:r>
              <a:rPr lang="nl-NL" altLang="en-NL" sz="1400" i="1" dirty="0">
                <a:latin typeface="Verdana" panose="020B0604030504040204" pitchFamily="34" charset="0"/>
              </a:rPr>
              <a:t> </a:t>
            </a:r>
            <a:r>
              <a:rPr lang="nl-NL" altLang="en-NL" sz="1400" i="1" dirty="0" err="1">
                <a:latin typeface="Verdana" panose="020B0604030504040204" pitchFamily="34" charset="0"/>
              </a:rPr>
              <a:t>the</a:t>
            </a:r>
            <a:r>
              <a:rPr lang="nl-NL" altLang="en-NL" sz="1400" i="1" dirty="0">
                <a:latin typeface="Verdana" panose="020B0604030504040204" pitchFamily="34" charset="0"/>
              </a:rPr>
              <a:t> </a:t>
            </a:r>
            <a:r>
              <a:rPr lang="nl-NL" altLang="en-NL" sz="1400" i="1" dirty="0" err="1">
                <a:latin typeface="Verdana" panose="020B0604030504040204" pitchFamily="34" charset="0"/>
              </a:rPr>
              <a:t>talking</a:t>
            </a:r>
            <a:r>
              <a:rPr lang="nl-NL" altLang="en-NL" sz="1400" i="1" dirty="0">
                <a:latin typeface="Verdana" panose="020B0604030504040204" pitchFamily="34" charset="0"/>
              </a:rPr>
              <a:t> stick </a:t>
            </a:r>
            <a:r>
              <a:rPr lang="nl-NL" altLang="en-NL" sz="1400" i="1" dirty="0" err="1">
                <a:latin typeface="Verdana" panose="020B0604030504040204" pitchFamily="34" charset="0"/>
              </a:rPr>
              <a:t>and</a:t>
            </a:r>
            <a:r>
              <a:rPr lang="nl-NL" altLang="en-NL" sz="1400" i="1" dirty="0">
                <a:latin typeface="Verdana" panose="020B0604030504040204" pitchFamily="34" charset="0"/>
              </a:rPr>
              <a:t> begin </a:t>
            </a:r>
            <a:r>
              <a:rPr lang="nl-NL" altLang="en-NL" sz="1400" i="1" dirty="0" err="1">
                <a:latin typeface="Verdana" panose="020B0604030504040204" pitchFamily="34" charset="0"/>
              </a:rPr>
              <a:t>the</a:t>
            </a:r>
            <a:r>
              <a:rPr lang="nl-NL" altLang="en-NL" sz="1400" i="1" dirty="0">
                <a:latin typeface="Verdana" panose="020B0604030504040204" pitchFamily="34" charset="0"/>
              </a:rPr>
              <a:t> </a:t>
            </a:r>
            <a:r>
              <a:rPr lang="nl-NL" altLang="en-NL" sz="1400" i="1" dirty="0" err="1">
                <a:latin typeface="Verdana" panose="020B0604030504040204" pitchFamily="34" charset="0"/>
              </a:rPr>
              <a:t>discussion</a:t>
            </a:r>
            <a:r>
              <a:rPr lang="nl-NL" altLang="en-NL" sz="1400" i="1" dirty="0">
                <a:latin typeface="Verdana" panose="020B0604030504040204" pitchFamily="34" charset="0"/>
              </a:rPr>
              <a:t>. </a:t>
            </a:r>
            <a:r>
              <a:rPr lang="nl-NL" altLang="en-NL" sz="1400" i="1" dirty="0" err="1">
                <a:latin typeface="Verdana" panose="020B0604030504040204" pitchFamily="34" charset="0"/>
              </a:rPr>
              <a:t>When</a:t>
            </a:r>
            <a:r>
              <a:rPr lang="nl-NL" altLang="en-NL" sz="1400" i="1" dirty="0">
                <a:latin typeface="Verdana" panose="020B0604030504040204" pitchFamily="34" charset="0"/>
              </a:rPr>
              <a:t> he </a:t>
            </a:r>
            <a:r>
              <a:rPr lang="nl-NL" altLang="en-NL" sz="1400" i="1" dirty="0" err="1">
                <a:latin typeface="Verdana" panose="020B0604030504040204" pitchFamily="34" charset="0"/>
              </a:rPr>
              <a:t>finished</a:t>
            </a:r>
            <a:r>
              <a:rPr lang="nl-NL" altLang="en-NL" sz="1400" i="1" dirty="0">
                <a:latin typeface="Verdana" panose="020B0604030504040204" pitchFamily="34" charset="0"/>
              </a:rPr>
              <a:t> </a:t>
            </a:r>
            <a:r>
              <a:rPr lang="nl-NL" altLang="en-NL" sz="1400" i="1" dirty="0" err="1">
                <a:latin typeface="Verdana" panose="020B0604030504040204" pitchFamily="34" charset="0"/>
              </a:rPr>
              <a:t>what</a:t>
            </a:r>
            <a:r>
              <a:rPr lang="nl-NL" altLang="en-NL" sz="1400" i="1" dirty="0">
                <a:latin typeface="Verdana" panose="020B0604030504040204" pitchFamily="34" charset="0"/>
              </a:rPr>
              <a:t> he had </a:t>
            </a:r>
            <a:r>
              <a:rPr lang="nl-NL" altLang="en-NL" sz="1400" i="1" dirty="0" err="1">
                <a:latin typeface="Verdana" panose="020B0604030504040204" pitchFamily="34" charset="0"/>
              </a:rPr>
              <a:t>to</a:t>
            </a:r>
            <a:r>
              <a:rPr lang="nl-NL" altLang="en-NL" sz="1400" i="1" dirty="0">
                <a:latin typeface="Verdana" panose="020B0604030504040204" pitchFamily="34" charset="0"/>
              </a:rPr>
              <a:t> say he </a:t>
            </a:r>
            <a:r>
              <a:rPr lang="nl-NL" altLang="en-NL" sz="1400" i="1" dirty="0" err="1">
                <a:latin typeface="Verdana" panose="020B0604030504040204" pitchFamily="34" charset="0"/>
              </a:rPr>
              <a:t>would</a:t>
            </a:r>
            <a:r>
              <a:rPr lang="nl-NL" altLang="en-NL" sz="1400" i="1" dirty="0">
                <a:latin typeface="Verdana" panose="020B0604030504040204" pitchFamily="34" charset="0"/>
              </a:rPr>
              <a:t> </a:t>
            </a:r>
            <a:r>
              <a:rPr lang="nl-NL" altLang="en-NL" sz="1400" i="1" dirty="0" err="1">
                <a:latin typeface="Verdana" panose="020B0604030504040204" pitchFamily="34" charset="0"/>
              </a:rPr>
              <a:t>hold</a:t>
            </a:r>
            <a:r>
              <a:rPr lang="nl-NL" altLang="en-NL" sz="1400" i="1" dirty="0">
                <a:latin typeface="Verdana" panose="020B0604030504040204" pitchFamily="34" charset="0"/>
              </a:rPr>
              <a:t> out </a:t>
            </a:r>
            <a:r>
              <a:rPr lang="nl-NL" altLang="en-NL" sz="1400" i="1" dirty="0" err="1">
                <a:latin typeface="Verdana" panose="020B0604030504040204" pitchFamily="34" charset="0"/>
              </a:rPr>
              <a:t>the</a:t>
            </a:r>
            <a:r>
              <a:rPr lang="nl-NL" altLang="en-NL" sz="1400" i="1" dirty="0">
                <a:latin typeface="Verdana" panose="020B0604030504040204" pitchFamily="34" charset="0"/>
              </a:rPr>
              <a:t> </a:t>
            </a:r>
            <a:r>
              <a:rPr lang="nl-NL" altLang="en-NL" sz="1400" i="1" dirty="0" err="1">
                <a:latin typeface="Verdana" panose="020B0604030504040204" pitchFamily="34" charset="0"/>
              </a:rPr>
              <a:t>talking</a:t>
            </a:r>
            <a:r>
              <a:rPr lang="nl-NL" altLang="en-NL" sz="1400" i="1" dirty="0">
                <a:latin typeface="Verdana" panose="020B0604030504040204" pitchFamily="34" charset="0"/>
              </a:rPr>
              <a:t> stick, </a:t>
            </a:r>
            <a:r>
              <a:rPr lang="nl-NL" altLang="en-NL" sz="1400" i="1" dirty="0" err="1">
                <a:latin typeface="Verdana" panose="020B0604030504040204" pitchFamily="34" charset="0"/>
              </a:rPr>
              <a:t>and</a:t>
            </a:r>
            <a:r>
              <a:rPr lang="nl-NL" altLang="en-NL" sz="1400" i="1" dirty="0">
                <a:latin typeface="Verdana" panose="020B0604030504040204" pitchFamily="34" charset="0"/>
              </a:rPr>
              <a:t> </a:t>
            </a:r>
            <a:r>
              <a:rPr lang="nl-NL" altLang="en-NL" sz="1400" i="1" dirty="0" err="1">
                <a:latin typeface="Verdana" panose="020B0604030504040204" pitchFamily="34" charset="0"/>
              </a:rPr>
              <a:t>whoever</a:t>
            </a:r>
            <a:r>
              <a:rPr lang="nl-NL" altLang="en-NL" sz="1400" i="1" dirty="0">
                <a:latin typeface="Verdana" panose="020B0604030504040204" pitchFamily="34" charset="0"/>
              </a:rPr>
              <a:t> </a:t>
            </a:r>
            <a:r>
              <a:rPr lang="nl-NL" altLang="en-NL" sz="1400" i="1" dirty="0" err="1">
                <a:latin typeface="Verdana" panose="020B0604030504040204" pitchFamily="34" charset="0"/>
              </a:rPr>
              <a:t>wished</a:t>
            </a:r>
            <a:r>
              <a:rPr lang="nl-NL" altLang="en-NL" sz="1400" i="1" dirty="0">
                <a:latin typeface="Verdana" panose="020B0604030504040204" pitchFamily="34" charset="0"/>
              </a:rPr>
              <a:t> </a:t>
            </a:r>
            <a:r>
              <a:rPr lang="nl-NL" altLang="en-NL" sz="1400" i="1" dirty="0" err="1">
                <a:latin typeface="Verdana" panose="020B0604030504040204" pitchFamily="34" charset="0"/>
              </a:rPr>
              <a:t>to</a:t>
            </a:r>
            <a:r>
              <a:rPr lang="nl-NL" altLang="en-NL" sz="1400" i="1" dirty="0">
                <a:latin typeface="Verdana" panose="020B0604030504040204" pitchFamily="34" charset="0"/>
              </a:rPr>
              <a:t> </a:t>
            </a:r>
            <a:r>
              <a:rPr lang="nl-NL" altLang="en-NL" sz="1400" i="1" dirty="0" err="1">
                <a:latin typeface="Verdana" panose="020B0604030504040204" pitchFamily="34" charset="0"/>
              </a:rPr>
              <a:t>speak</a:t>
            </a:r>
            <a:r>
              <a:rPr lang="nl-NL" altLang="en-NL" sz="1400" i="1" dirty="0">
                <a:latin typeface="Verdana" panose="020B0604030504040204" pitchFamily="34" charset="0"/>
              </a:rPr>
              <a:t> </a:t>
            </a:r>
            <a:r>
              <a:rPr lang="nl-NL" altLang="en-NL" sz="1400" i="1" dirty="0" err="1">
                <a:latin typeface="Verdana" panose="020B0604030504040204" pitchFamily="34" charset="0"/>
              </a:rPr>
              <a:t>after</a:t>
            </a:r>
            <a:r>
              <a:rPr lang="nl-NL" altLang="en-NL" sz="1400" i="1" dirty="0">
                <a:latin typeface="Verdana" panose="020B0604030504040204" pitchFamily="34" charset="0"/>
              </a:rPr>
              <a:t> </a:t>
            </a:r>
            <a:r>
              <a:rPr lang="nl-NL" altLang="en-NL" sz="1400" i="1" dirty="0" err="1">
                <a:latin typeface="Verdana" panose="020B0604030504040204" pitchFamily="34" charset="0"/>
              </a:rPr>
              <a:t>him</a:t>
            </a:r>
            <a:r>
              <a:rPr lang="nl-NL" altLang="en-NL" sz="1400" i="1" dirty="0">
                <a:latin typeface="Verdana" panose="020B0604030504040204" pitchFamily="34" charset="0"/>
              </a:rPr>
              <a:t> </a:t>
            </a:r>
            <a:r>
              <a:rPr lang="nl-NL" altLang="en-NL" sz="1400" i="1" dirty="0" err="1">
                <a:latin typeface="Verdana" panose="020B0604030504040204" pitchFamily="34" charset="0"/>
              </a:rPr>
              <a:t>would</a:t>
            </a:r>
            <a:r>
              <a:rPr lang="nl-NL" altLang="en-NL" sz="1400" i="1" dirty="0">
                <a:latin typeface="Verdana" panose="020B0604030504040204" pitchFamily="34" charset="0"/>
              </a:rPr>
              <a:t> take it. In </a:t>
            </a:r>
            <a:r>
              <a:rPr lang="nl-NL" altLang="en-NL" sz="1400" i="1" dirty="0" err="1">
                <a:latin typeface="Verdana" panose="020B0604030504040204" pitchFamily="34" charset="0"/>
              </a:rPr>
              <a:t>this</a:t>
            </a:r>
            <a:r>
              <a:rPr lang="nl-NL" altLang="en-NL" sz="1400" i="1" dirty="0">
                <a:latin typeface="Verdana" panose="020B0604030504040204" pitchFamily="34" charset="0"/>
              </a:rPr>
              <a:t> </a:t>
            </a:r>
            <a:r>
              <a:rPr lang="nl-NL" altLang="en-NL" sz="1400" i="1" dirty="0" err="1">
                <a:latin typeface="Verdana" panose="020B0604030504040204" pitchFamily="34" charset="0"/>
              </a:rPr>
              <a:t>manner</a:t>
            </a:r>
            <a:r>
              <a:rPr lang="nl-NL" altLang="en-NL" sz="1400" i="1" dirty="0">
                <a:latin typeface="Verdana" panose="020B0604030504040204" pitchFamily="34" charset="0"/>
              </a:rPr>
              <a:t> </a:t>
            </a:r>
            <a:r>
              <a:rPr lang="nl-NL" altLang="en-NL" sz="1400" i="1" dirty="0" err="1">
                <a:latin typeface="Verdana" panose="020B0604030504040204" pitchFamily="34" charset="0"/>
              </a:rPr>
              <a:t>the</a:t>
            </a:r>
            <a:r>
              <a:rPr lang="nl-NL" altLang="en-NL" sz="1400" i="1" dirty="0">
                <a:latin typeface="Verdana" panose="020B0604030504040204" pitchFamily="34" charset="0"/>
              </a:rPr>
              <a:t> stick was </a:t>
            </a:r>
            <a:r>
              <a:rPr lang="nl-NL" altLang="en-NL" sz="1400" i="1" dirty="0" err="1">
                <a:latin typeface="Verdana" panose="020B0604030504040204" pitchFamily="34" charset="0"/>
              </a:rPr>
              <a:t>passed</a:t>
            </a:r>
            <a:r>
              <a:rPr lang="nl-NL" altLang="en-NL" sz="1400" i="1" dirty="0">
                <a:latin typeface="Verdana" panose="020B0604030504040204" pitchFamily="34" charset="0"/>
              </a:rPr>
              <a:t> </a:t>
            </a:r>
            <a:r>
              <a:rPr lang="nl-NL" altLang="en-NL" sz="1400" i="1" dirty="0" err="1">
                <a:latin typeface="Verdana" panose="020B0604030504040204" pitchFamily="34" charset="0"/>
              </a:rPr>
              <a:t>from</a:t>
            </a:r>
            <a:r>
              <a:rPr lang="nl-NL" altLang="en-NL" sz="1400" i="1" dirty="0">
                <a:latin typeface="Verdana" panose="020B0604030504040204" pitchFamily="34" charset="0"/>
              </a:rPr>
              <a:t> </a:t>
            </a:r>
            <a:r>
              <a:rPr lang="nl-NL" altLang="en-NL" sz="1400" i="1" dirty="0" err="1">
                <a:latin typeface="Verdana" panose="020B0604030504040204" pitchFamily="34" charset="0"/>
              </a:rPr>
              <a:t>one</a:t>
            </a:r>
            <a:r>
              <a:rPr lang="nl-NL" altLang="en-NL" sz="1400" i="1" dirty="0">
                <a:latin typeface="Verdana" panose="020B0604030504040204" pitchFamily="34" charset="0"/>
              </a:rPr>
              <a:t> </a:t>
            </a:r>
            <a:r>
              <a:rPr lang="nl-NL" altLang="en-NL" sz="1400" i="1" dirty="0" err="1">
                <a:latin typeface="Verdana" panose="020B0604030504040204" pitchFamily="34" charset="0"/>
              </a:rPr>
              <a:t>individual</a:t>
            </a:r>
            <a:r>
              <a:rPr lang="nl-NL" altLang="en-NL" sz="1400" i="1" dirty="0">
                <a:latin typeface="Verdana" panose="020B0604030504040204" pitchFamily="34" charset="0"/>
              </a:rPr>
              <a:t> </a:t>
            </a:r>
            <a:r>
              <a:rPr lang="nl-NL" altLang="en-NL" sz="1400" i="1" dirty="0" err="1">
                <a:latin typeface="Verdana" panose="020B0604030504040204" pitchFamily="34" charset="0"/>
              </a:rPr>
              <a:t>to</a:t>
            </a:r>
            <a:r>
              <a:rPr lang="nl-NL" altLang="en-NL" sz="1400" i="1" dirty="0">
                <a:latin typeface="Verdana" panose="020B0604030504040204" pitchFamily="34" charset="0"/>
              </a:rPr>
              <a:t> </a:t>
            </a:r>
            <a:r>
              <a:rPr lang="nl-NL" altLang="en-NL" sz="1400" i="1" dirty="0" err="1">
                <a:latin typeface="Verdana" panose="020B0604030504040204" pitchFamily="34" charset="0"/>
              </a:rPr>
              <a:t>another</a:t>
            </a:r>
            <a:r>
              <a:rPr lang="nl-NL" altLang="en-NL" sz="1400" i="1" dirty="0">
                <a:latin typeface="Verdana" panose="020B0604030504040204" pitchFamily="34" charset="0"/>
              </a:rPr>
              <a:t> </a:t>
            </a:r>
            <a:r>
              <a:rPr lang="nl-NL" altLang="en-NL" sz="1400" i="1" dirty="0" err="1">
                <a:latin typeface="Verdana" panose="020B0604030504040204" pitchFamily="34" charset="0"/>
              </a:rPr>
              <a:t>until</a:t>
            </a:r>
            <a:r>
              <a:rPr lang="nl-NL" altLang="en-NL" sz="1400" i="1" dirty="0">
                <a:latin typeface="Verdana" panose="020B0604030504040204" pitchFamily="34" charset="0"/>
              </a:rPr>
              <a:t> </a:t>
            </a:r>
            <a:r>
              <a:rPr lang="nl-NL" altLang="en-NL" sz="1400" i="1" dirty="0" err="1">
                <a:latin typeface="Verdana" panose="020B0604030504040204" pitchFamily="34" charset="0"/>
              </a:rPr>
              <a:t>all</a:t>
            </a:r>
            <a:r>
              <a:rPr lang="nl-NL" altLang="en-NL" sz="1400" i="1" dirty="0">
                <a:latin typeface="Verdana" panose="020B0604030504040204" pitchFamily="34" charset="0"/>
              </a:rPr>
              <a:t> </a:t>
            </a:r>
            <a:r>
              <a:rPr lang="nl-NL" altLang="en-NL" sz="1400" i="1" dirty="0" err="1">
                <a:latin typeface="Verdana" panose="020B0604030504040204" pitchFamily="34" charset="0"/>
              </a:rPr>
              <a:t>who</a:t>
            </a:r>
            <a:r>
              <a:rPr lang="nl-NL" altLang="en-NL" sz="1400" i="1" dirty="0">
                <a:latin typeface="Verdana" panose="020B0604030504040204" pitchFamily="34" charset="0"/>
              </a:rPr>
              <a:t> </a:t>
            </a:r>
            <a:r>
              <a:rPr lang="nl-NL" altLang="en-NL" sz="1400" i="1" dirty="0" err="1">
                <a:latin typeface="Verdana" panose="020B0604030504040204" pitchFamily="34" charset="0"/>
              </a:rPr>
              <a:t>wished</a:t>
            </a:r>
            <a:r>
              <a:rPr lang="nl-NL" altLang="en-NL" sz="1400" i="1" dirty="0">
                <a:latin typeface="Verdana" panose="020B0604030504040204" pitchFamily="34" charset="0"/>
              </a:rPr>
              <a:t> </a:t>
            </a:r>
            <a:r>
              <a:rPr lang="nl-NL" altLang="en-NL" sz="1400" i="1" dirty="0" err="1">
                <a:latin typeface="Verdana" panose="020B0604030504040204" pitchFamily="34" charset="0"/>
              </a:rPr>
              <a:t>to</a:t>
            </a:r>
            <a:r>
              <a:rPr lang="nl-NL" altLang="en-NL" sz="1400" i="1" dirty="0">
                <a:latin typeface="Verdana" panose="020B0604030504040204" pitchFamily="34" charset="0"/>
              </a:rPr>
              <a:t> </a:t>
            </a:r>
            <a:r>
              <a:rPr lang="nl-NL" altLang="en-NL" sz="1400" i="1" dirty="0" err="1">
                <a:latin typeface="Verdana" panose="020B0604030504040204" pitchFamily="34" charset="0"/>
              </a:rPr>
              <a:t>speak</a:t>
            </a:r>
            <a:r>
              <a:rPr lang="nl-NL" altLang="en-NL" sz="1400" i="1" dirty="0">
                <a:latin typeface="Verdana" panose="020B0604030504040204" pitchFamily="34" charset="0"/>
              </a:rPr>
              <a:t> had </a:t>
            </a:r>
            <a:r>
              <a:rPr lang="nl-NL" altLang="en-NL" sz="1400" i="1" dirty="0" err="1">
                <a:latin typeface="Verdana" panose="020B0604030504040204" pitchFamily="34" charset="0"/>
              </a:rPr>
              <a:t>done</a:t>
            </a:r>
            <a:r>
              <a:rPr lang="nl-NL" altLang="en-NL" sz="1400" i="1" dirty="0">
                <a:latin typeface="Verdana" panose="020B0604030504040204" pitchFamily="34" charset="0"/>
              </a:rPr>
              <a:t> </a:t>
            </a:r>
            <a:r>
              <a:rPr lang="nl-NL" altLang="en-NL" sz="1400" i="1" dirty="0" err="1">
                <a:latin typeface="Verdana" panose="020B0604030504040204" pitchFamily="34" charset="0"/>
              </a:rPr>
              <a:t>so</a:t>
            </a:r>
            <a:r>
              <a:rPr lang="nl-NL" altLang="en-NL" sz="1400" i="1" dirty="0">
                <a:latin typeface="Verdana" panose="020B0604030504040204" pitchFamily="34" charset="0"/>
              </a:rPr>
              <a:t>. </a:t>
            </a:r>
          </a:p>
          <a:p>
            <a:pPr>
              <a:lnSpc>
                <a:spcPct val="90000"/>
              </a:lnSpc>
              <a:buFontTx/>
              <a:buNone/>
            </a:pPr>
            <a:endParaRPr lang="nl-NL" altLang="en-NL" sz="1322" i="1" dirty="0">
              <a:latin typeface="Verdana" panose="020B0604030504040204" pitchFamily="34" charset="0"/>
            </a:endParaRPr>
          </a:p>
          <a:p>
            <a:pPr>
              <a:lnSpc>
                <a:spcPct val="90000"/>
              </a:lnSpc>
              <a:buFontTx/>
              <a:buNone/>
            </a:pPr>
            <a:r>
              <a:rPr lang="nl-NL" altLang="en-NL" sz="1322" b="1" dirty="0">
                <a:latin typeface="Verdana" panose="020B0604030504040204" pitchFamily="34" charset="0"/>
              </a:rPr>
              <a:t>      Carol </a:t>
            </a:r>
            <a:r>
              <a:rPr lang="nl-NL" altLang="en-NL" sz="1322" b="1" dirty="0" err="1">
                <a:latin typeface="Verdana" panose="020B0604030504040204" pitchFamily="34" charset="0"/>
              </a:rPr>
              <a:t>Locust</a:t>
            </a:r>
            <a:r>
              <a:rPr lang="nl-NL" altLang="en-NL" sz="1322" b="1" dirty="0">
                <a:latin typeface="Verdana" panose="020B0604030504040204" pitchFamily="34" charset="0"/>
              </a:rPr>
              <a:t>, </a:t>
            </a:r>
            <a:r>
              <a:rPr lang="nl-NL" altLang="en-NL" sz="1322" b="1" dirty="0" err="1">
                <a:latin typeface="Verdana" panose="020B0604030504040204" pitchFamily="34" charset="0"/>
              </a:rPr>
              <a:t>Ph.D</a:t>
            </a:r>
            <a:r>
              <a:rPr lang="nl-NL" altLang="en-NL" sz="1322" b="1" dirty="0">
                <a:latin typeface="Verdana" panose="020B0604030504040204" pitchFamily="34" charset="0"/>
              </a:rPr>
              <a:t>.</a:t>
            </a:r>
            <a:br>
              <a:rPr lang="nl-NL" altLang="en-NL" sz="1322" b="1" dirty="0">
                <a:latin typeface="Verdana" panose="020B0604030504040204" pitchFamily="34" charset="0"/>
              </a:rPr>
            </a:br>
            <a:r>
              <a:rPr lang="nl-NL" altLang="en-NL" sz="1322" b="1" dirty="0">
                <a:latin typeface="Verdana" panose="020B0604030504040204" pitchFamily="34" charset="0"/>
              </a:rPr>
              <a:t>Native American Research </a:t>
            </a:r>
            <a:r>
              <a:rPr lang="nl-NL" altLang="en-NL" sz="1322" b="1" dirty="0" err="1">
                <a:latin typeface="Verdana" panose="020B0604030504040204" pitchFamily="34" charset="0"/>
              </a:rPr>
              <a:t>and</a:t>
            </a:r>
            <a:r>
              <a:rPr lang="nl-NL" altLang="en-NL" sz="1322" b="1" dirty="0">
                <a:latin typeface="Verdana" panose="020B0604030504040204" pitchFamily="34" charset="0"/>
              </a:rPr>
              <a:t> Training Center</a:t>
            </a:r>
            <a:br>
              <a:rPr lang="nl-NL" altLang="en-NL" sz="1322" b="1" dirty="0">
                <a:latin typeface="Verdana" panose="020B0604030504040204" pitchFamily="34" charset="0"/>
              </a:rPr>
            </a:br>
            <a:r>
              <a:rPr lang="nl-NL" altLang="en-NL" sz="1322" b="1" dirty="0">
                <a:latin typeface="Verdana" panose="020B0604030504040204" pitchFamily="34" charset="0"/>
              </a:rPr>
              <a:t>Tucson, Arizona</a:t>
            </a:r>
            <a:br>
              <a:rPr lang="nl-NL" altLang="en-NL" sz="1322" b="1" dirty="0">
                <a:latin typeface="Verdana" panose="020B0604030504040204" pitchFamily="34" charset="0"/>
              </a:rPr>
            </a:br>
            <a:endParaRPr lang="nl-NL" altLang="en-NL" sz="1633" dirty="0">
              <a:latin typeface="Verdana" panose="020B060403050404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52D1C-C393-F627-7808-4AE65C8897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462CAB-B223-78F1-913C-4DF2FEB775A3}"/>
              </a:ext>
            </a:extLst>
          </p:cNvPr>
          <p:cNvSpPr>
            <a:spLocks noGrp="1"/>
          </p:cNvSpPr>
          <p:nvPr>
            <p:ph type="title"/>
          </p:nvPr>
        </p:nvSpPr>
        <p:spPr/>
        <p:txBody>
          <a:bodyPr/>
          <a:lstStyle/>
          <a:p>
            <a:r>
              <a:rPr lang="en-US" dirty="0">
                <a:solidFill>
                  <a:srgbClr val="0FCBC2"/>
                </a:solidFill>
              </a:rPr>
              <a:t>5.2. Auditing</a:t>
            </a:r>
          </a:p>
        </p:txBody>
      </p:sp>
      <p:pic>
        <p:nvPicPr>
          <p:cNvPr id="4" name="Afbeelding 5">
            <a:extLst>
              <a:ext uri="{FF2B5EF4-FFF2-40B4-BE49-F238E27FC236}">
                <a16:creationId xmlns:a16="http://schemas.microsoft.com/office/drawing/2014/main" id="{5C268AD6-45C3-91E8-6A16-E026AE7634E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1400" y="1138968"/>
            <a:ext cx="5486400" cy="373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8727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15CBA-9B03-6867-9B32-D4C58B8EA815}"/>
            </a:ext>
          </a:extLst>
        </p:cNvPr>
        <p:cNvGrpSpPr/>
        <p:nvPr/>
      </p:nvGrpSpPr>
      <p:grpSpPr>
        <a:xfrm>
          <a:off x="0" y="0"/>
          <a:ext cx="0" cy="0"/>
          <a:chOff x="0" y="0"/>
          <a:chExt cx="0" cy="0"/>
        </a:xfrm>
      </p:grpSpPr>
      <p:sp>
        <p:nvSpPr>
          <p:cNvPr id="6145" name="Rectangle 2">
            <a:extLst>
              <a:ext uri="{FF2B5EF4-FFF2-40B4-BE49-F238E27FC236}">
                <a16:creationId xmlns:a16="http://schemas.microsoft.com/office/drawing/2014/main" id="{F97CDC02-FE96-85A6-A338-B84D3A650878}"/>
              </a:ext>
            </a:extLst>
          </p:cNvPr>
          <p:cNvSpPr>
            <a:spLocks noGrp="1" noChangeArrowheads="1"/>
          </p:cNvSpPr>
          <p:nvPr>
            <p:ph type="title"/>
          </p:nvPr>
        </p:nvSpPr>
        <p:spPr>
          <a:xfrm>
            <a:off x="923749" y="896408"/>
            <a:ext cx="5722937" cy="6321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nl-NL" altLang="en-US" sz="3422" dirty="0" err="1">
                <a:solidFill>
                  <a:srgbClr val="0FCBC2"/>
                </a:solidFill>
              </a:rPr>
              <a:t>What</a:t>
            </a:r>
            <a:r>
              <a:rPr lang="nl-NL" altLang="en-US" sz="3422" dirty="0">
                <a:solidFill>
                  <a:srgbClr val="0FCBC2"/>
                </a:solidFill>
              </a:rPr>
              <a:t> is </a:t>
            </a:r>
            <a:r>
              <a:rPr lang="nl-NL" altLang="en-US" sz="3422" dirty="0" err="1">
                <a:solidFill>
                  <a:srgbClr val="0FCBC2"/>
                </a:solidFill>
              </a:rPr>
              <a:t>an</a:t>
            </a:r>
            <a:r>
              <a:rPr lang="nl-NL" altLang="en-US" sz="3422" dirty="0">
                <a:solidFill>
                  <a:srgbClr val="0FCBC2"/>
                </a:solidFill>
              </a:rPr>
              <a:t> audit?</a:t>
            </a:r>
          </a:p>
        </p:txBody>
      </p:sp>
      <p:sp>
        <p:nvSpPr>
          <p:cNvPr id="5122" name="Rectangle 3">
            <a:extLst>
              <a:ext uri="{FF2B5EF4-FFF2-40B4-BE49-F238E27FC236}">
                <a16:creationId xmlns:a16="http://schemas.microsoft.com/office/drawing/2014/main" id="{2A4DB67A-FD57-1E74-2E85-EA718BDECA46}"/>
              </a:ext>
            </a:extLst>
          </p:cNvPr>
          <p:cNvSpPr>
            <a:spLocks noGrp="1" noChangeArrowheads="1"/>
          </p:cNvSpPr>
          <p:nvPr>
            <p:ph type="body" idx="1"/>
          </p:nvPr>
        </p:nvSpPr>
        <p:spPr>
          <a:xfrm>
            <a:off x="812800" y="1676400"/>
            <a:ext cx="5722937" cy="618596"/>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buFontTx/>
              <a:buNone/>
              <a:defRPr/>
            </a:pPr>
            <a:endParaRPr lang="en-US" sz="1945" dirty="0">
              <a:cs typeface="Times New Roman" charset="0"/>
              <a:sym typeface="Gill Sans" charset="0"/>
            </a:endParaRPr>
          </a:p>
          <a:p>
            <a:pPr>
              <a:buFontTx/>
              <a:buNone/>
              <a:defRPr/>
            </a:pPr>
            <a:r>
              <a:rPr lang="en-US" sz="1945" b="1" dirty="0">
                <a:cs typeface="Times New Roman" charset="0"/>
                <a:sym typeface="Gill Sans" charset="0"/>
              </a:rPr>
              <a:t>ISO 190011:2002</a:t>
            </a:r>
          </a:p>
          <a:p>
            <a:pPr>
              <a:buFontTx/>
              <a:buNone/>
              <a:defRPr/>
            </a:pPr>
            <a:r>
              <a:rPr lang="en-US" sz="1945" b="1" dirty="0">
                <a:cs typeface="Times New Roman" charset="0"/>
                <a:sym typeface="Gill Sans" charset="0"/>
              </a:rPr>
              <a:t>      audit = systematic, independent and documented process for obtaining audit evidence and evaluating it objectively to determine the extent to which the audit criteria are fulfilled </a:t>
            </a:r>
            <a:r>
              <a:rPr lang="en-US" sz="1945" b="1" spc="39"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Times New Roman" charset="0"/>
                <a:sym typeface="Gill Sans" charset="0"/>
              </a:rPr>
              <a:t>(or standards are met)</a:t>
            </a:r>
            <a:r>
              <a:rPr lang="en-US" sz="1945" b="1" dirty="0">
                <a:cs typeface="Times New Roman" charset="0"/>
                <a:sym typeface="Gill Sans" charset="0"/>
              </a:rPr>
              <a:t>.</a:t>
            </a:r>
            <a:endParaRPr lang="nl-NL" sz="1945" b="1" dirty="0">
              <a:cs typeface="Times New Roman" charset="0"/>
              <a:sym typeface="Gill Sans" charset="0"/>
            </a:endParaRPr>
          </a:p>
          <a:p>
            <a:pPr>
              <a:defRPr/>
            </a:pPr>
            <a:endParaRPr lang="nl-NL" sz="1945" dirty="0">
              <a:sym typeface="Gill Sans" charset="0"/>
            </a:endParaRPr>
          </a:p>
        </p:txBody>
      </p:sp>
    </p:spTree>
    <p:extLst>
      <p:ext uri="{BB962C8B-B14F-4D97-AF65-F5344CB8AC3E}">
        <p14:creationId xmlns:p14="http://schemas.microsoft.com/office/powerpoint/2010/main" val="24651085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0406F-8E66-53B5-7278-AD9E1CDE57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0A929-1AD6-C148-84C2-AED4A40A465F}"/>
              </a:ext>
            </a:extLst>
          </p:cNvPr>
          <p:cNvSpPr>
            <a:spLocks noGrp="1"/>
          </p:cNvSpPr>
          <p:nvPr>
            <p:ph type="title"/>
          </p:nvPr>
        </p:nvSpPr>
        <p:spPr/>
        <p:txBody>
          <a:bodyPr/>
          <a:lstStyle/>
          <a:p>
            <a:endParaRPr lang="en-NL"/>
          </a:p>
        </p:txBody>
      </p:sp>
      <p:pic>
        <p:nvPicPr>
          <p:cNvPr id="5" name="Content Placeholder 4" descr="Graphical user interface, text, application, email&#10;&#10;Description automatically generated">
            <a:extLst>
              <a:ext uri="{FF2B5EF4-FFF2-40B4-BE49-F238E27FC236}">
                <a16:creationId xmlns:a16="http://schemas.microsoft.com/office/drawing/2014/main" id="{F6FD280D-AB52-3D90-A31D-7B58942218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0257" y="1244600"/>
            <a:ext cx="4548685" cy="3519488"/>
          </a:xfrm>
        </p:spPr>
      </p:pic>
    </p:spTree>
    <p:extLst>
      <p:ext uri="{BB962C8B-B14F-4D97-AF65-F5344CB8AC3E}">
        <p14:creationId xmlns:p14="http://schemas.microsoft.com/office/powerpoint/2010/main" val="1466245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B92A9-8D98-D091-A629-F7A691A00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CDE90-7066-950C-8257-F52CEFDDBD46}"/>
              </a:ext>
            </a:extLst>
          </p:cNvPr>
          <p:cNvSpPr>
            <a:spLocks noGrp="1"/>
          </p:cNvSpPr>
          <p:nvPr>
            <p:ph type="title"/>
          </p:nvPr>
        </p:nvSpPr>
        <p:spPr/>
        <p:txBody>
          <a:bodyPr/>
          <a:lstStyle/>
          <a:p>
            <a:r>
              <a:rPr lang="en-US" dirty="0">
                <a:solidFill>
                  <a:srgbClr val="0FCBC2"/>
                </a:solidFill>
              </a:rPr>
              <a:t>Continuous Improvement</a:t>
            </a:r>
          </a:p>
        </p:txBody>
      </p:sp>
      <p:pic>
        <p:nvPicPr>
          <p:cNvPr id="4" name="Online Media 3" descr="1.1 Masaaki Imai - Definition of KAIZEN">
            <a:hlinkClick r:id="" action="ppaction://media"/>
            <a:extLst>
              <a:ext uri="{FF2B5EF4-FFF2-40B4-BE49-F238E27FC236}">
                <a16:creationId xmlns:a16="http://schemas.microsoft.com/office/drawing/2014/main" id="{449C6956-0FEA-FC8A-2058-92ACE269588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7225" y="1244600"/>
            <a:ext cx="6256338" cy="3519488"/>
          </a:xfrm>
        </p:spPr>
      </p:pic>
    </p:spTree>
    <p:extLst>
      <p:ext uri="{BB962C8B-B14F-4D97-AF65-F5344CB8AC3E}">
        <p14:creationId xmlns:p14="http://schemas.microsoft.com/office/powerpoint/2010/main" val="52200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35B62-925B-5A97-DFC2-20D834B98A4E}"/>
            </a:ext>
          </a:extLst>
        </p:cNvPr>
        <p:cNvGrpSpPr/>
        <p:nvPr/>
      </p:nvGrpSpPr>
      <p:grpSpPr>
        <a:xfrm>
          <a:off x="0" y="0"/>
          <a:ext cx="0" cy="0"/>
          <a:chOff x="0" y="0"/>
          <a:chExt cx="0" cy="0"/>
        </a:xfrm>
      </p:grpSpPr>
      <p:sp>
        <p:nvSpPr>
          <p:cNvPr id="8193" name="Rectangle 2">
            <a:extLst>
              <a:ext uri="{FF2B5EF4-FFF2-40B4-BE49-F238E27FC236}">
                <a16:creationId xmlns:a16="http://schemas.microsoft.com/office/drawing/2014/main" id="{E731BA4C-65CB-A672-44A5-BAC7B6C7CA38}"/>
              </a:ext>
            </a:extLst>
          </p:cNvPr>
          <p:cNvSpPr>
            <a:spLocks noGrp="1" noChangeArrowheads="1"/>
          </p:cNvSpPr>
          <p:nvPr>
            <p:ph type="title"/>
          </p:nvPr>
        </p:nvSpPr>
        <p:spPr>
          <a:xfrm>
            <a:off x="923749" y="896408"/>
            <a:ext cx="5722937" cy="6321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nl-NL" altLang="en-US" sz="3422" dirty="0" err="1">
                <a:solidFill>
                  <a:srgbClr val="0FCBC2"/>
                </a:solidFill>
              </a:rPr>
              <a:t>Objectives</a:t>
            </a:r>
            <a:r>
              <a:rPr lang="nl-NL" altLang="en-US" sz="3422" dirty="0">
                <a:solidFill>
                  <a:srgbClr val="0FCBC2"/>
                </a:solidFill>
              </a:rPr>
              <a:t> of audit</a:t>
            </a:r>
          </a:p>
        </p:txBody>
      </p:sp>
      <p:sp>
        <p:nvSpPr>
          <p:cNvPr id="8194" name="Rectangle 3">
            <a:extLst>
              <a:ext uri="{FF2B5EF4-FFF2-40B4-BE49-F238E27FC236}">
                <a16:creationId xmlns:a16="http://schemas.microsoft.com/office/drawing/2014/main" id="{21D95A76-70B8-DC16-7AD4-F6331A713DE3}"/>
              </a:ext>
            </a:extLst>
          </p:cNvPr>
          <p:cNvSpPr>
            <a:spLocks noGrp="1" noChangeArrowheads="1"/>
          </p:cNvSpPr>
          <p:nvPr>
            <p:ph type="body" idx="1"/>
          </p:nvPr>
        </p:nvSpPr>
        <p:spPr>
          <a:xfrm>
            <a:off x="839788" y="2017536"/>
            <a:ext cx="5722937" cy="618596"/>
          </a:xfrm>
        </p:spPr>
        <p:txBody>
          <a:bodyPr/>
          <a:lstStyle/>
          <a:p>
            <a:pPr algn="ctr">
              <a:buFontTx/>
              <a:buNone/>
            </a:pPr>
            <a:r>
              <a:rPr lang="nl-NL" altLang="en-US" sz="1945" dirty="0" err="1"/>
              <a:t>Continuous</a:t>
            </a:r>
            <a:r>
              <a:rPr lang="nl-NL" altLang="en-US" sz="1945" dirty="0"/>
              <a:t> </a:t>
            </a:r>
            <a:r>
              <a:rPr lang="nl-NL" altLang="en-US" sz="1945" dirty="0" err="1"/>
              <a:t>improvement</a:t>
            </a:r>
            <a:r>
              <a:rPr lang="nl-NL" altLang="en-US" sz="1945" dirty="0"/>
              <a:t> (</a:t>
            </a:r>
            <a:r>
              <a:rPr lang="nl-NL" altLang="en-US" sz="1945" dirty="0" err="1"/>
              <a:t>effectivity</a:t>
            </a:r>
            <a:r>
              <a:rPr lang="nl-NL" altLang="en-US" sz="1945" dirty="0"/>
              <a:t> audit):</a:t>
            </a:r>
          </a:p>
          <a:p>
            <a:pPr algn="ctr">
              <a:buFontTx/>
              <a:buNone/>
            </a:pPr>
            <a:endParaRPr lang="nl-NL" altLang="en-US" sz="1945" dirty="0"/>
          </a:p>
          <a:p>
            <a:pPr algn="ctr">
              <a:buFontTx/>
              <a:buNone/>
            </a:pPr>
            <a:r>
              <a:rPr lang="nl-NL" altLang="en-US" sz="1945" dirty="0" err="1"/>
              <a:t>Provides</a:t>
            </a:r>
            <a:r>
              <a:rPr lang="nl-NL" altLang="en-US" sz="1945" dirty="0"/>
              <a:t> baseline score </a:t>
            </a:r>
            <a:r>
              <a:rPr lang="nl-NL" altLang="en-US" sz="1945" dirty="0" err="1"/>
              <a:t>to</a:t>
            </a:r>
            <a:r>
              <a:rPr lang="nl-NL" altLang="en-US" sz="1945" dirty="0"/>
              <a:t> </a:t>
            </a:r>
            <a:r>
              <a:rPr lang="nl-NL" altLang="en-US" sz="1945" dirty="0" err="1"/>
              <a:t>build</a:t>
            </a:r>
            <a:r>
              <a:rPr lang="nl-NL" altLang="en-US" sz="1945" dirty="0"/>
              <a:t> on!!!</a:t>
            </a:r>
          </a:p>
          <a:p>
            <a:pPr algn="ctr">
              <a:buFontTx/>
              <a:buNone/>
            </a:pPr>
            <a:endParaRPr lang="nl-NL" altLang="en-US" sz="1945" dirty="0"/>
          </a:p>
          <a:p>
            <a:pPr algn="ctr">
              <a:buFontTx/>
              <a:buNone/>
            </a:pPr>
            <a:endParaRPr lang="nl-NL" altLang="en-US" sz="1945" dirty="0"/>
          </a:p>
          <a:p>
            <a:pPr algn="ctr">
              <a:buFontTx/>
              <a:buNone/>
            </a:pPr>
            <a:r>
              <a:rPr lang="nl-NL" altLang="en-US" sz="1945" dirty="0" err="1"/>
              <a:t>External</a:t>
            </a:r>
            <a:r>
              <a:rPr lang="nl-NL" altLang="en-US" sz="1945" dirty="0"/>
              <a:t> or </a:t>
            </a:r>
            <a:r>
              <a:rPr lang="nl-NL" altLang="en-US" sz="1945" dirty="0" err="1"/>
              <a:t>internal</a:t>
            </a:r>
            <a:endParaRPr lang="nl-NL" altLang="en-US" sz="1945" dirty="0"/>
          </a:p>
        </p:txBody>
      </p:sp>
    </p:spTree>
    <p:extLst>
      <p:ext uri="{BB962C8B-B14F-4D97-AF65-F5344CB8AC3E}">
        <p14:creationId xmlns:p14="http://schemas.microsoft.com/office/powerpoint/2010/main" val="207226058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695DA-C7BD-46C5-0F8E-98A22C2D3341}"/>
              </a:ext>
            </a:extLst>
          </p:cNvPr>
          <p:cNvSpPr>
            <a:spLocks noGrp="1"/>
          </p:cNvSpPr>
          <p:nvPr>
            <p:ph type="title"/>
          </p:nvPr>
        </p:nvSpPr>
        <p:spPr/>
        <p:txBody>
          <a:bodyPr/>
          <a:lstStyle/>
          <a:p>
            <a:r>
              <a:rPr lang="en-GB" dirty="0">
                <a:solidFill>
                  <a:srgbClr val="0FCBC2"/>
                </a:solidFill>
              </a:rPr>
              <a:t>External audit</a:t>
            </a:r>
          </a:p>
        </p:txBody>
      </p:sp>
      <p:sp>
        <p:nvSpPr>
          <p:cNvPr id="3" name="Content Placeholder 2">
            <a:extLst>
              <a:ext uri="{FF2B5EF4-FFF2-40B4-BE49-F238E27FC236}">
                <a16:creationId xmlns:a16="http://schemas.microsoft.com/office/drawing/2014/main" id="{76CAE065-8908-8248-FE44-940796DFEC24}"/>
              </a:ext>
            </a:extLst>
          </p:cNvPr>
          <p:cNvSpPr>
            <a:spLocks noGrp="1"/>
          </p:cNvSpPr>
          <p:nvPr>
            <p:ph idx="1"/>
          </p:nvPr>
        </p:nvSpPr>
        <p:spPr/>
        <p:txBody>
          <a:bodyPr/>
          <a:lstStyle/>
          <a:p>
            <a:pPr marL="0" indent="0">
              <a:buNone/>
            </a:pPr>
            <a:r>
              <a:rPr lang="en-GB" sz="1800" dirty="0">
                <a:solidFill>
                  <a:srgbClr val="000000"/>
                </a:solidFill>
                <a:latin typeface="Roboto" panose="02000000000000000000" pitchFamily="2" charset="0"/>
              </a:rPr>
              <a:t>Example:</a:t>
            </a:r>
          </a:p>
          <a:p>
            <a:pPr marL="0" indent="0">
              <a:buNone/>
            </a:pPr>
            <a:r>
              <a:rPr lang="en-GB" sz="1800" b="0" i="0" u="none" strike="noStrike" dirty="0">
                <a:solidFill>
                  <a:srgbClr val="000000"/>
                </a:solidFill>
                <a:effectLst/>
                <a:latin typeface="Roboto" panose="02000000000000000000" pitchFamily="2" charset="0"/>
              </a:rPr>
              <a:t>The National League for Nursing Commission for Nursing Education Accreditation (NLN CNEA), the NLN’s autonomous accreditation division, promotes excellence and integrity in nursing education globally through a values-driven accreditation process.</a:t>
            </a:r>
            <a:endParaRPr lang="en-GB" sz="1800" dirty="0"/>
          </a:p>
        </p:txBody>
      </p:sp>
      <p:pic>
        <p:nvPicPr>
          <p:cNvPr id="1026" name="Picture 2">
            <a:extLst>
              <a:ext uri="{FF2B5EF4-FFF2-40B4-BE49-F238E27FC236}">
                <a16:creationId xmlns:a16="http://schemas.microsoft.com/office/drawing/2014/main" id="{46359B7E-DB05-15BB-F1D1-6AE71E94B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 y="3162882"/>
            <a:ext cx="3048000" cy="174390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12572E2-4EFE-6A6A-A8AA-9B760C5E58A7}"/>
              </a:ext>
            </a:extLst>
          </p:cNvPr>
          <p:cNvGrpSpPr/>
          <p:nvPr/>
        </p:nvGrpSpPr>
        <p:grpSpPr>
          <a:xfrm>
            <a:off x="4958443" y="2853735"/>
            <a:ext cx="2159000" cy="2362200"/>
            <a:chOff x="4800600" y="1524000"/>
            <a:chExt cx="3810000" cy="4114800"/>
          </a:xfrm>
        </p:grpSpPr>
        <p:pic>
          <p:nvPicPr>
            <p:cNvPr id="5" name="Online Image Placeholder 4">
              <a:extLst>
                <a:ext uri="{FF2B5EF4-FFF2-40B4-BE49-F238E27FC236}">
                  <a16:creationId xmlns:a16="http://schemas.microsoft.com/office/drawing/2014/main" id="{7E12A9E4-FB79-CC97-35FD-AC4DD71FA2F8}"/>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4800600" y="1524000"/>
              <a:ext cx="3810000" cy="4114800"/>
            </a:xfrm>
            <a:solidFill>
              <a:srgbClr val="FFFF99"/>
            </a:solidFill>
            <a:ln/>
            <a:extLst>
              <a:ext uri="{91240B29-F687-4F45-9708-019B960494DF}">
                <a14:hiddenLine xmlns:a14="http://schemas.microsoft.com/office/drawing/2010/main" w="12700">
                  <a:solidFill>
                    <a:srgbClr val="FFFF00"/>
                  </a:solidFill>
                  <a:miter lim="800000"/>
                  <a:headEnd/>
                  <a:tailEnd/>
                </a14:hiddenLine>
              </a:ext>
            </a:extLst>
          </p:spPr>
        </p:pic>
        <p:sp>
          <p:nvSpPr>
            <p:cNvPr id="6" name="AutoShape 5">
              <a:extLst>
                <a:ext uri="{FF2B5EF4-FFF2-40B4-BE49-F238E27FC236}">
                  <a16:creationId xmlns:a16="http://schemas.microsoft.com/office/drawing/2014/main" id="{977AC950-B90A-E3DC-990A-3FFADCE09E24}"/>
                </a:ext>
              </a:extLst>
            </p:cNvPr>
            <p:cNvSpPr>
              <a:spLocks noChangeArrowheads="1"/>
            </p:cNvSpPr>
            <p:nvPr/>
          </p:nvSpPr>
          <p:spPr bwMode="auto">
            <a:xfrm rot="15359851">
              <a:off x="5874137" y="1507430"/>
              <a:ext cx="1493530" cy="1546196"/>
            </a:xfrm>
            <a:prstGeom prst="wedgeEllipseCallout">
              <a:avLst>
                <a:gd name="adj1" fmla="val -46880"/>
                <a:gd name="adj2" fmla="val 35583"/>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lstStyle/>
            <a:p>
              <a:pPr algn="ctr" eaLnBrk="0" hangingPunct="0"/>
              <a:endParaRPr lang="en-GB" altLang="en-NL" sz="2400">
                <a:latin typeface="Times New Roman" panose="02020603050405020304" pitchFamily="18" charset="0"/>
              </a:endParaRPr>
            </a:p>
          </p:txBody>
        </p:sp>
        <p:sp>
          <p:nvSpPr>
            <p:cNvPr id="7" name="Text Box 6">
              <a:extLst>
                <a:ext uri="{FF2B5EF4-FFF2-40B4-BE49-F238E27FC236}">
                  <a16:creationId xmlns:a16="http://schemas.microsoft.com/office/drawing/2014/main" id="{E5B171B2-F612-1B7B-72C3-7DA16CCE8803}"/>
                </a:ext>
              </a:extLst>
            </p:cNvPr>
            <p:cNvSpPr txBox="1">
              <a:spLocks noChangeArrowheads="1"/>
            </p:cNvSpPr>
            <p:nvPr/>
          </p:nvSpPr>
          <p:spPr bwMode="auto">
            <a:xfrm>
              <a:off x="6090877" y="1729662"/>
              <a:ext cx="1128912" cy="123309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nl-NL" altLang="en-NL" sz="1000" b="1" dirty="0" err="1">
                  <a:latin typeface="Times New Roman" panose="02020603050405020304" pitchFamily="18" charset="0"/>
                </a:rPr>
                <a:t>They</a:t>
              </a:r>
              <a:r>
                <a:rPr lang="nl-NL" altLang="en-NL" sz="1000" b="1" dirty="0">
                  <a:latin typeface="Times New Roman" panose="02020603050405020304" pitchFamily="18" charset="0"/>
                </a:rPr>
                <a:t> are </a:t>
              </a:r>
              <a:r>
                <a:rPr lang="nl-NL" altLang="en-NL" sz="1000" b="1" dirty="0" err="1">
                  <a:latin typeface="Times New Roman" panose="02020603050405020304" pitchFamily="18" charset="0"/>
                </a:rPr>
                <a:t>coming</a:t>
              </a:r>
              <a:r>
                <a:rPr lang="nl-NL" altLang="en-NL" sz="1000" b="1" dirty="0">
                  <a:latin typeface="Times New Roman" panose="02020603050405020304" pitchFamily="18" charset="0"/>
                </a:rPr>
                <a:t> !!!</a:t>
              </a:r>
              <a:endParaRPr lang="en-GB" altLang="en-NL" sz="1000" b="1" dirty="0">
                <a:latin typeface="Times New Roman" panose="02020603050405020304" pitchFamily="18" charset="0"/>
              </a:endParaRPr>
            </a:p>
          </p:txBody>
        </p:sp>
      </p:grpSp>
    </p:spTree>
    <p:extLst>
      <p:ext uri="{BB962C8B-B14F-4D97-AF65-F5344CB8AC3E}">
        <p14:creationId xmlns:p14="http://schemas.microsoft.com/office/powerpoint/2010/main" val="39774835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94FAD-7D16-48E3-EDCE-59A69049CCEE}"/>
              </a:ext>
            </a:extLst>
          </p:cNvPr>
          <p:cNvSpPr>
            <a:spLocks noGrp="1"/>
          </p:cNvSpPr>
          <p:nvPr>
            <p:ph type="title"/>
          </p:nvPr>
        </p:nvSpPr>
        <p:spPr/>
        <p:txBody>
          <a:bodyPr/>
          <a:lstStyle/>
          <a:p>
            <a:endParaRPr lang="en-GB"/>
          </a:p>
        </p:txBody>
      </p:sp>
      <p:pic>
        <p:nvPicPr>
          <p:cNvPr id="5" name="Content Placeholder 4" descr="A close-up of a document&#10;&#10;Description automatically generated">
            <a:extLst>
              <a:ext uri="{FF2B5EF4-FFF2-40B4-BE49-F238E27FC236}">
                <a16:creationId xmlns:a16="http://schemas.microsoft.com/office/drawing/2014/main" id="{03496D65-DE99-5FFA-DCD0-35D8A37CAD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1144" y="457200"/>
            <a:ext cx="5091006" cy="2740215"/>
          </a:xfrm>
        </p:spPr>
      </p:pic>
      <p:pic>
        <p:nvPicPr>
          <p:cNvPr id="7" name="Picture 6" descr="A purple and black text&#10;&#10;Description automatically generated">
            <a:extLst>
              <a:ext uri="{FF2B5EF4-FFF2-40B4-BE49-F238E27FC236}">
                <a16:creationId xmlns:a16="http://schemas.microsoft.com/office/drawing/2014/main" id="{A40D5650-E35D-3AFE-DE73-A91A2B3BD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144" y="3197415"/>
            <a:ext cx="5091006" cy="2052298"/>
          </a:xfrm>
          <a:prstGeom prst="rect">
            <a:avLst/>
          </a:prstGeom>
        </p:spPr>
      </p:pic>
    </p:spTree>
    <p:extLst>
      <p:ext uri="{BB962C8B-B14F-4D97-AF65-F5344CB8AC3E}">
        <p14:creationId xmlns:p14="http://schemas.microsoft.com/office/powerpoint/2010/main" val="41087449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76D32-FEF3-5841-CD68-F96E973A10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595BF8-ACC7-3475-0CF5-19EFB74C98E1}"/>
              </a:ext>
            </a:extLst>
          </p:cNvPr>
          <p:cNvSpPr>
            <a:spLocks noGrp="1"/>
          </p:cNvSpPr>
          <p:nvPr>
            <p:ph type="title"/>
          </p:nvPr>
        </p:nvSpPr>
        <p:spPr/>
        <p:txBody>
          <a:bodyPr/>
          <a:lstStyle/>
          <a:p>
            <a:r>
              <a:rPr lang="en-GB" dirty="0">
                <a:solidFill>
                  <a:srgbClr val="0FCBC2"/>
                </a:solidFill>
              </a:rPr>
              <a:t>External audit: ISO</a:t>
            </a:r>
          </a:p>
        </p:txBody>
      </p:sp>
      <p:pic>
        <p:nvPicPr>
          <p:cNvPr id="5" name="Content Placeholder 4" descr="A screenshot of a web page&#10;&#10;Description automatically generated">
            <a:extLst>
              <a:ext uri="{FF2B5EF4-FFF2-40B4-BE49-F238E27FC236}">
                <a16:creationId xmlns:a16="http://schemas.microsoft.com/office/drawing/2014/main" id="{78597475-6993-F503-258D-AE64B44433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85939" y="1122927"/>
            <a:ext cx="3797322" cy="3840583"/>
          </a:xfrm>
        </p:spPr>
      </p:pic>
    </p:spTree>
    <p:extLst>
      <p:ext uri="{BB962C8B-B14F-4D97-AF65-F5344CB8AC3E}">
        <p14:creationId xmlns:p14="http://schemas.microsoft.com/office/powerpoint/2010/main" val="2150256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8344-5D7D-0485-2BA3-2A3DF5E0F84F}"/>
              </a:ext>
            </a:extLst>
          </p:cNvPr>
          <p:cNvSpPr>
            <a:spLocks noGrp="1"/>
          </p:cNvSpPr>
          <p:nvPr>
            <p:ph type="title"/>
          </p:nvPr>
        </p:nvSpPr>
        <p:spPr>
          <a:xfrm>
            <a:off x="889000" y="304800"/>
            <a:ext cx="6812280" cy="889000"/>
          </a:xfrm>
        </p:spPr>
        <p:txBody>
          <a:bodyPr/>
          <a:lstStyle/>
          <a:p>
            <a:r>
              <a:rPr lang="en-GB" dirty="0">
                <a:solidFill>
                  <a:srgbClr val="0FCBC2"/>
                </a:solidFill>
              </a:rPr>
              <a:t>What, if we cannot comply?</a:t>
            </a:r>
          </a:p>
        </p:txBody>
      </p:sp>
      <p:sp>
        <p:nvSpPr>
          <p:cNvPr id="3" name="Content Placeholder 2">
            <a:extLst>
              <a:ext uri="{FF2B5EF4-FFF2-40B4-BE49-F238E27FC236}">
                <a16:creationId xmlns:a16="http://schemas.microsoft.com/office/drawing/2014/main" id="{E6F2AD73-11A8-E147-B5C7-554A723DA3BC}"/>
              </a:ext>
            </a:extLst>
          </p:cNvPr>
          <p:cNvSpPr>
            <a:spLocks noGrp="1"/>
          </p:cNvSpPr>
          <p:nvPr>
            <p:ph idx="1"/>
          </p:nvPr>
        </p:nvSpPr>
        <p:spPr>
          <a:xfrm>
            <a:off x="378460" y="1191079"/>
            <a:ext cx="6812280" cy="3886200"/>
          </a:xfrm>
        </p:spPr>
        <p:txBody>
          <a:bodyPr/>
          <a:lstStyle/>
          <a:p>
            <a:pPr marL="0" indent="0" algn="l" fontAlgn="base">
              <a:buNone/>
            </a:pPr>
            <a:r>
              <a:rPr lang="en-GB" sz="2000" b="0" i="0" u="none" strike="noStrike" dirty="0">
                <a:solidFill>
                  <a:srgbClr val="000000"/>
                </a:solidFill>
                <a:effectLst/>
                <a:latin typeface="Canela"/>
              </a:rPr>
              <a:t>Step 1 Review report</a:t>
            </a:r>
          </a:p>
          <a:p>
            <a:pPr algn="l" fontAlgn="base"/>
            <a:r>
              <a:rPr lang="en-GB" sz="2000" b="0" i="0" u="none" strike="noStrike" dirty="0">
                <a:solidFill>
                  <a:srgbClr val="565A66"/>
                </a:solidFill>
                <a:effectLst/>
                <a:latin typeface="TT Commons"/>
              </a:rPr>
              <a:t>Read the report(s) carefully to make sure you understand the non-compliances and where you have been falling short.</a:t>
            </a:r>
          </a:p>
          <a:p>
            <a:pPr marL="0" indent="0" algn="l" fontAlgn="base">
              <a:buNone/>
            </a:pPr>
            <a:r>
              <a:rPr lang="en-GB" sz="2000" b="0" i="0" u="none" strike="noStrike" dirty="0">
                <a:solidFill>
                  <a:srgbClr val="000000"/>
                </a:solidFill>
                <a:effectLst/>
                <a:latin typeface="Canela"/>
              </a:rPr>
              <a:t>Step 2 Identify underlying cause of non‑compliance</a:t>
            </a:r>
          </a:p>
          <a:p>
            <a:pPr algn="l" fontAlgn="base"/>
            <a:r>
              <a:rPr lang="en-GB" sz="2000" b="0" i="0" u="none" strike="noStrike" dirty="0">
                <a:solidFill>
                  <a:srgbClr val="565A66"/>
                </a:solidFill>
                <a:effectLst/>
                <a:latin typeface="TT Commons"/>
              </a:rPr>
              <a:t>Your understanding of the context of your operations – together with the report – should give you an understanding of why the non-compliances have occurred. </a:t>
            </a:r>
          </a:p>
          <a:p>
            <a:pPr algn="l" fontAlgn="base"/>
            <a:r>
              <a:rPr lang="en-GB" sz="2000" b="0" i="0" u="none" strike="noStrike" dirty="0">
                <a:solidFill>
                  <a:srgbClr val="565A66"/>
                </a:solidFill>
                <a:effectLst/>
                <a:latin typeface="TT Commons"/>
              </a:rPr>
              <a:t>There could be several reasons why you have been found non-compliant including: inadequate systems or ineffective system implementation; staff unaware of policies and procedures; ineffective monitoring of assessment practices..</a:t>
            </a:r>
            <a:endParaRPr lang="en-GB" dirty="0"/>
          </a:p>
        </p:txBody>
      </p:sp>
    </p:spTree>
    <p:extLst>
      <p:ext uri="{BB962C8B-B14F-4D97-AF65-F5344CB8AC3E}">
        <p14:creationId xmlns:p14="http://schemas.microsoft.com/office/powerpoint/2010/main" val="3147957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FD35-AF5A-86F1-61B4-11AD9B125486}"/>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7E072A9A-572A-6F39-D27C-586088468781}"/>
              </a:ext>
            </a:extLst>
          </p:cNvPr>
          <p:cNvSpPr>
            <a:spLocks noGrp="1"/>
          </p:cNvSpPr>
          <p:nvPr>
            <p:ph idx="1"/>
          </p:nvPr>
        </p:nvSpPr>
        <p:spPr/>
        <p:txBody>
          <a:bodyPr/>
          <a:lstStyle/>
          <a:p>
            <a:pPr marL="0" indent="0" algn="l" fontAlgn="base">
              <a:buNone/>
            </a:pPr>
            <a:r>
              <a:rPr lang="en-GB" sz="2000" b="0" i="0" u="none" strike="noStrike" dirty="0">
                <a:solidFill>
                  <a:srgbClr val="000000"/>
                </a:solidFill>
                <a:effectLst/>
                <a:latin typeface="Canela"/>
              </a:rPr>
              <a:t>Step 3 Map out non-compliance</a:t>
            </a:r>
          </a:p>
          <a:p>
            <a:pPr algn="l" fontAlgn="base"/>
            <a:r>
              <a:rPr lang="en-GB" sz="2000" b="0" i="0" u="none" strike="noStrike" dirty="0">
                <a:solidFill>
                  <a:srgbClr val="565A66"/>
                </a:solidFill>
                <a:effectLst/>
                <a:latin typeface="TT Commons"/>
              </a:rPr>
              <a:t>Prior to identifying the actions you need to undertake to address the issues of non-compliance, you will first need an understanding of the requirements of the clause or standard. Once you know what is required to ensure ongoing compliance, you can then determine where and how you need to strengthen your practices to deliver on quality VET – including the supporting evidence you will need to provide to demonstrate a return to compliance.</a:t>
            </a:r>
          </a:p>
          <a:p>
            <a:pPr algn="l" fontAlgn="base"/>
            <a:r>
              <a:rPr lang="en-GB" sz="2000" b="0" i="0" u="none" strike="noStrike" dirty="0">
                <a:solidFill>
                  <a:srgbClr val="565A66"/>
                </a:solidFill>
                <a:effectLst/>
                <a:latin typeface="TT Commons"/>
              </a:rPr>
              <a:t>For all non-compliance, you must demonstrate that you have appropriate systems, governance and controls in place that will ensure ongoing compliance.   </a:t>
            </a:r>
          </a:p>
          <a:p>
            <a:endParaRPr lang="en-GB" dirty="0"/>
          </a:p>
        </p:txBody>
      </p:sp>
    </p:spTree>
    <p:extLst>
      <p:ext uri="{BB962C8B-B14F-4D97-AF65-F5344CB8AC3E}">
        <p14:creationId xmlns:p14="http://schemas.microsoft.com/office/powerpoint/2010/main" val="425885459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DBA205-44FF-2C13-0CCB-77DBEAD1937A}"/>
              </a:ext>
            </a:extLst>
          </p:cNvPr>
          <p:cNvSpPr>
            <a:spLocks noGrp="1"/>
          </p:cNvSpPr>
          <p:nvPr>
            <p:ph idx="1"/>
          </p:nvPr>
        </p:nvSpPr>
        <p:spPr>
          <a:xfrm>
            <a:off x="378460" y="906903"/>
            <a:ext cx="6812280" cy="3520193"/>
          </a:xfrm>
        </p:spPr>
        <p:txBody>
          <a:bodyPr/>
          <a:lstStyle/>
          <a:p>
            <a:pPr marL="0" indent="0" algn="l" fontAlgn="base">
              <a:buNone/>
            </a:pPr>
            <a:r>
              <a:rPr lang="en-GB" sz="2000" b="0" i="0" u="none" strike="noStrike" dirty="0">
                <a:solidFill>
                  <a:srgbClr val="000000"/>
                </a:solidFill>
                <a:effectLst/>
                <a:latin typeface="Canela"/>
              </a:rPr>
              <a:t>Step 4 Create plan</a:t>
            </a:r>
          </a:p>
          <a:p>
            <a:pPr algn="l" fontAlgn="base"/>
            <a:r>
              <a:rPr lang="en-GB" sz="2000" b="0" i="0" u="none" strike="noStrike" dirty="0">
                <a:solidFill>
                  <a:srgbClr val="565A66"/>
                </a:solidFill>
                <a:effectLst/>
                <a:latin typeface="TT Commons"/>
              </a:rPr>
              <a:t>Once you have identified the actions required to return to compliance, you can create a plan that:</a:t>
            </a:r>
          </a:p>
          <a:p>
            <a:pPr algn="l" fontAlgn="base">
              <a:buFont typeface="Arial" panose="020B0604020202020204" pitchFamily="34" charset="0"/>
              <a:buChar char="•"/>
            </a:pPr>
            <a:r>
              <a:rPr lang="en-GB" sz="2000" b="0" i="0" u="none" strike="noStrike" dirty="0">
                <a:solidFill>
                  <a:srgbClr val="565A66"/>
                </a:solidFill>
                <a:effectLst/>
                <a:latin typeface="TT Commons"/>
              </a:rPr>
              <a:t>reflects the actions, </a:t>
            </a:r>
          </a:p>
          <a:p>
            <a:pPr algn="l" fontAlgn="base">
              <a:buFont typeface="Arial" panose="020B0604020202020204" pitchFamily="34" charset="0"/>
              <a:buChar char="•"/>
            </a:pPr>
            <a:r>
              <a:rPr lang="en-GB" sz="2000" b="0" i="0" u="none" strike="noStrike" dirty="0">
                <a:solidFill>
                  <a:srgbClr val="565A66"/>
                </a:solidFill>
                <a:effectLst/>
                <a:latin typeface="TT Commons"/>
              </a:rPr>
              <a:t>details the supporting evidence you need to provide, that demonstrates your actions have addressed the areas of non-compliance in a sustained way, </a:t>
            </a:r>
          </a:p>
          <a:p>
            <a:pPr algn="l" fontAlgn="base">
              <a:buFont typeface="Arial" panose="020B0604020202020204" pitchFamily="34" charset="0"/>
              <a:buChar char="•"/>
            </a:pPr>
            <a:r>
              <a:rPr lang="en-GB" sz="2000" b="0" i="0" u="none" strike="noStrike" dirty="0">
                <a:solidFill>
                  <a:srgbClr val="565A66"/>
                </a:solidFill>
                <a:effectLst/>
                <a:latin typeface="TT Commons"/>
              </a:rPr>
              <a:t>nominates the personnel required to undertake the tasks, and </a:t>
            </a:r>
          </a:p>
          <a:p>
            <a:pPr algn="l" fontAlgn="base">
              <a:buFont typeface="Arial" panose="020B0604020202020204" pitchFamily="34" charset="0"/>
              <a:buChar char="•"/>
            </a:pPr>
            <a:r>
              <a:rPr lang="en-GB" sz="2000" b="0" i="0" u="none" strike="noStrike" dirty="0">
                <a:solidFill>
                  <a:srgbClr val="565A66"/>
                </a:solidFill>
                <a:effectLst/>
                <a:latin typeface="TT Commons"/>
              </a:rPr>
              <a:t>estimates a timeframe of how long each action will take to complete to ensure the submission deadline is met.</a:t>
            </a:r>
          </a:p>
          <a:p>
            <a:pPr marL="0" indent="0">
              <a:buNone/>
            </a:pPr>
            <a:endParaRPr lang="en-GB" dirty="0"/>
          </a:p>
        </p:txBody>
      </p:sp>
    </p:spTree>
    <p:extLst>
      <p:ext uri="{BB962C8B-B14F-4D97-AF65-F5344CB8AC3E}">
        <p14:creationId xmlns:p14="http://schemas.microsoft.com/office/powerpoint/2010/main" val="3942196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9AC2E54-2C72-19CA-2A45-8194B8112C8C}"/>
              </a:ext>
            </a:extLst>
          </p:cNvPr>
          <p:cNvSpPr>
            <a:spLocks noGrp="1"/>
          </p:cNvSpPr>
          <p:nvPr>
            <p:ph idx="1"/>
          </p:nvPr>
        </p:nvSpPr>
        <p:spPr>
          <a:xfrm>
            <a:off x="279400" y="762000"/>
            <a:ext cx="6812280" cy="4191000"/>
          </a:xfrm>
        </p:spPr>
        <p:txBody>
          <a:bodyPr/>
          <a:lstStyle/>
          <a:p>
            <a:pPr marL="0" indent="0" algn="l" fontAlgn="base">
              <a:buNone/>
            </a:pPr>
            <a:r>
              <a:rPr lang="en-GB" sz="2000" b="0" i="0" u="none" strike="noStrike" dirty="0">
                <a:solidFill>
                  <a:srgbClr val="000000"/>
                </a:solidFill>
                <a:effectLst/>
                <a:latin typeface="Canela"/>
              </a:rPr>
              <a:t>Step 5 Check-ins</a:t>
            </a:r>
          </a:p>
          <a:p>
            <a:pPr algn="l" fontAlgn="base"/>
            <a:r>
              <a:rPr lang="en-GB" sz="2000" b="0" i="0" u="none" strike="noStrike" dirty="0">
                <a:solidFill>
                  <a:srgbClr val="565A66"/>
                </a:solidFill>
                <a:effectLst/>
                <a:latin typeface="TT Commons"/>
              </a:rPr>
              <a:t>To ensure your return to compliance is progressing with your plan, hold regular meetings with personnel nominated to complete the actions.</a:t>
            </a:r>
          </a:p>
          <a:p>
            <a:pPr marL="0" indent="0" algn="l" fontAlgn="base">
              <a:buNone/>
            </a:pPr>
            <a:r>
              <a:rPr lang="en-GB" sz="2000" dirty="0">
                <a:solidFill>
                  <a:srgbClr val="FF0000"/>
                </a:solidFill>
                <a:latin typeface="TT Commons"/>
              </a:rPr>
              <a:t>If possible</a:t>
            </a:r>
            <a:endParaRPr lang="en-GB" sz="2000" b="0" i="0" u="none" strike="noStrike" dirty="0">
              <a:solidFill>
                <a:srgbClr val="FF0000"/>
              </a:solidFill>
              <a:effectLst/>
              <a:latin typeface="TT Commons"/>
            </a:endParaRPr>
          </a:p>
          <a:p>
            <a:pPr marL="0" indent="0" algn="l" fontAlgn="base">
              <a:buNone/>
            </a:pPr>
            <a:r>
              <a:rPr lang="en-GB" sz="2000" b="0" i="0" u="none" strike="noStrike" dirty="0">
                <a:solidFill>
                  <a:srgbClr val="000000"/>
                </a:solidFill>
                <a:effectLst/>
                <a:latin typeface="Canela"/>
              </a:rPr>
              <a:t>Step 6 Cross-check</a:t>
            </a:r>
          </a:p>
          <a:p>
            <a:pPr algn="l" fontAlgn="base"/>
            <a:r>
              <a:rPr lang="en-GB" sz="2000" b="0" i="0" u="none" strike="noStrike" dirty="0">
                <a:solidFill>
                  <a:srgbClr val="565A66"/>
                </a:solidFill>
                <a:effectLst/>
                <a:latin typeface="TT Commons"/>
              </a:rPr>
              <a:t>Once all actions are complete, cross-check your actions with the report(s) to ensure you have addressed all of the clauses or standards individually and that the actions you have completed are reflective of your plan. </a:t>
            </a:r>
          </a:p>
          <a:p>
            <a:pPr algn="l" fontAlgn="base"/>
            <a:r>
              <a:rPr lang="en-GB" sz="2000" b="0" i="0" u="none" strike="noStrike" dirty="0">
                <a:solidFill>
                  <a:srgbClr val="565A66"/>
                </a:solidFill>
                <a:effectLst/>
                <a:latin typeface="TT Commons"/>
              </a:rPr>
              <a:t>Conduct checks against the standard to confirm that the documents you have modified or created demonstrate you are now compliant.</a:t>
            </a:r>
          </a:p>
          <a:p>
            <a:endParaRPr lang="en-GB" dirty="0"/>
          </a:p>
        </p:txBody>
      </p:sp>
    </p:spTree>
    <p:extLst>
      <p:ext uri="{BB962C8B-B14F-4D97-AF65-F5344CB8AC3E}">
        <p14:creationId xmlns:p14="http://schemas.microsoft.com/office/powerpoint/2010/main" val="40699005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9F5D7-F59D-F24E-61EF-A0BDEAA8407C}"/>
            </a:ext>
          </a:extLst>
        </p:cNvPr>
        <p:cNvGrpSpPr/>
        <p:nvPr/>
      </p:nvGrpSpPr>
      <p:grpSpPr>
        <a:xfrm>
          <a:off x="0" y="0"/>
          <a:ext cx="0" cy="0"/>
          <a:chOff x="0" y="0"/>
          <a:chExt cx="0" cy="0"/>
        </a:xfrm>
      </p:grpSpPr>
      <p:sp>
        <p:nvSpPr>
          <p:cNvPr id="10241" name="Rectangle 2">
            <a:extLst>
              <a:ext uri="{FF2B5EF4-FFF2-40B4-BE49-F238E27FC236}">
                <a16:creationId xmlns:a16="http://schemas.microsoft.com/office/drawing/2014/main" id="{809A1C99-BEAF-EB16-B0FA-458005840F53}"/>
              </a:ext>
            </a:extLst>
          </p:cNvPr>
          <p:cNvSpPr>
            <a:spLocks noGrp="1" noChangeArrowheads="1"/>
          </p:cNvSpPr>
          <p:nvPr>
            <p:ph type="title"/>
          </p:nvPr>
        </p:nvSpPr>
        <p:spPr>
          <a:xfrm>
            <a:off x="1193800" y="533400"/>
            <a:ext cx="5722937" cy="2827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gn="l"/>
            <a:r>
              <a:rPr lang="nl-NL" altLang="en-US" dirty="0" err="1">
                <a:ln>
                  <a:noFill/>
                </a:ln>
                <a:solidFill>
                  <a:srgbClr val="0FCBC2"/>
                </a:solidFill>
              </a:rPr>
              <a:t>Positive</a:t>
            </a:r>
            <a:r>
              <a:rPr lang="nl-NL" altLang="en-US" dirty="0">
                <a:ln>
                  <a:noFill/>
                </a:ln>
                <a:solidFill>
                  <a:srgbClr val="0FCBC2"/>
                </a:solidFill>
              </a:rPr>
              <a:t> </a:t>
            </a:r>
            <a:r>
              <a:rPr lang="nl-NL" altLang="en-US" dirty="0" err="1">
                <a:ln>
                  <a:noFill/>
                </a:ln>
                <a:solidFill>
                  <a:srgbClr val="0FCBC2"/>
                </a:solidFill>
              </a:rPr>
              <a:t>and</a:t>
            </a:r>
            <a:r>
              <a:rPr lang="nl-NL" altLang="en-US" dirty="0">
                <a:ln>
                  <a:noFill/>
                </a:ln>
                <a:solidFill>
                  <a:srgbClr val="0FCBC2"/>
                </a:solidFill>
              </a:rPr>
              <a:t> </a:t>
            </a:r>
            <a:r>
              <a:rPr lang="nl-NL" altLang="en-US" dirty="0" err="1">
                <a:ln>
                  <a:noFill/>
                </a:ln>
                <a:solidFill>
                  <a:srgbClr val="0FCBC2"/>
                </a:solidFill>
              </a:rPr>
              <a:t>negative</a:t>
            </a:r>
            <a:r>
              <a:rPr lang="nl-NL" altLang="en-US" dirty="0">
                <a:ln>
                  <a:noFill/>
                </a:ln>
                <a:solidFill>
                  <a:srgbClr val="0FCBC2"/>
                </a:solidFill>
              </a:rPr>
              <a:t>: </a:t>
            </a:r>
            <a:r>
              <a:rPr lang="nl-NL" altLang="en-US" dirty="0" err="1">
                <a:solidFill>
                  <a:srgbClr val="0FCBC2"/>
                </a:solidFill>
              </a:rPr>
              <a:t>e</a:t>
            </a:r>
            <a:r>
              <a:rPr lang="nl-NL" altLang="en-US" dirty="0" err="1">
                <a:ln>
                  <a:noFill/>
                </a:ln>
                <a:solidFill>
                  <a:srgbClr val="0FCBC2"/>
                </a:solidFill>
              </a:rPr>
              <a:t>xternal</a:t>
            </a:r>
            <a:r>
              <a:rPr lang="nl-NL" altLang="en-US" dirty="0">
                <a:ln>
                  <a:noFill/>
                </a:ln>
                <a:solidFill>
                  <a:srgbClr val="0FCBC2"/>
                </a:solidFill>
              </a:rPr>
              <a:t> audit</a:t>
            </a:r>
            <a:endParaRPr lang="en-GB" altLang="en-US" dirty="0">
              <a:ln>
                <a:noFill/>
              </a:ln>
              <a:solidFill>
                <a:srgbClr val="0FCBC2"/>
              </a:solidFill>
            </a:endParaRPr>
          </a:p>
        </p:txBody>
      </p:sp>
      <p:sp>
        <p:nvSpPr>
          <p:cNvPr id="10242" name="Rectangle 3">
            <a:extLst>
              <a:ext uri="{FF2B5EF4-FFF2-40B4-BE49-F238E27FC236}">
                <a16:creationId xmlns:a16="http://schemas.microsoft.com/office/drawing/2014/main" id="{5430CC86-9C0D-DED6-76E1-AB1493920BF9}"/>
              </a:ext>
            </a:extLst>
          </p:cNvPr>
          <p:cNvSpPr>
            <a:spLocks noGrp="1" noChangeArrowheads="1"/>
          </p:cNvSpPr>
          <p:nvPr>
            <p:ph type="body" idx="1"/>
          </p:nvPr>
        </p:nvSpPr>
        <p:spPr>
          <a:xfrm>
            <a:off x="812800" y="2357702"/>
            <a:ext cx="5722937" cy="618596"/>
          </a:xfrm>
        </p:spPr>
        <p:txBody>
          <a:bodyPr/>
          <a:lstStyle/>
          <a:p>
            <a:pPr>
              <a:buFontTx/>
              <a:buNone/>
            </a:pPr>
            <a:r>
              <a:rPr lang="en-US" altLang="en-US" sz="1945" dirty="0">
                <a:latin typeface="Symbol" pitchFamily="2" charset="2"/>
              </a:rPr>
              <a:t>+ </a:t>
            </a:r>
            <a:r>
              <a:rPr lang="en-US" altLang="en-US" sz="1945" dirty="0"/>
              <a:t>Objectivity and distance</a:t>
            </a:r>
            <a:endParaRPr lang="nl-NL" altLang="en-US" sz="1945" dirty="0"/>
          </a:p>
          <a:p>
            <a:pPr>
              <a:buFontTx/>
              <a:buNone/>
            </a:pPr>
            <a:r>
              <a:rPr lang="en-US" altLang="en-US" sz="1945" dirty="0">
                <a:latin typeface="Symbol" pitchFamily="2" charset="2"/>
              </a:rPr>
              <a:t>+ </a:t>
            </a:r>
            <a:r>
              <a:rPr lang="en-US" altLang="en-US" sz="1945" dirty="0"/>
              <a:t>Gives more input for improvement</a:t>
            </a:r>
            <a:endParaRPr lang="nl-NL" altLang="en-US" sz="1945" dirty="0"/>
          </a:p>
          <a:p>
            <a:pPr>
              <a:buFontTx/>
              <a:buNone/>
            </a:pPr>
            <a:r>
              <a:rPr lang="en-US" altLang="en-US" sz="1945" dirty="0">
                <a:latin typeface="Symbol" pitchFamily="2" charset="2"/>
              </a:rPr>
              <a:t>+ </a:t>
            </a:r>
            <a:r>
              <a:rPr lang="en-US" altLang="en-US" sz="1945" dirty="0"/>
              <a:t>Very experienced auditors</a:t>
            </a:r>
            <a:endParaRPr lang="nl-NL" altLang="en-US" sz="1945" dirty="0"/>
          </a:p>
          <a:p>
            <a:pPr>
              <a:buFontTx/>
              <a:buNone/>
            </a:pPr>
            <a:r>
              <a:rPr lang="en-US" altLang="en-US" sz="1945" dirty="0">
                <a:latin typeface="Symbol" pitchFamily="2" charset="2"/>
              </a:rPr>
              <a:t>+ </a:t>
            </a:r>
            <a:r>
              <a:rPr lang="ja-JP" altLang="en-US" sz="1945"/>
              <a:t>“</a:t>
            </a:r>
            <a:r>
              <a:rPr lang="en-US" altLang="ja-JP" sz="1945" dirty="0"/>
              <a:t>Strange eyes</a:t>
            </a:r>
            <a:r>
              <a:rPr lang="ja-JP" altLang="en-US" sz="1945"/>
              <a:t>”</a:t>
            </a:r>
            <a:r>
              <a:rPr lang="en-US" altLang="ja-JP" sz="1945" dirty="0"/>
              <a:t> force you to improve</a:t>
            </a:r>
            <a:endParaRPr lang="nl-NL" altLang="ja-JP" sz="1945" dirty="0"/>
          </a:p>
          <a:p>
            <a:pPr>
              <a:buFontTx/>
              <a:buNone/>
            </a:pPr>
            <a:r>
              <a:rPr lang="en-US" altLang="en-US" sz="1945" dirty="0">
                <a:latin typeface="Symbol" pitchFamily="2" charset="2"/>
              </a:rPr>
              <a:t>- </a:t>
            </a:r>
            <a:r>
              <a:rPr lang="en-US" altLang="en-US" sz="1945" dirty="0"/>
              <a:t>More expensive</a:t>
            </a:r>
            <a:endParaRPr lang="nl-NL" altLang="en-US" sz="1945" dirty="0"/>
          </a:p>
          <a:p>
            <a:pPr>
              <a:buFontTx/>
              <a:buNone/>
            </a:pPr>
            <a:r>
              <a:rPr lang="en-GB" altLang="en-US" sz="1945" dirty="0"/>
              <a:t> </a:t>
            </a:r>
          </a:p>
        </p:txBody>
      </p:sp>
    </p:spTree>
    <p:extLst>
      <p:ext uri="{BB962C8B-B14F-4D97-AF65-F5344CB8AC3E}">
        <p14:creationId xmlns:p14="http://schemas.microsoft.com/office/powerpoint/2010/main" val="34515143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6DBC5-66A9-1917-C47E-EE765DAF4AFD}"/>
            </a:ext>
          </a:extLst>
        </p:cNvPr>
        <p:cNvGrpSpPr/>
        <p:nvPr/>
      </p:nvGrpSpPr>
      <p:grpSpPr>
        <a:xfrm>
          <a:off x="0" y="0"/>
          <a:ext cx="0" cy="0"/>
          <a:chOff x="0" y="0"/>
          <a:chExt cx="0" cy="0"/>
        </a:xfrm>
      </p:grpSpPr>
      <p:sp>
        <p:nvSpPr>
          <p:cNvPr id="9217" name="Rectangle 2">
            <a:extLst>
              <a:ext uri="{FF2B5EF4-FFF2-40B4-BE49-F238E27FC236}">
                <a16:creationId xmlns:a16="http://schemas.microsoft.com/office/drawing/2014/main" id="{03DCFF22-2B3C-3FC9-7D7F-DE1B3684BF8E}"/>
              </a:ext>
            </a:extLst>
          </p:cNvPr>
          <p:cNvSpPr>
            <a:spLocks noGrp="1" noChangeArrowheads="1"/>
          </p:cNvSpPr>
          <p:nvPr>
            <p:ph type="title"/>
          </p:nvPr>
        </p:nvSpPr>
        <p:spPr>
          <a:xfrm>
            <a:off x="1193800" y="457200"/>
            <a:ext cx="5722937" cy="2827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algn="l"/>
            <a:r>
              <a:rPr lang="en-US" altLang="en-US" dirty="0">
                <a:ln>
                  <a:noFill/>
                </a:ln>
                <a:solidFill>
                  <a:srgbClr val="0FCBC2"/>
                </a:solidFill>
              </a:rPr>
              <a:t>Positive and negative: internal audit</a:t>
            </a:r>
            <a:r>
              <a:rPr lang="en-US" altLang="en-US" b="1" dirty="0">
                <a:ln>
                  <a:noFill/>
                </a:ln>
                <a:solidFill>
                  <a:srgbClr val="0FCBC2"/>
                </a:solidFill>
              </a:rPr>
              <a:t> </a:t>
            </a:r>
            <a:endParaRPr lang="en-GB" altLang="en-US" b="1" dirty="0">
              <a:ln>
                <a:noFill/>
              </a:ln>
              <a:solidFill>
                <a:srgbClr val="0FCBC2"/>
              </a:solidFill>
            </a:endParaRPr>
          </a:p>
        </p:txBody>
      </p:sp>
      <p:sp>
        <p:nvSpPr>
          <p:cNvPr id="9218" name="Rectangle 3">
            <a:extLst>
              <a:ext uri="{FF2B5EF4-FFF2-40B4-BE49-F238E27FC236}">
                <a16:creationId xmlns:a16="http://schemas.microsoft.com/office/drawing/2014/main" id="{EA1C1BD3-58F8-17B5-8EA0-66B465437842}"/>
              </a:ext>
            </a:extLst>
          </p:cNvPr>
          <p:cNvSpPr>
            <a:spLocks noGrp="1" noChangeArrowheads="1"/>
          </p:cNvSpPr>
          <p:nvPr>
            <p:ph type="body" idx="1"/>
          </p:nvPr>
        </p:nvSpPr>
        <p:spPr>
          <a:xfrm>
            <a:off x="812800" y="2209800"/>
            <a:ext cx="5722937" cy="618596"/>
          </a:xfrm>
        </p:spPr>
        <p:txBody>
          <a:bodyPr/>
          <a:lstStyle/>
          <a:p>
            <a:pPr>
              <a:buFontTx/>
              <a:buNone/>
            </a:pPr>
            <a:r>
              <a:rPr lang="en-US" altLang="en-US" sz="1945" dirty="0"/>
              <a:t>-</a:t>
            </a:r>
            <a:r>
              <a:rPr lang="en-US" altLang="en-US" sz="1945" dirty="0">
                <a:latin typeface="Arial" panose="020B0604020202020204" pitchFamily="34" charset="0"/>
              </a:rPr>
              <a:t> </a:t>
            </a:r>
            <a:r>
              <a:rPr lang="en-US" altLang="en-US" sz="1945" dirty="0"/>
              <a:t>Sufficient distance and objectivity?</a:t>
            </a:r>
            <a:endParaRPr lang="nl-NL" altLang="en-US" sz="1945" dirty="0"/>
          </a:p>
          <a:p>
            <a:pPr>
              <a:buFontTx/>
              <a:buNone/>
            </a:pPr>
            <a:r>
              <a:rPr lang="en-US" altLang="en-US" sz="1945" dirty="0"/>
              <a:t>- Enough expertise available?</a:t>
            </a:r>
            <a:endParaRPr lang="nl-NL" altLang="en-US" sz="1945" dirty="0"/>
          </a:p>
          <a:p>
            <a:pPr>
              <a:buFontTx/>
              <a:buNone/>
            </a:pPr>
            <a:r>
              <a:rPr lang="en-US" altLang="en-US" sz="1945" dirty="0"/>
              <a:t>+ Quite easy to organize</a:t>
            </a:r>
            <a:endParaRPr lang="nl-NL" altLang="en-US" sz="1945" dirty="0"/>
          </a:p>
          <a:p>
            <a:pPr>
              <a:buFontTx/>
              <a:buNone/>
            </a:pPr>
            <a:r>
              <a:rPr lang="en-US" altLang="en-US" sz="1945" dirty="0"/>
              <a:t>+ Less </a:t>
            </a:r>
            <a:r>
              <a:rPr lang="ja-JP" altLang="en-US" sz="1945">
                <a:latin typeface="Arial" panose="020B0604020202020204" pitchFamily="34" charset="0"/>
              </a:rPr>
              <a:t>“</a:t>
            </a:r>
            <a:r>
              <a:rPr lang="en-US" altLang="ja-JP" sz="1945" dirty="0"/>
              <a:t>threatening</a:t>
            </a:r>
            <a:r>
              <a:rPr lang="ja-JP" altLang="en-US" sz="1945">
                <a:latin typeface="Arial" panose="020B0604020202020204" pitchFamily="34" charset="0"/>
              </a:rPr>
              <a:t>”</a:t>
            </a:r>
            <a:endParaRPr lang="nl-NL" altLang="ja-JP" sz="1945" dirty="0"/>
          </a:p>
          <a:p>
            <a:pPr>
              <a:buFontTx/>
              <a:buNone/>
            </a:pPr>
            <a:r>
              <a:rPr lang="en-US" altLang="en-US" sz="1945" dirty="0"/>
              <a:t>+ No external </a:t>
            </a:r>
            <a:r>
              <a:rPr lang="ja-JP" altLang="en-US" sz="1945">
                <a:latin typeface="Arial" panose="020B0604020202020204" pitchFamily="34" charset="0"/>
              </a:rPr>
              <a:t>‘’</a:t>
            </a:r>
            <a:r>
              <a:rPr lang="en-US" altLang="ja-JP" sz="1945" dirty="0"/>
              <a:t>big brother is watching me</a:t>
            </a:r>
            <a:r>
              <a:rPr lang="ja-JP" altLang="en-US" sz="1945">
                <a:latin typeface="Arial" panose="020B0604020202020204" pitchFamily="34" charset="0"/>
              </a:rPr>
              <a:t>’</a:t>
            </a:r>
            <a:endParaRPr lang="en-GB" altLang="en-US" sz="1945" dirty="0"/>
          </a:p>
        </p:txBody>
      </p:sp>
    </p:spTree>
    <p:extLst>
      <p:ext uri="{BB962C8B-B14F-4D97-AF65-F5344CB8AC3E}">
        <p14:creationId xmlns:p14="http://schemas.microsoft.com/office/powerpoint/2010/main" val="2983748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63B26-8BAB-E4DB-CA29-F7CABD679039}"/>
            </a:ext>
          </a:extLst>
        </p:cNvPr>
        <p:cNvGrpSpPr/>
        <p:nvPr/>
      </p:nvGrpSpPr>
      <p:grpSpPr>
        <a:xfrm>
          <a:off x="0" y="0"/>
          <a:ext cx="0" cy="0"/>
          <a:chOff x="0" y="0"/>
          <a:chExt cx="0" cy="0"/>
        </a:xfrm>
      </p:grpSpPr>
      <p:sp>
        <p:nvSpPr>
          <p:cNvPr id="7171" name="Rectangle 4">
            <a:extLst>
              <a:ext uri="{FF2B5EF4-FFF2-40B4-BE49-F238E27FC236}">
                <a16:creationId xmlns:a16="http://schemas.microsoft.com/office/drawing/2014/main" id="{5AA55B97-8A1D-F9C4-6BA8-4657EDAAE565}"/>
              </a:ext>
            </a:extLst>
          </p:cNvPr>
          <p:cNvSpPr>
            <a:spLocks noGrp="1" noChangeArrowheads="1"/>
          </p:cNvSpPr>
          <p:nvPr>
            <p:ph type="title"/>
          </p:nvPr>
        </p:nvSpPr>
        <p:spPr>
          <a:xfrm>
            <a:off x="923749" y="656872"/>
            <a:ext cx="5722937" cy="795161"/>
          </a:xfrm>
          <a:extLst>
            <a:ext uri="{91240B29-F687-4f45-9708-019B960494DF}">
              <a14:hiddenLine xmlns:a14="http://schemas.microsoft.com/office/drawing/2010/main" xmlns="" w="12700">
                <a:solidFill>
                  <a:srgbClr val="000000"/>
                </a:solidFill>
                <a:miter lim="800000"/>
                <a:headEnd/>
                <a:tailEnd/>
              </a14:hiddenLine>
            </a:ext>
          </a:extLst>
        </p:spPr>
        <p:txBody>
          <a:bodyPr/>
          <a:lstStyle/>
          <a:p>
            <a:pPr defTabSz="316974">
              <a:defRPr/>
            </a:pPr>
            <a:r>
              <a:rPr lang="nl-NL" sz="3600" b="1" dirty="0">
                <a:solidFill>
                  <a:srgbClr val="0FCBC2"/>
                </a:solidFill>
                <a:latin typeface="Gill Sans" charset="0"/>
                <a:ea typeface="ヒラギノ角ゴ ProN W3" charset="0"/>
                <a:cs typeface="ヒラギノ角ゴ ProN W3" charset="0"/>
              </a:rPr>
              <a:t>4.2. PDSA-</a:t>
            </a:r>
            <a:r>
              <a:rPr lang="nl-NL" sz="3600" b="1" dirty="0" err="1">
                <a:solidFill>
                  <a:srgbClr val="0FCBC2"/>
                </a:solidFill>
                <a:latin typeface="Gill Sans" charset="0"/>
                <a:ea typeface="ヒラギノ角ゴ ProN W3" charset="0"/>
                <a:cs typeface="ヒラギノ角ゴ ProN W3" charset="0"/>
              </a:rPr>
              <a:t>circle</a:t>
            </a:r>
            <a:endParaRPr lang="nl-NL" sz="3600" b="1" dirty="0">
              <a:solidFill>
                <a:srgbClr val="0FCBC2"/>
              </a:solidFill>
              <a:latin typeface="Gill Sans" charset="0"/>
              <a:ea typeface="ヒラギノ角ゴ ProN W3" charset="0"/>
              <a:cs typeface="ヒラギノ角ゴ ProN W3" charset="0"/>
            </a:endParaRPr>
          </a:p>
        </p:txBody>
      </p:sp>
      <p:sp>
        <p:nvSpPr>
          <p:cNvPr id="7169" name="Rectangle 2">
            <a:extLst>
              <a:ext uri="{FF2B5EF4-FFF2-40B4-BE49-F238E27FC236}">
                <a16:creationId xmlns:a16="http://schemas.microsoft.com/office/drawing/2014/main" id="{31B289D9-3A39-05B1-1C68-EF343593FF68}"/>
              </a:ext>
            </a:extLst>
          </p:cNvPr>
          <p:cNvSpPr>
            <a:spLocks noGrp="1" noChangeArrowheads="1"/>
          </p:cNvSpPr>
          <p:nvPr>
            <p:ph idx="1"/>
          </p:nvPr>
        </p:nvSpPr>
        <p:spPr>
          <a:xfrm>
            <a:off x="923749" y="2749727"/>
            <a:ext cx="5722937" cy="618595"/>
          </a:xfrm>
        </p:spPr>
        <p:txBody>
          <a:bodyPr/>
          <a:lstStyle/>
          <a:p>
            <a:pPr marL="241931" indent="-241931" algn="ctr" defTabSz="316974">
              <a:spcBef>
                <a:spcPts val="1006"/>
              </a:spcBef>
              <a:buNone/>
              <a:defRPr/>
            </a:pPr>
            <a:endParaRPr lang="nl-NL" sz="1945">
              <a:latin typeface="Gill Sans" charset="0"/>
              <a:ea typeface="ヒラギノ角ゴ ProN W3" charset="0"/>
              <a:cs typeface="ヒラギノ角ゴ ProN W3" charset="0"/>
            </a:endParaRPr>
          </a:p>
          <a:p>
            <a:pPr marL="241931" indent="-241931" algn="ctr" defTabSz="316974">
              <a:spcBef>
                <a:spcPts val="1006"/>
              </a:spcBef>
              <a:buNone/>
              <a:defRPr/>
            </a:pPr>
            <a:endParaRPr lang="nl-NL" sz="1945">
              <a:latin typeface="Gill Sans" charset="0"/>
              <a:ea typeface="ヒラギノ角ゴ ProN W3" charset="0"/>
              <a:cs typeface="ヒラギノ角ゴ ProN W3" charset="0"/>
            </a:endParaRPr>
          </a:p>
        </p:txBody>
      </p:sp>
      <p:pic>
        <p:nvPicPr>
          <p:cNvPr id="2" name="Picture 1" descr="Plan Do Study Act Cycle (PDSA) | Whāraurau">
            <a:extLst>
              <a:ext uri="{FF2B5EF4-FFF2-40B4-BE49-F238E27FC236}">
                <a16:creationId xmlns:a16="http://schemas.microsoft.com/office/drawing/2014/main" id="{CD73B3EB-CF24-43B1-D4D1-8698B95F0F76}"/>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93800" y="1669858"/>
            <a:ext cx="4919592" cy="27783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165AAA6-0317-EF3D-1B7F-9FAB7DFA6E05}"/>
              </a:ext>
            </a:extLst>
          </p:cNvPr>
          <p:cNvSpPr txBox="1"/>
          <p:nvPr/>
        </p:nvSpPr>
        <p:spPr>
          <a:xfrm>
            <a:off x="2032000" y="4724400"/>
            <a:ext cx="2677015" cy="369332"/>
          </a:xfrm>
          <a:prstGeom prst="rect">
            <a:avLst/>
          </a:prstGeom>
          <a:noFill/>
        </p:spPr>
        <p:txBody>
          <a:bodyPr wrap="none" rtlCol="0">
            <a:spAutoFit/>
          </a:bodyPr>
          <a:lstStyle/>
          <a:p>
            <a:r>
              <a:rPr lang="en-GB" dirty="0"/>
              <a:t>Shewhart    /  W.E. Deming</a:t>
            </a:r>
          </a:p>
        </p:txBody>
      </p:sp>
    </p:spTree>
    <p:extLst>
      <p:ext uri="{BB962C8B-B14F-4D97-AF65-F5344CB8AC3E}">
        <p14:creationId xmlns:p14="http://schemas.microsoft.com/office/powerpoint/2010/main" val="213461107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5A903-AD07-C02B-2D2D-779874748A43}"/>
            </a:ext>
          </a:extLst>
        </p:cNvPr>
        <p:cNvGrpSpPr/>
        <p:nvPr/>
      </p:nvGrpSpPr>
      <p:grpSpPr>
        <a:xfrm>
          <a:off x="0" y="0"/>
          <a:ext cx="0" cy="0"/>
          <a:chOff x="0" y="0"/>
          <a:chExt cx="0" cy="0"/>
        </a:xfrm>
      </p:grpSpPr>
      <p:sp>
        <p:nvSpPr>
          <p:cNvPr id="22530" name="Text Box 2">
            <a:extLst>
              <a:ext uri="{FF2B5EF4-FFF2-40B4-BE49-F238E27FC236}">
                <a16:creationId xmlns:a16="http://schemas.microsoft.com/office/drawing/2014/main" id="{DFF1B962-BD48-99CB-D5DD-EB06FD013B04}"/>
              </a:ext>
            </a:extLst>
          </p:cNvPr>
          <p:cNvSpPr txBox="1">
            <a:spLocks noChangeArrowheads="1"/>
          </p:cNvSpPr>
          <p:nvPr/>
        </p:nvSpPr>
        <p:spPr bwMode="auto">
          <a:xfrm>
            <a:off x="1413934" y="1422400"/>
            <a:ext cx="5136444" cy="3396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nl-NL" altLang="nl-NL" sz="2489" b="1">
                <a:latin typeface="Times New Roman" panose="02020603050405020304" pitchFamily="18" charset="0"/>
              </a:rPr>
              <a:t>“</a:t>
            </a:r>
            <a:r>
              <a:rPr lang="nl-NL" altLang="en-US" sz="2489" b="1">
                <a:latin typeface="Times New Roman" panose="02020603050405020304" pitchFamily="18" charset="0"/>
              </a:rPr>
              <a:t>IT IS VERY IMPORTANT TO SELECT SUPERIOR AUDITORS; WE HAVE FOUND THAT IT TAKES MORE THAN TEN YEARS TO EDUCATE AND TRAIN A GOOD AUDITOR</a:t>
            </a:r>
            <a:r>
              <a:rPr lang="nl-NL" altLang="nl-NL" sz="2489" b="1">
                <a:latin typeface="Times New Roman" panose="02020603050405020304" pitchFamily="18" charset="0"/>
              </a:rPr>
              <a:t>”</a:t>
            </a:r>
            <a:r>
              <a:rPr lang="nl-NL" altLang="en-US" sz="2489" b="1">
                <a:latin typeface="Times New Roman" panose="02020603050405020304" pitchFamily="18" charset="0"/>
              </a:rPr>
              <a:t>.</a:t>
            </a:r>
          </a:p>
          <a:p>
            <a:pPr eaLnBrk="1" hangingPunct="1">
              <a:spcBef>
                <a:spcPct val="50000"/>
              </a:spcBef>
            </a:pPr>
            <a:endParaRPr lang="nl-NL" altLang="en-US" sz="2489" b="1">
              <a:latin typeface="Times New Roman" panose="02020603050405020304" pitchFamily="18" charset="0"/>
            </a:endParaRPr>
          </a:p>
          <a:p>
            <a:pPr eaLnBrk="1" hangingPunct="1">
              <a:spcBef>
                <a:spcPct val="50000"/>
              </a:spcBef>
            </a:pPr>
            <a:r>
              <a:rPr lang="nl-NL" altLang="en-US" sz="1867" b="1">
                <a:latin typeface="Times New Roman" panose="02020603050405020304" pitchFamily="18" charset="0"/>
              </a:rPr>
              <a:t>(by Kaoru Ishikawa)</a:t>
            </a:r>
          </a:p>
        </p:txBody>
      </p:sp>
    </p:spTree>
    <p:extLst>
      <p:ext uri="{BB962C8B-B14F-4D97-AF65-F5344CB8AC3E}">
        <p14:creationId xmlns:p14="http://schemas.microsoft.com/office/powerpoint/2010/main" val="35802854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7FF6C-11D0-4A0B-8AB4-57E13F728219}"/>
            </a:ext>
          </a:extLst>
        </p:cNvPr>
        <p:cNvGrpSpPr/>
        <p:nvPr/>
      </p:nvGrpSpPr>
      <p:grpSpPr>
        <a:xfrm>
          <a:off x="0" y="0"/>
          <a:ext cx="0" cy="0"/>
          <a:chOff x="0" y="0"/>
          <a:chExt cx="0" cy="0"/>
        </a:xfrm>
      </p:grpSpPr>
      <p:sp>
        <p:nvSpPr>
          <p:cNvPr id="25" name="Tijdelijke aanduiding voor datum 2">
            <a:extLst>
              <a:ext uri="{FF2B5EF4-FFF2-40B4-BE49-F238E27FC236}">
                <a16:creationId xmlns:a16="http://schemas.microsoft.com/office/drawing/2014/main" id="{A39AEC75-2EB4-EB5C-83EC-969D64DD1342}"/>
              </a:ext>
            </a:extLst>
          </p:cNvPr>
          <p:cNvSpPr txBox="1">
            <a:spLocks noGrp="1"/>
          </p:cNvSpPr>
          <p:nvPr/>
        </p:nvSpPr>
        <p:spPr bwMode="auto">
          <a:xfrm>
            <a:off x="689841" y="4630649"/>
            <a:ext cx="2409111" cy="370417"/>
          </a:xfrm>
          <a:prstGeom prst="rect">
            <a:avLst/>
          </a:prstGeom>
          <a:noFill/>
          <a:ln>
            <a:miter lim="800000"/>
            <a:headEnd/>
            <a:tailEnd/>
          </a:ln>
        </p:spPr>
        <p:txBody>
          <a:bodyPr/>
          <a:lstStyle/>
          <a:p>
            <a:pPr defTabSz="711220">
              <a:defRPr/>
            </a:pPr>
            <a:r>
              <a:rPr lang="nl-NL" sz="4000" b="1" dirty="0">
                <a:solidFill>
                  <a:srgbClr val="00A7A2"/>
                </a:solidFill>
              </a:rPr>
              <a:t>DO BOTH!</a:t>
            </a:r>
            <a:endParaRPr lang="en-US" sz="4000" b="1" dirty="0">
              <a:solidFill>
                <a:srgbClr val="00A7A2"/>
              </a:solidFill>
            </a:endParaRPr>
          </a:p>
        </p:txBody>
      </p:sp>
      <p:sp>
        <p:nvSpPr>
          <p:cNvPr id="11267" name="Tijdelijke aanduiding voor dianummer 27">
            <a:extLst>
              <a:ext uri="{FF2B5EF4-FFF2-40B4-BE49-F238E27FC236}">
                <a16:creationId xmlns:a16="http://schemas.microsoft.com/office/drawing/2014/main" id="{CB87272C-919A-BD16-B590-C2063A5803E0}"/>
              </a:ext>
            </a:extLst>
          </p:cNvPr>
          <p:cNvSpPr txBox="1">
            <a:spLocks noGrp="1"/>
          </p:cNvSpPr>
          <p:nvPr/>
        </p:nvSpPr>
        <p:spPr bwMode="auto">
          <a:xfrm>
            <a:off x="5325534" y="4857397"/>
            <a:ext cx="1540933" cy="37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defTabSz="711220" eaLnBrk="1" hangingPunct="1"/>
            <a:fld id="{11073E37-7CFD-7349-B1AC-4CC76B420FD1}" type="slidenum">
              <a:rPr lang="en-US" altLang="en-US" sz="933">
                <a:latin typeface="Verdana" panose="020B0604030504040204" pitchFamily="34" charset="0"/>
              </a:rPr>
              <a:pPr algn="r" defTabSz="711220" eaLnBrk="1" hangingPunct="1"/>
              <a:t>81</a:t>
            </a:fld>
            <a:endParaRPr lang="en-US" altLang="en-US" sz="933">
              <a:latin typeface="Verdana" panose="020B0604030504040204" pitchFamily="34" charset="0"/>
            </a:endParaRPr>
          </a:p>
        </p:txBody>
      </p:sp>
      <p:sp>
        <p:nvSpPr>
          <p:cNvPr id="11268" name="Oval 3">
            <a:extLst>
              <a:ext uri="{FF2B5EF4-FFF2-40B4-BE49-F238E27FC236}">
                <a16:creationId xmlns:a16="http://schemas.microsoft.com/office/drawing/2014/main" id="{3A88B1EB-0318-B141-E9F9-24380B77E354}"/>
              </a:ext>
            </a:extLst>
          </p:cNvPr>
          <p:cNvSpPr>
            <a:spLocks noChangeArrowheads="1"/>
          </p:cNvSpPr>
          <p:nvPr/>
        </p:nvSpPr>
        <p:spPr bwMode="auto">
          <a:xfrm>
            <a:off x="1320095" y="2106437"/>
            <a:ext cx="1624894" cy="784049"/>
          </a:xfrm>
          <a:prstGeom prst="ellipse">
            <a:avLst/>
          </a:prstGeom>
          <a:solidFill>
            <a:srgbClr val="FFFF66"/>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711220" eaLnBrk="1" hangingPunct="1"/>
            <a:endParaRPr lang="nl-NL" altLang="en-US" sz="1556">
              <a:latin typeface="Verdana" panose="020B0604030504040204" pitchFamily="34" charset="0"/>
            </a:endParaRPr>
          </a:p>
        </p:txBody>
      </p:sp>
      <p:sp>
        <p:nvSpPr>
          <p:cNvPr id="11269" name="Oval 4">
            <a:extLst>
              <a:ext uri="{FF2B5EF4-FFF2-40B4-BE49-F238E27FC236}">
                <a16:creationId xmlns:a16="http://schemas.microsoft.com/office/drawing/2014/main" id="{FCBF1360-9071-E8B4-0F44-9EDC15DE8574}"/>
              </a:ext>
            </a:extLst>
          </p:cNvPr>
          <p:cNvSpPr>
            <a:spLocks noChangeArrowheads="1"/>
          </p:cNvSpPr>
          <p:nvPr/>
        </p:nvSpPr>
        <p:spPr bwMode="auto">
          <a:xfrm>
            <a:off x="2944990" y="2163234"/>
            <a:ext cx="1736019" cy="728486"/>
          </a:xfrm>
          <a:prstGeom prst="ellipse">
            <a:avLst/>
          </a:prstGeom>
          <a:solidFill>
            <a:schemeClr val="folHlink"/>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711220" eaLnBrk="1" hangingPunct="1"/>
            <a:endParaRPr lang="nl-NL" altLang="en-US" sz="1556">
              <a:latin typeface="Verdana" panose="020B0604030504040204" pitchFamily="34" charset="0"/>
            </a:endParaRPr>
          </a:p>
        </p:txBody>
      </p:sp>
      <p:sp>
        <p:nvSpPr>
          <p:cNvPr id="11270" name="Oval 5">
            <a:extLst>
              <a:ext uri="{FF2B5EF4-FFF2-40B4-BE49-F238E27FC236}">
                <a16:creationId xmlns:a16="http://schemas.microsoft.com/office/drawing/2014/main" id="{21F1402D-419E-A221-E4A9-10C982ECCA7D}"/>
              </a:ext>
            </a:extLst>
          </p:cNvPr>
          <p:cNvSpPr>
            <a:spLocks noChangeArrowheads="1"/>
          </p:cNvSpPr>
          <p:nvPr/>
        </p:nvSpPr>
        <p:spPr bwMode="auto">
          <a:xfrm>
            <a:off x="4681009" y="2106437"/>
            <a:ext cx="1568097" cy="784049"/>
          </a:xfrm>
          <a:prstGeom prst="ellipse">
            <a:avLst/>
          </a:prstGeom>
          <a:solidFill>
            <a:srgbClr val="FFFF66"/>
          </a:solidFill>
          <a:ln w="9525">
            <a:solidFill>
              <a:schemeClr val="tx1"/>
            </a:solidFill>
            <a:round/>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711220" eaLnBrk="1" hangingPunct="1"/>
            <a:endParaRPr lang="nl-NL" altLang="en-US" sz="1556">
              <a:latin typeface="Verdana" panose="020B0604030504040204" pitchFamily="34" charset="0"/>
            </a:endParaRPr>
          </a:p>
        </p:txBody>
      </p:sp>
      <p:sp>
        <p:nvSpPr>
          <p:cNvPr id="11271" name="Line 6">
            <a:extLst>
              <a:ext uri="{FF2B5EF4-FFF2-40B4-BE49-F238E27FC236}">
                <a16:creationId xmlns:a16="http://schemas.microsoft.com/office/drawing/2014/main" id="{BD430A77-8D10-E75B-A1C8-3E189CE7B5AF}"/>
              </a:ext>
            </a:extLst>
          </p:cNvPr>
          <p:cNvSpPr>
            <a:spLocks noChangeShapeType="1"/>
          </p:cNvSpPr>
          <p:nvPr/>
        </p:nvSpPr>
        <p:spPr bwMode="auto">
          <a:xfrm flipV="1">
            <a:off x="2944989" y="1602670"/>
            <a:ext cx="0" cy="840846"/>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en-US" sz="1400"/>
          </a:p>
        </p:txBody>
      </p:sp>
      <p:sp>
        <p:nvSpPr>
          <p:cNvPr id="11272" name="Line 7">
            <a:extLst>
              <a:ext uri="{FF2B5EF4-FFF2-40B4-BE49-F238E27FC236}">
                <a16:creationId xmlns:a16="http://schemas.microsoft.com/office/drawing/2014/main" id="{631EE41F-4FAA-5F7E-AD56-A6C349D608CC}"/>
              </a:ext>
            </a:extLst>
          </p:cNvPr>
          <p:cNvSpPr>
            <a:spLocks noChangeShapeType="1"/>
          </p:cNvSpPr>
          <p:nvPr/>
        </p:nvSpPr>
        <p:spPr bwMode="auto">
          <a:xfrm flipH="1">
            <a:off x="4681008" y="2499078"/>
            <a:ext cx="0" cy="1119893"/>
          </a:xfrm>
          <a:prstGeom prst="line">
            <a:avLst/>
          </a:prstGeom>
          <a:noFill/>
          <a:ln w="31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1400"/>
          </a:p>
        </p:txBody>
      </p:sp>
      <p:sp>
        <p:nvSpPr>
          <p:cNvPr id="11273" name="AutoShape 8">
            <a:extLst>
              <a:ext uri="{FF2B5EF4-FFF2-40B4-BE49-F238E27FC236}">
                <a16:creationId xmlns:a16="http://schemas.microsoft.com/office/drawing/2014/main" id="{92985AED-8F2C-29F5-1931-8E800E6BBDD3}"/>
              </a:ext>
            </a:extLst>
          </p:cNvPr>
          <p:cNvSpPr>
            <a:spLocks noChangeArrowheads="1"/>
          </p:cNvSpPr>
          <p:nvPr/>
        </p:nvSpPr>
        <p:spPr bwMode="auto">
          <a:xfrm>
            <a:off x="2160941" y="2218796"/>
            <a:ext cx="1455737" cy="335844"/>
          </a:xfrm>
          <a:prstGeom prst="curvedDownArrow">
            <a:avLst>
              <a:gd name="adj1" fmla="val 86691"/>
              <a:gd name="adj2" fmla="val 173382"/>
              <a:gd name="adj3" fmla="val 33333"/>
            </a:avLst>
          </a:prstGeom>
          <a:solidFill>
            <a:srgbClr val="00FF00"/>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711220" eaLnBrk="1" hangingPunct="1"/>
            <a:endParaRPr lang="nl-NL" altLang="en-US" sz="1556">
              <a:latin typeface="Verdana" panose="020B0604030504040204" pitchFamily="34" charset="0"/>
            </a:endParaRPr>
          </a:p>
        </p:txBody>
      </p:sp>
      <p:sp>
        <p:nvSpPr>
          <p:cNvPr id="11274" name="AutoShape 9">
            <a:extLst>
              <a:ext uri="{FF2B5EF4-FFF2-40B4-BE49-F238E27FC236}">
                <a16:creationId xmlns:a16="http://schemas.microsoft.com/office/drawing/2014/main" id="{EB8D91CD-1B0B-A98A-8515-F2DFEC63A9F2}"/>
              </a:ext>
            </a:extLst>
          </p:cNvPr>
          <p:cNvSpPr>
            <a:spLocks noChangeArrowheads="1"/>
          </p:cNvSpPr>
          <p:nvPr/>
        </p:nvSpPr>
        <p:spPr bwMode="auto">
          <a:xfrm>
            <a:off x="3952523" y="2443516"/>
            <a:ext cx="1569332" cy="335844"/>
          </a:xfrm>
          <a:prstGeom prst="curvedUpArrow">
            <a:avLst>
              <a:gd name="adj1" fmla="val 93456"/>
              <a:gd name="adj2" fmla="val 186912"/>
              <a:gd name="adj3" fmla="val 33333"/>
            </a:avLst>
          </a:prstGeom>
          <a:solidFill>
            <a:srgbClr val="FF3399"/>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711220" eaLnBrk="1" hangingPunct="1"/>
            <a:endParaRPr lang="nl-NL" altLang="en-US" sz="1556">
              <a:solidFill>
                <a:srgbClr val="FF0000"/>
              </a:solidFill>
              <a:latin typeface="Verdana" panose="020B0604030504040204" pitchFamily="34" charset="0"/>
            </a:endParaRPr>
          </a:p>
        </p:txBody>
      </p:sp>
      <p:sp>
        <p:nvSpPr>
          <p:cNvPr id="11275" name="Rectangle 10">
            <a:extLst>
              <a:ext uri="{FF2B5EF4-FFF2-40B4-BE49-F238E27FC236}">
                <a16:creationId xmlns:a16="http://schemas.microsoft.com/office/drawing/2014/main" id="{75F10A79-608A-7D39-510F-7B20606AA0B0}"/>
              </a:ext>
            </a:extLst>
          </p:cNvPr>
          <p:cNvSpPr>
            <a:spLocks noChangeArrowheads="1"/>
          </p:cNvSpPr>
          <p:nvPr/>
        </p:nvSpPr>
        <p:spPr bwMode="auto">
          <a:xfrm>
            <a:off x="4117975" y="1055688"/>
            <a:ext cx="1166813" cy="57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711220" eaLnBrk="1" hangingPunct="1"/>
            <a:r>
              <a:rPr lang="en-US" altLang="en-US" sz="1556" b="1">
                <a:solidFill>
                  <a:srgbClr val="FF0000"/>
                </a:solidFill>
                <a:latin typeface="Verdana" panose="020B0604030504040204" pitchFamily="34" charset="0"/>
              </a:rPr>
              <a:t>External audit</a:t>
            </a:r>
          </a:p>
        </p:txBody>
      </p:sp>
      <p:sp>
        <p:nvSpPr>
          <p:cNvPr id="11276" name="Text Box 11">
            <a:extLst>
              <a:ext uri="{FF2B5EF4-FFF2-40B4-BE49-F238E27FC236}">
                <a16:creationId xmlns:a16="http://schemas.microsoft.com/office/drawing/2014/main" id="{610B4B6B-DD3E-0350-247B-0F864A9931CE}"/>
              </a:ext>
            </a:extLst>
          </p:cNvPr>
          <p:cNvSpPr txBox="1">
            <a:spLocks noChangeArrowheads="1"/>
          </p:cNvSpPr>
          <p:nvPr/>
        </p:nvSpPr>
        <p:spPr bwMode="auto">
          <a:xfrm>
            <a:off x="2339975" y="1055688"/>
            <a:ext cx="1277938" cy="57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711220" eaLnBrk="1" hangingPunct="1">
              <a:spcBef>
                <a:spcPct val="50000"/>
              </a:spcBef>
            </a:pPr>
            <a:r>
              <a:rPr lang="en-US" altLang="en-US" sz="1556" b="1">
                <a:solidFill>
                  <a:srgbClr val="0070C0"/>
                </a:solidFill>
                <a:latin typeface="Verdana" panose="020B0604030504040204" pitchFamily="34" charset="0"/>
              </a:rPr>
              <a:t>Midterm audit</a:t>
            </a:r>
          </a:p>
        </p:txBody>
      </p:sp>
      <p:sp>
        <p:nvSpPr>
          <p:cNvPr id="11277" name="Text Box 12">
            <a:extLst>
              <a:ext uri="{FF2B5EF4-FFF2-40B4-BE49-F238E27FC236}">
                <a16:creationId xmlns:a16="http://schemas.microsoft.com/office/drawing/2014/main" id="{75708641-3D87-AE25-ECEA-2824EEE2B179}"/>
              </a:ext>
            </a:extLst>
          </p:cNvPr>
          <p:cNvSpPr txBox="1">
            <a:spLocks noChangeArrowheads="1"/>
          </p:cNvSpPr>
          <p:nvPr/>
        </p:nvSpPr>
        <p:spPr bwMode="auto">
          <a:xfrm>
            <a:off x="784225" y="1055688"/>
            <a:ext cx="1222375" cy="57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defTabSz="711220" eaLnBrk="1" hangingPunct="1"/>
            <a:r>
              <a:rPr lang="en-US" altLang="en-US" sz="1556" b="1">
                <a:solidFill>
                  <a:srgbClr val="00FF00"/>
                </a:solidFill>
                <a:latin typeface="Verdana" panose="020B0604030504040204" pitchFamily="34" charset="0"/>
              </a:rPr>
              <a:t>Annual </a:t>
            </a:r>
          </a:p>
          <a:p>
            <a:pPr defTabSz="711220" eaLnBrk="1" hangingPunct="1"/>
            <a:r>
              <a:rPr lang="en-US" altLang="en-US" sz="1556" b="1">
                <a:solidFill>
                  <a:srgbClr val="00FF00"/>
                </a:solidFill>
                <a:latin typeface="Verdana" panose="020B0604030504040204" pitchFamily="34" charset="0"/>
              </a:rPr>
              <a:t>monitor</a:t>
            </a:r>
          </a:p>
        </p:txBody>
      </p:sp>
      <p:sp>
        <p:nvSpPr>
          <p:cNvPr id="11278" name="Line 13">
            <a:extLst>
              <a:ext uri="{FF2B5EF4-FFF2-40B4-BE49-F238E27FC236}">
                <a16:creationId xmlns:a16="http://schemas.microsoft.com/office/drawing/2014/main" id="{21DF03DB-B3AF-44F8-8293-7312BD15C5CA}"/>
              </a:ext>
            </a:extLst>
          </p:cNvPr>
          <p:cNvSpPr>
            <a:spLocks noChangeShapeType="1"/>
          </p:cNvSpPr>
          <p:nvPr/>
        </p:nvSpPr>
        <p:spPr bwMode="auto">
          <a:xfrm>
            <a:off x="1320094" y="2499078"/>
            <a:ext cx="0" cy="162366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1279" name="Text Box 15">
            <a:extLst>
              <a:ext uri="{FF2B5EF4-FFF2-40B4-BE49-F238E27FC236}">
                <a16:creationId xmlns:a16="http://schemas.microsoft.com/office/drawing/2014/main" id="{B471E39C-D09B-5040-116E-1D305C8676D3}"/>
              </a:ext>
            </a:extLst>
          </p:cNvPr>
          <p:cNvSpPr txBox="1">
            <a:spLocks noChangeArrowheads="1"/>
          </p:cNvSpPr>
          <p:nvPr/>
        </p:nvSpPr>
        <p:spPr bwMode="auto">
          <a:xfrm>
            <a:off x="928688" y="4179535"/>
            <a:ext cx="800100" cy="2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711220" eaLnBrk="1" hangingPunct="1">
              <a:spcBef>
                <a:spcPct val="50000"/>
              </a:spcBef>
            </a:pPr>
            <a:r>
              <a:rPr lang="en-US" altLang="en-US" sz="1244">
                <a:latin typeface="Verdana" panose="020B0604030504040204" pitchFamily="34" charset="0"/>
              </a:rPr>
              <a:t>Year 1</a:t>
            </a:r>
          </a:p>
        </p:txBody>
      </p:sp>
      <p:sp>
        <p:nvSpPr>
          <p:cNvPr id="11280" name="Text Box 16">
            <a:extLst>
              <a:ext uri="{FF2B5EF4-FFF2-40B4-BE49-F238E27FC236}">
                <a16:creationId xmlns:a16="http://schemas.microsoft.com/office/drawing/2014/main" id="{81AE1D05-5646-7341-1F4E-EBD456606337}"/>
              </a:ext>
            </a:extLst>
          </p:cNvPr>
          <p:cNvSpPr txBox="1">
            <a:spLocks noChangeArrowheads="1"/>
          </p:cNvSpPr>
          <p:nvPr/>
        </p:nvSpPr>
        <p:spPr bwMode="auto">
          <a:xfrm>
            <a:off x="4288367" y="3731331"/>
            <a:ext cx="784049" cy="571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711220" eaLnBrk="1" hangingPunct="1">
              <a:spcBef>
                <a:spcPct val="50000"/>
              </a:spcBef>
            </a:pPr>
            <a:r>
              <a:rPr lang="en-US" altLang="en-US" sz="1556">
                <a:latin typeface="Verdana" panose="020B0604030504040204" pitchFamily="34" charset="0"/>
              </a:rPr>
              <a:t>Year 5</a:t>
            </a:r>
          </a:p>
        </p:txBody>
      </p:sp>
      <p:sp>
        <p:nvSpPr>
          <p:cNvPr id="11281" name="Line 17">
            <a:extLst>
              <a:ext uri="{FF2B5EF4-FFF2-40B4-BE49-F238E27FC236}">
                <a16:creationId xmlns:a16="http://schemas.microsoft.com/office/drawing/2014/main" id="{E38A1543-0AD6-264B-A5C2-4A74B95585AE}"/>
              </a:ext>
            </a:extLst>
          </p:cNvPr>
          <p:cNvSpPr>
            <a:spLocks noChangeShapeType="1"/>
          </p:cNvSpPr>
          <p:nvPr/>
        </p:nvSpPr>
        <p:spPr bwMode="auto">
          <a:xfrm>
            <a:off x="2944989" y="2554641"/>
            <a:ext cx="0" cy="95197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1282" name="Text Box 18">
            <a:extLst>
              <a:ext uri="{FF2B5EF4-FFF2-40B4-BE49-F238E27FC236}">
                <a16:creationId xmlns:a16="http://schemas.microsoft.com/office/drawing/2014/main" id="{B3D39033-2030-666B-1502-D3863CEBC418}"/>
              </a:ext>
            </a:extLst>
          </p:cNvPr>
          <p:cNvSpPr txBox="1">
            <a:spLocks noChangeArrowheads="1"/>
          </p:cNvSpPr>
          <p:nvPr/>
        </p:nvSpPr>
        <p:spPr bwMode="auto">
          <a:xfrm>
            <a:off x="2607911" y="3563409"/>
            <a:ext cx="896408" cy="33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711220" eaLnBrk="1" hangingPunct="1">
              <a:spcBef>
                <a:spcPct val="50000"/>
              </a:spcBef>
            </a:pPr>
            <a:r>
              <a:rPr lang="en-US" altLang="en-US" sz="1556">
                <a:latin typeface="Verdana" panose="020B0604030504040204" pitchFamily="34" charset="0"/>
              </a:rPr>
              <a:t>Year 3</a:t>
            </a:r>
          </a:p>
        </p:txBody>
      </p:sp>
      <p:sp>
        <p:nvSpPr>
          <p:cNvPr id="11283" name="Line 19">
            <a:extLst>
              <a:ext uri="{FF2B5EF4-FFF2-40B4-BE49-F238E27FC236}">
                <a16:creationId xmlns:a16="http://schemas.microsoft.com/office/drawing/2014/main" id="{F2DE1011-3E96-1428-F746-CEC46E3F64D2}"/>
              </a:ext>
            </a:extLst>
          </p:cNvPr>
          <p:cNvSpPr>
            <a:spLocks noChangeShapeType="1"/>
          </p:cNvSpPr>
          <p:nvPr/>
        </p:nvSpPr>
        <p:spPr bwMode="auto">
          <a:xfrm>
            <a:off x="2104143" y="2890485"/>
            <a:ext cx="0" cy="10087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1284" name="Line 20">
            <a:extLst>
              <a:ext uri="{FF2B5EF4-FFF2-40B4-BE49-F238E27FC236}">
                <a16:creationId xmlns:a16="http://schemas.microsoft.com/office/drawing/2014/main" id="{90758662-38EC-BBA1-EDF7-EA9A1333B97F}"/>
              </a:ext>
            </a:extLst>
          </p:cNvPr>
          <p:cNvSpPr>
            <a:spLocks noChangeShapeType="1"/>
          </p:cNvSpPr>
          <p:nvPr/>
        </p:nvSpPr>
        <p:spPr bwMode="auto">
          <a:xfrm flipV="1">
            <a:off x="3784600" y="2890485"/>
            <a:ext cx="0" cy="28028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11285" name="Text Box 21">
            <a:extLst>
              <a:ext uri="{FF2B5EF4-FFF2-40B4-BE49-F238E27FC236}">
                <a16:creationId xmlns:a16="http://schemas.microsoft.com/office/drawing/2014/main" id="{31316E17-06CC-8315-6319-4AAEAB2F7CDE}"/>
              </a:ext>
            </a:extLst>
          </p:cNvPr>
          <p:cNvSpPr txBox="1">
            <a:spLocks noChangeArrowheads="1"/>
          </p:cNvSpPr>
          <p:nvPr/>
        </p:nvSpPr>
        <p:spPr bwMode="auto">
          <a:xfrm>
            <a:off x="3448756" y="3227564"/>
            <a:ext cx="671689" cy="47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711220" eaLnBrk="1" hangingPunct="1">
              <a:spcBef>
                <a:spcPct val="50000"/>
              </a:spcBef>
            </a:pPr>
            <a:r>
              <a:rPr lang="en-US" altLang="en-US" sz="1244">
                <a:latin typeface="Verdana" panose="020B0604030504040204" pitchFamily="34" charset="0"/>
              </a:rPr>
              <a:t>Year 4</a:t>
            </a:r>
          </a:p>
        </p:txBody>
      </p:sp>
      <p:sp>
        <p:nvSpPr>
          <p:cNvPr id="11286" name="Text Box 22">
            <a:extLst>
              <a:ext uri="{FF2B5EF4-FFF2-40B4-BE49-F238E27FC236}">
                <a16:creationId xmlns:a16="http://schemas.microsoft.com/office/drawing/2014/main" id="{C6BF4BBC-21B1-E3C5-1D9F-4B86BDC253AE}"/>
              </a:ext>
            </a:extLst>
          </p:cNvPr>
          <p:cNvSpPr txBox="1">
            <a:spLocks noChangeArrowheads="1"/>
          </p:cNvSpPr>
          <p:nvPr/>
        </p:nvSpPr>
        <p:spPr bwMode="auto">
          <a:xfrm>
            <a:off x="1712736" y="3899253"/>
            <a:ext cx="671689" cy="47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711220" eaLnBrk="1" hangingPunct="1">
              <a:spcBef>
                <a:spcPct val="50000"/>
              </a:spcBef>
            </a:pPr>
            <a:r>
              <a:rPr lang="en-US" altLang="en-US" sz="1244">
                <a:latin typeface="Verdana" panose="020B0604030504040204" pitchFamily="34" charset="0"/>
              </a:rPr>
              <a:t>Year 2</a:t>
            </a:r>
          </a:p>
        </p:txBody>
      </p:sp>
      <p:sp>
        <p:nvSpPr>
          <p:cNvPr id="11287" name="Line 23">
            <a:extLst>
              <a:ext uri="{FF2B5EF4-FFF2-40B4-BE49-F238E27FC236}">
                <a16:creationId xmlns:a16="http://schemas.microsoft.com/office/drawing/2014/main" id="{224CEE79-7DE4-52FD-BC55-8737AB150867}"/>
              </a:ext>
            </a:extLst>
          </p:cNvPr>
          <p:cNvSpPr>
            <a:spLocks noChangeShapeType="1"/>
          </p:cNvSpPr>
          <p:nvPr/>
        </p:nvSpPr>
        <p:spPr bwMode="auto">
          <a:xfrm flipV="1">
            <a:off x="6249106" y="1770592"/>
            <a:ext cx="0" cy="72848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400"/>
          </a:p>
        </p:txBody>
      </p:sp>
      <p:sp>
        <p:nvSpPr>
          <p:cNvPr id="11288" name="Line 26">
            <a:extLst>
              <a:ext uri="{FF2B5EF4-FFF2-40B4-BE49-F238E27FC236}">
                <a16:creationId xmlns:a16="http://schemas.microsoft.com/office/drawing/2014/main" id="{6E09547D-F038-1D2E-BA5E-95B43692E0D5}"/>
              </a:ext>
            </a:extLst>
          </p:cNvPr>
          <p:cNvSpPr>
            <a:spLocks noChangeShapeType="1"/>
          </p:cNvSpPr>
          <p:nvPr/>
        </p:nvSpPr>
        <p:spPr bwMode="auto">
          <a:xfrm flipV="1">
            <a:off x="1320094" y="1659467"/>
            <a:ext cx="0" cy="78404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400"/>
          </a:p>
        </p:txBody>
      </p:sp>
      <p:sp>
        <p:nvSpPr>
          <p:cNvPr id="11289" name="Line 27">
            <a:extLst>
              <a:ext uri="{FF2B5EF4-FFF2-40B4-BE49-F238E27FC236}">
                <a16:creationId xmlns:a16="http://schemas.microsoft.com/office/drawing/2014/main" id="{1F35C634-8DCC-B892-D3C5-DCFADD19D3B6}"/>
              </a:ext>
            </a:extLst>
          </p:cNvPr>
          <p:cNvSpPr>
            <a:spLocks noChangeShapeType="1"/>
          </p:cNvSpPr>
          <p:nvPr/>
        </p:nvSpPr>
        <p:spPr bwMode="auto">
          <a:xfrm flipV="1">
            <a:off x="4681008" y="1602670"/>
            <a:ext cx="0" cy="84084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400"/>
          </a:p>
        </p:txBody>
      </p:sp>
      <p:sp>
        <p:nvSpPr>
          <p:cNvPr id="11290" name="Tekstvak 30">
            <a:extLst>
              <a:ext uri="{FF2B5EF4-FFF2-40B4-BE49-F238E27FC236}">
                <a16:creationId xmlns:a16="http://schemas.microsoft.com/office/drawing/2014/main" id="{45946242-D7B6-BE4D-F600-EA9FAE3A94D9}"/>
              </a:ext>
            </a:extLst>
          </p:cNvPr>
          <p:cNvSpPr txBox="1">
            <a:spLocks noChangeArrowheads="1"/>
          </p:cNvSpPr>
          <p:nvPr/>
        </p:nvSpPr>
        <p:spPr bwMode="auto">
          <a:xfrm>
            <a:off x="4006850" y="4222751"/>
            <a:ext cx="1666875" cy="331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defTabSz="711220" eaLnBrk="1" hangingPunct="1"/>
            <a:r>
              <a:rPr lang="en-US" altLang="en-US" sz="1556" b="1">
                <a:solidFill>
                  <a:srgbClr val="FF33CC"/>
                </a:solidFill>
                <a:latin typeface="Verdana" panose="020B0604030504040204" pitchFamily="34" charset="0"/>
              </a:rPr>
              <a:t>Accreditation</a:t>
            </a:r>
          </a:p>
        </p:txBody>
      </p:sp>
    </p:spTree>
    <p:extLst>
      <p:ext uri="{BB962C8B-B14F-4D97-AF65-F5344CB8AC3E}">
        <p14:creationId xmlns:p14="http://schemas.microsoft.com/office/powerpoint/2010/main" val="37500437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8DBD-974B-EFBC-E936-98805FDB87A3}"/>
              </a:ext>
            </a:extLst>
          </p:cNvPr>
          <p:cNvSpPr>
            <a:spLocks noGrp="1"/>
          </p:cNvSpPr>
          <p:nvPr>
            <p:ph type="title"/>
          </p:nvPr>
        </p:nvSpPr>
        <p:spPr/>
        <p:txBody>
          <a:bodyPr/>
          <a:lstStyle/>
          <a:p>
            <a:r>
              <a:rPr lang="en-GB" dirty="0">
                <a:solidFill>
                  <a:srgbClr val="0FCBC2"/>
                </a:solidFill>
              </a:rPr>
              <a:t>5.3. Self study</a:t>
            </a:r>
          </a:p>
        </p:txBody>
      </p:sp>
      <p:pic>
        <p:nvPicPr>
          <p:cNvPr id="5" name="Content Placeholder 4" descr="A diagram of a diagram&#10;&#10;Description automatically generated">
            <a:extLst>
              <a:ext uri="{FF2B5EF4-FFF2-40B4-BE49-F238E27FC236}">
                <a16:creationId xmlns:a16="http://schemas.microsoft.com/office/drawing/2014/main" id="{4D0D9BCE-0D26-966F-1663-A25346DD9C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3338" y="1346596"/>
            <a:ext cx="5148262" cy="3149204"/>
          </a:xfrm>
        </p:spPr>
      </p:pic>
      <p:sp>
        <p:nvSpPr>
          <p:cNvPr id="6" name="TextBox 5">
            <a:extLst>
              <a:ext uri="{FF2B5EF4-FFF2-40B4-BE49-F238E27FC236}">
                <a16:creationId xmlns:a16="http://schemas.microsoft.com/office/drawing/2014/main" id="{545D8465-7285-0AF4-C1C1-1884645AF032}"/>
              </a:ext>
            </a:extLst>
          </p:cNvPr>
          <p:cNvSpPr txBox="1"/>
          <p:nvPr/>
        </p:nvSpPr>
        <p:spPr>
          <a:xfrm>
            <a:off x="1879600" y="4572000"/>
            <a:ext cx="1190390" cy="369332"/>
          </a:xfrm>
          <a:prstGeom prst="rect">
            <a:avLst/>
          </a:prstGeom>
          <a:noFill/>
        </p:spPr>
        <p:txBody>
          <a:bodyPr wrap="none" rtlCol="0">
            <a:spAutoFit/>
          </a:bodyPr>
          <a:lstStyle/>
          <a:p>
            <a:r>
              <a:rPr lang="en-GB" dirty="0" err="1"/>
              <a:t>Kells</a:t>
            </a:r>
            <a:r>
              <a:rPr lang="en-GB" dirty="0"/>
              <a:t>, 1983</a:t>
            </a:r>
          </a:p>
        </p:txBody>
      </p:sp>
    </p:spTree>
    <p:extLst>
      <p:ext uri="{BB962C8B-B14F-4D97-AF65-F5344CB8AC3E}">
        <p14:creationId xmlns:p14="http://schemas.microsoft.com/office/powerpoint/2010/main" val="31635259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EF230-A932-24A7-B296-7C3B058D706D}"/>
              </a:ext>
            </a:extLst>
          </p:cNvPr>
          <p:cNvSpPr>
            <a:spLocks noGrp="1"/>
          </p:cNvSpPr>
          <p:nvPr>
            <p:ph type="title"/>
          </p:nvPr>
        </p:nvSpPr>
        <p:spPr/>
        <p:txBody>
          <a:bodyPr/>
          <a:lstStyle/>
          <a:p>
            <a:r>
              <a:rPr lang="en-GB" dirty="0">
                <a:solidFill>
                  <a:srgbClr val="0FCBC2"/>
                </a:solidFill>
              </a:rPr>
              <a:t>Design phase</a:t>
            </a:r>
          </a:p>
        </p:txBody>
      </p:sp>
      <p:pic>
        <p:nvPicPr>
          <p:cNvPr id="9" name="Picture 8" descr="A close up of a paper&#10;&#10;Description automatically generated">
            <a:extLst>
              <a:ext uri="{FF2B5EF4-FFF2-40B4-BE49-F238E27FC236}">
                <a16:creationId xmlns:a16="http://schemas.microsoft.com/office/drawing/2014/main" id="{AC3F1199-7B0A-4C1C-B8E9-B01DC2682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0" y="3048000"/>
            <a:ext cx="2031205" cy="1523404"/>
          </a:xfrm>
          <a:prstGeom prst="rect">
            <a:avLst/>
          </a:prstGeom>
        </p:spPr>
      </p:pic>
      <p:pic>
        <p:nvPicPr>
          <p:cNvPr id="5" name="Content Placeholder 4" descr="A piece of paper with black text&#10;&#10;Description automatically generated">
            <a:extLst>
              <a:ext uri="{FF2B5EF4-FFF2-40B4-BE49-F238E27FC236}">
                <a16:creationId xmlns:a16="http://schemas.microsoft.com/office/drawing/2014/main" id="{064B6998-36DD-D234-72B1-A495210372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5400000">
            <a:off x="3598466" y="1583133"/>
            <a:ext cx="2708273" cy="2031205"/>
          </a:xfrm>
        </p:spPr>
      </p:pic>
      <p:pic>
        <p:nvPicPr>
          <p:cNvPr id="7" name="Picture 6" descr="A page of a book&#10;&#10;Description automatically generated">
            <a:extLst>
              <a:ext uri="{FF2B5EF4-FFF2-40B4-BE49-F238E27FC236}">
                <a16:creationId xmlns:a16="http://schemas.microsoft.com/office/drawing/2014/main" id="{BB354155-3103-5EF8-E944-11340F2C6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1244598"/>
            <a:ext cx="3987800" cy="3326805"/>
          </a:xfrm>
          <a:prstGeom prst="rect">
            <a:avLst/>
          </a:prstGeom>
        </p:spPr>
      </p:pic>
    </p:spTree>
    <p:extLst>
      <p:ext uri="{BB962C8B-B14F-4D97-AF65-F5344CB8AC3E}">
        <p14:creationId xmlns:p14="http://schemas.microsoft.com/office/powerpoint/2010/main" val="11433189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03EDC-39D3-F07B-C869-E79DDFFF7A57}"/>
              </a:ext>
            </a:extLst>
          </p:cNvPr>
          <p:cNvSpPr>
            <a:spLocks noGrp="1"/>
          </p:cNvSpPr>
          <p:nvPr>
            <p:ph type="title"/>
          </p:nvPr>
        </p:nvSpPr>
        <p:spPr/>
        <p:txBody>
          <a:bodyPr/>
          <a:lstStyle/>
          <a:p>
            <a:r>
              <a:rPr lang="en-GB" dirty="0">
                <a:solidFill>
                  <a:srgbClr val="0FCBC2"/>
                </a:solidFill>
              </a:rPr>
              <a:t>5.4. Delegative leadership</a:t>
            </a:r>
          </a:p>
        </p:txBody>
      </p:sp>
      <p:sp>
        <p:nvSpPr>
          <p:cNvPr id="3" name="Content Placeholder 2">
            <a:extLst>
              <a:ext uri="{FF2B5EF4-FFF2-40B4-BE49-F238E27FC236}">
                <a16:creationId xmlns:a16="http://schemas.microsoft.com/office/drawing/2014/main" id="{46E8482A-E8E5-3B2E-6FF3-C701AC30CC97}"/>
              </a:ext>
            </a:extLst>
          </p:cNvPr>
          <p:cNvSpPr>
            <a:spLocks noGrp="1"/>
          </p:cNvSpPr>
          <p:nvPr>
            <p:ph idx="1"/>
          </p:nvPr>
        </p:nvSpPr>
        <p:spPr>
          <a:xfrm>
            <a:off x="382215" y="1676400"/>
            <a:ext cx="6812280" cy="1727199"/>
          </a:xfrm>
        </p:spPr>
        <p:txBody>
          <a:bodyPr/>
          <a:lstStyle/>
          <a:p>
            <a:r>
              <a:rPr lang="en-GB" dirty="0"/>
              <a:t>Talk and you decide</a:t>
            </a:r>
          </a:p>
          <a:p>
            <a:r>
              <a:rPr lang="en-GB" dirty="0"/>
              <a:t>Low directive</a:t>
            </a:r>
          </a:p>
          <a:p>
            <a:r>
              <a:rPr lang="en-GB" dirty="0"/>
              <a:t>High supportive behaviour</a:t>
            </a:r>
          </a:p>
          <a:p>
            <a:endParaRPr lang="en-GB" dirty="0"/>
          </a:p>
        </p:txBody>
      </p:sp>
    </p:spTree>
    <p:extLst>
      <p:ext uri="{BB962C8B-B14F-4D97-AF65-F5344CB8AC3E}">
        <p14:creationId xmlns:p14="http://schemas.microsoft.com/office/powerpoint/2010/main" val="32909599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39837" y="259292"/>
            <a:ext cx="6090840" cy="585258"/>
          </a:xfrm>
        </p:spPr>
        <p:txBody>
          <a:bodyPr/>
          <a:lstStyle/>
          <a:p>
            <a:pPr defTabSz="328588">
              <a:defRPr/>
            </a:pPr>
            <a:r>
              <a:rPr lang="en-GB" sz="2600" b="1" dirty="0">
                <a:solidFill>
                  <a:srgbClr val="0FCBC2"/>
                </a:solidFill>
              </a:rPr>
              <a:t>Situational Leadership</a:t>
            </a:r>
          </a:p>
        </p:txBody>
      </p:sp>
      <p:sp>
        <p:nvSpPr>
          <p:cNvPr id="175106" name="AutoShape 2" descr="data:image/jpg;base64,/9j/4AAQSkZJRgABAQAAAQABAAD/2wCEAAkGBhQSEBUUEhQUFBUUFhYVFhQWFxYWFRUUFxYXFRcWFxcXHCYfGBolGRUUHy8gIycpLSwsFh4xNTAqNSYrLCkBCQoKDgwOGg8PGiwlHSQ0MC0sLC0sLCwqNCwsLiwvLCwsLCwsLCwvLCwsLCkvLCwsKSksLCksLCksKSwsKSwsLP/AABEIANoA5wMBIgACEQEDEQH/xAAcAAABBAMBAAAAAAAAAAAAAAAAAwQFBgECCAf/xABMEAACAQIDAwYHDAYKAwEBAAABAgMAEQQSIQUxQQYTIjJRcRRTYYGSsdEHFRYXIzNSVHKRk7I0QmJzdKE1NlV1goOUs8HSJEPhovD/xAAcAQABBQEBAQAAAAAAAAAAAAAAAQMEBQYCBwj/xAA9EQACAgEBAwcKBAUEAwAAAAAAAQIDEQQFEiETMUFRcYGhFBUiMlJhkbHR8AYzNFNCQ6Lh8TVyssEWI1T/2gAMAwEAAhEDEQA/APcaKKKAIDaHLCGGSSNzZ42hXJdcz88VAKi+oGbXuNaYrlxho0LFrsFDFFBPAMQGtlJCkNa97U9xPJ2KQylgbytEzG+t4suTLpoOiL1CfAK83zhGHHS5sE5i5jWPMSdx6I1H3cSAWfAY9JkzxnMtyNxBBU2IIYAggjcac0wwyxQZlzqCztIQzC+ZzmO/hS3vjF4yP0l9tADmim3vjF4yP0l9tHvjF4yP0l9tADmim3vjF4yP0l9tHvjF4yP019tADmim3vjF4yP019tHvjF4yP019tADmim3vjF4yP019tHvjF4yP019tADmim3vjF4yP0l9tHvjF4yP0l9tADmim3vjF4yP0l9tHvjF4yP0l9tADmim3vjF4yP0l9tHvjF4yP0l9tADmim3vjF4yP0l9tHvjF4yP0l9tADmim3vjF4yP0l9tHvjF4yP0l9tADmim3vjF4yP0l9tHvjF4yP0l9tADmim3vjH4yP0l9tOL0AZooooAKKKKAEsViAiM5BIVSxAFybC9gBvNede5Py1xGMlxaYmORflWeIsrBVW+Uw3I0K9E28pr0qqp7n3Uxn94Yr8woApe1uS+HxvKHGJiUzqmHgZRmK2JsL6eSpL4otm+IP4j+2t8J/WTHfwsHrFSGLxs6POqrIbvGUbJnVYsqByo3Fgcxy8awe2b9StbKuqxxSS4ZwiVWo7vFEZ8UWzfEH8R/bR8UWzfEH8R/bT/Z2PxrTIssSiM2zPaxHRzbr6fR76YIcWtyizlg0hcSXyH5U81k13Zd9tLW41Wq3W5w9R/Ud4j1B8UWzfEH8R/bR8UWzfEH8R/bSzbQx4ZgU6IsM6xXIH0lW9mudCL6VnDYnHAnoZrtluy2C9JyGsDbKFAHnFHKa7/wCj+oTEeoQ+KLZviD+I/to+KLZviD+I/tqd5O4md4icSuVs2gtl0sDu8huL+SpaoNu0NbXJxdr4dTO1CL6CmfFFs3xB/Ef20fFFs3xB/Ef21c6QxeNSJc8jqij9ZiAPvNcx2lrZPCsl8WG5HqKn8UWzfEH8R/bVS5a+5/gsPPhFiiKiVpQ4zsbhUuN501r0heUiv8zFiJh9JIyE9N8o+6q7ys2bi8VLhnTCOogaQsGkiBOdMotZqutn26/lc3Tlu4fO/c8eItfJqazzZKZ8CcJ4s+k3to+BGE8WfSb21MYx5IXEcsEquRmyrlkIXtIjJIHeNa1w+NRyQrAkb13MO9TqKsJW6qKy5P4mqrr0dnqqJE/AnCeLPpN7aPgRhPFn0m9tTtFM+WX+2/iP+R6f2F8CC+BGE8WfSb20fAjCeLPpN7ak8bG5KZDls92NrjLlO8XF9bVDO+IQKhLXawFrG50DFidwtfdUmu2+a4W+JGspog/y18Bb4EYTxZ9JvbR8CMJ4s+k3tpy0EnNqHzPaRb2IDMgUX1BHG/3U3SHEhTY200BIYnUWBJ4hc3nArpWXP+b4g6aV/K8DHwIwniz6Te2j4EYTxZ9JvbW5XEka5r6bsgBGm/jm334Wok8KAFraED9W5Fr314XsD3Ub1/7viJydH7XgRHKPkzh4YQ8aZWEkYvmJ0LC++ul4eqO4eque+WX6L/mRfmFdCw9Udw9VXmzJynTmby8me2tXCu/EFhYN6KKKsypCiiigAqqe591MZ/eGK/MKtdVT3PupjP7wxX5hQBAYT+smO/hYPWKeY5sacSyx3WE5QH6BsOgSwvre3ODW+4Uzwn9ZMd/CwesUvtXZGIeWQxygAyK6x3XqiLISTvHS4bqwO1t3zjPex6q5yVD1BXZMeLOJUz5sqxuD1BHc83lICm5bR730HCrFeqXhcNjJZWOeReavYsQqtIb9UFepYLofvp7tbZeIOJMsIF8tlZmFhZCLLxU5uGqnfvqn1GnjZYk5RXDo5vt5HE8ItFFU3EHH3kPygtYgKyEZGL9AdHV+p0twsacDA486c4QDxzIbJfqno6yj6W6mHoEueyPxF3vcWqs1U8PsnGpcJJYEkXdlY5Rdla9tTcBbdjHspeDF4mKFYnObEzOViDWOUWGaR7fqr0m+4caTyHeaVc039/IN4kMdtRjJzOHAaW13Zvm4FO5pDxJ4INT5BrULjsTDhximObE43DQmYGZdGUrcNCvVEYO/LrpSOPnAgmgw8TYqGJmjxxBInkd1BaSJgek67yvcBuqH5JckRMscwxMyphmJjnzB4p4DfOrLJcxnLdHW9r62rVaPQ1aevL/u/vq7xiUm2T+w+UMkeLhhxGIecYqIPG3NRpEHy5yI3VsxFjaxHnqc5W4mWODNE2RQw511F3SI6FkvoLG1zrYXI3VDbMw2Hjcvs/BK9zpO7FIhqfmi+Zsup6gApLlFytxmGeGN4sK3hBdQA0pACrc3uNbjTdSSlXO5KGM9KeOj3dh3CLbSxk2wuFVB0B1tS17s5+kzHVj5TSWP2VFOPlEDEbm3Ov2WGoqEwO25IgVeG6AnLzT5iiHULlYAsBrbW9rVnlJtUSYZGikYRNKqTyIDnji1zXG9TewOml6lwi5S9F95ey/9cfSjj3CWOwj4bVyZIT/7P14+wSAb1/bHn7aGcAXJAA48KSwG0cLhSflx4NMimONy8jZgWWRrMCQhFt+m+ksdgQnySteGdSYHBuBcXMd+Itqvk04U1fplnK+X3xRL0urfqvuHIlFyLi43js3e0VkSixNxYXub6C2+9Q+L2GekY+lc3yMSR1QNSTruvS+D2PkVhcXdCraXBJN7m++26ozrqSypE5WWN4cR/BiFcXUhhu07a3vUBjMAY11k63RCqrHcA1lubjqHfe16QjwI6JaVFBRNRcFCbWy3PRvbUnfenFpYSW8pcOwaeomnhx49pMbXjdkHNsFN9+bLw079eFM59mzMp+UuGBuM5Auc1iD2AFdONarslDe8iFhYgDcltdBe4uBf7zWkmzEI+fGmoBNrLqCd/wBIkg09DEEkn4Dc8yeWvE25Yj/xR+8i/MK6Fh6o7h6q565Zfov+ZF+YV0LD1R3D1VcbJ/Ifayg2z+euxG9FFFWxTBRRRQAVVPc+6mM/vDFfmFS3Kja5wuDmnUAmNbgNcLe4F2trYXue6q/7nvKTwozC+DFnclMOWLs+cqZmDfqva44676AIrC/1kx38LB6xWdp8nJnxMksMiIzG6tm6QHNc3awW41G/NYdl6TiiDcoserahsJACO0Ei9OsRsYLLII8QkObmyVF86wpdioJa4DEub+XyVg9qz3NfNp4e6udZXQSoL0RJOT+JCsVm+UIAIMr9SzCxIHW3Wbyb6BsjFMlvCVugU3zlsrjQkm27KqkeUtTvAbPSNoD4QpbKxbXXEBr5Tq2oBY276aYjkg4AC4gRhzLnASwkaRnNtDqAhC2/ZquV2XhyXu9H76jvBJ7CwEqsXkkzLlIRBI0gXpXN2IGY6DU7t1TdQPJ3BHDQm8ySQ6uJN2rMSeOXKOFqm4ZldQykMDuI1B89VGsy7G+ddeMDkeY2JqpS7ZyA4oKHlxTjDYOMtkvHc9PN+qGIaQnsC1McpJTzQiQ2fEOIVI3gNcu3mQMfuqu7dhkxjT4aGLCNDgcic1OH5xzzYa6OjAwjKQA3aDV3sTTLDsl0/L+7GrH0DHklhoJXjOE5/BYlQTIcrSQYlUchyXPRl13NodatDxjFyMgAGEhcgqNFxEwN2vbfGrcP1mvwFRmw5DFsuJcPJKTisqYdJCrNh1YdIBgBmVAHYE+SrVgsGsUaxoLKihR3DifLx89SdrazkuEXxfBdnS/+kcwjkWAqh+6R+k4D7c3+3V9qg+6R+k4D7c3+3VJsl51K7JfJkyn8yPavmRtIFmifnoh0h104SoN4P7Q4HzbjS9FXldjrllGwsqVkd1jXaWMaB5MXEIXjxKRhZZXy81ZSMpFiWXjlHEEVnY82GmwyYKKUvIkfOI+R1GZTmDqWA0zG3dTvYz5ZHw5ClZQ0kQYXUNukS3ZqG87VDbDjnwsczQpE4gLJLLKzBpDFvjiH6ka7hffV/CSsh8MffuMzZF1WYJHCT50BIsdQw+iymzDzEUqGBpHFKplzW+TxcYmAOlnAAcecFD99MW2YcziOQLcqSBfMFA0W97gHU3qosoiptN4L6q+UoJpZHePwKygAm2U5twbgRqDpxppBsOJTcMSBrqQbd58wpWDAc20d31AKm97yNvF9eGunfTKfYpVQDMEU3zaWDMxJ7ew/ypyt4W6p4XYc2LL3nDL7RdOT8e/MxBAA1G4HcCPOO40odhJe9za+bLpbN27t1tLUps3CmFLMwZRqG3bySb62tu3U8Vwb2N7aHyHfTU7rU2lLKHIVVtJtYZCcs/0X/Mj/AD10JD1R3D1VzxyvmVsL0SDaWIGxvY5hXQ8PVHcPVWi2QmqOPWzMbZ/UcOo3oooq2KYKKKKAIjla0owUxhOWTJ0TdVtqL2LdENlvYnS9qrfIHEZsRLzRxHg4iTo4p1eTn8xzFLMWCZbA30vuqz8psPzmEmXLI2ZCMsQRpDqNFDgqT36VW/c/w0kcsqTJhUIVSqoIlxWW/wD71h6Fr7rCgCNwn9ZMd/CwesVJ4rkuHleUyNmZswFhZfk+at2kZS/ncmozCf1kx38LB6xVwrzfb986dfJweMpEypZjxK9iuRyPYc46hY441ta6iK5Uht/WIY9pUUjLyJBWwnlW3HQm2ULl1PV6xt+0as9FUi2hev4hzcRX9m8kEiZTzjuFuMrWsQVCgEbrC2mlTscYUAAAAbgNBW9YPlpmy+y5+m8ipJFfx+KbwiWVVMngWHYqigktPKLgADeQiD06qfJjDQbRxUgxcgmkEURvlbDTZmBMkBUZTJGtrainu1pmbCR5ekcXiGxEkSzLDNJhl6KrGWIvoI72NSPI3FqmCMmJikE+DWQs08ZEqoS7KiyMLv0LLe+tbrT18hpsLn5vf95IzeZErg4VfFsVAEWEQYeJRoocgNKQPIojX76mqjeT2EMeHQP12vJJ+8kOdv5m3mqSrF6+7lbm+hcF3EiCwgqg+6R+k4D7c3+3V+qg+6R+k4D7c3+3UjZH6ldkv+LH6fzI9qI2iiirc2g2xzFQJF60LCQeUDrL51zCt+UWHZBJiMN4OqywlpGlZiJdLgCI9AsQB0jS1NfBecwTRgZnwslk+TEzZDqmVGNicrAXP0attDZ/C/tf5KbaNf8AEjAxyTYISJK07YdkkZymTosLOi6AEBSd30aSxGyM5Y84wDsGNra2FgL9nGs8mOceeWJ0mZObKSPLIhClt0axRgIrcbakCldmk82FbrITG32kJU+q/npzW5r9KP3k42e1Yt2RH/BocZZDv7OO/wC8aU5bYq5VUMwszMTvJLArx3WDG3mqRoqtepsfSWq01a6CJXk8ALCR7cONt1rdwFu6sRcnQP8A2Ob6nvuCT3mwFS9FHlVnWHk1fUQHLCMDC6AD5WLd9oV0ND1R3D1Vz3y0/Rf8yP8AMK6Eh6o7h6q02yHmjvZlNsrGo7jeiiirYpgooooAjOUkAfCTKRMQyEEQG0xv4vUdKqZ7lOBEb4gxJKIpLEPNh0icunyTLnRiH6hvoNbnjVr5ZzFMDOwUtZR0VLgkZlBsYyGva+7Wqt7m88fPyLBFJGnNMWznEkZvCJAtueNukmVzbixoARwn9ZMd/CwesVcKp+E/rJjv4WD1irhXmP4l/XPsXyJtPqhRRRWcHgqK5TYgphZMvXcCJPtykRj81/NUrURtAc5i8LFwVnxDd0a5U/8A24P+Gpugr374p8y4/DicSeEVzlTiYweaMGBxUGHWOMrJKI5omIsFDOMtzl0AYHSltm7MkjwcGFlBXwjEs4iz85zOFVjNzWfiAFVdNOlRtL3OZGaVkljkVmleKKVOjG8+kkjEfOMq3CXta9S+zsKBiggJK4PDRQKTvLuAWPfkVPvrZarUQr07cHnHHv6PFkeKyydooqExHLLCJPzDTASZghFmyhzuQvbKG8l6w1dNlre5FvsJTaRN1QfdI/ScB9ub/bq14flLhnnMCTI0q3ugOt16wB3EjiBuqqe6R+k4D7c3+3VnsuqdeqSmmuEuf/axyl5sj2r5kbRSGMxyRLmkbKLgcSSTwAGpNN/f+Dm+c5wBb5bm983ZbferlVTkspM2LthF4bH9Gzmy4orcqMREyXGhDpqpHlylvurSGYOoZSCpFwRuIpHHvkCyjfC6yeYGzj0C1OaduNmH2DOqip1PHaQ2BwnMZp40R44GkZRPM5mcRtaWREHQU37d9T01hiZLdWVUnX/GuVv5qPvqTXknhzM8xUsZLnKx+TAYC9kGmtgTSPKWLLJBIN12hbucZl//AEn86tdRON0Wlz4KbSRdU03zDaiiiqE0YUUUUCkFy0/Rf8yP8wroSHqjuHqrnvlp+i/5kX5hXQkPVHcPVWt2P+n72Y3bX6juN6KKKtylCiiigCK5UYOWXBzRwG0rrZTmKcRcZxqtxcX8tVzkDyexeGmkOIGVGS1vCHnzPzrMpOcdHLGVTTflqd5Zh/AJ+bYqwUEEZtLMD+oC24cBVd9z2WaWZ5ZJoJFEbIBFM0pBad5emrAFbKwQXG5aAGWE/rJjv4WD1irhXkXLnGTR7exRgnaA8xDmZQputhocwNhxqNw3KrFyEhNpSMRvASL/AK1jtr7Et1mpdsJJLC58/QTy6un0ZZ4e49vorxSLlDjWvl2hIbGxskWh7OrSnv1j/r8voRf9aqf/ABi/24+P0OXtahcHn4Hs9VGPbuTakjtbmehhC30H6+a/0S7hD5qoku3ceqknHy2AJPQi4f4ak4NoRxQLFiWLO8bTTnKTbPdndyOrqbDyjSrLZ+wpaaUpWSTysLGTie0I2Jckep7T2vFh0zysFG4DezHsVRqx7qiOSj85CZyCDiZHmsd4QnLGD5ebVKomK2jG2EknSU4h8nNrKxzNdrIFGgy7xoAPLeomDaWNRFRcdKFQBQAkVgFFgOr5Kd1Ox5208nCSTzxznoDzjXCWZ8D2o15ntfZuJXEzDDw4hWkxCvl+TlwUozKTK+f5trA6DW40qF9+sf8AX5fQi/60e/WP+vy+hF/1qPotjajSNtSi89efoEtqaeXSy04fBTPtOBvBpIlhefOCE8HAcACWNhYmRzv7qPdI/ScB9ub/AG6q3v1j/r8voRf9ahNv7QxTy4fnMVJIQXykrGMvR1tYcRprUuGy7nfGyTjiKa4Z6c9a95K0WvqtvhCGW20TvKHDlo0sjtlcNeM2kT9pe3uqH/8AICEiJnYyHJIyJzqIVszsoNi3AXpHwjEfWX9FPZR4RiPrL+insqbTp7K4buYv4m6t2ffZLe3Gu+P1LNsbDhIEUKygDc9s283vbTfrTuSMMpU7mBB7iLVTvCMR9Zf0U9lHhGI+sv6KeyostnWSm5by8SVGi+Md3k38V9T0nk5iS+FjJ6ygo32oyUPqv56zyjwxfCyAdZRzi/ajIceq3nqvch9p5IsQsrlubPPFjYEqw10HlQ/fUhhdrTqAZUEitqUWyyIDrlF9HABtwNOuie+2ugo3CUcwa4rnG0UoZQw3MAR3EXreqY00yu6RzyKiOyqpVQQu9RZhcaGjwjEfWX9FPZTD2XJvhJeJdUq+yClGD4+9fUudFUqTGTqCTinAHHKnspKLaszXtin033VBp5xSearPaXiEpWRluyhh9q+pO8tP0X/Mi/MK6Eh6o7h6q5U2nipXiUtO0iF00IUA9LyCuqoeqO4eqr3Z9Doq3G+kyW2d7l05LHBffAUoooqwKYKKKKAIXljijHgZ3DmMhNHDFStyBfMASu/eBUFyAwirLMw8DZ2VS8sOIkxE76/+1pBe3ZUvy8YDZ2IJUOAnVOax6S7wupA3kDfaoX3Odr8+0t/BAVuuWCB4nKq5USMWOqsBcAbr0Aeee6Kl9t4sWzXw0QtexOg0vVSwqS3AjDaRlQ0qZTGeChh1quXLv+nsT+4h9QpjUex4kUesuddsljqInYOFeMyhlCjOLWJN9LaEjUeWpaiimm8lZZN2S3ghw3OyxxcGbM/7tLM33nKPPRt7aXN4pi2WESBYyJ15yCUIbowMZLIR2EcKcYB+bhabQviGEEAN7EXPZqATmNxwAptsHYLRYkKYmjuSzCREnjYDfzc9gyHsDUq6y108FCHEX2jh+ajgw+bOS74iRgLAm9xYcBnfQfs0jWcRiedmkl4E5E+wlxfztmP3ViuSv1M96YUUUUEYKh9tfPQd7/lqYqH2189B3v8AlpUXWwv9Qp7UbUUUU2fQgVmsUUAL7Pa08YJsshCOPpC+ZQfJnAq1Y7a8UPzjqpO5d7HuUamqZKpI00O8HsI1B++pXHYiwXGxmJTIiowkVmIcHTJl1zXuLcbUqSZmdqRdNjnFc4ntp1cx4iPVJVyHSxzKTluOBtmHmpjUhsyPnIHw7Aq7ZpULlVdnJzFhENUUG2/tNRsbXGosdxHYRoR99K1glbI1O/DcfPz/AFE8ZHmRhbNcbt1/PTPBwtdswbJltZ7E37B5KkazSZwT7tHG2xWN8xEYiIrh0BFiHXT/AB11dD1R3D1Vyztj5sfbT81dTw9Udw9VSquYwX4hrVepjBdEUb0UUU8Z4KKKKAIfldzngM/MsEfmyQxYJYCxaznRTluAeBIqv+5+jNI8sSzx4R41CrNOJy84Y5nQh3suXQ66nhUxy9C+92IzlguTUqFLXzLawbTfbfpUP7mMZEUh8IL3kkzQFYAYpecOcgw6FSd3CgDz/l3/AE9if3EPqFMafcu/6exP7iH1CmNRbfWM3tD899wVhMMZpFhXTPq7D9WMdY956o8prWWXKL6ncABqSToABxJNSM6Ng8JI9x4Q+VnPW5tMwUkLxVAb+U3psa09W9LIy5TY+FZxFNhpHjhj6ADKqkNlXMikgswIC6G4vup4ZjBhCEacNMckSTkF4t4Y3GtgLtr5KaOhnnjgZ0njA52OcOpnjyEHnSVGUBi2XIRuFZxuO5+YyfqLdIvKt+k/+I/yApX1FjdNVwEY4woAG4Cw7hW9FFIUreQooooECofbXz0He/5amKh9tfPQd7/lpUXWwf8AUKe1G1FFFNn0IFFFFAoVJbBlvzmHLFc4LoymzK364U8DuP31G0XIIZdGUhl7xw7jqPPSog66jlquHOjCxiCYPbm0EwZM92xUllyuqqNSrH6RFPdrIpK4iP5ue1/2ZLcey9rd48tK47DxyBsXuRoxzhHzscsZGQxk7jfokdxpbDudIZ4FjjxRcqFcsyvbOcwOinj0dAacfFGQ005aa3K+/wDJE1it5sO0bmN+su48HXgw/wCfLWtNG3ptjbBSiMNsfNj7afmrqeHqjuHqrljbHzY+2nrrqeHqjuHqqXV6p59+Jv1i7Eb0UUU8ZoKKKKAIrlPErYSZWzFShvljEzW03RsCH7iKqXuc4QJiZhHGRFzSXkfCx4WTnMx6FkALLlsdRpVv5R7LbE4WWFWyGRbBtbbwbGxBym1jbgTULyS5HPhJnld0ZpI7PkDDNIZGkLHMdygqi9irQB5py7/p7E/uIfUKjpZQouf/AKTwAHE+SpXlvg5X27iebjL/ACMAJuAqki/SY7tAd2tIK0GEfNO5lnAzEIjOsK/Syr1R+0dT5Ki2esUmqodl7fRwHGydniNkmxJCOxywxseqSDv4c4QD3bqYbVjngxRlcNLHIws0QvJYD5PDEHRELb2431phFtDnGkTFWcuBcAlmlDXMHgiiwVR1i517alSz4bV5TPiSmSINosUX05FG9u0neRYVxjA6oqpCeLIjj5hEijlkAbEmFQoVTrkuN7Hd3XPEUgFtoNANPNWkUdt5LEm7Md7Md5NKUhVX28pL3GrtYEgX8g40wfbAUnMpAFxvubhQ1recDvNSNac0NdBrv0GvfSobg4r1kM32sFIzCwshJvfLnBIFuOgrL7YjGuvHgeAvbv3CnZiXsGu/Qa1gwL9FfuFHA63q+obQ7UVx0QSxG7hpa+vkvTPa5vLh7ixu+m+3RqWWIDcAPMKittfPQd7/AJaVFtsRxe0Kd1dKE2xNjYi2/UngONJttJLaG57Lb6csgO8A1jmV7B9wpvge7yhfx3ZLvQkuNUgkX0F/J99apj13HQ9m+nGQdg+6sc2OwfdRwDc1HD0l8BuNpLe3/wDeSlo5s24aW3//ACtuZXsH3CtgKR4Oq4XJ+nJdyHGz8UqFkkF4ZujIDuUnTP3bgfMak9o4IhBholeUuCedlOZYUOhIbffsAqEIqR2ZtAFDhpmYI4ypIDYgfQLcOwHzV0mUu0tFut2R5n9+JvAFnQwSSBpYWyx4gDRzbq69Y2HSAv8AfUY6MrFHGV13jgfKp4jy0pjcA8GIgyqGcc4YkFxFCiiyk37y7MdTan64xMRHEsySWY5I8VZVzSa6gDVQbG1xY2rpx6UV2h18tPLdl8PvpK7tj5sfbT81dTw9Udw9VcycotjSxpqM6h0POL2Zh1l/V9VdNQ9Udw9VP08xUfiC2NupUo9SFKKKKeM+FFFFABVX5BzMyYvMS1sdigLkmyhhYC+4eSrRVU9z7qYz+8MV+YUAVfa39L437OG/I1Q+1NmSrMJ8KELuObmRzZHX9V2txX+YpTlbtzmds4tRGXZo8O3WCgAIRqTrxG6oTGbQmm0dgieLjuAfIznpHzWqHNNTbKjUWKuxtsVjxKYaNIYcks0SlDMR0IgxzML8dTog7NbUzSOxJJLMxuzHrMfL7OFZRABYAADcBoK2rkq7b3Z2BSGJnyleALWY2vpYn12peigZTSfEjX2ow3R5hfhe41OhuN9gT5xW2IxTDKeqSmYLa92uLKezSpCilyOcpH2SLO0nAHQ4243vv/507qPfGQkWUa8Ole+nRJI3661KUxxmMdXAVcwtvsTrY8R5QPvpUdwlGTwooxBtFmcLksGF7m97a+z+dNttfPQd7/lpzHiJDIFIsLm9lNmFm1vuAuBpTbbXz0He/wCWgttjJLaNPDpRpOzdHL2m9926mnhjjQjU2t2m44U6xUjADKLm9Iu0nZ3EDUHs/wDtNo9p1MmptRlLuXAUaRrC9xrYkDhbfSQxEgGq9n/FPqKCS9PN8VNjFsS/ZbtFj2dtbeFPcdHjanlFALT2L+YzFYZQRY7jWazSExpNYY/wO2cqGKe7REFc+9kUi1m4kW476ebL2GwlRzKssKRqsYA61j0Sw1BKjcRrrUJW2FxDxG8TZe1SLoe9f+RalyUWq2Wt7fr4+4snKj9Ek/w/nWvcoeqO4equb9s8pWbDsjx2LFRmVujfMN4OvCuj4eqO4eqpNCwjGbZTVyTWHgUooop8pQooooAKqnufdTGfx+K/MKtdVnkNhXjTF51Zc2OxLrmBF1ZhZhfeD20AeW8u/wCnsT+4h9QpjT7l3/T2J/cQ+oUxqLZ6xnNofnvuCiiimyvEcVfI2W+a2lt96bTYmW/QU2tuK2vYEnW+huLAeWn9FKORml0ZI8tKYukCrZgOj9Ebzob2Pk1pI4qVVAKsNQCbZjY5R5zv0qUphjoZDICl9AttbC4a5vr2eQ0qHa5qTw0hNMVMeG42bo3y7tRr0jqdOFGeckcL/q2FgdNSb99YjTEbzvHDo2OouD/OxrKicrY8b77X7Ru7b281KOvHRuisE8xcZlspFzpu37z2jT76bba+eg73/LTvDiXMM2i636up7Bb9X+dNNtfPQd7/AJaQsNjY84083OuY1mJBUgEi5vbupuWl4DzG38vJw89KY2EsBbtN/u8tIiCXid3YewU2e16hz5RpKXcKTq/Rtcmwv2X41o00l9x3dgtcWvfyb6yqy33+rz0RxyaAnTju3e3fSjTUpP0VNZMK8vZ3aDz3/wCKyBIDvv32429VPaKTJMWkfTOXxG+FL65/NS9ZrFIS64bkd3Oe0KKKKBwY7Y+bH20/NXU8PVHcPVXLG2Pmx9tPzV1PD1R3D1VLp9U84/E36xdiN6KKKeM0FFFYNAGaxVOHKto45VzqZVxUiHOCRDBzuUSMosSgBHHiNabx8tsWXjXwYHnMlmyyZflTkjbXcpZZCexcvbQBWeXPITaE21JcThYonjkjjQF5Ap6I1076iPgFtj6th/xhXuwpjtnang8efmpptQMkKZ31427K5cU+cYnp6pvekss8W+AW2Pq2H/GFHwC2x9Ww/wCMK9N+Hh/s/aP+nPto+Hh/s/aP+nPtpNyPUceR0+yeZfALbH1bD/jCs/ALbH1fD/jCvTPh4f7P2j/pz7ad7M5UmdmXwXFw2RmzzRZE04Xvv8nko3I9QeR0+yeUfALbH1bD/jCj4BbY+rYf8YVNbO5eYspDbErPziwvLaNL4d2xCR80Sot0kZtDqMt6QPLrHrAztIRnhEiM6QgD/wAtYSYyBYLkY35zvo3I9QeR0+yRfwC2x9Ww/wCMKz8AtsfVsP8AjCrQ/K2b5NXx6QLzU0vPkQTCSVHVRBeMZDZTmKr0jmFb7Y29jIZMUwxRZYYsLKqc1GBfES5GXVc1gBpfXXW9G5HqDyOn2SqfALbH1bD/AIwppi/cz2vI6MYIBkuRaYa3Fqt+1eWONRMUocK2CuskhRAHeWdRAQWGUWguTwuRepLaHKWePZBnScNLzyJzubDuFVpVQjMg5sdE7yNL60bkeodpphTNWVrElzMoHxabX8RB+MKPi02v4iD8YVYF5eYtjCpxCoCcUGkzYZA4ieMIRI45t9HPU328hqYXlziUmHOgeDrisYjS3TpxwwSSKmUC4sVHS4+ek5OPUXXnnW/uPwKP8Wm1/EQfjCj4tNr+Ig/GFWzZ3uhYoYVpp75sPMjzJzRQthJ0OSykX6D9HMN+WtvhVjFkWDEYhYAxwwlxBRPkTJh5JmUZhlF3CoC3Z2mjk49Qeedd+4/AqPxabX8RB+MKPi02v4iD8YVYsVy4x+QOjkrHBzhdY4ubkAxUkKyuH6QRkVTZPKa9A2ptjFRyZYcEZ0sDzgmjjFzvGVtaOTj1C+edd+4/A8d+LTa/iIPxhR8Wm1/EQfjCvV/hFj/7Mb/Uw0fCLH/2Y3+pho5OIeedd+4/A8o+LTa/iIPxhR8Wm1/EQfjCr1y05cbRw2EaVMAYmVowGaWOUG7gZcidI3vbTtqQwfKXGT7Lmmlwr4SZYyUBNyx7VU9Je5hRycQ88679x+B5hiPcr2tIAGghAzKSRKvA3roKIWAHkHqqi4vlFjIppC6DorGVUFnjW8bFnJCqTY6kfs0psnlNiZJi143iDxQnKj5WvNNGZIyT0dFUkG/DdvrtJLmIGo1Nuolv2vLLzRRRSjAUUUUAYy0WrNFABWLVmigAtRRRQAVi1ZooASTCoNyqOOgA17aGwykWKqRutYbuylaKAEPAksBkSwNwMosD2jsPlpQwg3uAb79Brbdet6KAE2gU3uAb77ga9/bWBhUy5cq5fo2FvupWigBFsGhABRCBuGUWHdppWxw62tlX7hx30pRQBo0IO8A3FjoNR2VrJhlYEMqkHeCAQbbr330rRQAn4OvYN1tw3dnd5KUAoooAKKKKANWW9ZtWaKAEcVhFkQo4DKwsQdxFYweCSJAkahVG4Dy6k+U3peigAooooA//2Q=="/>
          <p:cNvSpPr>
            <a:spLocks noChangeAspect="1" noChangeArrowheads="1"/>
          </p:cNvSpPr>
          <p:nvPr/>
        </p:nvSpPr>
        <p:spPr bwMode="auto">
          <a:xfrm>
            <a:off x="63077" y="-770467"/>
            <a:ext cx="1821339" cy="16150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3728" tIns="36864" rIns="73728" bIns="36864"/>
          <a:lstStyle/>
          <a:p>
            <a:endParaRPr lang="en-GB" sz="1500"/>
          </a:p>
        </p:txBody>
      </p:sp>
      <p:pic>
        <p:nvPicPr>
          <p:cNvPr id="175107" name="Picture 4" descr="http://www.reflectie-inspiratie.nl/wp-content/uploads/2009/09/blanchard-mo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397" y="1043341"/>
            <a:ext cx="3846362" cy="280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8" name="Tekstvak 4"/>
          <p:cNvSpPr txBox="1">
            <a:spLocks noChangeArrowheads="1"/>
          </p:cNvSpPr>
          <p:nvPr/>
        </p:nvSpPr>
        <p:spPr bwMode="auto">
          <a:xfrm>
            <a:off x="1270000" y="3962400"/>
            <a:ext cx="5364145" cy="53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3728" tIns="36864" rIns="73728" bIns="3686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500" dirty="0"/>
              <a:t>Principle: instruction and support tune with characteristics employee and job </a:t>
            </a:r>
          </a:p>
        </p:txBody>
      </p:sp>
    </p:spTree>
    <p:extLst>
      <p:ext uri="{BB962C8B-B14F-4D97-AF65-F5344CB8AC3E}">
        <p14:creationId xmlns:p14="http://schemas.microsoft.com/office/powerpoint/2010/main" val="3867315648"/>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descr="news12143334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997" y="1382889"/>
            <a:ext cx="2914668" cy="3584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626" name="Rectangle 3"/>
          <p:cNvSpPr>
            <a:spLocks noGrp="1" noChangeArrowheads="1"/>
          </p:cNvSpPr>
          <p:nvPr>
            <p:ph type="title"/>
          </p:nvPr>
        </p:nvSpPr>
        <p:spPr>
          <a:xfrm>
            <a:off x="739837" y="449439"/>
            <a:ext cx="6090840" cy="697618"/>
          </a:xfrm>
          <a:extLst>
            <a:ext uri="{91240B29-F687-4f45-9708-019B960494DF}">
              <a14:hiddenLine xmlns="" xmlns:a14="http://schemas.microsoft.com/office/drawing/2010/main" w="12700">
                <a:solidFill>
                  <a:srgbClr val="000000"/>
                </a:solidFill>
                <a:miter lim="800000"/>
                <a:headEnd/>
                <a:tailEnd/>
              </a14:hiddenLine>
            </a:ext>
          </a:extLst>
        </p:spPr>
        <p:txBody>
          <a:bodyPr/>
          <a:lstStyle/>
          <a:p>
            <a:pPr defTabSz="328588">
              <a:defRPr/>
            </a:pPr>
            <a:r>
              <a:rPr lang="nl-NL" sz="2600" dirty="0" err="1">
                <a:solidFill>
                  <a:srgbClr val="00A7A2"/>
                </a:solidFill>
                <a:latin typeface="Gill Sans" charset="0"/>
                <a:ea typeface="ヒラギノ角ゴ ProN W3" charset="0"/>
                <a:cs typeface="ヒラギノ角ゴ ProN W3" charset="0"/>
              </a:rPr>
              <a:t>Situational</a:t>
            </a:r>
            <a:r>
              <a:rPr lang="nl-NL" sz="2600" dirty="0">
                <a:solidFill>
                  <a:srgbClr val="00A7A2"/>
                </a:solidFill>
                <a:latin typeface="Gill Sans" charset="0"/>
                <a:ea typeface="ヒラギノ角ゴ ProN W3" charset="0"/>
                <a:cs typeface="ヒラギノ角ゴ ProN W3" charset="0"/>
              </a:rPr>
              <a:t> </a:t>
            </a:r>
            <a:r>
              <a:rPr lang="nl-NL" sz="2600" dirty="0" err="1">
                <a:solidFill>
                  <a:srgbClr val="00A7A2"/>
                </a:solidFill>
                <a:latin typeface="Gill Sans" charset="0"/>
                <a:ea typeface="ヒラギノ角ゴ ProN W3" charset="0"/>
                <a:cs typeface="ヒラギノ角ゴ ProN W3" charset="0"/>
              </a:rPr>
              <a:t>leadership</a:t>
            </a:r>
            <a:endParaRPr lang="nl-NL" sz="2600" dirty="0">
              <a:solidFill>
                <a:srgbClr val="00A7A2"/>
              </a:solidFill>
              <a:latin typeface="Gill Sans" charset="0"/>
              <a:ea typeface="ヒラギノ角ゴ ProN W3" charset="0"/>
              <a:cs typeface="ヒラギノ角ゴ ProN W3" charset="0"/>
            </a:endParaRPr>
          </a:p>
        </p:txBody>
      </p:sp>
    </p:spTree>
    <p:extLst>
      <p:ext uri="{BB962C8B-B14F-4D97-AF65-F5344CB8AC3E}">
        <p14:creationId xmlns:p14="http://schemas.microsoft.com/office/powerpoint/2010/main" val="405276526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F16FE-DEC0-709A-8F14-3C723DC0F1ED}"/>
              </a:ext>
            </a:extLst>
          </p:cNvPr>
          <p:cNvSpPr>
            <a:spLocks noGrp="1"/>
          </p:cNvSpPr>
          <p:nvPr>
            <p:ph type="title"/>
          </p:nvPr>
        </p:nvSpPr>
        <p:spPr>
          <a:xfrm>
            <a:off x="739838" y="304800"/>
            <a:ext cx="6090840" cy="914400"/>
          </a:xfrm>
        </p:spPr>
        <p:txBody>
          <a:bodyPr/>
          <a:lstStyle/>
          <a:p>
            <a:r>
              <a:rPr lang="en-GB" dirty="0">
                <a:solidFill>
                  <a:srgbClr val="0FCBC2"/>
                </a:solidFill>
              </a:rPr>
              <a:t>References</a:t>
            </a:r>
          </a:p>
        </p:txBody>
      </p:sp>
      <p:sp>
        <p:nvSpPr>
          <p:cNvPr id="3" name="Text Placeholder 2">
            <a:extLst>
              <a:ext uri="{FF2B5EF4-FFF2-40B4-BE49-F238E27FC236}">
                <a16:creationId xmlns:a16="http://schemas.microsoft.com/office/drawing/2014/main" id="{8C1D88B1-BBBC-2367-076B-84FBF1F1B333}"/>
              </a:ext>
            </a:extLst>
          </p:cNvPr>
          <p:cNvSpPr>
            <a:spLocks noGrp="1"/>
          </p:cNvSpPr>
          <p:nvPr>
            <p:ph type="body" sz="half" idx="1"/>
          </p:nvPr>
        </p:nvSpPr>
        <p:spPr>
          <a:xfrm>
            <a:off x="546100" y="1203960"/>
            <a:ext cx="6477000" cy="618595"/>
          </a:xfrm>
        </p:spPr>
        <p:txBody>
          <a:bodyPr/>
          <a:lstStyle/>
          <a:p>
            <a:r>
              <a:rPr lang="en-GB" sz="2400" dirty="0" err="1"/>
              <a:t>Kells</a:t>
            </a:r>
            <a:r>
              <a:rPr lang="en-GB" sz="2400" dirty="0"/>
              <a:t>, H.R., 1983, </a:t>
            </a:r>
            <a:r>
              <a:rPr lang="en-GB" sz="2400" i="1" dirty="0"/>
              <a:t>Self-Study Processes: a guide for postsecondary institutions</a:t>
            </a:r>
            <a:r>
              <a:rPr lang="en-GB" sz="2400" dirty="0"/>
              <a:t>, American Council on Education.</a:t>
            </a:r>
          </a:p>
          <a:p>
            <a:r>
              <a:rPr lang="en-GB" sz="2400" dirty="0"/>
              <a:t>Van Kemenade, E. &amp; Van </a:t>
            </a:r>
            <a:r>
              <a:rPr lang="en-GB" sz="2400" dirty="0" err="1"/>
              <a:t>Deutekom</a:t>
            </a:r>
            <a:r>
              <a:rPr lang="en-GB" sz="2400" dirty="0"/>
              <a:t> M. (1992), </a:t>
            </a:r>
            <a:r>
              <a:rPr lang="en-GB" sz="2400" i="1" dirty="0" err="1"/>
              <a:t>Handleiding</a:t>
            </a:r>
            <a:r>
              <a:rPr lang="en-GB" sz="2400" i="1" dirty="0"/>
              <a:t> </a:t>
            </a:r>
            <a:r>
              <a:rPr lang="en-GB" sz="2400" i="1" dirty="0" err="1"/>
              <a:t>Zelfevaluatie</a:t>
            </a:r>
            <a:r>
              <a:rPr lang="en-GB" sz="2400" dirty="0"/>
              <a:t>, </a:t>
            </a:r>
            <a:r>
              <a:rPr lang="en-GB" sz="2400" dirty="0" err="1"/>
              <a:t>Hogeschool</a:t>
            </a:r>
            <a:r>
              <a:rPr lang="en-GB" sz="2400" dirty="0"/>
              <a:t> Eindhoven</a:t>
            </a:r>
          </a:p>
          <a:p>
            <a:r>
              <a:rPr lang="en-GB" sz="2400" dirty="0"/>
              <a:t>INK, Training </a:t>
            </a:r>
            <a:r>
              <a:rPr lang="en-GB" sz="2400" dirty="0" err="1"/>
              <a:t>Zelfevaluatie</a:t>
            </a:r>
            <a:endParaRPr lang="en-GB" sz="2400" dirty="0"/>
          </a:p>
          <a:p>
            <a:r>
              <a:rPr lang="en-GB" sz="2400" dirty="0"/>
              <a:t>Brinkerhoff et al. (1983), </a:t>
            </a:r>
            <a:r>
              <a:rPr lang="en-GB" sz="2400" i="1" dirty="0"/>
              <a:t>Program Evaluation. A practitioner’s guide for trainers and educators</a:t>
            </a:r>
            <a:r>
              <a:rPr lang="en-GB" sz="2400" dirty="0"/>
              <a:t>, Kluwer</a:t>
            </a:r>
          </a:p>
        </p:txBody>
      </p:sp>
    </p:spTree>
    <p:extLst>
      <p:ext uri="{BB962C8B-B14F-4D97-AF65-F5344CB8AC3E}">
        <p14:creationId xmlns:p14="http://schemas.microsoft.com/office/powerpoint/2010/main" val="192706941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40EDE-8CDC-4A22-5C5C-0B40C7127B06}"/>
            </a:ext>
          </a:extLst>
        </p:cNvPr>
        <p:cNvGrpSpPr/>
        <p:nvPr/>
      </p:nvGrpSpPr>
      <p:grpSpPr>
        <a:xfrm>
          <a:off x="0" y="0"/>
          <a:ext cx="0" cy="0"/>
          <a:chOff x="0" y="0"/>
          <a:chExt cx="0" cy="0"/>
        </a:xfrm>
      </p:grpSpPr>
      <p:grpSp>
        <p:nvGrpSpPr>
          <p:cNvPr id="28673" name="Group 2">
            <a:extLst>
              <a:ext uri="{FF2B5EF4-FFF2-40B4-BE49-F238E27FC236}">
                <a16:creationId xmlns:a16="http://schemas.microsoft.com/office/drawing/2014/main" id="{271A09B7-8AF7-A867-3509-9D9C5207CBB8}"/>
              </a:ext>
            </a:extLst>
          </p:cNvPr>
          <p:cNvGrpSpPr>
            <a:grpSpLocks/>
          </p:cNvGrpSpPr>
          <p:nvPr/>
        </p:nvGrpSpPr>
        <p:grpSpPr bwMode="auto">
          <a:xfrm>
            <a:off x="419982" y="640821"/>
            <a:ext cx="3200400" cy="3970867"/>
            <a:chOff x="2880" y="2304"/>
            <a:chExt cx="2665" cy="5834"/>
          </a:xfrm>
        </p:grpSpPr>
        <p:grpSp>
          <p:nvGrpSpPr>
            <p:cNvPr id="28675" name="Group 3">
              <a:extLst>
                <a:ext uri="{FF2B5EF4-FFF2-40B4-BE49-F238E27FC236}">
                  <a16:creationId xmlns:a16="http://schemas.microsoft.com/office/drawing/2014/main" id="{63D27F2A-F816-DAB6-AE27-290611891CB4}"/>
                </a:ext>
              </a:extLst>
            </p:cNvPr>
            <p:cNvGrpSpPr>
              <a:grpSpLocks/>
            </p:cNvGrpSpPr>
            <p:nvPr/>
          </p:nvGrpSpPr>
          <p:grpSpPr bwMode="auto">
            <a:xfrm>
              <a:off x="2880" y="2304"/>
              <a:ext cx="2665" cy="5834"/>
              <a:chOff x="2880" y="2304"/>
              <a:chExt cx="5328" cy="11664"/>
            </a:xfrm>
          </p:grpSpPr>
          <p:grpSp>
            <p:nvGrpSpPr>
              <p:cNvPr id="28692" name="Group 4">
                <a:extLst>
                  <a:ext uri="{FF2B5EF4-FFF2-40B4-BE49-F238E27FC236}">
                    <a16:creationId xmlns:a16="http://schemas.microsoft.com/office/drawing/2014/main" id="{201018D7-F5F6-C8D2-FEBF-D6B2B25F880B}"/>
                  </a:ext>
                </a:extLst>
              </p:cNvPr>
              <p:cNvGrpSpPr>
                <a:grpSpLocks/>
              </p:cNvGrpSpPr>
              <p:nvPr/>
            </p:nvGrpSpPr>
            <p:grpSpPr bwMode="auto">
              <a:xfrm>
                <a:off x="2880" y="2304"/>
                <a:ext cx="5040" cy="7200"/>
                <a:chOff x="2880" y="2304"/>
                <a:chExt cx="5040" cy="7200"/>
              </a:xfrm>
            </p:grpSpPr>
            <p:sp>
              <p:nvSpPr>
                <p:cNvPr id="6174" name="Oval 5">
                  <a:extLst>
                    <a:ext uri="{FF2B5EF4-FFF2-40B4-BE49-F238E27FC236}">
                      <a16:creationId xmlns:a16="http://schemas.microsoft.com/office/drawing/2014/main" id="{FAFD886C-D20B-B769-9257-68A087F576FB}"/>
                    </a:ext>
                  </a:extLst>
                </p:cNvPr>
                <p:cNvSpPr>
                  <a:spLocks noChangeArrowheads="1"/>
                </p:cNvSpPr>
                <p:nvPr/>
              </p:nvSpPr>
              <p:spPr bwMode="auto">
                <a:xfrm>
                  <a:off x="3599" y="5615"/>
                  <a:ext cx="4321" cy="3888"/>
                </a:xfrm>
                <a:prstGeom prst="ellipse">
                  <a:avLst/>
                </a:prstGeom>
                <a:noFill/>
                <a:ln w="9525">
                  <a:solidFill>
                    <a:srgbClr val="808080"/>
                  </a:solidFill>
                  <a:round/>
                  <a:headEnd/>
                  <a:tailEnd/>
                </a:ln>
                <a:effectLst/>
                <a:scene3d>
                  <a:camera prst="legacyObliqueTopRight">
                    <a:rot lat="2700000" lon="0" rev="0"/>
                  </a:camera>
                  <a:lightRig rig="legacyFlat3" dir="b"/>
                </a:scene3d>
                <a:sp3d extrusionH="87300" prstMaterial="legacyMatte">
                  <a:bevelT w="13500" h="13500" prst="angle"/>
                  <a:bevelB w="13500" h="13500" prst="angle"/>
                  <a:extrusionClr>
                    <a:srgbClr val="808080"/>
                  </a:extrusionClr>
                </a:sp3d>
                <a:extLst>
                  <a:ext uri="{909E8E84-426E-40dd-AFC4-6F175D3DCCD1}">
                    <a14:hiddenFill xmlns:a14="http://schemas.microsoft.com/office/drawing/2010/main" xmlns="">
                      <a:solidFill>
                        <a:srgbClr val="FFFF00"/>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flatTx/>
                </a:bodyPr>
                <a:lstStyle/>
                <a:p>
                  <a:pPr>
                    <a:defRPr/>
                  </a:pPr>
                  <a:endParaRPr lang="nl-NL" sz="1400">
                    <a:latin typeface="Arial" charset="0"/>
                    <a:ea typeface="ＭＳ Ｐゴシック" charset="0"/>
                    <a:cs typeface="ＭＳ Ｐゴシック" charset="0"/>
                  </a:endParaRPr>
                </a:p>
              </p:txBody>
            </p:sp>
            <p:sp>
              <p:nvSpPr>
                <p:cNvPr id="6175" name="Oval 6">
                  <a:extLst>
                    <a:ext uri="{FF2B5EF4-FFF2-40B4-BE49-F238E27FC236}">
                      <a16:creationId xmlns:a16="http://schemas.microsoft.com/office/drawing/2014/main" id="{8E88904D-FCE6-C036-38BF-FD99F9D0DCBE}"/>
                    </a:ext>
                  </a:extLst>
                </p:cNvPr>
                <p:cNvSpPr>
                  <a:spLocks noChangeArrowheads="1"/>
                </p:cNvSpPr>
                <p:nvPr/>
              </p:nvSpPr>
              <p:spPr bwMode="auto">
                <a:xfrm>
                  <a:off x="3599" y="3457"/>
                  <a:ext cx="4321" cy="3888"/>
                </a:xfrm>
                <a:prstGeom prst="ellipse">
                  <a:avLst/>
                </a:prstGeom>
                <a:noFill/>
                <a:ln w="9525">
                  <a:solidFill>
                    <a:srgbClr val="808080"/>
                  </a:solidFill>
                  <a:round/>
                  <a:headEnd/>
                  <a:tailEnd/>
                </a:ln>
                <a:effectLst/>
                <a:scene3d>
                  <a:camera prst="legacyObliqueTopRight">
                    <a:rot lat="2700000" lon="0" rev="0"/>
                  </a:camera>
                  <a:lightRig rig="legacyFlat3" dir="b"/>
                </a:scene3d>
                <a:sp3d extrusionH="87300" prstMaterial="legacyMatte">
                  <a:bevelT w="13500" h="13500" prst="angle"/>
                  <a:bevelB w="13500" h="13500" prst="angle"/>
                  <a:extrusionClr>
                    <a:srgbClr val="808080"/>
                  </a:extrusionClr>
                </a:sp3d>
                <a:extLst>
                  <a:ext uri="{909E8E84-426E-40dd-AFC4-6F175D3DCCD1}">
                    <a14:hiddenFill xmlns:a14="http://schemas.microsoft.com/office/drawing/2010/main" xmlns="">
                      <a:solidFill>
                        <a:srgbClr val="FFFF00"/>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flatTx/>
                </a:bodyPr>
                <a:lstStyle/>
                <a:p>
                  <a:pPr>
                    <a:defRPr/>
                  </a:pPr>
                  <a:endParaRPr lang="nl-NL" sz="1400">
                    <a:latin typeface="Arial" charset="0"/>
                    <a:ea typeface="ＭＳ Ｐゴシック" charset="0"/>
                    <a:cs typeface="ＭＳ Ｐゴシック" charset="0"/>
                  </a:endParaRPr>
                </a:p>
              </p:txBody>
            </p:sp>
            <p:grpSp>
              <p:nvGrpSpPr>
                <p:cNvPr id="28704" name="Group 7">
                  <a:extLst>
                    <a:ext uri="{FF2B5EF4-FFF2-40B4-BE49-F238E27FC236}">
                      <a16:creationId xmlns:a16="http://schemas.microsoft.com/office/drawing/2014/main" id="{E62A2746-59E9-D5EF-C1BE-119AA5216B30}"/>
                    </a:ext>
                  </a:extLst>
                </p:cNvPr>
                <p:cNvGrpSpPr>
                  <a:grpSpLocks/>
                </p:cNvGrpSpPr>
                <p:nvPr/>
              </p:nvGrpSpPr>
              <p:grpSpPr bwMode="auto">
                <a:xfrm>
                  <a:off x="3168" y="4608"/>
                  <a:ext cx="3025" cy="3193"/>
                  <a:chOff x="4176" y="6336"/>
                  <a:chExt cx="3025" cy="3193"/>
                </a:xfrm>
              </p:grpSpPr>
              <p:sp>
                <p:nvSpPr>
                  <p:cNvPr id="28708" name="Arc 8">
                    <a:extLst>
                      <a:ext uri="{FF2B5EF4-FFF2-40B4-BE49-F238E27FC236}">
                        <a16:creationId xmlns:a16="http://schemas.microsoft.com/office/drawing/2014/main" id="{94CE407C-F112-B6AA-86FB-99839EF2CEA3}"/>
                      </a:ext>
                    </a:extLst>
                  </p:cNvPr>
                  <p:cNvSpPr>
                    <a:spLocks/>
                  </p:cNvSpPr>
                  <p:nvPr/>
                </p:nvSpPr>
                <p:spPr bwMode="auto">
                  <a:xfrm rot="5400000" flipH="1" flipV="1">
                    <a:off x="4908" y="5604"/>
                    <a:ext cx="1561" cy="3025"/>
                  </a:xfrm>
                  <a:custGeom>
                    <a:avLst/>
                    <a:gdLst>
                      <a:gd name="T0" fmla="*/ 0 w 21600"/>
                      <a:gd name="T1" fmla="*/ 0 h 21543"/>
                      <a:gd name="T2" fmla="*/ 0 w 21600"/>
                      <a:gd name="T3" fmla="*/ 0 h 21543"/>
                      <a:gd name="T4" fmla="*/ 0 w 21600"/>
                      <a:gd name="T5" fmla="*/ 0 h 21543"/>
                      <a:gd name="T6" fmla="*/ 0 60000 65536"/>
                      <a:gd name="T7" fmla="*/ 0 60000 65536"/>
                      <a:gd name="T8" fmla="*/ 0 60000 65536"/>
                    </a:gdLst>
                    <a:ahLst/>
                    <a:cxnLst>
                      <a:cxn ang="T6">
                        <a:pos x="T0" y="T1"/>
                      </a:cxn>
                      <a:cxn ang="T7">
                        <a:pos x="T2" y="T3"/>
                      </a:cxn>
                      <a:cxn ang="T8">
                        <a:pos x="T4" y="T5"/>
                      </a:cxn>
                    </a:cxnLst>
                    <a:rect l="0" t="0" r="r" b="b"/>
                    <a:pathLst>
                      <a:path w="21600" h="21543" fill="none" extrusionOk="0">
                        <a:moveTo>
                          <a:pt x="1561" y="-1"/>
                        </a:moveTo>
                        <a:cubicBezTo>
                          <a:pt x="12855" y="817"/>
                          <a:pt x="21600" y="10219"/>
                          <a:pt x="21600" y="21543"/>
                        </a:cubicBezTo>
                      </a:path>
                      <a:path w="21600" h="21543" stroke="0" extrusionOk="0">
                        <a:moveTo>
                          <a:pt x="1561" y="-1"/>
                        </a:moveTo>
                        <a:cubicBezTo>
                          <a:pt x="12855" y="817"/>
                          <a:pt x="21600" y="10219"/>
                          <a:pt x="21600" y="21543"/>
                        </a:cubicBezTo>
                        <a:lnTo>
                          <a:pt x="0" y="21543"/>
                        </a:lnTo>
                        <a:lnTo>
                          <a:pt x="1561" y="-1"/>
                        </a:lnTo>
                        <a:close/>
                      </a:path>
                    </a:pathLst>
                  </a:custGeom>
                  <a:noFill/>
                  <a:ln w="47625">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8709" name="Arc 9">
                    <a:extLst>
                      <a:ext uri="{FF2B5EF4-FFF2-40B4-BE49-F238E27FC236}">
                        <a16:creationId xmlns:a16="http://schemas.microsoft.com/office/drawing/2014/main" id="{B16150AB-7577-45B1-0400-8D68B1A5E2E4}"/>
                      </a:ext>
                    </a:extLst>
                  </p:cNvPr>
                  <p:cNvSpPr>
                    <a:spLocks/>
                  </p:cNvSpPr>
                  <p:nvPr/>
                </p:nvSpPr>
                <p:spPr bwMode="auto">
                  <a:xfrm rot="5400000" flipV="1">
                    <a:off x="3733" y="7933"/>
                    <a:ext cx="2041" cy="1152"/>
                  </a:xfrm>
                  <a:custGeom>
                    <a:avLst/>
                    <a:gdLst>
                      <a:gd name="T0" fmla="*/ 0 w 29935"/>
                      <a:gd name="T1" fmla="*/ 0 h 21600"/>
                      <a:gd name="T2" fmla="*/ 0 w 29935"/>
                      <a:gd name="T3" fmla="*/ 0 h 21600"/>
                      <a:gd name="T4" fmla="*/ 0 w 29935"/>
                      <a:gd name="T5" fmla="*/ 0 h 21600"/>
                      <a:gd name="T6" fmla="*/ 0 60000 65536"/>
                      <a:gd name="T7" fmla="*/ 0 60000 65536"/>
                      <a:gd name="T8" fmla="*/ 0 60000 65536"/>
                    </a:gdLst>
                    <a:ahLst/>
                    <a:cxnLst>
                      <a:cxn ang="T6">
                        <a:pos x="T0" y="T1"/>
                      </a:cxn>
                      <a:cxn ang="T7">
                        <a:pos x="T2" y="T3"/>
                      </a:cxn>
                      <a:cxn ang="T8">
                        <a:pos x="T4" y="T5"/>
                      </a:cxn>
                    </a:cxnLst>
                    <a:rect l="0" t="0" r="r" b="b"/>
                    <a:pathLst>
                      <a:path w="29935" h="21600" fill="none" extrusionOk="0">
                        <a:moveTo>
                          <a:pt x="-1" y="1672"/>
                        </a:moveTo>
                        <a:cubicBezTo>
                          <a:pt x="2640" y="568"/>
                          <a:pt x="5473" y="-1"/>
                          <a:pt x="8335" y="0"/>
                        </a:cubicBezTo>
                        <a:cubicBezTo>
                          <a:pt x="20264" y="0"/>
                          <a:pt x="29935" y="9670"/>
                          <a:pt x="29935" y="21600"/>
                        </a:cubicBezTo>
                      </a:path>
                      <a:path w="29935" h="21600" stroke="0" extrusionOk="0">
                        <a:moveTo>
                          <a:pt x="-1" y="1672"/>
                        </a:moveTo>
                        <a:cubicBezTo>
                          <a:pt x="2640" y="568"/>
                          <a:pt x="5473" y="-1"/>
                          <a:pt x="8335" y="0"/>
                        </a:cubicBezTo>
                        <a:cubicBezTo>
                          <a:pt x="20264" y="0"/>
                          <a:pt x="29935" y="9670"/>
                          <a:pt x="29935" y="21600"/>
                        </a:cubicBezTo>
                        <a:lnTo>
                          <a:pt x="8335" y="21600"/>
                        </a:lnTo>
                        <a:lnTo>
                          <a:pt x="-1" y="1672"/>
                        </a:lnTo>
                        <a:close/>
                      </a:path>
                    </a:pathLst>
                  </a:custGeom>
                  <a:noFill/>
                  <a:ln w="47625">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grpSp>
            <p:grpSp>
              <p:nvGrpSpPr>
                <p:cNvPr id="28705" name="Group 10">
                  <a:extLst>
                    <a:ext uri="{FF2B5EF4-FFF2-40B4-BE49-F238E27FC236}">
                      <a16:creationId xmlns:a16="http://schemas.microsoft.com/office/drawing/2014/main" id="{61247E80-289D-8180-3B48-B3BF42C02B75}"/>
                    </a:ext>
                  </a:extLst>
                </p:cNvPr>
                <p:cNvGrpSpPr>
                  <a:grpSpLocks/>
                </p:cNvGrpSpPr>
                <p:nvPr/>
              </p:nvGrpSpPr>
              <p:grpSpPr bwMode="auto">
                <a:xfrm>
                  <a:off x="2880" y="2304"/>
                  <a:ext cx="3025" cy="3193"/>
                  <a:chOff x="4176" y="6336"/>
                  <a:chExt cx="3025" cy="3193"/>
                </a:xfrm>
              </p:grpSpPr>
              <p:sp>
                <p:nvSpPr>
                  <p:cNvPr id="28706" name="Arc 11">
                    <a:extLst>
                      <a:ext uri="{FF2B5EF4-FFF2-40B4-BE49-F238E27FC236}">
                        <a16:creationId xmlns:a16="http://schemas.microsoft.com/office/drawing/2014/main" id="{67A54825-DD4B-0E03-3A08-3CE97E1F58F3}"/>
                      </a:ext>
                    </a:extLst>
                  </p:cNvPr>
                  <p:cNvSpPr>
                    <a:spLocks/>
                  </p:cNvSpPr>
                  <p:nvPr/>
                </p:nvSpPr>
                <p:spPr bwMode="auto">
                  <a:xfrm rot="5400000" flipH="1" flipV="1">
                    <a:off x="4908" y="5604"/>
                    <a:ext cx="1561" cy="3025"/>
                  </a:xfrm>
                  <a:custGeom>
                    <a:avLst/>
                    <a:gdLst>
                      <a:gd name="T0" fmla="*/ 0 w 21600"/>
                      <a:gd name="T1" fmla="*/ 0 h 21543"/>
                      <a:gd name="T2" fmla="*/ 0 w 21600"/>
                      <a:gd name="T3" fmla="*/ 0 h 21543"/>
                      <a:gd name="T4" fmla="*/ 0 w 21600"/>
                      <a:gd name="T5" fmla="*/ 0 h 21543"/>
                      <a:gd name="T6" fmla="*/ 0 60000 65536"/>
                      <a:gd name="T7" fmla="*/ 0 60000 65536"/>
                      <a:gd name="T8" fmla="*/ 0 60000 65536"/>
                    </a:gdLst>
                    <a:ahLst/>
                    <a:cxnLst>
                      <a:cxn ang="T6">
                        <a:pos x="T0" y="T1"/>
                      </a:cxn>
                      <a:cxn ang="T7">
                        <a:pos x="T2" y="T3"/>
                      </a:cxn>
                      <a:cxn ang="T8">
                        <a:pos x="T4" y="T5"/>
                      </a:cxn>
                    </a:cxnLst>
                    <a:rect l="0" t="0" r="r" b="b"/>
                    <a:pathLst>
                      <a:path w="21600" h="21543" fill="none" extrusionOk="0">
                        <a:moveTo>
                          <a:pt x="1561" y="-1"/>
                        </a:moveTo>
                        <a:cubicBezTo>
                          <a:pt x="12855" y="817"/>
                          <a:pt x="21600" y="10219"/>
                          <a:pt x="21600" y="21543"/>
                        </a:cubicBezTo>
                      </a:path>
                      <a:path w="21600" h="21543" stroke="0" extrusionOk="0">
                        <a:moveTo>
                          <a:pt x="1561" y="-1"/>
                        </a:moveTo>
                        <a:cubicBezTo>
                          <a:pt x="12855" y="817"/>
                          <a:pt x="21600" y="10219"/>
                          <a:pt x="21600" y="21543"/>
                        </a:cubicBezTo>
                        <a:lnTo>
                          <a:pt x="0" y="21543"/>
                        </a:lnTo>
                        <a:lnTo>
                          <a:pt x="1561" y="-1"/>
                        </a:lnTo>
                        <a:close/>
                      </a:path>
                    </a:pathLst>
                  </a:custGeom>
                  <a:noFill/>
                  <a:ln w="47625">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8707" name="Arc 12">
                    <a:extLst>
                      <a:ext uri="{FF2B5EF4-FFF2-40B4-BE49-F238E27FC236}">
                        <a16:creationId xmlns:a16="http://schemas.microsoft.com/office/drawing/2014/main" id="{74D8F67E-B1EE-0F31-56F4-7FF612C727E4}"/>
                      </a:ext>
                    </a:extLst>
                  </p:cNvPr>
                  <p:cNvSpPr>
                    <a:spLocks/>
                  </p:cNvSpPr>
                  <p:nvPr/>
                </p:nvSpPr>
                <p:spPr bwMode="auto">
                  <a:xfrm rot="5400000" flipV="1">
                    <a:off x="3733" y="7933"/>
                    <a:ext cx="2041" cy="1152"/>
                  </a:xfrm>
                  <a:custGeom>
                    <a:avLst/>
                    <a:gdLst>
                      <a:gd name="T0" fmla="*/ 0 w 29935"/>
                      <a:gd name="T1" fmla="*/ 0 h 21600"/>
                      <a:gd name="T2" fmla="*/ 0 w 29935"/>
                      <a:gd name="T3" fmla="*/ 0 h 21600"/>
                      <a:gd name="T4" fmla="*/ 0 w 29935"/>
                      <a:gd name="T5" fmla="*/ 0 h 21600"/>
                      <a:gd name="T6" fmla="*/ 0 60000 65536"/>
                      <a:gd name="T7" fmla="*/ 0 60000 65536"/>
                      <a:gd name="T8" fmla="*/ 0 60000 65536"/>
                    </a:gdLst>
                    <a:ahLst/>
                    <a:cxnLst>
                      <a:cxn ang="T6">
                        <a:pos x="T0" y="T1"/>
                      </a:cxn>
                      <a:cxn ang="T7">
                        <a:pos x="T2" y="T3"/>
                      </a:cxn>
                      <a:cxn ang="T8">
                        <a:pos x="T4" y="T5"/>
                      </a:cxn>
                    </a:cxnLst>
                    <a:rect l="0" t="0" r="r" b="b"/>
                    <a:pathLst>
                      <a:path w="29935" h="21600" fill="none" extrusionOk="0">
                        <a:moveTo>
                          <a:pt x="-1" y="1672"/>
                        </a:moveTo>
                        <a:cubicBezTo>
                          <a:pt x="2640" y="568"/>
                          <a:pt x="5473" y="-1"/>
                          <a:pt x="8335" y="0"/>
                        </a:cubicBezTo>
                        <a:cubicBezTo>
                          <a:pt x="20264" y="0"/>
                          <a:pt x="29935" y="9670"/>
                          <a:pt x="29935" y="21600"/>
                        </a:cubicBezTo>
                      </a:path>
                      <a:path w="29935" h="21600" stroke="0" extrusionOk="0">
                        <a:moveTo>
                          <a:pt x="-1" y="1672"/>
                        </a:moveTo>
                        <a:cubicBezTo>
                          <a:pt x="2640" y="568"/>
                          <a:pt x="5473" y="-1"/>
                          <a:pt x="8335" y="0"/>
                        </a:cubicBezTo>
                        <a:cubicBezTo>
                          <a:pt x="20264" y="0"/>
                          <a:pt x="29935" y="9670"/>
                          <a:pt x="29935" y="21600"/>
                        </a:cubicBezTo>
                        <a:lnTo>
                          <a:pt x="8335" y="21600"/>
                        </a:lnTo>
                        <a:lnTo>
                          <a:pt x="-1" y="1672"/>
                        </a:lnTo>
                        <a:close/>
                      </a:path>
                    </a:pathLst>
                  </a:custGeom>
                  <a:noFill/>
                  <a:ln w="47625">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grpSp>
          </p:grpSp>
          <p:grpSp>
            <p:nvGrpSpPr>
              <p:cNvPr id="28693" name="Group 13">
                <a:extLst>
                  <a:ext uri="{FF2B5EF4-FFF2-40B4-BE49-F238E27FC236}">
                    <a16:creationId xmlns:a16="http://schemas.microsoft.com/office/drawing/2014/main" id="{30D7E843-2126-C330-0FE0-69871A8797C4}"/>
                  </a:ext>
                </a:extLst>
              </p:cNvPr>
              <p:cNvGrpSpPr>
                <a:grpSpLocks/>
              </p:cNvGrpSpPr>
              <p:nvPr/>
            </p:nvGrpSpPr>
            <p:grpSpPr bwMode="auto">
              <a:xfrm>
                <a:off x="3168" y="6768"/>
                <a:ext cx="5040" cy="7200"/>
                <a:chOff x="3168" y="6768"/>
                <a:chExt cx="5040" cy="7200"/>
              </a:xfrm>
            </p:grpSpPr>
            <p:sp>
              <p:nvSpPr>
                <p:cNvPr id="6166" name="Oval 14">
                  <a:extLst>
                    <a:ext uri="{FF2B5EF4-FFF2-40B4-BE49-F238E27FC236}">
                      <a16:creationId xmlns:a16="http://schemas.microsoft.com/office/drawing/2014/main" id="{C0D5373D-8337-F247-562D-AB73C54F8C55}"/>
                    </a:ext>
                  </a:extLst>
                </p:cNvPr>
                <p:cNvSpPr>
                  <a:spLocks noChangeArrowheads="1"/>
                </p:cNvSpPr>
                <p:nvPr/>
              </p:nvSpPr>
              <p:spPr bwMode="auto">
                <a:xfrm>
                  <a:off x="3887" y="10080"/>
                  <a:ext cx="4321" cy="3888"/>
                </a:xfrm>
                <a:prstGeom prst="ellipse">
                  <a:avLst/>
                </a:prstGeom>
                <a:noFill/>
                <a:ln w="9525">
                  <a:solidFill>
                    <a:srgbClr val="808080"/>
                  </a:solidFill>
                  <a:round/>
                  <a:headEnd/>
                  <a:tailEnd/>
                </a:ln>
                <a:effectLst/>
                <a:scene3d>
                  <a:camera prst="legacyObliqueTopRight">
                    <a:rot lat="2700000" lon="0" rev="0"/>
                  </a:camera>
                  <a:lightRig rig="legacyFlat3" dir="b"/>
                </a:scene3d>
                <a:sp3d extrusionH="87300" prstMaterial="legacyMatte">
                  <a:bevelT w="13500" h="13500" prst="angle"/>
                  <a:bevelB w="13500" h="13500" prst="angle"/>
                  <a:extrusionClr>
                    <a:srgbClr val="808080"/>
                  </a:extrusionClr>
                </a:sp3d>
                <a:extLst>
                  <a:ext uri="{909E8E84-426E-40dd-AFC4-6F175D3DCCD1}">
                    <a14:hiddenFill xmlns:a14="http://schemas.microsoft.com/office/drawing/2010/main" xmlns="">
                      <a:solidFill>
                        <a:srgbClr val="FFFF00"/>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flatTx/>
                </a:bodyPr>
                <a:lstStyle/>
                <a:p>
                  <a:pPr>
                    <a:defRPr/>
                  </a:pPr>
                  <a:endParaRPr lang="nl-NL" sz="1400">
                    <a:latin typeface="Arial" charset="0"/>
                    <a:ea typeface="ＭＳ Ｐゴシック" charset="0"/>
                    <a:cs typeface="ＭＳ Ｐゴシック" charset="0"/>
                  </a:endParaRPr>
                </a:p>
              </p:txBody>
            </p:sp>
            <p:sp>
              <p:nvSpPr>
                <p:cNvPr id="6167" name="Oval 15">
                  <a:extLst>
                    <a:ext uri="{FF2B5EF4-FFF2-40B4-BE49-F238E27FC236}">
                      <a16:creationId xmlns:a16="http://schemas.microsoft.com/office/drawing/2014/main" id="{0444F203-B9BB-F3B8-4723-1BBAFB78E312}"/>
                    </a:ext>
                  </a:extLst>
                </p:cNvPr>
                <p:cNvSpPr>
                  <a:spLocks noChangeArrowheads="1"/>
                </p:cNvSpPr>
                <p:nvPr/>
              </p:nvSpPr>
              <p:spPr bwMode="auto">
                <a:xfrm>
                  <a:off x="3887" y="7922"/>
                  <a:ext cx="4321" cy="3888"/>
                </a:xfrm>
                <a:prstGeom prst="ellipse">
                  <a:avLst/>
                </a:prstGeom>
                <a:noFill/>
                <a:ln w="9525">
                  <a:solidFill>
                    <a:srgbClr val="808080"/>
                  </a:solidFill>
                  <a:round/>
                  <a:headEnd/>
                  <a:tailEnd/>
                </a:ln>
                <a:effectLst/>
                <a:scene3d>
                  <a:camera prst="legacyObliqueTopRight">
                    <a:rot lat="2700000" lon="0" rev="0"/>
                  </a:camera>
                  <a:lightRig rig="legacyFlat3" dir="b"/>
                </a:scene3d>
                <a:sp3d extrusionH="87300" prstMaterial="legacyMatte">
                  <a:bevelT w="13500" h="13500" prst="angle"/>
                  <a:bevelB w="13500" h="13500" prst="angle"/>
                  <a:extrusionClr>
                    <a:srgbClr val="808080"/>
                  </a:extrusionClr>
                </a:sp3d>
                <a:extLst>
                  <a:ext uri="{909E8E84-426E-40dd-AFC4-6F175D3DCCD1}">
                    <a14:hiddenFill xmlns:a14="http://schemas.microsoft.com/office/drawing/2010/main" xmlns="">
                      <a:solidFill>
                        <a:srgbClr val="FFFF00"/>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flatTx/>
                </a:bodyPr>
                <a:lstStyle/>
                <a:p>
                  <a:pPr>
                    <a:defRPr/>
                  </a:pPr>
                  <a:endParaRPr lang="nl-NL" sz="1400">
                    <a:latin typeface="Arial" charset="0"/>
                    <a:ea typeface="ＭＳ Ｐゴシック" charset="0"/>
                    <a:cs typeface="ＭＳ Ｐゴシック" charset="0"/>
                  </a:endParaRPr>
                </a:p>
              </p:txBody>
            </p:sp>
            <p:grpSp>
              <p:nvGrpSpPr>
                <p:cNvPr id="28696" name="Group 16">
                  <a:extLst>
                    <a:ext uri="{FF2B5EF4-FFF2-40B4-BE49-F238E27FC236}">
                      <a16:creationId xmlns:a16="http://schemas.microsoft.com/office/drawing/2014/main" id="{D8A048A5-1C91-C5EC-BE44-283CFE802A98}"/>
                    </a:ext>
                  </a:extLst>
                </p:cNvPr>
                <p:cNvGrpSpPr>
                  <a:grpSpLocks/>
                </p:cNvGrpSpPr>
                <p:nvPr/>
              </p:nvGrpSpPr>
              <p:grpSpPr bwMode="auto">
                <a:xfrm>
                  <a:off x="3456" y="9072"/>
                  <a:ext cx="3025" cy="3193"/>
                  <a:chOff x="4176" y="6336"/>
                  <a:chExt cx="3025" cy="3193"/>
                </a:xfrm>
              </p:grpSpPr>
              <p:sp>
                <p:nvSpPr>
                  <p:cNvPr id="28700" name="Arc 17">
                    <a:extLst>
                      <a:ext uri="{FF2B5EF4-FFF2-40B4-BE49-F238E27FC236}">
                        <a16:creationId xmlns:a16="http://schemas.microsoft.com/office/drawing/2014/main" id="{370E1AD5-C2D8-D952-DF84-17A1C4816683}"/>
                      </a:ext>
                    </a:extLst>
                  </p:cNvPr>
                  <p:cNvSpPr>
                    <a:spLocks/>
                  </p:cNvSpPr>
                  <p:nvPr/>
                </p:nvSpPr>
                <p:spPr bwMode="auto">
                  <a:xfrm rot="5400000" flipH="1" flipV="1">
                    <a:off x="4908" y="5604"/>
                    <a:ext cx="1561" cy="3025"/>
                  </a:xfrm>
                  <a:custGeom>
                    <a:avLst/>
                    <a:gdLst>
                      <a:gd name="T0" fmla="*/ 0 w 21600"/>
                      <a:gd name="T1" fmla="*/ 0 h 21543"/>
                      <a:gd name="T2" fmla="*/ 0 w 21600"/>
                      <a:gd name="T3" fmla="*/ 0 h 21543"/>
                      <a:gd name="T4" fmla="*/ 0 w 21600"/>
                      <a:gd name="T5" fmla="*/ 0 h 21543"/>
                      <a:gd name="T6" fmla="*/ 0 60000 65536"/>
                      <a:gd name="T7" fmla="*/ 0 60000 65536"/>
                      <a:gd name="T8" fmla="*/ 0 60000 65536"/>
                    </a:gdLst>
                    <a:ahLst/>
                    <a:cxnLst>
                      <a:cxn ang="T6">
                        <a:pos x="T0" y="T1"/>
                      </a:cxn>
                      <a:cxn ang="T7">
                        <a:pos x="T2" y="T3"/>
                      </a:cxn>
                      <a:cxn ang="T8">
                        <a:pos x="T4" y="T5"/>
                      </a:cxn>
                    </a:cxnLst>
                    <a:rect l="0" t="0" r="r" b="b"/>
                    <a:pathLst>
                      <a:path w="21600" h="21543" fill="none" extrusionOk="0">
                        <a:moveTo>
                          <a:pt x="1561" y="-1"/>
                        </a:moveTo>
                        <a:cubicBezTo>
                          <a:pt x="12855" y="817"/>
                          <a:pt x="21600" y="10219"/>
                          <a:pt x="21600" y="21543"/>
                        </a:cubicBezTo>
                      </a:path>
                      <a:path w="21600" h="21543" stroke="0" extrusionOk="0">
                        <a:moveTo>
                          <a:pt x="1561" y="-1"/>
                        </a:moveTo>
                        <a:cubicBezTo>
                          <a:pt x="12855" y="817"/>
                          <a:pt x="21600" y="10219"/>
                          <a:pt x="21600" y="21543"/>
                        </a:cubicBezTo>
                        <a:lnTo>
                          <a:pt x="0" y="21543"/>
                        </a:lnTo>
                        <a:lnTo>
                          <a:pt x="1561" y="-1"/>
                        </a:lnTo>
                        <a:close/>
                      </a:path>
                    </a:pathLst>
                  </a:custGeom>
                  <a:noFill/>
                  <a:ln w="47625">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8701" name="Arc 18">
                    <a:extLst>
                      <a:ext uri="{FF2B5EF4-FFF2-40B4-BE49-F238E27FC236}">
                        <a16:creationId xmlns:a16="http://schemas.microsoft.com/office/drawing/2014/main" id="{6AFB86A0-86B9-94B8-38AC-97A628B49465}"/>
                      </a:ext>
                    </a:extLst>
                  </p:cNvPr>
                  <p:cNvSpPr>
                    <a:spLocks/>
                  </p:cNvSpPr>
                  <p:nvPr/>
                </p:nvSpPr>
                <p:spPr bwMode="auto">
                  <a:xfrm rot="5400000" flipV="1">
                    <a:off x="3733" y="7933"/>
                    <a:ext cx="2041" cy="1152"/>
                  </a:xfrm>
                  <a:custGeom>
                    <a:avLst/>
                    <a:gdLst>
                      <a:gd name="T0" fmla="*/ 0 w 29935"/>
                      <a:gd name="T1" fmla="*/ 0 h 21600"/>
                      <a:gd name="T2" fmla="*/ 0 w 29935"/>
                      <a:gd name="T3" fmla="*/ 0 h 21600"/>
                      <a:gd name="T4" fmla="*/ 0 w 29935"/>
                      <a:gd name="T5" fmla="*/ 0 h 21600"/>
                      <a:gd name="T6" fmla="*/ 0 60000 65536"/>
                      <a:gd name="T7" fmla="*/ 0 60000 65536"/>
                      <a:gd name="T8" fmla="*/ 0 60000 65536"/>
                    </a:gdLst>
                    <a:ahLst/>
                    <a:cxnLst>
                      <a:cxn ang="T6">
                        <a:pos x="T0" y="T1"/>
                      </a:cxn>
                      <a:cxn ang="T7">
                        <a:pos x="T2" y="T3"/>
                      </a:cxn>
                      <a:cxn ang="T8">
                        <a:pos x="T4" y="T5"/>
                      </a:cxn>
                    </a:cxnLst>
                    <a:rect l="0" t="0" r="r" b="b"/>
                    <a:pathLst>
                      <a:path w="29935" h="21600" fill="none" extrusionOk="0">
                        <a:moveTo>
                          <a:pt x="-1" y="1672"/>
                        </a:moveTo>
                        <a:cubicBezTo>
                          <a:pt x="2640" y="568"/>
                          <a:pt x="5473" y="-1"/>
                          <a:pt x="8335" y="0"/>
                        </a:cubicBezTo>
                        <a:cubicBezTo>
                          <a:pt x="20264" y="0"/>
                          <a:pt x="29935" y="9670"/>
                          <a:pt x="29935" y="21600"/>
                        </a:cubicBezTo>
                      </a:path>
                      <a:path w="29935" h="21600" stroke="0" extrusionOk="0">
                        <a:moveTo>
                          <a:pt x="-1" y="1672"/>
                        </a:moveTo>
                        <a:cubicBezTo>
                          <a:pt x="2640" y="568"/>
                          <a:pt x="5473" y="-1"/>
                          <a:pt x="8335" y="0"/>
                        </a:cubicBezTo>
                        <a:cubicBezTo>
                          <a:pt x="20264" y="0"/>
                          <a:pt x="29935" y="9670"/>
                          <a:pt x="29935" y="21600"/>
                        </a:cubicBezTo>
                        <a:lnTo>
                          <a:pt x="8335" y="21600"/>
                        </a:lnTo>
                        <a:lnTo>
                          <a:pt x="-1" y="1672"/>
                        </a:lnTo>
                        <a:close/>
                      </a:path>
                    </a:pathLst>
                  </a:custGeom>
                  <a:noFill/>
                  <a:ln w="47625">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grpSp>
            <p:grpSp>
              <p:nvGrpSpPr>
                <p:cNvPr id="28697" name="Group 19">
                  <a:extLst>
                    <a:ext uri="{FF2B5EF4-FFF2-40B4-BE49-F238E27FC236}">
                      <a16:creationId xmlns:a16="http://schemas.microsoft.com/office/drawing/2014/main" id="{07C790EA-1B23-178B-B856-B9E5705282E6}"/>
                    </a:ext>
                  </a:extLst>
                </p:cNvPr>
                <p:cNvGrpSpPr>
                  <a:grpSpLocks/>
                </p:cNvGrpSpPr>
                <p:nvPr/>
              </p:nvGrpSpPr>
              <p:grpSpPr bwMode="auto">
                <a:xfrm>
                  <a:off x="3168" y="6768"/>
                  <a:ext cx="3025" cy="3193"/>
                  <a:chOff x="4176" y="6336"/>
                  <a:chExt cx="3025" cy="3193"/>
                </a:xfrm>
              </p:grpSpPr>
              <p:sp>
                <p:nvSpPr>
                  <p:cNvPr id="28698" name="Arc 20">
                    <a:extLst>
                      <a:ext uri="{FF2B5EF4-FFF2-40B4-BE49-F238E27FC236}">
                        <a16:creationId xmlns:a16="http://schemas.microsoft.com/office/drawing/2014/main" id="{A23C9936-A990-E693-DD6A-DDFA13EF4332}"/>
                      </a:ext>
                    </a:extLst>
                  </p:cNvPr>
                  <p:cNvSpPr>
                    <a:spLocks/>
                  </p:cNvSpPr>
                  <p:nvPr/>
                </p:nvSpPr>
                <p:spPr bwMode="auto">
                  <a:xfrm rot="5400000" flipH="1" flipV="1">
                    <a:off x="4908" y="5604"/>
                    <a:ext cx="1561" cy="3025"/>
                  </a:xfrm>
                  <a:custGeom>
                    <a:avLst/>
                    <a:gdLst>
                      <a:gd name="T0" fmla="*/ 0 w 21600"/>
                      <a:gd name="T1" fmla="*/ 0 h 21543"/>
                      <a:gd name="T2" fmla="*/ 0 w 21600"/>
                      <a:gd name="T3" fmla="*/ 0 h 21543"/>
                      <a:gd name="T4" fmla="*/ 0 w 21600"/>
                      <a:gd name="T5" fmla="*/ 0 h 21543"/>
                      <a:gd name="T6" fmla="*/ 0 60000 65536"/>
                      <a:gd name="T7" fmla="*/ 0 60000 65536"/>
                      <a:gd name="T8" fmla="*/ 0 60000 65536"/>
                    </a:gdLst>
                    <a:ahLst/>
                    <a:cxnLst>
                      <a:cxn ang="T6">
                        <a:pos x="T0" y="T1"/>
                      </a:cxn>
                      <a:cxn ang="T7">
                        <a:pos x="T2" y="T3"/>
                      </a:cxn>
                      <a:cxn ang="T8">
                        <a:pos x="T4" y="T5"/>
                      </a:cxn>
                    </a:cxnLst>
                    <a:rect l="0" t="0" r="r" b="b"/>
                    <a:pathLst>
                      <a:path w="21600" h="21543" fill="none" extrusionOk="0">
                        <a:moveTo>
                          <a:pt x="1561" y="-1"/>
                        </a:moveTo>
                        <a:cubicBezTo>
                          <a:pt x="12855" y="817"/>
                          <a:pt x="21600" y="10219"/>
                          <a:pt x="21600" y="21543"/>
                        </a:cubicBezTo>
                      </a:path>
                      <a:path w="21600" h="21543" stroke="0" extrusionOk="0">
                        <a:moveTo>
                          <a:pt x="1561" y="-1"/>
                        </a:moveTo>
                        <a:cubicBezTo>
                          <a:pt x="12855" y="817"/>
                          <a:pt x="21600" y="10219"/>
                          <a:pt x="21600" y="21543"/>
                        </a:cubicBezTo>
                        <a:lnTo>
                          <a:pt x="0" y="21543"/>
                        </a:lnTo>
                        <a:lnTo>
                          <a:pt x="1561" y="-1"/>
                        </a:lnTo>
                        <a:close/>
                      </a:path>
                    </a:pathLst>
                  </a:custGeom>
                  <a:noFill/>
                  <a:ln w="47625">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sp>
                <p:nvSpPr>
                  <p:cNvPr id="28699" name="Arc 21">
                    <a:extLst>
                      <a:ext uri="{FF2B5EF4-FFF2-40B4-BE49-F238E27FC236}">
                        <a16:creationId xmlns:a16="http://schemas.microsoft.com/office/drawing/2014/main" id="{236707B6-1322-448A-C40E-7BA537DBC91C}"/>
                      </a:ext>
                    </a:extLst>
                  </p:cNvPr>
                  <p:cNvSpPr>
                    <a:spLocks/>
                  </p:cNvSpPr>
                  <p:nvPr/>
                </p:nvSpPr>
                <p:spPr bwMode="auto">
                  <a:xfrm rot="5400000" flipV="1">
                    <a:off x="3733" y="7933"/>
                    <a:ext cx="2041" cy="1152"/>
                  </a:xfrm>
                  <a:custGeom>
                    <a:avLst/>
                    <a:gdLst>
                      <a:gd name="T0" fmla="*/ 0 w 29935"/>
                      <a:gd name="T1" fmla="*/ 0 h 21600"/>
                      <a:gd name="T2" fmla="*/ 0 w 29935"/>
                      <a:gd name="T3" fmla="*/ 0 h 21600"/>
                      <a:gd name="T4" fmla="*/ 0 w 29935"/>
                      <a:gd name="T5" fmla="*/ 0 h 21600"/>
                      <a:gd name="T6" fmla="*/ 0 60000 65536"/>
                      <a:gd name="T7" fmla="*/ 0 60000 65536"/>
                      <a:gd name="T8" fmla="*/ 0 60000 65536"/>
                    </a:gdLst>
                    <a:ahLst/>
                    <a:cxnLst>
                      <a:cxn ang="T6">
                        <a:pos x="T0" y="T1"/>
                      </a:cxn>
                      <a:cxn ang="T7">
                        <a:pos x="T2" y="T3"/>
                      </a:cxn>
                      <a:cxn ang="T8">
                        <a:pos x="T4" y="T5"/>
                      </a:cxn>
                    </a:cxnLst>
                    <a:rect l="0" t="0" r="r" b="b"/>
                    <a:pathLst>
                      <a:path w="29935" h="21600" fill="none" extrusionOk="0">
                        <a:moveTo>
                          <a:pt x="-1" y="1672"/>
                        </a:moveTo>
                        <a:cubicBezTo>
                          <a:pt x="2640" y="568"/>
                          <a:pt x="5473" y="-1"/>
                          <a:pt x="8335" y="0"/>
                        </a:cubicBezTo>
                        <a:cubicBezTo>
                          <a:pt x="20264" y="0"/>
                          <a:pt x="29935" y="9670"/>
                          <a:pt x="29935" y="21600"/>
                        </a:cubicBezTo>
                      </a:path>
                      <a:path w="29935" h="21600" stroke="0" extrusionOk="0">
                        <a:moveTo>
                          <a:pt x="-1" y="1672"/>
                        </a:moveTo>
                        <a:cubicBezTo>
                          <a:pt x="2640" y="568"/>
                          <a:pt x="5473" y="-1"/>
                          <a:pt x="8335" y="0"/>
                        </a:cubicBezTo>
                        <a:cubicBezTo>
                          <a:pt x="20264" y="0"/>
                          <a:pt x="29935" y="9670"/>
                          <a:pt x="29935" y="21600"/>
                        </a:cubicBezTo>
                        <a:lnTo>
                          <a:pt x="8335" y="21600"/>
                        </a:lnTo>
                        <a:lnTo>
                          <a:pt x="-1" y="1672"/>
                        </a:lnTo>
                        <a:close/>
                      </a:path>
                    </a:pathLst>
                  </a:custGeom>
                  <a:noFill/>
                  <a:ln w="47625">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sz="1400"/>
                  </a:p>
                </p:txBody>
              </p:sp>
            </p:grpSp>
          </p:grpSp>
        </p:grpSp>
        <p:sp>
          <p:nvSpPr>
            <p:cNvPr id="28676" name="Text Box 22">
              <a:extLst>
                <a:ext uri="{FF2B5EF4-FFF2-40B4-BE49-F238E27FC236}">
                  <a16:creationId xmlns:a16="http://schemas.microsoft.com/office/drawing/2014/main" id="{A715886A-444E-C3C9-E9F3-ECD886F6B0B4}"/>
                </a:ext>
              </a:extLst>
            </p:cNvPr>
            <p:cNvSpPr txBox="1">
              <a:spLocks noChangeArrowheads="1"/>
            </p:cNvSpPr>
            <p:nvPr/>
          </p:nvSpPr>
          <p:spPr bwMode="auto">
            <a:xfrm>
              <a:off x="3061" y="6690"/>
              <a:ext cx="504"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A</a:t>
              </a:r>
            </a:p>
          </p:txBody>
        </p:sp>
        <p:sp>
          <p:nvSpPr>
            <p:cNvPr id="28677" name="Text Box 23">
              <a:extLst>
                <a:ext uri="{FF2B5EF4-FFF2-40B4-BE49-F238E27FC236}">
                  <a16:creationId xmlns:a16="http://schemas.microsoft.com/office/drawing/2014/main" id="{688DA551-1AED-A824-5E67-0EC80964BE9D}"/>
                </a:ext>
              </a:extLst>
            </p:cNvPr>
            <p:cNvSpPr txBox="1">
              <a:spLocks noChangeArrowheads="1"/>
            </p:cNvSpPr>
            <p:nvPr/>
          </p:nvSpPr>
          <p:spPr bwMode="auto">
            <a:xfrm>
              <a:off x="3061" y="5616"/>
              <a:ext cx="432"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A</a:t>
              </a:r>
            </a:p>
          </p:txBody>
        </p:sp>
        <p:sp>
          <p:nvSpPr>
            <p:cNvPr id="28678" name="Text Box 24">
              <a:extLst>
                <a:ext uri="{FF2B5EF4-FFF2-40B4-BE49-F238E27FC236}">
                  <a16:creationId xmlns:a16="http://schemas.microsoft.com/office/drawing/2014/main" id="{14527DEB-9BD6-605E-ED50-A8D885997939}"/>
                </a:ext>
              </a:extLst>
            </p:cNvPr>
            <p:cNvSpPr txBox="1">
              <a:spLocks noChangeArrowheads="1"/>
            </p:cNvSpPr>
            <p:nvPr/>
          </p:nvSpPr>
          <p:spPr bwMode="auto">
            <a:xfrm>
              <a:off x="2976" y="4320"/>
              <a:ext cx="432"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nl-NL" altLang="en-US" sz="933">
                  <a:latin typeface="Footlight MT Light" panose="0204060206030A020304" pitchFamily="18" charset="77"/>
                </a:rPr>
                <a:t>A</a:t>
              </a:r>
            </a:p>
          </p:txBody>
        </p:sp>
        <p:sp>
          <p:nvSpPr>
            <p:cNvPr id="28679" name="Text Box 25">
              <a:extLst>
                <a:ext uri="{FF2B5EF4-FFF2-40B4-BE49-F238E27FC236}">
                  <a16:creationId xmlns:a16="http://schemas.microsoft.com/office/drawing/2014/main" id="{3F72CA90-3B00-B586-BBE2-A96F20DAF8FE}"/>
                </a:ext>
              </a:extLst>
            </p:cNvPr>
            <p:cNvSpPr txBox="1">
              <a:spLocks noChangeArrowheads="1"/>
            </p:cNvSpPr>
            <p:nvPr/>
          </p:nvSpPr>
          <p:spPr bwMode="auto">
            <a:xfrm>
              <a:off x="2976" y="3312"/>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A</a:t>
              </a:r>
            </a:p>
          </p:txBody>
        </p:sp>
        <p:sp>
          <p:nvSpPr>
            <p:cNvPr id="28680" name="Text Box 26">
              <a:extLst>
                <a:ext uri="{FF2B5EF4-FFF2-40B4-BE49-F238E27FC236}">
                  <a16:creationId xmlns:a16="http://schemas.microsoft.com/office/drawing/2014/main" id="{CE0F51EA-834B-7E76-2A11-823438AD38CB}"/>
                </a:ext>
              </a:extLst>
            </p:cNvPr>
            <p:cNvSpPr txBox="1">
              <a:spLocks noChangeArrowheads="1"/>
            </p:cNvSpPr>
            <p:nvPr/>
          </p:nvSpPr>
          <p:spPr bwMode="auto">
            <a:xfrm>
              <a:off x="3600" y="7488"/>
              <a:ext cx="504"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C</a:t>
              </a:r>
            </a:p>
          </p:txBody>
        </p:sp>
        <p:sp>
          <p:nvSpPr>
            <p:cNvPr id="28681" name="Text Box 27">
              <a:extLst>
                <a:ext uri="{FF2B5EF4-FFF2-40B4-BE49-F238E27FC236}">
                  <a16:creationId xmlns:a16="http://schemas.microsoft.com/office/drawing/2014/main" id="{AD050F3E-E5D8-7F94-E6F2-EBE205A629A8}"/>
                </a:ext>
              </a:extLst>
            </p:cNvPr>
            <p:cNvSpPr txBox="1">
              <a:spLocks noChangeArrowheads="1"/>
            </p:cNvSpPr>
            <p:nvPr/>
          </p:nvSpPr>
          <p:spPr bwMode="auto">
            <a:xfrm>
              <a:off x="3456" y="6192"/>
              <a:ext cx="504"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C</a:t>
              </a:r>
            </a:p>
          </p:txBody>
        </p:sp>
        <p:sp>
          <p:nvSpPr>
            <p:cNvPr id="28682" name="Text Box 28">
              <a:extLst>
                <a:ext uri="{FF2B5EF4-FFF2-40B4-BE49-F238E27FC236}">
                  <a16:creationId xmlns:a16="http://schemas.microsoft.com/office/drawing/2014/main" id="{0CE65948-CE17-CF8A-4AF8-F114C79EA411}"/>
                </a:ext>
              </a:extLst>
            </p:cNvPr>
            <p:cNvSpPr txBox="1">
              <a:spLocks noChangeArrowheads="1"/>
            </p:cNvSpPr>
            <p:nvPr/>
          </p:nvSpPr>
          <p:spPr bwMode="auto">
            <a:xfrm>
              <a:off x="3456" y="518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C</a:t>
              </a:r>
            </a:p>
          </p:txBody>
        </p:sp>
        <p:sp>
          <p:nvSpPr>
            <p:cNvPr id="28683" name="Text Box 29">
              <a:extLst>
                <a:ext uri="{FF2B5EF4-FFF2-40B4-BE49-F238E27FC236}">
                  <a16:creationId xmlns:a16="http://schemas.microsoft.com/office/drawing/2014/main" id="{E7E50122-791C-53FC-5DE7-A2A304938E9C}"/>
                </a:ext>
              </a:extLst>
            </p:cNvPr>
            <p:cNvSpPr txBox="1">
              <a:spLocks noChangeArrowheads="1"/>
            </p:cNvSpPr>
            <p:nvPr/>
          </p:nvSpPr>
          <p:spPr bwMode="auto">
            <a:xfrm>
              <a:off x="3456" y="4032"/>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C</a:t>
              </a:r>
            </a:p>
          </p:txBody>
        </p:sp>
        <p:sp>
          <p:nvSpPr>
            <p:cNvPr id="28684" name="Text Box 30">
              <a:extLst>
                <a:ext uri="{FF2B5EF4-FFF2-40B4-BE49-F238E27FC236}">
                  <a16:creationId xmlns:a16="http://schemas.microsoft.com/office/drawing/2014/main" id="{53AA5F66-CA44-5E41-C53C-C9F5E697065B}"/>
                </a:ext>
              </a:extLst>
            </p:cNvPr>
            <p:cNvSpPr txBox="1">
              <a:spLocks noChangeArrowheads="1"/>
            </p:cNvSpPr>
            <p:nvPr/>
          </p:nvSpPr>
          <p:spPr bwMode="auto">
            <a:xfrm>
              <a:off x="5040" y="7056"/>
              <a:ext cx="503" cy="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D</a:t>
              </a:r>
            </a:p>
          </p:txBody>
        </p:sp>
        <p:sp>
          <p:nvSpPr>
            <p:cNvPr id="28685" name="Text Box 31">
              <a:extLst>
                <a:ext uri="{FF2B5EF4-FFF2-40B4-BE49-F238E27FC236}">
                  <a16:creationId xmlns:a16="http://schemas.microsoft.com/office/drawing/2014/main" id="{81AF5F05-F2E9-3928-2074-0F3CFCF84AFE}"/>
                </a:ext>
              </a:extLst>
            </p:cNvPr>
            <p:cNvSpPr txBox="1">
              <a:spLocks noChangeArrowheads="1"/>
            </p:cNvSpPr>
            <p:nvPr/>
          </p:nvSpPr>
          <p:spPr bwMode="auto">
            <a:xfrm>
              <a:off x="4896" y="6048"/>
              <a:ext cx="503"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D</a:t>
              </a:r>
            </a:p>
          </p:txBody>
        </p:sp>
        <p:sp>
          <p:nvSpPr>
            <p:cNvPr id="28686" name="Text Box 32">
              <a:extLst>
                <a:ext uri="{FF2B5EF4-FFF2-40B4-BE49-F238E27FC236}">
                  <a16:creationId xmlns:a16="http://schemas.microsoft.com/office/drawing/2014/main" id="{B3DC261B-3CD2-B0D8-6D4F-1E6E94A0E8AF}"/>
                </a:ext>
              </a:extLst>
            </p:cNvPr>
            <p:cNvSpPr txBox="1">
              <a:spLocks noChangeArrowheads="1"/>
            </p:cNvSpPr>
            <p:nvPr/>
          </p:nvSpPr>
          <p:spPr bwMode="auto">
            <a:xfrm>
              <a:off x="4896" y="4896"/>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D</a:t>
              </a:r>
            </a:p>
          </p:txBody>
        </p:sp>
        <p:sp>
          <p:nvSpPr>
            <p:cNvPr id="28687" name="Text Box 33">
              <a:extLst>
                <a:ext uri="{FF2B5EF4-FFF2-40B4-BE49-F238E27FC236}">
                  <a16:creationId xmlns:a16="http://schemas.microsoft.com/office/drawing/2014/main" id="{1B3E47C8-BC0E-70C0-0920-8D24E3FAB2A9}"/>
                </a:ext>
              </a:extLst>
            </p:cNvPr>
            <p:cNvSpPr txBox="1">
              <a:spLocks noChangeArrowheads="1"/>
            </p:cNvSpPr>
            <p:nvPr/>
          </p:nvSpPr>
          <p:spPr bwMode="auto">
            <a:xfrm>
              <a:off x="4896" y="374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D</a:t>
              </a:r>
            </a:p>
          </p:txBody>
        </p:sp>
        <p:sp>
          <p:nvSpPr>
            <p:cNvPr id="28688" name="Text Box 34">
              <a:extLst>
                <a:ext uri="{FF2B5EF4-FFF2-40B4-BE49-F238E27FC236}">
                  <a16:creationId xmlns:a16="http://schemas.microsoft.com/office/drawing/2014/main" id="{FD804F8E-0050-DBFF-6FEA-F2B341E6D78D}"/>
                </a:ext>
              </a:extLst>
            </p:cNvPr>
            <p:cNvSpPr txBox="1">
              <a:spLocks noChangeArrowheads="1"/>
            </p:cNvSpPr>
            <p:nvPr/>
          </p:nvSpPr>
          <p:spPr bwMode="auto">
            <a:xfrm>
              <a:off x="4320" y="6624"/>
              <a:ext cx="503"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P</a:t>
              </a:r>
            </a:p>
          </p:txBody>
        </p:sp>
        <p:sp>
          <p:nvSpPr>
            <p:cNvPr id="28689" name="Text Box 35">
              <a:extLst>
                <a:ext uri="{FF2B5EF4-FFF2-40B4-BE49-F238E27FC236}">
                  <a16:creationId xmlns:a16="http://schemas.microsoft.com/office/drawing/2014/main" id="{339FB12E-CDF7-D7FE-7D93-E9B4EA8A6B90}"/>
                </a:ext>
              </a:extLst>
            </p:cNvPr>
            <p:cNvSpPr txBox="1">
              <a:spLocks noChangeArrowheads="1"/>
            </p:cNvSpPr>
            <p:nvPr/>
          </p:nvSpPr>
          <p:spPr bwMode="auto">
            <a:xfrm>
              <a:off x="4320" y="5616"/>
              <a:ext cx="503" cy="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P</a:t>
              </a:r>
            </a:p>
          </p:txBody>
        </p:sp>
        <p:sp>
          <p:nvSpPr>
            <p:cNvPr id="28690" name="Text Box 36">
              <a:extLst>
                <a:ext uri="{FF2B5EF4-FFF2-40B4-BE49-F238E27FC236}">
                  <a16:creationId xmlns:a16="http://schemas.microsoft.com/office/drawing/2014/main" id="{623E54EF-59FB-E1DF-C224-5D20CBD31C81}"/>
                </a:ext>
              </a:extLst>
            </p:cNvPr>
            <p:cNvSpPr txBox="1">
              <a:spLocks noChangeArrowheads="1"/>
            </p:cNvSpPr>
            <p:nvPr/>
          </p:nvSpPr>
          <p:spPr bwMode="auto">
            <a:xfrm>
              <a:off x="4320" y="446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P</a:t>
              </a:r>
            </a:p>
          </p:txBody>
        </p:sp>
        <p:sp>
          <p:nvSpPr>
            <p:cNvPr id="28691" name="Text Box 37">
              <a:extLst>
                <a:ext uri="{FF2B5EF4-FFF2-40B4-BE49-F238E27FC236}">
                  <a16:creationId xmlns:a16="http://schemas.microsoft.com/office/drawing/2014/main" id="{8E3DFA81-658B-6772-142B-BE9DEDEFA3DB}"/>
                </a:ext>
              </a:extLst>
            </p:cNvPr>
            <p:cNvSpPr txBox="1">
              <a:spLocks noChangeArrowheads="1"/>
            </p:cNvSpPr>
            <p:nvPr/>
          </p:nvSpPr>
          <p:spPr bwMode="auto">
            <a:xfrm>
              <a:off x="4320" y="3312"/>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nl-NL" altLang="en-US" sz="933">
                  <a:latin typeface="Footlight MT Light" panose="0204060206030A020304" pitchFamily="18" charset="77"/>
                </a:rPr>
                <a:t>P</a:t>
              </a:r>
            </a:p>
          </p:txBody>
        </p:sp>
      </p:grpSp>
      <p:pic>
        <p:nvPicPr>
          <p:cNvPr id="28674" name="Picture 3">
            <a:extLst>
              <a:ext uri="{FF2B5EF4-FFF2-40B4-BE49-F238E27FC236}">
                <a16:creationId xmlns:a16="http://schemas.microsoft.com/office/drawing/2014/main" id="{19D18C8B-9FDC-1964-CFC9-700713C460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8683" y="697619"/>
            <a:ext cx="3294239" cy="3232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2AB97AC-12D6-654E-AD34-F8ADCE039401}"/>
              </a:ext>
            </a:extLst>
          </p:cNvPr>
          <p:cNvSpPr txBox="1"/>
          <p:nvPr/>
        </p:nvSpPr>
        <p:spPr>
          <a:xfrm>
            <a:off x="1080340" y="4451715"/>
            <a:ext cx="6629400" cy="369332"/>
          </a:xfrm>
          <a:prstGeom prst="rect">
            <a:avLst/>
          </a:prstGeom>
          <a:noFill/>
        </p:spPr>
        <p:txBody>
          <a:bodyPr wrap="square" rtlCol="0">
            <a:spAutoFit/>
          </a:bodyPr>
          <a:lstStyle/>
          <a:p>
            <a:r>
              <a:rPr lang="en-US" dirty="0"/>
              <a:t> “learning and improving together systematically”</a:t>
            </a:r>
          </a:p>
        </p:txBody>
      </p:sp>
    </p:spTree>
    <p:extLst>
      <p:ext uri="{BB962C8B-B14F-4D97-AF65-F5344CB8AC3E}">
        <p14:creationId xmlns:p14="http://schemas.microsoft.com/office/powerpoint/2010/main" val="197707108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2.9|22|31.3|16.9|18.1|16.2|9.6|30.1|19.5|29.9|28|21.1|39.8|35.1|9.5|12.5|12.5|21.1|0.2|16.7|42.8|50.9|16.1|7|10|6.4|11.9|58|13.9|38.9|45.6|165.6|15.7|18.1|19.3|20.4|14.9"/>
</p:tagLst>
</file>

<file path=ppt/tags/tag2.xml><?xml version="1.0" encoding="utf-8"?>
<p:tagLst xmlns:a="http://schemas.openxmlformats.org/drawingml/2006/main" xmlns:r="http://schemas.openxmlformats.org/officeDocument/2006/relationships" xmlns:p="http://schemas.openxmlformats.org/presentationml/2006/main">
  <p:tag name="TIMING" val="|2.9|22|31.3|16.9|18.1|16.2|9.6|30.1|19.5|29.9|28|21.1|39.8|35.1|9.5|12.5|12.5|21.1|0.2|16.7|42.8|50.9|16.1|7|10|6.4|11.9|58|13.9|38.9|45.6|165.6|15.7|18.1|19.3|20.4|1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2378</TotalTime>
  <Words>2047</Words>
  <Application>Microsoft Macintosh PowerPoint</Application>
  <PresentationFormat>Custom</PresentationFormat>
  <Paragraphs>380</Paragraphs>
  <Slides>87</Slides>
  <Notes>11</Notes>
  <HiddenSlides>0</HiddenSlides>
  <MMClips>4</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1</vt:i4>
      </vt:variant>
      <vt:variant>
        <vt:lpstr>Slide Titles</vt:lpstr>
      </vt:variant>
      <vt:variant>
        <vt:i4>87</vt:i4>
      </vt:variant>
    </vt:vector>
  </HeadingPairs>
  <TitlesOfParts>
    <vt:vector size="105" baseType="lpstr">
      <vt:lpstr>ＭＳ Ｐゴシック</vt:lpstr>
      <vt:lpstr>Arial</vt:lpstr>
      <vt:lpstr>Calibri</vt:lpstr>
      <vt:lpstr>Canela</vt:lpstr>
      <vt:lpstr>Footlight MT Light</vt:lpstr>
      <vt:lpstr>Futura</vt:lpstr>
      <vt:lpstr>Gill Sans</vt:lpstr>
      <vt:lpstr>Roboto</vt:lpstr>
      <vt:lpstr>Symbol</vt:lpstr>
      <vt:lpstr>Tahoma</vt:lpstr>
      <vt:lpstr>Times</vt:lpstr>
      <vt:lpstr>Times New Roman</vt:lpstr>
      <vt:lpstr>Trebuchet MS</vt:lpstr>
      <vt:lpstr>TT Commons</vt:lpstr>
      <vt:lpstr>Verdana</vt:lpstr>
      <vt:lpstr>Office Theme</vt:lpstr>
      <vt:lpstr>Office-thema</vt:lpstr>
      <vt:lpstr>Photo Editor-foto</vt:lpstr>
      <vt:lpstr>Agenda Day 2</vt:lpstr>
      <vt:lpstr> </vt:lpstr>
      <vt:lpstr>4. What can we learn from the reference paradigm?</vt:lpstr>
      <vt:lpstr>What is Quality?</vt:lpstr>
      <vt:lpstr>4.1. CONTINUOUS IMPROVEMENT</vt:lpstr>
      <vt:lpstr>IMAI: KAIZEN</vt:lpstr>
      <vt:lpstr>Continuous Improvement</vt:lpstr>
      <vt:lpstr>4.2. PDSA-circle</vt:lpstr>
      <vt:lpstr>PowerPoint Presentation</vt:lpstr>
      <vt:lpstr> </vt:lpstr>
      <vt:lpstr>4.3.1. ISO Quality Manual</vt:lpstr>
      <vt:lpstr>ISO Quality Manual cont’d</vt:lpstr>
      <vt:lpstr>  </vt:lpstr>
      <vt:lpstr>PowerPoint Presentation</vt:lpstr>
      <vt:lpstr>Enablers</vt:lpstr>
      <vt:lpstr>Results</vt:lpstr>
      <vt:lpstr>4.5. Customer delight</vt:lpstr>
      <vt:lpstr>PowerPoint Presentation</vt:lpstr>
      <vt:lpstr>KANO-model  </vt:lpstr>
      <vt:lpstr>PowerPoint Presentation</vt:lpstr>
      <vt:lpstr>Example hotel</vt:lpstr>
      <vt:lpstr>Example hotel</vt:lpstr>
      <vt:lpstr>PowerPoint Presentation</vt:lpstr>
      <vt:lpstr>PowerPoint Presentation</vt:lpstr>
      <vt:lpstr>PowerPoint Presentation</vt:lpstr>
      <vt:lpstr> Where have I been?</vt:lpstr>
      <vt:lpstr>PowerPoint Presentation</vt:lpstr>
      <vt:lpstr>PowerPoint Presentation</vt:lpstr>
      <vt:lpstr>Cow bells and Coffee beans Henri Mancini (MioBi)</vt:lpstr>
      <vt:lpstr>PowerPoint Presentation</vt:lpstr>
      <vt:lpstr>PowerPoint Presentation</vt:lpstr>
      <vt:lpstr>The Value of a cup of coffee</vt:lpstr>
      <vt:lpstr>Think in student experience, not service in an educational institute.</vt:lpstr>
      <vt:lpstr>PowerPoint Presentation</vt:lpstr>
      <vt:lpstr>PowerPoint Presentation</vt:lpstr>
      <vt:lpstr>Disney</vt:lpstr>
      <vt:lpstr>Patient Satisfaction is a fool’s gold</vt:lpstr>
      <vt:lpstr>Measuring Loyalty </vt:lpstr>
      <vt:lpstr>Long term care: ambassadors!!!  Mouth-to-mouth 84% (Mayo Clinics US) </vt:lpstr>
      <vt:lpstr>Net promoter score: How surely will you recommend us to a friend or colleague ?</vt:lpstr>
      <vt:lpstr>Client Centered Care</vt:lpstr>
      <vt:lpstr>Patch Adams</vt:lpstr>
      <vt:lpstr>PowerPoint Presentation</vt:lpstr>
      <vt:lpstr>PowerPoint Presentation</vt:lpstr>
      <vt:lpstr>Home of Saba </vt:lpstr>
      <vt:lpstr>Group work</vt:lpstr>
      <vt:lpstr>Example Education</vt:lpstr>
      <vt:lpstr>4.6. Internal Quality assurance structure</vt:lpstr>
      <vt:lpstr>PowerPoint Presentation</vt:lpstr>
      <vt:lpstr>What do you have in place?</vt:lpstr>
      <vt:lpstr>4.7. Coaching leadership</vt:lpstr>
      <vt:lpstr>Situational Leadership</vt:lpstr>
      <vt:lpstr>Situational leadership</vt:lpstr>
      <vt:lpstr>lunch</vt:lpstr>
      <vt:lpstr> </vt:lpstr>
      <vt:lpstr>5. What can we learn from the reflective paradigm? </vt:lpstr>
      <vt:lpstr>What is Quality?</vt:lpstr>
      <vt:lpstr>5.1. Professionalism</vt:lpstr>
      <vt:lpstr>Pirsig (1972)</vt:lpstr>
      <vt:lpstr>What is Quality? </vt:lpstr>
      <vt:lpstr>Professionalism</vt:lpstr>
      <vt:lpstr>TEN CORE SKILLS TO ΔΙΑΛΟΓΟΣ</vt:lpstr>
      <vt:lpstr>PowerPoint Presentation</vt:lpstr>
      <vt:lpstr>Ten core skills to the dialogue</vt:lpstr>
      <vt:lpstr>PowerPoint Presentation</vt:lpstr>
      <vt:lpstr>PowerPoint Presentation</vt:lpstr>
      <vt:lpstr>5.2. Auditing</vt:lpstr>
      <vt:lpstr>What is an audit?</vt:lpstr>
      <vt:lpstr>PowerPoint Presentation</vt:lpstr>
      <vt:lpstr>Objectives of audit</vt:lpstr>
      <vt:lpstr>External audit</vt:lpstr>
      <vt:lpstr>PowerPoint Presentation</vt:lpstr>
      <vt:lpstr>External audit: ISO</vt:lpstr>
      <vt:lpstr>What, if we cannot comply?</vt:lpstr>
      <vt:lpstr>PowerPoint Presentation</vt:lpstr>
      <vt:lpstr>PowerPoint Presentation</vt:lpstr>
      <vt:lpstr>PowerPoint Presentation</vt:lpstr>
      <vt:lpstr>Positive and negative: external audit</vt:lpstr>
      <vt:lpstr>Positive and negative: internal audit </vt:lpstr>
      <vt:lpstr>PowerPoint Presentation</vt:lpstr>
      <vt:lpstr>PowerPoint Presentation</vt:lpstr>
      <vt:lpstr>5.3. Self study</vt:lpstr>
      <vt:lpstr>Design phase</vt:lpstr>
      <vt:lpstr>5.4. Delegative leadership</vt:lpstr>
      <vt:lpstr>Situational Leadership</vt:lpstr>
      <vt:lpstr>Situational leadership</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Everard</dc:creator>
  <cp:lastModifiedBy>Everard Everard</cp:lastModifiedBy>
  <cp:revision>104</cp:revision>
  <dcterms:modified xsi:type="dcterms:W3CDTF">2024-02-12T11:23:09Z</dcterms:modified>
</cp:coreProperties>
</file>