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65"/>
  </p:notesMasterIdLst>
  <p:handoutMasterIdLst>
    <p:handoutMasterId r:id="rId66"/>
  </p:handoutMasterIdLst>
  <p:sldIdLst>
    <p:sldId id="259" r:id="rId3"/>
    <p:sldId id="1131" r:id="rId4"/>
    <p:sldId id="530" r:id="rId5"/>
    <p:sldId id="395" r:id="rId6"/>
    <p:sldId id="398" r:id="rId7"/>
    <p:sldId id="1007" r:id="rId8"/>
    <p:sldId id="1069" r:id="rId9"/>
    <p:sldId id="396" r:id="rId10"/>
    <p:sldId id="400" r:id="rId11"/>
    <p:sldId id="1030" r:id="rId12"/>
    <p:sldId id="791" r:id="rId13"/>
    <p:sldId id="1018" r:id="rId14"/>
    <p:sldId id="622" r:id="rId15"/>
    <p:sldId id="794" r:id="rId16"/>
    <p:sldId id="590" r:id="rId17"/>
    <p:sldId id="1132" r:id="rId18"/>
    <p:sldId id="260" r:id="rId19"/>
    <p:sldId id="532" r:id="rId20"/>
    <p:sldId id="397" r:id="rId21"/>
    <p:sldId id="589" r:id="rId22"/>
    <p:sldId id="591" r:id="rId23"/>
    <p:sldId id="593" r:id="rId24"/>
    <p:sldId id="607" r:id="rId25"/>
    <p:sldId id="1057" r:id="rId26"/>
    <p:sldId id="1073" r:id="rId27"/>
    <p:sldId id="370" r:id="rId28"/>
    <p:sldId id="416" r:id="rId29"/>
    <p:sldId id="463" r:id="rId30"/>
    <p:sldId id="1026" r:id="rId31"/>
    <p:sldId id="393" r:id="rId32"/>
    <p:sldId id="417" r:id="rId33"/>
    <p:sldId id="418" r:id="rId34"/>
    <p:sldId id="419" r:id="rId35"/>
    <p:sldId id="411" r:id="rId36"/>
    <p:sldId id="1105" r:id="rId37"/>
    <p:sldId id="1130" r:id="rId38"/>
    <p:sldId id="1119" r:id="rId39"/>
    <p:sldId id="1120" r:id="rId40"/>
    <p:sldId id="257" r:id="rId41"/>
    <p:sldId id="258" r:id="rId42"/>
    <p:sldId id="1133" r:id="rId43"/>
    <p:sldId id="1134" r:id="rId44"/>
    <p:sldId id="261" r:id="rId45"/>
    <p:sldId id="262" r:id="rId46"/>
    <p:sldId id="263" r:id="rId47"/>
    <p:sldId id="1115" r:id="rId48"/>
    <p:sldId id="328" r:id="rId49"/>
    <p:sldId id="1121" r:id="rId50"/>
    <p:sldId id="1122" r:id="rId51"/>
    <p:sldId id="1123" r:id="rId52"/>
    <p:sldId id="329" r:id="rId53"/>
    <p:sldId id="1048" r:id="rId54"/>
    <p:sldId id="1124" r:id="rId55"/>
    <p:sldId id="1125" r:id="rId56"/>
    <p:sldId id="1128" r:id="rId57"/>
    <p:sldId id="1126" r:id="rId58"/>
    <p:sldId id="1127" r:id="rId59"/>
    <p:sldId id="439" r:id="rId60"/>
    <p:sldId id="440" r:id="rId61"/>
    <p:sldId id="1090" r:id="rId62"/>
    <p:sldId id="1083" r:id="rId63"/>
    <p:sldId id="1129" r:id="rId64"/>
  </p:sldIdLst>
  <p:sldSz cx="7569200" cy="5334000"/>
  <p:notesSz cx="7569200" cy="533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CBC2"/>
    <a:srgbClr val="00A7A2"/>
    <a:srgbClr val="00808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4898"/>
  </p:normalViewPr>
  <p:slideViewPr>
    <p:cSldViewPr>
      <p:cViewPr varScale="1">
        <p:scale>
          <a:sx n="156" d="100"/>
          <a:sy n="156" d="100"/>
        </p:scale>
        <p:origin x="672"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4287838" y="0"/>
            <a:ext cx="3279775" cy="266700"/>
          </a:xfrm>
          <a:prstGeom prst="rect">
            <a:avLst/>
          </a:prstGeom>
        </p:spPr>
        <p:txBody>
          <a:bodyPr vert="horz" lIns="91440" tIns="45720" rIns="91440" bIns="45720" rtlCol="0"/>
          <a:lstStyle>
            <a:lvl1pPr algn="r">
              <a:defRPr sz="1200"/>
            </a:lvl1pPr>
          </a:lstStyle>
          <a:p>
            <a:fld id="{AFC55BD7-589C-4CE5-8B67-706AD4B9F329}" type="datetimeFigureOut">
              <a:rPr lang="nl-NL" smtClean="0"/>
              <a:pPr/>
              <a:t>12-02-2024</a:t>
            </a:fld>
            <a:endParaRPr lang="nl-NL"/>
          </a:p>
        </p:txBody>
      </p:sp>
      <p:sp>
        <p:nvSpPr>
          <p:cNvPr id="4" name="Tijdelijke aanduiding voor voettekst 3"/>
          <p:cNvSpPr>
            <a:spLocks noGrp="1"/>
          </p:cNvSpPr>
          <p:nvPr>
            <p:ph type="ftr" sz="quarter" idx="2"/>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4287838" y="5065713"/>
            <a:ext cx="3279775" cy="266700"/>
          </a:xfrm>
          <a:prstGeom prst="rect">
            <a:avLst/>
          </a:prstGeom>
        </p:spPr>
        <p:txBody>
          <a:bodyPr vert="horz" lIns="91440" tIns="45720" rIns="91440" bIns="45720" rtlCol="0" anchor="b"/>
          <a:lstStyle>
            <a:lvl1pPr algn="r">
              <a:defRPr sz="1200"/>
            </a:lvl1pPr>
          </a:lstStyle>
          <a:p>
            <a:fld id="{19B8765C-F6DE-45B0-829F-BC16D026737F}" type="slidenum">
              <a:rPr lang="nl-NL" smtClean="0"/>
              <a:pPr/>
              <a:t>‹#›</a:t>
            </a:fld>
            <a:endParaRPr lang="nl-NL"/>
          </a:p>
        </p:txBody>
      </p:sp>
    </p:spTree>
    <p:extLst>
      <p:ext uri="{BB962C8B-B14F-4D97-AF65-F5344CB8AC3E}">
        <p14:creationId xmlns:p14="http://schemas.microsoft.com/office/powerpoint/2010/main" val="2354537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287838" y="0"/>
            <a:ext cx="3279775" cy="266700"/>
          </a:xfrm>
          <a:prstGeom prst="rect">
            <a:avLst/>
          </a:prstGeom>
        </p:spPr>
        <p:txBody>
          <a:bodyPr vert="horz" lIns="91440" tIns="45720" rIns="91440" bIns="45720" rtlCol="0"/>
          <a:lstStyle>
            <a:lvl1pPr algn="r">
              <a:defRPr sz="1200"/>
            </a:lvl1pPr>
          </a:lstStyle>
          <a:p>
            <a:fld id="{B79FBB1B-CC99-884D-97C4-25BC286A377C}" type="datetimeFigureOut">
              <a:rPr lang="nl-NL" smtClean="0"/>
              <a:t>12-02-2024</a:t>
            </a:fld>
            <a:endParaRPr lang="nl-NL"/>
          </a:p>
        </p:txBody>
      </p:sp>
      <p:sp>
        <p:nvSpPr>
          <p:cNvPr id="4" name="Tijdelijke aanduiding voor dia-afbeelding 3"/>
          <p:cNvSpPr>
            <a:spLocks noGrp="1" noRot="1" noChangeAspect="1"/>
          </p:cNvSpPr>
          <p:nvPr>
            <p:ph type="sldImg" idx="2"/>
          </p:nvPr>
        </p:nvSpPr>
        <p:spPr>
          <a:xfrm>
            <a:off x="2365375" y="400050"/>
            <a:ext cx="2838450" cy="20002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57238" y="2533650"/>
            <a:ext cx="6054725" cy="24003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287838" y="5065713"/>
            <a:ext cx="3279775" cy="266700"/>
          </a:xfrm>
          <a:prstGeom prst="rect">
            <a:avLst/>
          </a:prstGeom>
        </p:spPr>
        <p:txBody>
          <a:bodyPr vert="horz" lIns="91440" tIns="45720" rIns="91440" bIns="45720" rtlCol="0" anchor="b"/>
          <a:lstStyle>
            <a:lvl1pPr algn="r">
              <a:defRPr sz="1200"/>
            </a:lvl1pPr>
          </a:lstStyle>
          <a:p>
            <a:fld id="{67D9671F-84E0-304E-971D-44ECC3883A79}" type="slidenum">
              <a:rPr lang="nl-NL" smtClean="0"/>
              <a:t>‹#›</a:t>
            </a:fld>
            <a:endParaRPr lang="nl-NL"/>
          </a:p>
        </p:txBody>
      </p:sp>
    </p:spTree>
    <p:extLst>
      <p:ext uri="{BB962C8B-B14F-4D97-AF65-F5344CB8AC3E}">
        <p14:creationId xmlns:p14="http://schemas.microsoft.com/office/powerpoint/2010/main" val="2006103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Simpele regels (soms duizenden bij elkaar, veiliger voor roofvogels)</a:t>
            </a:r>
          </a:p>
          <a:p>
            <a:pPr marL="228600" indent="-228600">
              <a:buAutoNum type="arabicPeriod"/>
            </a:pPr>
            <a:r>
              <a:rPr lang="en-NL" dirty="0"/>
              <a:t>We vliegen allemaal even snel (36km per uur) (alignment)</a:t>
            </a:r>
          </a:p>
          <a:p>
            <a:pPr marL="228600" indent="-228600">
              <a:buAutoNum type="arabicPeriod"/>
            </a:pPr>
            <a:r>
              <a:rPr lang="en-NL" dirty="0"/>
              <a:t>Max 7 andere vogels in de gaten houden (limitation)</a:t>
            </a:r>
          </a:p>
          <a:p>
            <a:pPr marL="228600" indent="-228600">
              <a:buAutoNum type="arabicPeriod"/>
            </a:pPr>
            <a:r>
              <a:rPr lang="en-GB" dirty="0"/>
              <a:t>V</a:t>
            </a:r>
            <a:r>
              <a:rPr lang="en-NL" dirty="0"/>
              <a:t>eranderen deze van richting, verander ik mee (adaptation)</a:t>
            </a:r>
          </a:p>
          <a:p>
            <a:pPr marL="228600" indent="-228600">
              <a:buAutoNum type="arabicPeriod"/>
            </a:pPr>
            <a:r>
              <a:rPr lang="en-NL" dirty="0"/>
              <a:t>Vaste afstand van elkaar (separation)</a:t>
            </a:r>
          </a:p>
          <a:p>
            <a:pPr marL="228600" indent="-228600">
              <a:buAutoNum type="arabicPeriod"/>
            </a:pPr>
            <a:r>
              <a:rPr lang="en-GB" dirty="0"/>
              <a:t>Z</a:t>
            </a:r>
            <a:r>
              <a:rPr lang="en-NL" dirty="0"/>
              <a:t>e blijven in de groep (cohesion)                 Simple rules but unpredictable</a:t>
            </a:r>
          </a:p>
          <a:p>
            <a:endParaRPr lang="en-NL" dirty="0"/>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7</a:t>
            </a:fld>
            <a:endParaRPr lang="nl-NL"/>
          </a:p>
        </p:txBody>
      </p:sp>
    </p:spTree>
    <p:extLst>
      <p:ext uri="{BB962C8B-B14F-4D97-AF65-F5344CB8AC3E}">
        <p14:creationId xmlns:p14="http://schemas.microsoft.com/office/powerpoint/2010/main" val="1150766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9ABE0-A61A-9891-93DF-F19A58343B56}"/>
            </a:ext>
          </a:extLst>
        </p:cNvPr>
        <p:cNvGrpSpPr/>
        <p:nvPr/>
      </p:nvGrpSpPr>
      <p:grpSpPr>
        <a:xfrm>
          <a:off x="0" y="0"/>
          <a:ext cx="0" cy="0"/>
          <a:chOff x="0" y="0"/>
          <a:chExt cx="0" cy="0"/>
        </a:xfrm>
      </p:grpSpPr>
      <p:sp>
        <p:nvSpPr>
          <p:cNvPr id="22530" name="Rectangle 2">
            <a:extLst>
              <a:ext uri="{FF2B5EF4-FFF2-40B4-BE49-F238E27FC236}">
                <a16:creationId xmlns:a16="http://schemas.microsoft.com/office/drawing/2014/main" id="{3E6715B8-3558-D587-3535-CCA141D28A5F}"/>
              </a:ext>
            </a:extLst>
          </p:cNvPr>
          <p:cNvSpPr>
            <a:spLocks noGrp="1" noRot="1" noChangeAspect="1" noChangeArrowheads="1" noTextEdit="1"/>
          </p:cNvSpPr>
          <p:nvPr>
            <p:ph type="sldImg"/>
          </p:nvPr>
        </p:nvSpPr>
        <p:spPr>
          <a:xfrm>
            <a:off x="1144588" y="685800"/>
            <a:ext cx="4572000" cy="3429000"/>
          </a:xfrm>
          <a:ln/>
        </p:spPr>
      </p:sp>
      <p:sp>
        <p:nvSpPr>
          <p:cNvPr id="22531" name="Rectangle 3">
            <a:extLst>
              <a:ext uri="{FF2B5EF4-FFF2-40B4-BE49-F238E27FC236}">
                <a16:creationId xmlns:a16="http://schemas.microsoft.com/office/drawing/2014/main" id="{94EE092E-C50E-E563-E0E5-7FB256C4C557}"/>
              </a:ext>
            </a:extLst>
          </p:cNvPr>
          <p:cNvSpPr>
            <a:spLocks noGrp="1" noChangeArrowheads="1"/>
          </p:cNvSpPr>
          <p:nvPr>
            <p:ph type="body" idx="1"/>
          </p:nvPr>
        </p:nvSpPr>
        <p:spPr>
          <a:xfrm>
            <a:off x="914400" y="4343400"/>
            <a:ext cx="5029200" cy="4114800"/>
          </a:xfrm>
        </p:spPr>
        <p:txBody>
          <a:bodyPr lIns="91424" tIns="45712" rIns="91424" bIns="45712"/>
          <a:lstStyle/>
          <a:p>
            <a:endParaRPr lang="nl-NL" altLang="en-NL"/>
          </a:p>
        </p:txBody>
      </p:sp>
    </p:spTree>
    <p:extLst>
      <p:ext uri="{BB962C8B-B14F-4D97-AF65-F5344CB8AC3E}">
        <p14:creationId xmlns:p14="http://schemas.microsoft.com/office/powerpoint/2010/main" val="607457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465CC-451D-BA3C-9BC8-548D3FDD64B9}"/>
            </a:ext>
          </a:extLst>
        </p:cNvPr>
        <p:cNvGrpSpPr/>
        <p:nvPr/>
      </p:nvGrpSpPr>
      <p:grpSpPr>
        <a:xfrm>
          <a:off x="0" y="0"/>
          <a:ext cx="0" cy="0"/>
          <a:chOff x="0" y="0"/>
          <a:chExt cx="0" cy="0"/>
        </a:xfrm>
      </p:grpSpPr>
      <p:sp>
        <p:nvSpPr>
          <p:cNvPr id="24578" name="Rectangle 2">
            <a:extLst>
              <a:ext uri="{FF2B5EF4-FFF2-40B4-BE49-F238E27FC236}">
                <a16:creationId xmlns:a16="http://schemas.microsoft.com/office/drawing/2014/main" id="{38AF0686-7F72-35B0-80CA-334286C309F5}"/>
              </a:ext>
            </a:extLst>
          </p:cNvPr>
          <p:cNvSpPr>
            <a:spLocks noGrp="1" noRot="1" noChangeAspect="1" noChangeArrowheads="1" noTextEdit="1"/>
          </p:cNvSpPr>
          <p:nvPr>
            <p:ph type="sldImg"/>
          </p:nvPr>
        </p:nvSpPr>
        <p:spPr>
          <a:xfrm>
            <a:off x="1144588" y="685800"/>
            <a:ext cx="4572000" cy="3429000"/>
          </a:xfrm>
          <a:ln/>
        </p:spPr>
      </p:sp>
      <p:sp>
        <p:nvSpPr>
          <p:cNvPr id="24579" name="Rectangle 3">
            <a:extLst>
              <a:ext uri="{FF2B5EF4-FFF2-40B4-BE49-F238E27FC236}">
                <a16:creationId xmlns:a16="http://schemas.microsoft.com/office/drawing/2014/main" id="{378C8E3E-BECE-27BF-A65E-4308EE6137A8}"/>
              </a:ext>
            </a:extLst>
          </p:cNvPr>
          <p:cNvSpPr>
            <a:spLocks noGrp="1" noChangeArrowheads="1"/>
          </p:cNvSpPr>
          <p:nvPr>
            <p:ph type="body" idx="1"/>
          </p:nvPr>
        </p:nvSpPr>
        <p:spPr>
          <a:xfrm>
            <a:off x="914400" y="4343400"/>
            <a:ext cx="5029200" cy="4114800"/>
          </a:xfrm>
        </p:spPr>
        <p:txBody>
          <a:bodyPr lIns="91424" tIns="45712" rIns="91424" bIns="45712"/>
          <a:lstStyle/>
          <a:p>
            <a:endParaRPr lang="nl-NL" altLang="en-NL"/>
          </a:p>
        </p:txBody>
      </p:sp>
    </p:spTree>
    <p:extLst>
      <p:ext uri="{BB962C8B-B14F-4D97-AF65-F5344CB8AC3E}">
        <p14:creationId xmlns:p14="http://schemas.microsoft.com/office/powerpoint/2010/main" val="149290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5C91B-1DE3-B39E-6952-188A72754B28}"/>
            </a:ext>
          </a:extLst>
        </p:cNvPr>
        <p:cNvGrpSpPr/>
        <p:nvPr/>
      </p:nvGrpSpPr>
      <p:grpSpPr>
        <a:xfrm>
          <a:off x="0" y="0"/>
          <a:ext cx="0" cy="0"/>
          <a:chOff x="0" y="0"/>
          <a:chExt cx="0" cy="0"/>
        </a:xfrm>
      </p:grpSpPr>
      <p:sp>
        <p:nvSpPr>
          <p:cNvPr id="26626" name="Rectangle 2">
            <a:extLst>
              <a:ext uri="{FF2B5EF4-FFF2-40B4-BE49-F238E27FC236}">
                <a16:creationId xmlns:a16="http://schemas.microsoft.com/office/drawing/2014/main" id="{4D70AF77-64C2-DBA6-5D53-865F301CCFF6}"/>
              </a:ext>
            </a:extLst>
          </p:cNvPr>
          <p:cNvSpPr>
            <a:spLocks noGrp="1" noRot="1" noChangeAspect="1" noChangeArrowheads="1" noTextEdit="1"/>
          </p:cNvSpPr>
          <p:nvPr>
            <p:ph type="sldImg"/>
          </p:nvPr>
        </p:nvSpPr>
        <p:spPr>
          <a:xfrm>
            <a:off x="1144588" y="685800"/>
            <a:ext cx="4572000" cy="3429000"/>
          </a:xfrm>
          <a:ln/>
        </p:spPr>
      </p:sp>
      <p:sp>
        <p:nvSpPr>
          <p:cNvPr id="26627" name="Rectangle 3">
            <a:extLst>
              <a:ext uri="{FF2B5EF4-FFF2-40B4-BE49-F238E27FC236}">
                <a16:creationId xmlns:a16="http://schemas.microsoft.com/office/drawing/2014/main" id="{B86F1FFC-8F4A-A228-42B5-987C2CF2BF47}"/>
              </a:ext>
            </a:extLst>
          </p:cNvPr>
          <p:cNvSpPr>
            <a:spLocks noGrp="1" noChangeArrowheads="1"/>
          </p:cNvSpPr>
          <p:nvPr>
            <p:ph type="body" idx="1"/>
          </p:nvPr>
        </p:nvSpPr>
        <p:spPr>
          <a:xfrm>
            <a:off x="914400" y="4343400"/>
            <a:ext cx="5029200" cy="4114800"/>
          </a:xfrm>
        </p:spPr>
        <p:txBody>
          <a:bodyPr lIns="91424" tIns="45712" rIns="91424" bIns="45712"/>
          <a:lstStyle/>
          <a:p>
            <a:endParaRPr lang="nl-NL" altLang="en-NL"/>
          </a:p>
        </p:txBody>
      </p:sp>
    </p:spTree>
    <p:extLst>
      <p:ext uri="{BB962C8B-B14F-4D97-AF65-F5344CB8AC3E}">
        <p14:creationId xmlns:p14="http://schemas.microsoft.com/office/powerpoint/2010/main" val="3891370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l-NL">
                <a:latin typeface="Calibri" charset="0"/>
                <a:ea typeface="ＭＳ Ｐゴシック" charset="0"/>
                <a:cs typeface="ＭＳ Ｐゴシック" charset="0"/>
              </a:rPr>
              <a:t>What kind of skills does this require from management?</a:t>
            </a:r>
          </a:p>
          <a:p>
            <a:r>
              <a:rPr lang="nl-NL">
                <a:latin typeface="Calibri" charset="0"/>
                <a:ea typeface="ＭＳ Ｐゴシック" charset="0"/>
                <a:cs typeface="ＭＳ Ｐゴシック" charset="0"/>
              </a:rPr>
              <a:t>Diagnosing maturity of followers?</a:t>
            </a:r>
          </a:p>
          <a:p>
            <a:r>
              <a:rPr lang="nl-NL">
                <a:latin typeface="Calibri" charset="0"/>
                <a:ea typeface="ＭＳ Ｐゴシック" charset="0"/>
                <a:cs typeface="ＭＳ Ｐゴシック" charset="0"/>
              </a:rPr>
              <a:t>Flexibility in style of leadership.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jdelijke aanduiding voor dia-afbeelding 1">
            <a:extLst>
              <a:ext uri="{FF2B5EF4-FFF2-40B4-BE49-F238E27FC236}">
                <a16:creationId xmlns:a16="http://schemas.microsoft.com/office/drawing/2014/main" id="{E1ADB38A-7678-7741-BE2F-A4DFB8AE2087}"/>
              </a:ext>
            </a:extLst>
          </p:cNvPr>
          <p:cNvSpPr>
            <a:spLocks noGrp="1" noRot="1" noChangeAspect="1" noChangeArrowheads="1" noTextEdit="1"/>
          </p:cNvSpPr>
          <p:nvPr>
            <p:ph type="sldImg"/>
          </p:nvPr>
        </p:nvSpPr>
        <p:spPr>
          <a:xfrm>
            <a:off x="758825" y="744538"/>
            <a:ext cx="5280025" cy="3722687"/>
          </a:xfrm>
          <a:ln/>
        </p:spPr>
      </p:sp>
      <p:sp>
        <p:nvSpPr>
          <p:cNvPr id="18434" name="Tijdelijke aanduiding voor notities 2">
            <a:extLst>
              <a:ext uri="{FF2B5EF4-FFF2-40B4-BE49-F238E27FC236}">
                <a16:creationId xmlns:a16="http://schemas.microsoft.com/office/drawing/2014/main" id="{BF91765D-DA2B-A34D-897D-EBA8CC24AB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NL">
              <a:latin typeface="Arial" panose="020B0604020202020204" pitchFamily="34" charset="0"/>
              <a:ea typeface="ＭＳ Ｐゴシック" panose="020B0600070205080204" pitchFamily="34" charset="-128"/>
            </a:endParaRPr>
          </a:p>
        </p:txBody>
      </p:sp>
      <p:sp>
        <p:nvSpPr>
          <p:cNvPr id="18435" name="Tijdelijke aanduiding voor dianummer 3">
            <a:extLst>
              <a:ext uri="{FF2B5EF4-FFF2-40B4-BE49-F238E27FC236}">
                <a16:creationId xmlns:a16="http://schemas.microsoft.com/office/drawing/2014/main" id="{E5A27B05-4328-A548-B28A-2ECDAB8DB3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E2B15E6-467E-034E-AA3E-05880B261F0F}" type="slidenum">
              <a:rPr lang="nl-NL" altLang="en-NL" sz="1200" smtClean="0"/>
              <a:pPr/>
              <a:t>28</a:t>
            </a:fld>
            <a:endParaRPr lang="nl-NL" altLang="en-NL"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jdelijke aanduiding voor dia-afbeelding 1">
            <a:extLst>
              <a:ext uri="{FF2B5EF4-FFF2-40B4-BE49-F238E27FC236}">
                <a16:creationId xmlns:a16="http://schemas.microsoft.com/office/drawing/2014/main" id="{F05F044D-6672-4244-9DDE-75E2420A99E9}"/>
              </a:ext>
            </a:extLst>
          </p:cNvPr>
          <p:cNvSpPr>
            <a:spLocks noGrp="1" noRot="1" noChangeAspect="1" noChangeArrowheads="1" noTextEdit="1"/>
          </p:cNvSpPr>
          <p:nvPr>
            <p:ph type="sldImg"/>
          </p:nvPr>
        </p:nvSpPr>
        <p:spPr>
          <a:xfrm>
            <a:off x="758825" y="744538"/>
            <a:ext cx="5280025" cy="3722687"/>
          </a:xfrm>
          <a:ln/>
        </p:spPr>
      </p:sp>
      <p:sp>
        <p:nvSpPr>
          <p:cNvPr id="23554" name="Tijdelijke aanduiding voor notities 2">
            <a:extLst>
              <a:ext uri="{FF2B5EF4-FFF2-40B4-BE49-F238E27FC236}">
                <a16:creationId xmlns:a16="http://schemas.microsoft.com/office/drawing/2014/main" id="{8C258728-9D7E-2C4A-8E8C-C864C3BE24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NL">
              <a:latin typeface="Arial" panose="020B0604020202020204" pitchFamily="34" charset="0"/>
              <a:ea typeface="ＭＳ Ｐゴシック" panose="020B0600070205080204" pitchFamily="34" charset="-128"/>
            </a:endParaRPr>
          </a:p>
        </p:txBody>
      </p:sp>
      <p:sp>
        <p:nvSpPr>
          <p:cNvPr id="23555" name="Tijdelijke aanduiding voor dianummer 3">
            <a:extLst>
              <a:ext uri="{FF2B5EF4-FFF2-40B4-BE49-F238E27FC236}">
                <a16:creationId xmlns:a16="http://schemas.microsoft.com/office/drawing/2014/main" id="{587F9702-8E5B-CD4F-B8EE-FD9B1B4683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505CE7E8-97EF-B34A-BFB6-FF3B9972A9CB}" type="slidenum">
              <a:rPr lang="nl-NL" altLang="en-NL" sz="1200" smtClean="0"/>
              <a:pPr/>
              <a:t>30</a:t>
            </a:fld>
            <a:endParaRPr lang="nl-NL" altLang="en-NL"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Kleuren</a:t>
            </a:r>
          </a:p>
          <a:p>
            <a:r>
              <a:rPr lang="en-NL" dirty="0"/>
              <a:t>	blauw</a:t>
            </a:r>
          </a:p>
          <a:p>
            <a:r>
              <a:rPr lang="en-NL" dirty="0"/>
              <a:t>	oranje</a:t>
            </a:r>
          </a:p>
          <a:p>
            <a:r>
              <a:rPr lang="en-NL" dirty="0"/>
              <a:t>	groen</a:t>
            </a:r>
          </a:p>
          <a:p>
            <a:r>
              <a:rPr lang="en-NL" dirty="0"/>
              <a:t>	teal</a:t>
            </a:r>
          </a:p>
          <a:p>
            <a:r>
              <a:rPr lang="en-NL" dirty="0"/>
              <a:t>Beck &amp; Owan Spiral Dynamics</a:t>
            </a:r>
          </a:p>
        </p:txBody>
      </p:sp>
      <p:sp>
        <p:nvSpPr>
          <p:cNvPr id="4" name="Slide Number Placeholder 3"/>
          <p:cNvSpPr>
            <a:spLocks noGrp="1"/>
          </p:cNvSpPr>
          <p:nvPr>
            <p:ph type="sldNum" sz="quarter" idx="5"/>
          </p:nvPr>
        </p:nvSpPr>
        <p:spPr/>
        <p:txBody>
          <a:bodyPr/>
          <a:lstStyle/>
          <a:p>
            <a:pPr>
              <a:defRPr/>
            </a:pPr>
            <a:fld id="{F980A64D-5AA0-42B9-839D-E995EEE28CA2}" type="slidenum">
              <a:rPr lang="nl-NL" smtClean="0"/>
              <a:pPr>
                <a:defRPr/>
              </a:pPr>
              <a:t>33</a:t>
            </a:fld>
            <a:endParaRPr lang="nl-NL"/>
          </a:p>
        </p:txBody>
      </p:sp>
    </p:spTree>
    <p:extLst>
      <p:ext uri="{BB962C8B-B14F-4D97-AF65-F5344CB8AC3E}">
        <p14:creationId xmlns:p14="http://schemas.microsoft.com/office/powerpoint/2010/main" val="31988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jdelijke aanduiding voor dia-afbeelding 1">
            <a:extLst>
              <a:ext uri="{FF2B5EF4-FFF2-40B4-BE49-F238E27FC236}">
                <a16:creationId xmlns:a16="http://schemas.microsoft.com/office/drawing/2014/main" id="{E44C6134-D6CA-0C45-8238-E248A2E0CC24}"/>
              </a:ext>
            </a:extLst>
          </p:cNvPr>
          <p:cNvSpPr>
            <a:spLocks noGrp="1" noRot="1" noChangeAspect="1"/>
          </p:cNvSpPr>
          <p:nvPr>
            <p:ph type="sldImg"/>
          </p:nvPr>
        </p:nvSpPr>
        <p:spPr>
          <a:xfrm>
            <a:off x="758825" y="744538"/>
            <a:ext cx="5280025" cy="3722687"/>
          </a:xfrm>
          <a:ln/>
        </p:spPr>
      </p:sp>
      <p:sp>
        <p:nvSpPr>
          <p:cNvPr id="25602" name="Tijdelijke aanduiding voor notities 2">
            <a:extLst>
              <a:ext uri="{FF2B5EF4-FFF2-40B4-BE49-F238E27FC236}">
                <a16:creationId xmlns:a16="http://schemas.microsoft.com/office/drawing/2014/main" id="{536CFA0A-D1E5-5440-A8EF-A6C98A4F04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Tx/>
              <a:buSzTx/>
              <a:buFontTx/>
              <a:buNone/>
            </a:pPr>
            <a:r>
              <a:rPr lang="nl-NL" altLang="en-NL" sz="1200" i="1" dirty="0">
                <a:solidFill>
                  <a:schemeClr val="tx1"/>
                </a:solidFill>
              </a:rPr>
              <a:t>Quality:  </a:t>
            </a:r>
            <a:r>
              <a:rPr lang="nl-NL" altLang="en-NL" sz="1200" i="1" dirty="0" err="1">
                <a:solidFill>
                  <a:schemeClr val="tx1"/>
                </a:solidFill>
              </a:rPr>
              <a:t>Decision</a:t>
            </a:r>
            <a:r>
              <a:rPr lang="nl-NL" altLang="en-NL" sz="1200" i="1" dirty="0">
                <a:solidFill>
                  <a:schemeClr val="tx1"/>
                </a:solidFill>
              </a:rPr>
              <a:t>: </a:t>
            </a:r>
            <a:r>
              <a:rPr lang="nl-NL" altLang="en-NL" sz="1200" i="1" dirty="0" err="1">
                <a:solidFill>
                  <a:schemeClr val="tx1"/>
                </a:solidFill>
              </a:rPr>
              <a:t>Values</a:t>
            </a:r>
            <a:r>
              <a:rPr lang="nl-NL" altLang="en-NL" sz="1200" i="1" dirty="0">
                <a:solidFill>
                  <a:schemeClr val="tx1"/>
                </a:solidFill>
              </a:rPr>
              <a:t>:  Motto, </a:t>
            </a:r>
            <a:r>
              <a:rPr lang="nl-NL" altLang="en-NL" sz="1200" i="1" dirty="0" err="1">
                <a:solidFill>
                  <a:schemeClr val="tx1"/>
                </a:solidFill>
              </a:rPr>
              <a:t>Metaphor</a:t>
            </a:r>
            <a:r>
              <a:rPr lang="nl-NL" altLang="en-NL" sz="1200" i="1" dirty="0">
                <a:solidFill>
                  <a:schemeClr val="tx1"/>
                </a:solidFill>
              </a:rPr>
              <a:t>:  Logic (</a:t>
            </a:r>
            <a:r>
              <a:rPr lang="nl-NL" altLang="en-NL" sz="1200" i="1" dirty="0" err="1">
                <a:solidFill>
                  <a:schemeClr val="tx1"/>
                </a:solidFill>
              </a:rPr>
              <a:t>Freidson</a:t>
            </a:r>
            <a:r>
              <a:rPr lang="nl-NL" altLang="en-NL" sz="1200" i="1" dirty="0">
                <a:solidFill>
                  <a:schemeClr val="tx1"/>
                </a:solidFill>
              </a:rPr>
              <a:t>): </a:t>
            </a:r>
            <a:r>
              <a:rPr lang="nl-NL" altLang="en-NL" sz="1200" i="1" dirty="0" err="1">
                <a:solidFill>
                  <a:schemeClr val="tx1"/>
                </a:solidFill>
              </a:rPr>
              <a:t>Leadership</a:t>
            </a:r>
            <a:r>
              <a:rPr lang="nl-NL" altLang="en-NL" sz="1200" i="1" dirty="0">
                <a:solidFill>
                  <a:schemeClr val="tx1"/>
                </a:solidFill>
              </a:rPr>
              <a:t>: </a:t>
            </a:r>
            <a:r>
              <a:rPr lang="nl-NL" altLang="en-NL" sz="1200" i="1" dirty="0" err="1">
                <a:solidFill>
                  <a:schemeClr val="tx1"/>
                </a:solidFill>
              </a:rPr>
              <a:t>Science</a:t>
            </a:r>
            <a:r>
              <a:rPr lang="nl-NL" altLang="en-NL" sz="1200" i="1" dirty="0">
                <a:solidFill>
                  <a:schemeClr val="tx1"/>
                </a:solidFill>
              </a:rPr>
              <a:t>: Risk: </a:t>
            </a:r>
            <a:r>
              <a:rPr lang="nl-NL" altLang="en-NL" sz="1200" i="1" dirty="0" err="1">
                <a:solidFill>
                  <a:schemeClr val="tx1"/>
                </a:solidFill>
              </a:rPr>
              <a:t>Leadership</a:t>
            </a:r>
            <a:r>
              <a:rPr lang="nl-NL" altLang="en-NL" sz="1200" i="1" dirty="0">
                <a:solidFill>
                  <a:schemeClr val="tx1"/>
                </a:solidFill>
              </a:rPr>
              <a:t>: Tools:</a:t>
            </a:r>
          </a:p>
          <a:p>
            <a:endParaRPr lang="en-GB" altLang="en-NL" dirty="0">
              <a:latin typeface="Arial" panose="020B0604020202020204" pitchFamily="34" charset="0"/>
              <a:ea typeface="ＭＳ Ｐゴシック" panose="020B0600070205080204" pitchFamily="34" charset="-128"/>
            </a:endParaRPr>
          </a:p>
        </p:txBody>
      </p:sp>
      <p:sp>
        <p:nvSpPr>
          <p:cNvPr id="4" name="Tijdelijke aanduiding voor koptekst 3">
            <a:extLst>
              <a:ext uri="{FF2B5EF4-FFF2-40B4-BE49-F238E27FC236}">
                <a16:creationId xmlns:a16="http://schemas.microsoft.com/office/drawing/2014/main" id="{E864E225-60E6-5B44-898A-26D6E904CC65}"/>
              </a:ext>
            </a:extLst>
          </p:cNvPr>
          <p:cNvSpPr>
            <a:spLocks noGrp="1"/>
          </p:cNvSpPr>
          <p:nvPr>
            <p:ph type="hdr" sz="quarter"/>
          </p:nvPr>
        </p:nvSpPr>
        <p:spPr/>
        <p:txBody>
          <a:bodyPr/>
          <a:lstStyle/>
          <a:p>
            <a:pPr>
              <a:defRPr/>
            </a:pPr>
            <a:r>
              <a:rPr lang="en-US"/>
              <a:t>xxxxxxxxxxxxxxx</a:t>
            </a:r>
          </a:p>
        </p:txBody>
      </p:sp>
      <p:sp>
        <p:nvSpPr>
          <p:cNvPr id="25604" name="Tijdelijke aanduiding voor datum 4">
            <a:extLst>
              <a:ext uri="{FF2B5EF4-FFF2-40B4-BE49-F238E27FC236}">
                <a16:creationId xmlns:a16="http://schemas.microsoft.com/office/drawing/2014/main" id="{3E2041E8-2571-1148-87B2-632639122CE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FA9DFDE-CE3A-A740-87D1-FBCFBC709F60}" type="datetime1">
              <a:rPr lang="en-US" altLang="en-NL" sz="1200"/>
              <a:pPr/>
              <a:t>2/12/24</a:t>
            </a:fld>
            <a:endParaRPr lang="en-US" altLang="en-NL" sz="1200"/>
          </a:p>
        </p:txBody>
      </p:sp>
      <p:sp>
        <p:nvSpPr>
          <p:cNvPr id="6" name="Tijdelijke aanduiding voor voettekst 5">
            <a:extLst>
              <a:ext uri="{FF2B5EF4-FFF2-40B4-BE49-F238E27FC236}">
                <a16:creationId xmlns:a16="http://schemas.microsoft.com/office/drawing/2014/main" id="{884F5423-8354-F140-B4A1-E9E706028EA6}"/>
              </a:ext>
            </a:extLst>
          </p:cNvPr>
          <p:cNvSpPr>
            <a:spLocks noGrp="1"/>
          </p:cNvSpPr>
          <p:nvPr>
            <p:ph type="ftr" sz="quarter" idx="4"/>
          </p:nvPr>
        </p:nvSpPr>
        <p:spPr/>
        <p:txBody>
          <a:bodyPr/>
          <a:lstStyle/>
          <a:p>
            <a:pPr>
              <a:defRPr/>
            </a:pPr>
            <a:r>
              <a:rPr lang="en-US"/>
              <a:t>xxxxxxxxxxxxx</a:t>
            </a:r>
          </a:p>
        </p:txBody>
      </p:sp>
      <p:sp>
        <p:nvSpPr>
          <p:cNvPr id="25606" name="Tijdelijke aanduiding voor dianummer 6">
            <a:extLst>
              <a:ext uri="{FF2B5EF4-FFF2-40B4-BE49-F238E27FC236}">
                <a16:creationId xmlns:a16="http://schemas.microsoft.com/office/drawing/2014/main" id="{A1DCD067-57AB-0C40-8DDC-6C3016678F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96EC901-47F8-B14B-A887-EDBA38C24470}" type="slidenum">
              <a:rPr lang="en-US" altLang="en-NL" sz="1200"/>
              <a:pPr/>
              <a:t>34</a:t>
            </a:fld>
            <a:endParaRPr lang="en-US" altLang="en-NL"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54B1DD0-A6EA-53D0-4E5B-A439873CACA8}"/>
              </a:ext>
            </a:extLst>
          </p:cNvPr>
          <p:cNvSpPr>
            <a:spLocks noGrp="1" noRot="1" noChangeAspect="1" noChangeArrowheads="1" noTextEdit="1"/>
          </p:cNvSpPr>
          <p:nvPr>
            <p:ph type="sldImg"/>
          </p:nvPr>
        </p:nvSpPr>
        <p:spPr>
          <a:xfrm>
            <a:off x="1144588" y="685800"/>
            <a:ext cx="4572000" cy="3429000"/>
          </a:xfrm>
          <a:ln/>
        </p:spPr>
      </p:sp>
      <p:sp>
        <p:nvSpPr>
          <p:cNvPr id="14339" name="Rectangle 3">
            <a:extLst>
              <a:ext uri="{FF2B5EF4-FFF2-40B4-BE49-F238E27FC236}">
                <a16:creationId xmlns:a16="http://schemas.microsoft.com/office/drawing/2014/main" id="{13C9F5D8-4735-4982-E1C5-B5DE2AB2AC29}"/>
              </a:ext>
            </a:extLst>
          </p:cNvPr>
          <p:cNvSpPr>
            <a:spLocks noGrp="1" noChangeArrowheads="1"/>
          </p:cNvSpPr>
          <p:nvPr>
            <p:ph type="body" idx="1"/>
          </p:nvPr>
        </p:nvSpPr>
        <p:spPr>
          <a:xfrm>
            <a:off x="914400" y="4343400"/>
            <a:ext cx="5029200" cy="4114800"/>
          </a:xfrm>
        </p:spPr>
        <p:txBody>
          <a:bodyPr lIns="91424" tIns="45712" rIns="91424" bIns="45712"/>
          <a:lstStyle/>
          <a:p>
            <a:endParaRPr lang="nl-NL" altLang="en-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7B260A7-8674-49DC-F37B-4CA8A1872BAF}"/>
              </a:ext>
            </a:extLst>
          </p:cNvPr>
          <p:cNvSpPr>
            <a:spLocks noGrp="1" noRot="1" noChangeAspect="1" noChangeArrowheads="1" noTextEdit="1"/>
          </p:cNvSpPr>
          <p:nvPr>
            <p:ph type="sldImg"/>
          </p:nvPr>
        </p:nvSpPr>
        <p:spPr>
          <a:xfrm>
            <a:off x="1144588" y="685800"/>
            <a:ext cx="4572000" cy="3429000"/>
          </a:xfrm>
          <a:ln/>
        </p:spPr>
      </p:sp>
      <p:sp>
        <p:nvSpPr>
          <p:cNvPr id="16387" name="Rectangle 3">
            <a:extLst>
              <a:ext uri="{FF2B5EF4-FFF2-40B4-BE49-F238E27FC236}">
                <a16:creationId xmlns:a16="http://schemas.microsoft.com/office/drawing/2014/main" id="{916A994D-8490-4600-31C9-C2951C246AEF}"/>
              </a:ext>
            </a:extLst>
          </p:cNvPr>
          <p:cNvSpPr>
            <a:spLocks noGrp="1" noChangeArrowheads="1"/>
          </p:cNvSpPr>
          <p:nvPr>
            <p:ph type="body" idx="1"/>
          </p:nvPr>
        </p:nvSpPr>
        <p:spPr>
          <a:xfrm>
            <a:off x="914400" y="4343400"/>
            <a:ext cx="5029200" cy="4114800"/>
          </a:xfrm>
        </p:spPr>
        <p:txBody>
          <a:bodyPr lIns="91424" tIns="45712" rIns="91424" bIns="45712"/>
          <a:lstStyle/>
          <a:p>
            <a:endParaRPr lang="nl-NL" altLang="en-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0B3A-7A81-5245-84CF-97B05A2679F4}"/>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94FD6613-E019-4C6A-4CB4-F42C87EF6202}"/>
              </a:ext>
            </a:extLst>
          </p:cNvPr>
          <p:cNvSpPr>
            <a:spLocks noGrp="1" noRot="1" noChangeAspect="1" noChangeArrowheads="1" noTextEdit="1"/>
          </p:cNvSpPr>
          <p:nvPr>
            <p:ph type="sldImg"/>
          </p:nvPr>
        </p:nvSpPr>
        <p:spPr>
          <a:xfrm>
            <a:off x="1144588" y="685800"/>
            <a:ext cx="4572000" cy="3429000"/>
          </a:xfrm>
          <a:ln/>
        </p:spPr>
      </p:sp>
      <p:sp>
        <p:nvSpPr>
          <p:cNvPr id="18435" name="Rectangle 3">
            <a:extLst>
              <a:ext uri="{FF2B5EF4-FFF2-40B4-BE49-F238E27FC236}">
                <a16:creationId xmlns:a16="http://schemas.microsoft.com/office/drawing/2014/main" id="{BCD30DBC-2AEF-8F45-ABC6-6F2F8497BFA7}"/>
              </a:ext>
            </a:extLst>
          </p:cNvPr>
          <p:cNvSpPr>
            <a:spLocks noGrp="1" noChangeArrowheads="1"/>
          </p:cNvSpPr>
          <p:nvPr>
            <p:ph type="body" idx="1"/>
          </p:nvPr>
        </p:nvSpPr>
        <p:spPr>
          <a:xfrm>
            <a:off x="914400" y="4343400"/>
            <a:ext cx="5029200" cy="4114800"/>
          </a:xfrm>
        </p:spPr>
        <p:txBody>
          <a:bodyPr lIns="91424" tIns="45712" rIns="91424" bIns="45712"/>
          <a:lstStyle/>
          <a:p>
            <a:endParaRPr lang="nl-NL" altLang="en-NL"/>
          </a:p>
        </p:txBody>
      </p:sp>
    </p:spTree>
    <p:extLst>
      <p:ext uri="{BB962C8B-B14F-4D97-AF65-F5344CB8AC3E}">
        <p14:creationId xmlns:p14="http://schemas.microsoft.com/office/powerpoint/2010/main" val="11286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FD42-14AC-FFD4-415D-167728E15D55}"/>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70821569-0D60-C154-B73C-F671DE676116}"/>
              </a:ext>
            </a:extLst>
          </p:cNvPr>
          <p:cNvSpPr>
            <a:spLocks noGrp="1" noRot="1" noChangeAspect="1" noChangeArrowheads="1" noTextEdit="1"/>
          </p:cNvSpPr>
          <p:nvPr>
            <p:ph type="sldImg"/>
          </p:nvPr>
        </p:nvSpPr>
        <p:spPr>
          <a:xfrm>
            <a:off x="1144588" y="685800"/>
            <a:ext cx="4572000" cy="3429000"/>
          </a:xfrm>
          <a:ln/>
        </p:spPr>
      </p:sp>
      <p:sp>
        <p:nvSpPr>
          <p:cNvPr id="20483" name="Rectangle 3">
            <a:extLst>
              <a:ext uri="{FF2B5EF4-FFF2-40B4-BE49-F238E27FC236}">
                <a16:creationId xmlns:a16="http://schemas.microsoft.com/office/drawing/2014/main" id="{2D89DDD4-A355-CB66-6369-E7AE08E71D39}"/>
              </a:ext>
            </a:extLst>
          </p:cNvPr>
          <p:cNvSpPr>
            <a:spLocks noGrp="1" noChangeArrowheads="1"/>
          </p:cNvSpPr>
          <p:nvPr>
            <p:ph type="body" idx="1"/>
          </p:nvPr>
        </p:nvSpPr>
        <p:spPr>
          <a:xfrm>
            <a:off x="914400" y="4343400"/>
            <a:ext cx="5029200" cy="4114800"/>
          </a:xfrm>
        </p:spPr>
        <p:txBody>
          <a:bodyPr lIns="91424" tIns="45712" rIns="91424" bIns="45712"/>
          <a:lstStyle/>
          <a:p>
            <a:endParaRPr lang="nl-NL" altLang="en-NL"/>
          </a:p>
        </p:txBody>
      </p:sp>
    </p:spTree>
    <p:extLst>
      <p:ext uri="{BB962C8B-B14F-4D97-AF65-F5344CB8AC3E}">
        <p14:creationId xmlns:p14="http://schemas.microsoft.com/office/powerpoint/2010/main" val="1296753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bject 3"/>
          <p:cNvSpPr/>
          <p:nvPr userDrawn="1"/>
        </p:nvSpPr>
        <p:spPr>
          <a:xfrm>
            <a:off x="355600" y="2286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
        <p:nvSpPr>
          <p:cNvPr id="3" name="object 4"/>
          <p:cNvSpPr/>
          <p:nvPr userDrawn="1"/>
        </p:nvSpPr>
        <p:spPr>
          <a:xfrm>
            <a:off x="355600" y="2286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378460" y="1193977"/>
            <a:ext cx="3344378"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4" name="Tijdelijke aanduiding voor inhoud 3"/>
          <p:cNvSpPr>
            <a:spLocks noGrp="1"/>
          </p:cNvSpPr>
          <p:nvPr>
            <p:ph sz="half" idx="2"/>
          </p:nvPr>
        </p:nvSpPr>
        <p:spPr>
          <a:xfrm>
            <a:off x="378460" y="1691569"/>
            <a:ext cx="3344378"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3845049" y="1193977"/>
            <a:ext cx="3345692"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6" name="Tijdelijke aanduiding voor inhoud 5"/>
          <p:cNvSpPr>
            <a:spLocks noGrp="1"/>
          </p:cNvSpPr>
          <p:nvPr>
            <p:ph sz="quarter" idx="4"/>
          </p:nvPr>
        </p:nvSpPr>
        <p:spPr>
          <a:xfrm>
            <a:off x="3845049" y="1691569"/>
            <a:ext cx="3345692"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78461" y="212373"/>
            <a:ext cx="2490215" cy="903817"/>
          </a:xfrm>
        </p:spPr>
        <p:txBody>
          <a:bodyPr anchor="b"/>
          <a:lstStyle>
            <a:lvl1pPr algn="l">
              <a:defRPr sz="1600" b="1"/>
            </a:lvl1pPr>
          </a:lstStyle>
          <a:p>
            <a:r>
              <a:rPr lang="nl-NL"/>
              <a:t>Klik om de stijl te bewerken</a:t>
            </a:r>
          </a:p>
        </p:txBody>
      </p:sp>
      <p:sp>
        <p:nvSpPr>
          <p:cNvPr id="3" name="Tijdelijke aanduiding voor inhoud 2"/>
          <p:cNvSpPr>
            <a:spLocks noGrp="1"/>
          </p:cNvSpPr>
          <p:nvPr>
            <p:ph idx="1"/>
          </p:nvPr>
        </p:nvSpPr>
        <p:spPr>
          <a:xfrm>
            <a:off x="2959348" y="212374"/>
            <a:ext cx="4231393" cy="455242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378461" y="1116190"/>
            <a:ext cx="2490215" cy="3648605"/>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83616" y="3733800"/>
            <a:ext cx="4541520" cy="440796"/>
          </a:xfrm>
        </p:spPr>
        <p:txBody>
          <a:bodyPr anchor="b"/>
          <a:lstStyle>
            <a:lvl1pPr algn="l">
              <a:defRPr sz="1600" b="1"/>
            </a:lvl1pPr>
          </a:lstStyle>
          <a:p>
            <a:r>
              <a:rPr lang="nl-NL"/>
              <a:t>Klik om de stijl te bewerken</a:t>
            </a:r>
          </a:p>
        </p:txBody>
      </p:sp>
      <p:sp>
        <p:nvSpPr>
          <p:cNvPr id="3" name="Tijdelijke aanduiding voor afbeelding 2"/>
          <p:cNvSpPr>
            <a:spLocks noGrp="1"/>
          </p:cNvSpPr>
          <p:nvPr>
            <p:ph type="pic" idx="1"/>
          </p:nvPr>
        </p:nvSpPr>
        <p:spPr>
          <a:xfrm>
            <a:off x="1483616" y="476603"/>
            <a:ext cx="4541520" cy="3200400"/>
          </a:xfrm>
        </p:spPr>
        <p:txBody>
          <a:bodyPr/>
          <a:lstStyle>
            <a:lvl1pPr marL="0" indent="0">
              <a:buNone/>
              <a:defRPr sz="2600"/>
            </a:lvl1pPr>
            <a:lvl2pPr marL="368600" indent="0">
              <a:buNone/>
              <a:defRPr sz="2300"/>
            </a:lvl2pPr>
            <a:lvl3pPr marL="737202" indent="0">
              <a:buNone/>
              <a:defRPr sz="1900"/>
            </a:lvl3pPr>
            <a:lvl4pPr marL="1105803" indent="0">
              <a:buNone/>
              <a:defRPr sz="1600"/>
            </a:lvl4pPr>
            <a:lvl5pPr marL="1474403" indent="0">
              <a:buNone/>
              <a:defRPr sz="1600"/>
            </a:lvl5pPr>
            <a:lvl6pPr marL="1843004" indent="0">
              <a:buNone/>
              <a:defRPr sz="1600"/>
            </a:lvl6pPr>
            <a:lvl7pPr marL="2211604" indent="0">
              <a:buNone/>
              <a:defRPr sz="1600"/>
            </a:lvl7pPr>
            <a:lvl8pPr marL="2580206" indent="0">
              <a:buNone/>
              <a:defRPr sz="1600"/>
            </a:lvl8pPr>
            <a:lvl9pPr marL="2948806" indent="0">
              <a:buNone/>
              <a:defRPr sz="1600"/>
            </a:lvl9pPr>
          </a:lstStyle>
          <a:p>
            <a:endParaRPr lang="nl-NL"/>
          </a:p>
        </p:txBody>
      </p:sp>
      <p:sp>
        <p:nvSpPr>
          <p:cNvPr id="4" name="Tijdelijke aanduiding voor tekst 3"/>
          <p:cNvSpPr>
            <a:spLocks noGrp="1"/>
          </p:cNvSpPr>
          <p:nvPr>
            <p:ph type="body" sz="half" idx="2"/>
          </p:nvPr>
        </p:nvSpPr>
        <p:spPr>
          <a:xfrm>
            <a:off x="1483616" y="4174596"/>
            <a:ext cx="4541520" cy="626004"/>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5487670" y="213609"/>
            <a:ext cx="1703070" cy="4551186"/>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378461" y="213609"/>
            <a:ext cx="4983057" cy="4551186"/>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inhoud 2"/>
          <p:cNvSpPr>
            <a:spLocks noGrp="1"/>
          </p:cNvSpPr>
          <p:nvPr>
            <p:ph idx="1"/>
          </p:nvPr>
        </p:nvSpPr>
        <p:spPr>
          <a:xfrm>
            <a:off x="378460" y="1244601"/>
            <a:ext cx="6812280" cy="3520193"/>
          </a:xfrm>
          <a:prstGeom prst="rect">
            <a:avLst/>
          </a:prstGeom>
        </p:spPr>
        <p:txBody>
          <a:bodyPr lIns="73728" tIns="36864" rIns="73728" bIns="36864"/>
          <a:lstStyle/>
          <a:p>
            <a:pPr lvl="0"/>
            <a:r>
              <a:rPr lang="nl-NL" dirty="0"/>
              <a:t>Klik om de modelstijlen te bewerken</a:t>
            </a:r>
          </a:p>
          <a:p>
            <a:pPr lvl="1"/>
            <a:r>
              <a:rPr lang="nl-NL" dirty="0"/>
              <a:t>Tweede niveau</a:t>
            </a:r>
          </a:p>
          <a:p>
            <a:pPr lvl="2"/>
            <a:r>
              <a:rPr lang="nl-NL" dirty="0"/>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378460" y="4943828"/>
            <a:ext cx="1766147" cy="283986"/>
          </a:xfrm>
          <a:prstGeom prst="rect">
            <a:avLst/>
          </a:prstGeom>
        </p:spPr>
        <p:txBody>
          <a:bodyPr lIns="73728" tIns="36864" rIns="73728" bIns="36864"/>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a:xfrm>
            <a:off x="2586144" y="4943828"/>
            <a:ext cx="2396913" cy="283986"/>
          </a:xfrm>
          <a:prstGeom prst="rect">
            <a:avLst/>
          </a:prstGeom>
        </p:spPr>
        <p:txBody>
          <a:bodyPr lIns="73728" tIns="36864" rIns="73728" bIns="36864"/>
          <a:lstStyle/>
          <a:p>
            <a:endParaRPr lang="nl-NL"/>
          </a:p>
        </p:txBody>
      </p:sp>
      <p:sp>
        <p:nvSpPr>
          <p:cNvPr id="6" name="Tijdelijke aanduiding voor dianummer 5"/>
          <p:cNvSpPr>
            <a:spLocks noGrp="1"/>
          </p:cNvSpPr>
          <p:nvPr>
            <p:ph type="sldNum" sz="quarter" idx="12"/>
          </p:nvPr>
        </p:nvSpPr>
        <p:spPr>
          <a:xfrm>
            <a:off x="5424593" y="4943828"/>
            <a:ext cx="1766147" cy="283986"/>
          </a:xfrm>
          <a:prstGeom prst="rect">
            <a:avLst/>
          </a:prstGeom>
        </p:spPr>
        <p:txBody>
          <a:bodyPr lIns="73728" tIns="36864" rIns="73728" bIns="36864"/>
          <a:lstStyle/>
          <a:p>
            <a:fld id="{D05E2A8F-01C1-4256-80B6-FDC4C5BFAE0C}" type="slidenum">
              <a:rPr lang="nl-NL" smtClean="0"/>
              <a:pPr/>
              <a:t>‹#›</a:t>
            </a:fld>
            <a:endParaRPr lang="nl-NL"/>
          </a:p>
        </p:txBody>
      </p:sp>
      <p:sp>
        <p:nvSpPr>
          <p:cNvPr id="7" name="object 4"/>
          <p:cNvSpPr/>
          <p:nvPr userDrawn="1"/>
        </p:nvSpPr>
        <p:spPr>
          <a:xfrm>
            <a:off x="279400" y="1524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
        <p:nvSpPr>
          <p:cNvPr id="8" name="object 3"/>
          <p:cNvSpPr/>
          <p:nvPr userDrawn="1"/>
        </p:nvSpPr>
        <p:spPr>
          <a:xfrm>
            <a:off x="279400" y="1524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ClipArt">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739837" y="896409"/>
            <a:ext cx="6090840" cy="1805164"/>
          </a:xfrm>
        </p:spPr>
        <p:txBody>
          <a:bodyPr/>
          <a:lstStyle/>
          <a:p>
            <a:r>
              <a:rPr lang="nl-NL"/>
              <a:t>Klik om de stijl te bewerken</a:t>
            </a:r>
          </a:p>
        </p:txBody>
      </p:sp>
      <p:sp>
        <p:nvSpPr>
          <p:cNvPr id="3" name="Tijdelijke aanduiding voor tekst 2"/>
          <p:cNvSpPr>
            <a:spLocks noGrp="1"/>
          </p:cNvSpPr>
          <p:nvPr>
            <p:ph type="body" sz="half" idx="1"/>
          </p:nvPr>
        </p:nvSpPr>
        <p:spPr>
          <a:xfrm>
            <a:off x="739838" y="2749727"/>
            <a:ext cx="2981686" cy="61859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3847677" y="2749727"/>
            <a:ext cx="2983001" cy="618595"/>
          </a:xfrm>
        </p:spPr>
        <p:txBody>
          <a:bodyPr/>
          <a:lstStyle/>
          <a:p>
            <a:pPr lvl="0"/>
            <a:endParaRPr lang="nl-NL" noProof="0">
              <a:sym typeface="Gill Sans" pitchFamily="-65" charset="0"/>
            </a:endParaRPr>
          </a:p>
        </p:txBody>
      </p:sp>
    </p:spTree>
    <p:extLst>
      <p:ext uri="{BB962C8B-B14F-4D97-AF65-F5344CB8AC3E}">
        <p14:creationId xmlns:p14="http://schemas.microsoft.com/office/powerpoint/2010/main" val="427994883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39837" y="896409"/>
            <a:ext cx="6090840" cy="1805164"/>
          </a:xfrm>
          <a:prstGeom prst="rect">
            <a:avLst/>
          </a:prstGeom>
        </p:spPr>
        <p:txBody>
          <a:bodyPr lIns="73728" tIns="36864" rIns="73728" bIns="36864"/>
          <a:lstStyle>
            <a:lvl1pPr>
              <a:defRPr>
                <a:solidFill>
                  <a:srgbClr val="800000"/>
                </a:solidFill>
              </a:defRPr>
            </a:lvl1pPr>
          </a:lstStyle>
          <a:p>
            <a:r>
              <a:rPr lang="nl-NL"/>
              <a:t>Klik om de stijl te bewerken</a:t>
            </a:r>
            <a:endParaRPr lang="en-US" dirty="0"/>
          </a:p>
        </p:txBody>
      </p:sp>
    </p:spTree>
    <p:extLst>
      <p:ext uri="{BB962C8B-B14F-4D97-AF65-F5344CB8AC3E}">
        <p14:creationId xmlns:p14="http://schemas.microsoft.com/office/powerpoint/2010/main" val="40371409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656998"/>
            <a:ext cx="6433820" cy="1143353"/>
          </a:xfrm>
        </p:spPr>
        <p:txBody>
          <a:bodyPr/>
          <a:lstStyle/>
          <a:p>
            <a:r>
              <a:rPr lang="nl-NL"/>
              <a:t>Klik om de stijl te bewerken</a:t>
            </a:r>
            <a:endParaRPr lang="nl-NL" dirty="0"/>
          </a:p>
        </p:txBody>
      </p:sp>
      <p:sp>
        <p:nvSpPr>
          <p:cNvPr id="3" name="Ondertitel 2"/>
          <p:cNvSpPr>
            <a:spLocks noGrp="1"/>
          </p:cNvSpPr>
          <p:nvPr>
            <p:ph type="subTitle" idx="1"/>
          </p:nvPr>
        </p:nvSpPr>
        <p:spPr>
          <a:xfrm>
            <a:off x="1135380" y="3022600"/>
            <a:ext cx="5298440" cy="1363133"/>
          </a:xfrm>
        </p:spPr>
        <p:txBody>
          <a:bodyPr/>
          <a:lstStyle>
            <a:lvl1pPr marL="0" indent="0" algn="ctr">
              <a:buNone/>
              <a:defRPr/>
            </a:lvl1pPr>
            <a:lvl2pPr marL="355610" indent="0" algn="ctr">
              <a:buNone/>
              <a:defRPr/>
            </a:lvl2pPr>
            <a:lvl3pPr marL="711220" indent="0" algn="ctr">
              <a:buNone/>
              <a:defRPr/>
            </a:lvl3pPr>
            <a:lvl4pPr marL="1066830" indent="0" algn="ctr">
              <a:buNone/>
              <a:defRPr/>
            </a:lvl4pPr>
            <a:lvl5pPr marL="1422441" indent="0" algn="ctr">
              <a:buNone/>
              <a:defRPr/>
            </a:lvl5pPr>
            <a:lvl6pPr marL="1778051" indent="0" algn="ctr">
              <a:buNone/>
              <a:defRPr/>
            </a:lvl6pPr>
            <a:lvl7pPr marL="2133661" indent="0" algn="ctr">
              <a:buNone/>
              <a:defRPr/>
            </a:lvl7pPr>
            <a:lvl8pPr marL="2489271" indent="0" algn="ctr">
              <a:buNone/>
              <a:defRPr/>
            </a:lvl8pPr>
            <a:lvl9pPr marL="2844881" indent="0" algn="ctr">
              <a:buNone/>
              <a:defRPr/>
            </a:lvl9pPr>
          </a:lstStyle>
          <a:p>
            <a:r>
              <a:rPr lang="nl-NL"/>
              <a:t>Klik om de ondertitelstijl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9FEDF071-4495-4141-92B3-D2D81A655999}" type="slidenum">
              <a:rPr lang="nl-NL"/>
              <a:pPr>
                <a:defRPr/>
              </a:pPr>
              <a:t>‹#›</a:t>
            </a:fld>
            <a:endParaRPr lang="nl-NL"/>
          </a:p>
        </p:txBody>
      </p:sp>
    </p:spTree>
    <p:extLst>
      <p:ext uri="{BB962C8B-B14F-4D97-AF65-F5344CB8AC3E}">
        <p14:creationId xmlns:p14="http://schemas.microsoft.com/office/powerpoint/2010/main" val="25104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656999"/>
            <a:ext cx="6433820" cy="1143353"/>
          </a:xfrm>
        </p:spPr>
        <p:txBody>
          <a:bodyPr/>
          <a:lstStyle/>
          <a:p>
            <a:r>
              <a:rPr lang="nl-NL"/>
              <a:t>Klik om de stijl te bewerken</a:t>
            </a:r>
          </a:p>
        </p:txBody>
      </p:sp>
      <p:sp>
        <p:nvSpPr>
          <p:cNvPr id="3" name="Ondertitel 2"/>
          <p:cNvSpPr>
            <a:spLocks noGrp="1"/>
          </p:cNvSpPr>
          <p:nvPr>
            <p:ph type="subTitle" idx="1"/>
          </p:nvPr>
        </p:nvSpPr>
        <p:spPr>
          <a:xfrm>
            <a:off x="1135380" y="3022600"/>
            <a:ext cx="5298440" cy="1363133"/>
          </a:xfrm>
        </p:spPr>
        <p:txBody>
          <a:bodyPr/>
          <a:lstStyle>
            <a:lvl1pPr marL="0" indent="0" algn="ctr">
              <a:buNone/>
              <a:defRPr>
                <a:solidFill>
                  <a:schemeClr val="tx1">
                    <a:tint val="75000"/>
                  </a:schemeClr>
                </a:solidFill>
              </a:defRPr>
            </a:lvl1pPr>
            <a:lvl2pPr marL="368600" indent="0" algn="ctr">
              <a:buNone/>
              <a:defRPr>
                <a:solidFill>
                  <a:schemeClr val="tx1">
                    <a:tint val="75000"/>
                  </a:schemeClr>
                </a:solidFill>
              </a:defRPr>
            </a:lvl2pPr>
            <a:lvl3pPr marL="737202" indent="0" algn="ctr">
              <a:buNone/>
              <a:defRPr>
                <a:solidFill>
                  <a:schemeClr val="tx1">
                    <a:tint val="75000"/>
                  </a:schemeClr>
                </a:solidFill>
              </a:defRPr>
            </a:lvl3pPr>
            <a:lvl4pPr marL="1105803" indent="0" algn="ctr">
              <a:buNone/>
              <a:defRPr>
                <a:solidFill>
                  <a:schemeClr val="tx1">
                    <a:tint val="75000"/>
                  </a:schemeClr>
                </a:solidFill>
              </a:defRPr>
            </a:lvl4pPr>
            <a:lvl5pPr marL="1474403" indent="0" algn="ctr">
              <a:buNone/>
              <a:defRPr>
                <a:solidFill>
                  <a:schemeClr val="tx1">
                    <a:tint val="75000"/>
                  </a:schemeClr>
                </a:solidFill>
              </a:defRPr>
            </a:lvl5pPr>
            <a:lvl6pPr marL="1843004" indent="0" algn="ctr">
              <a:buNone/>
              <a:defRPr>
                <a:solidFill>
                  <a:schemeClr val="tx1">
                    <a:tint val="75000"/>
                  </a:schemeClr>
                </a:solidFill>
              </a:defRPr>
            </a:lvl6pPr>
            <a:lvl7pPr marL="2211604" indent="0" algn="ctr">
              <a:buNone/>
              <a:defRPr>
                <a:solidFill>
                  <a:schemeClr val="tx1">
                    <a:tint val="75000"/>
                  </a:schemeClr>
                </a:solidFill>
              </a:defRPr>
            </a:lvl7pPr>
            <a:lvl8pPr marL="2580206" indent="0" algn="ctr">
              <a:buNone/>
              <a:defRPr>
                <a:solidFill>
                  <a:schemeClr val="tx1">
                    <a:tint val="75000"/>
                  </a:schemeClr>
                </a:solidFill>
              </a:defRPr>
            </a:lvl8pPr>
            <a:lvl9pPr marL="2948806"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97915" y="3427589"/>
            <a:ext cx="6433820" cy="1059392"/>
          </a:xfrm>
        </p:spPr>
        <p:txBody>
          <a:bodyPr anchor="t"/>
          <a:lstStyle>
            <a:lvl1pPr algn="l">
              <a:defRPr sz="3200" b="1" cap="all"/>
            </a:lvl1pPr>
          </a:lstStyle>
          <a:p>
            <a:r>
              <a:rPr lang="nl-NL"/>
              <a:t>Klik om de stijl te bewerken</a:t>
            </a:r>
          </a:p>
        </p:txBody>
      </p:sp>
      <p:sp>
        <p:nvSpPr>
          <p:cNvPr id="3" name="Tijdelijke aanduiding voor tekst 2"/>
          <p:cNvSpPr>
            <a:spLocks noGrp="1"/>
          </p:cNvSpPr>
          <p:nvPr>
            <p:ph type="body" idx="1"/>
          </p:nvPr>
        </p:nvSpPr>
        <p:spPr>
          <a:xfrm>
            <a:off x="597915" y="2260777"/>
            <a:ext cx="6433820" cy="1166812"/>
          </a:xfrm>
        </p:spPr>
        <p:txBody>
          <a:bodyPr anchor="b"/>
          <a:lstStyle>
            <a:lvl1pPr marL="0" indent="0">
              <a:buNone/>
              <a:defRPr sz="1600">
                <a:solidFill>
                  <a:schemeClr val="tx1">
                    <a:tint val="75000"/>
                  </a:schemeClr>
                </a:solidFill>
              </a:defRPr>
            </a:lvl1pPr>
            <a:lvl2pPr marL="368600" indent="0">
              <a:buNone/>
              <a:defRPr sz="1500">
                <a:solidFill>
                  <a:schemeClr val="tx1">
                    <a:tint val="75000"/>
                  </a:schemeClr>
                </a:solidFill>
              </a:defRPr>
            </a:lvl2pPr>
            <a:lvl3pPr marL="737202" indent="0">
              <a:buNone/>
              <a:defRPr sz="1300">
                <a:solidFill>
                  <a:schemeClr val="tx1">
                    <a:tint val="75000"/>
                  </a:schemeClr>
                </a:solidFill>
              </a:defRPr>
            </a:lvl3pPr>
            <a:lvl4pPr marL="1105803" indent="0">
              <a:buNone/>
              <a:defRPr sz="1100">
                <a:solidFill>
                  <a:schemeClr val="tx1">
                    <a:tint val="75000"/>
                  </a:schemeClr>
                </a:solidFill>
              </a:defRPr>
            </a:lvl4pPr>
            <a:lvl5pPr marL="1474403" indent="0">
              <a:buNone/>
              <a:defRPr sz="1100">
                <a:solidFill>
                  <a:schemeClr val="tx1">
                    <a:tint val="75000"/>
                  </a:schemeClr>
                </a:solidFill>
              </a:defRPr>
            </a:lvl5pPr>
            <a:lvl6pPr marL="1843004" indent="0">
              <a:buNone/>
              <a:defRPr sz="1100">
                <a:solidFill>
                  <a:schemeClr val="tx1">
                    <a:tint val="75000"/>
                  </a:schemeClr>
                </a:solidFill>
              </a:defRPr>
            </a:lvl6pPr>
            <a:lvl7pPr marL="2211604" indent="0">
              <a:buNone/>
              <a:defRPr sz="1100">
                <a:solidFill>
                  <a:schemeClr val="tx1">
                    <a:tint val="75000"/>
                  </a:schemeClr>
                </a:solidFill>
              </a:defRPr>
            </a:lvl7pPr>
            <a:lvl8pPr marL="2580206" indent="0">
              <a:buNone/>
              <a:defRPr sz="1100">
                <a:solidFill>
                  <a:schemeClr val="tx1">
                    <a:tint val="75000"/>
                  </a:schemeClr>
                </a:solidFill>
              </a:defRPr>
            </a:lvl8pPr>
            <a:lvl9pPr marL="2948806" indent="0">
              <a:buNone/>
              <a:defRPr sz="11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78460"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847678"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8" r:id="rId4"/>
    <p:sldLayoutId id="2147483669"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8460" y="213607"/>
            <a:ext cx="6812280" cy="889000"/>
          </a:xfrm>
          <a:prstGeom prst="rect">
            <a:avLst/>
          </a:prstGeom>
        </p:spPr>
        <p:txBody>
          <a:bodyPr vert="horz" lIns="73728" tIns="36864" rIns="73728" bIns="36864" rtlCol="0" anchor="ctr">
            <a:normAutofit/>
          </a:bodyPr>
          <a:lstStyle/>
          <a:p>
            <a:r>
              <a:rPr lang="nl-NL"/>
              <a:t>Klik om de stijl te bewerken</a:t>
            </a:r>
          </a:p>
        </p:txBody>
      </p:sp>
      <p:sp>
        <p:nvSpPr>
          <p:cNvPr id="3" name="Tijdelijke aanduiding voor tekst 2"/>
          <p:cNvSpPr>
            <a:spLocks noGrp="1"/>
          </p:cNvSpPr>
          <p:nvPr>
            <p:ph type="body" idx="1"/>
          </p:nvPr>
        </p:nvSpPr>
        <p:spPr>
          <a:xfrm>
            <a:off x="378460" y="1244601"/>
            <a:ext cx="6812280" cy="3520193"/>
          </a:xfrm>
          <a:prstGeom prst="rect">
            <a:avLst/>
          </a:prstGeom>
        </p:spPr>
        <p:txBody>
          <a:bodyPr vert="horz" lIns="73728" tIns="36864" rIns="73728" bIns="36864"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78460" y="4943828"/>
            <a:ext cx="1766147" cy="283986"/>
          </a:xfrm>
          <a:prstGeom prst="rect">
            <a:avLst/>
          </a:prstGeom>
        </p:spPr>
        <p:txBody>
          <a:bodyPr vert="horz" lIns="73728" tIns="36864" rIns="73728" bIns="36864" rtlCol="0" anchor="ctr"/>
          <a:lstStyle>
            <a:lvl1pPr algn="l">
              <a:defRPr sz="1000">
                <a:solidFill>
                  <a:schemeClr val="tx1">
                    <a:tint val="75000"/>
                  </a:schemeClr>
                </a:solidFill>
              </a:defRPr>
            </a:lvl1p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3"/>
          </p:nvPr>
        </p:nvSpPr>
        <p:spPr>
          <a:xfrm>
            <a:off x="2586144" y="4943828"/>
            <a:ext cx="2396913" cy="283986"/>
          </a:xfrm>
          <a:prstGeom prst="rect">
            <a:avLst/>
          </a:prstGeom>
        </p:spPr>
        <p:txBody>
          <a:bodyPr vert="horz" lIns="73728" tIns="36864" rIns="73728" bIns="36864" rtlCol="0" anchor="ctr"/>
          <a:lstStyle>
            <a:lvl1pPr algn="ctr">
              <a:defRPr sz="10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5424593" y="4943828"/>
            <a:ext cx="1766147" cy="283986"/>
          </a:xfrm>
          <a:prstGeom prst="rect">
            <a:avLst/>
          </a:prstGeom>
        </p:spPr>
        <p:txBody>
          <a:bodyPr vert="horz" lIns="73728" tIns="36864" rIns="73728" bIns="36864" rtlCol="0" anchor="ctr"/>
          <a:lstStyle>
            <a:lvl1pPr algn="r">
              <a:defRPr sz="1000">
                <a:solidFill>
                  <a:schemeClr val="tx1">
                    <a:tint val="75000"/>
                  </a:schemeClr>
                </a:solidFill>
              </a:defRPr>
            </a:lvl1pPr>
          </a:lstStyle>
          <a:p>
            <a:fld id="{D05E2A8F-01C1-4256-80B6-FDC4C5BFAE0C}"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737281" rtl="0" eaLnBrk="1" latinLnBrk="0" hangingPunct="1">
        <a:spcBef>
          <a:spcPct val="0"/>
        </a:spcBef>
        <a:buNone/>
        <a:defRPr sz="3500" kern="1200">
          <a:solidFill>
            <a:schemeClr val="tx1"/>
          </a:solidFill>
          <a:latin typeface="+mj-lt"/>
          <a:ea typeface="+mj-ea"/>
          <a:cs typeface="+mj-cs"/>
        </a:defRPr>
      </a:lvl1pPr>
    </p:titleStyle>
    <p:bodyStyle>
      <a:lvl1pPr marL="276480" indent="-276480" algn="l" defTabSz="737281"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9041" indent="-230400" algn="l" defTabSz="737281"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1601" indent="-184320" algn="l" defTabSz="737281"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0241"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5888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2752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9616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6480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3344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nl-NL"/>
      </a:defPPr>
      <a:lvl1pPr marL="0" algn="l" defTabSz="737281" rtl="0" eaLnBrk="1" latinLnBrk="0" hangingPunct="1">
        <a:defRPr sz="1500" kern="1200">
          <a:solidFill>
            <a:schemeClr val="tx1"/>
          </a:solidFill>
          <a:latin typeface="+mn-lt"/>
          <a:ea typeface="+mn-ea"/>
          <a:cs typeface="+mn-cs"/>
        </a:defRPr>
      </a:lvl1pPr>
      <a:lvl2pPr marL="368640" algn="l" defTabSz="737281" rtl="0" eaLnBrk="1" latinLnBrk="0" hangingPunct="1">
        <a:defRPr sz="1500" kern="1200">
          <a:solidFill>
            <a:schemeClr val="tx1"/>
          </a:solidFill>
          <a:latin typeface="+mn-lt"/>
          <a:ea typeface="+mn-ea"/>
          <a:cs typeface="+mn-cs"/>
        </a:defRPr>
      </a:lvl2pPr>
      <a:lvl3pPr marL="737281" algn="l" defTabSz="737281" rtl="0" eaLnBrk="1" latinLnBrk="0" hangingPunct="1">
        <a:defRPr sz="1500" kern="1200">
          <a:solidFill>
            <a:schemeClr val="tx1"/>
          </a:solidFill>
          <a:latin typeface="+mn-lt"/>
          <a:ea typeface="+mn-ea"/>
          <a:cs typeface="+mn-cs"/>
        </a:defRPr>
      </a:lvl3pPr>
      <a:lvl4pPr marL="1105921" algn="l" defTabSz="737281" rtl="0" eaLnBrk="1" latinLnBrk="0" hangingPunct="1">
        <a:defRPr sz="1500" kern="1200">
          <a:solidFill>
            <a:schemeClr val="tx1"/>
          </a:solidFill>
          <a:latin typeface="+mn-lt"/>
          <a:ea typeface="+mn-ea"/>
          <a:cs typeface="+mn-cs"/>
        </a:defRPr>
      </a:lvl4pPr>
      <a:lvl5pPr marL="1474561" algn="l" defTabSz="737281" rtl="0" eaLnBrk="1" latinLnBrk="0" hangingPunct="1">
        <a:defRPr sz="1500" kern="1200">
          <a:solidFill>
            <a:schemeClr val="tx1"/>
          </a:solidFill>
          <a:latin typeface="+mn-lt"/>
          <a:ea typeface="+mn-ea"/>
          <a:cs typeface="+mn-cs"/>
        </a:defRPr>
      </a:lvl5pPr>
      <a:lvl6pPr marL="1843202" algn="l" defTabSz="737281" rtl="0" eaLnBrk="1" latinLnBrk="0" hangingPunct="1">
        <a:defRPr sz="1500" kern="1200">
          <a:solidFill>
            <a:schemeClr val="tx1"/>
          </a:solidFill>
          <a:latin typeface="+mn-lt"/>
          <a:ea typeface="+mn-ea"/>
          <a:cs typeface="+mn-cs"/>
        </a:defRPr>
      </a:lvl6pPr>
      <a:lvl7pPr marL="2211842" algn="l" defTabSz="737281" rtl="0" eaLnBrk="1" latinLnBrk="0" hangingPunct="1">
        <a:defRPr sz="1500" kern="1200">
          <a:solidFill>
            <a:schemeClr val="tx1"/>
          </a:solidFill>
          <a:latin typeface="+mn-lt"/>
          <a:ea typeface="+mn-ea"/>
          <a:cs typeface="+mn-cs"/>
        </a:defRPr>
      </a:lvl7pPr>
      <a:lvl8pPr marL="2580483" algn="l" defTabSz="737281" rtl="0" eaLnBrk="1" latinLnBrk="0" hangingPunct="1">
        <a:defRPr sz="1500" kern="1200">
          <a:solidFill>
            <a:schemeClr val="tx1"/>
          </a:solidFill>
          <a:latin typeface="+mn-lt"/>
          <a:ea typeface="+mn-ea"/>
          <a:cs typeface="+mn-cs"/>
        </a:defRPr>
      </a:lvl8pPr>
      <a:lvl9pPr marL="2949123" algn="l" defTabSz="73728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oi.org/10.1108/TQM-04-2018-0045"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3" Type="http://schemas.openxmlformats.org/officeDocument/2006/relationships/image" Target="../media/image46.jpeg"/><Relationship Id="rId18" Type="http://schemas.openxmlformats.org/officeDocument/2006/relationships/image" Target="../media/image51.png"/><Relationship Id="rId26" Type="http://schemas.openxmlformats.org/officeDocument/2006/relationships/image" Target="../media/image59.png"/><Relationship Id="rId39" Type="http://schemas.openxmlformats.org/officeDocument/2006/relationships/image" Target="../media/image72.jpeg"/><Relationship Id="rId21" Type="http://schemas.openxmlformats.org/officeDocument/2006/relationships/image" Target="../media/image54.png"/><Relationship Id="rId34" Type="http://schemas.openxmlformats.org/officeDocument/2006/relationships/image" Target="../media/image67.jpeg"/><Relationship Id="rId7" Type="http://schemas.openxmlformats.org/officeDocument/2006/relationships/image" Target="../media/image40.jpe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jpeg"/><Relationship Id="rId33" Type="http://schemas.openxmlformats.org/officeDocument/2006/relationships/image" Target="../media/image66.png"/><Relationship Id="rId38" Type="http://schemas.openxmlformats.org/officeDocument/2006/relationships/image" Target="../media/image71.png"/><Relationship Id="rId2" Type="http://schemas.openxmlformats.org/officeDocument/2006/relationships/slideLayout" Target="../slideLayouts/slideLayout2.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jpeg"/><Relationship Id="rId1" Type="http://schemas.openxmlformats.org/officeDocument/2006/relationships/tags" Target="../tags/tag1.xml"/><Relationship Id="rId6" Type="http://schemas.openxmlformats.org/officeDocument/2006/relationships/image" Target="../media/image39.jpeg"/><Relationship Id="rId11" Type="http://schemas.openxmlformats.org/officeDocument/2006/relationships/image" Target="../media/image44.jpeg"/><Relationship Id="rId24" Type="http://schemas.openxmlformats.org/officeDocument/2006/relationships/image" Target="../media/image57.png"/><Relationship Id="rId32" Type="http://schemas.openxmlformats.org/officeDocument/2006/relationships/image" Target="../media/image65.jpeg"/><Relationship Id="rId37" Type="http://schemas.openxmlformats.org/officeDocument/2006/relationships/image" Target="../media/image70.jpeg"/><Relationship Id="rId5" Type="http://schemas.openxmlformats.org/officeDocument/2006/relationships/image" Target="../media/image38.jpeg"/><Relationship Id="rId15" Type="http://schemas.openxmlformats.org/officeDocument/2006/relationships/image" Target="../media/image48.jpeg"/><Relationship Id="rId23" Type="http://schemas.openxmlformats.org/officeDocument/2006/relationships/image" Target="../media/image56.png"/><Relationship Id="rId28" Type="http://schemas.openxmlformats.org/officeDocument/2006/relationships/image" Target="../media/image61.jpeg"/><Relationship Id="rId36" Type="http://schemas.openxmlformats.org/officeDocument/2006/relationships/image" Target="../media/image69.png"/><Relationship Id="rId10" Type="http://schemas.openxmlformats.org/officeDocument/2006/relationships/image" Target="../media/image43.jpeg"/><Relationship Id="rId19" Type="http://schemas.openxmlformats.org/officeDocument/2006/relationships/image" Target="../media/image52.png"/><Relationship Id="rId31" Type="http://schemas.openxmlformats.org/officeDocument/2006/relationships/image" Target="../media/image64.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jpeg"/><Relationship Id="rId8" Type="http://schemas.openxmlformats.org/officeDocument/2006/relationships/image" Target="../media/image41.jpeg"/><Relationship Id="rId3"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32971" y="304800"/>
            <a:ext cx="5109029" cy="609600"/>
          </a:xfrm>
        </p:spPr>
        <p:txBody>
          <a:bodyPr/>
          <a:lstStyle/>
          <a:p>
            <a:pPr marL="400050" lvl="1" indent="0">
              <a:buNone/>
            </a:pPr>
            <a:r>
              <a:rPr lang="nl-NL" dirty="0" err="1">
                <a:solidFill>
                  <a:srgbClr val="00A7A2"/>
                </a:solidFill>
              </a:rPr>
              <a:t>Quality</a:t>
            </a:r>
            <a:r>
              <a:rPr lang="nl-NL" dirty="0">
                <a:solidFill>
                  <a:srgbClr val="00A7A2"/>
                </a:solidFill>
              </a:rPr>
              <a:t> </a:t>
            </a:r>
            <a:r>
              <a:rPr lang="nl-NL" dirty="0" err="1">
                <a:solidFill>
                  <a:srgbClr val="00A7A2"/>
                </a:solidFill>
              </a:rPr>
              <a:t>and</a:t>
            </a:r>
            <a:r>
              <a:rPr lang="nl-NL" dirty="0">
                <a:solidFill>
                  <a:srgbClr val="00A7A2"/>
                </a:solidFill>
              </a:rPr>
              <a:t> </a:t>
            </a:r>
            <a:r>
              <a:rPr lang="nl-NL" dirty="0" err="1">
                <a:solidFill>
                  <a:srgbClr val="00A7A2"/>
                </a:solidFill>
              </a:rPr>
              <a:t>leadership</a:t>
            </a:r>
            <a:r>
              <a:rPr lang="nl-NL" dirty="0">
                <a:solidFill>
                  <a:srgbClr val="00A7A2"/>
                </a:solidFill>
              </a:rPr>
              <a:t> </a:t>
            </a:r>
            <a:r>
              <a:rPr lang="nl-NL" dirty="0" err="1">
                <a:solidFill>
                  <a:srgbClr val="00A7A2"/>
                </a:solidFill>
              </a:rPr>
              <a:t>for</a:t>
            </a:r>
            <a:r>
              <a:rPr lang="nl-NL" dirty="0">
                <a:solidFill>
                  <a:srgbClr val="00A7A2"/>
                </a:solidFill>
              </a:rPr>
              <a:t> NIPA</a:t>
            </a:r>
          </a:p>
          <a:p>
            <a:pPr marL="400050" lvl="1" indent="0">
              <a:buNone/>
            </a:pPr>
            <a:endParaRPr lang="nl-NL" sz="2000" dirty="0">
              <a:solidFill>
                <a:srgbClr val="00A7A2"/>
              </a:solidFill>
            </a:endParaRPr>
          </a:p>
          <a:p>
            <a:pPr marL="400050" lvl="1" indent="0">
              <a:buNone/>
            </a:pPr>
            <a:endParaRPr lang="nl-NL" sz="2000" dirty="0">
              <a:solidFill>
                <a:srgbClr val="00A7A2"/>
              </a:solidFill>
            </a:endParaRPr>
          </a:p>
          <a:p>
            <a:pPr marL="400050" lvl="1" indent="0">
              <a:buNone/>
            </a:pPr>
            <a:endParaRPr lang="nl-NL" sz="2000" dirty="0">
              <a:solidFill>
                <a:srgbClr val="00A7A2"/>
              </a:solidFill>
            </a:endParaRPr>
          </a:p>
          <a:p>
            <a:pPr marL="400050" lvl="1" indent="0">
              <a:buNone/>
            </a:pPr>
            <a:endParaRPr lang="nl-NL" sz="2000" dirty="0">
              <a:solidFill>
                <a:srgbClr val="00A7A2"/>
              </a:solidFill>
            </a:endParaRPr>
          </a:p>
          <a:p>
            <a:pPr marL="400050" lvl="1" indent="0">
              <a:buNone/>
            </a:pPr>
            <a:endParaRPr lang="nl-NL" sz="2000" dirty="0">
              <a:solidFill>
                <a:srgbClr val="00A7A2"/>
              </a:solidFill>
            </a:endParaRPr>
          </a:p>
          <a:p>
            <a:pPr marL="400050" lvl="1" indent="0">
              <a:buNone/>
            </a:pPr>
            <a:endParaRPr lang="nl-NL" sz="1600" dirty="0">
              <a:solidFill>
                <a:srgbClr val="00A7A2"/>
              </a:solidFill>
            </a:endParaRPr>
          </a:p>
          <a:p>
            <a:pPr marL="400050" lvl="1" indent="0">
              <a:buNone/>
            </a:pPr>
            <a:endParaRPr lang="nl-NL" sz="1600" dirty="0">
              <a:solidFill>
                <a:srgbClr val="00A7A2"/>
              </a:solidFill>
            </a:endParaRPr>
          </a:p>
          <a:p>
            <a:pPr marL="400050" lvl="1" indent="0">
              <a:buNone/>
            </a:pPr>
            <a:endParaRPr lang="nl-NL" sz="1600" dirty="0">
              <a:solidFill>
                <a:srgbClr val="00A7A2"/>
              </a:solidFill>
            </a:endParaRPr>
          </a:p>
          <a:p>
            <a:pPr marL="400050" lvl="1" indent="0">
              <a:buNone/>
            </a:pPr>
            <a:endParaRPr lang="nl-NL" sz="1600" dirty="0">
              <a:solidFill>
                <a:srgbClr val="00A7A2"/>
              </a:solidFill>
            </a:endParaRPr>
          </a:p>
          <a:p>
            <a:pPr marL="400050" lvl="1" indent="0">
              <a:buNone/>
            </a:pPr>
            <a:endParaRPr lang="nl-NL" sz="1600" dirty="0">
              <a:solidFill>
                <a:srgbClr val="00A7A2"/>
              </a:solidFill>
            </a:endParaRPr>
          </a:p>
          <a:p>
            <a:pPr marL="400050" lvl="1" indent="0">
              <a:buNone/>
            </a:pPr>
            <a:r>
              <a:rPr lang="nl-NL" sz="1600" dirty="0">
                <a:solidFill>
                  <a:srgbClr val="00A7A2"/>
                </a:solidFill>
              </a:rPr>
              <a:t>15, 18 </a:t>
            </a:r>
            <a:r>
              <a:rPr lang="nl-NL" sz="1600" dirty="0" err="1">
                <a:solidFill>
                  <a:srgbClr val="00A7A2"/>
                </a:solidFill>
              </a:rPr>
              <a:t>and</a:t>
            </a:r>
            <a:r>
              <a:rPr lang="nl-NL" sz="1600" dirty="0">
                <a:solidFill>
                  <a:srgbClr val="00A7A2"/>
                </a:solidFill>
              </a:rPr>
              <a:t> 19 </a:t>
            </a:r>
            <a:r>
              <a:rPr lang="nl-NL" sz="1600" dirty="0" err="1">
                <a:solidFill>
                  <a:srgbClr val="00A7A2"/>
                </a:solidFill>
              </a:rPr>
              <a:t>March</a:t>
            </a:r>
            <a:r>
              <a:rPr lang="nl-NL" sz="1600" dirty="0">
                <a:solidFill>
                  <a:srgbClr val="00A7A2"/>
                </a:solidFill>
              </a:rPr>
              <a:t> 2024</a:t>
            </a:r>
          </a:p>
          <a:p>
            <a:pPr marL="400050" lvl="1" indent="0">
              <a:buNone/>
            </a:pPr>
            <a:r>
              <a:rPr lang="nl-NL" sz="1600" dirty="0">
                <a:solidFill>
                  <a:srgbClr val="00A7A2"/>
                </a:solidFill>
              </a:rPr>
              <a:t>Everard van Kemenade, PhD</a:t>
            </a:r>
          </a:p>
        </p:txBody>
      </p:sp>
      <p:sp>
        <p:nvSpPr>
          <p:cNvPr id="4" name="Tijdelijke aanduiding voor voettekst 2"/>
          <p:cNvSpPr txBox="1">
            <a:spLocks/>
          </p:cNvSpPr>
          <p:nvPr/>
        </p:nvSpPr>
        <p:spPr>
          <a:xfrm>
            <a:off x="736600" y="4800600"/>
            <a:ext cx="5943600" cy="533400"/>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dirty="0">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374EDC-945B-1957-1BF7-D9AA6CABC99C}"/>
              </a:ext>
            </a:extLst>
          </p:cNvPr>
          <p:cNvSpPr>
            <a:spLocks noGrp="1"/>
          </p:cNvSpPr>
          <p:nvPr>
            <p:ph idx="1"/>
          </p:nvPr>
        </p:nvSpPr>
        <p:spPr>
          <a:xfrm>
            <a:off x="-654958" y="762000"/>
            <a:ext cx="7639958" cy="4281359"/>
          </a:xfrm>
        </p:spPr>
        <p:txBody>
          <a:bodyPr/>
          <a:lstStyle/>
          <a:p>
            <a:pPr marL="0" indent="0">
              <a:buNone/>
            </a:pPr>
            <a:r>
              <a:rPr lang="en-NL" b="1" dirty="0">
                <a:solidFill>
                  <a:srgbClr val="0FCBC2"/>
                </a:solidFill>
              </a:rPr>
              <a:t>                            INTERNATIONAL</a:t>
            </a:r>
            <a:endParaRPr lang="en-NL" b="1" dirty="0"/>
          </a:p>
          <a:p>
            <a:pPr marL="0" indent="0">
              <a:buNone/>
            </a:pPr>
            <a:endParaRPr lang="en-NL" b="1" dirty="0"/>
          </a:p>
          <a:p>
            <a:pPr marL="0" indent="0">
              <a:buNone/>
            </a:pPr>
            <a:endParaRPr lang="en-NL" b="1" dirty="0"/>
          </a:p>
          <a:p>
            <a:pPr marL="0" indent="0">
              <a:buNone/>
            </a:pPr>
            <a:endParaRPr lang="en-NL" b="1" dirty="0"/>
          </a:p>
          <a:p>
            <a:pPr marL="0" indent="0">
              <a:buNone/>
            </a:pPr>
            <a:endParaRPr lang="en-NL" b="1" dirty="0"/>
          </a:p>
          <a:p>
            <a:pPr marL="0" indent="0">
              <a:buNone/>
            </a:pPr>
            <a:r>
              <a:rPr lang="en-NL" b="1" dirty="0">
                <a:solidFill>
                  <a:srgbClr val="0FCBC2"/>
                </a:solidFill>
              </a:rPr>
              <a:t>    	QUALITY                                    				    			RESEARCH ON 						EMERGENCE</a:t>
            </a:r>
          </a:p>
        </p:txBody>
      </p:sp>
      <p:pic>
        <p:nvPicPr>
          <p:cNvPr id="4" name="Afbeelding 3">
            <a:extLst>
              <a:ext uri="{FF2B5EF4-FFF2-40B4-BE49-F238E27FC236}">
                <a16:creationId xmlns:a16="http://schemas.microsoft.com/office/drawing/2014/main" id="{5F64ED78-3191-E2FB-0272-875AF4B59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400" y="1828800"/>
            <a:ext cx="1496730" cy="1994846"/>
          </a:xfrm>
          <a:prstGeom prst="rect">
            <a:avLst/>
          </a:prstGeom>
        </p:spPr>
      </p:pic>
    </p:spTree>
    <p:extLst>
      <p:ext uri="{BB962C8B-B14F-4D97-AF65-F5344CB8AC3E}">
        <p14:creationId xmlns:p14="http://schemas.microsoft.com/office/powerpoint/2010/main" val="1036413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80BD8-EFCF-A24F-98D6-B5CA349FCCAF}"/>
              </a:ext>
            </a:extLst>
          </p:cNvPr>
          <p:cNvSpPr>
            <a:spLocks noGrp="1"/>
          </p:cNvSpPr>
          <p:nvPr>
            <p:ph type="title"/>
          </p:nvPr>
        </p:nvSpPr>
        <p:spPr/>
        <p:txBody>
          <a:bodyPr/>
          <a:lstStyle/>
          <a:p>
            <a:r>
              <a:rPr lang="en-NL" dirty="0">
                <a:solidFill>
                  <a:srgbClr val="0FCBC2"/>
                </a:solidFill>
              </a:rPr>
              <a:t>I love music</a:t>
            </a:r>
          </a:p>
        </p:txBody>
      </p:sp>
      <p:pic>
        <p:nvPicPr>
          <p:cNvPr id="4" name="Armin van Buuren cries with  - RAMsterdam (Jorn van Deynhoven Remix)" descr="Armin van Buuren cries with  - RAMsterdam (Jorn van Deynhoven Remix)">
            <a:hlinkClick r:id="" action="ppaction://media"/>
            <a:extLst>
              <a:ext uri="{FF2B5EF4-FFF2-40B4-BE49-F238E27FC236}">
                <a16:creationId xmlns:a16="http://schemas.microsoft.com/office/drawing/2014/main" id="{9B622C2D-8381-6848-8622-1F90DB7295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5638" y="1244600"/>
            <a:ext cx="6256337" cy="3519488"/>
          </a:xfrm>
        </p:spPr>
      </p:pic>
    </p:spTree>
    <p:extLst>
      <p:ext uri="{BB962C8B-B14F-4D97-AF65-F5344CB8AC3E}">
        <p14:creationId xmlns:p14="http://schemas.microsoft.com/office/powerpoint/2010/main" val="81672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1A1D5-185A-58A4-4032-479314147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AE35C1-DFD4-03EB-9E75-D70F470EC6BC}"/>
              </a:ext>
            </a:extLst>
          </p:cNvPr>
          <p:cNvSpPr>
            <a:spLocks noGrp="1"/>
          </p:cNvSpPr>
          <p:nvPr>
            <p:ph type="title"/>
          </p:nvPr>
        </p:nvSpPr>
        <p:spPr>
          <a:xfrm>
            <a:off x="762000" y="347437"/>
            <a:ext cx="6045200" cy="889000"/>
          </a:xfrm>
        </p:spPr>
        <p:txBody>
          <a:bodyPr/>
          <a:lstStyle/>
          <a:p>
            <a:r>
              <a:rPr lang="en-NL" dirty="0"/>
              <a:t>Frank Zappa (1940-1993)</a:t>
            </a:r>
          </a:p>
        </p:txBody>
      </p:sp>
      <p:pic>
        <p:nvPicPr>
          <p:cNvPr id="1026" name="Picture 2" descr="Jerry Schatzberg | Frank Zappa, Himself | Available for Sale | Artsy">
            <a:extLst>
              <a:ext uri="{FF2B5EF4-FFF2-40B4-BE49-F238E27FC236}">
                <a16:creationId xmlns:a16="http://schemas.microsoft.com/office/drawing/2014/main" id="{1F749B03-527B-8F88-6E24-D1CF5FB36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25333"/>
            <a:ext cx="2312766" cy="23724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k Zappa Toilet Poster Zappa ON DA CRAPPA 11 x 14 - Etsy België">
            <a:extLst>
              <a:ext uri="{FF2B5EF4-FFF2-40B4-BE49-F238E27FC236}">
                <a16:creationId xmlns:a16="http://schemas.microsoft.com/office/drawing/2014/main" id="{97601CF6-D568-D432-6C30-EA3DAA39CB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631" y="1225333"/>
            <a:ext cx="1904212" cy="237241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1782F0B-8DC7-48CA-7179-CF3424232160}"/>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44378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6600" y="457200"/>
            <a:ext cx="6090840" cy="777426"/>
          </a:xfrm>
        </p:spPr>
        <p:txBody>
          <a:bodyPr/>
          <a:lstStyle/>
          <a:p>
            <a:r>
              <a:rPr lang="en-GB" sz="3200" dirty="0">
                <a:solidFill>
                  <a:srgbClr val="0FCBC2"/>
                </a:solidFill>
              </a:rPr>
              <a:t>2008 first visit to fitness centre</a:t>
            </a:r>
            <a:br>
              <a:rPr lang="en-GB" dirty="0"/>
            </a:br>
            <a:endParaRPr lang="en-GB"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4430" y="1325287"/>
            <a:ext cx="2142598" cy="1509885"/>
          </a:xfrm>
        </p:spPr>
      </p:pic>
      <p:pic>
        <p:nvPicPr>
          <p:cNvPr id="1026" name="Picture 2" descr="D:\Prive\FOTOS\fotorpmmarath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943836"/>
            <a:ext cx="3815727" cy="23901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465" y="2152226"/>
            <a:ext cx="2539737" cy="3181774"/>
          </a:xfrm>
          <a:prstGeom prst="rect">
            <a:avLst/>
          </a:prstGeom>
        </p:spPr>
      </p:pic>
    </p:spTree>
    <p:extLst>
      <p:ext uri="{BB962C8B-B14F-4D97-AF65-F5344CB8AC3E}">
        <p14:creationId xmlns:p14="http://schemas.microsoft.com/office/powerpoint/2010/main" val="19184971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8080E-56FD-C244-9786-ACFC334F361B}"/>
              </a:ext>
            </a:extLst>
          </p:cNvPr>
          <p:cNvSpPr>
            <a:spLocks noGrp="1"/>
          </p:cNvSpPr>
          <p:nvPr>
            <p:ph type="title"/>
          </p:nvPr>
        </p:nvSpPr>
        <p:spPr/>
        <p:txBody>
          <a:bodyPr/>
          <a:lstStyle/>
          <a:p>
            <a:r>
              <a:rPr lang="en-GB" dirty="0"/>
              <a:t>B</a:t>
            </a:r>
            <a:r>
              <a:rPr lang="en-NL" dirty="0"/>
              <a:t>ut also</a:t>
            </a:r>
          </a:p>
        </p:txBody>
      </p:sp>
      <p:pic>
        <p:nvPicPr>
          <p:cNvPr id="4" name="Picture 15">
            <a:extLst>
              <a:ext uri="{FF2B5EF4-FFF2-40B4-BE49-F238E27FC236}">
                <a16:creationId xmlns:a16="http://schemas.microsoft.com/office/drawing/2014/main" id="{F1690BD3-430C-B543-BEA5-297E528CA64E}"/>
              </a:ext>
            </a:extLst>
          </p:cNvPr>
          <p:cNvPicPr>
            <a:picLocks noGrp="1" noChangeAspect="1" noChangeArrowheads="1"/>
          </p:cNvPicPr>
          <p:nvPr>
            <p:ph idx="1"/>
          </p:nvPr>
        </p:nvPicPr>
        <p:blipFill>
          <a:blip r:embed="rId2" cstate="print">
            <a:lum bright="6000" contrast="6000"/>
          </a:blip>
          <a:srcRect/>
          <a:stretch>
            <a:fillRect/>
          </a:stretch>
        </p:blipFill>
        <p:spPr bwMode="auto">
          <a:xfrm>
            <a:off x="518317" y="1219200"/>
            <a:ext cx="2743200" cy="1963271"/>
          </a:xfrm>
          <a:prstGeom prst="rect">
            <a:avLst/>
          </a:prstGeom>
          <a:noFill/>
          <a:ln w="76200">
            <a:solidFill>
              <a:srgbClr val="FFFFFF"/>
            </a:solidFill>
            <a:miter lim="800000"/>
            <a:headEnd/>
            <a:tailEnd/>
          </a:ln>
        </p:spPr>
      </p:pic>
      <p:pic>
        <p:nvPicPr>
          <p:cNvPr id="1026" name="Picture 2" descr="Sea, sun and a fresh glass of Bordeaux Rosé..the good life! | Official  website Bordeaux.com">
            <a:extLst>
              <a:ext uri="{FF2B5EF4-FFF2-40B4-BE49-F238E27FC236}">
                <a16:creationId xmlns:a16="http://schemas.microsoft.com/office/drawing/2014/main" id="{3C99D6C5-B841-7B41-A2D6-516E4BDB0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1135737"/>
            <a:ext cx="1963272" cy="1963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n Kemenade ACT">
            <a:extLst>
              <a:ext uri="{FF2B5EF4-FFF2-40B4-BE49-F238E27FC236}">
                <a16:creationId xmlns:a16="http://schemas.microsoft.com/office/drawing/2014/main" id="{6F6D421D-BE41-9D40-8E72-86CC615D3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600" y="3289125"/>
            <a:ext cx="2761435" cy="1963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E7EF8D-3AAE-2845-9383-19E480B5B677}"/>
              </a:ext>
            </a:extLst>
          </p:cNvPr>
          <p:cNvSpPr txBox="1"/>
          <p:nvPr/>
        </p:nvSpPr>
        <p:spPr>
          <a:xfrm>
            <a:off x="5681515" y="3736598"/>
            <a:ext cx="1455591" cy="923330"/>
          </a:xfrm>
          <a:prstGeom prst="rect">
            <a:avLst/>
          </a:prstGeom>
          <a:noFill/>
        </p:spPr>
        <p:txBody>
          <a:bodyPr wrap="none" rtlCol="0">
            <a:spAutoFit/>
          </a:bodyPr>
          <a:lstStyle/>
          <a:p>
            <a:r>
              <a:rPr lang="en-NL" dirty="0"/>
              <a:t>Mijn </a:t>
            </a:r>
          </a:p>
          <a:p>
            <a:r>
              <a:rPr lang="en-NL" dirty="0"/>
              <a:t>‘huiskamer’ </a:t>
            </a:r>
          </a:p>
          <a:p>
            <a:r>
              <a:rPr lang="en-NL" dirty="0"/>
              <a:t>op stMaarten</a:t>
            </a:r>
          </a:p>
        </p:txBody>
      </p:sp>
    </p:spTree>
    <p:extLst>
      <p:ext uri="{BB962C8B-B14F-4D97-AF65-F5344CB8AC3E}">
        <p14:creationId xmlns:p14="http://schemas.microsoft.com/office/powerpoint/2010/main" val="84520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38F8-8D38-2049-9E46-EEB311EE13C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D534F4F-B49C-1840-A7FF-512DE6331D74}"/>
              </a:ext>
            </a:extLst>
          </p:cNvPr>
          <p:cNvSpPr>
            <a:spLocks noGrp="1"/>
          </p:cNvSpPr>
          <p:nvPr>
            <p:ph idx="1"/>
          </p:nvPr>
        </p:nvSpPr>
        <p:spPr>
          <a:xfrm>
            <a:off x="378460" y="990600"/>
            <a:ext cx="6812280" cy="3520193"/>
          </a:xfrm>
        </p:spPr>
        <p:txBody>
          <a:bodyPr/>
          <a:lstStyle/>
          <a:p>
            <a:pPr marL="0" indent="0">
              <a:buNone/>
            </a:pPr>
            <a:r>
              <a:rPr lang="en-US" sz="2400" dirty="0">
                <a:solidFill>
                  <a:srgbClr val="00A7A2"/>
                </a:solidFill>
              </a:rPr>
              <a:t>(Half a ) day 1 </a:t>
            </a:r>
          </a:p>
          <a:p>
            <a:pPr marL="457200" indent="-457200">
              <a:buAutoNum type="arabicPeriod"/>
            </a:pPr>
            <a:r>
              <a:rPr lang="en-US" sz="2400" dirty="0">
                <a:solidFill>
                  <a:srgbClr val="00A7A2"/>
                </a:solidFill>
              </a:rPr>
              <a:t>Quality</a:t>
            </a:r>
          </a:p>
          <a:p>
            <a:pPr marL="457200" indent="-457200">
              <a:buAutoNum type="arabicPeriod"/>
            </a:pPr>
            <a:r>
              <a:rPr lang="en-US" sz="2400" dirty="0">
                <a:solidFill>
                  <a:srgbClr val="00A7A2"/>
                </a:solidFill>
              </a:rPr>
              <a:t>Four paradigms</a:t>
            </a:r>
          </a:p>
          <a:p>
            <a:pPr marL="457200" indent="-457200">
              <a:buAutoNum type="arabicPeriod"/>
            </a:pPr>
            <a:r>
              <a:rPr lang="en-US" sz="2400" dirty="0">
                <a:solidFill>
                  <a:srgbClr val="00A7A2"/>
                </a:solidFill>
              </a:rPr>
              <a:t>What we can learn from the empirical paradigm</a:t>
            </a:r>
          </a:p>
          <a:p>
            <a:pPr marL="0" indent="0">
              <a:buNone/>
            </a:pPr>
            <a:r>
              <a:rPr lang="en-US" sz="2400" dirty="0">
                <a:solidFill>
                  <a:srgbClr val="00A7A2"/>
                </a:solidFill>
              </a:rPr>
              <a:t>Day 2</a:t>
            </a:r>
          </a:p>
          <a:p>
            <a:pPr marL="0" indent="0">
              <a:buNone/>
            </a:pPr>
            <a:r>
              <a:rPr lang="en-US" sz="2400" dirty="0">
                <a:solidFill>
                  <a:srgbClr val="00A7A2"/>
                </a:solidFill>
              </a:rPr>
              <a:t>4. What can we learn from the reference paradigm?</a:t>
            </a:r>
          </a:p>
          <a:p>
            <a:pPr marL="0" indent="0">
              <a:buNone/>
            </a:pPr>
            <a:r>
              <a:rPr lang="en-US" sz="2400" dirty="0">
                <a:solidFill>
                  <a:srgbClr val="00A7A2"/>
                </a:solidFill>
              </a:rPr>
              <a:t>Day 3</a:t>
            </a:r>
          </a:p>
          <a:p>
            <a:pPr marL="0" indent="0">
              <a:buNone/>
            </a:pPr>
            <a:r>
              <a:rPr lang="en-US" sz="2400" dirty="0">
                <a:solidFill>
                  <a:srgbClr val="00A7A2"/>
                </a:solidFill>
              </a:rPr>
              <a:t>5. What can we learn from the emergence paradigm?</a:t>
            </a:r>
          </a:p>
        </p:txBody>
      </p:sp>
    </p:spTree>
    <p:extLst>
      <p:ext uri="{BB962C8B-B14F-4D97-AF65-F5344CB8AC3E}">
        <p14:creationId xmlns:p14="http://schemas.microsoft.com/office/powerpoint/2010/main" val="21972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487B-BA19-D97E-A341-F436CE4A34EE}"/>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4A145B80-3C69-7F43-094F-93D139E377B5}"/>
              </a:ext>
            </a:extLst>
          </p:cNvPr>
          <p:cNvSpPr>
            <a:spLocks noGrp="1"/>
          </p:cNvSpPr>
          <p:nvPr>
            <p:ph idx="1"/>
          </p:nvPr>
        </p:nvSpPr>
        <p:spPr>
          <a:xfrm>
            <a:off x="378460" y="1447800"/>
            <a:ext cx="6812280" cy="3520193"/>
          </a:xfrm>
        </p:spPr>
        <p:txBody>
          <a:bodyPr/>
          <a:lstStyle/>
          <a:p>
            <a:pPr marL="0" indent="0">
              <a:buNone/>
            </a:pPr>
            <a:r>
              <a:rPr lang="en-GB" sz="2400" dirty="0">
                <a:solidFill>
                  <a:srgbClr val="0FCBC2"/>
                </a:solidFill>
              </a:rPr>
              <a:t>Day 4</a:t>
            </a:r>
          </a:p>
          <a:p>
            <a:pPr marL="0" indent="0">
              <a:buNone/>
            </a:pPr>
            <a:r>
              <a:rPr lang="en-GB" sz="2400" dirty="0">
                <a:solidFill>
                  <a:srgbClr val="0FCBC2"/>
                </a:solidFill>
              </a:rPr>
              <a:t>Self evaluation</a:t>
            </a:r>
          </a:p>
          <a:p>
            <a:pPr marL="0" indent="0">
              <a:buNone/>
            </a:pPr>
            <a:r>
              <a:rPr lang="en-GB" sz="2400" dirty="0">
                <a:solidFill>
                  <a:srgbClr val="0FCBC2"/>
                </a:solidFill>
              </a:rPr>
              <a:t>Day 5</a:t>
            </a:r>
          </a:p>
          <a:p>
            <a:pPr marL="0" indent="0">
              <a:buNone/>
            </a:pPr>
            <a:r>
              <a:rPr lang="en-GB" sz="2400" dirty="0">
                <a:solidFill>
                  <a:srgbClr val="0FCBC2"/>
                </a:solidFill>
              </a:rPr>
              <a:t>Internal auditing</a:t>
            </a:r>
          </a:p>
          <a:p>
            <a:pPr marL="0" indent="0">
              <a:buNone/>
            </a:pPr>
            <a:r>
              <a:rPr lang="en-GB" sz="2400" dirty="0">
                <a:solidFill>
                  <a:srgbClr val="0FCBC2"/>
                </a:solidFill>
              </a:rPr>
              <a:t>(Half a) day 6</a:t>
            </a:r>
          </a:p>
          <a:p>
            <a:pPr marL="0" indent="0">
              <a:buNone/>
            </a:pPr>
            <a:r>
              <a:rPr lang="en-GB" sz="2400" dirty="0">
                <a:solidFill>
                  <a:srgbClr val="0FCBC2"/>
                </a:solidFill>
              </a:rPr>
              <a:t>Actual Wild Problems</a:t>
            </a:r>
          </a:p>
          <a:p>
            <a:pPr marL="0" indent="0">
              <a:buNone/>
            </a:pPr>
            <a:r>
              <a:rPr lang="en-GB" sz="2400" dirty="0">
                <a:solidFill>
                  <a:srgbClr val="0FCBC2"/>
                </a:solidFill>
              </a:rPr>
              <a:t>Train the trainers</a:t>
            </a:r>
          </a:p>
          <a:p>
            <a:pPr marL="0" indent="0">
              <a:buNone/>
            </a:pPr>
            <a:endParaRPr lang="en-GB" dirty="0"/>
          </a:p>
          <a:p>
            <a:endParaRPr lang="en-GB" dirty="0"/>
          </a:p>
        </p:txBody>
      </p:sp>
    </p:spTree>
    <p:extLst>
      <p:ext uri="{BB962C8B-B14F-4D97-AF65-F5344CB8AC3E}">
        <p14:creationId xmlns:p14="http://schemas.microsoft.com/office/powerpoint/2010/main" val="835006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38F8-8D38-2049-9E46-EEB311EE13C6}"/>
              </a:ext>
            </a:extLst>
          </p:cNvPr>
          <p:cNvSpPr>
            <a:spLocks noGrp="1"/>
          </p:cNvSpPr>
          <p:nvPr>
            <p:ph type="title"/>
          </p:nvPr>
        </p:nvSpPr>
        <p:spPr>
          <a:xfrm>
            <a:off x="431800" y="152400"/>
            <a:ext cx="6812280" cy="889000"/>
          </a:xfrm>
        </p:spPr>
        <p:txBody>
          <a:bodyPr/>
          <a:lstStyle/>
          <a:p>
            <a:r>
              <a:rPr lang="en-US" b="1" dirty="0">
                <a:solidFill>
                  <a:srgbClr val="0FCBC2"/>
                </a:solidFill>
              </a:rPr>
              <a:t>1. QUALITY</a:t>
            </a:r>
          </a:p>
        </p:txBody>
      </p:sp>
      <p:pic>
        <p:nvPicPr>
          <p:cNvPr id="1026" name="Picture 2">
            <a:extLst>
              <a:ext uri="{FF2B5EF4-FFF2-40B4-BE49-F238E27FC236}">
                <a16:creationId xmlns:a16="http://schemas.microsoft.com/office/drawing/2014/main" id="{ECFC6054-53C1-100F-B4EB-922325B5C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 y="1076325"/>
            <a:ext cx="756920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704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0BD8F52-183C-F149-81EC-E333E6930FEC}"/>
              </a:ext>
            </a:extLst>
          </p:cNvPr>
          <p:cNvSpPr>
            <a:spLocks noGrp="1" noChangeArrowheads="1"/>
          </p:cNvSpPr>
          <p:nvPr>
            <p:ph type="title"/>
          </p:nvPr>
        </p:nvSpPr>
        <p:spPr>
          <a:xfrm>
            <a:off x="923131" y="304800"/>
            <a:ext cx="5722937" cy="626005"/>
          </a:xfrm>
        </p:spPr>
        <p:txBody>
          <a:bodyPr/>
          <a:lstStyle/>
          <a:p>
            <a:pPr defTabSz="316974">
              <a:defRPr/>
            </a:pPr>
            <a:r>
              <a:rPr lang="en-GB" dirty="0"/>
              <a:t>What is Quality? </a:t>
            </a:r>
          </a:p>
        </p:txBody>
      </p:sp>
      <p:sp>
        <p:nvSpPr>
          <p:cNvPr id="28675" name="Rectangle 3">
            <a:extLst>
              <a:ext uri="{FF2B5EF4-FFF2-40B4-BE49-F238E27FC236}">
                <a16:creationId xmlns:a16="http://schemas.microsoft.com/office/drawing/2014/main" id="{159A19AD-539B-404A-B240-4693EC7805F5}"/>
              </a:ext>
            </a:extLst>
          </p:cNvPr>
          <p:cNvSpPr>
            <a:spLocks noGrp="1" noChangeArrowheads="1"/>
          </p:cNvSpPr>
          <p:nvPr>
            <p:ph type="body" idx="1"/>
          </p:nvPr>
        </p:nvSpPr>
        <p:spPr>
          <a:xfrm>
            <a:off x="844727" y="1887891"/>
            <a:ext cx="5722937" cy="2912709"/>
          </a:xfrm>
        </p:spPr>
        <p:txBody>
          <a:bodyPr/>
          <a:lstStyle/>
          <a:p>
            <a:pPr marL="0" indent="0" eaLnBrk="1" hangingPunct="1">
              <a:buNone/>
            </a:pPr>
            <a:r>
              <a:rPr lang="en-GB" altLang="en-US" sz="2400" dirty="0"/>
              <a:t>Quality ... you know what it is, yet you don't know what it is. But that's self-contradictory. But some things are better than others, that is, they have more quality. But when you try to say what the quality is, apart from the things that have it, it all goes poof! (</a:t>
            </a:r>
            <a:r>
              <a:rPr lang="en-GB" altLang="en-US" sz="2400" dirty="0" err="1"/>
              <a:t>Pirsig</a:t>
            </a:r>
            <a:r>
              <a:rPr lang="en-GB" altLang="en-US" sz="2400" dirty="0"/>
              <a:t>, 1974, p.184)</a:t>
            </a:r>
          </a:p>
          <a:p>
            <a:pPr eaLnBrk="1" hangingPunct="1"/>
            <a:endParaRPr lang="en-GB" altLang="en-US" dirty="0"/>
          </a:p>
          <a:p>
            <a:pPr eaLnBrk="1" hangingPunct="1">
              <a:buFontTx/>
              <a:buNone/>
            </a:pPr>
            <a:endParaRPr lang="en-GB" altLang="en-US" dirty="0"/>
          </a:p>
        </p:txBody>
      </p:sp>
    </p:spTree>
    <p:extLst>
      <p:ext uri="{BB962C8B-B14F-4D97-AF65-F5344CB8AC3E}">
        <p14:creationId xmlns:p14="http://schemas.microsoft.com/office/powerpoint/2010/main" val="12328125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BFF53EE-29CC-5642-B1C7-FA32DF15CD32}"/>
              </a:ext>
            </a:extLst>
          </p:cNvPr>
          <p:cNvSpPr>
            <a:spLocks noGrp="1"/>
          </p:cNvSpPr>
          <p:nvPr>
            <p:ph idx="1"/>
          </p:nvPr>
        </p:nvSpPr>
        <p:spPr>
          <a:xfrm>
            <a:off x="873125" y="638352"/>
            <a:ext cx="5722938" cy="618595"/>
          </a:xfrm>
        </p:spPr>
        <p:txBody>
          <a:bodyPr/>
          <a:lstStyle/>
          <a:p>
            <a:pPr marL="0" indent="0" defTabSz="316974">
              <a:spcBef>
                <a:spcPts val="1006"/>
              </a:spcBef>
              <a:buNone/>
              <a:defRPr/>
            </a:pPr>
            <a:r>
              <a:rPr lang="nl-NL" dirty="0"/>
              <a:t> </a:t>
            </a:r>
            <a:r>
              <a:rPr lang="nl-NL" dirty="0" err="1"/>
              <a:t>What</a:t>
            </a:r>
            <a:r>
              <a:rPr lang="nl-NL" dirty="0"/>
              <a:t> do </a:t>
            </a:r>
            <a:r>
              <a:rPr lang="nl-NL" dirty="0" err="1"/>
              <a:t>you</a:t>
            </a:r>
            <a:r>
              <a:rPr lang="nl-NL" dirty="0"/>
              <a:t> </a:t>
            </a:r>
            <a:r>
              <a:rPr lang="nl-NL" dirty="0" err="1"/>
              <a:t>think</a:t>
            </a:r>
            <a:r>
              <a:rPr lang="nl-NL" dirty="0"/>
              <a:t> is </a:t>
            </a:r>
            <a:r>
              <a:rPr lang="nl-NL" dirty="0" err="1"/>
              <a:t>good</a:t>
            </a:r>
            <a:r>
              <a:rPr lang="nl-NL" dirty="0"/>
              <a:t> </a:t>
            </a:r>
            <a:r>
              <a:rPr lang="nl-NL" dirty="0" err="1"/>
              <a:t>quality</a:t>
            </a:r>
            <a:r>
              <a:rPr lang="nl-NL" dirty="0"/>
              <a:t> </a:t>
            </a:r>
            <a:r>
              <a:rPr lang="nl-NL" dirty="0" err="1"/>
              <a:t>education</a:t>
            </a:r>
            <a:r>
              <a:rPr lang="nl-NL" dirty="0"/>
              <a:t>? (post </a:t>
            </a:r>
            <a:r>
              <a:rPr lang="nl-NL" dirty="0" err="1"/>
              <a:t>its</a:t>
            </a:r>
            <a:r>
              <a:rPr lang="nl-NL" dirty="0"/>
              <a:t>)</a:t>
            </a:r>
          </a:p>
          <a:p>
            <a:pPr marL="0" indent="0" defTabSz="316974">
              <a:spcBef>
                <a:spcPts val="1006"/>
              </a:spcBef>
              <a:buNone/>
              <a:defRPr/>
            </a:pPr>
            <a:r>
              <a:rPr lang="nl-NL" dirty="0"/>
              <a:t>@</a:t>
            </a:r>
          </a:p>
          <a:p>
            <a:pPr marL="0" indent="0" defTabSz="316974">
              <a:spcBef>
                <a:spcPts val="1006"/>
              </a:spcBef>
              <a:buNone/>
              <a:defRPr/>
            </a:pPr>
            <a:r>
              <a:rPr lang="nl-NL" dirty="0"/>
              <a:t>@</a:t>
            </a:r>
          </a:p>
          <a:p>
            <a:pPr marL="0" indent="0" defTabSz="316974">
              <a:spcBef>
                <a:spcPts val="1006"/>
              </a:spcBef>
              <a:buNone/>
              <a:defRPr/>
            </a:pPr>
            <a:r>
              <a:rPr lang="nl-NL" dirty="0"/>
              <a:t>@</a:t>
            </a:r>
          </a:p>
          <a:p>
            <a:pPr marL="0" indent="0" defTabSz="316974">
              <a:spcBef>
                <a:spcPts val="1006"/>
              </a:spcBef>
              <a:buNone/>
              <a:defRPr/>
            </a:pPr>
            <a:r>
              <a:rPr lang="nl-NL" dirty="0"/>
              <a:t>@</a:t>
            </a:r>
          </a:p>
          <a:p>
            <a:pPr marL="0" indent="0" defTabSz="316974">
              <a:spcBef>
                <a:spcPts val="1006"/>
              </a:spcBef>
              <a:buNone/>
              <a:defRPr/>
            </a:pPr>
            <a:r>
              <a:rPr lang="nl-NL" dirty="0"/>
              <a:t>@</a:t>
            </a:r>
          </a:p>
        </p:txBody>
      </p:sp>
    </p:spTree>
    <p:extLst>
      <p:ext uri="{BB962C8B-B14F-4D97-AF65-F5344CB8AC3E}">
        <p14:creationId xmlns:p14="http://schemas.microsoft.com/office/powerpoint/2010/main" val="45761397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05A72-FA5F-B8CB-FB1D-157863207841}"/>
              </a:ext>
            </a:extLst>
          </p:cNvPr>
          <p:cNvSpPr>
            <a:spLocks noGrp="1"/>
          </p:cNvSpPr>
          <p:nvPr>
            <p:ph type="title"/>
          </p:nvPr>
        </p:nvSpPr>
        <p:spPr/>
        <p:txBody>
          <a:bodyPr/>
          <a:lstStyle/>
          <a:p>
            <a:r>
              <a:rPr lang="en-GB" dirty="0">
                <a:solidFill>
                  <a:srgbClr val="0FCBC2"/>
                </a:solidFill>
              </a:rPr>
              <a:t>Welcome</a:t>
            </a:r>
          </a:p>
        </p:txBody>
      </p:sp>
      <p:sp>
        <p:nvSpPr>
          <p:cNvPr id="3" name="Content Placeholder 2">
            <a:extLst>
              <a:ext uri="{FF2B5EF4-FFF2-40B4-BE49-F238E27FC236}">
                <a16:creationId xmlns:a16="http://schemas.microsoft.com/office/drawing/2014/main" id="{3A303640-39E0-D473-679A-1652A7CA7E7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796432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509F0-7E5B-F340-9D0D-ADB3850D7A22}"/>
              </a:ext>
            </a:extLst>
          </p:cNvPr>
          <p:cNvSpPr>
            <a:spLocks noGrp="1"/>
          </p:cNvSpPr>
          <p:nvPr>
            <p:ph type="title"/>
          </p:nvPr>
        </p:nvSpPr>
        <p:spPr/>
        <p:txBody>
          <a:bodyPr/>
          <a:lstStyle/>
          <a:p>
            <a:pPr>
              <a:buFont typeface="Times New Roman" charset="0"/>
              <a:buNone/>
              <a:defRPr/>
            </a:pPr>
            <a:r>
              <a:rPr lang="nl-NL" dirty="0" err="1"/>
              <a:t>Definitions</a:t>
            </a:r>
            <a:endParaRPr lang="nl-NL" dirty="0"/>
          </a:p>
        </p:txBody>
      </p:sp>
      <p:sp>
        <p:nvSpPr>
          <p:cNvPr id="3" name="Tijdelijke aanduiding voor inhoud 2">
            <a:extLst>
              <a:ext uri="{FF2B5EF4-FFF2-40B4-BE49-F238E27FC236}">
                <a16:creationId xmlns:a16="http://schemas.microsoft.com/office/drawing/2014/main" id="{E4D1EFE4-8A49-7C48-A904-B3A78CFAA6FA}"/>
              </a:ext>
            </a:extLst>
          </p:cNvPr>
          <p:cNvSpPr>
            <a:spLocks noGrp="1"/>
          </p:cNvSpPr>
          <p:nvPr>
            <p:ph idx="1"/>
          </p:nvPr>
        </p:nvSpPr>
        <p:spPr>
          <a:xfrm>
            <a:off x="585434" y="1121128"/>
            <a:ext cx="6398331" cy="3091744"/>
          </a:xfrm>
        </p:spPr>
        <p:txBody>
          <a:bodyPr/>
          <a:lstStyle/>
          <a:p>
            <a:pPr marL="0" indent="0">
              <a:buNone/>
            </a:pPr>
            <a:endParaRPr lang="nl-NL" altLang="en-US" sz="2000" dirty="0">
              <a:solidFill>
                <a:srgbClr val="FF6600"/>
              </a:solidFill>
            </a:endParaRPr>
          </a:p>
          <a:p>
            <a:pPr marL="0" indent="0">
              <a:buNone/>
            </a:pPr>
            <a:endParaRPr lang="nl-NL" altLang="nl-NL" sz="2000" dirty="0">
              <a:solidFill>
                <a:srgbClr val="00A7A2"/>
              </a:solidFill>
            </a:endParaRPr>
          </a:p>
          <a:p>
            <a:r>
              <a:rPr lang="en-GB" sz="2000" dirty="0">
                <a:solidFill>
                  <a:srgbClr val="00A7A2"/>
                </a:solidFill>
              </a:rPr>
              <a:t>The term quality is defined in ISO 9000 as the </a:t>
            </a:r>
            <a:r>
              <a:rPr lang="en-GB" sz="2000" i="1" dirty="0">
                <a:solidFill>
                  <a:srgbClr val="00A7A2"/>
                </a:solidFill>
              </a:rPr>
              <a:t>degree to which a set of </a:t>
            </a:r>
            <a:r>
              <a:rPr lang="en-GB" sz="2000" i="1" u="sng" dirty="0">
                <a:solidFill>
                  <a:srgbClr val="00A7A2"/>
                </a:solidFill>
              </a:rPr>
              <a:t>inherent characteristics</a:t>
            </a:r>
            <a:r>
              <a:rPr lang="en-GB" sz="2000" i="1" dirty="0">
                <a:solidFill>
                  <a:srgbClr val="00A7A2"/>
                </a:solidFill>
              </a:rPr>
              <a:t>  of an </a:t>
            </a:r>
            <a:r>
              <a:rPr lang="en-GB" sz="2000" i="1" u="sng" dirty="0">
                <a:solidFill>
                  <a:srgbClr val="00A7A2"/>
                </a:solidFill>
              </a:rPr>
              <a:t>object</a:t>
            </a:r>
            <a:r>
              <a:rPr lang="en-GB" sz="2000" i="1" dirty="0">
                <a:solidFill>
                  <a:srgbClr val="00A7A2"/>
                </a:solidFill>
              </a:rPr>
              <a:t> fulfils </a:t>
            </a:r>
            <a:r>
              <a:rPr lang="en-GB" sz="2000" i="1" u="sng" dirty="0">
                <a:solidFill>
                  <a:srgbClr val="00A7A2"/>
                </a:solidFill>
              </a:rPr>
              <a:t>requirements</a:t>
            </a:r>
            <a:r>
              <a:rPr lang="en-GB" sz="2000" i="1" dirty="0">
                <a:solidFill>
                  <a:srgbClr val="00A7A2"/>
                </a:solidFill>
              </a:rPr>
              <a:t>.</a:t>
            </a:r>
          </a:p>
          <a:p>
            <a:endParaRPr lang="nl-NL" altLang="nl-NL" sz="2000" dirty="0">
              <a:solidFill>
                <a:srgbClr val="00A7A2"/>
              </a:solidFill>
            </a:endParaRPr>
          </a:p>
          <a:p>
            <a:r>
              <a:rPr lang="nl-NL" altLang="nl-NL" sz="2000" dirty="0" err="1">
                <a:solidFill>
                  <a:srgbClr val="00A7A2"/>
                </a:solidFill>
              </a:rPr>
              <a:t>Quality</a:t>
            </a:r>
            <a:r>
              <a:rPr lang="nl-NL" altLang="nl-NL" sz="2000" dirty="0">
                <a:solidFill>
                  <a:srgbClr val="00A7A2"/>
                </a:solidFill>
              </a:rPr>
              <a:t> is </a:t>
            </a:r>
            <a:r>
              <a:rPr lang="nl-NL" altLang="nl-NL" sz="2000" dirty="0" err="1">
                <a:solidFill>
                  <a:srgbClr val="00A7A2"/>
                </a:solidFill>
              </a:rPr>
              <a:t>subjective</a:t>
            </a:r>
            <a:r>
              <a:rPr lang="nl-NL" altLang="nl-NL" sz="2000" dirty="0">
                <a:solidFill>
                  <a:srgbClr val="00A7A2"/>
                </a:solidFill>
              </a:rPr>
              <a:t> </a:t>
            </a:r>
            <a:r>
              <a:rPr lang="nl-NL" altLang="nl-NL" sz="2000" dirty="0" err="1">
                <a:solidFill>
                  <a:srgbClr val="00A7A2"/>
                </a:solidFill>
              </a:rPr>
              <a:t>and</a:t>
            </a:r>
            <a:r>
              <a:rPr lang="nl-NL" altLang="nl-NL" sz="2000" dirty="0">
                <a:solidFill>
                  <a:srgbClr val="00A7A2"/>
                </a:solidFill>
              </a:rPr>
              <a:t> changes over time : </a:t>
            </a:r>
            <a:r>
              <a:rPr lang="nl-NL" altLang="nl-NL" sz="2000" dirty="0" err="1">
                <a:solidFill>
                  <a:srgbClr val="00A7A2"/>
                </a:solidFill>
              </a:rPr>
              <a:t>it</a:t>
            </a:r>
            <a:r>
              <a:rPr lang="nl-NL" altLang="nl-NL" sz="2000" dirty="0">
                <a:solidFill>
                  <a:srgbClr val="00A7A2"/>
                </a:solidFill>
              </a:rPr>
              <a:t> is a </a:t>
            </a:r>
            <a:r>
              <a:rPr lang="nl-NL" altLang="nl-NL" sz="2000" dirty="0" err="1">
                <a:solidFill>
                  <a:srgbClr val="00A7A2"/>
                </a:solidFill>
              </a:rPr>
              <a:t>dynamic</a:t>
            </a:r>
            <a:r>
              <a:rPr lang="nl-NL" altLang="nl-NL" sz="2000" dirty="0">
                <a:solidFill>
                  <a:srgbClr val="00A7A2"/>
                </a:solidFill>
              </a:rPr>
              <a:t> concept. Who wants </a:t>
            </a:r>
            <a:r>
              <a:rPr lang="nl-NL" altLang="nl-NL" sz="2000" dirty="0" err="1">
                <a:solidFill>
                  <a:srgbClr val="00A7A2"/>
                </a:solidFill>
              </a:rPr>
              <a:t>which</a:t>
            </a:r>
            <a:r>
              <a:rPr lang="nl-NL" altLang="nl-NL" sz="2000" dirty="0">
                <a:solidFill>
                  <a:srgbClr val="00A7A2"/>
                </a:solidFill>
              </a:rPr>
              <a:t> </a:t>
            </a:r>
            <a:r>
              <a:rPr lang="nl-NL" altLang="nl-NL" sz="2000" dirty="0" err="1">
                <a:solidFill>
                  <a:srgbClr val="00A7A2"/>
                </a:solidFill>
              </a:rPr>
              <a:t>quality</a:t>
            </a:r>
            <a:r>
              <a:rPr lang="nl-NL" altLang="nl-NL" sz="2000" dirty="0">
                <a:solidFill>
                  <a:srgbClr val="00A7A2"/>
                </a:solidFill>
              </a:rPr>
              <a:t> </a:t>
            </a:r>
            <a:r>
              <a:rPr lang="nl-NL" altLang="nl-NL" sz="2000" dirty="0" err="1">
                <a:solidFill>
                  <a:srgbClr val="00A7A2"/>
                </a:solidFill>
              </a:rPr>
              <a:t>when</a:t>
            </a:r>
            <a:r>
              <a:rPr lang="nl-NL" altLang="nl-NL" sz="2000" dirty="0">
                <a:solidFill>
                  <a:srgbClr val="00A7A2"/>
                </a:solidFill>
              </a:rPr>
              <a:t>??????</a:t>
            </a:r>
          </a:p>
          <a:p>
            <a:endParaRPr lang="nl-NL" altLang="nl-NL" sz="2000" dirty="0">
              <a:solidFill>
                <a:srgbClr val="00A7A2"/>
              </a:solidFill>
            </a:endParaRPr>
          </a:p>
          <a:p>
            <a:pPr marL="0" indent="0">
              <a:buNone/>
            </a:pPr>
            <a:endParaRPr lang="nl-NL" altLang="ja-JP" sz="2000" dirty="0">
              <a:solidFill>
                <a:srgbClr val="00A7A2"/>
              </a:solidFill>
            </a:endParaRPr>
          </a:p>
          <a:p>
            <a:pPr marL="0" indent="0">
              <a:buNone/>
            </a:pPr>
            <a:endParaRPr lang="nl-NL" altLang="ja-JP" sz="2000" dirty="0">
              <a:solidFill>
                <a:srgbClr val="00A7A2"/>
              </a:solidFill>
            </a:endParaRPr>
          </a:p>
          <a:p>
            <a:endParaRPr lang="nl-NL" altLang="en-US" sz="2000" dirty="0">
              <a:solidFill>
                <a:srgbClr val="008000"/>
              </a:solidFill>
            </a:endParaRPr>
          </a:p>
        </p:txBody>
      </p:sp>
    </p:spTree>
    <p:extLst>
      <p:ext uri="{BB962C8B-B14F-4D97-AF65-F5344CB8AC3E}">
        <p14:creationId xmlns:p14="http://schemas.microsoft.com/office/powerpoint/2010/main" val="190699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653D-2F33-5140-B765-929FCBE50F28}"/>
              </a:ext>
            </a:extLst>
          </p:cNvPr>
          <p:cNvSpPr>
            <a:spLocks noGrp="1"/>
          </p:cNvSpPr>
          <p:nvPr>
            <p:ph type="title"/>
          </p:nvPr>
        </p:nvSpPr>
        <p:spPr/>
        <p:txBody>
          <a:bodyPr/>
          <a:lstStyle/>
          <a:p>
            <a:r>
              <a:rPr lang="en-US" dirty="0"/>
              <a:t>Who? Stakeholders</a:t>
            </a:r>
            <a:br>
              <a:rPr lang="en-US" dirty="0"/>
            </a:br>
            <a:r>
              <a:rPr lang="en-US" dirty="0"/>
              <a:t> </a:t>
            </a:r>
          </a:p>
        </p:txBody>
      </p:sp>
      <p:pic>
        <p:nvPicPr>
          <p:cNvPr id="4" name="Afbeelding 1" descr="patient-centered-care-image.png">
            <a:extLst>
              <a:ext uri="{FF2B5EF4-FFF2-40B4-BE49-F238E27FC236}">
                <a16:creationId xmlns:a16="http://schemas.microsoft.com/office/drawing/2014/main" id="{252F2006-F266-6E43-8992-A5FCAC522B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1195" y="990600"/>
            <a:ext cx="4946809"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03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D5FF6-437D-B44E-ABC0-3C90997C4429}"/>
              </a:ext>
            </a:extLst>
          </p:cNvPr>
          <p:cNvSpPr>
            <a:spLocks noGrp="1"/>
          </p:cNvSpPr>
          <p:nvPr>
            <p:ph type="title"/>
          </p:nvPr>
        </p:nvSpPr>
        <p:spPr/>
        <p:txBody>
          <a:bodyPr/>
          <a:lstStyle/>
          <a:p>
            <a:r>
              <a:rPr lang="en-US" dirty="0"/>
              <a:t>Stakeholders?</a:t>
            </a:r>
          </a:p>
        </p:txBody>
      </p:sp>
      <p:sp>
        <p:nvSpPr>
          <p:cNvPr id="3" name="Content Placeholder 2">
            <a:extLst>
              <a:ext uri="{FF2B5EF4-FFF2-40B4-BE49-F238E27FC236}">
                <a16:creationId xmlns:a16="http://schemas.microsoft.com/office/drawing/2014/main" id="{5D98125F-BB0C-6A4F-8523-94176D8F1650}"/>
              </a:ext>
            </a:extLst>
          </p:cNvPr>
          <p:cNvSpPr>
            <a:spLocks noGrp="1"/>
          </p:cNvSpPr>
          <p:nvPr>
            <p:ph idx="1"/>
          </p:nvPr>
        </p:nvSpPr>
        <p:spPr>
          <a:xfrm>
            <a:off x="380274" y="990600"/>
            <a:ext cx="6812280" cy="3520193"/>
          </a:xfrm>
        </p:spPr>
        <p:txBody>
          <a:bodyPr/>
          <a:lstStyle/>
          <a:p>
            <a:r>
              <a:rPr lang="en-US" sz="2400" dirty="0"/>
              <a:t>Students</a:t>
            </a:r>
          </a:p>
          <a:p>
            <a:r>
              <a:rPr lang="en-US" sz="2400" dirty="0"/>
              <a:t>World of work </a:t>
            </a:r>
            <a:r>
              <a:rPr lang="en-US" sz="2400" dirty="0" err="1"/>
              <a:t>organisations</a:t>
            </a:r>
            <a:r>
              <a:rPr lang="en-US" sz="2400" dirty="0"/>
              <a:t> (incl practice providers)</a:t>
            </a:r>
          </a:p>
          <a:p>
            <a:r>
              <a:rPr lang="en-US" sz="2400" dirty="0"/>
              <a:t>Family</a:t>
            </a:r>
          </a:p>
          <a:p>
            <a:r>
              <a:rPr lang="en-US" sz="2400" dirty="0"/>
              <a:t>Government (local and national)</a:t>
            </a:r>
          </a:p>
          <a:p>
            <a:r>
              <a:rPr lang="en-US" sz="2400" dirty="0"/>
              <a:t>Partners incl suppliers, sec schools</a:t>
            </a:r>
          </a:p>
          <a:p>
            <a:r>
              <a:rPr lang="en-US" sz="2400" dirty="0"/>
              <a:t>Other (e.g. higher) education institutes</a:t>
            </a:r>
          </a:p>
          <a:p>
            <a:r>
              <a:rPr lang="en-US" sz="2400" dirty="0"/>
              <a:t>Staff</a:t>
            </a:r>
          </a:p>
          <a:p>
            <a:r>
              <a:rPr lang="en-US" sz="2400" dirty="0"/>
              <a:t>Management, support staff.</a:t>
            </a:r>
          </a:p>
        </p:txBody>
      </p:sp>
    </p:spTree>
    <p:extLst>
      <p:ext uri="{BB962C8B-B14F-4D97-AF65-F5344CB8AC3E}">
        <p14:creationId xmlns:p14="http://schemas.microsoft.com/office/powerpoint/2010/main" val="347983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D922-70C6-FA4E-BFA3-6031733A23BD}"/>
              </a:ext>
            </a:extLst>
          </p:cNvPr>
          <p:cNvSpPr>
            <a:spLocks noGrp="1"/>
          </p:cNvSpPr>
          <p:nvPr>
            <p:ph type="title"/>
          </p:nvPr>
        </p:nvSpPr>
        <p:spPr/>
        <p:txBody>
          <a:bodyPr/>
          <a:lstStyle/>
          <a:p>
            <a:r>
              <a:rPr lang="en-US" dirty="0"/>
              <a:t>Standards for Quality</a:t>
            </a:r>
          </a:p>
        </p:txBody>
      </p:sp>
      <p:sp>
        <p:nvSpPr>
          <p:cNvPr id="3" name="Content Placeholder 2">
            <a:extLst>
              <a:ext uri="{FF2B5EF4-FFF2-40B4-BE49-F238E27FC236}">
                <a16:creationId xmlns:a16="http://schemas.microsoft.com/office/drawing/2014/main" id="{E1E38E88-A2E7-AD41-A068-33C8BA84D08F}"/>
              </a:ext>
            </a:extLst>
          </p:cNvPr>
          <p:cNvSpPr>
            <a:spLocks noGrp="1"/>
          </p:cNvSpPr>
          <p:nvPr>
            <p:ph idx="1"/>
          </p:nvPr>
        </p:nvSpPr>
        <p:spPr/>
        <p:txBody>
          <a:bodyPr/>
          <a:lstStyle/>
          <a:p>
            <a:pPr>
              <a:buFontTx/>
              <a:buChar char="-"/>
            </a:pPr>
            <a:r>
              <a:rPr lang="en-US" dirty="0"/>
              <a:t>European Standards and Guidelines</a:t>
            </a:r>
          </a:p>
          <a:p>
            <a:pPr>
              <a:buFontTx/>
              <a:buChar char="-"/>
            </a:pPr>
            <a:r>
              <a:rPr lang="en-US" dirty="0"/>
              <a:t>Accreditation (e.g. NL NVAO, NLN)</a:t>
            </a:r>
          </a:p>
          <a:p>
            <a:pPr>
              <a:buFontTx/>
              <a:buChar char="-"/>
            </a:pPr>
            <a:r>
              <a:rPr lang="en-US" dirty="0"/>
              <a:t>Sint Maarten gov.?</a:t>
            </a:r>
          </a:p>
          <a:p>
            <a:pPr>
              <a:buFontTx/>
              <a:buChar char="-"/>
            </a:pPr>
            <a:r>
              <a:rPr lang="en-US" dirty="0"/>
              <a:t>ISO 21001</a:t>
            </a:r>
          </a:p>
          <a:p>
            <a:pPr marL="0" indent="0">
              <a:buNone/>
            </a:pPr>
            <a:endParaRPr lang="en-US" dirty="0"/>
          </a:p>
        </p:txBody>
      </p:sp>
    </p:spTree>
    <p:extLst>
      <p:ext uri="{BB962C8B-B14F-4D97-AF65-F5344CB8AC3E}">
        <p14:creationId xmlns:p14="http://schemas.microsoft.com/office/powerpoint/2010/main" val="196739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150A-D0F1-744F-A00E-52CD4E37CB58}"/>
              </a:ext>
            </a:extLst>
          </p:cNvPr>
          <p:cNvSpPr>
            <a:spLocks noGrp="1"/>
          </p:cNvSpPr>
          <p:nvPr>
            <p:ph type="title"/>
          </p:nvPr>
        </p:nvSpPr>
        <p:spPr/>
        <p:txBody>
          <a:bodyPr/>
          <a:lstStyle/>
          <a:p>
            <a:r>
              <a:rPr lang="en-US" sz="3600" dirty="0"/>
              <a:t>Example ISO</a:t>
            </a:r>
          </a:p>
        </p:txBody>
      </p:sp>
      <p:pic>
        <p:nvPicPr>
          <p:cNvPr id="7" name="Content Placeholder 6" descr="Text&#10;&#10;Description automatically generated with medium confidence">
            <a:extLst>
              <a:ext uri="{FF2B5EF4-FFF2-40B4-BE49-F238E27FC236}">
                <a16:creationId xmlns:a16="http://schemas.microsoft.com/office/drawing/2014/main" id="{9F9789BB-32BA-E15F-B36D-5A4C370EB1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200" y="990600"/>
            <a:ext cx="5486400" cy="3773488"/>
          </a:xfrm>
        </p:spPr>
      </p:pic>
    </p:spTree>
    <p:extLst>
      <p:ext uri="{BB962C8B-B14F-4D97-AF65-F5344CB8AC3E}">
        <p14:creationId xmlns:p14="http://schemas.microsoft.com/office/powerpoint/2010/main" val="3544683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4002-61D6-4040-82DB-108A9567D33D}"/>
              </a:ext>
            </a:extLst>
          </p:cNvPr>
          <p:cNvSpPr>
            <a:spLocks noGrp="1"/>
          </p:cNvSpPr>
          <p:nvPr>
            <p:ph type="title"/>
          </p:nvPr>
        </p:nvSpPr>
        <p:spPr/>
        <p:txBody>
          <a:bodyPr/>
          <a:lstStyle/>
          <a:p>
            <a:r>
              <a:rPr lang="en-US" dirty="0"/>
              <a:t>What do you have in place on SXM?</a:t>
            </a:r>
          </a:p>
        </p:txBody>
      </p:sp>
    </p:spTree>
    <p:extLst>
      <p:ext uri="{BB962C8B-B14F-4D97-AF65-F5344CB8AC3E}">
        <p14:creationId xmlns:p14="http://schemas.microsoft.com/office/powerpoint/2010/main" val="37361977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1829E026-F36A-BC47-B514-7B9F6F402937}"/>
              </a:ext>
            </a:extLst>
          </p:cNvPr>
          <p:cNvSpPr txBox="1">
            <a:spLocks noChangeArrowheads="1"/>
          </p:cNvSpPr>
          <p:nvPr/>
        </p:nvSpPr>
        <p:spPr bwMode="auto">
          <a:xfrm>
            <a:off x="1656364" y="482758"/>
            <a:ext cx="3700770"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120" tIns="35560" rIns="71120" bIns="35560" numCol="1" anchor="t" anchorCtr="0" compatLnSpc="1">
            <a:prstTxWarp prst="textNoShape">
              <a:avLst/>
            </a:prstTxWarp>
            <a:spAutoFit/>
          </a:bodyPr>
          <a:lstStyle>
            <a:lvl1pPr algn="l" rtl="0" eaLnBrk="0" fontAlgn="base" hangingPunct="0">
              <a:spcBef>
                <a:spcPct val="0"/>
              </a:spcBef>
              <a:spcAft>
                <a:spcPct val="0"/>
              </a:spcAft>
              <a:defRPr sz="3200" b="1">
                <a:solidFill>
                  <a:srgbClr val="000000"/>
                </a:solidFill>
                <a:latin typeface="+mj-lt"/>
                <a:ea typeface="ＭＳ Ｐゴシック" charset="0"/>
                <a:cs typeface="ＭＳ Ｐゴシック" charset="0"/>
              </a:defRPr>
            </a:lvl1pPr>
            <a:lvl2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2pPr>
            <a:lvl3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3pPr>
            <a:lvl4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4pPr>
            <a:lvl5pPr algn="l" rtl="0" eaLnBrk="0" fontAlgn="base" hangingPunct="0">
              <a:spcBef>
                <a:spcPct val="0"/>
              </a:spcBef>
              <a:spcAft>
                <a:spcPct val="0"/>
              </a:spcAft>
              <a:defRPr sz="3200" b="1">
                <a:solidFill>
                  <a:srgbClr val="000000"/>
                </a:solidFill>
                <a:latin typeface="Arial" charset="0"/>
                <a:ea typeface="ＭＳ Ｐゴシック" charset="0"/>
                <a:cs typeface="ＭＳ Ｐゴシック" charset="0"/>
              </a:defRPr>
            </a:lvl5pPr>
            <a:lvl6pPr marL="457200" algn="l" rtl="0" fontAlgn="base">
              <a:spcBef>
                <a:spcPct val="0"/>
              </a:spcBef>
              <a:spcAft>
                <a:spcPct val="0"/>
              </a:spcAft>
              <a:defRPr sz="3200" b="1">
                <a:solidFill>
                  <a:srgbClr val="000000"/>
                </a:solidFill>
                <a:latin typeface="Arial" charset="0"/>
              </a:defRPr>
            </a:lvl6pPr>
            <a:lvl7pPr marL="914400" algn="l" rtl="0" fontAlgn="base">
              <a:spcBef>
                <a:spcPct val="0"/>
              </a:spcBef>
              <a:spcAft>
                <a:spcPct val="0"/>
              </a:spcAft>
              <a:defRPr sz="3200" b="1">
                <a:solidFill>
                  <a:srgbClr val="000000"/>
                </a:solidFill>
                <a:latin typeface="Arial" charset="0"/>
              </a:defRPr>
            </a:lvl7pPr>
            <a:lvl8pPr marL="1371600" algn="l" rtl="0" fontAlgn="base">
              <a:spcBef>
                <a:spcPct val="0"/>
              </a:spcBef>
              <a:spcAft>
                <a:spcPct val="0"/>
              </a:spcAft>
              <a:defRPr sz="3200" b="1">
                <a:solidFill>
                  <a:srgbClr val="000000"/>
                </a:solidFill>
                <a:latin typeface="Arial" charset="0"/>
              </a:defRPr>
            </a:lvl8pPr>
            <a:lvl9pPr marL="1828800" algn="l" rtl="0" fontAlgn="base">
              <a:spcBef>
                <a:spcPct val="0"/>
              </a:spcBef>
              <a:spcAft>
                <a:spcPct val="0"/>
              </a:spcAft>
              <a:defRPr sz="3200" b="1">
                <a:solidFill>
                  <a:srgbClr val="000000"/>
                </a:solidFill>
                <a:latin typeface="Arial" charset="0"/>
              </a:defRPr>
            </a:lvl9pPr>
          </a:lstStyle>
          <a:p>
            <a:pPr algn="ctr"/>
            <a:r>
              <a:rPr lang="nl-NL" altLang="en-NL" sz="2800" b="0" kern="0" dirty="0">
                <a:solidFill>
                  <a:srgbClr val="00ACB0"/>
                </a:solidFill>
                <a:latin typeface="Arial" panose="020B0604020202020204" pitchFamily="34" charset="0"/>
                <a:ea typeface="ＭＳ Ｐゴシック" panose="020B0600070205080204" pitchFamily="34" charset="-128"/>
                <a:cs typeface="Arial" panose="020B0604020202020204" pitchFamily="34" charset="0"/>
              </a:rPr>
              <a:t>2. </a:t>
            </a:r>
            <a:r>
              <a:rPr lang="nl-NL" altLang="en-NL" sz="2800" b="0" kern="0" dirty="0" err="1">
                <a:solidFill>
                  <a:srgbClr val="00ACB0"/>
                </a:solidFill>
                <a:latin typeface="Arial" panose="020B0604020202020204" pitchFamily="34" charset="0"/>
                <a:ea typeface="ＭＳ Ｐゴシック" panose="020B0600070205080204" pitchFamily="34" charset="-128"/>
                <a:cs typeface="Arial" panose="020B0604020202020204" pitchFamily="34" charset="0"/>
              </a:rPr>
              <a:t>Four</a:t>
            </a:r>
            <a:r>
              <a:rPr lang="nl-NL" altLang="en-NL" sz="2800" b="0" kern="0" dirty="0">
                <a:solidFill>
                  <a:srgbClr val="00ACB0"/>
                </a:solidFill>
                <a:latin typeface="Arial" panose="020B0604020202020204" pitchFamily="34" charset="0"/>
                <a:ea typeface="ＭＳ Ｐゴシック" panose="020B0600070205080204" pitchFamily="34" charset="-128"/>
                <a:cs typeface="Arial" panose="020B0604020202020204" pitchFamily="34" charset="0"/>
              </a:rPr>
              <a:t> </a:t>
            </a:r>
            <a:r>
              <a:rPr lang="nl-NL" altLang="en-NL" sz="2800" b="0" kern="0" dirty="0" err="1">
                <a:solidFill>
                  <a:srgbClr val="00ACB0"/>
                </a:solidFill>
                <a:latin typeface="Arial" panose="020B0604020202020204" pitchFamily="34" charset="0"/>
                <a:ea typeface="ＭＳ Ｐゴシック" panose="020B0600070205080204" pitchFamily="34" charset="-128"/>
                <a:cs typeface="Arial" panose="020B0604020202020204" pitchFamily="34" charset="0"/>
              </a:rPr>
              <a:t>paradigms</a:t>
            </a:r>
            <a:endParaRPr lang="nl-NL" altLang="en-NL" sz="2800" b="0" kern="0" dirty="0">
              <a:solidFill>
                <a:srgbClr val="00ACB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descr="A picture containing building, window, fire, arch&#10;&#10;Description automatically generated">
            <a:extLst>
              <a:ext uri="{FF2B5EF4-FFF2-40B4-BE49-F238E27FC236}">
                <a16:creationId xmlns:a16="http://schemas.microsoft.com/office/drawing/2014/main" id="{1A9DF651-8A5B-3848-9F70-EED7220D2F07}"/>
              </a:ext>
            </a:extLst>
          </p:cNvPr>
          <p:cNvPicPr/>
          <p:nvPr/>
        </p:nvPicPr>
        <p:blipFill>
          <a:blip r:embed="rId2">
            <a:extLst>
              <a:ext uri="{28A0092B-C50C-407E-A947-70E740481C1C}">
                <a14:useLocalDpi xmlns:a14="http://schemas.microsoft.com/office/drawing/2010/main" val="0"/>
              </a:ext>
            </a:extLst>
          </a:blip>
          <a:stretch>
            <a:fillRect/>
          </a:stretch>
        </p:blipFill>
        <p:spPr>
          <a:xfrm>
            <a:off x="1277828" y="1754047"/>
            <a:ext cx="4457841" cy="182590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a:extLst>
              <a:ext uri="{FF2B5EF4-FFF2-40B4-BE49-F238E27FC236}">
                <a16:creationId xmlns:a16="http://schemas.microsoft.com/office/drawing/2014/main" id="{7272AEE4-2DF2-FC47-BDD3-E9FA1C37B7AC}"/>
              </a:ext>
            </a:extLst>
          </p:cNvPr>
          <p:cNvSpPr>
            <a:spLocks noGrp="1" noChangeArrowheads="1"/>
          </p:cNvSpPr>
          <p:nvPr>
            <p:ph type="title"/>
          </p:nvPr>
        </p:nvSpPr>
        <p:spPr>
          <a:xfrm>
            <a:off x="1041400" y="152400"/>
            <a:ext cx="4800600" cy="454825"/>
          </a:xfrm>
        </p:spPr>
        <p:txBody>
          <a:bodyPr/>
          <a:lstStyle/>
          <a:p>
            <a:r>
              <a:rPr lang="en-GB" altLang="en-NL" dirty="0">
                <a:solidFill>
                  <a:srgbClr val="C00000"/>
                </a:solidFill>
                <a:ea typeface="ＭＳ Ｐゴシック" panose="020B0600070205080204" pitchFamily="34" charset="-128"/>
              </a:rPr>
              <a:t>    </a:t>
            </a:r>
            <a:r>
              <a:rPr lang="en-GB" altLang="en-NL" sz="2178" dirty="0">
                <a:solidFill>
                  <a:srgbClr val="0FCBC2"/>
                </a:solidFill>
                <a:ea typeface="ＭＳ Ｐゴシック" panose="020B0600070205080204" pitchFamily="34" charset="-128"/>
              </a:rPr>
              <a:t>Four windows at Quality  </a:t>
            </a:r>
          </a:p>
        </p:txBody>
      </p:sp>
      <p:sp>
        <p:nvSpPr>
          <p:cNvPr id="3" name="Tijdelijke aanduiding voor inhoud 2">
            <a:extLst>
              <a:ext uri="{FF2B5EF4-FFF2-40B4-BE49-F238E27FC236}">
                <a16:creationId xmlns:a16="http://schemas.microsoft.com/office/drawing/2014/main" id="{F3A36871-CB4B-7740-827A-20B458B52DD3}"/>
              </a:ext>
            </a:extLst>
          </p:cNvPr>
          <p:cNvSpPr>
            <a:spLocks noGrp="1"/>
          </p:cNvSpPr>
          <p:nvPr>
            <p:ph idx="1"/>
          </p:nvPr>
        </p:nvSpPr>
        <p:spPr>
          <a:xfrm>
            <a:off x="536239" y="865790"/>
            <a:ext cx="6608734" cy="4160455"/>
          </a:xfrm>
        </p:spPr>
        <p:txBody>
          <a:bodyPr/>
          <a:lstStyle/>
          <a:p>
            <a:pPr>
              <a:buFont typeface="Zapf Dingbats" charset="0"/>
              <a:buChar char="n"/>
              <a:defRPr/>
            </a:pPr>
            <a:endParaRPr lang="en-GB" dirty="0">
              <a:cs typeface="+mn-cs"/>
            </a:endParaRPr>
          </a:p>
          <a:p>
            <a:pPr>
              <a:buFont typeface="Wingdings" pitchFamily="2" charset="2"/>
              <a:buChar char="v"/>
              <a:defRPr/>
            </a:pPr>
            <a:r>
              <a:rPr lang="en-GB" sz="2000" dirty="0"/>
              <a:t>There is a lot of misunderstanding about what quality is</a:t>
            </a:r>
            <a:endParaRPr lang="en-GB" sz="2000" dirty="0">
              <a:cs typeface="+mn-cs"/>
            </a:endParaRPr>
          </a:p>
          <a:p>
            <a:pPr>
              <a:buFont typeface="Wingdings" pitchFamily="2" charset="2"/>
              <a:buChar char="v"/>
              <a:defRPr/>
            </a:pPr>
            <a:r>
              <a:rPr lang="en-GB" sz="2000" dirty="0">
                <a:cs typeface="+mn-cs"/>
              </a:rPr>
              <a:t>Misunderstanding between and also within professionals.</a:t>
            </a:r>
          </a:p>
          <a:p>
            <a:pPr>
              <a:buFont typeface="Wingdings" pitchFamily="2" charset="2"/>
              <a:buChar char="v"/>
              <a:defRPr/>
            </a:pPr>
            <a:r>
              <a:rPr lang="en-GB" sz="2000" dirty="0"/>
              <a:t>There are –at least- four windows /paradigms /worldviews /patterns.</a:t>
            </a:r>
            <a:endParaRPr lang="en-GB" sz="2000" dirty="0">
              <a:cs typeface="+mn-cs"/>
            </a:endParaRPr>
          </a:p>
          <a:p>
            <a:pPr>
              <a:buFont typeface="Wingdings" pitchFamily="2" charset="2"/>
              <a:buChar char="v"/>
              <a:defRPr/>
            </a:pPr>
            <a:r>
              <a:rPr lang="en-GB" sz="2000" dirty="0">
                <a:cs typeface="+mn-cs"/>
              </a:rPr>
              <a:t>Each window has advantages and disadvantages.</a:t>
            </a:r>
          </a:p>
          <a:p>
            <a:pPr>
              <a:buFont typeface="Zapf Dingbats" charset="0"/>
              <a:buChar char="n"/>
              <a:defRPr/>
            </a:pPr>
            <a:endParaRPr lang="en-GB" sz="2000" dirty="0">
              <a:cs typeface="+mn-cs"/>
            </a:endParaRPr>
          </a:p>
          <a:p>
            <a:pPr marL="0" indent="0">
              <a:buNone/>
              <a:defRPr/>
            </a:pPr>
            <a:r>
              <a:rPr lang="en-GB" sz="2000" dirty="0">
                <a:cs typeface="+mn-cs"/>
              </a:rPr>
              <a:t>   Thesis</a:t>
            </a:r>
          </a:p>
          <a:p>
            <a:pPr marL="0" indent="0">
              <a:buNone/>
              <a:defRPr/>
            </a:pPr>
            <a:r>
              <a:rPr lang="en-GB" sz="2000" dirty="0">
                <a:cs typeface="+mn-cs"/>
              </a:rPr>
              <a:t>   Misunderstanding has its roots in </a:t>
            </a:r>
            <a:r>
              <a:rPr lang="en-GB" sz="2000" dirty="0"/>
              <a:t>thinking from different</a:t>
            </a:r>
          </a:p>
          <a:p>
            <a:pPr marL="0" indent="0">
              <a:buNone/>
              <a:defRPr/>
            </a:pPr>
            <a:r>
              <a:rPr lang="en-GB" sz="2000" dirty="0"/>
              <a:t>   values, windows, patterns.</a:t>
            </a:r>
          </a:p>
          <a:p>
            <a:pPr marL="0" indent="0">
              <a:buNone/>
              <a:defRPr/>
            </a:pPr>
            <a:endParaRPr lang="en-GB" sz="2000"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kstvak 1">
            <a:extLst>
              <a:ext uri="{FF2B5EF4-FFF2-40B4-BE49-F238E27FC236}">
                <a16:creationId xmlns:a16="http://schemas.microsoft.com/office/drawing/2014/main" id="{8C8C9B01-D5B4-0040-94C5-C418E286A879}"/>
              </a:ext>
            </a:extLst>
          </p:cNvPr>
          <p:cNvSpPr txBox="1">
            <a:spLocks noChangeArrowheads="1"/>
          </p:cNvSpPr>
          <p:nvPr/>
        </p:nvSpPr>
        <p:spPr bwMode="auto">
          <a:xfrm>
            <a:off x="228600" y="113595"/>
            <a:ext cx="7112000" cy="52882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p:txBody>
      </p:sp>
      <p:cxnSp>
        <p:nvCxnSpPr>
          <p:cNvPr id="22" name="Rechte verbindingslijn 21">
            <a:extLst>
              <a:ext uri="{FF2B5EF4-FFF2-40B4-BE49-F238E27FC236}">
                <a16:creationId xmlns:a16="http://schemas.microsoft.com/office/drawing/2014/main" id="{717B46EB-238E-D043-B0A2-96274A22F525}"/>
              </a:ext>
            </a:extLst>
          </p:cNvPr>
          <p:cNvCxnSpPr>
            <a:cxnSpLocks/>
          </p:cNvCxnSpPr>
          <p:nvPr/>
        </p:nvCxnSpPr>
        <p:spPr>
          <a:xfrm flipH="1">
            <a:off x="3742619" y="882827"/>
            <a:ext cx="64206" cy="3904192"/>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2301E160-A8DE-A142-B748-6063CC38F0AE}"/>
              </a:ext>
            </a:extLst>
          </p:cNvPr>
          <p:cNvCxnSpPr/>
          <p:nvPr/>
        </p:nvCxnSpPr>
        <p:spPr>
          <a:xfrm flipV="1">
            <a:off x="585436" y="2632428"/>
            <a:ext cx="6447719" cy="6174"/>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7412" name="Tekstvak 4">
            <a:extLst>
              <a:ext uri="{FF2B5EF4-FFF2-40B4-BE49-F238E27FC236}">
                <a16:creationId xmlns:a16="http://schemas.microsoft.com/office/drawing/2014/main" id="{67F63B9C-A13E-8342-AAF0-9DF513455333}"/>
              </a:ext>
            </a:extLst>
          </p:cNvPr>
          <p:cNvSpPr txBox="1">
            <a:spLocks noChangeArrowheads="1"/>
          </p:cNvSpPr>
          <p:nvPr/>
        </p:nvSpPr>
        <p:spPr bwMode="auto">
          <a:xfrm>
            <a:off x="2571242" y="113595"/>
            <a:ext cx="2379802" cy="4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r>
              <a:rPr lang="nl-NL" altLang="en-NL" sz="2178" dirty="0" err="1">
                <a:solidFill>
                  <a:srgbClr val="0FCBC2"/>
                </a:solidFill>
              </a:rPr>
              <a:t>Recognise</a:t>
            </a:r>
            <a:r>
              <a:rPr lang="nl-NL" altLang="en-NL" sz="2178" dirty="0">
                <a:solidFill>
                  <a:srgbClr val="0FCBC2"/>
                </a:solidFill>
              </a:rPr>
              <a:t> these?</a:t>
            </a:r>
          </a:p>
        </p:txBody>
      </p:sp>
      <p:pic>
        <p:nvPicPr>
          <p:cNvPr id="17413" name="Picture 1">
            <a:extLst>
              <a:ext uri="{FF2B5EF4-FFF2-40B4-BE49-F238E27FC236}">
                <a16:creationId xmlns:a16="http://schemas.microsoft.com/office/drawing/2014/main" id="{14B7B677-C344-A34F-8202-C6CF98B4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071" y="716139"/>
            <a:ext cx="2252133" cy="1680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a:extLst>
              <a:ext uri="{FF2B5EF4-FFF2-40B4-BE49-F238E27FC236}">
                <a16:creationId xmlns:a16="http://schemas.microsoft.com/office/drawing/2014/main" id="{A4A38A3B-18D8-DA41-8A4E-D139CDE14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211" y="2754666"/>
            <a:ext cx="1595261" cy="224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4">
            <a:extLst>
              <a:ext uri="{FF2B5EF4-FFF2-40B4-BE49-F238E27FC236}">
                <a16:creationId xmlns:a16="http://schemas.microsoft.com/office/drawing/2014/main" id="{8BDB1C0C-0DCE-7845-86D3-2AFD2CACF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659" y="750711"/>
            <a:ext cx="2252133" cy="15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5">
            <a:extLst>
              <a:ext uri="{FF2B5EF4-FFF2-40B4-BE49-F238E27FC236}">
                <a16:creationId xmlns:a16="http://schemas.microsoft.com/office/drawing/2014/main" id="{8A11307B-7714-ED41-BF77-A2C249AC9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328" y="2834923"/>
            <a:ext cx="2792942" cy="19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3C9E-4F8F-4076-99EA-287CA0443E63}"/>
              </a:ext>
            </a:extLst>
          </p:cNvPr>
          <p:cNvSpPr>
            <a:spLocks noGrp="1"/>
          </p:cNvSpPr>
          <p:nvPr>
            <p:ph type="title"/>
          </p:nvPr>
        </p:nvSpPr>
        <p:spPr/>
        <p:txBody>
          <a:bodyPr/>
          <a:lstStyle/>
          <a:p>
            <a:r>
              <a:rPr lang="en-GB" dirty="0" err="1">
                <a:solidFill>
                  <a:srgbClr val="0FCBC2"/>
                </a:solidFill>
              </a:rPr>
              <a:t>Wh</a:t>
            </a:r>
            <a:r>
              <a:rPr lang="en-NL" dirty="0">
                <a:solidFill>
                  <a:srgbClr val="0FCBC2"/>
                </a:solidFill>
              </a:rPr>
              <a:t>at is Quality?</a:t>
            </a:r>
          </a:p>
        </p:txBody>
      </p:sp>
      <p:sp>
        <p:nvSpPr>
          <p:cNvPr id="3" name="Content Placeholder 2">
            <a:extLst>
              <a:ext uri="{FF2B5EF4-FFF2-40B4-BE49-F238E27FC236}">
                <a16:creationId xmlns:a16="http://schemas.microsoft.com/office/drawing/2014/main" id="{DDB71240-1500-03C1-249D-33CD0A06187E}"/>
              </a:ext>
            </a:extLst>
          </p:cNvPr>
          <p:cNvSpPr>
            <a:spLocks noGrp="1"/>
          </p:cNvSpPr>
          <p:nvPr>
            <p:ph idx="1"/>
          </p:nvPr>
        </p:nvSpPr>
        <p:spPr>
          <a:xfrm>
            <a:off x="536239" y="1434863"/>
            <a:ext cx="6214955" cy="3200400"/>
          </a:xfrm>
        </p:spPr>
        <p:txBody>
          <a:bodyPr/>
          <a:lstStyle/>
          <a:p>
            <a:r>
              <a:rPr lang="en-NL" sz="2000" i="1" dirty="0"/>
              <a:t>Quality is conformance to requirements </a:t>
            </a:r>
            <a:r>
              <a:rPr lang="en-NL" sz="2000" dirty="0"/>
              <a:t>(Crosby, 1979)</a:t>
            </a:r>
          </a:p>
          <a:p>
            <a:pPr lvl="1"/>
            <a:r>
              <a:rPr lang="en-GB" sz="2000" dirty="0"/>
              <a:t>de ‘</a:t>
            </a:r>
            <a:r>
              <a:rPr lang="en-GB" sz="2000" dirty="0" err="1"/>
              <a:t>preciezen</a:t>
            </a:r>
            <a:r>
              <a:rPr lang="en-GB" sz="2000" dirty="0"/>
              <a:t>’</a:t>
            </a:r>
            <a:endParaRPr lang="en-NL" sz="2000" dirty="0"/>
          </a:p>
          <a:p>
            <a:r>
              <a:rPr lang="en-NL" sz="2000" i="1" dirty="0"/>
              <a:t>Quality is dynamic </a:t>
            </a:r>
            <a:r>
              <a:rPr lang="en-NL" sz="2000" dirty="0"/>
              <a:t>(Pirsig, 1991)</a:t>
            </a:r>
          </a:p>
          <a:p>
            <a:pPr lvl="1"/>
            <a:r>
              <a:rPr lang="nl-NL" sz="2000" dirty="0"/>
              <a:t>De ‘rekkelijken’</a:t>
            </a:r>
            <a:endParaRPr lang="en-NL" sz="2000" dirty="0"/>
          </a:p>
          <a:p>
            <a:r>
              <a:rPr lang="en-NL" sz="2000" i="1" dirty="0"/>
              <a:t>Quality is fitness for use </a:t>
            </a:r>
            <a:r>
              <a:rPr lang="en-NL" sz="2000" dirty="0"/>
              <a:t>(Juran, 1992)</a:t>
            </a:r>
          </a:p>
          <a:p>
            <a:pPr lvl="1"/>
            <a:r>
              <a:rPr lang="en-GB" sz="2000" dirty="0"/>
              <a:t>d</a:t>
            </a:r>
            <a:r>
              <a:rPr lang="en-NL" sz="2000" dirty="0"/>
              <a:t>e klant</a:t>
            </a:r>
          </a:p>
          <a:p>
            <a:r>
              <a:rPr lang="en-NL" sz="2000" i="1" dirty="0"/>
              <a:t>Quality cannot be defined </a:t>
            </a:r>
            <a:r>
              <a:rPr lang="en-NL" sz="2000" dirty="0"/>
              <a:t>(Pirsig, 1972).</a:t>
            </a:r>
          </a:p>
          <a:p>
            <a:pPr lvl="1"/>
            <a:r>
              <a:rPr lang="nl-NL" sz="2000" dirty="0"/>
              <a:t>de filosoof / professional</a:t>
            </a:r>
            <a:endParaRPr lang="en-NL" sz="2000" dirty="0"/>
          </a:p>
        </p:txBody>
      </p:sp>
    </p:spTree>
    <p:extLst>
      <p:ext uri="{BB962C8B-B14F-4D97-AF65-F5344CB8AC3E}">
        <p14:creationId xmlns:p14="http://schemas.microsoft.com/office/powerpoint/2010/main" val="378034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16019" y="2028949"/>
            <a:ext cx="2987040" cy="2114306"/>
          </a:xfrm>
        </p:spPr>
        <p:txBody>
          <a:bodyPr/>
          <a:lstStyle/>
          <a:p>
            <a:pPr marL="0" indent="0">
              <a:buNone/>
            </a:pPr>
            <a:r>
              <a:rPr lang="en-GB" dirty="0"/>
              <a:t>ME</a:t>
            </a:r>
          </a:p>
          <a:p>
            <a:pPr marL="0" indent="0">
              <a:buNone/>
            </a:pPr>
            <a:endParaRPr lang="en-GB" dirty="0"/>
          </a:p>
          <a:p>
            <a:pPr marL="0" indent="0">
              <a:buNone/>
            </a:pPr>
            <a:r>
              <a:rPr lang="en-GB" dirty="0"/>
              <a:t>1953 born</a:t>
            </a:r>
          </a:p>
          <a:p>
            <a:endParaRPr lang="en-GB" dirty="0"/>
          </a:p>
          <a:p>
            <a:endParaRPr lang="en-GB"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058" y="161093"/>
            <a:ext cx="3839142" cy="5116821"/>
          </a:xfrm>
          <a:prstGeom prst="rect">
            <a:avLst/>
          </a:prstGeom>
        </p:spPr>
      </p:pic>
    </p:spTree>
    <p:extLst>
      <p:ext uri="{BB962C8B-B14F-4D97-AF65-F5344CB8AC3E}">
        <p14:creationId xmlns:p14="http://schemas.microsoft.com/office/powerpoint/2010/main" val="67780774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fbeelding 10">
            <a:extLst>
              <a:ext uri="{FF2B5EF4-FFF2-40B4-BE49-F238E27FC236}">
                <a16:creationId xmlns:a16="http://schemas.microsoft.com/office/drawing/2014/main" id="{78403800-C8FC-2B49-8DF9-90A989562C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8549" y="1453269"/>
            <a:ext cx="1864431" cy="1179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Afbeelding 3">
            <a:extLst>
              <a:ext uri="{FF2B5EF4-FFF2-40B4-BE49-F238E27FC236}">
                <a16:creationId xmlns:a16="http://schemas.microsoft.com/office/drawing/2014/main" id="{D0FD709D-5068-F045-9792-E55D634D0E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6947" y="1453772"/>
            <a:ext cx="1728611" cy="1149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Rechte verbindingslijn 21">
            <a:extLst>
              <a:ext uri="{FF2B5EF4-FFF2-40B4-BE49-F238E27FC236}">
                <a16:creationId xmlns:a16="http://schemas.microsoft.com/office/drawing/2014/main" id="{0DEC5804-3C47-ED4B-8E89-7759FEF97441}"/>
              </a:ext>
            </a:extLst>
          </p:cNvPr>
          <p:cNvCxnSpPr>
            <a:cxnSpLocks/>
          </p:cNvCxnSpPr>
          <p:nvPr/>
        </p:nvCxnSpPr>
        <p:spPr>
          <a:xfrm flipH="1">
            <a:off x="3737680" y="666750"/>
            <a:ext cx="64206" cy="3904192"/>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537" name="Tekstvak 27">
            <a:extLst>
              <a:ext uri="{FF2B5EF4-FFF2-40B4-BE49-F238E27FC236}">
                <a16:creationId xmlns:a16="http://schemas.microsoft.com/office/drawing/2014/main" id="{5AB5AD0D-F475-8241-BBE6-C9DADB78A40D}"/>
              </a:ext>
            </a:extLst>
          </p:cNvPr>
          <p:cNvSpPr txBox="1">
            <a:spLocks noChangeArrowheads="1"/>
          </p:cNvSpPr>
          <p:nvPr/>
        </p:nvSpPr>
        <p:spPr bwMode="auto">
          <a:xfrm>
            <a:off x="5683116" y="824159"/>
            <a:ext cx="1442045" cy="41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256" b="1" dirty="0" err="1">
                <a:solidFill>
                  <a:srgbClr val="0000FF"/>
                </a:solidFill>
              </a:rPr>
              <a:t>Empirical</a:t>
            </a:r>
            <a:endParaRPr lang="nl-NL" altLang="en-NL" sz="2256" b="1" dirty="0">
              <a:solidFill>
                <a:srgbClr val="0000FF"/>
              </a:solidFill>
            </a:endParaRPr>
          </a:p>
        </p:txBody>
      </p:sp>
      <p:sp>
        <p:nvSpPr>
          <p:cNvPr id="22538" name="Tekstvak 28">
            <a:extLst>
              <a:ext uri="{FF2B5EF4-FFF2-40B4-BE49-F238E27FC236}">
                <a16:creationId xmlns:a16="http://schemas.microsoft.com/office/drawing/2014/main" id="{9A89269E-3068-FE43-B1D9-2C5F87924C95}"/>
              </a:ext>
            </a:extLst>
          </p:cNvPr>
          <p:cNvSpPr txBox="1">
            <a:spLocks noChangeArrowheads="1"/>
          </p:cNvSpPr>
          <p:nvPr/>
        </p:nvSpPr>
        <p:spPr bwMode="auto">
          <a:xfrm>
            <a:off x="5683116" y="4059126"/>
            <a:ext cx="1538225" cy="41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256" b="1" dirty="0">
                <a:solidFill>
                  <a:srgbClr val="FF6600"/>
                </a:solidFill>
              </a:rPr>
              <a:t>Reference</a:t>
            </a:r>
          </a:p>
        </p:txBody>
      </p:sp>
      <p:sp>
        <p:nvSpPr>
          <p:cNvPr id="30" name="Tekstvak 29">
            <a:extLst>
              <a:ext uri="{FF2B5EF4-FFF2-40B4-BE49-F238E27FC236}">
                <a16:creationId xmlns:a16="http://schemas.microsoft.com/office/drawing/2014/main" id="{DE51BBB4-EE66-B84A-BC97-772197A4E02A}"/>
              </a:ext>
            </a:extLst>
          </p:cNvPr>
          <p:cNvSpPr txBox="1">
            <a:spLocks noChangeArrowheads="1"/>
          </p:cNvSpPr>
          <p:nvPr/>
        </p:nvSpPr>
        <p:spPr bwMode="auto">
          <a:xfrm>
            <a:off x="410519" y="4086277"/>
            <a:ext cx="1698526" cy="41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256" b="1" dirty="0" err="1">
                <a:solidFill>
                  <a:srgbClr val="00A7A2"/>
                </a:solidFill>
              </a:rPr>
              <a:t>Emergence</a:t>
            </a:r>
            <a:endParaRPr lang="nl-NL" altLang="en-NL" sz="2256" b="1" dirty="0">
              <a:solidFill>
                <a:srgbClr val="00A7A2"/>
              </a:solidFill>
            </a:endParaRPr>
          </a:p>
        </p:txBody>
      </p:sp>
      <p:sp>
        <p:nvSpPr>
          <p:cNvPr id="22540" name="Tekstvak 30">
            <a:extLst>
              <a:ext uri="{FF2B5EF4-FFF2-40B4-BE49-F238E27FC236}">
                <a16:creationId xmlns:a16="http://schemas.microsoft.com/office/drawing/2014/main" id="{5264F782-B750-5249-9F22-4DB38A41C1CE}"/>
              </a:ext>
            </a:extLst>
          </p:cNvPr>
          <p:cNvSpPr txBox="1">
            <a:spLocks noChangeArrowheads="1"/>
          </p:cNvSpPr>
          <p:nvPr/>
        </p:nvSpPr>
        <p:spPr bwMode="auto">
          <a:xfrm>
            <a:off x="470005" y="800719"/>
            <a:ext cx="1506165" cy="41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256" b="1" dirty="0" err="1">
                <a:solidFill>
                  <a:srgbClr val="008000"/>
                </a:solidFill>
              </a:rPr>
              <a:t>Reflective</a:t>
            </a:r>
            <a:endParaRPr lang="nl-NL" altLang="en-NL" sz="2256" b="1" dirty="0">
              <a:solidFill>
                <a:srgbClr val="008000"/>
              </a:solidFill>
            </a:endParaRPr>
          </a:p>
        </p:txBody>
      </p:sp>
      <p:cxnSp>
        <p:nvCxnSpPr>
          <p:cNvPr id="33" name="Rechte verbindingslijn 32">
            <a:extLst>
              <a:ext uri="{FF2B5EF4-FFF2-40B4-BE49-F238E27FC236}">
                <a16:creationId xmlns:a16="http://schemas.microsoft.com/office/drawing/2014/main" id="{3ADFB625-8DF4-884C-9F58-88942BA0244C}"/>
              </a:ext>
            </a:extLst>
          </p:cNvPr>
          <p:cNvCxnSpPr/>
          <p:nvPr/>
        </p:nvCxnSpPr>
        <p:spPr>
          <a:xfrm flipV="1">
            <a:off x="677442" y="2701750"/>
            <a:ext cx="6447719" cy="6174"/>
          </a:xfrm>
          <a:prstGeom prst="line">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F6FEAF12-1EE1-6F42-90BB-7EE5A7487B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22652" y="2687991"/>
            <a:ext cx="1698978" cy="120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Tekstvak 4">
            <a:extLst>
              <a:ext uri="{FF2B5EF4-FFF2-40B4-BE49-F238E27FC236}">
                <a16:creationId xmlns:a16="http://schemas.microsoft.com/office/drawing/2014/main" id="{359B9AF2-916C-8E4B-9B5C-0A3498667DCB}"/>
              </a:ext>
            </a:extLst>
          </p:cNvPr>
          <p:cNvSpPr txBox="1">
            <a:spLocks noChangeArrowheads="1"/>
          </p:cNvSpPr>
          <p:nvPr/>
        </p:nvSpPr>
        <p:spPr bwMode="auto">
          <a:xfrm>
            <a:off x="1514469" y="101451"/>
            <a:ext cx="3812887" cy="4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178" b="1" dirty="0">
                <a:solidFill>
                  <a:srgbClr val="0FCBC2"/>
                </a:solidFill>
              </a:rPr>
              <a:t>   </a:t>
            </a:r>
            <a:r>
              <a:rPr lang="nl-NL" altLang="en-NL" sz="2178" b="1" dirty="0" err="1">
                <a:solidFill>
                  <a:srgbClr val="0FCBC2"/>
                </a:solidFill>
              </a:rPr>
              <a:t>Four</a:t>
            </a:r>
            <a:r>
              <a:rPr lang="nl-NL" altLang="en-NL" sz="2178" b="1" dirty="0">
                <a:solidFill>
                  <a:srgbClr val="0FCBC2"/>
                </a:solidFill>
              </a:rPr>
              <a:t> </a:t>
            </a:r>
            <a:r>
              <a:rPr lang="nl-NL" altLang="en-NL" sz="2178" b="1" dirty="0" err="1">
                <a:solidFill>
                  <a:srgbClr val="0FCBC2"/>
                </a:solidFill>
              </a:rPr>
              <a:t>paradigms</a:t>
            </a:r>
            <a:r>
              <a:rPr lang="nl-NL" altLang="en-NL" sz="2178" b="1" dirty="0">
                <a:solidFill>
                  <a:srgbClr val="0FCBC2"/>
                </a:solidFill>
              </a:rPr>
              <a:t> / </a:t>
            </a:r>
            <a:r>
              <a:rPr lang="nl-NL" altLang="en-NL" sz="2178" b="1" dirty="0" err="1">
                <a:solidFill>
                  <a:srgbClr val="0FCBC2"/>
                </a:solidFill>
              </a:rPr>
              <a:t>patterns</a:t>
            </a:r>
            <a:endParaRPr lang="nl-NL" altLang="en-NL" sz="2178" b="1" dirty="0">
              <a:solidFill>
                <a:srgbClr val="0FCBC2"/>
              </a:solidFill>
            </a:endParaRPr>
          </a:p>
        </p:txBody>
      </p:sp>
      <p:sp>
        <p:nvSpPr>
          <p:cNvPr id="14" name="Rechthoek 10">
            <a:extLst>
              <a:ext uri="{FF2B5EF4-FFF2-40B4-BE49-F238E27FC236}">
                <a16:creationId xmlns:a16="http://schemas.microsoft.com/office/drawing/2014/main" id="{146D278B-8B43-4E4C-9E64-7B740B8E18C2}"/>
              </a:ext>
            </a:extLst>
          </p:cNvPr>
          <p:cNvSpPr/>
          <p:nvPr/>
        </p:nvSpPr>
        <p:spPr>
          <a:xfrm rot="5400000">
            <a:off x="5950302" y="2475001"/>
            <a:ext cx="1137179" cy="3839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lgn="ctr">
              <a:defRPr/>
            </a:pPr>
            <a:r>
              <a:rPr lang="nl-NL" sz="1556" dirty="0">
                <a:solidFill>
                  <a:schemeClr val="tx1"/>
                </a:solidFill>
              </a:rPr>
              <a:t>ORDER</a:t>
            </a:r>
          </a:p>
        </p:txBody>
      </p:sp>
      <p:sp>
        <p:nvSpPr>
          <p:cNvPr id="15" name="Rechthoek 6">
            <a:extLst>
              <a:ext uri="{FF2B5EF4-FFF2-40B4-BE49-F238E27FC236}">
                <a16:creationId xmlns:a16="http://schemas.microsoft.com/office/drawing/2014/main" id="{91DABD82-8317-A34F-8929-43D349C9ADAE}"/>
              </a:ext>
            </a:extLst>
          </p:cNvPr>
          <p:cNvSpPr/>
          <p:nvPr/>
        </p:nvSpPr>
        <p:spPr>
          <a:xfrm rot="5400000" flipV="1">
            <a:off x="334788" y="2443881"/>
            <a:ext cx="1243365" cy="5124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lgn="ctr">
              <a:defRPr/>
            </a:pPr>
            <a:r>
              <a:rPr lang="nl-NL" sz="1556" dirty="0">
                <a:solidFill>
                  <a:schemeClr val="tx1"/>
                </a:solidFill>
              </a:rPr>
              <a:t>UNORDER</a:t>
            </a:r>
          </a:p>
        </p:txBody>
      </p:sp>
      <p:pic>
        <p:nvPicPr>
          <p:cNvPr id="4" name="Picture 3" descr="A diagram of quality management system&#10;&#10;Description automatically generated">
            <a:extLst>
              <a:ext uri="{FF2B5EF4-FFF2-40B4-BE49-F238E27FC236}">
                <a16:creationId xmlns:a16="http://schemas.microsoft.com/office/drawing/2014/main" id="{8D0240BB-6ADB-776B-0E1E-618D96ED6A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1852" y="2809462"/>
            <a:ext cx="1551162" cy="10936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0">
                                            <p:txEl>
                                              <p:pRg st="0" end="0"/>
                                            </p:txEl>
                                          </p:spTgt>
                                        </p:tgtEl>
                                        <p:attrNameLst>
                                          <p:attrName>style.visibility</p:attrName>
                                        </p:attrNameLst>
                                      </p:cBhvr>
                                      <p:to>
                                        <p:strVal val="visible"/>
                                      </p:to>
                                    </p:set>
                                    <p:animEffect transition="in" filter="blinds(horizontal)">
                                      <p:cBhvr>
                                        <p:cTn id="32" dur="500"/>
                                        <p:tgtEl>
                                          <p:spTgt spid="3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40" grpId="0"/>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a:extLst>
              <a:ext uri="{FF2B5EF4-FFF2-40B4-BE49-F238E27FC236}">
                <a16:creationId xmlns:a16="http://schemas.microsoft.com/office/drawing/2014/main" id="{4BBE85DB-CEB0-C841-8738-2571C7D2CC97}"/>
              </a:ext>
            </a:extLst>
          </p:cNvPr>
          <p:cNvSpPr>
            <a:spLocks noGrp="1" noChangeArrowheads="1"/>
          </p:cNvSpPr>
          <p:nvPr>
            <p:ph type="title"/>
          </p:nvPr>
        </p:nvSpPr>
        <p:spPr>
          <a:xfrm>
            <a:off x="536239" y="506256"/>
            <a:ext cx="5824840" cy="516094"/>
          </a:xfrm>
        </p:spPr>
        <p:txBody>
          <a:bodyPr/>
          <a:lstStyle/>
          <a:p>
            <a:r>
              <a:rPr lang="en-GB" altLang="en-NL" sz="2178" dirty="0">
                <a:solidFill>
                  <a:srgbClr val="00ACB0"/>
                </a:solidFill>
                <a:ea typeface="ＭＳ Ｐゴシック" panose="020B0600070205080204" pitchFamily="34" charset="-128"/>
              </a:rPr>
              <a:t>Discussion Dutch Academy for Quality</a:t>
            </a:r>
          </a:p>
        </p:txBody>
      </p:sp>
      <p:sp>
        <p:nvSpPr>
          <p:cNvPr id="3" name="Tijdelijke aanduiding voor inhoud 2">
            <a:extLst>
              <a:ext uri="{FF2B5EF4-FFF2-40B4-BE49-F238E27FC236}">
                <a16:creationId xmlns:a16="http://schemas.microsoft.com/office/drawing/2014/main" id="{242FD9AD-5F16-2941-9016-BDD086047EC7}"/>
              </a:ext>
            </a:extLst>
          </p:cNvPr>
          <p:cNvSpPr>
            <a:spLocks noGrp="1" noChangeArrowheads="1"/>
          </p:cNvSpPr>
          <p:nvPr>
            <p:ph idx="1"/>
          </p:nvPr>
        </p:nvSpPr>
        <p:spPr>
          <a:xfrm>
            <a:off x="821267" y="1370542"/>
            <a:ext cx="6130396" cy="2417586"/>
          </a:xfrm>
        </p:spPr>
        <p:txBody>
          <a:bodyPr/>
          <a:lstStyle/>
          <a:p>
            <a:pPr marL="0" indent="0">
              <a:buNone/>
            </a:pPr>
            <a:r>
              <a:rPr lang="en-GB" altLang="en-NL" sz="2000" dirty="0">
                <a:ea typeface="ＭＳ Ｐゴシック" panose="020B0600070205080204" pitchFamily="34" charset="-128"/>
              </a:rPr>
              <a:t>Initiator:</a:t>
            </a:r>
          </a:p>
          <a:p>
            <a:pPr marL="0" indent="0">
              <a:buNone/>
            </a:pPr>
            <a:endParaRPr lang="en-GB" altLang="en-NL" dirty="0">
              <a:ea typeface="ＭＳ Ｐゴシック" panose="020B0600070205080204" pitchFamily="34" charset="-128"/>
            </a:endParaRPr>
          </a:p>
          <a:p>
            <a:pPr marL="0" indent="0">
              <a:buNone/>
            </a:pPr>
            <a:r>
              <a:rPr lang="en-GB" altLang="en-NL" sz="2000" dirty="0" err="1">
                <a:ea typeface="ＭＳ Ｐゴシック" panose="020B0600070205080204" pitchFamily="34" charset="-128"/>
              </a:rPr>
              <a:t>Vinkenburg</a:t>
            </a:r>
            <a:r>
              <a:rPr lang="en-GB" altLang="en-NL" sz="2000" dirty="0">
                <a:ea typeface="ＭＳ Ｐゴシック" panose="020B0600070205080204" pitchFamily="34" charset="-128"/>
              </a:rPr>
              <a:t>, H. (2010), </a:t>
            </a:r>
          </a:p>
          <a:p>
            <a:pPr marL="0" indent="0">
              <a:buNone/>
            </a:pPr>
            <a:r>
              <a:rPr lang="en-GB" altLang="en-NL" sz="2000" dirty="0" err="1">
                <a:ea typeface="ＭＳ Ｐゴシック" panose="020B0600070205080204" pitchFamily="34" charset="-128"/>
              </a:rPr>
              <a:t>Naar</a:t>
            </a:r>
            <a:r>
              <a:rPr lang="en-GB" altLang="en-NL" sz="2000" dirty="0">
                <a:ea typeface="ＭＳ Ｐゴシック" panose="020B0600070205080204" pitchFamily="34" charset="-128"/>
              </a:rPr>
              <a:t> </a:t>
            </a:r>
            <a:r>
              <a:rPr lang="en-GB" altLang="en-NL" sz="2000" dirty="0" err="1">
                <a:ea typeface="ＭＳ Ｐゴシック" panose="020B0600070205080204" pitchFamily="34" charset="-128"/>
              </a:rPr>
              <a:t>een</a:t>
            </a:r>
            <a:r>
              <a:rPr lang="en-GB" altLang="en-NL" sz="2000" dirty="0">
                <a:ea typeface="ＭＳ Ｐゴシック" panose="020B0600070205080204" pitchFamily="34" charset="-128"/>
              </a:rPr>
              <a:t> </a:t>
            </a:r>
            <a:r>
              <a:rPr lang="en-GB" altLang="en-NL" sz="2000" dirty="0" err="1">
                <a:ea typeface="ＭＳ Ｐゴシック" panose="020B0600070205080204" pitchFamily="34" charset="-128"/>
              </a:rPr>
              <a:t>derde</a:t>
            </a:r>
            <a:r>
              <a:rPr lang="en-GB" altLang="en-NL" sz="2000" dirty="0">
                <a:ea typeface="ＭＳ Ｐゴシック" panose="020B0600070205080204" pitchFamily="34" charset="-128"/>
              </a:rPr>
              <a:t> school</a:t>
            </a:r>
          </a:p>
          <a:p>
            <a:pPr marL="0" indent="0">
              <a:buNone/>
            </a:pPr>
            <a:r>
              <a:rPr lang="en-GB" altLang="en-NL" sz="2000" dirty="0">
                <a:ea typeface="ＭＳ Ｐゴシック" panose="020B0600070205080204" pitchFamily="34" charset="-128"/>
              </a:rPr>
              <a:t> in de </a:t>
            </a:r>
            <a:r>
              <a:rPr lang="en-GB" altLang="en-NL" sz="2000" dirty="0" err="1">
                <a:ea typeface="ＭＳ Ｐゴシック" panose="020B0600070205080204" pitchFamily="34" charset="-128"/>
              </a:rPr>
              <a:t>kwaliteitskunde</a:t>
            </a:r>
            <a:r>
              <a:rPr lang="en-GB" altLang="en-NL" sz="2000" dirty="0">
                <a:ea typeface="ＭＳ Ｐゴシック" panose="020B0600070205080204" pitchFamily="34" charset="-128"/>
              </a:rPr>
              <a:t>, </a:t>
            </a:r>
          </a:p>
          <a:p>
            <a:pPr marL="0" indent="0">
              <a:buNone/>
            </a:pPr>
            <a:r>
              <a:rPr lang="en-GB" altLang="en-NL" sz="2000" i="1" dirty="0" err="1">
                <a:ea typeface="ＭＳ Ｐゴシック" panose="020B0600070205080204" pitchFamily="34" charset="-128"/>
              </a:rPr>
              <a:t>Synaps</a:t>
            </a:r>
            <a:r>
              <a:rPr lang="en-GB" altLang="en-NL" sz="2000" i="1" dirty="0">
                <a:ea typeface="ＭＳ Ｐゴシック" panose="020B0600070205080204" pitchFamily="34" charset="-128"/>
              </a:rPr>
              <a:t> 31</a:t>
            </a:r>
            <a:r>
              <a:rPr lang="en-GB" altLang="en-NL" sz="2000" dirty="0">
                <a:ea typeface="ＭＳ Ｐゴシック" panose="020B0600070205080204" pitchFamily="34" charset="-128"/>
              </a:rPr>
              <a:t>, pp 3-5</a:t>
            </a:r>
          </a:p>
        </p:txBody>
      </p:sp>
      <p:pic>
        <p:nvPicPr>
          <p:cNvPr id="6" name="Afbeelding 5">
            <a:extLst>
              <a:ext uri="{FF2B5EF4-FFF2-40B4-BE49-F238E27FC236}">
                <a16:creationId xmlns:a16="http://schemas.microsoft.com/office/drawing/2014/main" id="{9A64DCF7-BBC4-2141-B644-1AFD740C5D5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6600" y="1258183"/>
            <a:ext cx="1766887" cy="224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23917556-8293-5F4E-93C1-75EDE30A4943}"/>
              </a:ext>
            </a:extLst>
          </p:cNvPr>
          <p:cNvSpPr txBox="1">
            <a:spLocks noChangeArrowheads="1"/>
          </p:cNvSpPr>
          <p:nvPr/>
        </p:nvSpPr>
        <p:spPr bwMode="auto">
          <a:xfrm>
            <a:off x="4216753" y="4023961"/>
            <a:ext cx="18434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NL" sz="1400">
                <a:solidFill>
                  <a:schemeClr val="tx1"/>
                </a:solidFill>
              </a:rPr>
              <a:t>Dr. Huub Vinkenburg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a:extLst>
              <a:ext uri="{FF2B5EF4-FFF2-40B4-BE49-F238E27FC236}">
                <a16:creationId xmlns:a16="http://schemas.microsoft.com/office/drawing/2014/main" id="{EA214186-3603-244F-8EB3-3B0A1D371AA9}"/>
              </a:ext>
            </a:extLst>
          </p:cNvPr>
          <p:cNvSpPr>
            <a:spLocks noGrp="1" noChangeArrowheads="1"/>
          </p:cNvSpPr>
          <p:nvPr>
            <p:ph type="title"/>
          </p:nvPr>
        </p:nvSpPr>
        <p:spPr>
          <a:xfrm>
            <a:off x="536239" y="307446"/>
            <a:ext cx="5880846" cy="420500"/>
          </a:xfrm>
        </p:spPr>
        <p:txBody>
          <a:bodyPr/>
          <a:lstStyle/>
          <a:p>
            <a:r>
              <a:rPr lang="en-GB" altLang="en-NL" sz="2178" dirty="0">
                <a:solidFill>
                  <a:srgbClr val="00ACB0"/>
                </a:solidFill>
                <a:ea typeface="ＭＳ Ｐゴシック" panose="020B0600070205080204" pitchFamily="34" charset="-128"/>
              </a:rPr>
              <a:t>Discussion Dutch Academy for Quality</a:t>
            </a:r>
          </a:p>
        </p:txBody>
      </p:sp>
      <p:sp>
        <p:nvSpPr>
          <p:cNvPr id="3" name="Tijdelijke aanduiding voor inhoud 2">
            <a:extLst>
              <a:ext uri="{FF2B5EF4-FFF2-40B4-BE49-F238E27FC236}">
                <a16:creationId xmlns:a16="http://schemas.microsoft.com/office/drawing/2014/main" id="{FC0DB2BF-BFB0-E441-8A51-F6FC2FA81DB8}"/>
              </a:ext>
            </a:extLst>
          </p:cNvPr>
          <p:cNvSpPr>
            <a:spLocks noGrp="1"/>
          </p:cNvSpPr>
          <p:nvPr>
            <p:ph idx="1"/>
          </p:nvPr>
        </p:nvSpPr>
        <p:spPr>
          <a:xfrm>
            <a:off x="816328" y="1223135"/>
            <a:ext cx="6130396" cy="1809726"/>
          </a:xfrm>
        </p:spPr>
        <p:txBody>
          <a:bodyPr/>
          <a:lstStyle/>
          <a:p>
            <a:pPr marL="0" indent="0">
              <a:buNone/>
              <a:defRPr/>
            </a:pPr>
            <a:r>
              <a:rPr lang="en-GB" sz="1400" dirty="0"/>
              <a:t>Van Kemenade E.A. &amp; </a:t>
            </a:r>
            <a:r>
              <a:rPr lang="en-GB" sz="1400" dirty="0" err="1"/>
              <a:t>Hardjono</a:t>
            </a:r>
            <a:r>
              <a:rPr lang="en-GB" sz="1400" dirty="0"/>
              <a:t> T.W. (2018) "Twenty-first century Total Quality Management: the Emergence Paradigm", </a:t>
            </a:r>
            <a:r>
              <a:rPr lang="en-GB" sz="1400" i="1" dirty="0"/>
              <a:t>The TQM Journal</a:t>
            </a:r>
            <a:r>
              <a:rPr lang="en-GB" sz="1400" dirty="0"/>
              <a:t>, </a:t>
            </a:r>
            <a:r>
              <a:rPr lang="en-GB" sz="1400" dirty="0">
                <a:hlinkClick r:id="rId2"/>
              </a:rPr>
              <a:t>https://doi.org/10.1108/TQM-04-2018-0045</a:t>
            </a:r>
            <a:endParaRPr lang="en-GB" sz="1400" dirty="0"/>
          </a:p>
          <a:p>
            <a:pPr marL="0" indent="0">
              <a:buNone/>
              <a:defRPr/>
            </a:pPr>
            <a:r>
              <a:rPr lang="en-GB" sz="1400" dirty="0" err="1"/>
              <a:t>Hardjono</a:t>
            </a:r>
            <a:r>
              <a:rPr lang="en-GB" sz="1400" dirty="0"/>
              <a:t>, T.W. &amp;  Van Kemenade E.A. (2020),  </a:t>
            </a:r>
            <a:r>
              <a:rPr lang="en-GB" sz="1400" i="1" dirty="0"/>
              <a:t>The emergence paradigm</a:t>
            </a:r>
            <a:r>
              <a:rPr lang="en-GB" sz="1400" dirty="0"/>
              <a:t>. </a:t>
            </a:r>
            <a:r>
              <a:rPr lang="en-GB" sz="1400" i="1" dirty="0"/>
              <a:t>A way towards radical innovation. </a:t>
            </a:r>
            <a:r>
              <a:rPr lang="en-GB" sz="1400" dirty="0"/>
              <a:t>Cham: Springer</a:t>
            </a:r>
            <a:endParaRPr lang="en-GB" dirty="0">
              <a:cs typeface="+mn-cs"/>
            </a:endParaRPr>
          </a:p>
        </p:txBody>
      </p:sp>
      <p:pic>
        <p:nvPicPr>
          <p:cNvPr id="7" name="Afbeelding 6">
            <a:extLst>
              <a:ext uri="{FF2B5EF4-FFF2-40B4-BE49-F238E27FC236}">
                <a16:creationId xmlns:a16="http://schemas.microsoft.com/office/drawing/2014/main" id="{F0BDD972-721E-4446-B455-3539A90DA7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7954" y="2597069"/>
            <a:ext cx="1847144" cy="18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213313C-97C0-8744-AB9A-DB36741E0A33}"/>
              </a:ext>
            </a:extLst>
          </p:cNvPr>
          <p:cNvSpPr txBox="1">
            <a:spLocks noChangeArrowheads="1"/>
          </p:cNvSpPr>
          <p:nvPr/>
        </p:nvSpPr>
        <p:spPr bwMode="auto">
          <a:xfrm>
            <a:off x="3125259" y="4641371"/>
            <a:ext cx="2358979" cy="307777"/>
          </a:xfrm>
          <a:prstGeom prst="rect">
            <a:avLst/>
          </a:prstGeom>
          <a:blipFill>
            <a:blip r:embed="rId4"/>
            <a:tile tx="0" ty="0" sx="100000" sy="100000" flip="none" algn="tl"/>
          </a:blipFill>
          <a:ln>
            <a:noFill/>
          </a:ln>
        </p:spPr>
        <p:txBody>
          <a:bodyPr wrap="none">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NL" sz="1400" dirty="0">
                <a:solidFill>
                  <a:schemeClr val="tx1"/>
                </a:solidFill>
              </a:rPr>
              <a:t>Prof. </a:t>
            </a:r>
            <a:r>
              <a:rPr lang="en-GB" altLang="en-NL" sz="1400" dirty="0" err="1">
                <a:solidFill>
                  <a:schemeClr val="tx1"/>
                </a:solidFill>
              </a:rPr>
              <a:t>dr.</a:t>
            </a:r>
            <a:r>
              <a:rPr lang="en-GB" altLang="en-NL" sz="1400" dirty="0">
                <a:solidFill>
                  <a:schemeClr val="tx1"/>
                </a:solidFill>
              </a:rPr>
              <a:t> </a:t>
            </a:r>
            <a:r>
              <a:rPr lang="en-GB" altLang="en-NL" sz="1400" dirty="0" err="1">
                <a:solidFill>
                  <a:schemeClr val="tx1"/>
                </a:solidFill>
              </a:rPr>
              <a:t>ing</a:t>
            </a:r>
            <a:r>
              <a:rPr lang="en-GB" altLang="en-NL" sz="1400" dirty="0">
                <a:solidFill>
                  <a:schemeClr val="tx1"/>
                </a:solidFill>
              </a:rPr>
              <a:t>. Teun </a:t>
            </a:r>
            <a:r>
              <a:rPr lang="en-GB" altLang="en-NL" sz="1400" dirty="0" err="1">
                <a:solidFill>
                  <a:schemeClr val="tx1"/>
                </a:solidFill>
              </a:rPr>
              <a:t>Hardjono</a:t>
            </a:r>
            <a:endParaRPr lang="en-GB" altLang="en-NL" sz="1400" dirty="0">
              <a:solidFill>
                <a:schemeClr val="tx1"/>
              </a:solidFill>
            </a:endParaRPr>
          </a:p>
        </p:txBody>
      </p:sp>
      <p:pic>
        <p:nvPicPr>
          <p:cNvPr id="9" name="Afbeelding 8">
            <a:extLst>
              <a:ext uri="{FF2B5EF4-FFF2-40B4-BE49-F238E27FC236}">
                <a16:creationId xmlns:a16="http://schemas.microsoft.com/office/drawing/2014/main" id="{296676A5-BAD6-254B-9389-E125CC5E42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074" y="2611885"/>
            <a:ext cx="1975556" cy="183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a:extLst>
              <a:ext uri="{FF2B5EF4-FFF2-40B4-BE49-F238E27FC236}">
                <a16:creationId xmlns:a16="http://schemas.microsoft.com/office/drawing/2014/main" id="{23B8A82D-8E37-8548-B07F-E8D342B41F30}"/>
              </a:ext>
            </a:extLst>
          </p:cNvPr>
          <p:cNvSpPr txBox="1">
            <a:spLocks noChangeArrowheads="1"/>
          </p:cNvSpPr>
          <p:nvPr/>
        </p:nvSpPr>
        <p:spPr bwMode="auto">
          <a:xfrm>
            <a:off x="816328" y="4642607"/>
            <a:ext cx="2343655" cy="307777"/>
          </a:xfrm>
          <a:prstGeom prst="rect">
            <a:avLst/>
          </a:prstGeom>
          <a:blipFill>
            <a:blip r:embed="rId4"/>
            <a:tile tx="0" ty="0" sx="100000" sy="100000" flip="none" algn="tl"/>
          </a:blipFill>
          <a:ln>
            <a:noFill/>
          </a:ln>
        </p:spPr>
        <p:txBody>
          <a:bodyPr wrap="none">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GB" altLang="en-NL" sz="1400" dirty="0" err="1">
                <a:solidFill>
                  <a:schemeClr val="tx1"/>
                </a:solidFill>
              </a:rPr>
              <a:t>Dr.</a:t>
            </a:r>
            <a:r>
              <a:rPr lang="en-GB" altLang="en-NL" sz="1400" dirty="0">
                <a:solidFill>
                  <a:schemeClr val="tx1"/>
                </a:solidFill>
              </a:rPr>
              <a:t> Everard van Kemenade</a:t>
            </a:r>
          </a:p>
        </p:txBody>
      </p:sp>
      <p:pic>
        <p:nvPicPr>
          <p:cNvPr id="4" name="Picture 3" descr="A red book on a table&#10;&#10;Description automatically generated with low confidence">
            <a:extLst>
              <a:ext uri="{FF2B5EF4-FFF2-40B4-BE49-F238E27FC236}">
                <a16:creationId xmlns:a16="http://schemas.microsoft.com/office/drawing/2014/main" id="{7A9AD0CC-7C3F-5689-60CB-AA24FBBF5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196" y="2611885"/>
            <a:ext cx="1677930" cy="1832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kstvak 2">
            <a:extLst>
              <a:ext uri="{FF2B5EF4-FFF2-40B4-BE49-F238E27FC236}">
                <a16:creationId xmlns:a16="http://schemas.microsoft.com/office/drawing/2014/main" id="{A457E7FB-940C-1B41-85B7-E8E6E75E7ECC}"/>
              </a:ext>
            </a:extLst>
          </p:cNvPr>
          <p:cNvSpPr txBox="1">
            <a:spLocks noChangeArrowheads="1"/>
          </p:cNvSpPr>
          <p:nvPr/>
        </p:nvSpPr>
        <p:spPr bwMode="auto">
          <a:xfrm>
            <a:off x="228600" y="0"/>
            <a:ext cx="7112000" cy="51206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a:p>
            <a:pPr>
              <a:spcBef>
                <a:spcPct val="0"/>
              </a:spcBef>
              <a:buClrTx/>
              <a:buSzTx/>
              <a:buFontTx/>
              <a:buNone/>
            </a:pPr>
            <a:endParaRPr lang="en-GB" altLang="en-NL" sz="1089">
              <a:solidFill>
                <a:schemeClr val="tx1"/>
              </a:solidFill>
            </a:endParaRPr>
          </a:p>
        </p:txBody>
      </p:sp>
      <p:sp>
        <p:nvSpPr>
          <p:cNvPr id="21506" name="Tekstvak 4">
            <a:extLst>
              <a:ext uri="{FF2B5EF4-FFF2-40B4-BE49-F238E27FC236}">
                <a16:creationId xmlns:a16="http://schemas.microsoft.com/office/drawing/2014/main" id="{1DD146AA-3C25-3F43-A801-060BF89F5790}"/>
              </a:ext>
            </a:extLst>
          </p:cNvPr>
          <p:cNvSpPr txBox="1">
            <a:spLocks noChangeArrowheads="1"/>
          </p:cNvSpPr>
          <p:nvPr/>
        </p:nvSpPr>
        <p:spPr bwMode="auto">
          <a:xfrm>
            <a:off x="3562350" y="1277938"/>
            <a:ext cx="365478" cy="23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lang="nl-NL" altLang="en-NL" sz="1089">
              <a:solidFill>
                <a:schemeClr val="tx1"/>
              </a:solidFill>
            </a:endParaRPr>
          </a:p>
        </p:txBody>
      </p:sp>
      <p:sp>
        <p:nvSpPr>
          <p:cNvPr id="12" name="Rechthoek 11">
            <a:extLst>
              <a:ext uri="{FF2B5EF4-FFF2-40B4-BE49-F238E27FC236}">
                <a16:creationId xmlns:a16="http://schemas.microsoft.com/office/drawing/2014/main" id="{21AC5697-04FA-5047-B392-F674781135FF}"/>
              </a:ext>
            </a:extLst>
          </p:cNvPr>
          <p:cNvSpPr/>
          <p:nvPr/>
        </p:nvSpPr>
        <p:spPr>
          <a:xfrm>
            <a:off x="2280708" y="1143353"/>
            <a:ext cx="1111250" cy="333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lgn="ctr">
              <a:defRPr/>
            </a:pPr>
            <a:endParaRPr lang="nl-NL" sz="1867" b="1" i="1" dirty="0">
              <a:solidFill>
                <a:schemeClr val="tx1"/>
              </a:solidFill>
            </a:endParaRPr>
          </a:p>
        </p:txBody>
      </p:sp>
      <p:sp>
        <p:nvSpPr>
          <p:cNvPr id="13" name="Rechthoek 12">
            <a:extLst>
              <a:ext uri="{FF2B5EF4-FFF2-40B4-BE49-F238E27FC236}">
                <a16:creationId xmlns:a16="http://schemas.microsoft.com/office/drawing/2014/main" id="{2521ECB5-025F-1A42-8A66-C696C612CB7D}"/>
              </a:ext>
            </a:extLst>
          </p:cNvPr>
          <p:cNvSpPr/>
          <p:nvPr/>
        </p:nvSpPr>
        <p:spPr>
          <a:xfrm>
            <a:off x="4221692" y="1147058"/>
            <a:ext cx="2638602" cy="1912584"/>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defRPr/>
            </a:pPr>
            <a:r>
              <a:rPr lang="nl-NL" sz="1400" b="1" dirty="0">
                <a:solidFill>
                  <a:srgbClr val="FFFFFF"/>
                </a:solidFill>
              </a:rPr>
              <a:t>    </a:t>
            </a:r>
          </a:p>
        </p:txBody>
      </p:sp>
      <p:grpSp>
        <p:nvGrpSpPr>
          <p:cNvPr id="21509" name="Groeperen 2">
            <a:extLst>
              <a:ext uri="{FF2B5EF4-FFF2-40B4-BE49-F238E27FC236}">
                <a16:creationId xmlns:a16="http://schemas.microsoft.com/office/drawing/2014/main" id="{4E104C8F-87DD-794C-AE3A-E0E9DE88BEB0}"/>
              </a:ext>
            </a:extLst>
          </p:cNvPr>
          <p:cNvGrpSpPr>
            <a:grpSpLocks/>
          </p:cNvGrpSpPr>
          <p:nvPr/>
        </p:nvGrpSpPr>
        <p:grpSpPr bwMode="auto">
          <a:xfrm>
            <a:off x="1699155" y="1142119"/>
            <a:ext cx="5158669" cy="3736269"/>
            <a:chOff x="1890584" y="1467851"/>
            <a:chExt cx="6633091" cy="4803588"/>
          </a:xfrm>
        </p:grpSpPr>
        <p:sp>
          <p:nvSpPr>
            <p:cNvPr id="4" name="Rechthoek 3">
              <a:extLst>
                <a:ext uri="{FF2B5EF4-FFF2-40B4-BE49-F238E27FC236}">
                  <a16:creationId xmlns:a16="http://schemas.microsoft.com/office/drawing/2014/main" id="{1C4DFDD6-8C14-8D43-AB06-7B24CCCD3FEE}"/>
                </a:ext>
              </a:extLst>
            </p:cNvPr>
            <p:cNvSpPr/>
            <p:nvPr/>
          </p:nvSpPr>
          <p:spPr>
            <a:xfrm>
              <a:off x="1890584" y="1467851"/>
              <a:ext cx="3267329" cy="2428780"/>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defRPr/>
              </a:pPr>
              <a:endParaRPr lang="nl-NL" sz="1400" b="1" dirty="0">
                <a:solidFill>
                  <a:srgbClr val="FFFFFF"/>
                </a:solidFill>
              </a:endParaRPr>
            </a:p>
          </p:txBody>
        </p:sp>
        <p:sp>
          <p:nvSpPr>
            <p:cNvPr id="14" name="Rechthoek 13">
              <a:extLst>
                <a:ext uri="{FF2B5EF4-FFF2-40B4-BE49-F238E27FC236}">
                  <a16:creationId xmlns:a16="http://schemas.microsoft.com/office/drawing/2014/main" id="{4A433968-0D0A-8946-96E5-624DA5FA85E7}"/>
                </a:ext>
              </a:extLst>
            </p:cNvPr>
            <p:cNvSpPr/>
            <p:nvPr/>
          </p:nvSpPr>
          <p:spPr>
            <a:xfrm>
              <a:off x="1903285" y="3899806"/>
              <a:ext cx="3237164" cy="2365283"/>
            </a:xfrm>
            <a:prstGeom prst="rect">
              <a:avLst/>
            </a:prstGeom>
            <a:solidFill>
              <a:srgbClr val="00A0D2"/>
            </a:solidFill>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defRPr/>
              </a:pPr>
              <a:endParaRPr lang="nl-NL" sz="1556" b="1" dirty="0">
                <a:solidFill>
                  <a:srgbClr val="FFFFFF"/>
                </a:solidFill>
                <a:ea typeface="MS PGothic" charset="0"/>
                <a:cs typeface="MS PGothic" charset="0"/>
              </a:endParaRPr>
            </a:p>
            <a:p>
              <a:pPr>
                <a:defRPr/>
              </a:pPr>
              <a:endParaRPr lang="nl-NL" sz="1400" b="1" dirty="0">
                <a:solidFill>
                  <a:srgbClr val="FFFFFF"/>
                </a:solidFill>
                <a:ea typeface="MS PGothic" charset="0"/>
                <a:cs typeface="MS PGothic" charset="0"/>
              </a:endParaRPr>
            </a:p>
            <a:p>
              <a:pPr>
                <a:buFont typeface="Arial" charset="0"/>
                <a:buChar char="•"/>
                <a:defRPr/>
              </a:pPr>
              <a:endParaRPr lang="nl-NL" sz="1400" b="1" dirty="0">
                <a:solidFill>
                  <a:srgbClr val="FFFFFF"/>
                </a:solidFill>
                <a:ea typeface="MS PGothic" charset="0"/>
                <a:cs typeface="MS PGothic" charset="0"/>
              </a:endParaRPr>
            </a:p>
            <a:p>
              <a:pPr>
                <a:buFont typeface="Arial" charset="0"/>
                <a:buChar char="•"/>
                <a:defRPr/>
              </a:pPr>
              <a:endParaRPr lang="nl-NL" sz="1400" b="1" dirty="0">
                <a:solidFill>
                  <a:srgbClr val="FFFFFF"/>
                </a:solidFill>
                <a:ea typeface="MS PGothic" charset="0"/>
                <a:cs typeface="MS PGothic" charset="0"/>
              </a:endParaRPr>
            </a:p>
          </p:txBody>
        </p:sp>
        <p:sp>
          <p:nvSpPr>
            <p:cNvPr id="15" name="Rechthoek 14">
              <a:extLst>
                <a:ext uri="{FF2B5EF4-FFF2-40B4-BE49-F238E27FC236}">
                  <a16:creationId xmlns:a16="http://schemas.microsoft.com/office/drawing/2014/main" id="{AE1ADBA6-2E5C-C148-9BB0-6E746419726A}"/>
                </a:ext>
              </a:extLst>
            </p:cNvPr>
            <p:cNvSpPr/>
            <p:nvPr/>
          </p:nvSpPr>
          <p:spPr>
            <a:xfrm>
              <a:off x="5157913" y="3914093"/>
              <a:ext cx="3365762" cy="2357346"/>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lgn="ctr">
                <a:defRPr/>
              </a:pPr>
              <a:endParaRPr lang="nl-NL" sz="1867" b="1" dirty="0">
                <a:solidFill>
                  <a:schemeClr val="tx1"/>
                </a:solidFill>
              </a:endParaRPr>
            </a:p>
            <a:p>
              <a:pPr algn="ctr">
                <a:defRPr/>
              </a:pPr>
              <a:endParaRPr lang="nl-NL" sz="1867" b="1" dirty="0">
                <a:solidFill>
                  <a:schemeClr val="tx1"/>
                </a:solidFill>
              </a:endParaRPr>
            </a:p>
            <a:p>
              <a:pPr algn="ctr">
                <a:defRPr/>
              </a:pPr>
              <a:endParaRPr lang="nl-NL" sz="1867" b="1" dirty="0">
                <a:solidFill>
                  <a:schemeClr val="tx1"/>
                </a:solidFill>
              </a:endParaRPr>
            </a:p>
          </p:txBody>
        </p:sp>
      </p:grpSp>
      <p:sp>
        <p:nvSpPr>
          <p:cNvPr id="9" name="Rechthoek 8">
            <a:extLst>
              <a:ext uri="{FF2B5EF4-FFF2-40B4-BE49-F238E27FC236}">
                <a16:creationId xmlns:a16="http://schemas.microsoft.com/office/drawing/2014/main" id="{CBB6ECE3-21A9-E649-9C7D-BBE04618397B}"/>
              </a:ext>
            </a:extLst>
          </p:cNvPr>
          <p:cNvSpPr/>
          <p:nvPr/>
        </p:nvSpPr>
        <p:spPr>
          <a:xfrm>
            <a:off x="3296885" y="669220"/>
            <a:ext cx="1722437" cy="3889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71112" tIns="35556" rIns="71112" bIns="35556" anchor="ctr"/>
          <a:lstStyle/>
          <a:p>
            <a:pPr algn="ctr">
              <a:defRPr/>
            </a:pPr>
            <a:endParaRPr lang="nl-NL" sz="1556" dirty="0">
              <a:solidFill>
                <a:schemeClr val="tx1"/>
              </a:solidFill>
            </a:endParaRPr>
          </a:p>
        </p:txBody>
      </p:sp>
      <p:sp>
        <p:nvSpPr>
          <p:cNvPr id="21513" name="Tekstvak 16">
            <a:extLst>
              <a:ext uri="{FF2B5EF4-FFF2-40B4-BE49-F238E27FC236}">
                <a16:creationId xmlns:a16="http://schemas.microsoft.com/office/drawing/2014/main" id="{DFB8CCD7-88F7-774A-955A-99CFE7651E14}"/>
              </a:ext>
            </a:extLst>
          </p:cNvPr>
          <p:cNvSpPr txBox="1">
            <a:spLocks noChangeArrowheads="1"/>
          </p:cNvSpPr>
          <p:nvPr/>
        </p:nvSpPr>
        <p:spPr bwMode="auto">
          <a:xfrm>
            <a:off x="4541486" y="3116439"/>
            <a:ext cx="1009234" cy="28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400" b="1" i="1">
                <a:solidFill>
                  <a:srgbClr val="FFFF00"/>
                </a:solidFill>
              </a:rPr>
              <a:t>Reference</a:t>
            </a:r>
          </a:p>
        </p:txBody>
      </p:sp>
      <p:sp>
        <p:nvSpPr>
          <p:cNvPr id="21514" name="Tekstvak 18">
            <a:extLst>
              <a:ext uri="{FF2B5EF4-FFF2-40B4-BE49-F238E27FC236}">
                <a16:creationId xmlns:a16="http://schemas.microsoft.com/office/drawing/2014/main" id="{CC566654-6083-884D-A3BB-A23F035A1115}"/>
              </a:ext>
            </a:extLst>
          </p:cNvPr>
          <p:cNvSpPr txBox="1">
            <a:spLocks noChangeArrowheads="1"/>
          </p:cNvSpPr>
          <p:nvPr/>
        </p:nvSpPr>
        <p:spPr bwMode="auto">
          <a:xfrm>
            <a:off x="2022652" y="1158169"/>
            <a:ext cx="988396" cy="28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400" b="1" i="1">
                <a:solidFill>
                  <a:srgbClr val="FFFF00"/>
                </a:solidFill>
              </a:rPr>
              <a:t>Reflective</a:t>
            </a:r>
          </a:p>
        </p:txBody>
      </p:sp>
      <p:sp>
        <p:nvSpPr>
          <p:cNvPr id="21515" name="Tekstvak 19">
            <a:extLst>
              <a:ext uri="{FF2B5EF4-FFF2-40B4-BE49-F238E27FC236}">
                <a16:creationId xmlns:a16="http://schemas.microsoft.com/office/drawing/2014/main" id="{FB57CC39-F7FF-BE43-AA39-BADF23687340}"/>
              </a:ext>
            </a:extLst>
          </p:cNvPr>
          <p:cNvSpPr txBox="1">
            <a:spLocks noChangeArrowheads="1"/>
          </p:cNvSpPr>
          <p:nvPr/>
        </p:nvSpPr>
        <p:spPr bwMode="auto">
          <a:xfrm>
            <a:off x="4521730" y="1159404"/>
            <a:ext cx="951526" cy="28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400" b="1" i="1">
                <a:solidFill>
                  <a:srgbClr val="FFFF00"/>
                </a:solidFill>
              </a:rPr>
              <a:t>Empirical</a:t>
            </a:r>
          </a:p>
        </p:txBody>
      </p:sp>
      <p:sp>
        <p:nvSpPr>
          <p:cNvPr id="21516" name="Tekstvak 20">
            <a:extLst>
              <a:ext uri="{FF2B5EF4-FFF2-40B4-BE49-F238E27FC236}">
                <a16:creationId xmlns:a16="http://schemas.microsoft.com/office/drawing/2014/main" id="{C23591C6-07E4-634A-88AA-0D6D2F93F601}"/>
              </a:ext>
            </a:extLst>
          </p:cNvPr>
          <p:cNvSpPr txBox="1">
            <a:spLocks noChangeArrowheads="1"/>
          </p:cNvSpPr>
          <p:nvPr/>
        </p:nvSpPr>
        <p:spPr bwMode="auto">
          <a:xfrm>
            <a:off x="2058459" y="3091744"/>
            <a:ext cx="1110224" cy="28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1112" tIns="35556" rIns="71112" bIns="35556">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400" b="1" i="1">
                <a:solidFill>
                  <a:srgbClr val="FFFF00"/>
                </a:solidFill>
              </a:rPr>
              <a:t>Emergence</a:t>
            </a:r>
          </a:p>
        </p:txBody>
      </p:sp>
      <p:sp>
        <p:nvSpPr>
          <p:cNvPr id="21517" name="Tekstvak 21">
            <a:extLst>
              <a:ext uri="{FF2B5EF4-FFF2-40B4-BE49-F238E27FC236}">
                <a16:creationId xmlns:a16="http://schemas.microsoft.com/office/drawing/2014/main" id="{3298DD18-3FD1-C643-9D42-02003D06CEA0}"/>
              </a:ext>
            </a:extLst>
          </p:cNvPr>
          <p:cNvSpPr txBox="1">
            <a:spLocks noChangeArrowheads="1"/>
          </p:cNvSpPr>
          <p:nvPr/>
        </p:nvSpPr>
        <p:spPr bwMode="auto">
          <a:xfrm>
            <a:off x="385411" y="1243890"/>
            <a:ext cx="1222375" cy="160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089" i="1" dirty="0">
                <a:solidFill>
                  <a:schemeClr val="tx1"/>
                </a:solidFill>
              </a:rPr>
              <a:t>Quality:</a:t>
            </a:r>
          </a:p>
          <a:p>
            <a:pPr>
              <a:spcBef>
                <a:spcPct val="0"/>
              </a:spcBef>
              <a:buClrTx/>
              <a:buSzTx/>
              <a:buFontTx/>
              <a:buNone/>
            </a:pPr>
            <a:r>
              <a:rPr lang="nl-NL" altLang="en-NL" sz="1089" i="1" dirty="0" err="1">
                <a:solidFill>
                  <a:schemeClr val="tx1"/>
                </a:solidFill>
              </a:rPr>
              <a:t>Decision</a:t>
            </a:r>
            <a:r>
              <a:rPr lang="nl-NL" altLang="en-NL" sz="1089" i="1" dirty="0">
                <a:solidFill>
                  <a:schemeClr val="tx1"/>
                </a:solidFill>
              </a:rPr>
              <a:t>:</a:t>
            </a:r>
          </a:p>
          <a:p>
            <a:pPr>
              <a:spcBef>
                <a:spcPct val="0"/>
              </a:spcBef>
              <a:buClrTx/>
              <a:buSzTx/>
              <a:buFontTx/>
              <a:buNone/>
            </a:pPr>
            <a:r>
              <a:rPr lang="nl-NL" altLang="en-NL" sz="1089" i="1" dirty="0">
                <a:solidFill>
                  <a:schemeClr val="tx1"/>
                </a:solidFill>
              </a:rPr>
              <a:t>Motto:</a:t>
            </a:r>
          </a:p>
          <a:p>
            <a:pPr>
              <a:spcBef>
                <a:spcPct val="0"/>
              </a:spcBef>
              <a:buClrTx/>
              <a:buSzTx/>
              <a:buNone/>
            </a:pPr>
            <a:r>
              <a:rPr lang="nl-NL" altLang="en-NL" sz="1089" i="1" dirty="0" err="1">
                <a:solidFill>
                  <a:schemeClr val="tx1"/>
                </a:solidFill>
              </a:rPr>
              <a:t>Metaphor</a:t>
            </a:r>
            <a:r>
              <a:rPr lang="nl-NL" altLang="en-NL" sz="1089" i="1" dirty="0">
                <a:solidFill>
                  <a:schemeClr val="tx1"/>
                </a:solidFill>
              </a:rPr>
              <a:t>:</a:t>
            </a:r>
          </a:p>
          <a:p>
            <a:pPr>
              <a:spcBef>
                <a:spcPct val="0"/>
              </a:spcBef>
              <a:buClrTx/>
              <a:buSzTx/>
              <a:buNone/>
            </a:pPr>
            <a:r>
              <a:rPr lang="nl-NL" altLang="en-NL" sz="1089" i="1" dirty="0">
                <a:solidFill>
                  <a:schemeClr val="tx1"/>
                </a:solidFill>
              </a:rPr>
              <a:t>Logic (</a:t>
            </a:r>
            <a:r>
              <a:rPr lang="nl-NL" altLang="en-NL" sz="1089" i="1" dirty="0" err="1">
                <a:solidFill>
                  <a:schemeClr val="tx1"/>
                </a:solidFill>
              </a:rPr>
              <a:t>Freidson</a:t>
            </a:r>
            <a:r>
              <a:rPr lang="nl-NL" altLang="en-NL" sz="1089" i="1" dirty="0">
                <a:solidFill>
                  <a:schemeClr val="tx1"/>
                </a:solidFill>
              </a:rPr>
              <a:t>)</a:t>
            </a:r>
          </a:p>
          <a:p>
            <a:pPr>
              <a:spcBef>
                <a:spcPct val="0"/>
              </a:spcBef>
              <a:buClrTx/>
              <a:buSzTx/>
              <a:buFontTx/>
              <a:buNone/>
            </a:pPr>
            <a:r>
              <a:rPr lang="nl-NL" altLang="en-NL" sz="1089" i="1" dirty="0" err="1">
                <a:solidFill>
                  <a:schemeClr val="tx1"/>
                </a:solidFill>
              </a:rPr>
              <a:t>Science</a:t>
            </a:r>
            <a:r>
              <a:rPr lang="nl-NL" altLang="en-NL" sz="1089" i="1" dirty="0">
                <a:solidFill>
                  <a:schemeClr val="tx1"/>
                </a:solidFill>
              </a:rPr>
              <a:t>:</a:t>
            </a:r>
          </a:p>
          <a:p>
            <a:pPr>
              <a:spcBef>
                <a:spcPct val="0"/>
              </a:spcBef>
              <a:buClrTx/>
              <a:buSzTx/>
              <a:buFontTx/>
              <a:buNone/>
            </a:pPr>
            <a:r>
              <a:rPr lang="nl-NL" altLang="en-NL" sz="1089" i="1" dirty="0">
                <a:solidFill>
                  <a:schemeClr val="tx1"/>
                </a:solidFill>
              </a:rPr>
              <a:t>Risk:</a:t>
            </a:r>
          </a:p>
          <a:p>
            <a:pPr>
              <a:spcBef>
                <a:spcPct val="0"/>
              </a:spcBef>
              <a:buClrTx/>
              <a:buSzTx/>
              <a:buFontTx/>
              <a:buNone/>
            </a:pPr>
            <a:r>
              <a:rPr lang="nl-NL" altLang="en-NL" sz="1089" i="1" dirty="0" err="1">
                <a:solidFill>
                  <a:schemeClr val="tx1"/>
                </a:solidFill>
              </a:rPr>
              <a:t>Leadershipstyle</a:t>
            </a:r>
            <a:r>
              <a:rPr lang="nl-NL" altLang="en-NL" sz="1089" i="1" dirty="0">
                <a:solidFill>
                  <a:schemeClr val="tx1"/>
                </a:solidFill>
              </a:rPr>
              <a:t>:</a:t>
            </a:r>
          </a:p>
          <a:p>
            <a:pPr>
              <a:spcBef>
                <a:spcPct val="0"/>
              </a:spcBef>
              <a:buClrTx/>
              <a:buSzTx/>
              <a:buFontTx/>
              <a:buNone/>
            </a:pPr>
            <a:r>
              <a:rPr lang="nl-NL" altLang="en-NL" sz="1089" i="1" dirty="0">
                <a:solidFill>
                  <a:schemeClr val="tx1"/>
                </a:solidFill>
              </a:rPr>
              <a:t>Tools:</a:t>
            </a:r>
          </a:p>
        </p:txBody>
      </p:sp>
      <p:sp>
        <p:nvSpPr>
          <p:cNvPr id="21518" name="Tekstvak 22">
            <a:extLst>
              <a:ext uri="{FF2B5EF4-FFF2-40B4-BE49-F238E27FC236}">
                <a16:creationId xmlns:a16="http://schemas.microsoft.com/office/drawing/2014/main" id="{0B805B03-DFE4-3F4E-97B2-4C06FC4CB1C4}"/>
              </a:ext>
            </a:extLst>
          </p:cNvPr>
          <p:cNvSpPr txBox="1">
            <a:spLocks noChangeArrowheads="1"/>
          </p:cNvSpPr>
          <p:nvPr/>
        </p:nvSpPr>
        <p:spPr bwMode="auto">
          <a:xfrm>
            <a:off x="403931" y="3171647"/>
            <a:ext cx="1390297" cy="160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1089" i="1" dirty="0">
                <a:solidFill>
                  <a:schemeClr val="tx1"/>
                </a:solidFill>
              </a:rPr>
              <a:t>Quality:</a:t>
            </a:r>
          </a:p>
          <a:p>
            <a:pPr>
              <a:spcBef>
                <a:spcPct val="0"/>
              </a:spcBef>
              <a:buClrTx/>
              <a:buSzTx/>
              <a:buFontTx/>
              <a:buNone/>
            </a:pPr>
            <a:r>
              <a:rPr lang="nl-NL" altLang="en-NL" sz="1089" i="1" dirty="0" err="1">
                <a:solidFill>
                  <a:schemeClr val="tx1"/>
                </a:solidFill>
              </a:rPr>
              <a:t>Decision</a:t>
            </a:r>
            <a:r>
              <a:rPr lang="nl-NL" altLang="en-NL" sz="1089" i="1" dirty="0">
                <a:solidFill>
                  <a:schemeClr val="tx1"/>
                </a:solidFill>
              </a:rPr>
              <a:t>:</a:t>
            </a:r>
          </a:p>
          <a:p>
            <a:pPr>
              <a:spcBef>
                <a:spcPct val="0"/>
              </a:spcBef>
              <a:buClrTx/>
              <a:buSzTx/>
              <a:buFontTx/>
              <a:buNone/>
            </a:pPr>
            <a:r>
              <a:rPr lang="nl-NL" altLang="en-NL" sz="1089" i="1" dirty="0">
                <a:solidFill>
                  <a:schemeClr val="tx1"/>
                </a:solidFill>
              </a:rPr>
              <a:t>Motto:</a:t>
            </a:r>
          </a:p>
          <a:p>
            <a:pPr>
              <a:spcBef>
                <a:spcPct val="0"/>
              </a:spcBef>
              <a:buClrTx/>
              <a:buSzTx/>
              <a:buNone/>
            </a:pPr>
            <a:r>
              <a:rPr lang="nl-NL" altLang="en-NL" sz="1089" i="1" dirty="0" err="1">
                <a:solidFill>
                  <a:schemeClr val="tx1"/>
                </a:solidFill>
              </a:rPr>
              <a:t>Metaphor</a:t>
            </a:r>
            <a:r>
              <a:rPr lang="nl-NL" altLang="en-NL" sz="1089" i="1" dirty="0">
                <a:solidFill>
                  <a:schemeClr val="tx1"/>
                </a:solidFill>
              </a:rPr>
              <a:t>:</a:t>
            </a:r>
          </a:p>
          <a:p>
            <a:pPr>
              <a:spcBef>
                <a:spcPct val="0"/>
              </a:spcBef>
              <a:buClrTx/>
              <a:buSzTx/>
              <a:buFontTx/>
              <a:buNone/>
            </a:pPr>
            <a:r>
              <a:rPr lang="nl-NL" altLang="en-NL" sz="1089" i="1" dirty="0">
                <a:solidFill>
                  <a:schemeClr val="tx1"/>
                </a:solidFill>
              </a:rPr>
              <a:t>Logic (</a:t>
            </a:r>
            <a:r>
              <a:rPr lang="nl-NL" altLang="en-NL" sz="1089" i="1" dirty="0" err="1">
                <a:solidFill>
                  <a:schemeClr val="tx1"/>
                </a:solidFill>
              </a:rPr>
              <a:t>Freidson</a:t>
            </a:r>
            <a:r>
              <a:rPr lang="nl-NL" altLang="en-NL" sz="1089" i="1" dirty="0">
                <a:solidFill>
                  <a:schemeClr val="tx1"/>
                </a:solidFill>
              </a:rPr>
              <a:t>):</a:t>
            </a:r>
          </a:p>
          <a:p>
            <a:pPr>
              <a:spcBef>
                <a:spcPct val="0"/>
              </a:spcBef>
              <a:buClrTx/>
              <a:buSzTx/>
              <a:buFontTx/>
              <a:buNone/>
            </a:pPr>
            <a:r>
              <a:rPr lang="nl-NL" altLang="en-NL" sz="1089" i="1" dirty="0" err="1">
                <a:solidFill>
                  <a:schemeClr val="tx1"/>
                </a:solidFill>
              </a:rPr>
              <a:t>Science</a:t>
            </a:r>
            <a:r>
              <a:rPr lang="nl-NL" altLang="en-NL" sz="1089" i="1" dirty="0">
                <a:solidFill>
                  <a:schemeClr val="tx1"/>
                </a:solidFill>
              </a:rPr>
              <a:t>:</a:t>
            </a:r>
          </a:p>
          <a:p>
            <a:pPr>
              <a:spcBef>
                <a:spcPct val="0"/>
              </a:spcBef>
              <a:buClrTx/>
              <a:buSzTx/>
              <a:buFontTx/>
              <a:buNone/>
            </a:pPr>
            <a:r>
              <a:rPr lang="nl-NL" altLang="en-NL" sz="1089" i="1" dirty="0">
                <a:solidFill>
                  <a:schemeClr val="tx1"/>
                </a:solidFill>
              </a:rPr>
              <a:t>Risk:</a:t>
            </a:r>
          </a:p>
          <a:p>
            <a:pPr>
              <a:spcBef>
                <a:spcPct val="0"/>
              </a:spcBef>
              <a:buClrTx/>
              <a:buSzTx/>
              <a:buFontTx/>
              <a:buNone/>
            </a:pPr>
            <a:r>
              <a:rPr lang="nl-NL" altLang="en-NL" sz="1089" i="1" dirty="0" err="1">
                <a:solidFill>
                  <a:schemeClr val="tx1"/>
                </a:solidFill>
              </a:rPr>
              <a:t>Leadershipstyle</a:t>
            </a:r>
            <a:r>
              <a:rPr lang="nl-NL" altLang="en-NL" sz="1089" i="1" dirty="0">
                <a:solidFill>
                  <a:schemeClr val="tx1"/>
                </a:solidFill>
              </a:rPr>
              <a:t>:</a:t>
            </a:r>
          </a:p>
          <a:p>
            <a:pPr>
              <a:spcBef>
                <a:spcPct val="0"/>
              </a:spcBef>
              <a:buClrTx/>
              <a:buSzTx/>
              <a:buFontTx/>
              <a:buNone/>
            </a:pPr>
            <a:r>
              <a:rPr lang="nl-NL" altLang="en-NL" sz="1089" i="1" dirty="0">
                <a:solidFill>
                  <a:schemeClr val="tx1"/>
                </a:solidFill>
              </a:rPr>
              <a:t>Tools:</a:t>
            </a:r>
          </a:p>
        </p:txBody>
      </p:sp>
      <p:sp>
        <p:nvSpPr>
          <p:cNvPr id="21519" name="Tekstvak 20">
            <a:extLst>
              <a:ext uri="{FF2B5EF4-FFF2-40B4-BE49-F238E27FC236}">
                <a16:creationId xmlns:a16="http://schemas.microsoft.com/office/drawing/2014/main" id="{79B627A3-1FF9-4244-A6CC-1C6F03C12DD5}"/>
              </a:ext>
            </a:extLst>
          </p:cNvPr>
          <p:cNvSpPr txBox="1">
            <a:spLocks noChangeArrowheads="1"/>
          </p:cNvSpPr>
          <p:nvPr/>
        </p:nvSpPr>
        <p:spPr bwMode="auto">
          <a:xfrm>
            <a:off x="480484" y="259292"/>
            <a:ext cx="5437716" cy="42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60000"/>
              <a:buFont typeface="Zapf Dingbats" pitchFamily="123" charset="2"/>
              <a:buChar char="n"/>
              <a:defRPr sz="28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60000"/>
              <a:buFont typeface="Zapf Dingbats" pitchFamily="123" charset="2"/>
              <a:buChar char="n"/>
              <a:defRPr sz="26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1"/>
              </a:buClr>
              <a:buSzPct val="60000"/>
              <a:buFont typeface="Zapf Dingbats" pitchFamily="123" charset="2"/>
              <a:buChar char="n"/>
              <a:defRPr sz="24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lr>
                <a:schemeClr val="accent1"/>
              </a:buClr>
              <a:buSzPct val="60000"/>
              <a:buFont typeface="Zapf Dingbats" pitchFamily="123" charset="2"/>
              <a:buChar char="n"/>
              <a:defRPr sz="22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60000"/>
              <a:buFont typeface="Zapf Dingbats" pitchFamily="123" charset="2"/>
              <a:buChar char="n"/>
              <a:defRPr sz="2000">
                <a:solidFill>
                  <a:srgbClr val="000000"/>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nl-NL" altLang="en-NL" sz="2178" dirty="0" err="1">
                <a:solidFill>
                  <a:srgbClr val="00ACB0"/>
                </a:solidFill>
              </a:rPr>
              <a:t>Four</a:t>
            </a:r>
            <a:r>
              <a:rPr lang="nl-NL" altLang="en-NL" sz="2178" dirty="0">
                <a:solidFill>
                  <a:srgbClr val="00ACB0"/>
                </a:solidFill>
              </a:rPr>
              <a:t> </a:t>
            </a:r>
            <a:r>
              <a:rPr lang="nl-NL" altLang="en-NL" sz="2178" dirty="0" err="1">
                <a:solidFill>
                  <a:srgbClr val="00ACB0"/>
                </a:solidFill>
              </a:rPr>
              <a:t>paradigms</a:t>
            </a:r>
            <a:r>
              <a:rPr lang="nl-NL" altLang="en-NL" sz="2178" dirty="0">
                <a:solidFill>
                  <a:srgbClr val="00ACB0"/>
                </a:solidFill>
              </a:rPr>
              <a:t>/</a:t>
            </a:r>
            <a:r>
              <a:rPr lang="nl-NL" altLang="en-NL" sz="2178" dirty="0" err="1">
                <a:solidFill>
                  <a:srgbClr val="00ACB0"/>
                </a:solidFill>
              </a:rPr>
              <a:t>windows</a:t>
            </a:r>
            <a:r>
              <a:rPr lang="nl-NL" altLang="en-NL" sz="2178" dirty="0">
                <a:solidFill>
                  <a:srgbClr val="00ACB0"/>
                </a:solidFill>
              </a:rPr>
              <a:t>/</a:t>
            </a:r>
            <a:r>
              <a:rPr lang="nl-NL" altLang="en-NL" sz="2178" dirty="0" err="1">
                <a:solidFill>
                  <a:srgbClr val="00ACB0"/>
                </a:solidFill>
              </a:rPr>
              <a:t>worldviews</a:t>
            </a:r>
            <a:endParaRPr lang="nl-NL" altLang="en-NL" sz="2178" dirty="0">
              <a:solidFill>
                <a:srgbClr val="00ACB0"/>
              </a:solidFill>
            </a:endParaRPr>
          </a:p>
        </p:txBody>
      </p:sp>
    </p:spTree>
  </p:cSld>
  <p:clrMapOvr>
    <a:masterClrMapping/>
  </p:clrMapOvr>
  <p:transition spd="slow" advTm="2121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Afbeelding 11">
            <a:extLst>
              <a:ext uri="{FF2B5EF4-FFF2-40B4-BE49-F238E27FC236}">
                <a16:creationId xmlns:a16="http://schemas.microsoft.com/office/drawing/2014/main" id="{831A591B-AE24-A746-AAD6-37F8FA6522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243" y="3373262"/>
            <a:ext cx="1226080" cy="89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kstvak 16">
            <a:extLst>
              <a:ext uri="{FF2B5EF4-FFF2-40B4-BE49-F238E27FC236}">
                <a16:creationId xmlns:a16="http://schemas.microsoft.com/office/drawing/2014/main" id="{D9F5BFF9-00F5-C344-B093-BAC49EE52EB3}"/>
              </a:ext>
            </a:extLst>
          </p:cNvPr>
          <p:cNvSpPr txBox="1">
            <a:spLocks noChangeArrowheads="1"/>
          </p:cNvSpPr>
          <p:nvPr/>
        </p:nvSpPr>
        <p:spPr bwMode="auto">
          <a:xfrm>
            <a:off x="368124" y="5090760"/>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EMERGENCE</a:t>
            </a:r>
          </a:p>
        </p:txBody>
      </p:sp>
      <p:sp>
        <p:nvSpPr>
          <p:cNvPr id="24580" name="Titel 1">
            <a:extLst>
              <a:ext uri="{FF2B5EF4-FFF2-40B4-BE49-F238E27FC236}">
                <a16:creationId xmlns:a16="http://schemas.microsoft.com/office/drawing/2014/main" id="{A8A2D970-1799-7D43-9C3C-07B21B0BABC6}"/>
              </a:ext>
            </a:extLst>
          </p:cNvPr>
          <p:cNvSpPr>
            <a:spLocks noGrp="1"/>
          </p:cNvSpPr>
          <p:nvPr>
            <p:ph type="title"/>
          </p:nvPr>
        </p:nvSpPr>
        <p:spPr>
          <a:xfrm>
            <a:off x="4087899" y="-475266"/>
            <a:ext cx="1002107" cy="35559"/>
          </a:xfrm>
          <a:solidFill>
            <a:schemeClr val="bg1"/>
          </a:solidFill>
        </p:spPr>
        <p:txBody>
          <a:bodyPr/>
          <a:lstStyle/>
          <a:p>
            <a:br>
              <a:rPr lang="nl-NL" altLang="en-NL">
                <a:solidFill>
                  <a:srgbClr val="00A7A2"/>
                </a:solidFill>
                <a:ea typeface="ＭＳ Ｐゴシック" panose="020B0600070205080204" pitchFamily="34" charset="-128"/>
              </a:rPr>
            </a:br>
            <a:endParaRPr lang="nl-NL" altLang="en-NL">
              <a:solidFill>
                <a:srgbClr val="00A0D2"/>
              </a:solidFill>
              <a:ea typeface="ＭＳ Ｐゴシック" panose="020B0600070205080204" pitchFamily="34" charset="-128"/>
            </a:endParaRPr>
          </a:p>
        </p:txBody>
      </p:sp>
      <p:cxnSp>
        <p:nvCxnSpPr>
          <p:cNvPr id="7" name="Rechte verbindingslijn 6">
            <a:extLst>
              <a:ext uri="{FF2B5EF4-FFF2-40B4-BE49-F238E27FC236}">
                <a16:creationId xmlns:a16="http://schemas.microsoft.com/office/drawing/2014/main" id="{BCAF3018-C98B-824A-8609-418BF6CEA8C3}"/>
              </a:ext>
            </a:extLst>
          </p:cNvPr>
          <p:cNvCxnSpPr>
            <a:cxnSpLocks noChangeShapeType="1"/>
          </p:cNvCxnSpPr>
          <p:nvPr/>
        </p:nvCxnSpPr>
        <p:spPr bwMode="auto">
          <a:xfrm rot="16200000" flipH="1">
            <a:off x="1205266" y="2642306"/>
            <a:ext cx="5334000" cy="49389"/>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Rechte verbindingslijn 8">
            <a:extLst>
              <a:ext uri="{FF2B5EF4-FFF2-40B4-BE49-F238E27FC236}">
                <a16:creationId xmlns:a16="http://schemas.microsoft.com/office/drawing/2014/main" id="{DD6E601B-8443-3C44-A241-8F1E85933B62}"/>
              </a:ext>
            </a:extLst>
          </p:cNvPr>
          <p:cNvCxnSpPr>
            <a:cxnSpLocks noChangeShapeType="1"/>
          </p:cNvCxnSpPr>
          <p:nvPr/>
        </p:nvCxnSpPr>
        <p:spPr bwMode="auto">
          <a:xfrm flipV="1">
            <a:off x="228600" y="2544763"/>
            <a:ext cx="7112000" cy="2839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583" name="Tekstvak 12">
            <a:extLst>
              <a:ext uri="{FF2B5EF4-FFF2-40B4-BE49-F238E27FC236}">
                <a16:creationId xmlns:a16="http://schemas.microsoft.com/office/drawing/2014/main" id="{0AB7447C-362D-1141-B15D-A60183240FA1}"/>
              </a:ext>
            </a:extLst>
          </p:cNvPr>
          <p:cNvSpPr txBox="1">
            <a:spLocks noChangeArrowheads="1"/>
          </p:cNvSpPr>
          <p:nvPr/>
        </p:nvSpPr>
        <p:spPr bwMode="auto">
          <a:xfrm>
            <a:off x="453320" y="0"/>
            <a:ext cx="1712560"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REFLECTIVE</a:t>
            </a:r>
          </a:p>
        </p:txBody>
      </p:sp>
      <p:sp>
        <p:nvSpPr>
          <p:cNvPr id="24584" name="Tekstvak 13">
            <a:extLst>
              <a:ext uri="{FF2B5EF4-FFF2-40B4-BE49-F238E27FC236}">
                <a16:creationId xmlns:a16="http://schemas.microsoft.com/office/drawing/2014/main" id="{D9255031-D58C-574F-915D-7DD86B852FAB}"/>
              </a:ext>
            </a:extLst>
          </p:cNvPr>
          <p:cNvSpPr txBox="1">
            <a:spLocks noChangeArrowheads="1"/>
          </p:cNvSpPr>
          <p:nvPr/>
        </p:nvSpPr>
        <p:spPr bwMode="auto">
          <a:xfrm>
            <a:off x="5344055" y="0"/>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EMPIRICAL</a:t>
            </a:r>
          </a:p>
        </p:txBody>
      </p:sp>
      <p:sp>
        <p:nvSpPr>
          <p:cNvPr id="24585" name="Tekstvak 17">
            <a:extLst>
              <a:ext uri="{FF2B5EF4-FFF2-40B4-BE49-F238E27FC236}">
                <a16:creationId xmlns:a16="http://schemas.microsoft.com/office/drawing/2014/main" id="{84AA7569-7080-8144-85E2-D8B79540133D}"/>
              </a:ext>
            </a:extLst>
          </p:cNvPr>
          <p:cNvSpPr txBox="1">
            <a:spLocks noChangeArrowheads="1"/>
          </p:cNvSpPr>
          <p:nvPr/>
        </p:nvSpPr>
        <p:spPr bwMode="auto">
          <a:xfrm>
            <a:off x="5415669" y="4974697"/>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REFERENCE</a:t>
            </a:r>
          </a:p>
        </p:txBody>
      </p:sp>
      <p:pic>
        <p:nvPicPr>
          <p:cNvPr id="24586" name="Picture 6" descr="Afbeeldingsresultaat voor principles">
            <a:extLst>
              <a:ext uri="{FF2B5EF4-FFF2-40B4-BE49-F238E27FC236}">
                <a16:creationId xmlns:a16="http://schemas.microsoft.com/office/drawing/2014/main" id="{361B23EE-34DB-5B4D-88A2-CC22A3148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71" y="324733"/>
            <a:ext cx="1111250"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0" descr="Afbeeldingsresultaat voor philosophy">
            <a:extLst>
              <a:ext uri="{FF2B5EF4-FFF2-40B4-BE49-F238E27FC236}">
                <a16:creationId xmlns:a16="http://schemas.microsoft.com/office/drawing/2014/main" id="{A009A118-022A-D441-A16B-ADEAAEB1BD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912" y="883490"/>
            <a:ext cx="1038402"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AutoShape 18" descr="Afbeeldingsresultaat voor delegating leadership">
            <a:extLst>
              <a:ext uri="{FF2B5EF4-FFF2-40B4-BE49-F238E27FC236}">
                <a16:creationId xmlns:a16="http://schemas.microsoft.com/office/drawing/2014/main" id="{6BC0EBBF-AED5-8D4A-947A-A8022FED3D87}"/>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89" name="AutoShape 20" descr="Afbeeldingsresultaat voor delegating leadership">
            <a:extLst>
              <a:ext uri="{FF2B5EF4-FFF2-40B4-BE49-F238E27FC236}">
                <a16:creationId xmlns:a16="http://schemas.microsoft.com/office/drawing/2014/main" id="{ABDBC87C-2B6B-8C47-A911-C3161FAB4AE7}"/>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591" name="Picture 30" descr="Afbeeldingsresultaat voor exacte wetenschappen">
            <a:extLst>
              <a:ext uri="{FF2B5EF4-FFF2-40B4-BE49-F238E27FC236}">
                <a16:creationId xmlns:a16="http://schemas.microsoft.com/office/drawing/2014/main" id="{A529A2FC-777E-B54E-843F-74462F053B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5900" y="425980"/>
            <a:ext cx="696383" cy="6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36" descr="Afbeeldingsresultaat voor army">
            <a:extLst>
              <a:ext uri="{FF2B5EF4-FFF2-40B4-BE49-F238E27FC236}">
                <a16:creationId xmlns:a16="http://schemas.microsoft.com/office/drawing/2014/main" id="{146C6707-9254-744B-B584-346AA382E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1939" y="1197681"/>
            <a:ext cx="958144" cy="53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3" name="Groep 57">
            <a:extLst>
              <a:ext uri="{FF2B5EF4-FFF2-40B4-BE49-F238E27FC236}">
                <a16:creationId xmlns:a16="http://schemas.microsoft.com/office/drawing/2014/main" id="{362A75AD-1C09-AB48-BEAC-C82511A557F7}"/>
              </a:ext>
            </a:extLst>
          </p:cNvPr>
          <p:cNvGrpSpPr>
            <a:grpSpLocks/>
          </p:cNvGrpSpPr>
          <p:nvPr/>
        </p:nvGrpSpPr>
        <p:grpSpPr bwMode="auto">
          <a:xfrm>
            <a:off x="3890240" y="2632427"/>
            <a:ext cx="898878" cy="856878"/>
            <a:chOff x="5053262" y="3356811"/>
            <a:chExt cx="1323474" cy="1438921"/>
          </a:xfrm>
        </p:grpSpPr>
        <p:pic>
          <p:nvPicPr>
            <p:cNvPr id="24629" name="Picture 40" descr="Afbeeldingsresultaat voor fitness for use juran">
              <a:extLst>
                <a:ext uri="{FF2B5EF4-FFF2-40B4-BE49-F238E27FC236}">
                  <a16:creationId xmlns:a16="http://schemas.microsoft.com/office/drawing/2014/main" id="{0FAAE9A4-454E-2549-BF2E-8BF8D3AB4B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6403" y="3356811"/>
              <a:ext cx="1285488" cy="10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0" name="Tekstvak 37">
              <a:extLst>
                <a:ext uri="{FF2B5EF4-FFF2-40B4-BE49-F238E27FC236}">
                  <a16:creationId xmlns:a16="http://schemas.microsoft.com/office/drawing/2014/main" id="{2BE9A777-BA2D-814F-9A7C-243087E5F747}"/>
                </a:ext>
              </a:extLst>
            </p:cNvPr>
            <p:cNvSpPr txBox="1">
              <a:spLocks noChangeArrowheads="1"/>
            </p:cNvSpPr>
            <p:nvPr/>
          </p:nvSpPr>
          <p:spPr bwMode="auto">
            <a:xfrm>
              <a:off x="5053262" y="4439652"/>
              <a:ext cx="1323474" cy="3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GB" sz="778" i="1"/>
                <a:t>“</a:t>
              </a:r>
              <a:r>
                <a:rPr lang="nl-NL" altLang="en-NL" sz="778" i="1"/>
                <a:t>fitness for use</a:t>
              </a:r>
              <a:r>
                <a:rPr lang="nl-NL" altLang="en-GB" sz="778" i="1"/>
                <a:t>”</a:t>
              </a:r>
              <a:endParaRPr lang="nl-NL" altLang="en-NL" sz="778" i="1"/>
            </a:p>
          </p:txBody>
        </p:sp>
      </p:grpSp>
      <p:pic>
        <p:nvPicPr>
          <p:cNvPr id="24594" name="Picture 42" descr="Afbeeldingsresultaat voor guidelines">
            <a:extLst>
              <a:ext uri="{FF2B5EF4-FFF2-40B4-BE49-F238E27FC236}">
                <a16:creationId xmlns:a16="http://schemas.microsoft.com/office/drawing/2014/main" id="{A407F8D4-1E53-004E-87C2-B329FD1001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8198" y="4310830"/>
            <a:ext cx="1203854" cy="80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44" descr="Afbeeldingsresultaat voor management sciences">
            <a:extLst>
              <a:ext uri="{FF2B5EF4-FFF2-40B4-BE49-F238E27FC236}">
                <a16:creationId xmlns:a16="http://schemas.microsoft.com/office/drawing/2014/main" id="{D4D6E251-28F3-A345-ADAF-460560FDD7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98333" y="2441046"/>
            <a:ext cx="861836" cy="112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46" descr="Afbeeldingsresultaat voor efqm excellence model">
            <a:extLst>
              <a:ext uri="{FF2B5EF4-FFF2-40B4-BE49-F238E27FC236}">
                <a16:creationId xmlns:a16="http://schemas.microsoft.com/office/drawing/2014/main" id="{6D51FA6F-8076-F549-AB7B-449CE9B758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2779" y="4490068"/>
            <a:ext cx="1274233" cy="65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AutoShape 48" descr="Afbeeldingsresultaat voor machine">
            <a:extLst>
              <a:ext uri="{FF2B5EF4-FFF2-40B4-BE49-F238E27FC236}">
                <a16:creationId xmlns:a16="http://schemas.microsoft.com/office/drawing/2014/main" id="{AF6816FC-0971-A343-BF4C-7EFE3F9CEBCC}"/>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98" name="AutoShape 50" descr="Afbeeldingsresultaat voor machine">
            <a:extLst>
              <a:ext uri="{FF2B5EF4-FFF2-40B4-BE49-F238E27FC236}">
                <a16:creationId xmlns:a16="http://schemas.microsoft.com/office/drawing/2014/main" id="{6E66D4C8-C3D0-784C-A289-213917208C2F}"/>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99" name="AutoShape 52" descr="Afbeeldingsresultaat voor machine">
            <a:extLst>
              <a:ext uri="{FF2B5EF4-FFF2-40B4-BE49-F238E27FC236}">
                <a16:creationId xmlns:a16="http://schemas.microsoft.com/office/drawing/2014/main" id="{853737AD-C1E4-6445-B3C3-543E437BA41A}"/>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600" name="Picture 62" descr="Afbeeldingsresultaat voor plant groeit door asfalt">
            <a:extLst>
              <a:ext uri="{FF2B5EF4-FFF2-40B4-BE49-F238E27FC236}">
                <a16:creationId xmlns:a16="http://schemas.microsoft.com/office/drawing/2014/main" id="{4C112C08-CC44-1448-AE8B-F89E9EDA53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42591" y="3169498"/>
            <a:ext cx="739599" cy="8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2" name="AutoShape 72" descr="Afbeeldingsresultaat voor collaborative leadership">
            <a:extLst>
              <a:ext uri="{FF2B5EF4-FFF2-40B4-BE49-F238E27FC236}">
                <a16:creationId xmlns:a16="http://schemas.microsoft.com/office/drawing/2014/main" id="{49F0C475-598C-3543-9714-C316827D7E8F}"/>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603" name="AutoShape 74" descr="Afbeeldingsresultaat voor collaborative leadership">
            <a:extLst>
              <a:ext uri="{FF2B5EF4-FFF2-40B4-BE49-F238E27FC236}">
                <a16:creationId xmlns:a16="http://schemas.microsoft.com/office/drawing/2014/main" id="{BF1D0B0C-A6D8-6A43-B27B-55B988FCB9B9}"/>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605" name="Picture 60" descr="Afbeeldingsresultaat voor shared values">
            <a:extLst>
              <a:ext uri="{FF2B5EF4-FFF2-40B4-BE49-F238E27FC236}">
                <a16:creationId xmlns:a16="http://schemas.microsoft.com/office/drawing/2014/main" id="{C512D2C4-1999-E949-8E0B-1B1B0E7DAA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472" y="4522788"/>
            <a:ext cx="1474258" cy="58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78" descr="Afbeeldingsresultaat voor jazz improvisation">
            <a:extLst>
              <a:ext uri="{FF2B5EF4-FFF2-40B4-BE49-F238E27FC236}">
                <a16:creationId xmlns:a16="http://schemas.microsoft.com/office/drawing/2014/main" id="{EEFF2243-EAC6-7947-93FB-516645BBB0D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3288" y="3388078"/>
            <a:ext cx="795161" cy="88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2" descr="Afbeeldingsresultaat voor peer review">
            <a:extLst>
              <a:ext uri="{FF2B5EF4-FFF2-40B4-BE49-F238E27FC236}">
                <a16:creationId xmlns:a16="http://schemas.microsoft.com/office/drawing/2014/main" id="{13C13A03-A1BB-6D42-8B07-0C5EBFB78C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3902" y="351896"/>
            <a:ext cx="1085320" cy="60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Afbeelding 2">
            <a:extLst>
              <a:ext uri="{FF2B5EF4-FFF2-40B4-BE49-F238E27FC236}">
                <a16:creationId xmlns:a16="http://schemas.microsoft.com/office/drawing/2014/main" id="{E04214FD-97EA-4543-878A-FB03764E2E0F}"/>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95775" y="1358561"/>
            <a:ext cx="884061" cy="49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Afbeelding 3">
            <a:extLst>
              <a:ext uri="{FF2B5EF4-FFF2-40B4-BE49-F238E27FC236}">
                <a16:creationId xmlns:a16="http://schemas.microsoft.com/office/drawing/2014/main" id="{ED62A403-92EB-4748-8D47-6E3042209DDB}"/>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09158" y="1907646"/>
            <a:ext cx="1102607" cy="61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Afbeelding 5">
            <a:extLst>
              <a:ext uri="{FF2B5EF4-FFF2-40B4-BE49-F238E27FC236}">
                <a16:creationId xmlns:a16="http://schemas.microsoft.com/office/drawing/2014/main" id="{0BF22E2C-1DEF-3E41-9E09-6D336ED42A03}"/>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12991" y="2532342"/>
            <a:ext cx="224966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echte verbindingslijn 9">
            <a:extLst>
              <a:ext uri="{FF2B5EF4-FFF2-40B4-BE49-F238E27FC236}">
                <a16:creationId xmlns:a16="http://schemas.microsoft.com/office/drawing/2014/main" id="{B8A01D72-2D75-1C4C-8365-CF13F30D4E9F}"/>
              </a:ext>
            </a:extLst>
          </p:cNvPr>
          <p:cNvCxnSpPr>
            <a:cxnSpLocks noChangeShapeType="1"/>
          </p:cNvCxnSpPr>
          <p:nvPr/>
        </p:nvCxnSpPr>
        <p:spPr bwMode="auto">
          <a:xfrm flipV="1">
            <a:off x="2314046" y="2662061"/>
            <a:ext cx="206198" cy="219781"/>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4613" name="Afbeelding 10">
            <a:extLst>
              <a:ext uri="{FF2B5EF4-FFF2-40B4-BE49-F238E27FC236}">
                <a16:creationId xmlns:a16="http://schemas.microsoft.com/office/drawing/2014/main" id="{1500AC8C-8AA1-364C-B840-2B3DCE2A55D6}"/>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95725" y="3389313"/>
            <a:ext cx="691444" cy="6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4" name="Afbeelding 14">
            <a:extLst>
              <a:ext uri="{FF2B5EF4-FFF2-40B4-BE49-F238E27FC236}">
                <a16:creationId xmlns:a16="http://schemas.microsoft.com/office/drawing/2014/main" id="{D68E4E14-483E-1142-B6CD-CB815D68ADF3}"/>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879674" y="799618"/>
            <a:ext cx="1096433" cy="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5" name="Afbeelding 15">
            <a:extLst>
              <a:ext uri="{FF2B5EF4-FFF2-40B4-BE49-F238E27FC236}">
                <a16:creationId xmlns:a16="http://schemas.microsoft.com/office/drawing/2014/main" id="{5C074E54-14A5-D149-BB31-FA7FBA9DC3F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024261" y="3689351"/>
            <a:ext cx="900113" cy="67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6" name="Afbeelding 19">
            <a:extLst>
              <a:ext uri="{FF2B5EF4-FFF2-40B4-BE49-F238E27FC236}">
                <a16:creationId xmlns:a16="http://schemas.microsoft.com/office/drawing/2014/main" id="{7AC1C826-7F8E-9F49-820F-AA6322F1B0AD}"/>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563052" y="172473"/>
            <a:ext cx="926042" cy="61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7" name="Afbeelding 18">
            <a:extLst>
              <a:ext uri="{FF2B5EF4-FFF2-40B4-BE49-F238E27FC236}">
                <a16:creationId xmlns:a16="http://schemas.microsoft.com/office/drawing/2014/main" id="{684B4765-4D95-524C-A70A-031C8C540420}"/>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561491" y="1543403"/>
            <a:ext cx="779109" cy="105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8" name="Afbeelding 23" descr="aRRIOGANC.jpg">
            <a:extLst>
              <a:ext uri="{FF2B5EF4-FFF2-40B4-BE49-F238E27FC236}">
                <a16:creationId xmlns:a16="http://schemas.microsoft.com/office/drawing/2014/main" id="{06475A9B-DBCC-B74D-BE59-FB598B6E8A76}"/>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9594" y="1576741"/>
            <a:ext cx="1095199" cy="93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9" name="Afbeelding 24">
            <a:extLst>
              <a:ext uri="{FF2B5EF4-FFF2-40B4-BE49-F238E27FC236}">
                <a16:creationId xmlns:a16="http://schemas.microsoft.com/office/drawing/2014/main" id="{F3F97517-CEC1-814F-A5B6-31FFD34F0C0B}"/>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28600" y="2557111"/>
            <a:ext cx="1010003" cy="59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0" name="Afbeelding 25">
            <a:extLst>
              <a:ext uri="{FF2B5EF4-FFF2-40B4-BE49-F238E27FC236}">
                <a16:creationId xmlns:a16="http://schemas.microsoft.com/office/drawing/2014/main" id="{B8F7E5A9-B7D8-1743-A2E2-6A18F0C6AEE3}"/>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918200" y="2604030"/>
            <a:ext cx="1422400" cy="8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38" descr="Afbeeldingsresultaat voor directive leadership">
            <a:extLst>
              <a:ext uri="{FF2B5EF4-FFF2-40B4-BE49-F238E27FC236}">
                <a16:creationId xmlns:a16="http://schemas.microsoft.com/office/drawing/2014/main" id="{73917B88-D33C-184E-AAEA-6F7BE10C45E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25572" y="1731081"/>
            <a:ext cx="890234"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56" descr="Afbeeldingsresultaat voor achievement oriented leadership">
            <a:extLst>
              <a:ext uri="{FF2B5EF4-FFF2-40B4-BE49-F238E27FC236}">
                <a16:creationId xmlns:a16="http://schemas.microsoft.com/office/drawing/2014/main" id="{C94ED8FB-E1E1-5D49-96D7-1B004D7055E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67627" y="3580694"/>
            <a:ext cx="744537" cy="50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5" name="Picture 22" descr="Afbeeldingsresultaat voor delegating leadership">
            <a:extLst>
              <a:ext uri="{FF2B5EF4-FFF2-40B4-BE49-F238E27FC236}">
                <a16:creationId xmlns:a16="http://schemas.microsoft.com/office/drawing/2014/main" id="{2F17A5C1-274F-734F-8837-F1F67722A94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26220" y="1330413"/>
            <a:ext cx="884061" cy="60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Picture 76" descr="7 Ways to Build Collaborative Leadership">
            <a:extLst>
              <a:ext uri="{FF2B5EF4-FFF2-40B4-BE49-F238E27FC236}">
                <a16:creationId xmlns:a16="http://schemas.microsoft.com/office/drawing/2014/main" id="{A27412B7-B6FC-3047-A77F-C43D2325FF9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15360" y="4338814"/>
            <a:ext cx="926042" cy="74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7" name="Afbeelding 22" descr="iu.jpeg">
            <a:extLst>
              <a:ext uri="{FF2B5EF4-FFF2-40B4-BE49-F238E27FC236}">
                <a16:creationId xmlns:a16="http://schemas.microsoft.com/office/drawing/2014/main" id="{F3AA9C93-2719-EC4A-9827-C99290002EF1}"/>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6391099" y="202495"/>
            <a:ext cx="928511" cy="9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Afbeelding 60">
            <a:extLst>
              <a:ext uri="{FF2B5EF4-FFF2-40B4-BE49-F238E27FC236}">
                <a16:creationId xmlns:a16="http://schemas.microsoft.com/office/drawing/2014/main" id="{A13545F6-19B1-684A-9CE8-CCB767237104}"/>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936472" y="4143111"/>
            <a:ext cx="1131006" cy="75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Phil Crosby Quote: &quot;We must define quality as conformance ...">
            <a:extLst>
              <a:ext uri="{FF2B5EF4-FFF2-40B4-BE49-F238E27FC236}">
                <a16:creationId xmlns:a16="http://schemas.microsoft.com/office/drawing/2014/main" id="{A335EFB0-69DC-4C48-B425-4687CEC093CF}"/>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915799" y="1897403"/>
            <a:ext cx="1097531" cy="61736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e lerende professional (3e druk) | Ranty, Van Gurp, Priem | 9789024427000  | Boom hoger onderwijs">
            <a:extLst>
              <a:ext uri="{FF2B5EF4-FFF2-40B4-BE49-F238E27FC236}">
                <a16:creationId xmlns:a16="http://schemas.microsoft.com/office/drawing/2014/main" id="{7AB52581-31F6-384C-829F-9C3CC79E451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36942" y="1557332"/>
            <a:ext cx="665310" cy="938649"/>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CB0679A9-58EA-BA43-8C8F-88DD861F98A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90566" y="3037100"/>
            <a:ext cx="1483611" cy="1059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63FB95-1DA5-1017-A20E-F073CDFB44D5}"/>
              </a:ext>
            </a:extLst>
          </p:cNvPr>
          <p:cNvSpPr txBox="1"/>
          <p:nvPr/>
        </p:nvSpPr>
        <p:spPr>
          <a:xfrm>
            <a:off x="5457531" y="24849"/>
            <a:ext cx="1677062" cy="259943"/>
          </a:xfrm>
          <a:prstGeom prst="rect">
            <a:avLst/>
          </a:prstGeom>
          <a:noFill/>
        </p:spPr>
        <p:txBody>
          <a:bodyPr wrap="none" rtlCol="0">
            <a:spAutoFit/>
          </a:bodyPr>
          <a:lstStyle/>
          <a:p>
            <a:r>
              <a:rPr lang="en-NL" sz="1089" dirty="0">
                <a:solidFill>
                  <a:srgbClr val="0FCBC2"/>
                </a:solidFill>
              </a:rPr>
              <a:t>www.vankemenade-act.nl</a:t>
            </a:r>
          </a:p>
        </p:txBody>
      </p:sp>
      <p:sp>
        <p:nvSpPr>
          <p:cNvPr id="3" name="TextBox 2">
            <a:extLst>
              <a:ext uri="{FF2B5EF4-FFF2-40B4-BE49-F238E27FC236}">
                <a16:creationId xmlns:a16="http://schemas.microsoft.com/office/drawing/2014/main" id="{2EAB2443-BFDB-7DCD-FB31-6D852D5315E4}"/>
              </a:ext>
            </a:extLst>
          </p:cNvPr>
          <p:cNvSpPr txBox="1"/>
          <p:nvPr/>
        </p:nvSpPr>
        <p:spPr>
          <a:xfrm>
            <a:off x="6391099" y="1256947"/>
            <a:ext cx="646331" cy="235898"/>
          </a:xfrm>
          <a:prstGeom prst="rect">
            <a:avLst/>
          </a:prstGeom>
          <a:noFill/>
        </p:spPr>
        <p:txBody>
          <a:bodyPr wrap="none" rtlCol="0">
            <a:spAutoFit/>
          </a:bodyPr>
          <a:lstStyle/>
          <a:p>
            <a:r>
              <a:rPr lang="en-NL" sz="933" b="1" dirty="0">
                <a:solidFill>
                  <a:srgbClr val="0070C0"/>
                </a:solidFill>
              </a:rPr>
              <a:t>empirical</a:t>
            </a:r>
          </a:p>
        </p:txBody>
      </p:sp>
      <p:sp>
        <p:nvSpPr>
          <p:cNvPr id="4" name="TextBox 3">
            <a:extLst>
              <a:ext uri="{FF2B5EF4-FFF2-40B4-BE49-F238E27FC236}">
                <a16:creationId xmlns:a16="http://schemas.microsoft.com/office/drawing/2014/main" id="{6E9100E3-6363-7FB2-0C56-0EE515161165}"/>
              </a:ext>
            </a:extLst>
          </p:cNvPr>
          <p:cNvSpPr txBox="1"/>
          <p:nvPr/>
        </p:nvSpPr>
        <p:spPr>
          <a:xfrm>
            <a:off x="6332420" y="4256651"/>
            <a:ext cx="667170" cy="235898"/>
          </a:xfrm>
          <a:prstGeom prst="rect">
            <a:avLst/>
          </a:prstGeom>
          <a:noFill/>
        </p:spPr>
        <p:txBody>
          <a:bodyPr wrap="none" rtlCol="0">
            <a:spAutoFit/>
          </a:bodyPr>
          <a:lstStyle/>
          <a:p>
            <a:r>
              <a:rPr lang="en-NL" sz="933" b="1" dirty="0">
                <a:solidFill>
                  <a:srgbClr val="FFC000"/>
                </a:solidFill>
              </a:rPr>
              <a:t>reference</a:t>
            </a:r>
          </a:p>
        </p:txBody>
      </p:sp>
      <p:sp>
        <p:nvSpPr>
          <p:cNvPr id="5" name="TextBox 4">
            <a:extLst>
              <a:ext uri="{FF2B5EF4-FFF2-40B4-BE49-F238E27FC236}">
                <a16:creationId xmlns:a16="http://schemas.microsoft.com/office/drawing/2014/main" id="{BFA9BA8A-20E5-4BD0-5371-A131A1845665}"/>
              </a:ext>
            </a:extLst>
          </p:cNvPr>
          <p:cNvSpPr txBox="1"/>
          <p:nvPr/>
        </p:nvSpPr>
        <p:spPr>
          <a:xfrm>
            <a:off x="357653" y="1246149"/>
            <a:ext cx="654346" cy="235898"/>
          </a:xfrm>
          <a:prstGeom prst="rect">
            <a:avLst/>
          </a:prstGeom>
          <a:noFill/>
        </p:spPr>
        <p:txBody>
          <a:bodyPr wrap="none" rtlCol="0">
            <a:spAutoFit/>
          </a:bodyPr>
          <a:lstStyle/>
          <a:p>
            <a:r>
              <a:rPr lang="en-NL" sz="933" b="1" dirty="0">
                <a:solidFill>
                  <a:srgbClr val="00B050"/>
                </a:solidFill>
              </a:rPr>
              <a:t>reflective</a:t>
            </a:r>
          </a:p>
        </p:txBody>
      </p:sp>
      <p:sp>
        <p:nvSpPr>
          <p:cNvPr id="6" name="TextBox 5">
            <a:extLst>
              <a:ext uri="{FF2B5EF4-FFF2-40B4-BE49-F238E27FC236}">
                <a16:creationId xmlns:a16="http://schemas.microsoft.com/office/drawing/2014/main" id="{445B7482-35DB-9E41-2217-EFFFCF8EDF63}"/>
              </a:ext>
            </a:extLst>
          </p:cNvPr>
          <p:cNvSpPr txBox="1"/>
          <p:nvPr/>
        </p:nvSpPr>
        <p:spPr>
          <a:xfrm>
            <a:off x="371088" y="4261231"/>
            <a:ext cx="739305" cy="235898"/>
          </a:xfrm>
          <a:prstGeom prst="rect">
            <a:avLst/>
          </a:prstGeom>
          <a:noFill/>
        </p:spPr>
        <p:txBody>
          <a:bodyPr wrap="none" rtlCol="0">
            <a:spAutoFit/>
          </a:bodyPr>
          <a:lstStyle/>
          <a:p>
            <a:r>
              <a:rPr lang="en-NL" sz="933" b="1" dirty="0">
                <a:solidFill>
                  <a:srgbClr val="0FCBC2"/>
                </a:solidFill>
              </a:rPr>
              <a:t>emergence</a:t>
            </a:r>
          </a:p>
        </p:txBody>
      </p:sp>
      <p:pic>
        <p:nvPicPr>
          <p:cNvPr id="1026" name="Picture 2" descr="7 qc tools | 7 quality tools ">
            <a:extLst>
              <a:ext uri="{FF2B5EF4-FFF2-40B4-BE49-F238E27FC236}">
                <a16:creationId xmlns:a16="http://schemas.microsoft.com/office/drawing/2014/main" id="{867A9338-F919-B7FA-5661-4D8155F29502}"/>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893255" y="12703"/>
            <a:ext cx="921082" cy="756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graduation cap and gown&#10;&#10;Description automatically generated">
            <a:extLst>
              <a:ext uri="{FF2B5EF4-FFF2-40B4-BE49-F238E27FC236}">
                <a16:creationId xmlns:a16="http://schemas.microsoft.com/office/drawing/2014/main" id="{6DE89D53-3BC6-71FE-DF99-62AC2D38386D}"/>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70016" y="1176621"/>
            <a:ext cx="1145464" cy="635146"/>
          </a:xfrm>
          <a:prstGeom prst="rect">
            <a:avLst/>
          </a:prstGeom>
        </p:spPr>
      </p:pic>
      <p:pic>
        <p:nvPicPr>
          <p:cNvPr id="1028" name="Picture 4" descr="Wat is actieonderzoek? | ZonMw">
            <a:extLst>
              <a:ext uri="{FF2B5EF4-FFF2-40B4-BE49-F238E27FC236}">
                <a16:creationId xmlns:a16="http://schemas.microsoft.com/office/drawing/2014/main" id="{EA210525-5009-4232-30D4-348A120073BE}"/>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718880" y="4202093"/>
            <a:ext cx="1084364" cy="10084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985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6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6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6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5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5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5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6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6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6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59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6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60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58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458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38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6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46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460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461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461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462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460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460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460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460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460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457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639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02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24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5164-DA5B-31E7-7A4A-A059A706AC31}"/>
              </a:ext>
            </a:extLst>
          </p:cNvPr>
          <p:cNvSpPr>
            <a:spLocks noGrp="1"/>
          </p:cNvSpPr>
          <p:nvPr>
            <p:ph type="title"/>
          </p:nvPr>
        </p:nvSpPr>
        <p:spPr>
          <a:xfrm>
            <a:off x="385717" y="569206"/>
            <a:ext cx="6812280" cy="889000"/>
          </a:xfrm>
        </p:spPr>
        <p:txBody>
          <a:bodyPr/>
          <a:lstStyle/>
          <a:p>
            <a:r>
              <a:rPr lang="en-GB" sz="4000" dirty="0">
                <a:solidFill>
                  <a:srgbClr val="0FCBC2"/>
                </a:solidFill>
              </a:rPr>
              <a:t>3. What we can learn from the empirical paradigm</a:t>
            </a:r>
          </a:p>
        </p:txBody>
      </p:sp>
      <p:sp>
        <p:nvSpPr>
          <p:cNvPr id="3" name="Content Placeholder 2">
            <a:extLst>
              <a:ext uri="{FF2B5EF4-FFF2-40B4-BE49-F238E27FC236}">
                <a16:creationId xmlns:a16="http://schemas.microsoft.com/office/drawing/2014/main" id="{CBF950B6-86F7-B30A-368C-93A1909AD878}"/>
              </a:ext>
            </a:extLst>
          </p:cNvPr>
          <p:cNvSpPr>
            <a:spLocks noGrp="1"/>
          </p:cNvSpPr>
          <p:nvPr>
            <p:ph idx="1"/>
          </p:nvPr>
        </p:nvSpPr>
        <p:spPr>
          <a:xfrm>
            <a:off x="385717" y="2209800"/>
            <a:ext cx="6812280" cy="2151502"/>
          </a:xfrm>
        </p:spPr>
        <p:txBody>
          <a:bodyPr/>
          <a:lstStyle/>
          <a:p>
            <a:pPr marL="0" indent="0">
              <a:buNone/>
            </a:pPr>
            <a:r>
              <a:rPr lang="en-GB" sz="2000" dirty="0"/>
              <a:t>3.1. Control</a:t>
            </a:r>
          </a:p>
          <a:p>
            <a:pPr marL="0" indent="0">
              <a:buNone/>
            </a:pPr>
            <a:r>
              <a:rPr lang="en-GB" sz="2000" dirty="0"/>
              <a:t>3.2. Key performance indicators</a:t>
            </a:r>
          </a:p>
          <a:p>
            <a:pPr marL="0" indent="0">
              <a:buNone/>
            </a:pPr>
            <a:r>
              <a:rPr lang="en-GB" sz="2000" dirty="0"/>
              <a:t>3.3. 7 tools of quality</a:t>
            </a:r>
          </a:p>
          <a:p>
            <a:pPr marL="0" indent="0">
              <a:buNone/>
            </a:pPr>
            <a:r>
              <a:rPr lang="en-GB" sz="2000" dirty="0"/>
              <a:t>3.4. Directive leadership</a:t>
            </a:r>
          </a:p>
          <a:p>
            <a:pPr marL="0" indent="0">
              <a:buNone/>
            </a:pPr>
            <a:r>
              <a:rPr lang="en-GB" sz="2000" dirty="0"/>
              <a:t>3.5. Management review</a:t>
            </a:r>
          </a:p>
        </p:txBody>
      </p:sp>
      <p:pic>
        <p:nvPicPr>
          <p:cNvPr id="4" name="Picture 2" descr="7 qc tools | 7 quality tools ">
            <a:extLst>
              <a:ext uri="{FF2B5EF4-FFF2-40B4-BE49-F238E27FC236}">
                <a16:creationId xmlns:a16="http://schemas.microsoft.com/office/drawing/2014/main" id="{AE966696-06B7-6E76-4886-4EA68B9D1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2514599"/>
            <a:ext cx="1905000" cy="156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71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DD04F-381F-6B8D-CB3B-F1ED0C784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79AFB1-5FAB-8157-D775-AD875489F0D5}"/>
              </a:ext>
            </a:extLst>
          </p:cNvPr>
          <p:cNvSpPr>
            <a:spLocks noGrp="1"/>
          </p:cNvSpPr>
          <p:nvPr>
            <p:ph type="title"/>
          </p:nvPr>
        </p:nvSpPr>
        <p:spPr/>
        <p:txBody>
          <a:bodyPr/>
          <a:lstStyle/>
          <a:p>
            <a:r>
              <a:rPr lang="en-GB" dirty="0" err="1">
                <a:solidFill>
                  <a:srgbClr val="0FCBC2"/>
                </a:solidFill>
              </a:rPr>
              <a:t>Wh</a:t>
            </a:r>
            <a:r>
              <a:rPr lang="en-NL" dirty="0">
                <a:solidFill>
                  <a:srgbClr val="0FCBC2"/>
                </a:solidFill>
              </a:rPr>
              <a:t>at is Quality?</a:t>
            </a:r>
          </a:p>
        </p:txBody>
      </p:sp>
      <p:sp>
        <p:nvSpPr>
          <p:cNvPr id="3" name="Content Placeholder 2">
            <a:extLst>
              <a:ext uri="{FF2B5EF4-FFF2-40B4-BE49-F238E27FC236}">
                <a16:creationId xmlns:a16="http://schemas.microsoft.com/office/drawing/2014/main" id="{A3EF371E-459E-631D-3D05-1B5A36F3BBD2}"/>
              </a:ext>
            </a:extLst>
          </p:cNvPr>
          <p:cNvSpPr>
            <a:spLocks noGrp="1"/>
          </p:cNvSpPr>
          <p:nvPr>
            <p:ph idx="1"/>
          </p:nvPr>
        </p:nvSpPr>
        <p:spPr>
          <a:xfrm>
            <a:off x="536239" y="1434863"/>
            <a:ext cx="6214955" cy="3200400"/>
          </a:xfrm>
        </p:spPr>
        <p:txBody>
          <a:bodyPr/>
          <a:lstStyle/>
          <a:p>
            <a:r>
              <a:rPr lang="en-NL" sz="2000" i="1" dirty="0"/>
              <a:t>Quality is conformance to requirements </a:t>
            </a:r>
            <a:r>
              <a:rPr lang="en-NL" sz="2000" dirty="0"/>
              <a:t>(Crosby, 1979)</a:t>
            </a:r>
          </a:p>
          <a:p>
            <a:pPr lvl="1"/>
            <a:r>
              <a:rPr lang="en-GB" sz="2000" dirty="0"/>
              <a:t>de ‘</a:t>
            </a:r>
            <a:r>
              <a:rPr lang="en-GB" sz="2000" dirty="0" err="1"/>
              <a:t>preciezen</a:t>
            </a:r>
            <a:r>
              <a:rPr lang="en-GB" sz="2000" dirty="0"/>
              <a:t>’</a:t>
            </a:r>
          </a:p>
          <a:p>
            <a:pPr lvl="1"/>
            <a:endParaRPr lang="en-NL" sz="2000" dirty="0"/>
          </a:p>
          <a:p>
            <a:r>
              <a:rPr lang="en-NL" sz="2000" i="1" dirty="0">
                <a:solidFill>
                  <a:schemeClr val="bg1">
                    <a:lumMod val="65000"/>
                  </a:schemeClr>
                </a:solidFill>
              </a:rPr>
              <a:t>Quality is dynamic </a:t>
            </a:r>
            <a:r>
              <a:rPr lang="en-NL" sz="2000" dirty="0">
                <a:solidFill>
                  <a:schemeClr val="bg1">
                    <a:lumMod val="65000"/>
                  </a:schemeClr>
                </a:solidFill>
              </a:rPr>
              <a:t>(Pirsig, 1991)</a:t>
            </a:r>
          </a:p>
          <a:p>
            <a:pPr lvl="1"/>
            <a:r>
              <a:rPr lang="nl-NL" sz="2000" dirty="0">
                <a:solidFill>
                  <a:schemeClr val="bg1">
                    <a:lumMod val="65000"/>
                  </a:schemeClr>
                </a:solidFill>
              </a:rPr>
              <a:t>De ‘rekkelijken’</a:t>
            </a:r>
            <a:endParaRPr lang="en-NL" sz="2000" dirty="0">
              <a:solidFill>
                <a:schemeClr val="bg1">
                  <a:lumMod val="65000"/>
                </a:schemeClr>
              </a:solidFill>
            </a:endParaRPr>
          </a:p>
          <a:p>
            <a:r>
              <a:rPr lang="en-NL" sz="2000" i="1" dirty="0">
                <a:solidFill>
                  <a:schemeClr val="bg1">
                    <a:lumMod val="65000"/>
                  </a:schemeClr>
                </a:solidFill>
              </a:rPr>
              <a:t>Quality is fitness for use </a:t>
            </a:r>
            <a:r>
              <a:rPr lang="en-NL" sz="2000" dirty="0">
                <a:solidFill>
                  <a:schemeClr val="bg1">
                    <a:lumMod val="65000"/>
                  </a:schemeClr>
                </a:solidFill>
              </a:rPr>
              <a:t>(Juran, 1992)</a:t>
            </a:r>
          </a:p>
          <a:p>
            <a:pPr lvl="1"/>
            <a:r>
              <a:rPr lang="en-GB" sz="2000" dirty="0">
                <a:solidFill>
                  <a:schemeClr val="bg1">
                    <a:lumMod val="65000"/>
                  </a:schemeClr>
                </a:solidFill>
              </a:rPr>
              <a:t>d</a:t>
            </a:r>
            <a:r>
              <a:rPr lang="en-NL" sz="2000" dirty="0">
                <a:solidFill>
                  <a:schemeClr val="bg1">
                    <a:lumMod val="65000"/>
                  </a:schemeClr>
                </a:solidFill>
              </a:rPr>
              <a:t>e klant</a:t>
            </a:r>
          </a:p>
          <a:p>
            <a:r>
              <a:rPr lang="en-NL" sz="2000" i="1" dirty="0">
                <a:solidFill>
                  <a:schemeClr val="bg1">
                    <a:lumMod val="65000"/>
                  </a:schemeClr>
                </a:solidFill>
              </a:rPr>
              <a:t>Quality cannot be defined </a:t>
            </a:r>
            <a:r>
              <a:rPr lang="en-NL" sz="2000" dirty="0">
                <a:solidFill>
                  <a:schemeClr val="bg1">
                    <a:lumMod val="65000"/>
                  </a:schemeClr>
                </a:solidFill>
              </a:rPr>
              <a:t>(Pirsig, 1972).</a:t>
            </a:r>
          </a:p>
          <a:p>
            <a:pPr lvl="1"/>
            <a:r>
              <a:rPr lang="nl-NL" sz="2000" dirty="0">
                <a:solidFill>
                  <a:schemeClr val="bg1">
                    <a:lumMod val="65000"/>
                  </a:schemeClr>
                </a:solidFill>
              </a:rPr>
              <a:t>de filosoof / professional</a:t>
            </a:r>
            <a:endParaRPr lang="en-NL" sz="2000" dirty="0">
              <a:solidFill>
                <a:schemeClr val="bg1">
                  <a:lumMod val="65000"/>
                </a:schemeClr>
              </a:solidFill>
            </a:endParaRPr>
          </a:p>
        </p:txBody>
      </p:sp>
    </p:spTree>
    <p:extLst>
      <p:ext uri="{BB962C8B-B14F-4D97-AF65-F5344CB8AC3E}">
        <p14:creationId xmlns:p14="http://schemas.microsoft.com/office/powerpoint/2010/main" val="408058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CD4D-FC99-9E3C-DFE7-455BC96FD71D}"/>
              </a:ext>
            </a:extLst>
          </p:cNvPr>
          <p:cNvSpPr>
            <a:spLocks noGrp="1"/>
          </p:cNvSpPr>
          <p:nvPr>
            <p:ph type="title"/>
          </p:nvPr>
        </p:nvSpPr>
        <p:spPr/>
        <p:txBody>
          <a:bodyPr/>
          <a:lstStyle/>
          <a:p>
            <a:r>
              <a:rPr lang="en-GB" dirty="0">
                <a:solidFill>
                  <a:srgbClr val="0FCBC2"/>
                </a:solidFill>
              </a:rPr>
              <a:t>3.1. Control</a:t>
            </a:r>
          </a:p>
        </p:txBody>
      </p:sp>
      <p:sp>
        <p:nvSpPr>
          <p:cNvPr id="3" name="Content Placeholder 2">
            <a:extLst>
              <a:ext uri="{FF2B5EF4-FFF2-40B4-BE49-F238E27FC236}">
                <a16:creationId xmlns:a16="http://schemas.microsoft.com/office/drawing/2014/main" id="{4BFD2CCF-75A5-4CA5-C3E2-02054FD5522B}"/>
              </a:ext>
            </a:extLst>
          </p:cNvPr>
          <p:cNvSpPr>
            <a:spLocks noGrp="1"/>
          </p:cNvSpPr>
          <p:nvPr>
            <p:ph idx="1"/>
          </p:nvPr>
        </p:nvSpPr>
        <p:spPr/>
        <p:txBody>
          <a:bodyPr/>
          <a:lstStyle/>
          <a:p>
            <a:pPr marL="0" indent="0">
              <a:buNone/>
            </a:pPr>
            <a:r>
              <a:rPr lang="en-GB" sz="2000" b="0" i="0" u="none" strike="noStrike" dirty="0">
                <a:solidFill>
                  <a:srgbClr val="202124"/>
                </a:solidFill>
                <a:effectLst/>
                <a:latin typeface="Google Sans"/>
              </a:rPr>
              <a:t>Vladimir Lenin (first premier and founder of the </a:t>
            </a:r>
            <a:r>
              <a:rPr lang="en-GB" sz="2000" b="0" i="0" u="none" strike="noStrike" dirty="0" err="1">
                <a:solidFill>
                  <a:srgbClr val="202124"/>
                </a:solidFill>
                <a:effectLst/>
                <a:latin typeface="Google Sans"/>
              </a:rPr>
              <a:t>Sovjet</a:t>
            </a:r>
            <a:r>
              <a:rPr lang="en-GB" sz="2000" b="0" i="0" u="none" strike="noStrike" dirty="0">
                <a:solidFill>
                  <a:srgbClr val="202124"/>
                </a:solidFill>
                <a:effectLst/>
                <a:latin typeface="Google Sans"/>
              </a:rPr>
              <a:t> Union, who lived 1870-1924)</a:t>
            </a:r>
          </a:p>
          <a:p>
            <a:pPr marL="0" indent="0">
              <a:buNone/>
            </a:pPr>
            <a:endParaRPr lang="en-GB" b="0" i="0" u="none" strike="noStrike" dirty="0">
              <a:solidFill>
                <a:srgbClr val="202124"/>
              </a:solidFill>
              <a:effectLst/>
              <a:latin typeface="Google Sans"/>
            </a:endParaRPr>
          </a:p>
        </p:txBody>
      </p:sp>
      <p:pic>
        <p:nvPicPr>
          <p:cNvPr id="1026" name="Picture 2" descr="Vladimir Lenin quote: Trust is good, but control is better.">
            <a:extLst>
              <a:ext uri="{FF2B5EF4-FFF2-40B4-BE49-F238E27FC236}">
                <a16:creationId xmlns:a16="http://schemas.microsoft.com/office/drawing/2014/main" id="{014303E0-294E-0BB4-092F-DC1E70222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150" y="2286000"/>
            <a:ext cx="4152900" cy="195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62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AFC4-837D-E005-CE5D-EFCF63B70D44}"/>
              </a:ext>
            </a:extLst>
          </p:cNvPr>
          <p:cNvSpPr>
            <a:spLocks noGrp="1"/>
          </p:cNvSpPr>
          <p:nvPr>
            <p:ph type="title"/>
          </p:nvPr>
        </p:nvSpPr>
        <p:spPr/>
        <p:txBody>
          <a:bodyPr/>
          <a:lstStyle/>
          <a:p>
            <a:r>
              <a:rPr lang="en-GB" dirty="0">
                <a:solidFill>
                  <a:srgbClr val="0FCBC2"/>
                </a:solidFill>
              </a:rPr>
              <a:t>CONTROL CHARTS</a:t>
            </a:r>
          </a:p>
        </p:txBody>
      </p:sp>
      <p:sp>
        <p:nvSpPr>
          <p:cNvPr id="3" name="Content Placeholder 2">
            <a:extLst>
              <a:ext uri="{FF2B5EF4-FFF2-40B4-BE49-F238E27FC236}">
                <a16:creationId xmlns:a16="http://schemas.microsoft.com/office/drawing/2014/main" id="{C10E7E00-272F-9BA0-F1BD-ACA865AF50FF}"/>
              </a:ext>
            </a:extLst>
          </p:cNvPr>
          <p:cNvSpPr>
            <a:spLocks noGrp="1"/>
          </p:cNvSpPr>
          <p:nvPr>
            <p:ph idx="1"/>
          </p:nvPr>
        </p:nvSpPr>
        <p:spPr>
          <a:xfrm>
            <a:off x="378460" y="1110771"/>
            <a:ext cx="6812280" cy="1879599"/>
          </a:xfrm>
        </p:spPr>
        <p:txBody>
          <a:bodyPr/>
          <a:lstStyle/>
          <a:p>
            <a:pPr marL="0" indent="0">
              <a:buNone/>
            </a:pPr>
            <a:r>
              <a:rPr lang="en-GB" sz="2000" b="0" i="0" u="none" strike="noStrike" dirty="0">
                <a:solidFill>
                  <a:srgbClr val="202124"/>
                </a:solidFill>
                <a:effectLst/>
                <a:latin typeface="Google Sans"/>
              </a:rPr>
              <a:t>Control charts, also known as </a:t>
            </a:r>
            <a:r>
              <a:rPr lang="en-GB" sz="2000" b="1" i="0" u="none" strike="noStrike" dirty="0">
                <a:solidFill>
                  <a:srgbClr val="202124"/>
                </a:solidFill>
                <a:effectLst/>
                <a:latin typeface="Google Sans"/>
              </a:rPr>
              <a:t>Shewhart</a:t>
            </a:r>
            <a:r>
              <a:rPr lang="en-GB" sz="2000" b="0" i="0" u="none" strike="noStrike" dirty="0">
                <a:solidFill>
                  <a:srgbClr val="202124"/>
                </a:solidFill>
                <a:effectLst/>
                <a:latin typeface="Google Sans"/>
              </a:rPr>
              <a:t> Charts or Statistical Process Control Charts (SPCC) are </a:t>
            </a:r>
            <a:r>
              <a:rPr lang="en-GB" sz="2000" b="0" i="0" u="none" strike="noStrike" dirty="0">
                <a:solidFill>
                  <a:srgbClr val="040C28"/>
                </a:solidFill>
                <a:effectLst/>
                <a:latin typeface="Google Sans"/>
              </a:rPr>
              <a:t>tools used to determine if a process is in a state of statistical control, or how much variation exists in a process</a:t>
            </a:r>
            <a:r>
              <a:rPr lang="en-GB" sz="2000" b="0" i="0" u="none" strike="noStrike" dirty="0">
                <a:solidFill>
                  <a:srgbClr val="202124"/>
                </a:solidFill>
                <a:effectLst/>
                <a:latin typeface="Google Sans"/>
              </a:rPr>
              <a:t>. Like run charts, they are graphs of data over time.</a:t>
            </a:r>
            <a:endParaRPr lang="en-GB" sz="2000" dirty="0"/>
          </a:p>
        </p:txBody>
      </p:sp>
      <p:pic>
        <p:nvPicPr>
          <p:cNvPr id="5" name="Picture 4" descr="A graph showing different colored lines&#10;&#10;Description automatically generated">
            <a:extLst>
              <a:ext uri="{FF2B5EF4-FFF2-40B4-BE49-F238E27FC236}">
                <a16:creationId xmlns:a16="http://schemas.microsoft.com/office/drawing/2014/main" id="{D637AF1B-CD78-35A3-0AFA-81D7DB408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472" y="2514600"/>
            <a:ext cx="4009268" cy="2719620"/>
          </a:xfrm>
          <a:prstGeom prst="rect">
            <a:avLst/>
          </a:prstGeom>
        </p:spPr>
      </p:pic>
      <p:pic>
        <p:nvPicPr>
          <p:cNvPr id="2050" name="Picture 2" descr="walter shewhart">
            <a:extLst>
              <a:ext uri="{FF2B5EF4-FFF2-40B4-BE49-F238E27FC236}">
                <a16:creationId xmlns:a16="http://schemas.microsoft.com/office/drawing/2014/main" id="{2540E685-C487-6032-CFDE-96278251A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667000"/>
            <a:ext cx="1828800" cy="240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19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WordArt 2">
            <a:extLst>
              <a:ext uri="{FF2B5EF4-FFF2-40B4-BE49-F238E27FC236}">
                <a16:creationId xmlns:a16="http://schemas.microsoft.com/office/drawing/2014/main" id="{7E1E44ED-AA20-E420-C7E5-235CDD0CB150}"/>
              </a:ext>
            </a:extLst>
          </p:cNvPr>
          <p:cNvSpPr>
            <a:spLocks noChangeArrowheads="1" noChangeShapeType="1" noTextEdit="1"/>
          </p:cNvSpPr>
          <p:nvPr/>
        </p:nvSpPr>
        <p:spPr bwMode="auto">
          <a:xfrm>
            <a:off x="1473200" y="457200"/>
            <a:ext cx="4267200" cy="54821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en-GB" sz="1556" kern="10" dirty="0">
                <a:ln w="9525">
                  <a:round/>
                  <a:headEnd/>
                  <a:tailEnd/>
                </a:ln>
                <a:solidFill>
                  <a:srgbClr val="FFFFFF">
                    <a:alpha val="50000"/>
                  </a:srgbClr>
                </a:solidFill>
                <a:latin typeface="Batang" panose="02030600000101010101" pitchFamily="18" charset="-127"/>
                <a:ea typeface="Batang" panose="02030600000101010101" pitchFamily="18" charset="-127"/>
              </a:rPr>
              <a:t>Results</a:t>
            </a:r>
          </a:p>
        </p:txBody>
      </p:sp>
      <p:pic>
        <p:nvPicPr>
          <p:cNvPr id="12291" name="Picture 3">
            <a:extLst>
              <a:ext uri="{FF2B5EF4-FFF2-40B4-BE49-F238E27FC236}">
                <a16:creationId xmlns:a16="http://schemas.microsoft.com/office/drawing/2014/main" id="{6D7BFAEF-9F8C-3DC4-5161-A5CC40258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133" y="1600200"/>
            <a:ext cx="3259667" cy="2429933"/>
          </a:xfrm>
          <a:prstGeom prst="rect">
            <a:avLst/>
          </a:prstGeom>
          <a:solidFill>
            <a:srgbClr val="99CC00">
              <a:alpha val="50000"/>
            </a:srgbClr>
          </a:solidFill>
        </p:spPr>
      </p:pic>
      <p:sp>
        <p:nvSpPr>
          <p:cNvPr id="12292" name="Text Box 4">
            <a:extLst>
              <a:ext uri="{FF2B5EF4-FFF2-40B4-BE49-F238E27FC236}">
                <a16:creationId xmlns:a16="http://schemas.microsoft.com/office/drawing/2014/main" id="{72BD0B78-9C1A-6408-26F0-1F0D9A73E1CE}"/>
              </a:ext>
            </a:extLst>
          </p:cNvPr>
          <p:cNvSpPr txBox="1">
            <a:spLocks noChangeArrowheads="1"/>
          </p:cNvSpPr>
          <p:nvPr/>
        </p:nvSpPr>
        <p:spPr bwMode="auto">
          <a:xfrm>
            <a:off x="702733" y="1718734"/>
            <a:ext cx="2904067" cy="104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nl-NL" altLang="en-NL" sz="3111" b="1" dirty="0" err="1">
                <a:solidFill>
                  <a:srgbClr val="0FCBC2"/>
                </a:solidFill>
                <a:latin typeface="Verdana" panose="020B0604030504040204" pitchFamily="34" charset="0"/>
              </a:rPr>
              <a:t>To</a:t>
            </a:r>
            <a:r>
              <a:rPr lang="nl-NL" altLang="en-NL" sz="3111" b="1" dirty="0">
                <a:solidFill>
                  <a:srgbClr val="0FCBC2"/>
                </a:solidFill>
                <a:latin typeface="Verdana" panose="020B0604030504040204" pitchFamily="34" charset="0"/>
              </a:rPr>
              <a:t> </a:t>
            </a:r>
            <a:r>
              <a:rPr lang="nl-NL" altLang="en-NL" sz="3111" b="1" dirty="0" err="1">
                <a:solidFill>
                  <a:srgbClr val="0FCBC2"/>
                </a:solidFill>
                <a:latin typeface="Verdana" panose="020B0604030504040204" pitchFamily="34" charset="0"/>
              </a:rPr>
              <a:t>measure</a:t>
            </a:r>
            <a:r>
              <a:rPr lang="nl-NL" altLang="en-NL" sz="3111" b="1" dirty="0">
                <a:solidFill>
                  <a:srgbClr val="0FCBC2"/>
                </a:solidFill>
                <a:latin typeface="Verdana" panose="020B0604030504040204" pitchFamily="34" charset="0"/>
              </a:rPr>
              <a:t> is </a:t>
            </a:r>
            <a:r>
              <a:rPr lang="nl-NL" altLang="en-NL" sz="3111" b="1" dirty="0" err="1">
                <a:solidFill>
                  <a:srgbClr val="0FCBC2"/>
                </a:solidFill>
                <a:latin typeface="Verdana" panose="020B0604030504040204" pitchFamily="34" charset="0"/>
              </a:rPr>
              <a:t>to</a:t>
            </a:r>
            <a:r>
              <a:rPr lang="nl-NL" altLang="en-NL" sz="3111" b="1" dirty="0">
                <a:solidFill>
                  <a:srgbClr val="0FCBC2"/>
                </a:solidFill>
                <a:latin typeface="Verdana" panose="020B0604030504040204" pitchFamily="34" charset="0"/>
              </a:rPr>
              <a:t> </a:t>
            </a:r>
            <a:r>
              <a:rPr lang="nl-NL" altLang="en-NL" sz="3111" b="1" dirty="0" err="1">
                <a:solidFill>
                  <a:srgbClr val="0FCBC2"/>
                </a:solidFill>
                <a:latin typeface="Verdana" panose="020B0604030504040204" pitchFamily="34" charset="0"/>
              </a:rPr>
              <a:t>know</a:t>
            </a:r>
            <a:endParaRPr lang="nl-NL" altLang="en-NL" sz="3111" b="1" dirty="0">
              <a:solidFill>
                <a:srgbClr val="0FCBC2"/>
              </a:solidFill>
              <a:latin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 calcmode="lin" valueType="num">
                                      <p:cBhvr additive="base">
                                        <p:cTn id="7" dur="500" fill="hold"/>
                                        <p:tgtEl>
                                          <p:spTgt spid="12292"/>
                                        </p:tgtEl>
                                        <p:attrNameLst>
                                          <p:attrName>ppt_x</p:attrName>
                                        </p:attrNameLst>
                                      </p:cBhvr>
                                      <p:tavLst>
                                        <p:tav tm="0">
                                          <p:val>
                                            <p:strVal val="0-#ppt_w/2"/>
                                          </p:val>
                                        </p:tav>
                                        <p:tav tm="100000">
                                          <p:val>
                                            <p:strVal val="#ppt_x"/>
                                          </p:val>
                                        </p:tav>
                                      </p:tavLst>
                                    </p:anim>
                                    <p:anim calcmode="lin" valueType="num">
                                      <p:cBhvr additive="base">
                                        <p:cTn id="8" dur="5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2291"/>
                                        </p:tgtEl>
                                        <p:attrNameLst>
                                          <p:attrName>style.visibility</p:attrName>
                                        </p:attrNameLst>
                                      </p:cBhvr>
                                      <p:to>
                                        <p:strVal val="visible"/>
                                      </p:to>
                                    </p:set>
                                    <p:anim calcmode="lin" valueType="num">
                                      <p:cBhvr additive="base">
                                        <p:cTn id="13" dur="500" fill="hold"/>
                                        <p:tgtEl>
                                          <p:spTgt spid="12291"/>
                                        </p:tgtEl>
                                        <p:attrNameLst>
                                          <p:attrName>ppt_x</p:attrName>
                                        </p:attrNameLst>
                                      </p:cBhvr>
                                      <p:tavLst>
                                        <p:tav tm="0">
                                          <p:val>
                                            <p:strVal val="1+#ppt_w/2"/>
                                          </p:val>
                                        </p:tav>
                                        <p:tav tm="100000">
                                          <p:val>
                                            <p:strVal val="#ppt_x"/>
                                          </p:val>
                                        </p:tav>
                                      </p:tavLst>
                                    </p:anim>
                                    <p:anim calcmode="lin" valueType="num">
                                      <p:cBhvr additive="base">
                                        <p:cTn id="14" dur="500" fill="hold"/>
                                        <p:tgtEl>
                                          <p:spTgt spid="12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23132" y="482757"/>
            <a:ext cx="5722937" cy="581230"/>
          </a:xfrm>
        </p:spPr>
        <p:txBody>
          <a:bodyPr/>
          <a:lstStyle/>
          <a:p>
            <a:pPr marL="0" indent="0">
              <a:buNone/>
            </a:pPr>
            <a:r>
              <a:rPr lang="en-GB" dirty="0">
                <a:solidFill>
                  <a:srgbClr val="00A7A2"/>
                </a:solidFill>
              </a:rPr>
              <a:t>Passion 1 : QUALITY</a:t>
            </a:r>
          </a:p>
          <a:p>
            <a:pPr marL="0" indent="0">
              <a:buNone/>
            </a:pPr>
            <a:endParaRPr lang="en-GB" sz="2400" dirty="0">
              <a:solidFill>
                <a:srgbClr val="00A7A2"/>
              </a:solidFill>
            </a:endParaRPr>
          </a:p>
          <a:p>
            <a:pPr marL="0" indent="0">
              <a:buNone/>
            </a:pPr>
            <a:r>
              <a:rPr lang="en-GB" sz="2400" dirty="0">
                <a:solidFill>
                  <a:srgbClr val="00A7A2"/>
                </a:solidFill>
              </a:rPr>
              <a:t>1980 first assignment for: Van Kemenade ACT (audit, coaching and training)</a:t>
            </a:r>
          </a:p>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400" y="3027224"/>
            <a:ext cx="2599450" cy="18185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53651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C13C3B9D-E554-BA2E-61FB-81379C102159}"/>
              </a:ext>
            </a:extLst>
          </p:cNvPr>
          <p:cNvSpPr>
            <a:spLocks noGrp="1" noChangeArrowheads="1"/>
          </p:cNvSpPr>
          <p:nvPr>
            <p:ph type="title"/>
          </p:nvPr>
        </p:nvSpPr>
        <p:spPr>
          <a:xfrm>
            <a:off x="355600" y="203729"/>
            <a:ext cx="6045200" cy="8890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nl-NL" altLang="en-NL" b="1" dirty="0" err="1">
                <a:ln>
                  <a:noFill/>
                </a:ln>
                <a:solidFill>
                  <a:schemeClr val="tx1"/>
                </a:solidFill>
                <a:latin typeface="Verdana" panose="020B0604030504040204" pitchFamily="34" charset="0"/>
              </a:rPr>
              <a:t>Sorts</a:t>
            </a:r>
            <a:r>
              <a:rPr lang="nl-NL" altLang="en-NL" b="1" dirty="0">
                <a:ln>
                  <a:noFill/>
                </a:ln>
                <a:solidFill>
                  <a:schemeClr val="tx1"/>
                </a:solidFill>
                <a:latin typeface="Verdana" panose="020B0604030504040204" pitchFamily="34" charset="0"/>
              </a:rPr>
              <a:t> of </a:t>
            </a:r>
            <a:r>
              <a:rPr lang="nl-NL" altLang="en-NL" b="1" dirty="0" err="1">
                <a:ln>
                  <a:noFill/>
                </a:ln>
                <a:solidFill>
                  <a:schemeClr val="tx1"/>
                </a:solidFill>
                <a:latin typeface="Verdana" panose="020B0604030504040204" pitchFamily="34" charset="0"/>
              </a:rPr>
              <a:t>result</a:t>
            </a:r>
            <a:r>
              <a:rPr lang="nl-NL" altLang="en-NL" b="1" dirty="0">
                <a:ln>
                  <a:noFill/>
                </a:ln>
                <a:solidFill>
                  <a:schemeClr val="tx1"/>
                </a:solidFill>
                <a:latin typeface="Verdana" panose="020B0604030504040204" pitchFamily="34" charset="0"/>
              </a:rPr>
              <a:t> </a:t>
            </a:r>
            <a:r>
              <a:rPr lang="nl-NL" altLang="en-NL" b="1" dirty="0" err="1">
                <a:ln>
                  <a:noFill/>
                </a:ln>
                <a:solidFill>
                  <a:schemeClr val="tx1"/>
                </a:solidFill>
                <a:latin typeface="Verdana" panose="020B0604030504040204" pitchFamily="34" charset="0"/>
              </a:rPr>
              <a:t>measurements</a:t>
            </a:r>
            <a:endParaRPr lang="nl-NL" altLang="en-NL" b="1" dirty="0">
              <a:ln>
                <a:noFill/>
              </a:ln>
              <a:solidFill>
                <a:schemeClr val="tx1"/>
              </a:solidFill>
              <a:latin typeface="Verdana" panose="020B0604030504040204" pitchFamily="34" charset="0"/>
            </a:endParaRPr>
          </a:p>
        </p:txBody>
      </p:sp>
      <p:sp>
        <p:nvSpPr>
          <p:cNvPr id="15363" name="Text Box 3">
            <a:extLst>
              <a:ext uri="{FF2B5EF4-FFF2-40B4-BE49-F238E27FC236}">
                <a16:creationId xmlns:a16="http://schemas.microsoft.com/office/drawing/2014/main" id="{0B68AC04-55F5-EE2B-A2B2-80B2682AD2CC}"/>
              </a:ext>
            </a:extLst>
          </p:cNvPr>
          <p:cNvSpPr txBox="1">
            <a:spLocks noChangeArrowheads="1"/>
          </p:cNvSpPr>
          <p:nvPr/>
        </p:nvSpPr>
        <p:spPr bwMode="auto">
          <a:xfrm>
            <a:off x="643467" y="1896534"/>
            <a:ext cx="6362524" cy="2534733"/>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lvl="1" eaLnBrk="0" hangingPunct="0">
              <a:spcBef>
                <a:spcPct val="50000"/>
              </a:spcBef>
              <a:buFontTx/>
              <a:buChar char="•"/>
            </a:pPr>
            <a:r>
              <a:rPr lang="fr-BE" altLang="en-NL" sz="1867" dirty="0">
                <a:latin typeface="Verdana" panose="020B0604030504040204" pitchFamily="34" charset="0"/>
              </a:rPr>
              <a:t> Perception-</a:t>
            </a:r>
            <a:r>
              <a:rPr lang="fr-BE" altLang="en-NL" sz="1867" dirty="0" err="1">
                <a:latin typeface="Verdana" panose="020B0604030504040204" pitchFamily="34" charset="0"/>
              </a:rPr>
              <a:t>indicators</a:t>
            </a:r>
            <a:endParaRPr lang="fr-BE" altLang="en-NL" sz="1867" dirty="0">
              <a:latin typeface="Verdana" panose="020B0604030504040204" pitchFamily="34" charset="0"/>
            </a:endParaRPr>
          </a:p>
          <a:p>
            <a:pPr eaLnBrk="0" hangingPunct="0">
              <a:spcBef>
                <a:spcPct val="50000"/>
              </a:spcBef>
            </a:pPr>
            <a:r>
              <a:rPr lang="fr-BE" altLang="en-NL" sz="1867" dirty="0">
                <a:latin typeface="Verdana" panose="020B0604030504040204" pitchFamily="34" charset="0"/>
              </a:rPr>
              <a:t>	Satisfaction of the parents, </a:t>
            </a:r>
            <a:r>
              <a:rPr lang="fr-BE" altLang="en-NL" sz="1867" dirty="0" err="1">
                <a:latin typeface="Verdana" panose="020B0604030504040204" pitchFamily="34" charset="0"/>
              </a:rPr>
              <a:t>pupils</a:t>
            </a:r>
            <a:endParaRPr lang="fr-BE" altLang="en-NL" sz="1867" dirty="0">
              <a:latin typeface="Verdana" panose="020B0604030504040204" pitchFamily="34" charset="0"/>
            </a:endParaRPr>
          </a:p>
          <a:p>
            <a:pPr eaLnBrk="0" hangingPunct="0">
              <a:spcBef>
                <a:spcPct val="50000"/>
              </a:spcBef>
            </a:pPr>
            <a:r>
              <a:rPr lang="fr-BE" altLang="en-NL" sz="1867" dirty="0">
                <a:latin typeface="Verdana" panose="020B0604030504040204" pitchFamily="34" charset="0"/>
              </a:rPr>
              <a:t>	Questionnaires, interviews</a:t>
            </a:r>
          </a:p>
          <a:p>
            <a:pPr lvl="1" eaLnBrk="0" hangingPunct="0">
              <a:spcBef>
                <a:spcPct val="50000"/>
              </a:spcBef>
              <a:buFontTx/>
              <a:buChar char="•"/>
            </a:pPr>
            <a:r>
              <a:rPr lang="fr-BE" altLang="en-NL" sz="1867" dirty="0">
                <a:latin typeface="Verdana" panose="020B0604030504040204" pitchFamily="34" charset="0"/>
              </a:rPr>
              <a:t> Performance </a:t>
            </a:r>
            <a:r>
              <a:rPr lang="fr-BE" altLang="en-NL" sz="1867" dirty="0" err="1">
                <a:latin typeface="Verdana" panose="020B0604030504040204" pitchFamily="34" charset="0"/>
              </a:rPr>
              <a:t>indicators</a:t>
            </a:r>
            <a:endParaRPr lang="fr-BE" altLang="en-NL" sz="1867" dirty="0">
              <a:latin typeface="Verdana" panose="020B0604030504040204" pitchFamily="34" charset="0"/>
            </a:endParaRPr>
          </a:p>
          <a:p>
            <a:pPr eaLnBrk="0" hangingPunct="0">
              <a:spcBef>
                <a:spcPct val="50000"/>
              </a:spcBef>
            </a:pPr>
            <a:r>
              <a:rPr lang="fr-BE" altLang="en-NL" sz="1867" dirty="0">
                <a:latin typeface="Verdana" panose="020B0604030504040204" pitchFamily="34" charset="0"/>
              </a:rPr>
              <a:t>	</a:t>
            </a:r>
            <a:r>
              <a:rPr lang="fr-BE" altLang="en-NL" sz="1867" dirty="0" err="1">
                <a:latin typeface="Verdana" panose="020B0604030504040204" pitchFamily="34" charset="0"/>
              </a:rPr>
              <a:t>Amount</a:t>
            </a:r>
            <a:r>
              <a:rPr lang="fr-BE" altLang="en-NL" sz="1867" dirty="0">
                <a:latin typeface="Verdana" panose="020B0604030504040204" pitchFamily="34" charset="0"/>
              </a:rPr>
              <a:t> of </a:t>
            </a:r>
            <a:r>
              <a:rPr lang="fr-BE" altLang="en-NL" sz="1867" dirty="0" err="1">
                <a:latin typeface="Verdana" panose="020B0604030504040204" pitchFamily="34" charset="0"/>
              </a:rPr>
              <a:t>students</a:t>
            </a:r>
            <a:r>
              <a:rPr lang="fr-BE" altLang="en-NL" sz="1867" dirty="0">
                <a:latin typeface="Verdana" panose="020B0604030504040204" pitchFamily="34" charset="0"/>
              </a:rPr>
              <a:t> </a:t>
            </a:r>
            <a:r>
              <a:rPr lang="fr-BE" altLang="en-NL" sz="1867" dirty="0" err="1">
                <a:latin typeface="Verdana" panose="020B0604030504040204" pitchFamily="34" charset="0"/>
              </a:rPr>
              <a:t>graduated</a:t>
            </a:r>
            <a:r>
              <a:rPr lang="fr-BE" altLang="en-NL" sz="1867" dirty="0">
                <a:latin typeface="Verdana" panose="020B0604030504040204" pitchFamily="34" charset="0"/>
              </a:rPr>
              <a:t>; drop </a:t>
            </a:r>
            <a:r>
              <a:rPr lang="fr-BE" altLang="en-NL" sz="1867" dirty="0" err="1">
                <a:latin typeface="Verdana" panose="020B0604030504040204" pitchFamily="34" charset="0"/>
              </a:rPr>
              <a:t>outs</a:t>
            </a:r>
            <a:endParaRPr lang="fr-BE" altLang="en-NL" sz="1867" dirty="0">
              <a:latin typeface="Verdana" panose="020B0604030504040204" pitchFamily="34" charset="0"/>
            </a:endParaRPr>
          </a:p>
          <a:p>
            <a:pPr eaLnBrk="0" hangingPunct="0">
              <a:spcBef>
                <a:spcPct val="50000"/>
              </a:spcBef>
            </a:pPr>
            <a:r>
              <a:rPr lang="fr-BE" altLang="en-NL" sz="1867" dirty="0">
                <a:latin typeface="Verdana" panose="020B0604030504040204" pitchFamily="34" charset="0"/>
              </a:rPr>
              <a:t>	</a:t>
            </a:r>
            <a:r>
              <a:rPr lang="fr-BE" altLang="en-NL" sz="1867" dirty="0" err="1">
                <a:latin typeface="Verdana" panose="020B0604030504040204" pitchFamily="34" charset="0"/>
              </a:rPr>
              <a:t>Statistics</a:t>
            </a:r>
            <a:endParaRPr lang="fr-BE" altLang="en-NL" sz="1867" dirty="0">
              <a:latin typeface="Verdana" panose="020B0604030504040204" pitchFamily="34" charset="0"/>
            </a:endParaRPr>
          </a:p>
        </p:txBody>
      </p:sp>
      <p:pic>
        <p:nvPicPr>
          <p:cNvPr id="15364" name="Picture 4">
            <a:extLst>
              <a:ext uri="{FF2B5EF4-FFF2-40B4-BE49-F238E27FC236}">
                <a16:creationId xmlns:a16="http://schemas.microsoft.com/office/drawing/2014/main" id="{599E4AFC-2C6E-27D5-728F-F11DAC0E2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3334" y="1092729"/>
            <a:ext cx="1352021" cy="13088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dissolve">
                                      <p:cBhvr>
                                        <p:cTn id="7" dur="500"/>
                                        <p:tgtEl>
                                          <p:spTgt spid="15363">
                                            <p:txEl>
                                              <p:pRg st="0" end="0"/>
                                            </p:txEl>
                                          </p:spTgt>
                                        </p:tgtEl>
                                      </p:cBhvr>
                                    </p:animEffect>
                                  </p:childTnLst>
                                  <p:subTnLst>
                                    <p:animClr clrSpc="rgb" dir="cw">
                                      <p:cBhvr override="childStyle">
                                        <p:cTn dur="1" fill="hold" display="0" masterRel="nextClick" afterEffect="1"/>
                                        <p:tgtEl>
                                          <p:spTgt spid="15363">
                                            <p:txEl>
                                              <p:pRg st="0" end="0"/>
                                            </p:txEl>
                                          </p:spTgt>
                                        </p:tgtEl>
                                        <p:attrNameLst>
                                          <p:attrName>ppt_c</p:attrName>
                                        </p:attrNameLst>
                                      </p:cBhvr>
                                      <p:to>
                                        <a:schemeClr val="folHlink"/>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dissolve">
                                      <p:cBhvr>
                                        <p:cTn id="12" dur="500"/>
                                        <p:tgtEl>
                                          <p:spTgt spid="15363">
                                            <p:txEl>
                                              <p:pRg st="1" end="1"/>
                                            </p:txEl>
                                          </p:spTgt>
                                        </p:tgtEl>
                                      </p:cBhvr>
                                    </p:animEffect>
                                  </p:childTnLst>
                                  <p:subTnLst>
                                    <p:animClr clrSpc="rgb" dir="cw">
                                      <p:cBhvr override="childStyle">
                                        <p:cTn dur="1" fill="hold" display="0" masterRel="nextClick" afterEffect="1"/>
                                        <p:tgtEl>
                                          <p:spTgt spid="15363">
                                            <p:txEl>
                                              <p:pRg st="1" end="1"/>
                                            </p:txEl>
                                          </p:spTgt>
                                        </p:tgtEl>
                                        <p:attrNameLst>
                                          <p:attrName>ppt_c</p:attrName>
                                        </p:attrNameLst>
                                      </p:cBhvr>
                                      <p:to>
                                        <a:schemeClr val="folHlink"/>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dissolve">
                                      <p:cBhvr>
                                        <p:cTn id="17" dur="500"/>
                                        <p:tgtEl>
                                          <p:spTgt spid="15363">
                                            <p:txEl>
                                              <p:pRg st="2" end="2"/>
                                            </p:txEl>
                                          </p:spTgt>
                                        </p:tgtEl>
                                      </p:cBhvr>
                                    </p:animEffect>
                                  </p:childTnLst>
                                  <p:subTnLst>
                                    <p:animClr clrSpc="rgb" dir="cw">
                                      <p:cBhvr override="childStyle">
                                        <p:cTn dur="1" fill="hold" display="0" masterRel="nextClick" afterEffect="1"/>
                                        <p:tgtEl>
                                          <p:spTgt spid="15363">
                                            <p:txEl>
                                              <p:pRg st="2" end="2"/>
                                            </p:txEl>
                                          </p:spTgt>
                                        </p:tgtEl>
                                        <p:attrNameLst>
                                          <p:attrName>ppt_c</p:attrName>
                                        </p:attrNameLst>
                                      </p:cBhvr>
                                      <p:to>
                                        <a:schemeClr val="folHlink"/>
                                      </p:to>
                                    </p:animClr>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dissolve">
                                      <p:cBhvr>
                                        <p:cTn id="22" dur="500"/>
                                        <p:tgtEl>
                                          <p:spTgt spid="15363">
                                            <p:txEl>
                                              <p:pRg st="3" end="3"/>
                                            </p:txEl>
                                          </p:spTgt>
                                        </p:tgtEl>
                                      </p:cBhvr>
                                    </p:animEffect>
                                  </p:childTnLst>
                                  <p:subTnLst>
                                    <p:animClr clrSpc="rgb" dir="cw">
                                      <p:cBhvr override="childStyle">
                                        <p:cTn dur="1" fill="hold" display="0" masterRel="nextClick" afterEffect="1"/>
                                        <p:tgtEl>
                                          <p:spTgt spid="15363">
                                            <p:txEl>
                                              <p:pRg st="3" end="3"/>
                                            </p:txEl>
                                          </p:spTgt>
                                        </p:tgtEl>
                                        <p:attrNameLst>
                                          <p:attrName>ppt_c</p:attrName>
                                        </p:attrNameLst>
                                      </p:cBhvr>
                                      <p:to>
                                        <a:schemeClr val="fo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dissolve">
                                      <p:cBhvr>
                                        <p:cTn id="27" dur="500"/>
                                        <p:tgtEl>
                                          <p:spTgt spid="15363">
                                            <p:txEl>
                                              <p:pRg st="4" end="4"/>
                                            </p:txEl>
                                          </p:spTgt>
                                        </p:tgtEl>
                                      </p:cBhvr>
                                    </p:animEffect>
                                  </p:childTnLst>
                                  <p:subTnLst>
                                    <p:animClr clrSpc="rgb" dir="cw">
                                      <p:cBhvr override="childStyle">
                                        <p:cTn dur="1" fill="hold" display="0" masterRel="nextClick" afterEffect="1"/>
                                        <p:tgtEl>
                                          <p:spTgt spid="15363">
                                            <p:txEl>
                                              <p:pRg st="4" end="4"/>
                                            </p:txEl>
                                          </p:spTgt>
                                        </p:tgtEl>
                                        <p:attrNameLst>
                                          <p:attrName>ppt_c</p:attrName>
                                        </p:attrNameLst>
                                      </p:cBhvr>
                                      <p:to>
                                        <a:schemeClr val="folHlink"/>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dissolve">
                                      <p:cBhvr>
                                        <p:cTn id="32" dur="500"/>
                                        <p:tgtEl>
                                          <p:spTgt spid="15363">
                                            <p:txEl>
                                              <p:pRg st="5" end="5"/>
                                            </p:txEl>
                                          </p:spTgt>
                                        </p:tgtEl>
                                      </p:cBhvr>
                                    </p:animEffect>
                                  </p:childTnLst>
                                  <p:subTnLst>
                                    <p:animClr clrSpc="rgb" dir="cw">
                                      <p:cBhvr override="childStyle">
                                        <p:cTn dur="1" fill="hold" display="0" masterRel="nextClick" afterEffect="1"/>
                                        <p:tgtEl>
                                          <p:spTgt spid="15363">
                                            <p:txEl>
                                              <p:pRg st="5" end="5"/>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F269105-404F-9F8F-C864-60A1EA5A2909}"/>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E07E88A1-DCA7-2575-6C18-5D833386298F}"/>
              </a:ext>
            </a:extLst>
          </p:cNvPr>
          <p:cNvSpPr>
            <a:spLocks noGrp="1" noChangeArrowheads="1"/>
          </p:cNvSpPr>
          <p:nvPr>
            <p:ph type="title"/>
          </p:nvPr>
        </p:nvSpPr>
        <p:spPr>
          <a:xfrm>
            <a:off x="584200" y="237067"/>
            <a:ext cx="6045200" cy="8890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BE" altLang="en-NL">
                <a:ln>
                  <a:noFill/>
                </a:ln>
                <a:solidFill>
                  <a:schemeClr val="tx1"/>
                </a:solidFill>
                <a:latin typeface="Verdana" panose="020B0604030504040204" pitchFamily="34" charset="0"/>
              </a:rPr>
              <a:t>Result phases</a:t>
            </a:r>
            <a:endParaRPr lang="nl-NL" altLang="en-NL">
              <a:ln>
                <a:noFill/>
              </a:ln>
              <a:solidFill>
                <a:schemeClr val="tx1"/>
              </a:solidFill>
              <a:latin typeface="Verdana" panose="020B0604030504040204" pitchFamily="34" charset="0"/>
            </a:endParaRPr>
          </a:p>
        </p:txBody>
      </p:sp>
      <p:sp>
        <p:nvSpPr>
          <p:cNvPr id="17411" name="Text Box 3">
            <a:extLst>
              <a:ext uri="{FF2B5EF4-FFF2-40B4-BE49-F238E27FC236}">
                <a16:creationId xmlns:a16="http://schemas.microsoft.com/office/drawing/2014/main" id="{9742D8D7-83AF-9652-F76E-930F7D67FBAF}"/>
              </a:ext>
            </a:extLst>
          </p:cNvPr>
          <p:cNvSpPr txBox="1">
            <a:spLocks noChangeArrowheads="1"/>
          </p:cNvSpPr>
          <p:nvPr/>
        </p:nvSpPr>
        <p:spPr bwMode="auto">
          <a:xfrm>
            <a:off x="465667" y="1363134"/>
            <a:ext cx="3530071" cy="42748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Phase</a:t>
            </a:r>
            <a:r>
              <a:rPr lang="fr-BE" altLang="en-NL" sz="2178" b="1">
                <a:solidFill>
                  <a:srgbClr val="FFFFFF"/>
                </a:solidFill>
              </a:rPr>
              <a:t> </a:t>
            </a:r>
            <a:r>
              <a:rPr lang="fr-BE" altLang="en-NL" sz="2178" b="1"/>
              <a:t>1: Figures</a:t>
            </a:r>
            <a:endParaRPr lang="nl-NL" altLang="en-NL" sz="2178" b="1"/>
          </a:p>
        </p:txBody>
      </p:sp>
      <p:sp>
        <p:nvSpPr>
          <p:cNvPr id="17412" name="Text Box 4">
            <a:extLst>
              <a:ext uri="{FF2B5EF4-FFF2-40B4-BE49-F238E27FC236}">
                <a16:creationId xmlns:a16="http://schemas.microsoft.com/office/drawing/2014/main" id="{B69B9940-4142-2E76-5D63-6826CCA3D11B}"/>
              </a:ext>
            </a:extLst>
          </p:cNvPr>
          <p:cNvSpPr txBox="1">
            <a:spLocks noChangeArrowheads="1"/>
          </p:cNvSpPr>
          <p:nvPr/>
        </p:nvSpPr>
        <p:spPr bwMode="auto">
          <a:xfrm>
            <a:off x="465667" y="2074334"/>
            <a:ext cx="2784299" cy="176817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Measurements available</a:t>
            </a:r>
          </a:p>
          <a:p>
            <a:pPr lvl="1" eaLnBrk="0" hangingPunct="0">
              <a:spcBef>
                <a:spcPct val="50000"/>
              </a:spcBef>
            </a:pPr>
            <a:r>
              <a:rPr lang="fr-BE" altLang="en-NL" sz="2178" b="1"/>
              <a:t> Statistics</a:t>
            </a:r>
          </a:p>
          <a:p>
            <a:pPr lvl="1" eaLnBrk="0" hangingPunct="0">
              <a:spcBef>
                <a:spcPct val="50000"/>
              </a:spcBef>
            </a:pPr>
            <a:r>
              <a:rPr lang="fr-BE" altLang="en-NL" sz="2178" b="1"/>
              <a:t> Proof</a:t>
            </a:r>
          </a:p>
        </p:txBody>
      </p:sp>
      <p:pic>
        <p:nvPicPr>
          <p:cNvPr id="17413" name="Picture 5">
            <a:extLst>
              <a:ext uri="{FF2B5EF4-FFF2-40B4-BE49-F238E27FC236}">
                <a16:creationId xmlns:a16="http://schemas.microsoft.com/office/drawing/2014/main" id="{BC5AB656-52E2-6BC5-2C26-9087A06E6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472" y="2084212"/>
            <a:ext cx="2958394" cy="268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75018"/>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0-#ppt_w/2"/>
                                          </p:val>
                                        </p:tav>
                                        <p:tav tm="100000">
                                          <p:val>
                                            <p:strVal val="#ppt_x"/>
                                          </p:val>
                                        </p:tav>
                                      </p:tavLst>
                                    </p:anim>
                                    <p:anim calcmode="lin" valueType="num">
                                      <p:cBhvr additive="base">
                                        <p:cTn id="8" dur="500" fill="hold"/>
                                        <p:tgtEl>
                                          <p:spTgt spid="17412"/>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7412"/>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E108E80-0570-8D7E-37C1-03276C7BA062}"/>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EB8C11BE-85AA-CA94-C320-2626E83D7253}"/>
              </a:ext>
            </a:extLst>
          </p:cNvPr>
          <p:cNvSpPr>
            <a:spLocks noGrp="1" noChangeArrowheads="1"/>
          </p:cNvSpPr>
          <p:nvPr>
            <p:ph type="title"/>
          </p:nvPr>
        </p:nvSpPr>
        <p:spPr>
          <a:xfrm>
            <a:off x="702733" y="237067"/>
            <a:ext cx="6045200" cy="8890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BE" altLang="en-NL">
                <a:ln>
                  <a:noFill/>
                </a:ln>
                <a:solidFill>
                  <a:schemeClr val="tx1"/>
                </a:solidFill>
                <a:latin typeface="Verdana" panose="020B0604030504040204" pitchFamily="34" charset="0"/>
              </a:rPr>
              <a:t>Result phases</a:t>
            </a:r>
            <a:endParaRPr lang="nl-NL" altLang="en-NL">
              <a:ln>
                <a:noFill/>
              </a:ln>
              <a:solidFill>
                <a:schemeClr val="tx1"/>
              </a:solidFill>
              <a:latin typeface="Verdana" panose="020B0604030504040204" pitchFamily="34" charset="0"/>
            </a:endParaRPr>
          </a:p>
        </p:txBody>
      </p:sp>
      <p:sp>
        <p:nvSpPr>
          <p:cNvPr id="19459" name="Text Box 3">
            <a:extLst>
              <a:ext uri="{FF2B5EF4-FFF2-40B4-BE49-F238E27FC236}">
                <a16:creationId xmlns:a16="http://schemas.microsoft.com/office/drawing/2014/main" id="{3FB6FD4A-B0F5-5A2F-D781-133DFF4DFE71}"/>
              </a:ext>
            </a:extLst>
          </p:cNvPr>
          <p:cNvSpPr txBox="1">
            <a:spLocks noChangeArrowheads="1"/>
          </p:cNvSpPr>
          <p:nvPr/>
        </p:nvSpPr>
        <p:spPr bwMode="auto">
          <a:xfrm>
            <a:off x="622477" y="1775531"/>
            <a:ext cx="3530070" cy="42748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Phase 2: Trends</a:t>
            </a:r>
            <a:endParaRPr lang="nl-NL" altLang="en-NL" sz="2178" b="1"/>
          </a:p>
        </p:txBody>
      </p:sp>
      <p:sp>
        <p:nvSpPr>
          <p:cNvPr id="19460" name="Text Box 4">
            <a:extLst>
              <a:ext uri="{FF2B5EF4-FFF2-40B4-BE49-F238E27FC236}">
                <a16:creationId xmlns:a16="http://schemas.microsoft.com/office/drawing/2014/main" id="{061272D7-B993-EA6F-2374-9288EC2A140D}"/>
              </a:ext>
            </a:extLst>
          </p:cNvPr>
          <p:cNvSpPr txBox="1">
            <a:spLocks noChangeArrowheads="1"/>
          </p:cNvSpPr>
          <p:nvPr/>
        </p:nvSpPr>
        <p:spPr bwMode="auto">
          <a:xfrm>
            <a:off x="406400" y="2667000"/>
            <a:ext cx="4643791" cy="193578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FF"/>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eaLnBrk="0" hangingPunct="0">
              <a:spcBef>
                <a:spcPct val="50000"/>
              </a:spcBef>
            </a:pPr>
            <a:r>
              <a:rPr lang="fr-BE" altLang="en-NL" sz="2178" b="1"/>
              <a:t>Measurement results</a:t>
            </a:r>
          </a:p>
          <a:p>
            <a:pPr eaLnBrk="0" hangingPunct="0">
              <a:spcBef>
                <a:spcPct val="50000"/>
              </a:spcBef>
            </a:pPr>
            <a:r>
              <a:rPr lang="fr-BE" altLang="en-NL" sz="2178" b="1"/>
              <a:t> compared to the past</a:t>
            </a:r>
          </a:p>
          <a:p>
            <a:pPr lvl="1" eaLnBrk="0" hangingPunct="0">
              <a:spcBef>
                <a:spcPct val="50000"/>
              </a:spcBef>
              <a:buFontTx/>
              <a:buChar char="-"/>
            </a:pPr>
            <a:r>
              <a:rPr lang="fr-BE" altLang="en-NL" sz="2178" b="1"/>
              <a:t> More data</a:t>
            </a:r>
          </a:p>
          <a:p>
            <a:pPr lvl="1" eaLnBrk="0" hangingPunct="0">
              <a:spcBef>
                <a:spcPct val="50000"/>
              </a:spcBef>
              <a:buFontTx/>
              <a:buChar char="-"/>
            </a:pPr>
            <a:r>
              <a:rPr lang="fr-BE" altLang="en-NL" sz="2178" b="1"/>
              <a:t> of higher quality</a:t>
            </a:r>
          </a:p>
        </p:txBody>
      </p:sp>
      <p:pic>
        <p:nvPicPr>
          <p:cNvPr id="19461" name="Picture 5">
            <a:extLst>
              <a:ext uri="{FF2B5EF4-FFF2-40B4-BE49-F238E27FC236}">
                <a16:creationId xmlns:a16="http://schemas.microsoft.com/office/drawing/2014/main" id="{7B254CE7-D16E-10C6-B1F0-84F5C9E2A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728" y="1863196"/>
            <a:ext cx="1901472" cy="1414992"/>
          </a:xfrm>
          <a:prstGeom prst="rect">
            <a:avLst/>
          </a:prstGeom>
          <a:noFill/>
          <a:extLst>
            <a:ext uri="{909E8E84-426E-40DD-AFC4-6F175D3DCCD1}">
              <a14:hiddenFill xmlns:a14="http://schemas.microsoft.com/office/drawing/2010/main">
                <a:solidFill>
                  <a:srgbClr val="FFFF99"/>
                </a:solidFill>
              </a14:hiddenFill>
            </a:ext>
          </a:extLst>
        </p:spPr>
      </p:pic>
    </p:spTree>
    <p:extLst>
      <p:ext uri="{BB962C8B-B14F-4D97-AF65-F5344CB8AC3E}">
        <p14:creationId xmlns:p14="http://schemas.microsoft.com/office/powerpoint/2010/main" val="116501474"/>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0-#ppt_w/2"/>
                                          </p:val>
                                        </p:tav>
                                        <p:tav tm="100000">
                                          <p:val>
                                            <p:strVal val="#ppt_x"/>
                                          </p:val>
                                        </p:tav>
                                      </p:tavLst>
                                    </p:anim>
                                    <p:anim calcmode="lin" valueType="num">
                                      <p:cBhvr additive="base">
                                        <p:cTn id="8"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DD0492D4-27EF-5642-720E-0D71DB26D20C}"/>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97939411-E977-3556-2F94-BDCAB73FC862}"/>
              </a:ext>
            </a:extLst>
          </p:cNvPr>
          <p:cNvSpPr>
            <a:spLocks noGrp="1" noChangeArrowheads="1"/>
          </p:cNvSpPr>
          <p:nvPr>
            <p:ph type="title"/>
          </p:nvPr>
        </p:nvSpPr>
        <p:spPr>
          <a:xfrm>
            <a:off x="762000" y="118533"/>
            <a:ext cx="6045200" cy="8890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BE" altLang="en-NL">
                <a:ln>
                  <a:noFill/>
                </a:ln>
                <a:solidFill>
                  <a:schemeClr val="tx1"/>
                </a:solidFill>
                <a:latin typeface="Verdana" panose="020B0604030504040204" pitchFamily="34" charset="0"/>
              </a:rPr>
              <a:t>Result phases</a:t>
            </a:r>
            <a:endParaRPr lang="nl-NL" altLang="en-NL">
              <a:ln>
                <a:noFill/>
              </a:ln>
              <a:solidFill>
                <a:schemeClr val="tx1"/>
              </a:solidFill>
              <a:latin typeface="Verdana" panose="020B0604030504040204" pitchFamily="34" charset="0"/>
            </a:endParaRPr>
          </a:p>
        </p:txBody>
      </p:sp>
      <p:sp>
        <p:nvSpPr>
          <p:cNvPr id="21507" name="Text Box 3">
            <a:extLst>
              <a:ext uri="{FF2B5EF4-FFF2-40B4-BE49-F238E27FC236}">
                <a16:creationId xmlns:a16="http://schemas.microsoft.com/office/drawing/2014/main" id="{F5FC2320-75C3-2806-5FD9-EBD2F79AFA3C}"/>
              </a:ext>
            </a:extLst>
          </p:cNvPr>
          <p:cNvSpPr txBox="1">
            <a:spLocks noChangeArrowheads="1"/>
          </p:cNvSpPr>
          <p:nvPr/>
        </p:nvSpPr>
        <p:spPr bwMode="auto">
          <a:xfrm>
            <a:off x="584200" y="1481667"/>
            <a:ext cx="4762324" cy="42748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Phase 3: Goalsetting</a:t>
            </a:r>
            <a:endParaRPr lang="nl-NL" altLang="en-NL" sz="2178" b="1"/>
          </a:p>
        </p:txBody>
      </p:sp>
      <p:sp>
        <p:nvSpPr>
          <p:cNvPr id="21508" name="Text Box 4">
            <a:extLst>
              <a:ext uri="{FF2B5EF4-FFF2-40B4-BE49-F238E27FC236}">
                <a16:creationId xmlns:a16="http://schemas.microsoft.com/office/drawing/2014/main" id="{1F8835FA-7891-689D-C5CD-1E562ECFDC3B}"/>
              </a:ext>
            </a:extLst>
          </p:cNvPr>
          <p:cNvSpPr txBox="1">
            <a:spLocks noChangeArrowheads="1"/>
          </p:cNvSpPr>
          <p:nvPr/>
        </p:nvSpPr>
        <p:spPr bwMode="auto">
          <a:xfrm>
            <a:off x="622477" y="2570692"/>
            <a:ext cx="3754790" cy="1433021"/>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Indicators </a:t>
            </a:r>
          </a:p>
          <a:p>
            <a:pPr eaLnBrk="0" hangingPunct="0">
              <a:spcBef>
                <a:spcPct val="50000"/>
              </a:spcBef>
            </a:pPr>
            <a:r>
              <a:rPr lang="fr-BE" altLang="en-NL" sz="2178" b="1"/>
              <a:t>compared to </a:t>
            </a:r>
          </a:p>
          <a:p>
            <a:pPr eaLnBrk="0" hangingPunct="0">
              <a:spcBef>
                <a:spcPct val="50000"/>
              </a:spcBef>
            </a:pPr>
            <a:r>
              <a:rPr lang="fr-BE" altLang="en-NL" sz="2178" b="1"/>
              <a:t>standards</a:t>
            </a:r>
          </a:p>
        </p:txBody>
      </p:sp>
      <p:pic>
        <p:nvPicPr>
          <p:cNvPr id="21509" name="Picture 5">
            <a:extLst>
              <a:ext uri="{FF2B5EF4-FFF2-40B4-BE49-F238E27FC236}">
                <a16:creationId xmlns:a16="http://schemas.microsoft.com/office/drawing/2014/main" id="{CA37F742-1A06-407F-8022-A5B4A591F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667" y="2074333"/>
            <a:ext cx="3578225" cy="2683052"/>
          </a:xfrm>
          <a:prstGeom prst="rect">
            <a:avLst/>
          </a:prstGeom>
          <a:noFill/>
          <a:extLst>
            <a:ext uri="{909E8E84-426E-40DD-AFC4-6F175D3DCCD1}">
              <a14:hiddenFill xmlns:a14="http://schemas.microsoft.com/office/drawing/2010/main">
                <a:solidFill>
                  <a:srgbClr val="FFFFFF"/>
                </a:solidFill>
              </a14:hiddenFill>
            </a:ext>
          </a:extLst>
        </p:spPr>
      </p:pic>
      <p:sp>
        <p:nvSpPr>
          <p:cNvPr id="21510" name="Line 6">
            <a:extLst>
              <a:ext uri="{FF2B5EF4-FFF2-40B4-BE49-F238E27FC236}">
                <a16:creationId xmlns:a16="http://schemas.microsoft.com/office/drawing/2014/main" id="{2E551377-7716-C691-C4EB-C9FEE756AB80}"/>
              </a:ext>
            </a:extLst>
          </p:cNvPr>
          <p:cNvSpPr>
            <a:spLocks noChangeShapeType="1"/>
          </p:cNvSpPr>
          <p:nvPr/>
        </p:nvSpPr>
        <p:spPr bwMode="auto">
          <a:xfrm>
            <a:off x="3132667" y="3141133"/>
            <a:ext cx="3437467" cy="0"/>
          </a:xfrm>
          <a:prstGeom prst="line">
            <a:avLst/>
          </a:prstGeom>
          <a:noFill/>
          <a:ln w="38100">
            <a:solidFill>
              <a:srgbClr val="000000"/>
            </a:solidFill>
            <a:round/>
            <a:headEnd/>
            <a:tailEnd/>
          </a:ln>
          <a:effectLst/>
          <a:scene3d>
            <a:camera prst="legacyObliqueRight"/>
            <a:lightRig rig="legacyHarsh3" dir="t"/>
          </a:scene3d>
          <a:sp3d extrusionH="100000" prstMaterial="legacyMatte">
            <a:bevelT w="13500" h="13500" prst="angle"/>
            <a:bevelB w="13500" h="13500" prst="angle"/>
            <a:extrusionClr>
              <a:srgbClr val="663300"/>
            </a:extrusionClr>
            <a:contourClr>
              <a:srgbClr val="000000"/>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flatTx/>
          </a:bodyPr>
          <a:lstStyle/>
          <a:p>
            <a:endParaRPr lang="en-GB" sz="1400"/>
          </a:p>
        </p:txBody>
      </p:sp>
    </p:spTree>
    <p:extLst>
      <p:ext uri="{BB962C8B-B14F-4D97-AF65-F5344CB8AC3E}">
        <p14:creationId xmlns:p14="http://schemas.microsoft.com/office/powerpoint/2010/main" val="1177774549"/>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D5F131B-98F4-D39C-9D3B-B38A1DB339DE}"/>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55214000-32DA-C3C1-D6E3-A51CABB49E91}"/>
              </a:ext>
            </a:extLst>
          </p:cNvPr>
          <p:cNvSpPr>
            <a:spLocks noGrp="1" noChangeArrowheads="1"/>
          </p:cNvSpPr>
          <p:nvPr>
            <p:ph type="title"/>
          </p:nvPr>
        </p:nvSpPr>
        <p:spPr>
          <a:xfrm>
            <a:off x="702733" y="177800"/>
            <a:ext cx="6045200" cy="8890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BE" altLang="en-NL">
                <a:ln>
                  <a:noFill/>
                </a:ln>
                <a:solidFill>
                  <a:schemeClr val="tx1"/>
                </a:solidFill>
                <a:latin typeface="Verdana" panose="020B0604030504040204" pitchFamily="34" charset="0"/>
              </a:rPr>
              <a:t>Result phases</a:t>
            </a:r>
            <a:endParaRPr lang="nl-NL" altLang="en-NL">
              <a:ln>
                <a:noFill/>
              </a:ln>
              <a:solidFill>
                <a:schemeClr val="tx1"/>
              </a:solidFill>
              <a:latin typeface="Verdana" panose="020B0604030504040204" pitchFamily="34" charset="0"/>
            </a:endParaRPr>
          </a:p>
        </p:txBody>
      </p:sp>
      <p:sp>
        <p:nvSpPr>
          <p:cNvPr id="23555" name="Text Box 3">
            <a:extLst>
              <a:ext uri="{FF2B5EF4-FFF2-40B4-BE49-F238E27FC236}">
                <a16:creationId xmlns:a16="http://schemas.microsoft.com/office/drawing/2014/main" id="{C7E0A9BE-9520-12B1-86DE-C9F9A391B762}"/>
              </a:ext>
            </a:extLst>
          </p:cNvPr>
          <p:cNvSpPr txBox="1">
            <a:spLocks noChangeArrowheads="1"/>
          </p:cNvSpPr>
          <p:nvPr/>
        </p:nvSpPr>
        <p:spPr bwMode="auto">
          <a:xfrm>
            <a:off x="622477" y="1775531"/>
            <a:ext cx="4762323" cy="42748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Phase 4: Benchmarking</a:t>
            </a:r>
            <a:endParaRPr lang="nl-NL" altLang="en-NL" sz="2178" b="1"/>
          </a:p>
        </p:txBody>
      </p:sp>
      <p:sp>
        <p:nvSpPr>
          <p:cNvPr id="23556" name="Text Box 4">
            <a:extLst>
              <a:ext uri="{FF2B5EF4-FFF2-40B4-BE49-F238E27FC236}">
                <a16:creationId xmlns:a16="http://schemas.microsoft.com/office/drawing/2014/main" id="{968484C8-A1EE-C429-3D69-FD20B78EFFE0}"/>
              </a:ext>
            </a:extLst>
          </p:cNvPr>
          <p:cNvSpPr txBox="1">
            <a:spLocks noChangeArrowheads="1"/>
          </p:cNvSpPr>
          <p:nvPr/>
        </p:nvSpPr>
        <p:spPr bwMode="auto">
          <a:xfrm>
            <a:off x="622477" y="2570692"/>
            <a:ext cx="3932590" cy="42748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Comparison</a:t>
            </a:r>
            <a:r>
              <a:rPr lang="fr-BE" altLang="en-NL" sz="2178" b="1">
                <a:solidFill>
                  <a:srgbClr val="FFFFFF"/>
                </a:solidFill>
              </a:rPr>
              <a:t> </a:t>
            </a:r>
            <a:r>
              <a:rPr lang="fr-BE" altLang="en-NL" sz="2178" b="1"/>
              <a:t>to other schools</a:t>
            </a:r>
          </a:p>
        </p:txBody>
      </p:sp>
      <p:pic>
        <p:nvPicPr>
          <p:cNvPr id="23557" name="Picture 5">
            <a:extLst>
              <a:ext uri="{FF2B5EF4-FFF2-40B4-BE49-F238E27FC236}">
                <a16:creationId xmlns:a16="http://schemas.microsoft.com/office/drawing/2014/main" id="{CC85EEAE-A5D9-5E6C-BCB2-B571CFB75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928" y="1997781"/>
            <a:ext cx="1782939" cy="133843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8" name="Line 6">
            <a:extLst>
              <a:ext uri="{FF2B5EF4-FFF2-40B4-BE49-F238E27FC236}">
                <a16:creationId xmlns:a16="http://schemas.microsoft.com/office/drawing/2014/main" id="{CE6C20AD-2F86-4698-F838-00DC5BF3A501}"/>
              </a:ext>
            </a:extLst>
          </p:cNvPr>
          <p:cNvSpPr>
            <a:spLocks noChangeShapeType="1"/>
          </p:cNvSpPr>
          <p:nvPr/>
        </p:nvSpPr>
        <p:spPr bwMode="auto">
          <a:xfrm>
            <a:off x="4355042" y="2074333"/>
            <a:ext cx="2452158" cy="0"/>
          </a:xfrm>
          <a:prstGeom prst="line">
            <a:avLst/>
          </a:prstGeom>
          <a:noFill/>
          <a:ln w="38100">
            <a:solidFill>
              <a:srgbClr val="000000"/>
            </a:solidFill>
            <a:round/>
            <a:headEnd/>
            <a:tailEnd/>
          </a:ln>
          <a:effectLst/>
          <a:scene3d>
            <a:camera prst="legacyObliqueRight"/>
            <a:lightRig rig="legacyHarsh3" dir="t"/>
          </a:scene3d>
          <a:sp3d extrusionH="100000" prstMaterial="legacyMatte">
            <a:bevelT w="13500" h="13500" prst="angle"/>
            <a:bevelB w="13500" h="13500" prst="angle"/>
            <a:extrusionClr>
              <a:srgbClr val="663300"/>
            </a:extrusionClr>
            <a:contourClr>
              <a:srgbClr val="000000"/>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flatTx/>
          </a:bodyPr>
          <a:lstStyle/>
          <a:p>
            <a:endParaRPr lang="en-GB" sz="1400"/>
          </a:p>
        </p:txBody>
      </p:sp>
      <p:sp>
        <p:nvSpPr>
          <p:cNvPr id="23559" name="Line 7">
            <a:extLst>
              <a:ext uri="{FF2B5EF4-FFF2-40B4-BE49-F238E27FC236}">
                <a16:creationId xmlns:a16="http://schemas.microsoft.com/office/drawing/2014/main" id="{6793C704-5E86-1193-5CD5-A2705F2D0932}"/>
              </a:ext>
            </a:extLst>
          </p:cNvPr>
          <p:cNvSpPr>
            <a:spLocks noChangeShapeType="1"/>
          </p:cNvSpPr>
          <p:nvPr/>
        </p:nvSpPr>
        <p:spPr bwMode="auto">
          <a:xfrm>
            <a:off x="4355042" y="2548467"/>
            <a:ext cx="2452158" cy="0"/>
          </a:xfrm>
          <a:prstGeom prst="line">
            <a:avLst/>
          </a:prstGeom>
          <a:noFill/>
          <a:ln w="38100">
            <a:solidFill>
              <a:srgbClr val="000000"/>
            </a:solidFill>
            <a:round/>
            <a:headEnd/>
            <a:tailEnd/>
          </a:ln>
          <a:effectLst/>
          <a:scene3d>
            <a:camera prst="legacyObliqueRight"/>
            <a:lightRig rig="legacyHarsh3" dir="t"/>
          </a:scene3d>
          <a:sp3d extrusionH="100000" prstMaterial="legacyMatte">
            <a:bevelT w="13500" h="13500" prst="angle"/>
            <a:bevelB w="13500" h="13500" prst="angle"/>
            <a:extrusionClr>
              <a:srgbClr val="663300"/>
            </a:extrusionClr>
            <a:contourClr>
              <a:srgbClr val="000000"/>
            </a:contourClr>
          </a:sp3d>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flatTx/>
          </a:bodyPr>
          <a:lstStyle/>
          <a:p>
            <a:endParaRPr lang="en-GB" sz="1400"/>
          </a:p>
        </p:txBody>
      </p:sp>
    </p:spTree>
    <p:extLst>
      <p:ext uri="{BB962C8B-B14F-4D97-AF65-F5344CB8AC3E}">
        <p14:creationId xmlns:p14="http://schemas.microsoft.com/office/powerpoint/2010/main" val="3441128827"/>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815F9-08D2-E764-1E89-46758842FFA7}"/>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F702BF7A-D7CE-F450-8BD4-B2FEFFF10A70}"/>
              </a:ext>
            </a:extLst>
          </p:cNvPr>
          <p:cNvSpPr>
            <a:spLocks noGrp="1" noChangeArrowheads="1"/>
          </p:cNvSpPr>
          <p:nvPr>
            <p:ph type="title"/>
          </p:nvPr>
        </p:nvSpPr>
        <p:spPr>
          <a:xfrm>
            <a:off x="643467" y="177800"/>
            <a:ext cx="6045200" cy="8890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BE" altLang="en-NL">
                <a:ln>
                  <a:noFill/>
                </a:ln>
                <a:solidFill>
                  <a:schemeClr val="tx1"/>
                </a:solidFill>
                <a:latin typeface="Verdana" panose="020B0604030504040204" pitchFamily="34" charset="0"/>
              </a:rPr>
              <a:t>Result phases</a:t>
            </a:r>
            <a:endParaRPr lang="nl-NL" altLang="en-NL">
              <a:ln>
                <a:noFill/>
              </a:ln>
              <a:solidFill>
                <a:schemeClr val="tx1"/>
              </a:solidFill>
              <a:latin typeface="Verdana" panose="020B0604030504040204" pitchFamily="34" charset="0"/>
            </a:endParaRPr>
          </a:p>
        </p:txBody>
      </p:sp>
      <p:sp>
        <p:nvSpPr>
          <p:cNvPr id="25603" name="Text Box 3">
            <a:extLst>
              <a:ext uri="{FF2B5EF4-FFF2-40B4-BE49-F238E27FC236}">
                <a16:creationId xmlns:a16="http://schemas.microsoft.com/office/drawing/2014/main" id="{48F39191-A830-8C3F-E9A8-ADE355EF3A72}"/>
              </a:ext>
            </a:extLst>
          </p:cNvPr>
          <p:cNvSpPr txBox="1">
            <a:spLocks noChangeArrowheads="1"/>
          </p:cNvSpPr>
          <p:nvPr/>
        </p:nvSpPr>
        <p:spPr bwMode="auto">
          <a:xfrm>
            <a:off x="465667" y="1718734"/>
            <a:ext cx="4762324" cy="42748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flatTx/>
          </a:bodyPr>
          <a:lstStyle/>
          <a:p>
            <a:pPr eaLnBrk="0" hangingPunct="0">
              <a:spcBef>
                <a:spcPct val="50000"/>
              </a:spcBef>
            </a:pPr>
            <a:r>
              <a:rPr lang="fr-BE" altLang="en-NL" sz="2178" b="1"/>
              <a:t>Phase 5: Excellence</a:t>
            </a:r>
            <a:endParaRPr lang="nl-NL" altLang="en-NL" sz="2178" b="1"/>
          </a:p>
        </p:txBody>
      </p:sp>
      <p:sp>
        <p:nvSpPr>
          <p:cNvPr id="25604" name="Text Box 4">
            <a:extLst>
              <a:ext uri="{FF2B5EF4-FFF2-40B4-BE49-F238E27FC236}">
                <a16:creationId xmlns:a16="http://schemas.microsoft.com/office/drawing/2014/main" id="{91CDE56F-54F9-03EF-92C5-A5B0E5E150D0}"/>
              </a:ext>
            </a:extLst>
          </p:cNvPr>
          <p:cNvSpPr txBox="1">
            <a:spLocks noChangeArrowheads="1"/>
          </p:cNvSpPr>
          <p:nvPr/>
        </p:nvSpPr>
        <p:spPr bwMode="auto">
          <a:xfrm>
            <a:off x="406400" y="2548467"/>
            <a:ext cx="5295724" cy="1265411"/>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FF"/>
                    </a:gs>
                  </a:gsLst>
                  <a:lin ang="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a:spAutoFit/>
          </a:bodyPr>
          <a:lstStyle/>
          <a:p>
            <a:pPr eaLnBrk="0" hangingPunct="0">
              <a:spcBef>
                <a:spcPct val="50000"/>
              </a:spcBef>
            </a:pPr>
            <a:r>
              <a:rPr lang="fr-BE" altLang="en-NL" sz="2178" b="1"/>
              <a:t>Comparison to the</a:t>
            </a:r>
            <a:br>
              <a:rPr lang="fr-BE" altLang="en-NL" sz="2178" b="1"/>
            </a:br>
            <a:r>
              <a:rPr lang="fr-BE" altLang="en-NL" sz="2178" b="1"/>
              <a:t>« best in class»</a:t>
            </a:r>
          </a:p>
          <a:p>
            <a:pPr lvl="1" eaLnBrk="0" hangingPunct="0">
              <a:spcBef>
                <a:spcPct val="50000"/>
              </a:spcBef>
            </a:pPr>
            <a:endParaRPr lang="fr-BE" altLang="en-NL" sz="2178" b="1"/>
          </a:p>
        </p:txBody>
      </p:sp>
      <p:pic>
        <p:nvPicPr>
          <p:cNvPr id="25605" name="Picture 5">
            <a:extLst>
              <a:ext uri="{FF2B5EF4-FFF2-40B4-BE49-F238E27FC236}">
                <a16:creationId xmlns:a16="http://schemas.microsoft.com/office/drawing/2014/main" id="{4740962C-DFE7-79F5-B617-D5A1910AD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667" y="1955800"/>
            <a:ext cx="2155825" cy="2124957"/>
          </a:xfrm>
          <a:prstGeom prst="rect">
            <a:avLst/>
          </a:prstGeom>
          <a:gradFill rotWithShape="0">
            <a:gsLst>
              <a:gs pos="0">
                <a:srgbClr val="FFFFFF"/>
              </a:gs>
              <a:gs pos="50000">
                <a:srgbClr val="FFFFCC"/>
              </a:gs>
              <a:gs pos="100000">
                <a:srgbClr val="FFFFFF"/>
              </a:gs>
            </a:gsLst>
            <a:lin ang="5400000" scaled="1"/>
          </a:gradFill>
        </p:spPr>
      </p:pic>
    </p:spTree>
    <p:extLst>
      <p:ext uri="{BB962C8B-B14F-4D97-AF65-F5344CB8AC3E}">
        <p14:creationId xmlns:p14="http://schemas.microsoft.com/office/powerpoint/2010/main" val="3556400321"/>
      </p:ext>
    </p:extLst>
  </p:cSld>
  <p:clrMapOvr>
    <a:masterClrMapping/>
  </p:clrMapOvr>
  <p:transition>
    <p:zoom dir="in"/>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9ABA2-D57C-0375-74BB-C55515B0CE13}"/>
              </a:ext>
            </a:extLst>
          </p:cNvPr>
          <p:cNvSpPr>
            <a:spLocks noGrp="1"/>
          </p:cNvSpPr>
          <p:nvPr>
            <p:ph type="title"/>
          </p:nvPr>
        </p:nvSpPr>
        <p:spPr/>
        <p:txBody>
          <a:bodyPr/>
          <a:lstStyle/>
          <a:p>
            <a:r>
              <a:rPr lang="en-GB" dirty="0">
                <a:solidFill>
                  <a:srgbClr val="0FCBC2"/>
                </a:solidFill>
              </a:rPr>
              <a:t>3.2. KPI’s</a:t>
            </a:r>
          </a:p>
        </p:txBody>
      </p:sp>
      <p:sp>
        <p:nvSpPr>
          <p:cNvPr id="3" name="Content Placeholder 2">
            <a:extLst>
              <a:ext uri="{FF2B5EF4-FFF2-40B4-BE49-F238E27FC236}">
                <a16:creationId xmlns:a16="http://schemas.microsoft.com/office/drawing/2014/main" id="{A2D53E68-D8B0-530E-430E-3394E8CDD59D}"/>
              </a:ext>
            </a:extLst>
          </p:cNvPr>
          <p:cNvSpPr>
            <a:spLocks noGrp="1"/>
          </p:cNvSpPr>
          <p:nvPr>
            <p:ph idx="1"/>
          </p:nvPr>
        </p:nvSpPr>
        <p:spPr/>
        <p:txBody>
          <a:bodyPr/>
          <a:lstStyle/>
          <a:p>
            <a:pPr marL="0" indent="0">
              <a:buNone/>
            </a:pPr>
            <a:r>
              <a:rPr lang="en-GB" dirty="0">
                <a:solidFill>
                  <a:srgbClr val="0FCBC2"/>
                </a:solidFill>
              </a:rPr>
              <a:t>What is a Performance Indicator?</a:t>
            </a:r>
          </a:p>
          <a:p>
            <a:pPr marL="0" indent="0">
              <a:buNone/>
            </a:pPr>
            <a:endParaRPr lang="en-GB" dirty="0">
              <a:solidFill>
                <a:srgbClr val="0FCBC2"/>
              </a:solidFill>
            </a:endParaRPr>
          </a:p>
          <a:p>
            <a:pPr marL="0" indent="0">
              <a:buNone/>
            </a:pPr>
            <a:r>
              <a:rPr lang="en-GB" sz="2800" i="1" dirty="0"/>
              <a:t>Cave (1997:24) defines it as a measure usually in quantitative form- of an aspect of an activity of a (higher) education institution. </a:t>
            </a:r>
          </a:p>
        </p:txBody>
      </p:sp>
    </p:spTree>
    <p:extLst>
      <p:ext uri="{BB962C8B-B14F-4D97-AF65-F5344CB8AC3E}">
        <p14:creationId xmlns:p14="http://schemas.microsoft.com/office/powerpoint/2010/main" val="271616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a:extLst>
              <a:ext uri="{FF2B5EF4-FFF2-40B4-BE49-F238E27FC236}">
                <a16:creationId xmlns:a16="http://schemas.microsoft.com/office/drawing/2014/main" id="{1E1D6458-379C-80C7-E18D-9E3CC8A61151}"/>
              </a:ext>
            </a:extLst>
          </p:cNvPr>
          <p:cNvSpPr>
            <a:spLocks noGrp="1"/>
          </p:cNvSpPr>
          <p:nvPr>
            <p:ph type="title"/>
          </p:nvPr>
        </p:nvSpPr>
        <p:spPr/>
        <p:txBody>
          <a:bodyPr/>
          <a:lstStyle/>
          <a:p>
            <a:r>
              <a:rPr lang="nl-NL" altLang="en-NL" dirty="0">
                <a:ea typeface="ＭＳ Ｐゴシック" panose="020B0600070205080204" pitchFamily="34" charset="-128"/>
              </a:rPr>
              <a:t>Indicators </a:t>
            </a:r>
            <a:r>
              <a:rPr lang="nl-NL" altLang="en-NL" dirty="0" err="1">
                <a:ea typeface="ＭＳ Ｐゴシック" panose="020B0600070205080204" pitchFamily="34" charset="-128"/>
              </a:rPr>
              <a:t>and</a:t>
            </a:r>
            <a:r>
              <a:rPr lang="nl-NL" altLang="en-NL" dirty="0">
                <a:ea typeface="ＭＳ Ｐゴシック" panose="020B0600070205080204" pitchFamily="34" charset="-128"/>
              </a:rPr>
              <a:t> </a:t>
            </a:r>
            <a:r>
              <a:rPr lang="nl-NL" altLang="en-NL" dirty="0" err="1">
                <a:ea typeface="ＭＳ Ｐゴシック" panose="020B0600070205080204" pitchFamily="34" charset="-128"/>
              </a:rPr>
              <a:t>norms</a:t>
            </a:r>
            <a:endParaRPr lang="nl-NL" altLang="en-NL" dirty="0">
              <a:ea typeface="ＭＳ Ｐゴシック" panose="020B0600070205080204" pitchFamily="34" charset="-128"/>
            </a:endParaRPr>
          </a:p>
        </p:txBody>
      </p:sp>
      <p:sp>
        <p:nvSpPr>
          <p:cNvPr id="18434" name="Tijdelijke aanduiding voor inhoud 2">
            <a:extLst>
              <a:ext uri="{FF2B5EF4-FFF2-40B4-BE49-F238E27FC236}">
                <a16:creationId xmlns:a16="http://schemas.microsoft.com/office/drawing/2014/main" id="{6D2E0985-2155-A1E6-7301-E974F2A43B29}"/>
              </a:ext>
            </a:extLst>
          </p:cNvPr>
          <p:cNvSpPr>
            <a:spLocks noGrp="1"/>
          </p:cNvSpPr>
          <p:nvPr>
            <p:ph idx="1"/>
          </p:nvPr>
        </p:nvSpPr>
        <p:spPr>
          <a:xfrm>
            <a:off x="821267" y="1370542"/>
            <a:ext cx="6130396" cy="3011488"/>
          </a:xfrm>
        </p:spPr>
        <p:txBody>
          <a:bodyPr/>
          <a:lstStyle/>
          <a:p>
            <a:r>
              <a:rPr lang="nl-NL" altLang="en-NL" sz="2000" dirty="0" err="1">
                <a:ea typeface="ＭＳ Ｐゴシック" panose="020B0600070205080204" pitchFamily="34" charset="-128"/>
              </a:rPr>
              <a:t>Measurements</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only</a:t>
            </a:r>
            <a:r>
              <a:rPr lang="nl-NL" altLang="en-NL" sz="2000" dirty="0">
                <a:ea typeface="ＭＳ Ｐゴシック" panose="020B0600070205080204" pitchFamily="34" charset="-128"/>
              </a:rPr>
              <a:t> make sense in </a:t>
            </a:r>
            <a:r>
              <a:rPr lang="nl-NL" altLang="en-NL" sz="2000" dirty="0" err="1">
                <a:ea typeface="ＭＳ Ｐゴシック" panose="020B0600070205080204" pitchFamily="34" charset="-128"/>
              </a:rPr>
              <a:t>comparing</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to</a:t>
            </a:r>
            <a:r>
              <a:rPr lang="nl-NL" altLang="en-NL" sz="2000" dirty="0">
                <a:ea typeface="ＭＳ Ｐゴシック" panose="020B0600070205080204" pitchFamily="34" charset="-128"/>
              </a:rPr>
              <a:t> a norm (standard/benchmark).</a:t>
            </a:r>
          </a:p>
          <a:p>
            <a:endParaRPr lang="nl-NL" altLang="en-NL" sz="2000" dirty="0">
              <a:ea typeface="ＭＳ Ｐゴシック" panose="020B0600070205080204" pitchFamily="34" charset="-128"/>
            </a:endParaRPr>
          </a:p>
          <a:p>
            <a:r>
              <a:rPr lang="nl-NL" altLang="en-NL" sz="2000" dirty="0">
                <a:ea typeface="ＭＳ Ｐゴシック" panose="020B0600070205080204" pitchFamily="34" charset="-128"/>
              </a:rPr>
              <a:t>Sources:</a:t>
            </a:r>
          </a:p>
          <a:p>
            <a:pPr lvl="1"/>
            <a:r>
              <a:rPr lang="nl-NL" altLang="en-NL" sz="2000" dirty="0" err="1">
                <a:ea typeface="ＭＳ Ｐゴシック" panose="020B0600070205080204" pitchFamily="34" charset="-128"/>
              </a:rPr>
              <a:t>Scientific</a:t>
            </a:r>
            <a:r>
              <a:rPr lang="nl-NL" altLang="en-NL" sz="2000" dirty="0">
                <a:ea typeface="ＭＳ Ｐゴシック" panose="020B0600070205080204" pitchFamily="34" charset="-128"/>
              </a:rPr>
              <a:t> research</a:t>
            </a:r>
          </a:p>
          <a:p>
            <a:pPr lvl="1"/>
            <a:r>
              <a:rPr lang="nl-NL" altLang="en-NL" sz="2000" dirty="0" err="1">
                <a:ea typeface="ＭＳ Ｐゴシック" panose="020B0600070205080204" pitchFamily="34" charset="-128"/>
              </a:rPr>
              <a:t>Customers</a:t>
            </a:r>
            <a:endParaRPr lang="nl-NL" altLang="en-NL" sz="2000" dirty="0">
              <a:ea typeface="ＭＳ Ｐゴシック" panose="020B0600070205080204" pitchFamily="34" charset="-128"/>
            </a:endParaRPr>
          </a:p>
          <a:p>
            <a:pPr lvl="1"/>
            <a:r>
              <a:rPr lang="nl-NL" altLang="en-NL" sz="2000" dirty="0" err="1">
                <a:ea typeface="ＭＳ Ｐゴシック" panose="020B0600070205080204" pitchFamily="34" charset="-128"/>
              </a:rPr>
              <a:t>Comparing</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to</a:t>
            </a:r>
            <a:r>
              <a:rPr lang="nl-NL" altLang="en-NL" sz="2000" dirty="0">
                <a:ea typeface="ＭＳ Ｐゴシック" panose="020B0600070205080204" pitchFamily="34" charset="-128"/>
              </a:rPr>
              <a:t> goals</a:t>
            </a:r>
          </a:p>
          <a:p>
            <a:pPr lvl="1"/>
            <a:r>
              <a:rPr lang="nl-NL" altLang="en-NL" sz="2000" dirty="0" err="1">
                <a:ea typeface="ＭＳ Ｐゴシック" panose="020B0600070205080204" pitchFamily="34" charset="-128"/>
              </a:rPr>
              <a:t>Comparing</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to</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own</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results</a:t>
            </a:r>
            <a:endParaRPr lang="nl-NL" altLang="en-NL" sz="2000" dirty="0">
              <a:ea typeface="ＭＳ Ｐゴシック" panose="020B0600070205080204" pitchFamily="34" charset="-128"/>
            </a:endParaRPr>
          </a:p>
          <a:p>
            <a:pPr lvl="1"/>
            <a:r>
              <a:rPr lang="nl-NL" altLang="en-NL" sz="2000" dirty="0" err="1">
                <a:ea typeface="ＭＳ Ｐゴシック" panose="020B0600070205080204" pitchFamily="34" charset="-128"/>
              </a:rPr>
              <a:t>Comparing</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to</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others</a:t>
            </a:r>
            <a:r>
              <a:rPr lang="nl-NL" altLang="en-NL" sz="2000" dirty="0">
                <a:ea typeface="ＭＳ Ｐゴシック" panose="020B0600070205080204" pitchFamily="34" charset="-128"/>
              </a:rPr>
              <a:t> (benchmark)</a:t>
            </a:r>
          </a:p>
          <a:p>
            <a:pPr lvl="1">
              <a:buFont typeface="Zapf Dingbats" pitchFamily="1" charset="2"/>
              <a:buNone/>
            </a:pPr>
            <a:endParaRPr lang="nl-NL" altLang="en-NL" dirty="0">
              <a:ea typeface="ＭＳ Ｐゴシック" panose="020B0600070205080204" pitchFamily="34"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530B1-F91E-88AC-D864-B155EAD60C97}"/>
              </a:ext>
            </a:extLst>
          </p:cNvPr>
          <p:cNvSpPr>
            <a:spLocks noGrp="1"/>
          </p:cNvSpPr>
          <p:nvPr>
            <p:ph type="title"/>
          </p:nvPr>
        </p:nvSpPr>
        <p:spPr/>
        <p:txBody>
          <a:bodyPr/>
          <a:lstStyle/>
          <a:p>
            <a:r>
              <a:rPr lang="en-GB" dirty="0"/>
              <a:t>Examples (CHET, 2003)</a:t>
            </a:r>
          </a:p>
        </p:txBody>
      </p:sp>
      <p:pic>
        <p:nvPicPr>
          <p:cNvPr id="5" name="Content Placeholder 4" descr="A close up of a paper&#10;&#10;Description automatically generated">
            <a:extLst>
              <a:ext uri="{FF2B5EF4-FFF2-40B4-BE49-F238E27FC236}">
                <a16:creationId xmlns:a16="http://schemas.microsoft.com/office/drawing/2014/main" id="{B5FD7FAA-C1A7-B3BB-FBA3-3889219821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309" y="1219200"/>
            <a:ext cx="4330582" cy="3247936"/>
          </a:xfrm>
        </p:spPr>
      </p:pic>
    </p:spTree>
    <p:extLst>
      <p:ext uri="{BB962C8B-B14F-4D97-AF65-F5344CB8AC3E}">
        <p14:creationId xmlns:p14="http://schemas.microsoft.com/office/powerpoint/2010/main" val="29517934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0E63-8C0E-CBDB-9610-332602C98906}"/>
              </a:ext>
            </a:extLst>
          </p:cNvPr>
          <p:cNvSpPr>
            <a:spLocks noGrp="1"/>
          </p:cNvSpPr>
          <p:nvPr>
            <p:ph type="title"/>
          </p:nvPr>
        </p:nvSpPr>
        <p:spPr/>
        <p:txBody>
          <a:bodyPr/>
          <a:lstStyle/>
          <a:p>
            <a:endParaRPr lang="en-GB" dirty="0"/>
          </a:p>
        </p:txBody>
      </p:sp>
      <p:pic>
        <p:nvPicPr>
          <p:cNvPr id="5" name="Content Placeholder 4" descr="A close up of a book&#10;&#10;Description automatically generated">
            <a:extLst>
              <a:ext uri="{FF2B5EF4-FFF2-40B4-BE49-F238E27FC236}">
                <a16:creationId xmlns:a16="http://schemas.microsoft.com/office/drawing/2014/main" id="{AEEB90CF-413B-929A-66F2-F52D86B15C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4065" y="1542742"/>
            <a:ext cx="3521075" cy="2640806"/>
          </a:xfrm>
        </p:spPr>
      </p:pic>
      <p:pic>
        <p:nvPicPr>
          <p:cNvPr id="7" name="Picture 6" descr="A close up of a paper&#10;&#10;Description automatically generated">
            <a:extLst>
              <a:ext uri="{FF2B5EF4-FFF2-40B4-BE49-F238E27FC236}">
                <a16:creationId xmlns:a16="http://schemas.microsoft.com/office/drawing/2014/main" id="{6BB2756E-D133-97B6-0B60-0832C2035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773976" y="850569"/>
            <a:ext cx="2783990" cy="3521252"/>
          </a:xfrm>
          <a:prstGeom prst="rect">
            <a:avLst/>
          </a:prstGeom>
        </p:spPr>
      </p:pic>
    </p:spTree>
    <p:extLst>
      <p:ext uri="{BB962C8B-B14F-4D97-AF65-F5344CB8AC3E}">
        <p14:creationId xmlns:p14="http://schemas.microsoft.com/office/powerpoint/2010/main" val="4245520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856198" y="375886"/>
            <a:ext cx="4243846" cy="581230"/>
          </a:xfrm>
        </p:spPr>
        <p:txBody>
          <a:bodyPr/>
          <a:lstStyle/>
          <a:p>
            <a:pPr marL="0" indent="0">
              <a:buNone/>
            </a:pPr>
            <a:r>
              <a:rPr lang="en-GB" dirty="0">
                <a:solidFill>
                  <a:srgbClr val="00A7A2"/>
                </a:solidFill>
              </a:rPr>
              <a:t>2009 PhD.</a:t>
            </a:r>
          </a:p>
          <a:p>
            <a:endParaRPr lang="en-GB" dirty="0"/>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3" y="161094"/>
            <a:ext cx="3362961" cy="2115257"/>
          </a:xfrm>
          <a:prstGeom prst="rect">
            <a:avLst/>
          </a:prstGeom>
        </p:spPr>
      </p:pic>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0913" y="1602586"/>
            <a:ext cx="3229687" cy="2031430"/>
          </a:xfrm>
          <a:prstGeom prst="rect">
            <a:avLst/>
          </a:prstGeom>
        </p:spPr>
      </p:pic>
      <p:pic>
        <p:nvPicPr>
          <p:cNvPr id="6" name="Afbeelding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4" y="3111615"/>
            <a:ext cx="3423920" cy="2139033"/>
          </a:xfrm>
          <a:prstGeom prst="rect">
            <a:avLst/>
          </a:prstGeom>
        </p:spPr>
      </p:pic>
      <p:sp>
        <p:nvSpPr>
          <p:cNvPr id="7" name="TextBox 6">
            <a:extLst>
              <a:ext uri="{FF2B5EF4-FFF2-40B4-BE49-F238E27FC236}">
                <a16:creationId xmlns:a16="http://schemas.microsoft.com/office/drawing/2014/main" id="{3A752235-313D-84F2-B55A-9B891B08D5A5}"/>
              </a:ext>
            </a:extLst>
          </p:cNvPr>
          <p:cNvSpPr txBox="1"/>
          <p:nvPr/>
        </p:nvSpPr>
        <p:spPr>
          <a:xfrm>
            <a:off x="4110913" y="4114800"/>
            <a:ext cx="2971800" cy="646331"/>
          </a:xfrm>
          <a:prstGeom prst="rect">
            <a:avLst/>
          </a:prstGeom>
          <a:noFill/>
        </p:spPr>
        <p:txBody>
          <a:bodyPr wrap="square">
            <a:spAutoFit/>
          </a:bodyPr>
          <a:lstStyle/>
          <a:p>
            <a:r>
              <a:rPr lang="en-NL" dirty="0">
                <a:solidFill>
                  <a:srgbClr val="0FCBC2"/>
                </a:solidFill>
              </a:rPr>
              <a:t>Passion 2: Research on Quality</a:t>
            </a:r>
            <a:endParaRPr lang="en-GB" dirty="0"/>
          </a:p>
        </p:txBody>
      </p:sp>
    </p:spTree>
    <p:extLst>
      <p:ext uri="{BB962C8B-B14F-4D97-AF65-F5344CB8AC3E}">
        <p14:creationId xmlns:p14="http://schemas.microsoft.com/office/powerpoint/2010/main" val="166852582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55B2-BB4A-090B-250D-E36999D3A551}"/>
              </a:ext>
            </a:extLst>
          </p:cNvPr>
          <p:cNvSpPr>
            <a:spLocks noGrp="1"/>
          </p:cNvSpPr>
          <p:nvPr>
            <p:ph type="title"/>
          </p:nvPr>
        </p:nvSpPr>
        <p:spPr/>
        <p:txBody>
          <a:bodyPr/>
          <a:lstStyle/>
          <a:p>
            <a:r>
              <a:rPr lang="en-GB" dirty="0"/>
              <a:t>NIPA?</a:t>
            </a:r>
          </a:p>
        </p:txBody>
      </p:sp>
      <p:pic>
        <p:nvPicPr>
          <p:cNvPr id="5" name="Content Placeholder 4" descr="A chart with text and words&#10;&#10;Description automatically generated with medium confidence">
            <a:extLst>
              <a:ext uri="{FF2B5EF4-FFF2-40B4-BE49-F238E27FC236}">
                <a16:creationId xmlns:a16="http://schemas.microsoft.com/office/drawing/2014/main" id="{1DD54C20-AD4B-D742-D56E-C994E84CF6E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2400" y="990600"/>
            <a:ext cx="4876800" cy="4210729"/>
          </a:xfrm>
        </p:spPr>
      </p:pic>
    </p:spTree>
    <p:extLst>
      <p:ext uri="{BB962C8B-B14F-4D97-AF65-F5344CB8AC3E}">
        <p14:creationId xmlns:p14="http://schemas.microsoft.com/office/powerpoint/2010/main" val="3517770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a:extLst>
              <a:ext uri="{FF2B5EF4-FFF2-40B4-BE49-F238E27FC236}">
                <a16:creationId xmlns:a16="http://schemas.microsoft.com/office/drawing/2014/main" id="{6A4D949F-83E4-F2EC-D625-099E53E764E6}"/>
              </a:ext>
            </a:extLst>
          </p:cNvPr>
          <p:cNvSpPr>
            <a:spLocks noGrp="1"/>
          </p:cNvSpPr>
          <p:nvPr>
            <p:ph type="title"/>
          </p:nvPr>
        </p:nvSpPr>
        <p:spPr/>
        <p:txBody>
          <a:bodyPr/>
          <a:lstStyle/>
          <a:p>
            <a:br>
              <a:rPr lang="nl-NL" altLang="en-NL" dirty="0">
                <a:ea typeface="ＭＳ Ｐゴシック" panose="020B0600070205080204" pitchFamily="34" charset="-128"/>
              </a:rPr>
            </a:br>
            <a:r>
              <a:rPr lang="nl-NL" altLang="en-NL" dirty="0" err="1">
                <a:ea typeface="ＭＳ Ｐゴシック" panose="020B0600070205080204" pitchFamily="34" charset="-128"/>
              </a:rPr>
              <a:t>Prerequisites</a:t>
            </a:r>
            <a:endParaRPr lang="nl-NL" altLang="en-NL" dirty="0">
              <a:ea typeface="ＭＳ Ｐゴシック" panose="020B0600070205080204" pitchFamily="34" charset="-128"/>
            </a:endParaRPr>
          </a:p>
        </p:txBody>
      </p:sp>
      <p:sp>
        <p:nvSpPr>
          <p:cNvPr id="19458" name="Tijdelijke aanduiding voor inhoud 2">
            <a:extLst>
              <a:ext uri="{FF2B5EF4-FFF2-40B4-BE49-F238E27FC236}">
                <a16:creationId xmlns:a16="http://schemas.microsoft.com/office/drawing/2014/main" id="{BAA5E10C-8ECE-731E-3DF5-4012EAC9486C}"/>
              </a:ext>
            </a:extLst>
          </p:cNvPr>
          <p:cNvSpPr>
            <a:spLocks noGrp="1"/>
          </p:cNvSpPr>
          <p:nvPr>
            <p:ph idx="1"/>
          </p:nvPr>
        </p:nvSpPr>
        <p:spPr>
          <a:xfrm>
            <a:off x="719402" y="2209800"/>
            <a:ext cx="6130396" cy="2552171"/>
          </a:xfrm>
        </p:spPr>
        <p:txBody>
          <a:bodyPr/>
          <a:lstStyle/>
          <a:p>
            <a:r>
              <a:rPr lang="nl-NL" altLang="en-NL" sz="2000" dirty="0" err="1">
                <a:ea typeface="ＭＳ Ｐゴシック" panose="020B0600070205080204" pitchFamily="34" charset="-128"/>
              </a:rPr>
              <a:t>Justified</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Valid</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reliable</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and</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convenient</a:t>
            </a:r>
            <a:endParaRPr lang="nl-NL" altLang="en-NL" sz="2000" dirty="0">
              <a:ea typeface="ＭＳ Ｐゴシック" panose="020B0600070205080204" pitchFamily="34" charset="-128"/>
            </a:endParaRPr>
          </a:p>
          <a:p>
            <a:r>
              <a:rPr lang="nl-NL" altLang="en-NL" sz="2000" dirty="0" err="1">
                <a:ea typeface="ＭＳ Ｐゴシック" panose="020B0600070205080204" pitchFamily="34" charset="-128"/>
              </a:rPr>
              <a:t>Balanced</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Balanced</a:t>
            </a:r>
            <a:r>
              <a:rPr lang="nl-NL" altLang="en-NL" sz="2000" dirty="0">
                <a:ea typeface="ＭＳ Ｐゴシック" panose="020B0600070205080204" pitchFamily="34" charset="-128"/>
              </a:rPr>
              <a:t> Score Card, EFQM).</a:t>
            </a:r>
          </a:p>
          <a:p>
            <a:r>
              <a:rPr lang="nl-NL" altLang="en-NL" sz="2000" dirty="0" err="1">
                <a:ea typeface="ＭＳ Ｐゴシック" panose="020B0600070205080204" pitchFamily="34" charset="-128"/>
              </a:rPr>
              <a:t>Use</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for</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improvement</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not</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for</a:t>
            </a:r>
            <a:r>
              <a:rPr lang="nl-NL" altLang="en-NL" sz="2000" dirty="0">
                <a:ea typeface="ＭＳ Ｐゴシック" panose="020B0600070205080204" pitchFamily="34" charset="-128"/>
              </a:rPr>
              <a:t> </a:t>
            </a:r>
            <a:r>
              <a:rPr lang="nl-NL" altLang="en-NL" sz="2000" dirty="0" err="1">
                <a:ea typeface="ＭＳ Ｐゴシック" panose="020B0600070205080204" pitchFamily="34" charset="-128"/>
              </a:rPr>
              <a:t>punishment</a:t>
            </a:r>
            <a:r>
              <a:rPr lang="nl-NL" altLang="en-NL" sz="2000" dirty="0">
                <a:ea typeface="ＭＳ Ｐゴシック" panose="020B0600070205080204" pitchFamily="34" charset="-128"/>
              </a:rPr>
              <a:t> nor </a:t>
            </a:r>
            <a:r>
              <a:rPr lang="nl-NL" altLang="en-NL" sz="2000" dirty="0" err="1">
                <a:ea typeface="ＭＳ Ｐゴシック" panose="020B0600070205080204" pitchFamily="34" charset="-128"/>
              </a:rPr>
              <a:t>reward</a:t>
            </a:r>
            <a:endParaRPr lang="nl-NL" altLang="en-NL" sz="2000" dirty="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D742B-7F99-04F6-1ADE-F21E8BC48767}"/>
              </a:ext>
            </a:extLst>
          </p:cNvPr>
          <p:cNvSpPr>
            <a:spLocks noGrp="1"/>
          </p:cNvSpPr>
          <p:nvPr>
            <p:ph type="title"/>
          </p:nvPr>
        </p:nvSpPr>
        <p:spPr/>
        <p:txBody>
          <a:bodyPr/>
          <a:lstStyle/>
          <a:p>
            <a:r>
              <a:rPr lang="en-NL" dirty="0">
                <a:solidFill>
                  <a:srgbClr val="0FCBC2"/>
                </a:solidFill>
              </a:rPr>
              <a:t>Maar…The Tyranny of Metrics</a:t>
            </a:r>
          </a:p>
        </p:txBody>
      </p:sp>
      <p:sp>
        <p:nvSpPr>
          <p:cNvPr id="3" name="Content Placeholder 2">
            <a:extLst>
              <a:ext uri="{FF2B5EF4-FFF2-40B4-BE49-F238E27FC236}">
                <a16:creationId xmlns:a16="http://schemas.microsoft.com/office/drawing/2014/main" id="{B25A31CA-7836-E19F-288F-8A6281F66225}"/>
              </a:ext>
            </a:extLst>
          </p:cNvPr>
          <p:cNvSpPr>
            <a:spLocks noGrp="1"/>
          </p:cNvSpPr>
          <p:nvPr>
            <p:ph idx="1"/>
          </p:nvPr>
        </p:nvSpPr>
        <p:spPr>
          <a:xfrm>
            <a:off x="363946" y="1813807"/>
            <a:ext cx="6812280" cy="3520193"/>
          </a:xfrm>
        </p:spPr>
        <p:txBody>
          <a:bodyPr/>
          <a:lstStyle/>
          <a:p>
            <a:pPr marL="0" indent="0">
              <a:buNone/>
            </a:pPr>
            <a:r>
              <a:rPr lang="en-NL" dirty="0"/>
              <a:t>We meten alleen wat te tellen is, niet wat BELANGRIJK is.</a:t>
            </a:r>
          </a:p>
          <a:p>
            <a:pPr marL="0" indent="0">
              <a:buNone/>
            </a:pPr>
            <a:endParaRPr lang="en-NL" dirty="0"/>
          </a:p>
          <a:p>
            <a:pPr marL="0" indent="0">
              <a:buNone/>
            </a:pPr>
            <a:r>
              <a:rPr lang="en-NL" dirty="0"/>
              <a:t>JEFFREY Z. MULLER</a:t>
            </a:r>
          </a:p>
        </p:txBody>
      </p:sp>
    </p:spTree>
    <p:extLst>
      <p:ext uri="{BB962C8B-B14F-4D97-AF65-F5344CB8AC3E}">
        <p14:creationId xmlns:p14="http://schemas.microsoft.com/office/powerpoint/2010/main" val="821532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9FC9-9F81-FD37-D437-D99083B15566}"/>
              </a:ext>
            </a:extLst>
          </p:cNvPr>
          <p:cNvSpPr>
            <a:spLocks noGrp="1"/>
          </p:cNvSpPr>
          <p:nvPr>
            <p:ph type="title"/>
          </p:nvPr>
        </p:nvSpPr>
        <p:spPr>
          <a:xfrm>
            <a:off x="378460" y="377467"/>
            <a:ext cx="6812280" cy="889000"/>
          </a:xfrm>
        </p:spPr>
        <p:txBody>
          <a:bodyPr/>
          <a:lstStyle/>
          <a:p>
            <a:r>
              <a:rPr lang="en-GB" dirty="0">
                <a:solidFill>
                  <a:srgbClr val="0FCBC2"/>
                </a:solidFill>
              </a:rPr>
              <a:t>3.3. Seven tools of Quality</a:t>
            </a:r>
          </a:p>
        </p:txBody>
      </p:sp>
      <p:sp>
        <p:nvSpPr>
          <p:cNvPr id="3" name="Content Placeholder 2">
            <a:extLst>
              <a:ext uri="{FF2B5EF4-FFF2-40B4-BE49-F238E27FC236}">
                <a16:creationId xmlns:a16="http://schemas.microsoft.com/office/drawing/2014/main" id="{ECADEB13-9050-F94D-520A-A32B32E4E2F2}"/>
              </a:ext>
            </a:extLst>
          </p:cNvPr>
          <p:cNvSpPr>
            <a:spLocks noGrp="1"/>
          </p:cNvSpPr>
          <p:nvPr>
            <p:ph idx="1"/>
          </p:nvPr>
        </p:nvSpPr>
        <p:spPr/>
        <p:txBody>
          <a:bodyPr/>
          <a:lstStyle/>
          <a:p>
            <a:endParaRPr lang="en-GB" dirty="0"/>
          </a:p>
        </p:txBody>
      </p:sp>
      <p:pic>
        <p:nvPicPr>
          <p:cNvPr id="4" name="Picture 2" descr="7 qc tools | 7 quality tools ">
            <a:extLst>
              <a:ext uri="{FF2B5EF4-FFF2-40B4-BE49-F238E27FC236}">
                <a16:creationId xmlns:a16="http://schemas.microsoft.com/office/drawing/2014/main" id="{3DBC0586-C790-E3E6-5DCF-CBEE85361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1577053"/>
            <a:ext cx="3505200" cy="287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99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9FC70-D09C-27E6-421D-D8FB0F2732C3}"/>
              </a:ext>
            </a:extLst>
          </p:cNvPr>
          <p:cNvSpPr>
            <a:spLocks noGrp="1"/>
          </p:cNvSpPr>
          <p:nvPr>
            <p:ph type="title"/>
          </p:nvPr>
        </p:nvSpPr>
        <p:spPr/>
        <p:txBody>
          <a:bodyPr/>
          <a:lstStyle/>
          <a:p>
            <a:r>
              <a:rPr lang="en-GB" dirty="0">
                <a:solidFill>
                  <a:srgbClr val="0FCBC2"/>
                </a:solidFill>
              </a:rPr>
              <a:t>3.2.1 Fishbone diagram</a:t>
            </a:r>
          </a:p>
        </p:txBody>
      </p:sp>
      <p:sp>
        <p:nvSpPr>
          <p:cNvPr id="3" name="Content Placeholder 2">
            <a:extLst>
              <a:ext uri="{FF2B5EF4-FFF2-40B4-BE49-F238E27FC236}">
                <a16:creationId xmlns:a16="http://schemas.microsoft.com/office/drawing/2014/main" id="{A4CEB86B-4C0E-93FF-60A3-33042F05F11D}"/>
              </a:ext>
            </a:extLst>
          </p:cNvPr>
          <p:cNvSpPr>
            <a:spLocks noGrp="1"/>
          </p:cNvSpPr>
          <p:nvPr>
            <p:ph idx="1"/>
          </p:nvPr>
        </p:nvSpPr>
        <p:spPr/>
        <p:txBody>
          <a:bodyPr/>
          <a:lstStyle/>
          <a:p>
            <a:endParaRPr lang="en-GB" dirty="0"/>
          </a:p>
        </p:txBody>
      </p:sp>
      <p:pic>
        <p:nvPicPr>
          <p:cNvPr id="8" name="Picture 2">
            <a:extLst>
              <a:ext uri="{FF2B5EF4-FFF2-40B4-BE49-F238E27FC236}">
                <a16:creationId xmlns:a16="http://schemas.microsoft.com/office/drawing/2014/main" id="{37EAAD81-85F5-89EA-F788-A7B7EE56E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914400"/>
            <a:ext cx="5527852" cy="41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Kaori Ishikawa - Toolshero">
            <a:extLst>
              <a:ext uri="{FF2B5EF4-FFF2-40B4-BE49-F238E27FC236}">
                <a16:creationId xmlns:a16="http://schemas.microsoft.com/office/drawing/2014/main" id="{7C133516-DD1F-B7FF-D7CD-38DD0F313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887" y="3962400"/>
            <a:ext cx="2736313"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33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2365-E1D3-377B-DA9E-EB6460F8DC98}"/>
              </a:ext>
            </a:extLst>
          </p:cNvPr>
          <p:cNvSpPr>
            <a:spLocks noGrp="1"/>
          </p:cNvSpPr>
          <p:nvPr>
            <p:ph type="title"/>
          </p:nvPr>
        </p:nvSpPr>
        <p:spPr/>
        <p:txBody>
          <a:bodyPr/>
          <a:lstStyle/>
          <a:p>
            <a:endParaRPr lang="en-GB"/>
          </a:p>
        </p:txBody>
      </p:sp>
      <p:pic>
        <p:nvPicPr>
          <p:cNvPr id="4" name="Content Placeholder 3" descr="A diagram of a process&#10;&#10;Description automatically generated">
            <a:extLst>
              <a:ext uri="{FF2B5EF4-FFF2-40B4-BE49-F238E27FC236}">
                <a16:creationId xmlns:a16="http://schemas.microsoft.com/office/drawing/2014/main" id="{BF47F64E-8A24-0AD0-CBF7-6AFA0AE8E7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6139" y="1244600"/>
            <a:ext cx="6276921" cy="3519488"/>
          </a:xfrm>
          <a:prstGeom prst="rect">
            <a:avLst/>
          </a:prstGeom>
        </p:spPr>
      </p:pic>
    </p:spTree>
    <p:extLst>
      <p:ext uri="{BB962C8B-B14F-4D97-AF65-F5344CB8AC3E}">
        <p14:creationId xmlns:p14="http://schemas.microsoft.com/office/powerpoint/2010/main" val="2965039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CACB-158B-9558-3CCE-78353CAA6BB8}"/>
              </a:ext>
            </a:extLst>
          </p:cNvPr>
          <p:cNvSpPr>
            <a:spLocks noGrp="1"/>
          </p:cNvSpPr>
          <p:nvPr>
            <p:ph type="title"/>
          </p:nvPr>
        </p:nvSpPr>
        <p:spPr/>
        <p:txBody>
          <a:bodyPr/>
          <a:lstStyle/>
          <a:p>
            <a:r>
              <a:rPr lang="en-GB" dirty="0">
                <a:solidFill>
                  <a:srgbClr val="0FCBC2"/>
                </a:solidFill>
              </a:rPr>
              <a:t>Exercise</a:t>
            </a:r>
          </a:p>
        </p:txBody>
      </p:sp>
      <p:sp>
        <p:nvSpPr>
          <p:cNvPr id="3" name="Content Placeholder 2">
            <a:extLst>
              <a:ext uri="{FF2B5EF4-FFF2-40B4-BE49-F238E27FC236}">
                <a16:creationId xmlns:a16="http://schemas.microsoft.com/office/drawing/2014/main" id="{CEC4D8C4-F1E6-D7B7-B665-F68575470CD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275752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3EDC-39D3-F07B-C869-E79DDFFF7A57}"/>
              </a:ext>
            </a:extLst>
          </p:cNvPr>
          <p:cNvSpPr>
            <a:spLocks noGrp="1"/>
          </p:cNvSpPr>
          <p:nvPr>
            <p:ph type="title"/>
          </p:nvPr>
        </p:nvSpPr>
        <p:spPr/>
        <p:txBody>
          <a:bodyPr/>
          <a:lstStyle/>
          <a:p>
            <a:r>
              <a:rPr lang="en-GB" dirty="0">
                <a:solidFill>
                  <a:srgbClr val="0FCBC2"/>
                </a:solidFill>
              </a:rPr>
              <a:t>3.4. Directive leadership</a:t>
            </a:r>
          </a:p>
        </p:txBody>
      </p:sp>
      <p:sp>
        <p:nvSpPr>
          <p:cNvPr id="3" name="Content Placeholder 2">
            <a:extLst>
              <a:ext uri="{FF2B5EF4-FFF2-40B4-BE49-F238E27FC236}">
                <a16:creationId xmlns:a16="http://schemas.microsoft.com/office/drawing/2014/main" id="{46E8482A-E8E5-3B2E-6FF3-C701AC30CC97}"/>
              </a:ext>
            </a:extLst>
          </p:cNvPr>
          <p:cNvSpPr>
            <a:spLocks noGrp="1"/>
          </p:cNvSpPr>
          <p:nvPr>
            <p:ph idx="1"/>
          </p:nvPr>
        </p:nvSpPr>
        <p:spPr>
          <a:xfrm>
            <a:off x="382215" y="1676400"/>
            <a:ext cx="6812280" cy="1727199"/>
          </a:xfrm>
        </p:spPr>
        <p:txBody>
          <a:bodyPr/>
          <a:lstStyle/>
          <a:p>
            <a:r>
              <a:rPr lang="en-GB" dirty="0"/>
              <a:t>Leader decides</a:t>
            </a:r>
          </a:p>
          <a:p>
            <a:r>
              <a:rPr lang="en-GB" dirty="0"/>
              <a:t>Authority</a:t>
            </a:r>
          </a:p>
          <a:p>
            <a:r>
              <a:rPr lang="en-GB" dirty="0"/>
              <a:t>Low supportive behaviour</a:t>
            </a:r>
          </a:p>
          <a:p>
            <a:endParaRPr lang="en-GB" dirty="0"/>
          </a:p>
        </p:txBody>
      </p:sp>
    </p:spTree>
    <p:extLst>
      <p:ext uri="{BB962C8B-B14F-4D97-AF65-F5344CB8AC3E}">
        <p14:creationId xmlns:p14="http://schemas.microsoft.com/office/powerpoint/2010/main" val="1278971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837" y="259292"/>
            <a:ext cx="6090840" cy="585258"/>
          </a:xfrm>
        </p:spPr>
        <p:txBody>
          <a:bodyPr/>
          <a:lstStyle/>
          <a:p>
            <a:pPr defTabSz="328588">
              <a:defRPr/>
            </a:pPr>
            <a:r>
              <a:rPr lang="en-GB" sz="2600" b="1" dirty="0">
                <a:solidFill>
                  <a:srgbClr val="0FCBC2"/>
                </a:solidFill>
              </a:rPr>
              <a:t>Situational Leadership</a:t>
            </a:r>
          </a:p>
        </p:txBody>
      </p:sp>
      <p:sp>
        <p:nvSpPr>
          <p:cNvPr id="175106" name="AutoShape 2" descr="data:image/jpg;base64,/9j/4AAQSkZJRgABAQAAAQABAAD/2wCEAAkGBhQSEBUUEhQUFBUUFhYVFhQWFxYWFRUUFxYXFRcWFxcXHCYfGBolGRUUHy8gIycpLSwsFh4xNTAqNSYrLCkBCQoKDgwOGg8PGiwlHSQ0MC0sLC0sLCwqNCwsLiwvLCwsLCwsLCwvLCwsLCkvLCwsKSksLCksLCksKSwsKSwsLP/AABEIANoA5wMBIgACEQEDEQH/xAAcAAABBAMBAAAAAAAAAAAAAAAAAwQFBgECCAf/xABMEAACAQIDAwYHDAYKAwEBAAABAgMAEQQSIQUxQQYTIjJRcRRTYYGSsdEHFRYXIzNSVHKRk7I0QmJzdKE1NlV1goOUs8HSJEPhovD/xAAcAQABBQEBAQAAAAAAAAAAAAAAAQMEBQYCBwj/xAA9EQACAgEBAwcKBAUEAwAAAAAAAQIDEQQFEiETMUFRcYGhFBUiMlJhkbHR8AYzNFNCQ6Lh8TVyssEWI1T/2gAMAwEAAhEDEQA/APcaKKKAIDaHLCGGSSNzZ42hXJdcz88VAKi+oGbXuNaYrlxho0LFrsFDFFBPAMQGtlJCkNa97U9xPJ2KQylgbytEzG+t4suTLpoOiL1CfAK83zhGHHS5sE5i5jWPMSdx6I1H3cSAWfAY9JkzxnMtyNxBBU2IIYAggjcac0wwyxQZlzqCztIQzC+ZzmO/hS3vjF4yP0l9tADmim3vjF4yP0l9tHvjF4yP0l9tADmim3vjF4yP0l9tHvjF4yP019tADmim3vjF4yP019tHvjF4yP019tADmim3vjF4yP019tHvjF4yP019tADmim3vjF4yP0l9tHvjF4yP0l9tADmim3vjF4yP0l9tHvjF4yP0l9tADmim3vjF4yP0l9tHvjF4yP0l9tADmim3vjF4yP0l9tHvjF4yP0l9tADmim3vjF4yP0l9tHvjF4yP0l9tADmim3vjF4yP0l9tHvjF4yP0l9tADmim3vjH4yP0l9tOL0AZooooAKKKKAEsViAiM5BIVSxAFybC9gBvNede5Py1xGMlxaYmORflWeIsrBVW+Uw3I0K9E28pr0qqp7n3Uxn94Yr8woApe1uS+HxvKHGJiUzqmHgZRmK2JsL6eSpL4otm+IP4j+2t8J/WTHfwsHrFSGLxs6POqrIbvGUbJnVYsqByo3Fgcxy8awe2b9StbKuqxxSS4ZwiVWo7vFEZ8UWzfEH8R/bR8UWzfEH8R/bT/Z2PxrTIssSiM2zPaxHRzbr6fR76YIcWtyizlg0hcSXyH5U81k13Zd9tLW41Wq3W5w9R/Ud4j1B8UWzfEH8R/bR8UWzfEH8R/bSzbQx4ZgU6IsM6xXIH0lW9mudCL6VnDYnHAnoZrtluy2C9JyGsDbKFAHnFHKa7/wCj+oTEeoQ+KLZviD+I/to+KLZviD+I/tqd5O4md4icSuVs2gtl0sDu8huL+SpaoNu0NbXJxdr4dTO1CL6CmfFFs3xB/Ef20fFFs3xB/Ef21c6QxeNSJc8jqij9ZiAPvNcx2lrZPCsl8WG5HqKn8UWzfEH8R/bVS5a+5/gsPPhFiiKiVpQ4zsbhUuN501r0heUiv8zFiJh9JIyE9N8o+6q7ys2bi8VLhnTCOogaQsGkiBOdMotZqutn26/lc3Tlu4fO/c8eItfJqazzZKZ8CcJ4s+k3to+BGE8WfSb21MYx5IXEcsEquRmyrlkIXtIjJIHeNa1w+NRyQrAkb13MO9TqKsJW6qKy5P4mqrr0dnqqJE/AnCeLPpN7aPgRhPFn0m9tTtFM+WX+2/iP+R6f2F8CC+BGE8WfSb20fAjCeLPpN7ak8bG5KZDls92NrjLlO8XF9bVDO+IQKhLXawFrG50DFidwtfdUmu2+a4W+JGspog/y18Bb4EYTxZ9JvbR8CMJ4s+k3tpy0EnNqHzPaRb2IDMgUX1BHG/3U3SHEhTY200BIYnUWBJ4hc3nArpWXP+b4g6aV/K8DHwIwniz6Te2j4EYTxZ9JvbW5XEka5r6bsgBGm/jm334Wok8KAFraED9W5Fr314XsD3Ub1/7viJydH7XgRHKPkzh4YQ8aZWEkYvmJ0LC++ul4eqO4eque+WX6L/mRfmFdCw9Udw9VXmzJynTmby8me2tXCu/EFhYN6KKKsypCiiigAqqe591MZ/eGK/MKtdVT3PupjP7wxX5hQBAYT+smO/hYPWKeY5sacSyx3WE5QH6BsOgSwvre3ODW+4Uzwn9ZMd/CwesUvtXZGIeWQxygAyK6x3XqiLISTvHS4bqwO1t3zjPex6q5yVD1BXZMeLOJUz5sqxuD1BHc83lICm5bR730HCrFeqXhcNjJZWOeReavYsQqtIb9UFepYLofvp7tbZeIOJMsIF8tlZmFhZCLLxU5uGqnfvqn1GnjZYk5RXDo5vt5HE8ItFFU3EHH3kPygtYgKyEZGL9AdHV+p0twsacDA486c4QDxzIbJfqno6yj6W6mHoEueyPxF3vcWqs1U8PsnGpcJJYEkXdlY5Rdla9tTcBbdjHspeDF4mKFYnObEzOViDWOUWGaR7fqr0m+4caTyHeaVc039/IN4kMdtRjJzOHAaW13Zvm4FO5pDxJ4INT5BrULjsTDhximObE43DQmYGZdGUrcNCvVEYO/LrpSOPnAgmgw8TYqGJmjxxBInkd1BaSJgek67yvcBuqH5JckRMscwxMyphmJjnzB4p4DfOrLJcxnLdHW9r62rVaPQ1aevL/u/vq7xiUm2T+w+UMkeLhhxGIecYqIPG3NRpEHy5yI3VsxFjaxHnqc5W4mWODNE2RQw511F3SI6FkvoLG1zrYXI3VDbMw2Hjcvs/BK9zpO7FIhqfmi+Zsup6gApLlFytxmGeGN4sK3hBdQA0pACrc3uNbjTdSSlXO5KGM9KeOj3dh3CLbSxk2wuFVB0B1tS17s5+kzHVj5TSWP2VFOPlEDEbm3Ov2WGoqEwO25IgVeG6AnLzT5iiHULlYAsBrbW9rVnlJtUSYZGikYRNKqTyIDnji1zXG9TewOml6lwi5S9F95ey/9cfSjj3CWOwj4bVyZIT/7P14+wSAb1/bHn7aGcAXJAA48KSwG0cLhSflx4NMimONy8jZgWWRrMCQhFt+m+ksdgQnySteGdSYHBuBcXMd+Itqvk04U1fplnK+X3xRL0urfqvuHIlFyLi43js3e0VkSixNxYXub6C2+9Q+L2GekY+lc3yMSR1QNSTruvS+D2PkVhcXdCraXBJN7m++26ozrqSypE5WWN4cR/BiFcXUhhu07a3vUBjMAY11k63RCqrHcA1lubjqHfe16QjwI6JaVFBRNRcFCbWy3PRvbUnfenFpYSW8pcOwaeomnhx49pMbXjdkHNsFN9+bLw079eFM59mzMp+UuGBuM5Auc1iD2AFdONarslDe8iFhYgDcltdBe4uBf7zWkmzEI+fGmoBNrLqCd/wBIkg09DEEkn4Dc8yeWvE25Yj/xR+8i/MK6Fh6o7h6q565Zfov+ZF+YV0LD1R3D1VcbJ/Ifayg2z+euxG9FFFWxTBRRRQAVVPc+6mM/vDFfmFS3Kja5wuDmnUAmNbgNcLe4F2trYXue6q/7nvKTwozC+DFnclMOWLs+cqZmDfqva44676AIrC/1kx38LB6xWdp8nJnxMksMiIzG6tm6QHNc3awW41G/NYdl6TiiDcoserahsJACO0Ei9OsRsYLLII8QkObmyVF86wpdioJa4DEub+XyVg9qz3NfNp4e6udZXQSoL0RJOT+JCsVm+UIAIMr9SzCxIHW3Wbyb6BsjFMlvCVugU3zlsrjQkm27KqkeUtTvAbPSNoD4QpbKxbXXEBr5Tq2oBY276aYjkg4AC4gRhzLnASwkaRnNtDqAhC2/ZquV2XhyXu9H76jvBJ7CwEqsXkkzLlIRBI0gXpXN2IGY6DU7t1TdQPJ3BHDQm8ySQ6uJN2rMSeOXKOFqm4ZldQykMDuI1B89VGsy7G+ddeMDkeY2JqpS7ZyA4oKHlxTjDYOMtkvHc9PN+qGIaQnsC1McpJTzQiQ2fEOIVI3gNcu3mQMfuqu7dhkxjT4aGLCNDgcic1OH5xzzYa6OjAwjKQA3aDV3sTTLDsl0/L+7GrH0DHklhoJXjOE5/BYlQTIcrSQYlUchyXPRl13NodatDxjFyMgAGEhcgqNFxEwN2vbfGrcP1mvwFRmw5DFsuJcPJKTisqYdJCrNh1YdIBgBmVAHYE+SrVgsGsUaxoLKihR3DifLx89SdrazkuEXxfBdnS/+kcwjkWAqh+6R+k4D7c3+3V9qg+6R+k4D7c3+3VJsl51K7JfJkyn8yPavmRtIFmifnoh0h104SoN4P7Q4HzbjS9FXldjrllGwsqVkd1jXaWMaB5MXEIXjxKRhZZXy81ZSMpFiWXjlHEEVnY82GmwyYKKUvIkfOI+R1GZTmDqWA0zG3dTvYz5ZHw5ClZQ0kQYXUNukS3ZqG87VDbDjnwsczQpE4gLJLLKzBpDFvjiH6ka7hffV/CSsh8MffuMzZF1WYJHCT50BIsdQw+iymzDzEUqGBpHFKplzW+TxcYmAOlnAAcecFD99MW2YcziOQLcqSBfMFA0W97gHU3qosoiptN4L6q+UoJpZHePwKygAm2U5twbgRqDpxppBsOJTcMSBrqQbd58wpWDAc20d31AKm97yNvF9eGunfTKfYpVQDMEU3zaWDMxJ7ew/ypyt4W6p4XYc2LL3nDL7RdOT8e/MxBAA1G4HcCPOO40odhJe9za+bLpbN27t1tLUps3CmFLMwZRqG3bySb62tu3U8Vwb2N7aHyHfTU7rU2lLKHIVVtJtYZCcs/0X/Mj/AD10JD1R3D1VzxyvmVsL0SDaWIGxvY5hXQ8PVHcPVWi2QmqOPWzMbZ/UcOo3oooq2KYKKKKAIjla0owUxhOWTJ0TdVtqL2LdENlvYnS9qrfIHEZsRLzRxHg4iTo4p1eTn8xzFLMWCZbA30vuqz8psPzmEmXLI2ZCMsQRpDqNFDgqT36VW/c/w0kcsqTJhUIVSqoIlxWW/wD71h6Fr7rCgCNwn9ZMd/CwesVJ4rkuHleUyNmZswFhZfk+at2kZS/ncmozCf1kx38LB6xVwrzfb986dfJweMpEypZjxK9iuRyPYc46hY441ta6iK5Uht/WIY9pUUjLyJBWwnlW3HQm2ULl1PV6xt+0as9FUi2hev4hzcRX9m8kEiZTzjuFuMrWsQVCgEbrC2mlTscYUAAAAbgNBW9YPlpmy+y5+m8ipJFfx+KbwiWVVMngWHYqigktPKLgADeQiD06qfJjDQbRxUgxcgmkEURvlbDTZmBMkBUZTJGtrainu1pmbCR5ekcXiGxEkSzLDNJhl6KrGWIvoI72NSPI3FqmCMmJikE+DWQs08ZEqoS7KiyMLv0LLe+tbrT18hpsLn5vf95IzeZErg4VfFsVAEWEQYeJRoocgNKQPIojX76mqjeT2EMeHQP12vJJ+8kOdv5m3mqSrF6+7lbm+hcF3EiCwgqg+6R+k4D7c3+3V+qg+6R+k4D7c3+3UjZH6ldkv+LH6fzI9qI2iiirc2g2xzFQJF60LCQeUDrL51zCt+UWHZBJiMN4OqywlpGlZiJdLgCI9AsQB0jS1NfBecwTRgZnwslk+TEzZDqmVGNicrAXP0attDZ/C/tf5KbaNf8AEjAxyTYISJK07YdkkZymTosLOi6AEBSd30aSxGyM5Y84wDsGNra2FgL9nGs8mOceeWJ0mZObKSPLIhClt0axRgIrcbakCldmk82FbrITG32kJU+q/npzW5r9KP3k42e1Yt2RH/BocZZDv7OO/wC8aU5bYq5VUMwszMTvJLArx3WDG3mqRoqtepsfSWq01a6CJXk8ALCR7cONt1rdwFu6sRcnQP8A2Ob6nvuCT3mwFS9FHlVnWHk1fUQHLCMDC6AD5WLd9oV0ND1R3D1Vz3y0/Rf8yP8AMK6Eh6o7h6q02yHmjvZlNsrGo7jeiiirYpgooooAjOUkAfCTKRMQyEEQG0xv4vUdKqZ7lOBEb4gxJKIpLEPNh0icunyTLnRiH6hvoNbnjVr5ZzFMDOwUtZR0VLgkZlBsYyGva+7Wqt7m88fPyLBFJGnNMWznEkZvCJAtueNukmVzbixoARwn9ZMd/CwesVcKp+E/rJjv4WD1irhXmP4l/XPsXyJtPqhRRRWcHgqK5TYgphZMvXcCJPtykRj81/NUrURtAc5i8LFwVnxDd0a5U/8A24P+Gpugr374p8y4/DicSeEVzlTiYweaMGBxUGHWOMrJKI5omIsFDOMtzl0AYHSltm7MkjwcGFlBXwjEs4iz85zOFVjNzWfiAFVdNOlRtL3OZGaVkljkVmleKKVOjG8+kkjEfOMq3CXta9S+zsKBiggJK4PDRQKTvLuAWPfkVPvrZarUQr07cHnHHv6PFkeKyydooqExHLLCJPzDTASZghFmyhzuQvbKG8l6w1dNlre5FvsJTaRN1QfdI/ScB9ub/bq14flLhnnMCTI0q3ugOt16wB3EjiBuqqe6R+k4D7c3+3VnsuqdeqSmmuEuf/axyl5sj2r5kbRSGMxyRLmkbKLgcSSTwAGpNN/f+Dm+c5wBb5bm983ZbferlVTkspM2LthF4bH9Gzmy4orcqMREyXGhDpqpHlylvurSGYOoZSCpFwRuIpHHvkCyjfC6yeYGzj0C1OaduNmH2DOqip1PHaQ2BwnMZp40R44GkZRPM5mcRtaWREHQU37d9T01hiZLdWVUnX/GuVv5qPvqTXknhzM8xUsZLnKx+TAYC9kGmtgTSPKWLLJBIN12hbucZl//AEn86tdRON0Wlz4KbSRdU03zDaiiiqE0YUUUUCkFy0/Rf8yP8wroSHqjuHqrnvlp+i/5kX5hXQkPVHcPVWt2P+n72Y3bX6juN6KKKtylCiiigCK5UYOWXBzRwG0rrZTmKcRcZxqtxcX8tVzkDyexeGmkOIGVGS1vCHnzPzrMpOcdHLGVTTflqd5Zh/AJ+bYqwUEEZtLMD+oC24cBVd9z2WaWZ5ZJoJFEbIBFM0pBad5emrAFbKwQXG5aAGWE/rJjv4WD1irhXkXLnGTR7exRgnaA8xDmZQputhocwNhxqNw3KrFyEhNpSMRvASL/AK1jtr7Et1mpdsJJLC58/QTy6un0ZZ4e49vorxSLlDjWvl2hIbGxskWh7OrSnv1j/r8voRf9aqf/ABi/24+P0OXtahcHn4Hs9VGPbuTakjtbmehhC30H6+a/0S7hD5qoku3ceqknHy2AJPQi4f4ak4NoRxQLFiWLO8bTTnKTbPdndyOrqbDyjSrLZ+wpaaUpWSTysLGTie0I2Jckep7T2vFh0zysFG4DezHsVRqx7qiOSj85CZyCDiZHmsd4QnLGD5ebVKomK2jG2EknSU4h8nNrKxzNdrIFGgy7xoAPLeomDaWNRFRcdKFQBQAkVgFFgOr5Kd1Ox5208nCSTzxznoDzjXCWZ8D2o15ntfZuJXEzDDw4hWkxCvl+TlwUozKTK+f5trA6DW40qF9+sf8AX5fQi/60e/WP+vy+hF/1qPotjajSNtSi89efoEtqaeXSy04fBTPtOBvBpIlhefOCE8HAcACWNhYmRzv7qPdI/ScB9ub/AG6q3v1j/r8voRf9ahNv7QxTy4fnMVJIQXykrGMvR1tYcRprUuGy7nfGyTjiKa4Z6c9a95K0WvqtvhCGW20TvKHDlo0sjtlcNeM2kT9pe3uqH/8AICEiJnYyHJIyJzqIVszsoNi3AXpHwjEfWX9FPZR4RiPrL+insqbTp7K4buYv4m6t2ffZLe3Gu+P1LNsbDhIEUKygDc9s283vbTfrTuSMMpU7mBB7iLVTvCMR9Zf0U9lHhGI+sv6KeyostnWSm5by8SVGi+Md3k38V9T0nk5iS+FjJ6ygo32oyUPqv56zyjwxfCyAdZRzi/ajIceq3nqvch9p5IsQsrlubPPFjYEqw10HlQ/fUhhdrTqAZUEitqUWyyIDrlF9HABtwNOuie+2ugo3CUcwa4rnG0UoZQw3MAR3EXreqY00yu6RzyKiOyqpVQQu9RZhcaGjwjEfWX9FPZTD2XJvhJeJdUq+yClGD4+9fUudFUqTGTqCTinAHHKnspKLaszXtin033VBp5xSearPaXiEpWRluyhh9q+pO8tP0X/Mi/MK6Eh6o7h6q5U2nipXiUtO0iF00IUA9LyCuqoeqO4eqr3Z9Doq3G+kyW2d7l05LHBffAUoooqwKYKKKKAIXljijHgZ3DmMhNHDFStyBfMASu/eBUFyAwirLMw8DZ2VS8sOIkxE76/+1pBe3ZUvy8YDZ2IJUOAnVOax6S7wupA3kDfaoX3Odr8+0t/BAVuuWCB4nKq5USMWOqsBcAbr0Aeee6Kl9t4sWzXw0QtexOg0vVSwqS3AjDaRlQ0qZTGeChh1quXLv+nsT+4h9QpjUex4kUesuddsljqInYOFeMyhlCjOLWJN9LaEjUeWpaiimm8lZZN2S3ghw3OyxxcGbM/7tLM33nKPPRt7aXN4pi2WESBYyJ15yCUIbowMZLIR2EcKcYB+bhabQviGEEAN7EXPZqATmNxwAptsHYLRYkKYmjuSzCREnjYDfzc9gyHsDUq6y108FCHEX2jh+ajgw+bOS74iRgLAm9xYcBnfQfs0jWcRiedmkl4E5E+wlxfztmP3ViuSv1M96YUUUUEYKh9tfPQd7/lqYqH2189B3v8AlpUXWwv9Qp7UbUUUU2fQgVmsUUAL7Pa08YJsshCOPpC+ZQfJnAq1Y7a8UPzjqpO5d7HuUamqZKpI00O8HsI1B++pXHYiwXGxmJTIiowkVmIcHTJl1zXuLcbUqSZmdqRdNjnFc4ntp1cx4iPVJVyHSxzKTluOBtmHmpjUhsyPnIHw7Aq7ZpULlVdnJzFhENUUG2/tNRsbXGosdxHYRoR99K1glbI1O/DcfPz/AFE8ZHmRhbNcbt1/PTPBwtdswbJltZ7E37B5KkazSZwT7tHG2xWN8xEYiIrh0BFiHXT/AB11dD1R3D1Vyztj5sfbT81dTw9Udw9VSquYwX4hrVepjBdEUb0UUU8Z4KKKKAIfldzngM/MsEfmyQxYJYCxaznRTluAeBIqv+5+jNI8sSzx4R41CrNOJy84Y5nQh3suXQ66nhUxy9C+92IzlguTUqFLXzLawbTfbfpUP7mMZEUh8IL3kkzQFYAYpecOcgw6FSd3CgDz/l3/AE9if3EPqFMafcu/6exP7iH1CmNRbfWM3tD899wVhMMZpFhXTPq7D9WMdY956o8prWWXKL6ncABqSToABxJNSM6Ng8JI9x4Q+VnPW5tMwUkLxVAb+U3psa09W9LIy5TY+FZxFNhpHjhj6ADKqkNlXMikgswIC6G4vup4ZjBhCEacNMckSTkF4t4Y3GtgLtr5KaOhnnjgZ0njA52OcOpnjyEHnSVGUBi2XIRuFZxuO5+YyfqLdIvKt+k/+I/yApX1FjdNVwEY4woAG4Cw7hW9FFIUreQooooECofbXz0He/5amKh9tfPQd7/lpUXWwf8AUKe1G1FFFNn0IFFFFAoVJbBlvzmHLFc4LoymzK364U8DuP31G0XIIZdGUhl7xw7jqPPSog66jlquHOjCxiCYPbm0EwZM92xUllyuqqNSrH6RFPdrIpK4iP5ue1/2ZLcey9rd48tK47DxyBsXuRoxzhHzscsZGQxk7jfokdxpbDudIZ4FjjxRcqFcsyvbOcwOinj0dAacfFGQ005aa3K+/wDJE1it5sO0bmN+su48HXgw/wCfLWtNG3ptjbBSiMNsfNj7afmrqeHqjuHqrljbHzY+2nrrqeHqjuHqqXV6p59+Jv1i7Eb0UUU8ZoKKKKAIrlPErYSZWzFShvljEzW03RsCH7iKqXuc4QJiZhHGRFzSXkfCx4WTnMx6FkALLlsdRpVv5R7LbE4WWFWyGRbBtbbwbGxBym1jbgTULyS5HPhJnld0ZpI7PkDDNIZGkLHMdygqi9irQB5py7/p7E/uIfUKjpZQouf/AKTwAHE+SpXlvg5X27iebjL/ACMAJuAqki/SY7tAd2tIK0GEfNO5lnAzEIjOsK/Syr1R+0dT5Ki2esUmqodl7fRwHGydniNkmxJCOxywxseqSDv4c4QD3bqYbVjngxRlcNLHIws0QvJYD5PDEHRELb2431phFtDnGkTFWcuBcAlmlDXMHgiiwVR1i517alSz4bV5TPiSmSINosUX05FG9u0neRYVxjA6oqpCeLIjj5hEijlkAbEmFQoVTrkuN7Hd3XPEUgFtoNANPNWkUdt5LEm7Md7Md5NKUhVX28pL3GrtYEgX8g40wfbAUnMpAFxvubhQ1recDvNSNac0NdBrv0GvfSobg4r1kM32sFIzCwshJvfLnBIFuOgrL7YjGuvHgeAvbv3CnZiXsGu/Qa1gwL9FfuFHA63q+obQ7UVx0QSxG7hpa+vkvTPa5vLh7ixu+m+3RqWWIDcAPMKittfPQd7/AJaVFtsRxe0Kd1dKE2xNjYi2/UngONJttJLaG57Lb6csgO8A1jmV7B9wpvge7yhfx3ZLvQkuNUgkX0F/J99apj13HQ9m+nGQdg+6sc2OwfdRwDc1HD0l8BuNpLe3/wDeSlo5s24aW3//ACtuZXsH3CtgKR4Oq4XJ+nJdyHGz8UqFkkF4ZujIDuUnTP3bgfMak9o4IhBholeUuCedlOZYUOhIbffsAqEIqR2ZtAFDhpmYI4ypIDYgfQLcOwHzV0mUu0tFut2R5n9+JvAFnQwSSBpYWyx4gDRzbq69Y2HSAv8AfUY6MrFHGV13jgfKp4jy0pjcA8GIgyqGcc4YkFxFCiiyk37y7MdTan64xMRHEsySWY5I8VZVzSa6gDVQbG1xY2rpx6UV2h18tPLdl8PvpK7tj5sfbT81dTw9Udw9VcycotjSxpqM6h0POL2Zh1l/V9VdNQ9Udw9VP08xUfiC2NupUo9SFKKKKeM+FFFFABVX5BzMyYvMS1sdigLkmyhhYC+4eSrRVU9z7qYz+8MV+YUAVfa39L437OG/I1Q+1NmSrMJ8KELuObmRzZHX9V2txX+YpTlbtzmds4tRGXZo8O3WCgAIRqTrxG6oTGbQmm0dgieLjuAfIznpHzWqHNNTbKjUWKuxtsVjxKYaNIYcks0SlDMR0IgxzML8dTog7NbUzSOxJJLMxuzHrMfL7OFZRABYAADcBoK2rkq7b3Z2BSGJnyleALWY2vpYn12peigZTSfEjX2ow3R5hfhe41OhuN9gT5xW2IxTDKeqSmYLa92uLKezSpCilyOcpH2SLO0nAHQ4243vv/507qPfGQkWUa8Ole+nRJI3661KUxxmMdXAVcwtvsTrY8R5QPvpUdwlGTwooxBtFmcLksGF7m97a+z+dNttfPQd7/lpzHiJDIFIsLm9lNmFm1vuAuBpTbbXz0He/wCWgttjJLaNPDpRpOzdHL2m9926mnhjjQjU2t2m44U6xUjADKLm9Iu0nZ3EDUHs/wDtNo9p1MmptRlLuXAUaRrC9xrYkDhbfSQxEgGq9n/FPqKCS9PN8VNjFsS/ZbtFj2dtbeFPcdHjanlFALT2L+YzFYZQRY7jWazSExpNYY/wO2cqGKe7REFc+9kUi1m4kW476ebL2GwlRzKssKRqsYA61j0Sw1BKjcRrrUJW2FxDxG8TZe1SLoe9f+RalyUWq2Wt7fr4+4snKj9Ek/w/nWvcoeqO4equb9s8pWbDsjx2LFRmVujfMN4OvCuj4eqO4eqpNCwjGbZTVyTWHgUooop8pQooooAKqnufdTGfx+K/MKtdVnkNhXjTF51Zc2OxLrmBF1ZhZhfeD20AeW8u/wCnsT+4h9QpjT7l3/T2J/cQ+oUxqLZ6xnNofnvuCiiimyvEcVfI2W+a2lt96bTYmW/QU2tuK2vYEnW+huLAeWn9FKORml0ZI8tKYukCrZgOj9Ebzob2Pk1pI4qVVAKsNQCbZjY5R5zv0qUphjoZDICl9AttbC4a5vr2eQ0qHa5qTw0hNMVMeG42bo3y7tRr0jqdOFGeckcL/q2FgdNSb99YjTEbzvHDo2OouD/OxrKicrY8b77X7Ru7b281KOvHRuisE8xcZlspFzpu37z2jT76bba+eg73/LTvDiXMM2i636up7Bb9X+dNNtfPQd7/AJaQsNjY84083OuY1mJBUgEi5vbupuWl4DzG38vJw89KY2EsBbtN/u8tIiCXid3YewU2e16hz5RpKXcKTq/Rtcmwv2X41o00l9x3dgtcWvfyb6yqy33+rz0RxyaAnTju3e3fSjTUpP0VNZMK8vZ3aDz3/wCKyBIDvv32429VPaKTJMWkfTOXxG+FL65/NS9ZrFIS64bkd3Oe0KKKKBwY7Y+bH20/NXU8PVHcPVXLG2Pmx9tPzV1PD1R3D1VLp9U84/E36xdiN6KKKeM0FFFYNAGaxVOHKto45VzqZVxUiHOCRDBzuUSMosSgBHHiNabx8tsWXjXwYHnMlmyyZflTkjbXcpZZCexcvbQBWeXPITaE21JcThYonjkjjQF5Ap6I1076iPgFtj6th/xhXuwpjtnang8efmpptQMkKZ31427K5cU+cYnp6pvekss8W+AW2Pq2H/GFHwC2x9Ww/wCMK9N+Hh/s/aP+nPto+Hh/s/aP+nPtpNyPUceR0+yeZfALbH1bD/jCs/ALbH1fD/jCvTPh4f7P2j/pz7ad7M5UmdmXwXFw2RmzzRZE04Xvv8nko3I9QeR0+yeUfALbH1bD/jCj4BbY+rYf8YVNbO5eYspDbErPziwvLaNL4d2xCR80Sot0kZtDqMt6QPLrHrAztIRnhEiM6QgD/wAtYSYyBYLkY35zvo3I9QeR0+yRfwC2x9Ww/wCMKz8AtsfVsP8AjCrQ/K2b5NXx6QLzU0vPkQTCSVHVRBeMZDZTmKr0jmFb7Y29jIZMUwxRZYYsLKqc1GBfES5GXVc1gBpfXXW9G5HqDyOn2SqfALbH1bD/AIwppi/cz2vI6MYIBkuRaYa3Fqt+1eWONRMUocK2CuskhRAHeWdRAQWGUWguTwuRepLaHKWePZBnScNLzyJzubDuFVpVQjMg5sdE7yNL60bkeodpphTNWVrElzMoHxabX8RB+MKPi02v4iD8YVYF5eYtjCpxCoCcUGkzYZA4ieMIRI45t9HPU328hqYXlziUmHOgeDrisYjS3TpxwwSSKmUC4sVHS4+ek5OPUXXnnW/uPwKP8Wm1/EQfjCj4tNr+Ig/GFWzZ3uhYoYVpp75sPMjzJzRQthJ0OSykX6D9HMN+WtvhVjFkWDEYhYAxwwlxBRPkTJh5JmUZhlF3CoC3Z2mjk49Qeedd+4/AqPxabX8RB+MKPi02v4iD8YVYsVy4x+QOjkrHBzhdY4ubkAxUkKyuH6QRkVTZPKa9A2ptjFRyZYcEZ0sDzgmjjFzvGVtaOTj1C+edd+4/A8d+LTa/iIPxhR8Wm1/EQfjCvV/hFj/7Mb/Uw0fCLH/2Y3+pho5OIeedd+4/A8o+LTa/iIPxhR8Wm1/EQfjCr1y05cbRw2EaVMAYmVowGaWOUG7gZcidI3vbTtqQwfKXGT7Lmmlwr4SZYyUBNyx7VU9Je5hRycQ88679x+B5hiPcr2tIAGghAzKSRKvA3roKIWAHkHqqi4vlFjIppC6DorGVUFnjW8bFnJCqTY6kfs0psnlNiZJi143iDxQnKj5WvNNGZIyT0dFUkG/DdvrtJLmIGo1Nuolv2vLLzRRRSjAUUUUAYy0WrNFABWLVmigAtRRRQAVi1ZooASTCoNyqOOgA17aGwykWKqRutYbuylaKAEPAksBkSwNwMosD2jsPlpQwg3uAb79Brbdet6KAE2gU3uAb77ga9/bWBhUy5cq5fo2FvupWigBFsGhABRCBuGUWHdppWxw62tlX7hx30pRQBo0IO8A3FjoNR2VrJhlYEMqkHeCAQbbr330rRQAn4OvYN1tw3dnd5KUAoooAKKKKANWW9ZtWaKAEcVhFkQo4DKwsQdxFYweCSJAkahVG4Dy6k+U3peigAooooA//2Q=="/>
          <p:cNvSpPr>
            <a:spLocks noChangeAspect="1" noChangeArrowheads="1"/>
          </p:cNvSpPr>
          <p:nvPr/>
        </p:nvSpPr>
        <p:spPr bwMode="auto">
          <a:xfrm>
            <a:off x="63077" y="-770467"/>
            <a:ext cx="1821339" cy="1615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8" tIns="36864" rIns="73728" bIns="36864"/>
          <a:lstStyle/>
          <a:p>
            <a:endParaRPr lang="en-GB" sz="1500"/>
          </a:p>
        </p:txBody>
      </p:sp>
      <p:pic>
        <p:nvPicPr>
          <p:cNvPr id="175107" name="Picture 4" descr="http://www.reflectie-inspiratie.nl/wp-content/uploads/2009/09/blanchard-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397" y="1043341"/>
            <a:ext cx="3846362"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8" name="Tekstvak 4"/>
          <p:cNvSpPr txBox="1">
            <a:spLocks noChangeArrowheads="1"/>
          </p:cNvSpPr>
          <p:nvPr/>
        </p:nvSpPr>
        <p:spPr bwMode="auto">
          <a:xfrm>
            <a:off x="1270000" y="3962400"/>
            <a:ext cx="5364145" cy="53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8" tIns="36864" rIns="73728" bIns="368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500" dirty="0"/>
              <a:t>Principle: instruction and support tune with characteristics employee and job </a:t>
            </a:r>
          </a:p>
        </p:txBody>
      </p:sp>
    </p:spTree>
    <p:extLst>
      <p:ext uri="{BB962C8B-B14F-4D97-AF65-F5344CB8AC3E}">
        <p14:creationId xmlns:p14="http://schemas.microsoft.com/office/powerpoint/2010/main" val="347107359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ews12143334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997" y="1382889"/>
            <a:ext cx="2914668" cy="3584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6" name="Rectangle 3"/>
          <p:cNvSpPr>
            <a:spLocks noGrp="1" noChangeArrowheads="1"/>
          </p:cNvSpPr>
          <p:nvPr>
            <p:ph type="title"/>
          </p:nvPr>
        </p:nvSpPr>
        <p:spPr>
          <a:xfrm>
            <a:off x="739837" y="449439"/>
            <a:ext cx="6090840" cy="697618"/>
          </a:xfrm>
          <a:extLst>
            <a:ext uri="{91240B29-F687-4f45-9708-019B960494DF}">
              <a14:hiddenLine xmlns:a14="http://schemas.microsoft.com/office/drawing/2010/main" xmlns="" w="12700">
                <a:solidFill>
                  <a:srgbClr val="000000"/>
                </a:solidFill>
                <a:miter lim="800000"/>
                <a:headEnd/>
                <a:tailEnd/>
              </a14:hiddenLine>
            </a:ext>
          </a:extLst>
        </p:spPr>
        <p:txBody>
          <a:bodyPr/>
          <a:lstStyle/>
          <a:p>
            <a:pPr defTabSz="328588">
              <a:defRPr/>
            </a:pPr>
            <a:r>
              <a:rPr lang="nl-NL" sz="2600" b="1" dirty="0" err="1">
                <a:solidFill>
                  <a:srgbClr val="00A7A2"/>
                </a:solidFill>
                <a:latin typeface="Gill Sans" charset="0"/>
                <a:ea typeface="ヒラギノ角ゴ ProN W3" charset="0"/>
                <a:cs typeface="ヒラギノ角ゴ ProN W3" charset="0"/>
              </a:rPr>
              <a:t>Situational</a:t>
            </a:r>
            <a:r>
              <a:rPr lang="nl-NL" sz="2600" b="1" dirty="0">
                <a:solidFill>
                  <a:srgbClr val="00A7A2"/>
                </a:solidFill>
                <a:latin typeface="Gill Sans" charset="0"/>
                <a:ea typeface="ヒラギノ角ゴ ProN W3" charset="0"/>
                <a:cs typeface="ヒラギノ角ゴ ProN W3" charset="0"/>
              </a:rPr>
              <a:t> </a:t>
            </a:r>
            <a:r>
              <a:rPr lang="nl-NL" sz="2600" b="1" dirty="0" err="1">
                <a:solidFill>
                  <a:srgbClr val="00A7A2"/>
                </a:solidFill>
                <a:latin typeface="Gill Sans" charset="0"/>
                <a:ea typeface="ヒラギノ角ゴ ProN W3" charset="0"/>
                <a:cs typeface="ヒラギノ角ゴ ProN W3" charset="0"/>
              </a:rPr>
              <a:t>leadership</a:t>
            </a:r>
            <a:endParaRPr lang="nl-NL" sz="2600" b="1" dirty="0">
              <a:solidFill>
                <a:srgbClr val="00A7A2"/>
              </a:solidFill>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35291080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E2E4-56B9-3872-AC99-8FF6D7089BE5}"/>
              </a:ext>
            </a:extLst>
          </p:cNvPr>
          <p:cNvSpPr>
            <a:spLocks noGrp="1"/>
          </p:cNvSpPr>
          <p:nvPr>
            <p:ph type="title"/>
          </p:nvPr>
        </p:nvSpPr>
        <p:spPr>
          <a:xfrm>
            <a:off x="761999" y="202726"/>
            <a:ext cx="6045200" cy="889000"/>
          </a:xfrm>
        </p:spPr>
        <p:txBody>
          <a:bodyPr/>
          <a:lstStyle/>
          <a:p>
            <a:r>
              <a:rPr lang="en-NL" dirty="0"/>
              <a:t>Emergence  &amp;  Quality</a:t>
            </a:r>
          </a:p>
        </p:txBody>
      </p:sp>
      <p:pic>
        <p:nvPicPr>
          <p:cNvPr id="5" name="Content Placeholder 4">
            <a:extLst>
              <a:ext uri="{FF2B5EF4-FFF2-40B4-BE49-F238E27FC236}">
                <a16:creationId xmlns:a16="http://schemas.microsoft.com/office/drawing/2014/main" id="{1B37FC4B-9006-9B4D-BE47-04BD884ADB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200" y="1371600"/>
            <a:ext cx="4946431" cy="3200400"/>
          </a:xfrm>
        </p:spPr>
      </p:pic>
    </p:spTree>
    <p:extLst>
      <p:ext uri="{BB962C8B-B14F-4D97-AF65-F5344CB8AC3E}">
        <p14:creationId xmlns:p14="http://schemas.microsoft.com/office/powerpoint/2010/main" val="1453037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325F3-6467-A922-A7F6-723AAF6E2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354A1D-29FB-8D36-F2CE-54993426B0D0}"/>
              </a:ext>
            </a:extLst>
          </p:cNvPr>
          <p:cNvSpPr>
            <a:spLocks noGrp="1"/>
          </p:cNvSpPr>
          <p:nvPr>
            <p:ph type="title"/>
          </p:nvPr>
        </p:nvSpPr>
        <p:spPr>
          <a:xfrm>
            <a:off x="378460" y="304800"/>
            <a:ext cx="6812280" cy="889000"/>
          </a:xfrm>
        </p:spPr>
        <p:txBody>
          <a:bodyPr/>
          <a:lstStyle/>
          <a:p>
            <a:r>
              <a:rPr lang="en-NL" sz="3600" b="1" dirty="0">
                <a:solidFill>
                  <a:srgbClr val="0FCBC2"/>
                </a:solidFill>
              </a:rPr>
              <a:t>3.5. Management Review</a:t>
            </a:r>
          </a:p>
        </p:txBody>
      </p:sp>
      <p:pic>
        <p:nvPicPr>
          <p:cNvPr id="4" name="Content Placeholder 4" descr="Graphical user interface, text, application, email&#10;&#10;Description automatically generated">
            <a:extLst>
              <a:ext uri="{FF2B5EF4-FFF2-40B4-BE49-F238E27FC236}">
                <a16:creationId xmlns:a16="http://schemas.microsoft.com/office/drawing/2014/main" id="{40E6B281-D0B0-1D11-A309-9187EC773F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7850" y="1531144"/>
            <a:ext cx="6413500" cy="2946400"/>
          </a:xfrm>
        </p:spPr>
      </p:pic>
    </p:spTree>
    <p:extLst>
      <p:ext uri="{BB962C8B-B14F-4D97-AF65-F5344CB8AC3E}">
        <p14:creationId xmlns:p14="http://schemas.microsoft.com/office/powerpoint/2010/main" val="1517725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01EF3-6316-48E3-3E1E-D9561DDD1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8A0D3-799D-2B59-71F1-C9996FF40E24}"/>
              </a:ext>
            </a:extLst>
          </p:cNvPr>
          <p:cNvSpPr>
            <a:spLocks noGrp="1"/>
          </p:cNvSpPr>
          <p:nvPr>
            <p:ph type="title"/>
          </p:nvPr>
        </p:nvSpPr>
        <p:spPr>
          <a:xfrm>
            <a:off x="660400" y="375856"/>
            <a:ext cx="6812280" cy="889000"/>
          </a:xfrm>
        </p:spPr>
        <p:txBody>
          <a:bodyPr/>
          <a:lstStyle/>
          <a:p>
            <a:r>
              <a:rPr lang="en-NL" sz="3600" dirty="0">
                <a:solidFill>
                  <a:srgbClr val="0FCBC2"/>
                </a:solidFill>
              </a:rPr>
              <a:t>Management review cont’d</a:t>
            </a:r>
          </a:p>
        </p:txBody>
      </p:sp>
      <p:pic>
        <p:nvPicPr>
          <p:cNvPr id="5" name="Content Placeholder 4" descr="Text&#10;&#10;Description automatically generated with medium confidence">
            <a:extLst>
              <a:ext uri="{FF2B5EF4-FFF2-40B4-BE49-F238E27FC236}">
                <a16:creationId xmlns:a16="http://schemas.microsoft.com/office/drawing/2014/main" id="{0EE8E676-2F95-A729-3FC2-3E303F56C8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455" y="1244600"/>
            <a:ext cx="4792289" cy="3519488"/>
          </a:xfrm>
        </p:spPr>
      </p:pic>
    </p:spTree>
    <p:extLst>
      <p:ext uri="{BB962C8B-B14F-4D97-AF65-F5344CB8AC3E}">
        <p14:creationId xmlns:p14="http://schemas.microsoft.com/office/powerpoint/2010/main" val="678370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3D30-1A18-D596-A010-75D491E102EF}"/>
              </a:ext>
            </a:extLst>
          </p:cNvPr>
          <p:cNvSpPr>
            <a:spLocks noGrp="1"/>
          </p:cNvSpPr>
          <p:nvPr>
            <p:ph type="title"/>
          </p:nvPr>
        </p:nvSpPr>
        <p:spPr/>
        <p:txBody>
          <a:bodyPr/>
          <a:lstStyle/>
          <a:p>
            <a:r>
              <a:rPr lang="en-GB" dirty="0">
                <a:solidFill>
                  <a:srgbClr val="0FCBC2"/>
                </a:solidFill>
              </a:rPr>
              <a:t>References</a:t>
            </a:r>
          </a:p>
        </p:txBody>
      </p:sp>
      <p:sp>
        <p:nvSpPr>
          <p:cNvPr id="3" name="Content Placeholder 2">
            <a:extLst>
              <a:ext uri="{FF2B5EF4-FFF2-40B4-BE49-F238E27FC236}">
                <a16:creationId xmlns:a16="http://schemas.microsoft.com/office/drawing/2014/main" id="{8E4F2C5B-714B-F472-26A3-BF19BE44969F}"/>
              </a:ext>
            </a:extLst>
          </p:cNvPr>
          <p:cNvSpPr>
            <a:spLocks noGrp="1"/>
          </p:cNvSpPr>
          <p:nvPr>
            <p:ph idx="1"/>
          </p:nvPr>
        </p:nvSpPr>
        <p:spPr/>
        <p:txBody>
          <a:bodyPr/>
          <a:lstStyle/>
          <a:p>
            <a:r>
              <a:rPr lang="en-GB" sz="1800" dirty="0" err="1"/>
              <a:t>Bunting,L</a:t>
            </a:r>
            <a:r>
              <a:rPr lang="en-GB" sz="1800" dirty="0"/>
              <a:t> &amp; Cloete, C. (2003), </a:t>
            </a:r>
            <a:r>
              <a:rPr lang="en-GB" sz="1800" i="1" dirty="0"/>
              <a:t>Measuring performance in South-African Higher Education</a:t>
            </a:r>
            <a:r>
              <a:rPr lang="en-GB" sz="1800" dirty="0"/>
              <a:t>, CHET, Cape Town</a:t>
            </a:r>
          </a:p>
          <a:p>
            <a:r>
              <a:rPr lang="en-GB" sz="1800" dirty="0">
                <a:effectLst/>
                <a:latin typeface="Helvetica" pitchFamily="2" charset="0"/>
              </a:rPr>
              <a:t>Crosby, P. B. (1979). </a:t>
            </a:r>
            <a:r>
              <a:rPr lang="en-GB" sz="1800" i="1" dirty="0">
                <a:effectLst/>
                <a:latin typeface="Helvetica" pitchFamily="2" charset="0"/>
              </a:rPr>
              <a:t>Quality is free. </a:t>
            </a:r>
            <a:r>
              <a:rPr lang="en-GB" sz="1800" dirty="0">
                <a:effectLst/>
                <a:latin typeface="Helvetica" pitchFamily="2" charset="0"/>
              </a:rPr>
              <a:t>New York, McGraw-Hill.</a:t>
            </a:r>
          </a:p>
          <a:p>
            <a:r>
              <a:rPr lang="en-GB" sz="1800" dirty="0" err="1">
                <a:effectLst/>
                <a:latin typeface="Helvetica" pitchFamily="2" charset="0"/>
              </a:rPr>
              <a:t>Juran</a:t>
            </a:r>
            <a:r>
              <a:rPr lang="en-GB" sz="1800" dirty="0">
                <a:effectLst/>
                <a:latin typeface="Helvetica" pitchFamily="2" charset="0"/>
              </a:rPr>
              <a:t>, J.M. (1992). </a:t>
            </a:r>
            <a:r>
              <a:rPr lang="en-GB" sz="1800" i="1" dirty="0" err="1">
                <a:effectLst/>
                <a:latin typeface="Helvetica" pitchFamily="2" charset="0"/>
              </a:rPr>
              <a:t>Juran</a:t>
            </a:r>
            <a:r>
              <a:rPr lang="en-GB" sz="1800" i="1" dirty="0">
                <a:effectLst/>
                <a:latin typeface="Helvetica" pitchFamily="2" charset="0"/>
              </a:rPr>
              <a:t> over </a:t>
            </a:r>
            <a:r>
              <a:rPr lang="en-GB" sz="1800" i="1" dirty="0" err="1">
                <a:effectLst/>
                <a:latin typeface="Helvetica" pitchFamily="2" charset="0"/>
              </a:rPr>
              <a:t>Kwaliteitsmanagement</a:t>
            </a:r>
            <a:r>
              <a:rPr lang="en-GB" sz="1800" i="1" dirty="0">
                <a:effectLst/>
                <a:latin typeface="Helvetica" pitchFamily="2" charset="0"/>
              </a:rPr>
              <a:t>: </a:t>
            </a:r>
            <a:r>
              <a:rPr lang="en-GB" sz="1800" i="1" dirty="0" err="1">
                <a:effectLst/>
                <a:latin typeface="Helvetica" pitchFamily="2" charset="0"/>
              </a:rPr>
              <a:t>plannen</a:t>
            </a:r>
            <a:r>
              <a:rPr lang="en-GB" sz="1800" i="1" dirty="0">
                <a:effectLst/>
                <a:latin typeface="Helvetica" pitchFamily="2" charset="0"/>
              </a:rPr>
              <a:t>, </a:t>
            </a:r>
            <a:r>
              <a:rPr lang="en-GB" sz="1800" i="1" dirty="0" err="1">
                <a:effectLst/>
                <a:latin typeface="Helvetica" pitchFamily="2" charset="0"/>
              </a:rPr>
              <a:t>besturen</a:t>
            </a:r>
            <a:r>
              <a:rPr lang="en-GB" sz="1800" i="1" dirty="0">
                <a:effectLst/>
                <a:latin typeface="Helvetica" pitchFamily="2" charset="0"/>
              </a:rPr>
              <a:t>, </a:t>
            </a:r>
            <a:r>
              <a:rPr lang="en-GB" sz="1800" i="1" dirty="0" err="1">
                <a:effectLst/>
                <a:latin typeface="Helvetica" pitchFamily="2" charset="0"/>
              </a:rPr>
              <a:t>verbeteren</a:t>
            </a:r>
            <a:r>
              <a:rPr lang="en-GB" sz="1800" i="1" dirty="0">
                <a:effectLst/>
                <a:latin typeface="Helvetica" pitchFamily="2" charset="0"/>
              </a:rPr>
              <a:t>. </a:t>
            </a:r>
            <a:r>
              <a:rPr lang="en-GB" sz="1800" dirty="0">
                <a:effectLst/>
                <a:latin typeface="Helvetica" pitchFamily="2" charset="0"/>
              </a:rPr>
              <a:t>Kluwer. ISBN 9020126873.</a:t>
            </a:r>
          </a:p>
          <a:p>
            <a:r>
              <a:rPr lang="en-GB" sz="1800" dirty="0">
                <a:latin typeface="Helvetica" pitchFamily="2" charset="0"/>
              </a:rPr>
              <a:t>Ishikawa</a:t>
            </a:r>
          </a:p>
          <a:p>
            <a:r>
              <a:rPr lang="en-GB" sz="1800" dirty="0">
                <a:effectLst/>
                <a:latin typeface="Helvetica" pitchFamily="2" charset="0"/>
              </a:rPr>
              <a:t>Cave (1997)</a:t>
            </a:r>
          </a:p>
          <a:p>
            <a:r>
              <a:rPr lang="en-GB" sz="1800">
                <a:latin typeface="Helvetica" pitchFamily="2" charset="0"/>
              </a:rPr>
              <a:t>Situational leadership</a:t>
            </a:r>
            <a:endParaRPr lang="en-GB" sz="1800" dirty="0">
              <a:effectLst/>
              <a:latin typeface="Helvetica" pitchFamily="2" charset="0"/>
            </a:endParaRPr>
          </a:p>
          <a:p>
            <a:endParaRPr lang="en-GB" sz="1800" dirty="0"/>
          </a:p>
        </p:txBody>
      </p:sp>
    </p:spTree>
    <p:extLst>
      <p:ext uri="{BB962C8B-B14F-4D97-AF65-F5344CB8AC3E}">
        <p14:creationId xmlns:p14="http://schemas.microsoft.com/office/powerpoint/2010/main" val="204299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F925-B325-189C-06AF-50620E9FACA8}"/>
              </a:ext>
            </a:extLst>
          </p:cNvPr>
          <p:cNvSpPr>
            <a:spLocks noGrp="1"/>
          </p:cNvSpPr>
          <p:nvPr>
            <p:ph type="title"/>
          </p:nvPr>
        </p:nvSpPr>
        <p:spPr/>
        <p:txBody>
          <a:bodyPr/>
          <a:lstStyle/>
          <a:p>
            <a:endParaRPr lang="en-NL"/>
          </a:p>
        </p:txBody>
      </p:sp>
      <p:pic>
        <p:nvPicPr>
          <p:cNvPr id="4" name="2. Starlings Flying  Starling Murmuration">
            <a:hlinkClick r:id="" action="ppaction://media"/>
            <a:extLst>
              <a:ext uri="{FF2B5EF4-FFF2-40B4-BE49-F238E27FC236}">
                <a16:creationId xmlns:a16="http://schemas.microsoft.com/office/drawing/2014/main" id="{29E30A69-55CC-023E-4DCF-5062B51851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39800" y="1102607"/>
            <a:ext cx="5689600" cy="3200400"/>
          </a:xfrm>
          <a:prstGeom prst="rect">
            <a:avLst/>
          </a:prstGeom>
        </p:spPr>
      </p:pic>
    </p:spTree>
    <p:extLst>
      <p:ext uri="{BB962C8B-B14F-4D97-AF65-F5344CB8AC3E}">
        <p14:creationId xmlns:p14="http://schemas.microsoft.com/office/powerpoint/2010/main" val="325072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0" y="838200"/>
            <a:ext cx="3189403" cy="1696127"/>
          </a:xfrm>
        </p:spPr>
        <p:txBody>
          <a:bodyPr/>
          <a:lstStyle/>
          <a:p>
            <a:r>
              <a:rPr lang="en-GB" sz="3007" dirty="0">
                <a:solidFill>
                  <a:srgbClr val="00A7A2"/>
                </a:solidFill>
              </a:rPr>
              <a:t>Passion 3:</a:t>
            </a:r>
            <a:br>
              <a:rPr lang="en-GB" sz="3007" dirty="0">
                <a:solidFill>
                  <a:srgbClr val="00A7A2"/>
                </a:solidFill>
              </a:rPr>
            </a:br>
            <a:r>
              <a:rPr lang="en-GB" sz="3007" dirty="0">
                <a:solidFill>
                  <a:srgbClr val="00A7A2"/>
                </a:solidFill>
              </a:rPr>
              <a:t>International.</a:t>
            </a:r>
            <a:br>
              <a:rPr lang="en-GB" sz="3007" dirty="0">
                <a:solidFill>
                  <a:srgbClr val="00A7A2"/>
                </a:solidFill>
              </a:rPr>
            </a:br>
            <a:br>
              <a:rPr lang="en-GB" sz="3007" dirty="0">
                <a:solidFill>
                  <a:srgbClr val="00A7A2"/>
                </a:solidFill>
              </a:rPr>
            </a:br>
            <a:r>
              <a:rPr lang="en-GB" sz="3007" dirty="0">
                <a:solidFill>
                  <a:srgbClr val="00A7A2"/>
                </a:solidFill>
              </a:rPr>
              <a:t>2004 </a:t>
            </a:r>
            <a:br>
              <a:rPr lang="en-GB" sz="3007" dirty="0">
                <a:solidFill>
                  <a:srgbClr val="00A7A2"/>
                </a:solidFill>
              </a:rPr>
            </a:br>
            <a:r>
              <a:rPr lang="en-GB" sz="3007" dirty="0">
                <a:solidFill>
                  <a:srgbClr val="00A7A2"/>
                </a:solidFill>
              </a:rPr>
              <a:t>first international assignment to Viet Nam</a:t>
            </a:r>
            <a:br>
              <a:rPr lang="en-GB" sz="3007" dirty="0">
                <a:solidFill>
                  <a:srgbClr val="00A7A2"/>
                </a:solidFill>
              </a:rPr>
            </a:br>
            <a:br>
              <a:rPr lang="en-GB" sz="3007" dirty="0"/>
            </a:br>
            <a:endParaRPr lang="en-GB" sz="3007" dirty="0"/>
          </a:p>
        </p:txBody>
      </p:sp>
      <p:pic>
        <p:nvPicPr>
          <p:cNvPr id="1026" name="Picture 2" descr="D:\Prive\FOTOS\FOTOBOEKJE\fotos 2004\Dsc00002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4600" y="482757"/>
            <a:ext cx="3591919" cy="44999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947832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8283" y="314739"/>
            <a:ext cx="5942577" cy="806503"/>
          </a:xfrm>
        </p:spPr>
        <p:txBody>
          <a:bodyPr/>
          <a:lstStyle/>
          <a:p>
            <a:r>
              <a:rPr lang="nl-NL" sz="3422" dirty="0">
                <a:solidFill>
                  <a:srgbClr val="00A7A2"/>
                </a:solidFill>
              </a:rPr>
              <a:t>2015 first </a:t>
            </a:r>
            <a:r>
              <a:rPr lang="nl-NL" sz="3422" dirty="0" err="1">
                <a:solidFill>
                  <a:srgbClr val="00A7A2"/>
                </a:solidFill>
              </a:rPr>
              <a:t>assignment</a:t>
            </a:r>
            <a:r>
              <a:rPr lang="nl-NL" sz="3422" dirty="0">
                <a:solidFill>
                  <a:srgbClr val="00A7A2"/>
                </a:solidFill>
              </a:rPr>
              <a:t> Caribbean</a:t>
            </a:r>
          </a:p>
        </p:txBody>
      </p:sp>
      <p:pic>
        <p:nvPicPr>
          <p:cNvPr id="8" name="Afbeelding 7" descr="IMG_195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376" y="1322851"/>
            <a:ext cx="4411983" cy="3096161"/>
          </a:xfrm>
          <a:prstGeom prst="rect">
            <a:avLst/>
          </a:prstGeom>
        </p:spPr>
      </p:pic>
    </p:spTree>
    <p:extLst>
      <p:ext uri="{BB962C8B-B14F-4D97-AF65-F5344CB8AC3E}">
        <p14:creationId xmlns:p14="http://schemas.microsoft.com/office/powerpoint/2010/main" val="278424721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9|22|31.3|16.9|18.1|16.2|9.6|30.1|19.5|29.9|28|21.1|39.8|35.1|9.5|12.5|12.5|21.1|0.2|16.7|42.8|50.9|16.1|7|10|6.4|11.9|58|13.9|38.9|45.6|165.6|15.7|18.1|19.3|20.4|1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2360</TotalTime>
  <Words>1374</Words>
  <Application>Microsoft Macintosh PowerPoint</Application>
  <PresentationFormat>Custom</PresentationFormat>
  <Paragraphs>342</Paragraphs>
  <Slides>62</Slides>
  <Notes>13</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62</vt:i4>
      </vt:variant>
    </vt:vector>
  </HeadingPairs>
  <TitlesOfParts>
    <vt:vector size="76" baseType="lpstr">
      <vt:lpstr>Batang</vt:lpstr>
      <vt:lpstr>ＭＳ Ｐゴシック</vt:lpstr>
      <vt:lpstr>ＭＳ Ｐゴシック</vt:lpstr>
      <vt:lpstr>Arial</vt:lpstr>
      <vt:lpstr>Calibri</vt:lpstr>
      <vt:lpstr>Gill Sans</vt:lpstr>
      <vt:lpstr>Google Sans</vt:lpstr>
      <vt:lpstr>Helvetica</vt:lpstr>
      <vt:lpstr>Times New Roman</vt:lpstr>
      <vt:lpstr>Verdana</vt:lpstr>
      <vt:lpstr>Wingdings</vt:lpstr>
      <vt:lpstr>Zapf Dingbats</vt:lpstr>
      <vt:lpstr>Office Theme</vt:lpstr>
      <vt:lpstr>Office-thema</vt:lpstr>
      <vt:lpstr>PowerPoint Presentation</vt:lpstr>
      <vt:lpstr>Welcome</vt:lpstr>
      <vt:lpstr>PowerPoint Presentation</vt:lpstr>
      <vt:lpstr>PowerPoint Presentation</vt:lpstr>
      <vt:lpstr>PowerPoint Presentation</vt:lpstr>
      <vt:lpstr>Emergence  &amp;  Quality</vt:lpstr>
      <vt:lpstr>PowerPoint Presentation</vt:lpstr>
      <vt:lpstr>Passion 3: International.  2004  first international assignment to Viet Nam  </vt:lpstr>
      <vt:lpstr>2015 first assignment Caribbean</vt:lpstr>
      <vt:lpstr>PowerPoint Presentation</vt:lpstr>
      <vt:lpstr>I love music</vt:lpstr>
      <vt:lpstr>Frank Zappa (1940-1993)</vt:lpstr>
      <vt:lpstr>2008 first visit to fitness centre </vt:lpstr>
      <vt:lpstr>But also</vt:lpstr>
      <vt:lpstr>AGENDA</vt:lpstr>
      <vt:lpstr>AGENDA</vt:lpstr>
      <vt:lpstr>1. QUALITY</vt:lpstr>
      <vt:lpstr>What is Quality? </vt:lpstr>
      <vt:lpstr>PowerPoint Presentation</vt:lpstr>
      <vt:lpstr>Definitions</vt:lpstr>
      <vt:lpstr>Who? Stakeholders  </vt:lpstr>
      <vt:lpstr>Stakeholders?</vt:lpstr>
      <vt:lpstr>Standards for Quality</vt:lpstr>
      <vt:lpstr>Example ISO</vt:lpstr>
      <vt:lpstr>What do you have in place on SXM?</vt:lpstr>
      <vt:lpstr>PowerPoint Presentation</vt:lpstr>
      <vt:lpstr>    Four windows at Quality  </vt:lpstr>
      <vt:lpstr>PowerPoint Presentation</vt:lpstr>
      <vt:lpstr>What is Quality?</vt:lpstr>
      <vt:lpstr>PowerPoint Presentation</vt:lpstr>
      <vt:lpstr>Discussion Dutch Academy for Quality</vt:lpstr>
      <vt:lpstr>Discussion Dutch Academy for Quality</vt:lpstr>
      <vt:lpstr>PowerPoint Presentation</vt:lpstr>
      <vt:lpstr> </vt:lpstr>
      <vt:lpstr>3. What we can learn from the empirical paradigm</vt:lpstr>
      <vt:lpstr>What is Quality?</vt:lpstr>
      <vt:lpstr>3.1. Control</vt:lpstr>
      <vt:lpstr>CONTROL CHARTS</vt:lpstr>
      <vt:lpstr>PowerPoint Presentation</vt:lpstr>
      <vt:lpstr>Sorts of result measurements</vt:lpstr>
      <vt:lpstr>Result phases</vt:lpstr>
      <vt:lpstr>Result phases</vt:lpstr>
      <vt:lpstr>Result phases</vt:lpstr>
      <vt:lpstr>Result phases</vt:lpstr>
      <vt:lpstr>Result phases</vt:lpstr>
      <vt:lpstr>3.2. KPI’s</vt:lpstr>
      <vt:lpstr>Indicators and norms</vt:lpstr>
      <vt:lpstr>Examples (CHET, 2003)</vt:lpstr>
      <vt:lpstr>PowerPoint Presentation</vt:lpstr>
      <vt:lpstr>NIPA?</vt:lpstr>
      <vt:lpstr> Prerequisites</vt:lpstr>
      <vt:lpstr>Maar…The Tyranny of Metrics</vt:lpstr>
      <vt:lpstr>3.3. Seven tools of Quality</vt:lpstr>
      <vt:lpstr>3.2.1 Fishbone diagram</vt:lpstr>
      <vt:lpstr>PowerPoint Presentation</vt:lpstr>
      <vt:lpstr>Exercise</vt:lpstr>
      <vt:lpstr>3.4. Directive leadership</vt:lpstr>
      <vt:lpstr>Situational Leadership</vt:lpstr>
      <vt:lpstr>Situational leadership</vt:lpstr>
      <vt:lpstr>3.5. Management Review</vt:lpstr>
      <vt:lpstr>Management review cont’d</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Everard</dc:creator>
  <cp:lastModifiedBy>Everard Everard</cp:lastModifiedBy>
  <cp:revision>109</cp:revision>
  <dcterms:modified xsi:type="dcterms:W3CDTF">2024-02-12T11:20:14Z</dcterms:modified>
</cp:coreProperties>
</file>