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7"/>
  </p:notesMasterIdLst>
  <p:sldIdLst>
    <p:sldId id="391" r:id="rId2"/>
    <p:sldId id="257" r:id="rId3"/>
    <p:sldId id="393" r:id="rId4"/>
    <p:sldId id="278" r:id="rId5"/>
    <p:sldId id="394" r:id="rId6"/>
    <p:sldId id="399" r:id="rId7"/>
    <p:sldId id="323" r:id="rId8"/>
    <p:sldId id="409" r:id="rId9"/>
    <p:sldId id="402" r:id="rId10"/>
    <p:sldId id="403" r:id="rId11"/>
    <p:sldId id="404" r:id="rId12"/>
    <p:sldId id="405" r:id="rId13"/>
    <p:sldId id="406" r:id="rId14"/>
    <p:sldId id="408" r:id="rId15"/>
    <p:sldId id="292" r:id="rId16"/>
  </p:sldIdLst>
  <p:sldSz cx="12192000" cy="6858000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3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an van geelen" initials="svg" lastIdx="1" clrIdx="0">
    <p:extLst>
      <p:ext uri="{19B8F6BF-5375-455C-9EA6-DF929625EA0E}">
        <p15:presenceInfo xmlns:p15="http://schemas.microsoft.com/office/powerpoint/2012/main" userId="S::sebastiaan@brandbunch.onmicrosoft.com::15413809-97b8-42b1-818b-d9984fe14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4"/>
    <a:srgbClr val="8AD0F7"/>
    <a:srgbClr val="ED0010"/>
    <a:srgbClr val="00A0D2"/>
    <a:srgbClr val="00A0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6"/>
    <p:restoredTop sz="94704"/>
  </p:normalViewPr>
  <p:slideViewPr>
    <p:cSldViewPr snapToObjects="1" showGuides="1">
      <p:cViewPr varScale="1">
        <p:scale>
          <a:sx n="50" d="100"/>
          <a:sy n="50" d="100"/>
        </p:scale>
        <p:origin x="1936" y="176"/>
      </p:cViewPr>
      <p:guideLst>
        <p:guide orient="horz" pos="2160"/>
        <p:guide pos="3840"/>
        <p:guide pos="7333"/>
      </p:guideLst>
    </p:cSldViewPr>
  </p:slideViewPr>
  <p:outlineViewPr>
    <p:cViewPr>
      <p:scale>
        <a:sx n="33" d="100"/>
        <a:sy n="33" d="100"/>
      </p:scale>
      <p:origin x="0" y="-3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5BC66C1-9637-2447-9163-D2512F5536E8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7861974-9E8E-6746-92D0-7BB71B3C7E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9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61974-9E8E-6746-92D0-7BB71B3C7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experienced aggression and growing difficulty is a result of the behavioral changes seen in dementia. In nearly all dementia patients (80-90%) there are records of problem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 some cases it is labelled as very serious problem behavior (1000-3000) (Van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2021;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Brodaty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Draper &amp; Low, 2003).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677D-81F4-4038-820E-50C824D518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6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we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specifieker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richten</a:t>
            </a:r>
            <a:r>
              <a:rPr lang="en-US" dirty="0"/>
              <a:t> op de casus</a:t>
            </a:r>
            <a:r>
              <a:rPr lang="en-US" baseline="0" dirty="0"/>
              <a:t> en </a:t>
            </a:r>
            <a:r>
              <a:rPr lang="en-US" baseline="0" dirty="0" err="1"/>
              <a:t>kwaliteit</a:t>
            </a:r>
            <a:r>
              <a:rPr lang="en-US" baseline="0" dirty="0"/>
              <a:t> van </a:t>
            </a:r>
            <a:r>
              <a:rPr lang="en-US" baseline="0" dirty="0" err="1"/>
              <a:t>leven</a:t>
            </a:r>
            <a:r>
              <a:rPr lang="en-US" baseline="0" dirty="0"/>
              <a:t>. </a:t>
            </a:r>
          </a:p>
          <a:p>
            <a:r>
              <a:rPr lang="en-US" baseline="0" dirty="0"/>
              <a:t>Op de </a:t>
            </a:r>
            <a:r>
              <a:rPr lang="en-US" baseline="0" dirty="0" err="1"/>
              <a:t>huidige</a:t>
            </a:r>
            <a:r>
              <a:rPr lang="en-US" baseline="0" dirty="0"/>
              <a:t> </a:t>
            </a:r>
            <a:r>
              <a:rPr lang="en-US" baseline="0" dirty="0" err="1"/>
              <a:t>manier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we </a:t>
            </a:r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kwaliteit</a:t>
            </a:r>
            <a:r>
              <a:rPr lang="en-US" baseline="0" dirty="0"/>
              <a:t> van </a:t>
            </a:r>
            <a:r>
              <a:rPr lang="en-US" baseline="0" dirty="0" err="1"/>
              <a:t>leven</a:t>
            </a:r>
            <a:r>
              <a:rPr lang="en-US" baseline="0" dirty="0"/>
              <a:t> …. </a:t>
            </a:r>
          </a:p>
          <a:p>
            <a:r>
              <a:rPr lang="en-US" baseline="0" dirty="0" err="1"/>
              <a:t>Weet</a:t>
            </a:r>
            <a:r>
              <a:rPr lang="en-US" baseline="0" dirty="0"/>
              <a:t> </a:t>
            </a:r>
            <a:r>
              <a:rPr lang="en-US" baseline="0" dirty="0" err="1"/>
              <a:t>jij</a:t>
            </a:r>
            <a:r>
              <a:rPr lang="en-US" baseline="0" dirty="0"/>
              <a:t> </a:t>
            </a:r>
            <a:r>
              <a:rPr lang="en-US" baseline="0" dirty="0" err="1"/>
              <a:t>iets</a:t>
            </a:r>
            <a:r>
              <a:rPr lang="en-US" baseline="0" dirty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677D-81F4-4038-820E-50C824D518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9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A157B720-52B7-804C-A0D3-E1214CD524D4}"/>
              </a:ext>
            </a:extLst>
          </p:cNvPr>
          <p:cNvSpPr/>
          <p:nvPr userDrawn="1"/>
        </p:nvSpPr>
        <p:spPr>
          <a:xfrm>
            <a:off x="0" y="0"/>
            <a:ext cx="6096000" cy="5661025"/>
          </a:xfrm>
          <a:prstGeom prst="rect">
            <a:avLst/>
          </a:prstGeom>
          <a:solidFill>
            <a:srgbClr val="ED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48753-774D-8743-964C-36B63EB18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476250"/>
            <a:ext cx="5040311" cy="356640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BE572-709C-644D-AC4C-63C4300BE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374076"/>
            <a:ext cx="5038381" cy="365125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9EA1FD-E0A8-2242-A5C3-2C1FF8B36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76" y="4714321"/>
            <a:ext cx="5040299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F5BB4F2-4F6D-2443-9267-1938424A8A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56610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0B7CBC4C-048C-2C49-8987-78155E5E9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0" y="6007739"/>
            <a:ext cx="1269755" cy="4585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052199-4894-2E4B-9985-01C3CE4A5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00" y="6008400"/>
            <a:ext cx="1093851" cy="4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692150"/>
            <a:ext cx="11088720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017260"/>
            <a:ext cx="11088720" cy="4148590"/>
          </a:xfrm>
        </p:spPr>
        <p:txBody>
          <a:bodyPr numCol="2" spcCol="1008000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659A49-527F-DE44-8584-F6B0DB3F33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3F1CAF-CF2F-314B-A273-60C9E439ED11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5E60F0-7B35-2B4B-8276-E9AE8AFEF3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65E2CC-D522-CC4C-A5A0-934B0E1511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96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836712"/>
            <a:ext cx="11088720" cy="116988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B727-5328-F243-827D-94A3F6B4B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360462"/>
          </a:xfrm>
        </p:spPr>
        <p:txBody>
          <a:bodyPr>
            <a:noAutofit/>
          </a:bodyPr>
          <a:lstStyle>
            <a:lvl1pPr>
              <a:defRPr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CBC2810-32B6-5E45-880F-E06893A13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03F000E-E548-7F41-BBD3-4177196CC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2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95B0FAD-BB16-554A-A06F-70157E830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7212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A1145F6-C6FE-074B-BD51-D1717B0D1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7544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ECF6C76-E83A-6647-A6DA-261E62126D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7544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4D18CE-64CC-4148-86FC-A2A8C17FC2C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15E38A4-A3D5-C24D-B3BC-FB6B0A116DA3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F5F2B-B150-694A-A437-366563BA26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7797A-8964-5E41-9083-E4334CE3E0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160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ic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B727-5328-F243-827D-94A3F6B4B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360462"/>
          </a:xfrm>
        </p:spPr>
        <p:txBody>
          <a:bodyPr>
            <a:noAutofit/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CBC2810-32B6-5E45-880F-E06893A13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80F2290-4429-874F-8645-0055DD009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7E20A79F-1E4E-DF4E-8106-94C3493FDA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0863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6F816FA7-E8EC-A140-9E37-0199B0B234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C92B63FB-DA0F-BB48-99CB-BE1F09978F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863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1DC8CD9B-FBC9-A743-9AC7-E857423B72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56459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61" name="Picture Placeholder 8">
            <a:extLst>
              <a:ext uri="{FF2B5EF4-FFF2-40B4-BE49-F238E27FC236}">
                <a16:creationId xmlns:a16="http://schemas.microsoft.com/office/drawing/2014/main" id="{C711A17C-EBA8-CD4E-BFF4-FA032CDBDE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56459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F26CB6DD-98B0-4245-B0C4-2B6E92E7A1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6459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63" name="Picture Placeholder 8">
            <a:extLst>
              <a:ext uri="{FF2B5EF4-FFF2-40B4-BE49-F238E27FC236}">
                <a16:creationId xmlns:a16="http://schemas.microsoft.com/office/drawing/2014/main" id="{1BCD8AAC-F130-9941-994A-0B38796B30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56459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F9CF4064-F077-0D40-959C-FF7D687EF4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56459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65" name="Picture Placeholder 8">
            <a:extLst>
              <a:ext uri="{FF2B5EF4-FFF2-40B4-BE49-F238E27FC236}">
                <a16:creationId xmlns:a16="http://schemas.microsoft.com/office/drawing/2014/main" id="{CB955200-0651-C74C-AEEC-82DA3FF0BB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56459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8756267B-A79F-E744-9959-427A7D9428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62055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AB214375-39A5-A04C-A353-56F3FB5634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62055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F971FDCB-BC91-F146-98E5-57CF54135C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2055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574F9D68-D350-7E4F-90EA-2807CE24F9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62055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161D954B-029D-4446-BB28-9C9DC930D5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62055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71" name="Picture Placeholder 8">
            <a:extLst>
              <a:ext uri="{FF2B5EF4-FFF2-40B4-BE49-F238E27FC236}">
                <a16:creationId xmlns:a16="http://schemas.microsoft.com/office/drawing/2014/main" id="{62845A80-D3AC-E049-B40E-CA9C5E1D75E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62055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488E60BF-F93C-9541-9710-7C1A80851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67651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FEEEAC87-2ED9-2E4D-86DF-9ECBAE188C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767651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F9FC3E3A-578A-F947-A373-E3F30C72C6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67651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2AFA8EDE-CE13-B945-B4F6-56E3F889B8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67651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C8F525B0-A7A0-B64A-B445-277D45D8E7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67651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77" name="Picture Placeholder 8">
            <a:extLst>
              <a:ext uri="{FF2B5EF4-FFF2-40B4-BE49-F238E27FC236}">
                <a16:creationId xmlns:a16="http://schemas.microsoft.com/office/drawing/2014/main" id="{FD4B3624-2890-8C4D-8939-46E957AC6B4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767651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6D214E2A-8CA9-714B-AB6D-F9ABD0B579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94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79" name="Picture Placeholder 8">
            <a:extLst>
              <a:ext uri="{FF2B5EF4-FFF2-40B4-BE49-F238E27FC236}">
                <a16:creationId xmlns:a16="http://schemas.microsoft.com/office/drawing/2014/main" id="{D6B955F2-4FB9-B14E-AD8D-4B8FBE6BAB1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99694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E7596CF5-6C02-8340-A408-112A5B58EB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9694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55DBFE82-123F-FE44-AC7A-88E06FF85B3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99694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F1840D82-F560-F347-9BCB-C815B1236B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99694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83" name="Picture Placeholder 8">
            <a:extLst>
              <a:ext uri="{FF2B5EF4-FFF2-40B4-BE49-F238E27FC236}">
                <a16:creationId xmlns:a16="http://schemas.microsoft.com/office/drawing/2014/main" id="{D1250F34-D376-2949-9C33-28D532F3E10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99694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2E652576-CB32-664B-8A88-A60620C983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2593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85" name="Picture Placeholder 8">
            <a:extLst>
              <a:ext uri="{FF2B5EF4-FFF2-40B4-BE49-F238E27FC236}">
                <a16:creationId xmlns:a16="http://schemas.microsoft.com/office/drawing/2014/main" id="{E4166B57-4E09-FA40-A5F3-9ED3F40F3DB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602593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6" name="Text Placeholder 12">
            <a:extLst>
              <a:ext uri="{FF2B5EF4-FFF2-40B4-BE49-F238E27FC236}">
                <a16:creationId xmlns:a16="http://schemas.microsoft.com/office/drawing/2014/main" id="{3A39CC8F-58E9-314A-A2E3-DD3D6A5B4E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02593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87" name="Picture Placeholder 8">
            <a:extLst>
              <a:ext uri="{FF2B5EF4-FFF2-40B4-BE49-F238E27FC236}">
                <a16:creationId xmlns:a16="http://schemas.microsoft.com/office/drawing/2014/main" id="{592C16BF-9FD2-B648-A817-307F47E2DD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602593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3AF328B4-E333-1042-BF20-5C692BE2DE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02593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FE1C45B4-BC2A-0848-85DF-93BB57E800F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602593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BEF39294-F373-1442-A52B-90B650333EF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2939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F1BFB789-5B32-2142-86DB-1BD9132002E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012939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2" name="Text Placeholder 12">
            <a:extLst>
              <a:ext uri="{FF2B5EF4-FFF2-40B4-BE49-F238E27FC236}">
                <a16:creationId xmlns:a16="http://schemas.microsoft.com/office/drawing/2014/main" id="{675A9E3C-585C-B248-896C-1414E40E7A7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2939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93" name="Picture Placeholder 8">
            <a:extLst>
              <a:ext uri="{FF2B5EF4-FFF2-40B4-BE49-F238E27FC236}">
                <a16:creationId xmlns:a16="http://schemas.microsoft.com/office/drawing/2014/main" id="{29364FDE-F38F-AA40-A782-82BB5A87E64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012939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6BDD965A-6A84-7042-98AA-3F3DEB40399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939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7B42BFA0-5CE4-1847-87E6-196EFFCF7AB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012939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FEC924B8-D6BA-A149-84F7-1B4FA99CEC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6480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97" name="Picture Placeholder 8">
            <a:extLst>
              <a:ext uri="{FF2B5EF4-FFF2-40B4-BE49-F238E27FC236}">
                <a16:creationId xmlns:a16="http://schemas.microsoft.com/office/drawing/2014/main" id="{B57BAD7E-DAA7-6949-87C2-850149806667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0416480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1B26F47C-7F50-3646-816E-8287244A931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416480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99" name="Picture Placeholder 8">
            <a:extLst>
              <a:ext uri="{FF2B5EF4-FFF2-40B4-BE49-F238E27FC236}">
                <a16:creationId xmlns:a16="http://schemas.microsoft.com/office/drawing/2014/main" id="{C2153297-79A0-6C48-ABD0-F830FF142A3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10416480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99FBB044-8A68-D04F-B2B5-2630A13452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416480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noProof="0"/>
              <a:t>Naam</a:t>
            </a:r>
          </a:p>
          <a:p>
            <a:pPr lvl="1"/>
            <a:r>
              <a:rPr lang="en-GB" noProof="0"/>
              <a:t>Omschrijving omschrijving</a:t>
            </a:r>
          </a:p>
        </p:txBody>
      </p:sp>
      <p:sp>
        <p:nvSpPr>
          <p:cNvPr id="101" name="Picture Placeholder 8">
            <a:extLst>
              <a:ext uri="{FF2B5EF4-FFF2-40B4-BE49-F238E27FC236}">
                <a16:creationId xmlns:a16="http://schemas.microsoft.com/office/drawing/2014/main" id="{CB569B53-8DEC-CF4A-8EAC-A0F5CA4545A9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416480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886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DD0-AB83-114E-99BC-04B167F0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0559-2166-C641-9F09-7E01BBA0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7CEE-B1CF-E840-8BB3-B548BF34F526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78C86-B234-F847-B416-2169F3E0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A0AB5-9681-9C41-A862-61F4B58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5662-769C-8A41-81FB-CB95F829A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040312" cy="41767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2C20C8F-385E-8948-9298-BE56D4DC4E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5202" y="1989138"/>
            <a:ext cx="5040312" cy="41767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05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692150"/>
            <a:ext cx="5040313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CFE078-C496-3343-A578-AA6B40937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0825" y="2349500"/>
            <a:ext cx="5040313" cy="41036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D062-A46D-384E-BA58-5879B4619C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692150"/>
            <a:ext cx="5040313" cy="5472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 noProof="0"/>
              <a:t>Grafiek , table, content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B467B4-77E9-A64E-8FB5-3AD82F3ECE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6EC91D7-F128-5E41-B8E0-61729E23D654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CFF4FB-212D-2A4D-B81D-FADE2422FE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682794-95ED-3F42-8997-4CCB5FCF5E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089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D062-A46D-384E-BA58-5879B4619C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2349500"/>
            <a:ext cx="11090276" cy="381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 noProof="0"/>
              <a:t>Grafiek , table,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92150"/>
            <a:ext cx="11090276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130835-FF24-324C-AED1-AB491E227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2A8E0EB-FCBF-FC40-B8A8-290B55D52AA3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91CBFA-3265-D74E-9E5F-3250B16507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6E8AF7-39D7-1E4D-88D0-888C3B9682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724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74B71D-7E90-DC47-ADA8-2E56B23E3E58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11A046CB-86B2-344D-AF82-FACB1BA94968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018AB066-8A27-AF4A-B176-DE92C738F2E4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24725C09-C52E-E846-A4CA-4BECFCEF712D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E461D7F-241A-1444-9F7B-12B0FE4C9B1D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13CDB32-C92A-4941-BFB9-C975562FCB00}"/>
              </a:ext>
            </a:extLst>
          </p:cNvPr>
          <p:cNvSpPr txBox="1">
            <a:spLocks/>
          </p:cNvSpPr>
          <p:nvPr userDrawn="1"/>
        </p:nvSpPr>
        <p:spPr>
          <a:xfrm>
            <a:off x="1063496" y="2862695"/>
            <a:ext cx="10162864" cy="1371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endParaRPr lang="en-GB" sz="11500" b="1" i="0" noProof="0">
              <a:latin typeface="Arial Black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0D0540-3E6E-0945-B120-276732767085}"/>
              </a:ext>
            </a:extLst>
          </p:cNvPr>
          <p:cNvSpPr txBox="1">
            <a:spLocks/>
          </p:cNvSpPr>
          <p:nvPr userDrawn="1"/>
        </p:nvSpPr>
        <p:spPr>
          <a:xfrm>
            <a:off x="1075036" y="4460272"/>
            <a:ext cx="1016286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endParaRPr lang="en-GB" sz="2500" b="0" i="0" noProof="0"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0CC193-7C60-E349-BC31-C15E81178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370" y="5732462"/>
            <a:ext cx="11090275" cy="720726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350" indent="0" algn="ctr">
              <a:buNone/>
              <a:tabLst/>
              <a:defRPr sz="1400">
                <a:solidFill>
                  <a:schemeClr val="bg1"/>
                </a:solidFill>
              </a:defRPr>
            </a:lvl2pPr>
            <a:lvl3pPr marL="6350" indent="0" algn="ctr">
              <a:buNone/>
              <a:tabLst/>
              <a:defRPr sz="1400">
                <a:solidFill>
                  <a:schemeClr val="bg1"/>
                </a:solidFill>
              </a:defRPr>
            </a:lvl3pPr>
            <a:lvl4pPr marL="6350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6350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D08C5E-16C4-994E-A482-90504780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12776"/>
            <a:ext cx="11090275" cy="4034878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A55268-B5AB-8647-8B66-B3E837CE5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7207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marL="6350" indent="0" algn="ctr">
              <a:buNone/>
              <a:tabLst/>
              <a:defRPr>
                <a:solidFill>
                  <a:schemeClr val="bg1"/>
                </a:solidFill>
              </a:defRPr>
            </a:lvl2pPr>
            <a:lvl3pPr marL="6350" indent="0" algn="ctr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 algn="ctr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 algn="ctr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23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1145C2-8668-BF4B-96D8-A87283B1B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619-5572-FB44-BCC1-CD43F730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26EB-DEE0-FC43-8096-00A827C7E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14FE-3B0F-614E-A731-31450F1E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7537-0F04-EA4E-958D-4E5BD97E777F}" type="datetimeFigureOut">
              <a:rPr lang="en-NL" smtClean="0"/>
              <a:t>19/05/2022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8C16B-B67A-B047-B863-8D756BF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50E3-069B-7247-AC04-31AE966C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D5C0-96E1-654A-9FFF-72074FEB94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2772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DF4-9F7C-FC4A-9E96-C2D59126E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4D7F8-903F-A94C-8395-4765BCDE1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862D-24B6-2342-97FA-7FD63340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7537-0F04-EA4E-958D-4E5BD97E777F}" type="datetimeFigureOut">
              <a:rPr lang="en-NL" smtClean="0"/>
              <a:t>19/05/2022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4D92-0FC2-884E-B5EF-E41F2564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FEE6-68FC-6049-9B07-64649188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D5C0-96E1-654A-9FFF-72074FEB94C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35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lef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692150"/>
            <a:ext cx="5040313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7874EF-FE7D-F04C-ABDF-E7C02DDB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CFE078-C496-3343-A578-AA6B40937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0825" y="2349500"/>
            <a:ext cx="5040313" cy="4103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EA9D2E-182E-EC4B-9BF7-CB26507DD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6155AD-02CD-3344-B10B-7A73C70CC5C3}" type="datetime1">
              <a:rPr lang="nl-NL" smtClean="0"/>
              <a:t>19-05-2022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28B1D3-F593-BA4C-8303-900D4E0FEF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D00B8C-4682-D04B-9F8F-84887ED235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80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1CC24-12AC-3BDE-59DE-4B3A51E0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A80F-78C4-4D23-A7C4-62AA4085CD7F}" type="datetimeFigureOut">
              <a:rPr lang="nl-NL" smtClean="0"/>
              <a:t>19-05-2022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76EF-7880-63FD-6651-D96B3F40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E06C8-270B-EF02-C249-990A9F45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4A5-784E-437B-A1B9-342A2E1AD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2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692150"/>
            <a:ext cx="5038758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5071E-DEB1-5349-80F8-FD30600D1A4F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CE958C3-F4D3-E843-A6D4-76DFB2C4A023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0EE41ED-CA76-C74A-8CAC-C076B914ED93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31FC9A2-F74A-1440-9A97-A7C3850470E9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38128-17AB-854A-87C5-474124C4B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349500"/>
            <a:ext cx="5040312" cy="41036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3B78A0-FC1E-0141-B817-97FE1F17C6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A369F20-5A1E-CC44-873E-D80EDC31D704}" type="datetime1">
              <a:rPr lang="nl-NL" noProof="0" smtClean="0"/>
              <a:t>19-05-2022</a:t>
            </a:fld>
            <a:endParaRPr lang="en-GB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E54B19-EE2B-4846-A5C8-74DE37E7EC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590203-F9A0-5549-A201-0A9C895BAB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194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collage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92150"/>
            <a:ext cx="5033504" cy="1314450"/>
          </a:xfrm>
        </p:spPr>
        <p:txBody>
          <a:bodyPr anchor="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DF8DD8-B4BE-884D-9348-A13EF7B82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08720"/>
            <a:ext cx="5545138" cy="25202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07CF019-3479-9447-B7A3-3BB1574D72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501008"/>
            <a:ext cx="2736000" cy="2664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F3DD345-C10C-C149-9489-9D9A51AEEC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8943" y="3501008"/>
            <a:ext cx="2736304" cy="2664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7322C9-DDCC-2147-8AFD-E3A0DC540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349500"/>
            <a:ext cx="5040312" cy="41036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743E62-9109-A44A-99B2-C4E637F5CC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ECA24-D9F2-6B42-BC4E-A928EE3BB1C9}" type="datetime1">
              <a:rPr lang="nl-NL" noProof="0" smtClean="0"/>
              <a:t>19-05-2022</a:t>
            </a:fld>
            <a:endParaRPr lang="en-US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7F21C7-50D3-CD45-88ED-579D6E082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F93A16-95D0-E04A-A711-60716068B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1B0D69-B8A6-8744-9E7E-380CD2AD97F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03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noProof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nl-NL" noProof="0" dirty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8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noProof="0"/>
              <a:t>#.</a:t>
            </a:r>
          </a:p>
        </p:txBody>
      </p:sp>
    </p:spTree>
    <p:extLst>
      <p:ext uri="{BB962C8B-B14F-4D97-AF65-F5344CB8AC3E}">
        <p14:creationId xmlns:p14="http://schemas.microsoft.com/office/powerpoint/2010/main" val="39606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 c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5040313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GB" noProof="0" dirty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EBA7CC2-4113-2344-BA3C-70315F58D4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908720"/>
            <a:ext cx="5545138" cy="25202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81DB74-0D71-9E45-A2DD-7583C6149F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501008"/>
            <a:ext cx="2736304" cy="29521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A8BB002-1B3C-7343-BC59-2354CF8FE5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8943" y="3501008"/>
            <a:ext cx="2736304" cy="29521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93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right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3E00284-956A-7D4E-9EA2-7ECC8A7F469A}"/>
              </a:ext>
            </a:extLst>
          </p:cNvPr>
          <p:cNvSpPr/>
          <p:nvPr userDrawn="1"/>
        </p:nvSpPr>
        <p:spPr>
          <a:xfrm>
            <a:off x="0" y="2373"/>
            <a:ext cx="3431704" cy="6924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D1E5101-6EA2-D545-9D42-5671336BAB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1813" y="0"/>
            <a:ext cx="9120187" cy="6858000"/>
          </a:xfrm>
          <a:solidFill>
            <a:schemeClr val="bg2"/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92150"/>
            <a:ext cx="5040312" cy="1657350"/>
          </a:xfrm>
          <a:solidFill>
            <a:schemeClr val="bg1"/>
          </a:solidFill>
          <a:ln>
            <a:noFill/>
          </a:ln>
        </p:spPr>
        <p:txBody>
          <a:bodyPr lIns="360000" tIns="360000" rIns="54000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5071E-DEB1-5349-80F8-FD30600D1A4F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CE958C3-F4D3-E843-A6D4-76DFB2C4A023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0EE41ED-CA76-C74A-8CAC-C076B914ED93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31FC9A2-F74A-1440-9A97-A7C3850470E9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GB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B30FE6-4D08-154C-8C13-5744F6746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349500"/>
            <a:ext cx="5040312" cy="3816350"/>
          </a:xfrm>
          <a:solidFill>
            <a:schemeClr val="bg1"/>
          </a:solidFill>
          <a:ln>
            <a:noFill/>
          </a:ln>
        </p:spPr>
        <p:txBody>
          <a:bodyPr lIns="360000" rIns="540000" bIns="360000"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DB39B5-0DE9-3640-B010-3D7373BBCD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5D335E-36A9-304D-9790-4669C58607F0}" type="datetime1">
              <a:rPr lang="nl-NL" noProof="0" smtClean="0"/>
              <a:t>19-05-2022</a:t>
            </a:fld>
            <a:endParaRPr lang="en-GB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4C00AF-4EC1-824D-97E4-3889C62A74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1C89B-F6D4-C040-AE19-B35CC74113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06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42738-4922-0648-BDE8-35216C52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0"/>
            <a:ext cx="11090275" cy="100965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noProof="0"/>
              <a:t>Klik</a:t>
            </a:r>
            <a:r>
              <a:rPr lang="en-US"/>
              <a:t>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74C5E-6F99-5E4E-8935-D507F12E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5625"/>
            <a:ext cx="1109027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DAA8-9D7C-144B-86EC-3A9805598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376" y="6356350"/>
            <a:ext cx="2814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76BEE20-49A0-2246-82A4-10C9055121A4}" type="datetime1">
              <a:rPr lang="nl-NL" noProof="0" smtClean="0"/>
              <a:t>19-05-2022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2E4E-3B4A-8A4D-8CF5-2FFAEAFA6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2400" y="6356350"/>
            <a:ext cx="4752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NAAM PRESENTATIE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1C2E-C291-CC4F-B519-367589415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138" y="6356350"/>
            <a:ext cx="36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1B0D69-B8A6-8744-9E7E-380CD2AD97F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FDCB9A-8761-334E-B1B4-D2DA4945FFAB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70E99D-78B4-B649-86A3-99FA95F8B9EA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70A971C-1229-3147-818F-F169AF366571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4" r:id="rId3"/>
    <p:sldLayoutId id="2147483669" r:id="rId4"/>
    <p:sldLayoutId id="2147483650" r:id="rId5"/>
    <p:sldLayoutId id="2147483681" r:id="rId6"/>
    <p:sldLayoutId id="2147483679" r:id="rId7"/>
    <p:sldLayoutId id="2147483670" r:id="rId8"/>
    <p:sldLayoutId id="2147483663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68" r:id="rId16"/>
    <p:sldLayoutId id="2147483680" r:id="rId17"/>
    <p:sldLayoutId id="2147483683" r:id="rId18"/>
    <p:sldLayoutId id="2147483684" r:id="rId19"/>
    <p:sldLayoutId id="214748368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99D4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69875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33400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04863" indent="-271463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68388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58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  <p15:guide id="8" orient="horz" pos="4065" userDrawn="1">
          <p15:clr>
            <a:srgbClr val="F26B43"/>
          </p15:clr>
        </p15:guide>
        <p15:guide id="9" pos="3522" userDrawn="1">
          <p15:clr>
            <a:srgbClr val="F26B43"/>
          </p15:clr>
        </p15:guide>
        <p15:guide id="10" orient="horz" pos="1480" userDrawn="1">
          <p15:clr>
            <a:srgbClr val="F26B43"/>
          </p15:clr>
        </p15:guide>
        <p15:guide id="11" orient="horz" pos="3884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kemenade-act.nl/tqm-04-2018-004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0862" y="476250"/>
            <a:ext cx="5040311" cy="3566407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Collective Reflexivity,</a:t>
            </a:r>
            <a:br>
              <a:rPr lang="en-US" sz="2800" b="1" dirty="0"/>
            </a:br>
            <a:r>
              <a:rPr lang="en-US" sz="2800" b="1" dirty="0"/>
              <a:t>a </a:t>
            </a:r>
            <a:r>
              <a:rPr lang="en-US" sz="2800" b="1" dirty="0" err="1"/>
              <a:t>personalised</a:t>
            </a:r>
            <a:r>
              <a:rPr lang="en-US" sz="2800" b="1" dirty="0"/>
              <a:t> integrated care approach</a:t>
            </a:r>
            <a:br>
              <a:rPr lang="en-US" sz="6000" dirty="0"/>
            </a:br>
            <a:br>
              <a:rPr lang="nl-NL" b="1" dirty="0"/>
            </a:b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953172D-8403-4951-BC58-70E12AF30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86" y="3063875"/>
            <a:ext cx="5038381" cy="365125"/>
          </a:xfrm>
        </p:spPr>
        <p:txBody>
          <a:bodyPr>
            <a:normAutofit fontScale="92500" lnSpcReduction="20000"/>
          </a:bodyPr>
          <a:lstStyle/>
          <a:p>
            <a:r>
              <a:rPr lang="nl-NL" b="0" dirty="0"/>
              <a:t>A workshop</a:t>
            </a:r>
            <a:endParaRPr lang="nl-NL" sz="2400" b="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50862" y="4000409"/>
            <a:ext cx="5040299" cy="1251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600" dirty="0"/>
              <a:t>Everard van Kemenade,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Marlou de Kuiper,  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Laura van der Weijden.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9070317-DD7D-66FF-02C2-626676DA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566124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816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A case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6264"/>
            <a:ext cx="10515600" cy="4700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Dementia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Nursing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home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Psychogeriatric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care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serious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behavior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nl-NL" b="1" dirty="0"/>
              <a:t>The story of</a:t>
            </a:r>
          </a:p>
          <a:p>
            <a:pPr lvl="1">
              <a:lnSpc>
                <a:spcPct val="120000"/>
              </a:lnSpc>
            </a:pPr>
            <a:r>
              <a:rPr lang="nl-NL" b="1" dirty="0"/>
              <a:t>A video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situation</a:t>
            </a:r>
            <a:r>
              <a:rPr lang="nl-NL" b="1" dirty="0"/>
              <a:t> of Margot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188927"/>
            <a:ext cx="12192000" cy="669073"/>
          </a:xfrm>
          <a:prstGeom prst="rect">
            <a:avLst/>
          </a:prstGeom>
          <a:solidFill>
            <a:srgbClr val="DDC1C1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23024" y="6367346"/>
            <a:ext cx="11630722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Gelijkbenige driehoek 7"/>
          <p:cNvSpPr/>
          <p:nvPr/>
        </p:nvSpPr>
        <p:spPr>
          <a:xfrm flipV="1">
            <a:off x="6991815" y="1825624"/>
            <a:ext cx="3115928" cy="3222893"/>
          </a:xfrm>
          <a:prstGeom prst="triangle">
            <a:avLst>
              <a:gd name="adj" fmla="val 50875"/>
            </a:avLst>
          </a:prstGeom>
          <a:solidFill>
            <a:srgbClr val="E9D7D7"/>
          </a:solidFill>
          <a:ln w="28575"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stCxn id="8" idx="2"/>
          </p:cNvCxnSpPr>
          <p:nvPr/>
        </p:nvCxnSpPr>
        <p:spPr>
          <a:xfrm flipH="1">
            <a:off x="2843563" y="1825624"/>
            <a:ext cx="414825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8" idx="4"/>
          </p:cNvCxnSpPr>
          <p:nvPr/>
        </p:nvCxnSpPr>
        <p:spPr>
          <a:xfrm>
            <a:off x="10107743" y="1825624"/>
            <a:ext cx="2294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8" idx="0"/>
            <a:endCxn id="8" idx="0"/>
          </p:cNvCxnSpPr>
          <p:nvPr/>
        </p:nvCxnSpPr>
        <p:spPr>
          <a:xfrm>
            <a:off x="8577043" y="5048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8" idx="0"/>
          </p:cNvCxnSpPr>
          <p:nvPr/>
        </p:nvCxnSpPr>
        <p:spPr>
          <a:xfrm>
            <a:off x="8577043" y="5048517"/>
            <a:ext cx="1345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0515600" y="1690688"/>
            <a:ext cx="14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Background information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511883" y="4899018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bg1">
                    <a:lumMod val="50000"/>
                  </a:schemeClr>
                </a:solidFill>
              </a:rPr>
              <a:t>Define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511883" y="4167625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A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b="1" dirty="0"/>
              <a:t>case</a:t>
            </a:r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8925269" y="4345228"/>
            <a:ext cx="1373274" cy="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3528811" y="2430180"/>
            <a:ext cx="376927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4517189" y="3071807"/>
            <a:ext cx="30555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6156103" y="3709115"/>
            <a:ext cx="1751525" cy="377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3322749" y="4345228"/>
            <a:ext cx="4868214" cy="162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Picture 2" descr="Bioscoop, Film, Camera, Projector, Video, Klem">
            <a:extLst>
              <a:ext uri="{FF2B5EF4-FFF2-40B4-BE49-F238E27FC236}">
                <a16:creationId xmlns:a16="http://schemas.microsoft.com/office/drawing/2014/main" id="{C84359EB-DD99-DD7A-14C3-54590EA3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5" y="5166645"/>
            <a:ext cx="2347134" cy="15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358BED0-DA87-7ACF-F197-D2273214FABC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25" name="Ovaal 16">
              <a:extLst>
                <a:ext uri="{FF2B5EF4-FFF2-40B4-BE49-F238E27FC236}">
                  <a16:creationId xmlns:a16="http://schemas.microsoft.com/office/drawing/2014/main" id="{84766A24-70D9-B905-D2B4-357BD769287F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Tekstvak 17">
              <a:extLst>
                <a:ext uri="{FF2B5EF4-FFF2-40B4-BE49-F238E27FC236}">
                  <a16:creationId xmlns:a16="http://schemas.microsoft.com/office/drawing/2014/main" id="{ABEE4476-9B9A-3058-EEDD-41B41042F59D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8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4566-92BC-54FD-36C0-6BD23FED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story of Margot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2FAA2E-CDD4-5EDC-EE42-1D95FDD5B85C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6" name="Ovaal 16">
              <a:extLst>
                <a:ext uri="{FF2B5EF4-FFF2-40B4-BE49-F238E27FC236}">
                  <a16:creationId xmlns:a16="http://schemas.microsoft.com/office/drawing/2014/main" id="{70318F32-110A-1C2E-C909-FA37D69785A2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Tekstvak 17">
              <a:extLst>
                <a:ext uri="{FF2B5EF4-FFF2-40B4-BE49-F238E27FC236}">
                  <a16:creationId xmlns:a16="http://schemas.microsoft.com/office/drawing/2014/main" id="{59511460-5CF2-0144-040D-A139DDC178C4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06E337-AF82-7B6E-636A-95AA3F3D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257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A case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6265"/>
            <a:ext cx="10515600" cy="33112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Dementia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Nursing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home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Psychogeriatric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care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serious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behavior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The story of Margot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188927"/>
            <a:ext cx="12192000" cy="669073"/>
          </a:xfrm>
          <a:prstGeom prst="rect">
            <a:avLst/>
          </a:prstGeom>
          <a:solidFill>
            <a:srgbClr val="DDC1C1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23024" y="6367346"/>
            <a:ext cx="11630722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Gelijkbenige driehoek 7"/>
          <p:cNvSpPr/>
          <p:nvPr/>
        </p:nvSpPr>
        <p:spPr>
          <a:xfrm flipV="1">
            <a:off x="6991815" y="1825624"/>
            <a:ext cx="3115928" cy="3222893"/>
          </a:xfrm>
          <a:prstGeom prst="triangle">
            <a:avLst>
              <a:gd name="adj" fmla="val 50875"/>
            </a:avLst>
          </a:prstGeom>
          <a:solidFill>
            <a:srgbClr val="E9D7D7"/>
          </a:solidFill>
          <a:ln w="28575"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stCxn id="8" idx="2"/>
          </p:cNvCxnSpPr>
          <p:nvPr/>
        </p:nvCxnSpPr>
        <p:spPr>
          <a:xfrm flipH="1">
            <a:off x="2843563" y="1825624"/>
            <a:ext cx="414825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8" idx="4"/>
          </p:cNvCxnSpPr>
          <p:nvPr/>
        </p:nvCxnSpPr>
        <p:spPr>
          <a:xfrm>
            <a:off x="10107743" y="1825624"/>
            <a:ext cx="2294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stCxn id="8" idx="0"/>
            <a:endCxn id="8" idx="0"/>
          </p:cNvCxnSpPr>
          <p:nvPr/>
        </p:nvCxnSpPr>
        <p:spPr>
          <a:xfrm>
            <a:off x="8577043" y="5048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8" idx="0"/>
          </p:cNvCxnSpPr>
          <p:nvPr/>
        </p:nvCxnSpPr>
        <p:spPr>
          <a:xfrm>
            <a:off x="8577043" y="5048517"/>
            <a:ext cx="1345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0515600" y="1690688"/>
            <a:ext cx="14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Background information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0511883" y="4899018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Define</a:t>
            </a:r>
            <a:r>
              <a:rPr lang="nl-NL" sz="1400" b="1" dirty="0"/>
              <a:t> </a:t>
            </a:r>
            <a:r>
              <a:rPr lang="nl-NL" sz="1400" b="1" dirty="0" err="1"/>
              <a:t>problem</a:t>
            </a:r>
            <a:endParaRPr lang="nl-NL" sz="1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0511883" y="4167625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 case</a:t>
            </a:r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8925269" y="4345228"/>
            <a:ext cx="1373274" cy="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3528811" y="2430180"/>
            <a:ext cx="376927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4517189" y="3071807"/>
            <a:ext cx="30555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6156103" y="3709115"/>
            <a:ext cx="1751525" cy="377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cxnSpLocks/>
          </p:cNvCxnSpPr>
          <p:nvPr/>
        </p:nvCxnSpPr>
        <p:spPr>
          <a:xfrm flipH="1">
            <a:off x="4287795" y="4345228"/>
            <a:ext cx="3903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956768" y="492332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Problem</a:t>
            </a:r>
            <a:r>
              <a:rPr lang="nl-NL" b="1" dirty="0"/>
              <a:t>: </a:t>
            </a:r>
          </a:p>
          <a:p>
            <a:r>
              <a:rPr lang="nl-NL" b="1" dirty="0"/>
              <a:t>The </a:t>
            </a:r>
            <a:r>
              <a:rPr lang="nl-NL" b="1" dirty="0" err="1"/>
              <a:t>current</a:t>
            </a:r>
            <a:r>
              <a:rPr lang="nl-NL" b="1" dirty="0"/>
              <a:t> health care system in </a:t>
            </a:r>
            <a:r>
              <a:rPr lang="nl-NL" b="1" dirty="0" err="1"/>
              <a:t>the</a:t>
            </a:r>
            <a:r>
              <a:rPr lang="nl-NL" b="1" dirty="0"/>
              <a:t> Netherlands is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sufficiently</a:t>
            </a:r>
            <a:r>
              <a:rPr lang="nl-NL" b="1" dirty="0"/>
              <a:t> </a:t>
            </a:r>
            <a:r>
              <a:rPr lang="nl-NL" b="1" dirty="0" err="1"/>
              <a:t>resilient</a:t>
            </a:r>
            <a:r>
              <a:rPr lang="nl-NL" b="1" dirty="0"/>
              <a:t> </a:t>
            </a:r>
          </a:p>
          <a:p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increasingly</a:t>
            </a:r>
            <a:r>
              <a:rPr lang="nl-NL" b="1" dirty="0"/>
              <a:t> </a:t>
            </a:r>
            <a:r>
              <a:rPr lang="nl-NL" b="1" dirty="0" err="1"/>
              <a:t>very</a:t>
            </a:r>
            <a:r>
              <a:rPr lang="nl-NL" b="1" dirty="0"/>
              <a:t> </a:t>
            </a:r>
            <a:r>
              <a:rPr lang="nl-NL" b="1" dirty="0" err="1"/>
              <a:t>serious</a:t>
            </a:r>
            <a:r>
              <a:rPr lang="nl-NL" b="1" dirty="0"/>
              <a:t> </a:t>
            </a:r>
            <a:r>
              <a:rPr lang="nl-NL" b="1" dirty="0" err="1"/>
              <a:t>problem</a:t>
            </a:r>
            <a:r>
              <a:rPr lang="nl-NL" b="1" dirty="0"/>
              <a:t> </a:t>
            </a:r>
            <a:r>
              <a:rPr lang="nl-NL" b="1" dirty="0" err="1"/>
              <a:t>behaviour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psychogeriatric</a:t>
            </a:r>
            <a:r>
              <a:rPr lang="nl-NL" b="1" dirty="0"/>
              <a:t> care in </a:t>
            </a:r>
            <a:r>
              <a:rPr lang="nl-NL" b="1" dirty="0" err="1"/>
              <a:t>nursing</a:t>
            </a:r>
            <a:r>
              <a:rPr lang="nl-NL" b="1" dirty="0"/>
              <a:t> homes.</a:t>
            </a:r>
            <a:endParaRPr lang="nl-NL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B0DF5-6E20-518F-8F1E-D1FB716FAAB4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25" name="Ovaal 16">
              <a:extLst>
                <a:ext uri="{FF2B5EF4-FFF2-40B4-BE49-F238E27FC236}">
                  <a16:creationId xmlns:a16="http://schemas.microsoft.com/office/drawing/2014/main" id="{5CD2191B-AE28-61C1-0ACF-8932246CC677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Tekstvak 17">
              <a:extLst>
                <a:ext uri="{FF2B5EF4-FFF2-40B4-BE49-F238E27FC236}">
                  <a16:creationId xmlns:a16="http://schemas.microsoft.com/office/drawing/2014/main" id="{CF10D9BD-D5B4-EF4D-7843-81012A88BF85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73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4. Group </a:t>
            </a:r>
            <a:r>
              <a:rPr lang="nl-NL" dirty="0" err="1"/>
              <a:t>session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ollaborative deliberation: A model for patient care - ScienceDirect">
            <a:extLst>
              <a:ext uri="{FF2B5EF4-FFF2-40B4-BE49-F238E27FC236}">
                <a16:creationId xmlns:a16="http://schemas.microsoft.com/office/drawing/2014/main" id="{93CB9CFF-25E8-1B23-601B-CED51A86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31488"/>
            <a:ext cx="4425934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EE3CD-00DD-FBBD-A12E-62CE4B7C7F76}"/>
              </a:ext>
            </a:extLst>
          </p:cNvPr>
          <p:cNvSpPr txBox="1"/>
          <p:nvPr/>
        </p:nvSpPr>
        <p:spPr>
          <a:xfrm>
            <a:off x="6084641" y="2600908"/>
            <a:ext cx="5664204" cy="1656184"/>
          </a:xfrm>
          <a:prstGeom prst="rect">
            <a:avLst/>
          </a:prstGeom>
        </p:spPr>
        <p:txBody>
          <a:bodyPr vert="horz" wrap="none" lIns="0" tIns="45720" rIns="91440" bIns="45720" rtlCol="0">
            <a:normAutofit fontScale="25000" lnSpcReduction="20000"/>
          </a:bodyPr>
          <a:lstStyle/>
          <a:p>
            <a:pPr algn="l"/>
            <a:r>
              <a:rPr lang="en-NL" sz="7400" dirty="0"/>
              <a:t>1.  What are the alternatives?</a:t>
            </a:r>
          </a:p>
          <a:p>
            <a:pPr algn="l"/>
            <a:r>
              <a:rPr lang="en-NL" sz="7400" dirty="0"/>
              <a:t>2.  What do we learn, if we compare them?</a:t>
            </a:r>
          </a:p>
          <a:p>
            <a:pPr algn="l"/>
            <a:r>
              <a:rPr lang="en-NL" sz="7400" dirty="0"/>
              <a:t>3.  Which alternative has our preference </a:t>
            </a:r>
          </a:p>
          <a:p>
            <a:pPr algn="l"/>
            <a:r>
              <a:rPr lang="en-NL" sz="7400" dirty="0"/>
              <a:t>     and why?</a:t>
            </a:r>
          </a:p>
          <a:p>
            <a:pPr algn="l"/>
            <a:r>
              <a:rPr lang="en-NL" sz="7400" dirty="0"/>
              <a:t>4.  How does our prefered alternative fit </a:t>
            </a:r>
          </a:p>
          <a:p>
            <a:pPr algn="l"/>
            <a:r>
              <a:rPr lang="en-NL" sz="7400" dirty="0"/>
              <a:t>     in the current context</a:t>
            </a:r>
            <a:r>
              <a:rPr lang="en-NL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A18B4-A8E3-C82C-CFF4-1F6206304887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13" name="Ovaal 16">
              <a:extLst>
                <a:ext uri="{FF2B5EF4-FFF2-40B4-BE49-F238E27FC236}">
                  <a16:creationId xmlns:a16="http://schemas.microsoft.com/office/drawing/2014/main" id="{67E6EBE2-664D-D120-EED0-98D4DFA76996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kstvak 17">
              <a:extLst>
                <a:ext uri="{FF2B5EF4-FFF2-40B4-BE49-F238E27FC236}">
                  <a16:creationId xmlns:a16="http://schemas.microsoft.com/office/drawing/2014/main" id="{FF5C55C5-F2CD-2B12-8FCC-23A29F284399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2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9514" y="1990726"/>
            <a:ext cx="10515600" cy="1325563"/>
          </a:xfrm>
        </p:spPr>
        <p:txBody>
          <a:bodyPr/>
          <a:lstStyle/>
          <a:p>
            <a:r>
              <a:rPr lang="nl-NL" dirty="0"/>
              <a:t>5. Take home </a:t>
            </a:r>
            <a:r>
              <a:rPr lang="nl-NL" dirty="0" err="1"/>
              <a:t>message</a:t>
            </a:r>
            <a:endParaRPr lang="nl-NL" dirty="0"/>
          </a:p>
        </p:txBody>
      </p:sp>
      <p:sp>
        <p:nvSpPr>
          <p:cNvPr id="5" name="Ovaal 16">
            <a:extLst>
              <a:ext uri="{FF2B5EF4-FFF2-40B4-BE49-F238E27FC236}">
                <a16:creationId xmlns:a16="http://schemas.microsoft.com/office/drawing/2014/main" id="{856E3E18-54E2-DBDC-474E-3E20D78F75A0}"/>
              </a:ext>
            </a:extLst>
          </p:cNvPr>
          <p:cNvSpPr/>
          <p:nvPr/>
        </p:nvSpPr>
        <p:spPr>
          <a:xfrm>
            <a:off x="11085568" y="188640"/>
            <a:ext cx="1111139" cy="1111139"/>
          </a:xfrm>
          <a:prstGeom prst="ellipse">
            <a:avLst/>
          </a:prstGeom>
          <a:solidFill>
            <a:srgbClr val="0099D4">
              <a:alpha val="36000"/>
            </a:srgbClr>
          </a:solidFill>
          <a:ln>
            <a:solidFill>
              <a:srgbClr val="E4CECE"/>
            </a:solidFill>
          </a:ln>
          <a:effectLst>
            <a:outerShdw blurRad="152400" dist="1143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17">
            <a:extLst>
              <a:ext uri="{FF2B5EF4-FFF2-40B4-BE49-F238E27FC236}">
                <a16:creationId xmlns:a16="http://schemas.microsoft.com/office/drawing/2014/main" id="{FDEAB1A0-6E94-D6AE-4A7F-73A842A1D736}"/>
              </a:ext>
            </a:extLst>
          </p:cNvPr>
          <p:cNvSpPr txBox="1"/>
          <p:nvPr/>
        </p:nvSpPr>
        <p:spPr>
          <a:xfrm>
            <a:off x="10907041" y="738135"/>
            <a:ext cx="146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62300"/>
                </a:solidFill>
              </a:rPr>
              <a:t>Collective </a:t>
            </a:r>
          </a:p>
          <a:p>
            <a:pPr algn="ctr"/>
            <a:r>
              <a:rPr lang="en-US" sz="1200" dirty="0">
                <a:solidFill>
                  <a:srgbClr val="462300"/>
                </a:solidFill>
              </a:rPr>
              <a:t>Reflexivity</a:t>
            </a:r>
            <a:endParaRPr lang="nl-NL" sz="1200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7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3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7804E8-EDBE-984D-AA16-91428466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94" y="1988840"/>
            <a:ext cx="11090275" cy="3888432"/>
          </a:xfrm>
        </p:spPr>
        <p:txBody>
          <a:bodyPr/>
          <a:lstStyle/>
          <a:p>
            <a:pPr marL="457200" indent="-457200"/>
            <a:r>
              <a:rPr lang="nl-NL" dirty="0"/>
              <a:t>	</a:t>
            </a:r>
            <a:r>
              <a:rPr lang="nl-NL" sz="3600" dirty="0"/>
              <a:t>1. The </a:t>
            </a:r>
            <a:r>
              <a:rPr lang="nl-NL" sz="3600" dirty="0" err="1"/>
              <a:t>need</a:t>
            </a:r>
            <a:r>
              <a:rPr lang="nl-NL" sz="3600" dirty="0"/>
              <a:t>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Collaborative</a:t>
            </a:r>
            <a:r>
              <a:rPr lang="nl-NL" sz="3600" dirty="0"/>
              <a:t> </a:t>
            </a:r>
            <a:r>
              <a:rPr lang="nl-NL" sz="3600" dirty="0" err="1"/>
              <a:t>Reflexivity</a:t>
            </a:r>
            <a:r>
              <a:rPr lang="nl-NL" sz="3600" dirty="0"/>
              <a:t> </a:t>
            </a:r>
            <a:r>
              <a:rPr lang="nl-NL" sz="3600" dirty="0" err="1"/>
              <a:t>by</a:t>
            </a:r>
            <a:r>
              <a:rPr lang="nl-NL" sz="3600" dirty="0"/>
              <a:t> Everard</a:t>
            </a:r>
            <a:br>
              <a:rPr lang="nl-NL" sz="3600" dirty="0"/>
            </a:br>
            <a:r>
              <a:rPr lang="nl-NL" sz="3600" dirty="0"/>
              <a:t>2. </a:t>
            </a:r>
            <a:r>
              <a:rPr lang="nl-NL" sz="3600" dirty="0" err="1"/>
              <a:t>Reflection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Collaborative</a:t>
            </a:r>
            <a:r>
              <a:rPr lang="nl-NL" sz="3600" dirty="0"/>
              <a:t> </a:t>
            </a:r>
            <a:r>
              <a:rPr lang="nl-NL" sz="3600" dirty="0" err="1"/>
              <a:t>Reflexivity</a:t>
            </a:r>
            <a:r>
              <a:rPr lang="nl-NL" sz="3600" dirty="0"/>
              <a:t> </a:t>
            </a:r>
            <a:r>
              <a:rPr lang="nl-NL" sz="3600" dirty="0" err="1"/>
              <a:t>by</a:t>
            </a:r>
            <a:r>
              <a:rPr lang="nl-NL" sz="3600" dirty="0"/>
              <a:t> Marlou</a:t>
            </a:r>
            <a:br>
              <a:rPr lang="nl-NL" sz="3600" dirty="0"/>
            </a:br>
            <a:r>
              <a:rPr lang="nl-NL" sz="3600" dirty="0"/>
              <a:t>3. A case </a:t>
            </a:r>
            <a:r>
              <a:rPr lang="nl-NL" sz="3600" dirty="0" err="1"/>
              <a:t>by</a:t>
            </a:r>
            <a:r>
              <a:rPr lang="nl-NL" sz="3600" dirty="0"/>
              <a:t> Laura</a:t>
            </a:r>
            <a:br>
              <a:rPr lang="nl-NL" sz="3600" dirty="0"/>
            </a:br>
            <a:r>
              <a:rPr lang="nl-NL" sz="3600" dirty="0"/>
              <a:t>4. Group </a:t>
            </a:r>
            <a:r>
              <a:rPr lang="nl-NL" sz="3600" dirty="0" err="1"/>
              <a:t>session</a:t>
            </a:r>
            <a:br>
              <a:rPr lang="nl-NL" sz="3600" dirty="0"/>
            </a:br>
            <a:r>
              <a:rPr lang="nl-NL" sz="3600" dirty="0"/>
              <a:t>5. Take home </a:t>
            </a:r>
            <a:r>
              <a:rPr lang="nl-NL" sz="3600" dirty="0" err="1"/>
              <a:t>message</a:t>
            </a:r>
            <a:r>
              <a:rPr lang="nl-NL" sz="3600" dirty="0"/>
              <a:t> </a:t>
            </a:r>
            <a:br>
              <a:rPr lang="nl-NL" dirty="0"/>
            </a:b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B670E-B773-994C-B99C-782456D8B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494" y="836712"/>
            <a:ext cx="7779753" cy="9350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Nice to meet you: our program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91546-FB52-E45E-826D-D6CDC273AFDB}"/>
              </a:ext>
            </a:extLst>
          </p:cNvPr>
          <p:cNvGrpSpPr/>
          <p:nvPr/>
        </p:nvGrpSpPr>
        <p:grpSpPr>
          <a:xfrm>
            <a:off x="10904673" y="155160"/>
            <a:ext cx="1468192" cy="1111139"/>
            <a:chOff x="10700574" y="159061"/>
            <a:chExt cx="1468192" cy="1111139"/>
          </a:xfrm>
        </p:grpSpPr>
        <p:sp>
          <p:nvSpPr>
            <p:cNvPr id="5" name="Ovaal 16">
              <a:extLst>
                <a:ext uri="{FF2B5EF4-FFF2-40B4-BE49-F238E27FC236}">
                  <a16:creationId xmlns:a16="http://schemas.microsoft.com/office/drawing/2014/main" id="{B0A262D4-C985-2D58-33C2-29D36F4F9811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DDC1C1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17">
              <a:extLst>
                <a:ext uri="{FF2B5EF4-FFF2-40B4-BE49-F238E27FC236}">
                  <a16:creationId xmlns:a16="http://schemas.microsoft.com/office/drawing/2014/main" id="{69D33563-070E-C8F0-EA69-F0F7A7F11FD0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91737"/>
            <a:ext cx="10515600" cy="898951"/>
          </a:xfrm>
        </p:spPr>
        <p:txBody>
          <a:bodyPr>
            <a:normAutofit fontScale="90000"/>
          </a:bodyPr>
          <a:lstStyle/>
          <a:p>
            <a:r>
              <a:rPr lang="nl-NL" dirty="0"/>
              <a:t>1. The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collective</a:t>
            </a:r>
            <a:r>
              <a:rPr lang="nl-NL" dirty="0"/>
              <a:t> </a:t>
            </a:r>
            <a:r>
              <a:rPr lang="nl-NL" dirty="0" err="1"/>
              <a:t>reflexivity</a:t>
            </a:r>
            <a:br>
              <a:rPr lang="nl-NL" dirty="0"/>
            </a:br>
            <a:r>
              <a:rPr lang="nl-NL" dirty="0" err="1"/>
              <a:t>by</a:t>
            </a:r>
            <a:r>
              <a:rPr lang="nl-NL" dirty="0"/>
              <a:t> Everard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8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How Different Quality Paradigms </a:t>
            </a:r>
          </a:p>
          <a:p>
            <a:pPr marL="0" indent="0">
              <a:buNone/>
            </a:pPr>
            <a:r>
              <a:rPr lang="en-US" sz="2600" dirty="0"/>
              <a:t>Undermine a Shared Value Base </a:t>
            </a:r>
          </a:p>
          <a:p>
            <a:pPr marL="0" indent="0">
              <a:buNone/>
            </a:pPr>
            <a:r>
              <a:rPr lang="en-US" sz="2600" dirty="0"/>
              <a:t>for Integrated Care: </a:t>
            </a:r>
          </a:p>
          <a:p>
            <a:pPr marL="0" indent="0">
              <a:buNone/>
            </a:pPr>
            <a:r>
              <a:rPr lang="en-US" sz="2600" dirty="0"/>
              <a:t>The Need for Collective Reflexivity¹</a:t>
            </a:r>
            <a:endParaRPr lang="nl-NL" sz="2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0" y="6188927"/>
            <a:ext cx="12192000" cy="669073"/>
          </a:xfrm>
          <a:prstGeom prst="rect">
            <a:avLst/>
          </a:prstGeom>
          <a:solidFill>
            <a:srgbClr val="DDC1C1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14" y="6188927"/>
            <a:ext cx="116307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¹ ‘van Kemenade E, de Kuiper M, Booij M, Minkman M. How Different </a:t>
            </a:r>
            <a:r>
              <a:rPr lang="nl-NL" sz="1400" dirty="0" err="1"/>
              <a:t>Quality</a:t>
            </a:r>
            <a:r>
              <a:rPr lang="nl-NL" sz="1400" dirty="0"/>
              <a:t> </a:t>
            </a:r>
            <a:r>
              <a:rPr lang="nl-NL" sz="1400" dirty="0" err="1"/>
              <a:t>Paradigms</a:t>
            </a:r>
            <a:r>
              <a:rPr lang="nl-NL" sz="1400" dirty="0"/>
              <a:t> Undermine a Shared Value Base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Integrated</a:t>
            </a:r>
            <a:r>
              <a:rPr lang="nl-NL" sz="1400" dirty="0"/>
              <a:t> Care: The </a:t>
            </a:r>
            <a:r>
              <a:rPr lang="nl-NL" sz="1400" dirty="0" err="1"/>
              <a:t>Need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Collective</a:t>
            </a:r>
            <a:r>
              <a:rPr lang="nl-NL" sz="1400" dirty="0"/>
              <a:t> </a:t>
            </a:r>
            <a:r>
              <a:rPr lang="nl-NL" sz="1400" dirty="0" err="1"/>
              <a:t>Reflexivity</a:t>
            </a:r>
            <a:r>
              <a:rPr lang="nl-NL" sz="1400" dirty="0"/>
              <a:t>. International Journal of </a:t>
            </a:r>
            <a:r>
              <a:rPr lang="nl-NL" sz="1400" dirty="0" err="1"/>
              <a:t>Integrated</a:t>
            </a:r>
            <a:r>
              <a:rPr lang="nl-NL" sz="1400" dirty="0"/>
              <a:t> Care, 2022; X(X): X, 1–6. DOI: https://doi. </a:t>
            </a:r>
            <a:r>
              <a:rPr lang="nl-NL" sz="1400" dirty="0" err="1"/>
              <a:t>org</a:t>
            </a:r>
            <a:r>
              <a:rPr lang="nl-NL" sz="1400" dirty="0"/>
              <a:t>/10.5334/ijic.5935</a:t>
            </a:r>
          </a:p>
          <a:p>
            <a:endParaRPr lang="nl-NL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42B49C0-A3B4-0610-9B56-6F25C7C4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59" y="1576716"/>
            <a:ext cx="2515961" cy="34762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C5DE-0582-B5C3-BD7C-6484D38EBFBC}"/>
              </a:ext>
            </a:extLst>
          </p:cNvPr>
          <p:cNvGrpSpPr/>
          <p:nvPr/>
        </p:nvGrpSpPr>
        <p:grpSpPr>
          <a:xfrm>
            <a:off x="10848528" y="101231"/>
            <a:ext cx="1468192" cy="1111139"/>
            <a:chOff x="10700574" y="159061"/>
            <a:chExt cx="1468192" cy="1111139"/>
          </a:xfrm>
        </p:grpSpPr>
        <p:sp>
          <p:nvSpPr>
            <p:cNvPr id="12" name="Ovaal 16">
              <a:extLst>
                <a:ext uri="{FF2B5EF4-FFF2-40B4-BE49-F238E27FC236}">
                  <a16:creationId xmlns:a16="http://schemas.microsoft.com/office/drawing/2014/main" id="{16CCD94D-0BFF-32F3-F8AB-89D9E24BFB24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Tekstvak 17">
              <a:extLst>
                <a:ext uri="{FF2B5EF4-FFF2-40B4-BE49-F238E27FC236}">
                  <a16:creationId xmlns:a16="http://schemas.microsoft.com/office/drawing/2014/main" id="{2B192C96-50D6-9408-705F-9B8CCCFC257D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00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698171" cy="6188927"/>
          </a:xfrm>
          <a:prstGeom prst="rect">
            <a:avLst/>
          </a:prstGeom>
          <a:solidFill>
            <a:srgbClr val="0099D4"/>
          </a:solidFill>
          <a:ln>
            <a:solidFill>
              <a:srgbClr val="A66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  <a:highlight>
                <a:srgbClr val="0099D4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73BD-96F2-8C42-C646-3DDB87EDB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Four paradigms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99B6D-B407-2690-06FD-BA36849C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5" y="1160585"/>
            <a:ext cx="7683305" cy="467750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188927"/>
            <a:ext cx="12192000" cy="669073"/>
          </a:xfrm>
          <a:prstGeom prst="rect">
            <a:avLst/>
          </a:prstGeom>
          <a:solidFill>
            <a:srgbClr val="0099D4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E604B-AF79-DA81-A42A-544F3B5556D4}"/>
              </a:ext>
            </a:extLst>
          </p:cNvPr>
          <p:cNvSpPr txBox="1"/>
          <p:nvPr/>
        </p:nvSpPr>
        <p:spPr>
          <a:xfrm>
            <a:off x="191344" y="6290432"/>
            <a:ext cx="115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Van Kemenade, E.A., </a:t>
            </a:r>
            <a:r>
              <a:rPr lang="en-GB" sz="1200" dirty="0" err="1">
                <a:solidFill>
                  <a:schemeClr val="bg1"/>
                </a:solidFill>
              </a:rPr>
              <a:t>Hardjono</a:t>
            </a:r>
            <a:r>
              <a:rPr lang="en-GB" sz="1200" dirty="0">
                <a:solidFill>
                  <a:schemeClr val="bg1"/>
                </a:solidFill>
              </a:rPr>
              <a:t> T.W. (2018) </a:t>
            </a:r>
            <a:r>
              <a:rPr lang="en-GB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“Twenty-first century Total Quality Management: the Emergence Paradigm”,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The TQM Journal</a:t>
            </a:r>
            <a:r>
              <a:rPr lang="en-GB" sz="1200" dirty="0">
                <a:solidFill>
                  <a:schemeClr val="bg1"/>
                </a:solidFill>
              </a:rPr>
              <a:t>, </a:t>
            </a:r>
            <a:r>
              <a:rPr lang="en-GB" sz="1200" i="1" dirty="0">
                <a:solidFill>
                  <a:schemeClr val="bg1"/>
                </a:solidFill>
              </a:rPr>
              <a:t>31</a:t>
            </a:r>
            <a:r>
              <a:rPr lang="en-GB" sz="1200" dirty="0">
                <a:solidFill>
                  <a:schemeClr val="bg1"/>
                </a:solidFill>
              </a:rPr>
              <a:t>(2): 150-166</a:t>
            </a:r>
            <a:endParaRPr lang="en-NL" sz="12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CB1CB0-4C2F-DDD8-D2F5-E6B2B411E429}"/>
              </a:ext>
            </a:extLst>
          </p:cNvPr>
          <p:cNvGrpSpPr/>
          <p:nvPr/>
        </p:nvGrpSpPr>
        <p:grpSpPr>
          <a:xfrm>
            <a:off x="10817824" y="49782"/>
            <a:ext cx="1468192" cy="1111139"/>
            <a:chOff x="10700574" y="159061"/>
            <a:chExt cx="1468192" cy="1111139"/>
          </a:xfrm>
        </p:grpSpPr>
        <p:sp>
          <p:nvSpPr>
            <p:cNvPr id="9" name="Ovaal 16">
              <a:extLst>
                <a:ext uri="{FF2B5EF4-FFF2-40B4-BE49-F238E27FC236}">
                  <a16:creationId xmlns:a16="http://schemas.microsoft.com/office/drawing/2014/main" id="{CC248BC2-DC3B-5543-3294-B8C98C02C122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17">
              <a:extLst>
                <a:ext uri="{FF2B5EF4-FFF2-40B4-BE49-F238E27FC236}">
                  <a16:creationId xmlns:a16="http://schemas.microsoft.com/office/drawing/2014/main" id="{DC855949-F9C5-D95F-EADA-C1C51486C9D3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9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1E40-EEE2-FE51-55F2-84877384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115957"/>
            <a:ext cx="9144000" cy="1022960"/>
          </a:xfrm>
        </p:spPr>
        <p:txBody>
          <a:bodyPr>
            <a:normAutofit/>
          </a:bodyPr>
          <a:lstStyle/>
          <a:p>
            <a:r>
              <a:rPr lang="en-NL" sz="4000" dirty="0"/>
              <a:t>Collective reflexivity </a:t>
            </a:r>
          </a:p>
        </p:txBody>
      </p:sp>
      <p:pic>
        <p:nvPicPr>
          <p:cNvPr id="5" name="Picture 4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6F6F10E1-8A4B-A5B0-C929-55DA961A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354015"/>
            <a:ext cx="7689606" cy="470111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188927"/>
            <a:ext cx="12192000" cy="669073"/>
          </a:xfrm>
          <a:prstGeom prst="rect">
            <a:avLst/>
          </a:prstGeom>
          <a:solidFill>
            <a:srgbClr val="0099D4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D50DC-B1ED-7448-158A-6231CE110BA5}"/>
              </a:ext>
            </a:extLst>
          </p:cNvPr>
          <p:cNvSpPr txBox="1"/>
          <p:nvPr/>
        </p:nvSpPr>
        <p:spPr>
          <a:xfrm>
            <a:off x="73041" y="6268477"/>
            <a:ext cx="1445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Van Kemenade, E.A., De Kuiper, M., </a:t>
            </a:r>
            <a:r>
              <a:rPr lang="en-GB" sz="1200" dirty="0" err="1">
                <a:solidFill>
                  <a:schemeClr val="bg1"/>
                </a:solidFill>
              </a:rPr>
              <a:t>Booij</a:t>
            </a:r>
            <a:r>
              <a:rPr lang="en-GB" sz="1200" dirty="0">
                <a:solidFill>
                  <a:schemeClr val="bg1"/>
                </a:solidFill>
              </a:rPr>
              <a:t>, M and </a:t>
            </a:r>
            <a:r>
              <a:rPr lang="en-GB" sz="1200" dirty="0" err="1">
                <a:solidFill>
                  <a:schemeClr val="bg1"/>
                </a:solidFill>
              </a:rPr>
              <a:t>Minkman</a:t>
            </a:r>
            <a:r>
              <a:rPr lang="en-GB" sz="1200" dirty="0">
                <a:solidFill>
                  <a:schemeClr val="bg1"/>
                </a:solidFill>
              </a:rPr>
              <a:t> M. (2022), How Different Quality Paradigms Undermine a Shared Value Base for Integrated Care: The Need for Collective Reflexivity, </a:t>
            </a:r>
          </a:p>
          <a:p>
            <a:r>
              <a:rPr lang="en-GB" sz="1200" i="1" dirty="0">
                <a:solidFill>
                  <a:schemeClr val="bg1"/>
                </a:solidFill>
              </a:rPr>
              <a:t>International Journal of Integrated Care,</a:t>
            </a:r>
            <a:r>
              <a:rPr lang="en-GB" sz="1200" dirty="0">
                <a:solidFill>
                  <a:schemeClr val="bg1"/>
                </a:solidFill>
              </a:rPr>
              <a:t> DOI: https://</a:t>
            </a:r>
            <a:r>
              <a:rPr lang="en-GB" sz="1200" dirty="0" err="1">
                <a:solidFill>
                  <a:schemeClr val="bg1"/>
                </a:solidFill>
              </a:rPr>
              <a:t>doi.org</a:t>
            </a:r>
            <a:r>
              <a:rPr lang="en-GB" sz="1200" dirty="0">
                <a:solidFill>
                  <a:schemeClr val="bg1"/>
                </a:solidFill>
              </a:rPr>
              <a:t>/10.5334/ijic.5935</a:t>
            </a:r>
            <a:endParaRPr lang="en-NL" sz="1200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0992544" y="171938"/>
            <a:ext cx="1111139" cy="1111139"/>
          </a:xfrm>
          <a:prstGeom prst="ellipse">
            <a:avLst/>
          </a:prstGeom>
          <a:solidFill>
            <a:srgbClr val="0099D4">
              <a:alpha val="36000"/>
            </a:srgbClr>
          </a:solidFill>
          <a:ln>
            <a:solidFill>
              <a:srgbClr val="E4CECE"/>
            </a:solidFill>
          </a:ln>
          <a:effectLst>
            <a:outerShdw blurRad="152400" dist="1143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723808" y="654509"/>
            <a:ext cx="146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62300"/>
                </a:solidFill>
              </a:rPr>
              <a:t>Collective </a:t>
            </a:r>
          </a:p>
          <a:p>
            <a:pPr algn="ctr"/>
            <a:r>
              <a:rPr lang="en-US" sz="1200" dirty="0">
                <a:solidFill>
                  <a:srgbClr val="462300"/>
                </a:solidFill>
              </a:rPr>
              <a:t>Reflexivity</a:t>
            </a:r>
            <a:endParaRPr lang="nl-NL" sz="1200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22B2-0D1F-9994-CE1D-7A526392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2. Collective Reflexivity: How? </a:t>
            </a:r>
            <a:r>
              <a:rPr lang="en-GB" dirty="0"/>
              <a:t>B</a:t>
            </a:r>
            <a:r>
              <a:rPr lang="en-NL" dirty="0"/>
              <a:t>y Marlou.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128146-69F6-E400-203C-8B9EDEF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88" y="1485901"/>
            <a:ext cx="7272808" cy="49505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3146AA-7430-2CFA-139C-621DC4CDE321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6" name="Ovaal 16">
              <a:extLst>
                <a:ext uri="{FF2B5EF4-FFF2-40B4-BE49-F238E27FC236}">
                  <a16:creationId xmlns:a16="http://schemas.microsoft.com/office/drawing/2014/main" id="{7F329F9B-0F41-AEA6-E834-094B45012F3B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Tekstvak 17">
              <a:extLst>
                <a:ext uri="{FF2B5EF4-FFF2-40B4-BE49-F238E27FC236}">
                  <a16:creationId xmlns:a16="http://schemas.microsoft.com/office/drawing/2014/main" id="{18E232FA-9C6A-59B1-F375-6E7E3A8E160C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63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F189D5F-2BF7-E521-5454-11678FE6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F4B643-D476-0DA3-13FE-04704190737B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4" name="Ovaal 16">
              <a:extLst>
                <a:ext uri="{FF2B5EF4-FFF2-40B4-BE49-F238E27FC236}">
                  <a16:creationId xmlns:a16="http://schemas.microsoft.com/office/drawing/2014/main" id="{9E6DDBEF-1EB8-0556-25E2-EFD5309BA9B7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" name="Tekstvak 17">
              <a:extLst>
                <a:ext uri="{FF2B5EF4-FFF2-40B4-BE49-F238E27FC236}">
                  <a16:creationId xmlns:a16="http://schemas.microsoft.com/office/drawing/2014/main" id="{8C73A513-DCF0-508B-A790-BB6B3E7DEDC5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23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DEE50-0CFE-0E4C-5A03-8441850E9AA1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Collaborative deliberation takes place when interactions between participants are characterized by</a:t>
            </a:r>
            <a:r>
              <a:rPr lang="en-US" sz="20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curiosity, respect, and empathy</a:t>
            </a:r>
            <a:endParaRPr lang="en-US" sz="2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ollaborative deliberation: A model for patient care - ScienceDirect">
            <a:extLst>
              <a:ext uri="{FF2B5EF4-FFF2-40B4-BE49-F238E27FC236}">
                <a16:creationId xmlns:a16="http://schemas.microsoft.com/office/drawing/2014/main" id="{CF0B928D-00F5-DF74-D114-DA037702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198" y="644630"/>
            <a:ext cx="566420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C2FF28-6318-54A2-238B-A17B449845F0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5" name="Ovaal 16">
              <a:extLst>
                <a:ext uri="{FF2B5EF4-FFF2-40B4-BE49-F238E27FC236}">
                  <a16:creationId xmlns:a16="http://schemas.microsoft.com/office/drawing/2014/main" id="{35B76180-B6D1-EE4E-6E34-F8BEA9B1362A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Tekstvak 17">
              <a:extLst>
                <a:ext uri="{FF2B5EF4-FFF2-40B4-BE49-F238E27FC236}">
                  <a16:creationId xmlns:a16="http://schemas.microsoft.com/office/drawing/2014/main" id="{52EEB087-F547-7C63-9FBB-3B1BDBBD9DEA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50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3. A case </a:t>
            </a:r>
            <a:r>
              <a:rPr lang="nl-NL" dirty="0" err="1"/>
              <a:t>by</a:t>
            </a:r>
            <a:r>
              <a:rPr lang="nl-NL" dirty="0"/>
              <a:t> Laura</a:t>
            </a:r>
          </a:p>
        </p:txBody>
      </p:sp>
      <p:sp>
        <p:nvSpPr>
          <p:cNvPr id="4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6264"/>
            <a:ext cx="10515600" cy="4700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Dementia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Nursing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home</a:t>
            </a:r>
          </a:p>
          <a:p>
            <a:pPr>
              <a:lnSpc>
                <a:spcPct val="120000"/>
              </a:lnSpc>
            </a:pP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Psychogeriatric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care</a:t>
            </a:r>
          </a:p>
          <a:p>
            <a:pPr>
              <a:lnSpc>
                <a:spcPct val="120000"/>
              </a:lnSpc>
            </a:pPr>
            <a:r>
              <a:rPr lang="nl-NL" b="1" dirty="0" err="1"/>
              <a:t>Very</a:t>
            </a:r>
            <a:r>
              <a:rPr lang="nl-NL" b="1" dirty="0"/>
              <a:t> </a:t>
            </a:r>
            <a:r>
              <a:rPr lang="nl-NL" b="1" dirty="0" err="1"/>
              <a:t>serious</a:t>
            </a:r>
            <a:r>
              <a:rPr lang="nl-NL" b="1" dirty="0"/>
              <a:t> </a:t>
            </a:r>
            <a:r>
              <a:rPr lang="nl-NL" b="1" dirty="0" err="1"/>
              <a:t>problem</a:t>
            </a:r>
            <a:r>
              <a:rPr lang="nl-NL" b="1" dirty="0"/>
              <a:t> </a:t>
            </a:r>
            <a:r>
              <a:rPr lang="nl-NL" b="1" dirty="0" err="1"/>
              <a:t>behavior</a:t>
            </a:r>
            <a:endParaRPr lang="nl-NL" b="1" dirty="0"/>
          </a:p>
          <a:p>
            <a:pPr lvl="1">
              <a:lnSpc>
                <a:spcPct val="120000"/>
              </a:lnSpc>
            </a:pPr>
            <a:r>
              <a:rPr lang="nl-NL" b="1" dirty="0"/>
              <a:t>80-90% in dementia </a:t>
            </a:r>
            <a:r>
              <a:rPr lang="nl-NL" b="1" dirty="0" err="1"/>
              <a:t>patients</a:t>
            </a:r>
            <a:r>
              <a:rPr lang="nl-NL" b="1" dirty="0"/>
              <a:t> </a:t>
            </a:r>
            <a:r>
              <a:rPr lang="nl-NL" b="1" dirty="0" err="1"/>
              <a:t>problem</a:t>
            </a:r>
            <a:r>
              <a:rPr lang="nl-NL" b="1" dirty="0"/>
              <a:t> behavior¹</a:t>
            </a:r>
          </a:p>
          <a:p>
            <a:pPr lvl="1">
              <a:lnSpc>
                <a:spcPct val="120000"/>
              </a:lnSpc>
            </a:pPr>
            <a:r>
              <a:rPr lang="nl-NL" b="1" dirty="0"/>
              <a:t>1000-3000 </a:t>
            </a:r>
            <a:r>
              <a:rPr lang="nl-NL" b="1" dirty="0" err="1"/>
              <a:t>very</a:t>
            </a:r>
            <a:r>
              <a:rPr lang="nl-NL" b="1" dirty="0"/>
              <a:t> </a:t>
            </a:r>
            <a:r>
              <a:rPr lang="nl-NL" b="1" dirty="0" err="1"/>
              <a:t>serious</a:t>
            </a:r>
            <a:r>
              <a:rPr lang="nl-NL" b="1" dirty="0"/>
              <a:t> </a:t>
            </a:r>
            <a:r>
              <a:rPr lang="nl-NL" b="1" dirty="0" err="1"/>
              <a:t>problem</a:t>
            </a:r>
            <a:r>
              <a:rPr lang="nl-NL" b="1" dirty="0"/>
              <a:t> behavior¹</a:t>
            </a:r>
          </a:p>
          <a:p>
            <a:pPr lvl="1">
              <a:lnSpc>
                <a:spcPct val="120000"/>
              </a:lnSpc>
            </a:pPr>
            <a:r>
              <a:rPr lang="nl-NL" b="1" dirty="0"/>
              <a:t>Definition (next slide)²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6" name="Rechthoek 45"/>
          <p:cNvSpPr/>
          <p:nvPr/>
        </p:nvSpPr>
        <p:spPr>
          <a:xfrm>
            <a:off x="0" y="5905823"/>
            <a:ext cx="12192000" cy="952177"/>
          </a:xfrm>
          <a:prstGeom prst="rect">
            <a:avLst/>
          </a:prstGeom>
          <a:solidFill>
            <a:srgbClr val="DDC1C1"/>
          </a:solidFill>
          <a:ln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/>
          <p:cNvSpPr txBox="1"/>
          <p:nvPr/>
        </p:nvSpPr>
        <p:spPr>
          <a:xfrm>
            <a:off x="223024" y="5960355"/>
            <a:ext cx="1163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¹ -</a:t>
            </a:r>
            <a:r>
              <a:rPr lang="nl-NL" sz="1200" dirty="0"/>
              <a:t>Stelt, van der, I. (2021). </a:t>
            </a:r>
            <a:r>
              <a:rPr lang="nl-NL" sz="1200" i="1" dirty="0"/>
              <a:t>Cijfers en inspectie over probleemgedrag 2021. </a:t>
            </a:r>
            <a:r>
              <a:rPr lang="nl-NL" sz="1200" dirty="0"/>
              <a:t>Geraadpleegd op 5 mei 2022 van</a:t>
            </a:r>
            <a:r>
              <a:rPr lang="nl-NL" sz="1200" i="1" dirty="0"/>
              <a:t> </a:t>
            </a:r>
            <a:r>
              <a:rPr lang="nl-NL" sz="1200" dirty="0"/>
              <a:t>https://www.zorgvoorbeter.nl/probleemgedrag-ouderen/cijfersinspectie.</a:t>
            </a:r>
          </a:p>
          <a:p>
            <a:r>
              <a:rPr lang="en-US" sz="1200" dirty="0"/>
              <a:t>  -</a:t>
            </a:r>
            <a:r>
              <a:rPr lang="en-US" sz="1200" dirty="0" err="1"/>
              <a:t>Brodaty</a:t>
            </a:r>
            <a:r>
              <a:rPr lang="en-US" sz="1200" dirty="0"/>
              <a:t> H, Draper BM, Low LF. (2003). </a:t>
            </a:r>
            <a:r>
              <a:rPr lang="en-US" sz="1200" i="1" dirty="0" err="1"/>
              <a:t>Behavioural</a:t>
            </a:r>
            <a:r>
              <a:rPr lang="en-US" sz="1200" i="1" dirty="0"/>
              <a:t> and psychological symptoms of dementia: a seven-tiered model of service delivery.</a:t>
            </a:r>
            <a:r>
              <a:rPr lang="en-US" sz="1200" dirty="0"/>
              <a:t> </a:t>
            </a:r>
            <a:r>
              <a:rPr lang="nl-NL" sz="1200" i="1" dirty="0" err="1"/>
              <a:t>Med</a:t>
            </a:r>
            <a:r>
              <a:rPr lang="nl-NL" sz="1200" i="1" dirty="0"/>
              <a:t> J </a:t>
            </a:r>
            <a:r>
              <a:rPr lang="nl-NL" sz="1200" i="1" dirty="0" err="1"/>
              <a:t>Aust</a:t>
            </a:r>
            <a:r>
              <a:rPr lang="nl-NL" sz="1200" i="1" dirty="0"/>
              <a:t>. 2003;178</a:t>
            </a:r>
            <a:r>
              <a:rPr lang="nl-NL" sz="1200" dirty="0"/>
              <a:t>(5):231-4.</a:t>
            </a:r>
          </a:p>
          <a:p>
            <a:r>
              <a:rPr lang="en-US" sz="1200" dirty="0"/>
              <a:t>² </a:t>
            </a:r>
            <a:r>
              <a:rPr lang="nl-NL" sz="1200" dirty="0" err="1"/>
              <a:t>Ukon</a:t>
            </a:r>
            <a:r>
              <a:rPr lang="nl-NL" sz="1200" dirty="0"/>
              <a:t>. (2021, december). </a:t>
            </a:r>
            <a:r>
              <a:rPr lang="nl-NL" sz="1200" i="1" dirty="0"/>
              <a:t>Dementie en zeer ernstig probleemgedrag: naar een doelgroepomschrijving. </a:t>
            </a:r>
            <a:r>
              <a:rPr lang="nl-NL" sz="1200" dirty="0"/>
              <a:t>Geraadpleegd op 5 mei 2022 van https://www.ukonnetwerk.nl/media/1965/rapport-dzep-doelgroepomschrijving-final-hersteltabel-en-klankbordgroep.pdf</a:t>
            </a:r>
          </a:p>
        </p:txBody>
      </p:sp>
      <p:sp>
        <p:nvSpPr>
          <p:cNvPr id="48" name="Gelijkbenige driehoek 47"/>
          <p:cNvSpPr/>
          <p:nvPr/>
        </p:nvSpPr>
        <p:spPr>
          <a:xfrm flipV="1">
            <a:off x="6991815" y="1825624"/>
            <a:ext cx="3115928" cy="3222893"/>
          </a:xfrm>
          <a:prstGeom prst="triangle">
            <a:avLst>
              <a:gd name="adj" fmla="val 50875"/>
            </a:avLst>
          </a:prstGeom>
          <a:solidFill>
            <a:srgbClr val="E9D7D7"/>
          </a:solidFill>
          <a:ln w="28575">
            <a:solidFill>
              <a:srgbClr val="DD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9" name="Rechte verbindingslijn 48"/>
          <p:cNvCxnSpPr>
            <a:stCxn id="48" idx="2"/>
          </p:cNvCxnSpPr>
          <p:nvPr/>
        </p:nvCxnSpPr>
        <p:spPr>
          <a:xfrm flipH="1">
            <a:off x="2843563" y="1825624"/>
            <a:ext cx="414825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>
            <a:stCxn id="48" idx="4"/>
          </p:cNvCxnSpPr>
          <p:nvPr/>
        </p:nvCxnSpPr>
        <p:spPr>
          <a:xfrm>
            <a:off x="10107743" y="1825624"/>
            <a:ext cx="2294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>
            <a:stCxn id="48" idx="0"/>
            <a:endCxn id="48" idx="0"/>
          </p:cNvCxnSpPr>
          <p:nvPr/>
        </p:nvCxnSpPr>
        <p:spPr>
          <a:xfrm>
            <a:off x="8577043" y="5048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>
            <a:stCxn id="48" idx="0"/>
          </p:cNvCxnSpPr>
          <p:nvPr/>
        </p:nvCxnSpPr>
        <p:spPr>
          <a:xfrm>
            <a:off x="8577043" y="5048517"/>
            <a:ext cx="1345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10515600" y="1690688"/>
            <a:ext cx="14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Background information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10511883" y="4899018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bg1">
                    <a:lumMod val="50000"/>
                  </a:schemeClr>
                </a:solidFill>
              </a:rPr>
              <a:t>Define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10511883" y="4167625"/>
            <a:ext cx="14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 case</a:t>
            </a:r>
          </a:p>
        </p:txBody>
      </p:sp>
      <p:cxnSp>
        <p:nvCxnSpPr>
          <p:cNvPr id="56" name="Rechte verbindingslijn 55"/>
          <p:cNvCxnSpPr/>
          <p:nvPr/>
        </p:nvCxnSpPr>
        <p:spPr>
          <a:xfrm flipV="1">
            <a:off x="8925269" y="4345228"/>
            <a:ext cx="1373274" cy="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 flipH="1">
            <a:off x="3528811" y="2430180"/>
            <a:ext cx="376927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 flipH="1">
            <a:off x="4517189" y="3071807"/>
            <a:ext cx="30555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 flipH="1">
            <a:off x="6156103" y="3709115"/>
            <a:ext cx="1751525" cy="377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C1083-F676-E08B-0A36-34808A5859B1}"/>
              </a:ext>
            </a:extLst>
          </p:cNvPr>
          <p:cNvGrpSpPr/>
          <p:nvPr/>
        </p:nvGrpSpPr>
        <p:grpSpPr>
          <a:xfrm>
            <a:off x="10907041" y="188640"/>
            <a:ext cx="1468192" cy="1111139"/>
            <a:chOff x="10700574" y="159061"/>
            <a:chExt cx="1468192" cy="1111139"/>
          </a:xfrm>
        </p:grpSpPr>
        <p:sp>
          <p:nvSpPr>
            <p:cNvPr id="21" name="Ovaal 16">
              <a:extLst>
                <a:ext uri="{FF2B5EF4-FFF2-40B4-BE49-F238E27FC236}">
                  <a16:creationId xmlns:a16="http://schemas.microsoft.com/office/drawing/2014/main" id="{268E1C5F-782E-09D4-7BEB-E261DAD95B17}"/>
                </a:ext>
              </a:extLst>
            </p:cNvPr>
            <p:cNvSpPr/>
            <p:nvPr/>
          </p:nvSpPr>
          <p:spPr>
            <a:xfrm>
              <a:off x="10879101" y="159061"/>
              <a:ext cx="1111139" cy="1111139"/>
            </a:xfrm>
            <a:prstGeom prst="ellipse">
              <a:avLst/>
            </a:prstGeom>
            <a:solidFill>
              <a:srgbClr val="0099D4">
                <a:alpha val="36000"/>
              </a:srgbClr>
            </a:solidFill>
            <a:ln>
              <a:solidFill>
                <a:srgbClr val="E4CECE"/>
              </a:soli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2" name="Tekstvak 17">
              <a:extLst>
                <a:ext uri="{FF2B5EF4-FFF2-40B4-BE49-F238E27FC236}">
                  <a16:creationId xmlns:a16="http://schemas.microsoft.com/office/drawing/2014/main" id="{9DC80C48-8A76-DEEA-F20F-11A126E29BA4}"/>
                </a:ext>
              </a:extLst>
            </p:cNvPr>
            <p:cNvSpPr txBox="1"/>
            <p:nvPr/>
          </p:nvSpPr>
          <p:spPr>
            <a:xfrm>
              <a:off x="10700574" y="708556"/>
              <a:ext cx="146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Collective </a:t>
              </a:r>
            </a:p>
            <a:p>
              <a:pPr algn="ctr"/>
              <a:r>
                <a:rPr lang="en-US" sz="1200" dirty="0">
                  <a:solidFill>
                    <a:srgbClr val="462300"/>
                  </a:solidFill>
                </a:rPr>
                <a:t>Reflexivity</a:t>
              </a:r>
              <a:endParaRPr lang="nl-NL" sz="1200" dirty="0">
                <a:solidFill>
                  <a:srgbClr val="462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0633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U">
      <a:dk1>
        <a:srgbClr val="000000"/>
      </a:dk1>
      <a:lt1>
        <a:srgbClr val="FFFFFF"/>
      </a:lt1>
      <a:dk2>
        <a:srgbClr val="FEFFFF"/>
      </a:dk2>
      <a:lt2>
        <a:srgbClr val="E7E6E6"/>
      </a:lt2>
      <a:accent1>
        <a:srgbClr val="00A0D2"/>
      </a:accent1>
      <a:accent2>
        <a:srgbClr val="EC0010"/>
      </a:accent2>
      <a:accent3>
        <a:srgbClr val="FEFFFF"/>
      </a:accent3>
      <a:accent4>
        <a:srgbClr val="00A0D2"/>
      </a:accent4>
      <a:accent5>
        <a:srgbClr val="EC0010"/>
      </a:accent5>
      <a:accent6>
        <a:srgbClr val="00A0D2"/>
      </a:accent6>
      <a:hlink>
        <a:srgbClr val="00A0D2"/>
      </a:hlink>
      <a:folHlink>
        <a:srgbClr val="00A0D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dirty="0" err="1">
            <a:solidFill>
              <a:srgbClr val="000000"/>
            </a:solidFill>
            <a:latin typeface="Avenir" panose="02000503020000020003" pitchFamily="2" charset="0"/>
          </a:defRPr>
        </a:defPPr>
      </a:lstStyle>
    </a:spDef>
    <a:txDef>
      <a:spPr/>
      <a:bodyPr vert="horz" lIns="0" tIns="45720" rIns="91440" bIns="45720" rtlCol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U TEMPLATE 2019 ENG-DEF" id="{C3E717DB-3C2D-A34D-BD8F-BF6F08B03246}" vid="{DA1FD7C5-C588-2B46-9559-9E52FC679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B2F574B-0081-5943-8310-82BB30945057}">
  <we:reference id="wa104380506" version="1.3.0.0" store="en-US" storeType="OMEX"/>
  <we:alternateReferences>
    <we:reference id="WA104380506" version="1.3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HU TEMPLATE 2019 ENG-DEF</Template>
  <TotalTime>141</TotalTime>
  <Words>700</Words>
  <Application>Microsoft Macintosh PowerPoint</Application>
  <PresentationFormat>Widescreen</PresentationFormat>
  <Paragraphs>117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Arial Black</vt:lpstr>
      <vt:lpstr>Calibri</vt:lpstr>
      <vt:lpstr>Arial</vt:lpstr>
      <vt:lpstr>Kantoorthema</vt:lpstr>
      <vt:lpstr>Collective Reflexivity, a personalised integrated care approach  </vt:lpstr>
      <vt:lpstr> 1. The need for Collaborative Reflexivity by Everard 2. Reflection and Collaborative Reflexivity by Marlou 3. A case by Laura 4. Group session 5. Take home message  </vt:lpstr>
      <vt:lpstr>1. The need for collective reflexivity by Everard </vt:lpstr>
      <vt:lpstr>Four paradigms</vt:lpstr>
      <vt:lpstr>Collective reflexivity </vt:lpstr>
      <vt:lpstr>2. Collective Reflexivity: How? By Marlou.</vt:lpstr>
      <vt:lpstr>PowerPoint Presentation</vt:lpstr>
      <vt:lpstr>PowerPoint Presentation</vt:lpstr>
      <vt:lpstr>3. A case by Laura</vt:lpstr>
      <vt:lpstr>A case</vt:lpstr>
      <vt:lpstr>The story of Margot</vt:lpstr>
      <vt:lpstr>A case</vt:lpstr>
      <vt:lpstr>4. Group session</vt:lpstr>
      <vt:lpstr>5. Take home message</vt:lpstr>
      <vt:lpstr>PowerPoint Presentation</vt:lpstr>
    </vt:vector>
  </TitlesOfParts>
  <Manager/>
  <Company>Hogeschool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 voorbeeld HU. </dc:title>
  <dc:subject/>
  <dc:creator>Marlou de Kuiper</dc:creator>
  <cp:keywords/>
  <dc:description/>
  <cp:lastModifiedBy>Everard Everard</cp:lastModifiedBy>
  <cp:revision>5</cp:revision>
  <dcterms:created xsi:type="dcterms:W3CDTF">2022-05-18T07:28:12Z</dcterms:created>
  <dcterms:modified xsi:type="dcterms:W3CDTF">2022-05-19T04:43:02Z</dcterms:modified>
  <cp:category/>
</cp:coreProperties>
</file>